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303" r:id="rId4"/>
    <p:sldId id="315" r:id="rId5"/>
    <p:sldId id="316" r:id="rId6"/>
    <p:sldId id="317" r:id="rId7"/>
    <p:sldId id="318" r:id="rId8"/>
    <p:sldId id="304" r:id="rId9"/>
    <p:sldId id="312" r:id="rId10"/>
    <p:sldId id="305" r:id="rId11"/>
    <p:sldId id="306" r:id="rId12"/>
    <p:sldId id="307" r:id="rId13"/>
    <p:sldId id="308" r:id="rId14"/>
    <p:sldId id="309" r:id="rId15"/>
    <p:sldId id="311"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02666F-E57A-458E-A31D-65E7B9BB7C97}" type="slidenum">
              <a:rPr lang="en-US"/>
              <a:pPr/>
              <a:t>3</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02666F-E57A-458E-A31D-65E7B9BB7C97}" type="slidenum">
              <a:rPr lang="en-US"/>
              <a:pPr/>
              <a:t>8</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02666F-E57A-458E-A31D-65E7B9BB7C97}" type="slidenum">
              <a:rPr lang="en-US"/>
              <a:pPr/>
              <a:t>10</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02666F-E57A-458E-A31D-65E7B9BB7C97}" type="slidenum">
              <a:rPr lang="en-US"/>
              <a:pPr/>
              <a:t>11</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02666F-E57A-458E-A31D-65E7B9BB7C97}" type="slidenum">
              <a:rPr lang="en-US"/>
              <a:pPr/>
              <a:t>12</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Modern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Sixth</a:t>
            </a:r>
            <a:br>
              <a:rPr lang="en-GB" sz="6000" b="1" dirty="0" smtClean="0">
                <a:solidFill>
                  <a:srgbClr val="0000FF"/>
                </a:solidFill>
                <a:cs typeface="Arial" pitchFamily="34" charset="0"/>
              </a:rPr>
            </a:br>
            <a:r>
              <a:rPr lang="en-GB" sz="6000" b="1" dirty="0" smtClean="0">
                <a:solidFill>
                  <a:srgbClr val="0000FF"/>
                </a:solidFill>
                <a:cs typeface="Arial" pitchFamily="34" charset="0"/>
              </a:rPr>
              <a:t>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487362"/>
          </a:xfrm>
        </p:spPr>
        <p:txBody>
          <a:bodyPr/>
          <a:lstStyle/>
          <a:p>
            <a:r>
              <a:rPr lang="en-US" dirty="0" smtClean="0"/>
              <a:t> </a:t>
            </a:r>
            <a:endParaRPr lang="en-US" dirty="0"/>
          </a:p>
        </p:txBody>
      </p:sp>
      <p:sp>
        <p:nvSpPr>
          <p:cNvPr id="3" name="Content Placeholder 2"/>
          <p:cNvSpPr>
            <a:spLocks noGrp="1"/>
          </p:cNvSpPr>
          <p:nvPr>
            <p:ph idx="1"/>
          </p:nvPr>
        </p:nvSpPr>
        <p:spPr>
          <a:xfrm>
            <a:off x="152400" y="685800"/>
            <a:ext cx="9601200" cy="5440363"/>
          </a:xfrm>
        </p:spPr>
        <p:txBody>
          <a:bodyPr/>
          <a:lstStyle/>
          <a:p>
            <a:pPr marL="0" indent="0" algn="just">
              <a:buFont typeface="Arial" pitchFamily="34" charset="0"/>
              <a:buChar char="•"/>
            </a:pPr>
            <a:r>
              <a:rPr lang="en-US" dirty="0" smtClean="0"/>
              <a:t> </a:t>
            </a:r>
            <a:r>
              <a:rPr lang="en-US" b="1" dirty="0">
                <a:latin typeface="Arial" charset="0"/>
              </a:rPr>
              <a:t>We </a:t>
            </a:r>
            <a:r>
              <a:rPr lang="en-US" b="1" dirty="0" smtClean="0">
                <a:latin typeface="Arial" charset="0"/>
              </a:rPr>
              <a:t>studied the relationship between the novel and the real history of Russia before and after the 1917 in Russia.</a:t>
            </a:r>
          </a:p>
          <a:p>
            <a:pPr marL="0" indent="0" algn="just">
              <a:buFont typeface="Arial" pitchFamily="34" charset="0"/>
              <a:buChar char="•"/>
            </a:pPr>
            <a:r>
              <a:rPr lang="en-US" b="1" dirty="0" smtClean="0">
                <a:latin typeface="Arial" charset="0"/>
              </a:rPr>
              <a:t>Almost all characters in the novel match real figures of the history of Russia in the first half of the century.</a:t>
            </a:r>
          </a:p>
          <a:p>
            <a:pPr marL="0" indent="0" algn="just">
              <a:buFont typeface="Arial" pitchFamily="34" charset="0"/>
              <a:buChar char="•"/>
            </a:pPr>
            <a:r>
              <a:rPr lang="en-US" b="1" dirty="0" smtClean="0">
                <a:latin typeface="Arial" charset="0"/>
              </a:rPr>
              <a:t>We agreed that the novel attacks the failure of the revolution due to the return back to injustice and inequality and to lack of freedom.</a:t>
            </a:r>
          </a:p>
          <a:p>
            <a:pPr marL="0" indent="0" algn="just">
              <a:buFont typeface="Arial" pitchFamily="34" charset="0"/>
              <a:buChar char="•"/>
            </a:pPr>
            <a:endParaRPr lang="en-US" b="1" dirty="0">
              <a:latin typeface="Arial" charset="0"/>
            </a:endParaRPr>
          </a:p>
          <a:p>
            <a:pPr marL="0" indent="0">
              <a:buFont typeface="Arial" pitchFamily="34" charset="0"/>
              <a:buChar char="•"/>
            </a:pPr>
            <a:endParaRPr lang="en-US" dirty="0"/>
          </a:p>
        </p:txBody>
      </p:sp>
    </p:spTree>
    <p:extLst>
      <p:ext uri="{BB962C8B-B14F-4D97-AF65-F5344CB8AC3E}">
        <p14:creationId xmlns:p14="http://schemas.microsoft.com/office/powerpoint/2010/main" xmlns="" val="210555305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Questions </a:t>
            </a:r>
            <a:endParaRPr lang="en-US" dirty="0"/>
          </a:p>
        </p:txBody>
      </p:sp>
      <p:sp>
        <p:nvSpPr>
          <p:cNvPr id="3" name="Content Placeholder 2"/>
          <p:cNvSpPr>
            <a:spLocks noGrp="1"/>
          </p:cNvSpPr>
          <p:nvPr>
            <p:ph idx="1"/>
          </p:nvPr>
        </p:nvSpPr>
        <p:spPr/>
        <p:txBody>
          <a:bodyPr/>
          <a:lstStyle/>
          <a:p>
            <a:pPr algn="just"/>
            <a:r>
              <a:rPr lang="en-US" dirty="0" smtClean="0"/>
              <a:t> What does Old Major represent in real life?</a:t>
            </a:r>
          </a:p>
          <a:p>
            <a:pPr marL="514350" indent="-514350" algn="just">
              <a:buFont typeface="+mj-lt"/>
              <a:buAutoNum type="arabicPeriod"/>
            </a:pPr>
            <a:r>
              <a:rPr lang="en-US" b="1" dirty="0" smtClean="0"/>
              <a:t>Karl Marx</a:t>
            </a:r>
          </a:p>
          <a:p>
            <a:pPr marL="514350" indent="-514350" algn="just">
              <a:buFont typeface="+mj-lt"/>
              <a:buAutoNum type="arabicPeriod"/>
            </a:pPr>
            <a:r>
              <a:rPr lang="en-US" dirty="0" smtClean="0"/>
              <a:t>Vladimir Lenin</a:t>
            </a:r>
          </a:p>
          <a:p>
            <a:pPr marL="514350" indent="-514350" algn="just">
              <a:buFont typeface="+mj-lt"/>
              <a:buAutoNum type="arabicPeriod"/>
            </a:pPr>
            <a:r>
              <a:rPr lang="en-US" dirty="0" smtClean="0"/>
              <a:t>Napoleon</a:t>
            </a:r>
          </a:p>
          <a:p>
            <a:pPr marL="514350" indent="-514350" algn="just">
              <a:buFont typeface="+mj-lt"/>
              <a:buAutoNum type="arabicPeriod"/>
            </a:pPr>
            <a:r>
              <a:rPr lang="en-US" dirty="0" smtClean="0"/>
              <a:t>Squealer </a:t>
            </a:r>
            <a:endParaRPr lang="en-US" dirty="0"/>
          </a:p>
        </p:txBody>
      </p:sp>
    </p:spTree>
    <p:extLst>
      <p:ext uri="{BB962C8B-B14F-4D97-AF65-F5344CB8AC3E}">
        <p14:creationId xmlns:p14="http://schemas.microsoft.com/office/powerpoint/2010/main" xmlns="" val="154099136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Questions </a:t>
            </a:r>
            <a:endParaRPr lang="en-US" dirty="0"/>
          </a:p>
        </p:txBody>
      </p:sp>
      <p:sp>
        <p:nvSpPr>
          <p:cNvPr id="3" name="Content Placeholder 2"/>
          <p:cNvSpPr>
            <a:spLocks noGrp="1"/>
          </p:cNvSpPr>
          <p:nvPr>
            <p:ph idx="1"/>
          </p:nvPr>
        </p:nvSpPr>
        <p:spPr/>
        <p:txBody>
          <a:bodyPr/>
          <a:lstStyle/>
          <a:p>
            <a:pPr algn="just"/>
            <a:r>
              <a:rPr lang="en-US" dirty="0" smtClean="0"/>
              <a:t> What does the character of </a:t>
            </a:r>
            <a:r>
              <a:rPr lang="en-US" dirty="0" err="1" smtClean="0"/>
              <a:t>Mr</a:t>
            </a:r>
            <a:r>
              <a:rPr lang="en-US" dirty="0" smtClean="0"/>
              <a:t> Jones reflect in reality?</a:t>
            </a:r>
          </a:p>
          <a:p>
            <a:pPr marL="514350" indent="-514350" algn="just">
              <a:buFont typeface="+mj-lt"/>
              <a:buAutoNum type="arabicPeriod"/>
            </a:pPr>
            <a:r>
              <a:rPr lang="en-US" dirty="0" smtClean="0"/>
              <a:t>Karl Marx</a:t>
            </a:r>
          </a:p>
          <a:p>
            <a:pPr marL="514350" indent="-514350" algn="just">
              <a:buFont typeface="+mj-lt"/>
              <a:buAutoNum type="arabicPeriod"/>
            </a:pPr>
            <a:r>
              <a:rPr lang="en-US" dirty="0" smtClean="0"/>
              <a:t>Vladimir Lenin</a:t>
            </a:r>
          </a:p>
          <a:p>
            <a:pPr marL="514350" indent="-514350" algn="just">
              <a:buFont typeface="+mj-lt"/>
              <a:buAutoNum type="arabicPeriod"/>
            </a:pPr>
            <a:r>
              <a:rPr lang="en-US" dirty="0" smtClean="0"/>
              <a:t>Napoleon</a:t>
            </a:r>
          </a:p>
          <a:p>
            <a:pPr marL="514350" indent="-514350" algn="just">
              <a:buFont typeface="+mj-lt"/>
              <a:buAutoNum type="arabicPeriod"/>
            </a:pPr>
            <a:r>
              <a:rPr lang="en-US" dirty="0" smtClean="0"/>
              <a:t>The dictatorial Czar of Russia before 1917</a:t>
            </a:r>
            <a:endParaRPr lang="en-US" dirty="0"/>
          </a:p>
        </p:txBody>
      </p:sp>
    </p:spTree>
    <p:extLst>
      <p:ext uri="{BB962C8B-B14F-4D97-AF65-F5344CB8AC3E}">
        <p14:creationId xmlns:p14="http://schemas.microsoft.com/office/powerpoint/2010/main" xmlns="" val="14436579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Questions </a:t>
            </a:r>
            <a:endParaRPr lang="en-US" dirty="0"/>
          </a:p>
        </p:txBody>
      </p:sp>
      <p:sp>
        <p:nvSpPr>
          <p:cNvPr id="3" name="Content Placeholder 2"/>
          <p:cNvSpPr>
            <a:spLocks noGrp="1"/>
          </p:cNvSpPr>
          <p:nvPr>
            <p:ph idx="1"/>
          </p:nvPr>
        </p:nvSpPr>
        <p:spPr/>
        <p:txBody>
          <a:bodyPr/>
          <a:lstStyle/>
          <a:p>
            <a:pPr marL="457200" indent="-457200" algn="just">
              <a:buFont typeface="Wingdings" pitchFamily="2" charset="2"/>
              <a:buChar char="q"/>
            </a:pPr>
            <a:r>
              <a:rPr lang="en-US" dirty="0" smtClean="0"/>
              <a:t> When did the Russian Revolution take place?</a:t>
            </a:r>
          </a:p>
          <a:p>
            <a:pPr marL="0" indent="0" algn="ctr"/>
            <a:r>
              <a:rPr lang="en-US" b="1" dirty="0" smtClean="0"/>
              <a:t>1917-</a:t>
            </a:r>
            <a:r>
              <a:rPr lang="en-US" dirty="0" smtClean="0"/>
              <a:t> 1945- 1967- 1952</a:t>
            </a:r>
          </a:p>
          <a:p>
            <a:pPr marL="457200" indent="-457200" algn="just">
              <a:buFont typeface="Wingdings" pitchFamily="2" charset="2"/>
              <a:buChar char="q"/>
            </a:pPr>
            <a:endParaRPr lang="en-US" dirty="0"/>
          </a:p>
          <a:p>
            <a:pPr marL="457200" indent="-457200" algn="just">
              <a:buFont typeface="Wingdings" pitchFamily="2" charset="2"/>
              <a:buChar char="q"/>
            </a:pPr>
            <a:r>
              <a:rPr lang="en-US" dirty="0" smtClean="0"/>
              <a:t>When was </a:t>
            </a:r>
            <a:r>
              <a:rPr lang="en-US" i="1" dirty="0" smtClean="0"/>
              <a:t>Animal Farm </a:t>
            </a:r>
            <a:r>
              <a:rPr lang="en-US" dirty="0" smtClean="0"/>
              <a:t>published</a:t>
            </a:r>
            <a:r>
              <a:rPr lang="en-US" i="1" dirty="0" smtClean="0"/>
              <a:t>?</a:t>
            </a:r>
          </a:p>
          <a:p>
            <a:pPr marL="0" indent="0" algn="ctr"/>
            <a:r>
              <a:rPr lang="en-US" dirty="0"/>
              <a:t>1917- </a:t>
            </a:r>
            <a:r>
              <a:rPr lang="en-US" b="1" dirty="0"/>
              <a:t>1945-</a:t>
            </a:r>
            <a:r>
              <a:rPr lang="en-US" dirty="0"/>
              <a:t> 1967- 1952</a:t>
            </a:r>
          </a:p>
          <a:p>
            <a:pPr algn="just"/>
            <a:endParaRPr lang="en-US" dirty="0"/>
          </a:p>
        </p:txBody>
      </p:sp>
    </p:spTree>
    <p:extLst>
      <p:ext uri="{BB962C8B-B14F-4D97-AF65-F5344CB8AC3E}">
        <p14:creationId xmlns:p14="http://schemas.microsoft.com/office/powerpoint/2010/main" xmlns="" val="248884246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Questions </a:t>
            </a:r>
            <a:endParaRPr lang="en-US" dirty="0"/>
          </a:p>
        </p:txBody>
      </p:sp>
      <p:sp>
        <p:nvSpPr>
          <p:cNvPr id="3" name="Content Placeholder 2"/>
          <p:cNvSpPr>
            <a:spLocks noGrp="1"/>
          </p:cNvSpPr>
          <p:nvPr>
            <p:ph idx="1"/>
          </p:nvPr>
        </p:nvSpPr>
        <p:spPr>
          <a:xfrm>
            <a:off x="304800" y="1600200"/>
            <a:ext cx="9448800" cy="4525963"/>
          </a:xfrm>
        </p:spPr>
        <p:txBody>
          <a:bodyPr/>
          <a:lstStyle/>
          <a:p>
            <a:pPr marL="0" indent="0" algn="just"/>
            <a:r>
              <a:rPr lang="en-US" b="1" i="1" dirty="0" smtClean="0">
                <a:solidFill>
                  <a:srgbClr val="FF0000"/>
                </a:solidFill>
              </a:rPr>
              <a:t>What do animals need in order to start a revolution?</a:t>
            </a:r>
            <a:endParaRPr lang="en-US" b="1" i="1" dirty="0">
              <a:solidFill>
                <a:srgbClr val="FF0000"/>
              </a:solidFill>
            </a:endParaRPr>
          </a:p>
          <a:p>
            <a:pPr marL="514350" indent="-514350" algn="ctr">
              <a:buFont typeface="+mj-lt"/>
              <a:buAutoNum type="arabicPeriod"/>
            </a:pPr>
            <a:r>
              <a:rPr lang="en-US" b="1" i="1" dirty="0" smtClean="0"/>
              <a:t>A </a:t>
            </a:r>
            <a:r>
              <a:rPr lang="en-US" b="1" i="1" dirty="0"/>
              <a:t>leader </a:t>
            </a:r>
            <a:r>
              <a:rPr lang="en-US" b="1" i="1" dirty="0" smtClean="0"/>
              <a:t>to </a:t>
            </a:r>
            <a:r>
              <a:rPr lang="en-US" b="1" i="1" dirty="0"/>
              <a:t>lead them into action</a:t>
            </a:r>
            <a:r>
              <a:rPr lang="en-US" b="1" i="1" dirty="0" smtClean="0"/>
              <a:t>.</a:t>
            </a:r>
          </a:p>
          <a:p>
            <a:pPr marL="514350" indent="-514350" algn="ctr">
              <a:buFont typeface="+mj-lt"/>
              <a:buAutoNum type="arabicPeriod"/>
            </a:pPr>
            <a:r>
              <a:rPr lang="en-US" b="1" i="1" dirty="0" smtClean="0"/>
              <a:t>More food</a:t>
            </a:r>
          </a:p>
          <a:p>
            <a:pPr marL="514350" indent="-514350" algn="ctr">
              <a:buFont typeface="+mj-lt"/>
              <a:buAutoNum type="arabicPeriod"/>
            </a:pPr>
            <a:r>
              <a:rPr lang="en-US" b="1" i="1" dirty="0" smtClean="0"/>
              <a:t>More leisure time</a:t>
            </a:r>
          </a:p>
          <a:p>
            <a:pPr marL="514350" indent="-514350" algn="ctr">
              <a:buFont typeface="+mj-lt"/>
              <a:buAutoNum type="arabicPeriod"/>
            </a:pPr>
            <a:r>
              <a:rPr lang="en-US" b="1" i="1" dirty="0" smtClean="0"/>
              <a:t>More drinks</a:t>
            </a:r>
          </a:p>
          <a:p>
            <a:pPr marL="0" indent="0" algn="just"/>
            <a:r>
              <a:rPr lang="en-US" b="1" i="1" dirty="0" smtClean="0"/>
              <a:t>The moral leader of the revolution in the novel is Old Major.</a:t>
            </a:r>
          </a:p>
          <a:p>
            <a:pPr marL="0" indent="0" algn="just"/>
            <a:r>
              <a:rPr lang="en-US" b="1" i="1" dirty="0" smtClean="0"/>
              <a:t>The real practical </a:t>
            </a:r>
            <a:r>
              <a:rPr lang="en-US" b="1" i="1" smtClean="0"/>
              <a:t>leaders are ….</a:t>
            </a:r>
            <a:endParaRPr lang="en-US" b="1" i="1" dirty="0" smtClean="0"/>
          </a:p>
          <a:p>
            <a:pPr marL="0" indent="0" algn="just"/>
            <a:endParaRPr lang="en-US" b="1" i="1" dirty="0" smtClean="0"/>
          </a:p>
          <a:p>
            <a:pPr marL="0" indent="0" algn="just"/>
            <a:endParaRPr lang="en-US" b="1" dirty="0"/>
          </a:p>
          <a:p>
            <a:pPr algn="just"/>
            <a:endParaRPr lang="en-US" dirty="0"/>
          </a:p>
        </p:txBody>
      </p:sp>
    </p:spTree>
    <p:extLst>
      <p:ext uri="{BB962C8B-B14F-4D97-AF65-F5344CB8AC3E}">
        <p14:creationId xmlns:p14="http://schemas.microsoft.com/office/powerpoint/2010/main" xmlns="" val="3088795710"/>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487362"/>
          </a:xfrm>
        </p:spPr>
        <p:txBody>
          <a:bodyPr/>
          <a:lstStyle/>
          <a:p>
            <a:r>
              <a:rPr lang="en-US" dirty="0" smtClean="0"/>
              <a:t> </a:t>
            </a:r>
            <a:endParaRPr lang="en-US" dirty="0"/>
          </a:p>
        </p:txBody>
      </p:sp>
      <p:sp>
        <p:nvSpPr>
          <p:cNvPr id="3" name="Content Placeholder 2"/>
          <p:cNvSpPr>
            <a:spLocks noGrp="1"/>
          </p:cNvSpPr>
          <p:nvPr>
            <p:ph idx="1"/>
          </p:nvPr>
        </p:nvSpPr>
        <p:spPr>
          <a:xfrm>
            <a:off x="152400" y="685800"/>
            <a:ext cx="9601200" cy="5440363"/>
          </a:xfrm>
        </p:spPr>
        <p:txBody>
          <a:bodyPr/>
          <a:lstStyle/>
          <a:p>
            <a:pPr marL="0" indent="0" algn="just">
              <a:buFont typeface="Arial" pitchFamily="34" charset="0"/>
              <a:buChar char="•"/>
            </a:pPr>
            <a:r>
              <a:rPr lang="en-US" sz="4800" dirty="0" smtClean="0"/>
              <a:t>We read parts of the first chapter of the novel which sets the theme, plot and setting of the whole work.</a:t>
            </a:r>
          </a:p>
          <a:p>
            <a:pPr marL="0" indent="0" algn="just">
              <a:buFont typeface="Arial" pitchFamily="34" charset="0"/>
              <a:buChar char="•"/>
            </a:pPr>
            <a:r>
              <a:rPr lang="en-US" sz="4800" dirty="0" smtClean="0"/>
              <a:t>What is the setting of the novel?</a:t>
            </a:r>
          </a:p>
          <a:p>
            <a:pPr marL="0" indent="0" algn="just">
              <a:buFont typeface="Arial" pitchFamily="34" charset="0"/>
              <a:buChar char="•"/>
            </a:pPr>
            <a:r>
              <a:rPr lang="en-US" sz="4800" dirty="0" smtClean="0"/>
              <a:t>What are some of the major themes?</a:t>
            </a:r>
          </a:p>
          <a:p>
            <a:pPr marL="0" indent="0" algn="just">
              <a:buFont typeface="Arial" pitchFamily="34" charset="0"/>
              <a:buChar char="•"/>
            </a:pPr>
            <a:r>
              <a:rPr lang="en-US" sz="4800" dirty="0" smtClean="0"/>
              <a:t>What can you say about the plot?</a:t>
            </a:r>
            <a:endParaRPr lang="en-US" sz="4800" dirty="0"/>
          </a:p>
        </p:txBody>
      </p:sp>
    </p:spTree>
    <p:extLst>
      <p:ext uri="{BB962C8B-B14F-4D97-AF65-F5344CB8AC3E}">
        <p14:creationId xmlns:p14="http://schemas.microsoft.com/office/powerpoint/2010/main" xmlns="" val="599855594"/>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Plan of our Lecture Today</a:t>
            </a:r>
            <a:endParaRPr lang="en-US" b="1" dirty="0">
              <a:solidFill>
                <a:srgbClr val="FF0000"/>
              </a:solidFill>
            </a:endParaRPr>
          </a:p>
        </p:txBody>
      </p:sp>
      <p:sp>
        <p:nvSpPr>
          <p:cNvPr id="3" name="Content Placeholder 2"/>
          <p:cNvSpPr>
            <a:spLocks noGrp="1"/>
          </p:cNvSpPr>
          <p:nvPr>
            <p:ph idx="1"/>
          </p:nvPr>
        </p:nvSpPr>
        <p:spPr/>
        <p:txBody>
          <a:bodyPr/>
          <a:lstStyle/>
          <a:p>
            <a:pPr marL="514350" indent="-514350" algn="just">
              <a:buFont typeface="+mj-lt"/>
              <a:buAutoNum type="arabicPeriod"/>
            </a:pPr>
            <a:r>
              <a:rPr lang="en-US" dirty="0" smtClean="0"/>
              <a:t> To focus on Old Major’s speech as it is a pivotal stage in the development of the novel</a:t>
            </a:r>
          </a:p>
          <a:p>
            <a:pPr marL="514350" indent="-514350" algn="just">
              <a:buFont typeface="+mj-lt"/>
              <a:buAutoNum type="arabicPeriod"/>
            </a:pPr>
            <a:r>
              <a:rPr lang="en-US" dirty="0" smtClean="0"/>
              <a:t>To see in detail how he wins the hearts of animals and pushes them forward towards the revolution.</a:t>
            </a:r>
          </a:p>
          <a:p>
            <a:pPr marL="514350" indent="-514350" algn="just">
              <a:buFont typeface="+mj-lt"/>
              <a:buAutoNum type="arabicPeriod"/>
            </a:pPr>
            <a:r>
              <a:rPr lang="en-US" dirty="0" smtClean="0"/>
              <a:t>To grasp the gradual development of the plot along the parallel lines drawn by the writer from the start of the novel.</a:t>
            </a:r>
          </a:p>
          <a:p>
            <a:pPr marL="514350" indent="-514350" algn="just">
              <a:buFont typeface="+mj-lt"/>
              <a:buAutoNum type="arabicPeriod"/>
            </a:pPr>
            <a:endParaRPr lang="en-US" dirty="0"/>
          </a:p>
        </p:txBody>
      </p:sp>
    </p:spTree>
    <p:extLst>
      <p:ext uri="{BB962C8B-B14F-4D97-AF65-F5344CB8AC3E}">
        <p14:creationId xmlns:p14="http://schemas.microsoft.com/office/powerpoint/2010/main" xmlns="" val="365658021"/>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487362"/>
          </a:xfrm>
        </p:spPr>
        <p:txBody>
          <a:bodyPr/>
          <a:lstStyle/>
          <a:p>
            <a:r>
              <a:rPr lang="en-US" dirty="0" smtClean="0"/>
              <a:t> </a:t>
            </a:r>
            <a:endParaRPr lang="en-US" dirty="0"/>
          </a:p>
        </p:txBody>
      </p:sp>
      <p:sp>
        <p:nvSpPr>
          <p:cNvPr id="3" name="Content Placeholder 2"/>
          <p:cNvSpPr>
            <a:spLocks noGrp="1"/>
          </p:cNvSpPr>
          <p:nvPr>
            <p:ph idx="1"/>
          </p:nvPr>
        </p:nvSpPr>
        <p:spPr>
          <a:xfrm>
            <a:off x="152400" y="685800"/>
            <a:ext cx="9601200" cy="5440363"/>
          </a:xfrm>
        </p:spPr>
        <p:txBody>
          <a:bodyPr/>
          <a:lstStyle/>
          <a:p>
            <a:pPr marL="0" indent="0" algn="just">
              <a:buFont typeface="Arial" pitchFamily="34" charset="0"/>
              <a:buChar char="•"/>
            </a:pPr>
            <a:r>
              <a:rPr lang="en-US" sz="3600" b="1" dirty="0" smtClean="0"/>
              <a:t>Now Old Major is about to deliver a speech.</a:t>
            </a:r>
          </a:p>
          <a:p>
            <a:pPr marL="0" indent="0" algn="just">
              <a:buFont typeface="Arial" pitchFamily="34" charset="0"/>
              <a:buChar char="•"/>
            </a:pPr>
            <a:r>
              <a:rPr lang="en-US" sz="3600" b="1" dirty="0" smtClean="0"/>
              <a:t>He represents Karl Marx who played a great (theoretical) role in the build-up to the revolution.</a:t>
            </a:r>
          </a:p>
          <a:p>
            <a:pPr marL="0" indent="0" algn="just">
              <a:buFont typeface="Arial" pitchFamily="34" charset="0"/>
              <a:buChar char="•"/>
            </a:pPr>
            <a:r>
              <a:rPr lang="en-US" sz="3600" b="1" dirty="0" smtClean="0"/>
              <a:t>Old major reflects the ability and skills of orators who do their best to touch the hearts of the audience, especially before the revolution.</a:t>
            </a:r>
          </a:p>
          <a:p>
            <a:pPr marL="0" indent="0" algn="just">
              <a:buFont typeface="Arial" pitchFamily="34" charset="0"/>
              <a:buChar char="•"/>
            </a:pPr>
            <a:r>
              <a:rPr lang="en-US" sz="3600" b="1" dirty="0" smtClean="0"/>
              <a:t>What are the techniques that he uses to affect animals?</a:t>
            </a:r>
            <a:endParaRPr lang="en-US" sz="3600" b="1" dirty="0"/>
          </a:p>
        </p:txBody>
      </p:sp>
    </p:spTree>
    <p:extLst>
      <p:ext uri="{BB962C8B-B14F-4D97-AF65-F5344CB8AC3E}">
        <p14:creationId xmlns:p14="http://schemas.microsoft.com/office/powerpoint/2010/main" xmlns="" val="1607219804"/>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487362"/>
          </a:xfrm>
        </p:spPr>
        <p:txBody>
          <a:bodyPr/>
          <a:lstStyle/>
          <a:p>
            <a:r>
              <a:rPr lang="en-US" dirty="0" smtClean="0"/>
              <a:t> </a:t>
            </a:r>
            <a:endParaRPr lang="en-US" dirty="0"/>
          </a:p>
        </p:txBody>
      </p:sp>
      <p:sp>
        <p:nvSpPr>
          <p:cNvPr id="3" name="Content Placeholder 2"/>
          <p:cNvSpPr>
            <a:spLocks noGrp="1"/>
          </p:cNvSpPr>
          <p:nvPr>
            <p:ph idx="1"/>
          </p:nvPr>
        </p:nvSpPr>
        <p:spPr>
          <a:xfrm>
            <a:off x="152400" y="304800"/>
            <a:ext cx="9601200" cy="5821363"/>
          </a:xfrm>
        </p:spPr>
        <p:txBody>
          <a:bodyPr/>
          <a:lstStyle/>
          <a:p>
            <a:pPr marL="0" indent="0" algn="ctr"/>
            <a:r>
              <a:rPr lang="en-US" sz="3600" b="1" dirty="0" smtClean="0">
                <a:solidFill>
                  <a:srgbClr val="FF0000"/>
                </a:solidFill>
              </a:rPr>
              <a:t>How Old Major Touches the Hearts of Animals</a:t>
            </a:r>
          </a:p>
          <a:p>
            <a:pPr marL="514350" indent="-514350" algn="just">
              <a:buFont typeface="+mj-lt"/>
              <a:buAutoNum type="arabicPeriod"/>
            </a:pPr>
            <a:r>
              <a:rPr lang="en-US" sz="3000" b="1" dirty="0" smtClean="0"/>
              <a:t>Endearing himself to them by calling them comrades every other time.</a:t>
            </a:r>
          </a:p>
          <a:p>
            <a:pPr marL="514350" indent="-514350" algn="just">
              <a:buFont typeface="+mj-lt"/>
              <a:buAutoNum type="arabicPeriod"/>
            </a:pPr>
            <a:r>
              <a:rPr lang="en-US" sz="3000" b="1" dirty="0" smtClean="0"/>
              <a:t>Repetition of certain emotional phrases as when he refers to man as he, he, he alone.</a:t>
            </a:r>
          </a:p>
          <a:p>
            <a:pPr marL="514350" indent="-514350" algn="just">
              <a:buFont typeface="+mj-lt"/>
              <a:buAutoNum type="arabicPeriod"/>
            </a:pPr>
            <a:r>
              <a:rPr lang="en-US" sz="3000" b="1" dirty="0" smtClean="0"/>
              <a:t>Being direct and specific as in the above example.</a:t>
            </a:r>
          </a:p>
          <a:p>
            <a:pPr marL="514350" indent="-514350" algn="just">
              <a:buFont typeface="+mj-lt"/>
              <a:buAutoNum type="arabicPeriod"/>
            </a:pPr>
            <a:r>
              <a:rPr lang="en-US" sz="3000" b="1" dirty="0" smtClean="0"/>
              <a:t>Asking questions.</a:t>
            </a:r>
          </a:p>
          <a:p>
            <a:pPr marL="514350" indent="-514350" algn="just">
              <a:buFont typeface="+mj-lt"/>
              <a:buAutoNum type="arabicPeriod"/>
            </a:pPr>
            <a:r>
              <a:rPr lang="en-US" sz="3000" b="1" dirty="0" smtClean="0"/>
              <a:t>Changing the tone of his voice.</a:t>
            </a:r>
          </a:p>
          <a:p>
            <a:pPr marL="514350" indent="-514350" algn="just">
              <a:buFont typeface="+mj-lt"/>
              <a:buAutoNum type="arabicPeriod"/>
            </a:pPr>
            <a:r>
              <a:rPr lang="en-US" sz="3000" b="1" dirty="0" smtClean="0"/>
              <a:t>Appealing to all classes of animals in front of him and mentioning them in name one by one.</a:t>
            </a:r>
          </a:p>
          <a:p>
            <a:pPr marL="514350" indent="-514350" algn="just">
              <a:buFont typeface="+mj-lt"/>
              <a:buAutoNum type="arabicPeriod"/>
            </a:pPr>
            <a:r>
              <a:rPr lang="en-US" sz="3000" b="1" dirty="0"/>
              <a:t>Using negation</a:t>
            </a:r>
          </a:p>
          <a:p>
            <a:pPr marL="0" indent="0" algn="just"/>
            <a:endParaRPr lang="en-US" b="1" dirty="0"/>
          </a:p>
        </p:txBody>
      </p:sp>
      <p:sp>
        <p:nvSpPr>
          <p:cNvPr id="4" name="Flowchart: Document 3"/>
          <p:cNvSpPr/>
          <p:nvPr/>
        </p:nvSpPr>
        <p:spPr>
          <a:xfrm>
            <a:off x="5791200" y="3505200"/>
            <a:ext cx="3810000" cy="1066800"/>
          </a:xfrm>
          <a:prstGeom prst="flowChartDocumen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400" b="1" dirty="0" smtClean="0"/>
              <a:t>Give examples</a:t>
            </a:r>
            <a:endParaRPr lang="en-US" sz="4400" b="1" dirty="0"/>
          </a:p>
        </p:txBody>
      </p:sp>
    </p:spTree>
    <p:extLst>
      <p:ext uri="{BB962C8B-B14F-4D97-AF65-F5344CB8AC3E}">
        <p14:creationId xmlns:p14="http://schemas.microsoft.com/office/powerpoint/2010/main" xmlns="" val="1907998198"/>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8915400" cy="609600"/>
          </a:xfrm>
        </p:spPr>
        <p:txBody>
          <a:bodyPr/>
          <a:lstStyle/>
          <a:p>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How </a:t>
            </a:r>
            <a:r>
              <a:rPr lang="en-US" sz="3200" b="1" dirty="0">
                <a:solidFill>
                  <a:srgbClr val="FF0000"/>
                </a:solidFill>
              </a:rPr>
              <a:t>Old Major Touches the Hearts of Animals</a:t>
            </a:r>
            <a:br>
              <a:rPr lang="en-US" sz="3200" b="1" dirty="0">
                <a:solidFill>
                  <a:srgbClr val="FF0000"/>
                </a:solidFill>
              </a:rPr>
            </a:br>
            <a:r>
              <a:rPr lang="en-US" sz="3200" dirty="0" smtClean="0"/>
              <a:t> </a:t>
            </a:r>
            <a:endParaRPr lang="en-US" sz="3200" dirty="0"/>
          </a:p>
        </p:txBody>
      </p:sp>
      <p:sp>
        <p:nvSpPr>
          <p:cNvPr id="3" name="Content Placeholder 2"/>
          <p:cNvSpPr>
            <a:spLocks noGrp="1"/>
          </p:cNvSpPr>
          <p:nvPr>
            <p:ph idx="1"/>
          </p:nvPr>
        </p:nvSpPr>
        <p:spPr>
          <a:xfrm>
            <a:off x="228600" y="1066800"/>
            <a:ext cx="9448800" cy="5059363"/>
          </a:xfrm>
        </p:spPr>
        <p:txBody>
          <a:bodyPr/>
          <a:lstStyle/>
          <a:p>
            <a:pPr marL="0" indent="0" algn="just"/>
            <a:r>
              <a:rPr lang="en-US" sz="2800" b="1" dirty="0" smtClean="0">
                <a:solidFill>
                  <a:srgbClr val="FF0000"/>
                </a:solidFill>
              </a:rPr>
              <a:t> </a:t>
            </a:r>
            <a:r>
              <a:rPr lang="en-US" sz="2800" b="1" dirty="0"/>
              <a:t>"Now, comrades, what is the nature of this life </a:t>
            </a:r>
            <a:r>
              <a:rPr lang="en-US" sz="2800" b="1" dirty="0">
                <a:solidFill>
                  <a:srgbClr val="FF0000"/>
                </a:solidFill>
              </a:rPr>
              <a:t>of ours? </a:t>
            </a:r>
            <a:r>
              <a:rPr lang="en-US" sz="2800" b="1" dirty="0"/>
              <a:t>Let us face it</a:t>
            </a:r>
            <a:r>
              <a:rPr lang="en-US" sz="2800" b="1" dirty="0" smtClean="0"/>
              <a:t>: our </a:t>
            </a:r>
            <a:r>
              <a:rPr lang="en-US" sz="2800" b="1" dirty="0"/>
              <a:t>lives are miserable, laborious, and short. We are born, we are </a:t>
            </a:r>
            <a:r>
              <a:rPr lang="en-US" sz="2800" b="1" dirty="0" smtClean="0"/>
              <a:t>given just </a:t>
            </a:r>
            <a:r>
              <a:rPr lang="en-US" sz="2800" b="1" dirty="0"/>
              <a:t>so much food as will keep the breath in our bodies, and those of </a:t>
            </a:r>
            <a:r>
              <a:rPr lang="en-US" sz="2800" b="1" dirty="0" smtClean="0"/>
              <a:t>us who </a:t>
            </a:r>
            <a:r>
              <a:rPr lang="en-US" sz="2800" b="1" dirty="0"/>
              <a:t>are capable of it are forced to work to the last atom of our strength</a:t>
            </a:r>
            <a:r>
              <a:rPr lang="en-US" sz="2800" b="1" dirty="0" smtClean="0"/>
              <a:t>; and </a:t>
            </a:r>
            <a:r>
              <a:rPr lang="en-US" sz="2800" b="1" dirty="0"/>
              <a:t>the very instant that our usefulness has come to an end we </a:t>
            </a:r>
            <a:r>
              <a:rPr lang="en-US" sz="2800" b="1" dirty="0" smtClean="0"/>
              <a:t>are slaughtered </a:t>
            </a:r>
            <a:r>
              <a:rPr lang="en-US" sz="2800" b="1" dirty="0"/>
              <a:t>with hideous cruelty. </a:t>
            </a:r>
            <a:r>
              <a:rPr lang="en-US" sz="2800" b="1" dirty="0">
                <a:solidFill>
                  <a:srgbClr val="FF0000"/>
                </a:solidFill>
              </a:rPr>
              <a:t>No</a:t>
            </a:r>
            <a:r>
              <a:rPr lang="en-US" sz="2800" b="1" dirty="0"/>
              <a:t> animal in England knows the </a:t>
            </a:r>
            <a:r>
              <a:rPr lang="en-US" sz="2800" b="1" dirty="0" smtClean="0"/>
              <a:t>meaning of </a:t>
            </a:r>
            <a:r>
              <a:rPr lang="en-US" sz="2800" b="1" dirty="0"/>
              <a:t>happiness or leisure after he is a year old. </a:t>
            </a:r>
            <a:r>
              <a:rPr lang="en-US" sz="2800" b="1" dirty="0">
                <a:solidFill>
                  <a:srgbClr val="FF0000"/>
                </a:solidFill>
              </a:rPr>
              <a:t>No</a:t>
            </a:r>
            <a:r>
              <a:rPr lang="en-US" sz="2800" b="1" dirty="0"/>
              <a:t> animal in England </a:t>
            </a:r>
            <a:r>
              <a:rPr lang="en-US" sz="2800" b="1" dirty="0" smtClean="0"/>
              <a:t>is free</a:t>
            </a:r>
            <a:r>
              <a:rPr lang="en-US" sz="2800" b="1" dirty="0"/>
              <a:t>. </a:t>
            </a:r>
            <a:r>
              <a:rPr lang="en-US" sz="2800" b="1" dirty="0">
                <a:solidFill>
                  <a:srgbClr val="FF0000"/>
                </a:solidFill>
              </a:rPr>
              <a:t>The life of an animal is misery and slavery: that is the plain </a:t>
            </a:r>
            <a:r>
              <a:rPr lang="en-US" sz="2800" b="1" dirty="0" smtClean="0">
                <a:solidFill>
                  <a:srgbClr val="FF0000"/>
                </a:solidFill>
              </a:rPr>
              <a:t>truth</a:t>
            </a:r>
            <a:r>
              <a:rPr lang="en-US" sz="2800" b="1" dirty="0" smtClean="0"/>
              <a:t>”.</a:t>
            </a:r>
          </a:p>
          <a:p>
            <a:pPr marL="0" indent="0" algn="ctr"/>
            <a:r>
              <a:rPr lang="en-US" sz="2800" b="1" dirty="0" smtClean="0">
                <a:solidFill>
                  <a:srgbClr val="0000FF"/>
                </a:solidFill>
              </a:rPr>
              <a:t>Questions, negation,  emotionality </a:t>
            </a:r>
          </a:p>
        </p:txBody>
      </p:sp>
    </p:spTree>
    <p:extLst>
      <p:ext uri="{BB962C8B-B14F-4D97-AF65-F5344CB8AC3E}">
        <p14:creationId xmlns:p14="http://schemas.microsoft.com/office/powerpoint/2010/main" xmlns="" val="271585265"/>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79653"/>
            <a:ext cx="9601200" cy="6001643"/>
          </a:xfrm>
          <a:prstGeom prst="rect">
            <a:avLst/>
          </a:prstGeom>
        </p:spPr>
        <p:txBody>
          <a:bodyPr wrap="square">
            <a:spAutoFit/>
          </a:bodyPr>
          <a:lstStyle/>
          <a:p>
            <a:pPr algn="just" rtl="0"/>
            <a:r>
              <a:rPr lang="en-US" sz="3200" dirty="0"/>
              <a:t>"Man is the only creature that consumes without producing. </a:t>
            </a:r>
            <a:r>
              <a:rPr lang="en-US" sz="3200" dirty="0">
                <a:solidFill>
                  <a:srgbClr val="0000FF"/>
                </a:solidFill>
              </a:rPr>
              <a:t>He</a:t>
            </a:r>
            <a:r>
              <a:rPr lang="en-US" sz="3200" dirty="0"/>
              <a:t> does </a:t>
            </a:r>
            <a:r>
              <a:rPr lang="en-US" sz="3200" dirty="0" smtClean="0"/>
              <a:t>not give </a:t>
            </a:r>
            <a:r>
              <a:rPr lang="en-US" sz="3200" dirty="0"/>
              <a:t>milk, </a:t>
            </a:r>
            <a:r>
              <a:rPr lang="en-US" sz="3200" dirty="0">
                <a:solidFill>
                  <a:srgbClr val="0000FF"/>
                </a:solidFill>
              </a:rPr>
              <a:t>he</a:t>
            </a:r>
            <a:r>
              <a:rPr lang="en-US" sz="3200" dirty="0"/>
              <a:t> does not lay eggs, </a:t>
            </a:r>
            <a:r>
              <a:rPr lang="en-US" sz="3200" dirty="0">
                <a:solidFill>
                  <a:srgbClr val="0000FF"/>
                </a:solidFill>
              </a:rPr>
              <a:t>he</a:t>
            </a:r>
            <a:r>
              <a:rPr lang="en-US" sz="3200" dirty="0"/>
              <a:t> is too weak to pull the plough, </a:t>
            </a:r>
            <a:r>
              <a:rPr lang="en-US" sz="3200" dirty="0" smtClean="0">
                <a:solidFill>
                  <a:srgbClr val="0000FF"/>
                </a:solidFill>
              </a:rPr>
              <a:t>he</a:t>
            </a:r>
            <a:r>
              <a:rPr lang="en-US" sz="3200" dirty="0" smtClean="0"/>
              <a:t> cannot </a:t>
            </a:r>
            <a:r>
              <a:rPr lang="en-US" sz="3200" dirty="0"/>
              <a:t>run fast enough to catch rabbits. Yet </a:t>
            </a:r>
            <a:r>
              <a:rPr lang="en-US" sz="3200" dirty="0">
                <a:solidFill>
                  <a:srgbClr val="0000FF"/>
                </a:solidFill>
              </a:rPr>
              <a:t>he</a:t>
            </a:r>
            <a:r>
              <a:rPr lang="en-US" sz="3200" dirty="0"/>
              <a:t> is lord of all </a:t>
            </a:r>
            <a:r>
              <a:rPr lang="en-US" sz="3200" dirty="0" smtClean="0"/>
              <a:t>the animals</a:t>
            </a:r>
            <a:r>
              <a:rPr lang="en-US" sz="3200" dirty="0"/>
              <a:t>. He sets them to work, </a:t>
            </a:r>
            <a:r>
              <a:rPr lang="en-US" sz="3200" dirty="0">
                <a:solidFill>
                  <a:srgbClr val="0000FF"/>
                </a:solidFill>
              </a:rPr>
              <a:t>he</a:t>
            </a:r>
            <a:r>
              <a:rPr lang="en-US" sz="3200" dirty="0"/>
              <a:t> gives back to them the bare minimum </a:t>
            </a:r>
            <a:r>
              <a:rPr lang="en-US" sz="3200" dirty="0" smtClean="0"/>
              <a:t>that will </a:t>
            </a:r>
            <a:r>
              <a:rPr lang="en-US" sz="3200" dirty="0"/>
              <a:t>prevent them from starving, and the rest </a:t>
            </a:r>
            <a:r>
              <a:rPr lang="en-US" sz="3200" dirty="0">
                <a:solidFill>
                  <a:srgbClr val="0000FF"/>
                </a:solidFill>
              </a:rPr>
              <a:t>he</a:t>
            </a:r>
            <a:r>
              <a:rPr lang="en-US" sz="3200" dirty="0"/>
              <a:t> keeps for himself. </a:t>
            </a:r>
            <a:r>
              <a:rPr lang="en-US" sz="3200" dirty="0" smtClean="0"/>
              <a:t>Our </a:t>
            </a:r>
            <a:r>
              <a:rPr lang="en-US" sz="3200" dirty="0" err="1" smtClean="0"/>
              <a:t>labour</a:t>
            </a:r>
            <a:r>
              <a:rPr lang="en-US" sz="3200" dirty="0" smtClean="0"/>
              <a:t> </a:t>
            </a:r>
            <a:r>
              <a:rPr lang="en-US" sz="3200" dirty="0"/>
              <a:t>tills the soil, our dung </a:t>
            </a:r>
            <a:r>
              <a:rPr lang="en-US" sz="3200" dirty="0" err="1"/>
              <a:t>fertilises</a:t>
            </a:r>
            <a:r>
              <a:rPr lang="en-US" sz="3200" dirty="0"/>
              <a:t> it, and yet there is not one </a:t>
            </a:r>
            <a:r>
              <a:rPr lang="en-US" sz="3200" dirty="0" smtClean="0"/>
              <a:t>of us </a:t>
            </a:r>
            <a:r>
              <a:rPr lang="en-US" sz="3200" dirty="0"/>
              <a:t>that owns more than his bare skin. </a:t>
            </a:r>
            <a:endParaRPr lang="en-US" sz="3200" dirty="0" smtClean="0"/>
          </a:p>
          <a:p>
            <a:pPr algn="ctr" rtl="0"/>
            <a:r>
              <a:rPr lang="en-US" sz="3200" b="1" dirty="0" smtClean="0">
                <a:solidFill>
                  <a:srgbClr val="0000FF"/>
                </a:solidFill>
              </a:rPr>
              <a:t>Being specific, stating his goal clearly and directly</a:t>
            </a:r>
            <a:endParaRPr lang="en-US" sz="3200" dirty="0">
              <a:solidFill>
                <a:srgbClr val="0000FF"/>
              </a:solidFill>
            </a:endParaRPr>
          </a:p>
        </p:txBody>
      </p:sp>
    </p:spTree>
    <p:extLst>
      <p:ext uri="{BB962C8B-B14F-4D97-AF65-F5344CB8AC3E}">
        <p14:creationId xmlns:p14="http://schemas.microsoft.com/office/powerpoint/2010/main" xmlns="" val="1432406950"/>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79653"/>
            <a:ext cx="9601200" cy="6001643"/>
          </a:xfrm>
          <a:prstGeom prst="rect">
            <a:avLst/>
          </a:prstGeom>
        </p:spPr>
        <p:txBody>
          <a:bodyPr wrap="square">
            <a:spAutoFit/>
          </a:bodyPr>
          <a:lstStyle/>
          <a:p>
            <a:pPr algn="just" rtl="0"/>
            <a:r>
              <a:rPr lang="en-US" sz="3200" dirty="0">
                <a:solidFill>
                  <a:srgbClr val="0000FF"/>
                </a:solidFill>
              </a:rPr>
              <a:t>You cows </a:t>
            </a:r>
            <a:r>
              <a:rPr lang="en-US" sz="3200" dirty="0"/>
              <a:t>that I see before me, how many thousands of gallons of milk have you given during this last year? And what has happened to that milk which should have been breeding up sturdy calves? Every drop of it has gone down the throats of our enemies. </a:t>
            </a:r>
            <a:r>
              <a:rPr lang="en-US" sz="3200" dirty="0">
                <a:solidFill>
                  <a:srgbClr val="0000FF"/>
                </a:solidFill>
              </a:rPr>
              <a:t>And you hens</a:t>
            </a:r>
            <a:r>
              <a:rPr lang="en-US" sz="3200" dirty="0"/>
              <a:t>, how many eggs have you laid in this last year, and how many of those eggs ever hatched into chickens? The rest have all gone to </a:t>
            </a:r>
            <a:r>
              <a:rPr lang="en-US" sz="3200" dirty="0" smtClean="0"/>
              <a:t>market to </a:t>
            </a:r>
            <a:r>
              <a:rPr lang="en-US" sz="3200" dirty="0"/>
              <a:t>bring in money for Jones and his men</a:t>
            </a:r>
            <a:r>
              <a:rPr lang="en-US" sz="3200" dirty="0" smtClean="0"/>
              <a:t>. </a:t>
            </a:r>
          </a:p>
          <a:p>
            <a:pPr algn="ctr" rtl="0"/>
            <a:r>
              <a:rPr lang="en-US" sz="3200" b="1" dirty="0" smtClean="0">
                <a:solidFill>
                  <a:srgbClr val="0000FF"/>
                </a:solidFill>
              </a:rPr>
              <a:t>Addressing each animal in person to show interest and affection and to raise anger against man</a:t>
            </a:r>
            <a:endParaRPr lang="en-US" sz="3200" dirty="0"/>
          </a:p>
        </p:txBody>
      </p:sp>
    </p:spTree>
    <p:extLst>
      <p:ext uri="{BB962C8B-B14F-4D97-AF65-F5344CB8AC3E}">
        <p14:creationId xmlns:p14="http://schemas.microsoft.com/office/powerpoint/2010/main" xmlns="" val="1032156997"/>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79653"/>
            <a:ext cx="9601200" cy="6124754"/>
          </a:xfrm>
          <a:prstGeom prst="rect">
            <a:avLst/>
          </a:prstGeom>
        </p:spPr>
        <p:txBody>
          <a:bodyPr wrap="square">
            <a:spAutoFit/>
          </a:bodyPr>
          <a:lstStyle/>
          <a:p>
            <a:pPr algn="just" rtl="0"/>
            <a:endParaRPr lang="en-US" sz="2800" b="1" dirty="0" smtClean="0"/>
          </a:p>
          <a:p>
            <a:pPr algn="ctr" rtl="0"/>
            <a:r>
              <a:rPr lang="en-US" sz="2800" b="1" dirty="0" smtClean="0"/>
              <a:t>Being so specific: Knowing Exactly What to Say to Them</a:t>
            </a:r>
          </a:p>
          <a:p>
            <a:pPr algn="just" rtl="0"/>
            <a:r>
              <a:rPr lang="en-US" sz="2800" b="1" dirty="0" smtClean="0">
                <a:solidFill>
                  <a:srgbClr val="0000FF"/>
                </a:solidFill>
              </a:rPr>
              <a:t>"</a:t>
            </a:r>
            <a:r>
              <a:rPr lang="en-US" sz="2800" b="1" dirty="0">
                <a:solidFill>
                  <a:srgbClr val="0000FF"/>
                </a:solidFill>
              </a:rPr>
              <a:t>Is it not crystal clear, then, comrades</a:t>
            </a:r>
            <a:r>
              <a:rPr lang="en-US" sz="2800" b="1" dirty="0"/>
              <a:t>, that all the evils of </a:t>
            </a:r>
            <a:r>
              <a:rPr lang="en-US" sz="2800" b="1" dirty="0" smtClean="0"/>
              <a:t> </a:t>
            </a:r>
            <a:r>
              <a:rPr lang="en-US" sz="2800" b="1" dirty="0" smtClean="0"/>
              <a:t>this </a:t>
            </a:r>
            <a:r>
              <a:rPr lang="en-US" sz="2800" b="1" dirty="0" smtClean="0"/>
              <a:t>life of </a:t>
            </a:r>
            <a:r>
              <a:rPr lang="en-US" sz="2800" b="1" dirty="0"/>
              <a:t>ours spring from the tyranny of human beings? Only get rid of Man, </a:t>
            </a:r>
            <a:r>
              <a:rPr lang="en-US" sz="2800" b="1" dirty="0" smtClean="0"/>
              <a:t>and the </a:t>
            </a:r>
            <a:r>
              <a:rPr lang="en-US" sz="2800" b="1" dirty="0"/>
              <a:t>produce of our </a:t>
            </a:r>
            <a:r>
              <a:rPr lang="en-US" sz="2800" b="1" dirty="0" err="1"/>
              <a:t>labour</a:t>
            </a:r>
            <a:r>
              <a:rPr lang="en-US" sz="2800" b="1" dirty="0"/>
              <a:t> would be our own. Almost overnight we </a:t>
            </a:r>
            <a:r>
              <a:rPr lang="en-US" sz="2800" b="1" dirty="0" smtClean="0"/>
              <a:t>could become </a:t>
            </a:r>
            <a:r>
              <a:rPr lang="en-US" sz="2800" b="1" dirty="0"/>
              <a:t>rich and free. What then must we do? Why, work night and day, </a:t>
            </a:r>
            <a:r>
              <a:rPr lang="en-US" sz="2800" b="1" dirty="0" smtClean="0"/>
              <a:t>body and </a:t>
            </a:r>
            <a:r>
              <a:rPr lang="en-US" sz="2800" b="1" dirty="0"/>
              <a:t>soul, for the overthrow of the human race! That is my message to you</a:t>
            </a:r>
            <a:r>
              <a:rPr lang="en-US" sz="2800" b="1" dirty="0" smtClean="0"/>
              <a:t>, comrades</a:t>
            </a:r>
            <a:r>
              <a:rPr lang="en-US" sz="2800" b="1" dirty="0"/>
              <a:t>: Rebellion</a:t>
            </a:r>
            <a:r>
              <a:rPr lang="en-US" sz="2800" dirty="0"/>
              <a:t>! I do not know when that Rebellion will come, it </a:t>
            </a:r>
            <a:r>
              <a:rPr lang="en-US" sz="2800" dirty="0" smtClean="0"/>
              <a:t>might be </a:t>
            </a:r>
            <a:r>
              <a:rPr lang="en-US" sz="2800" dirty="0"/>
              <a:t>in a week or in a hundred years, but I know, as surely as I see </a:t>
            </a:r>
            <a:r>
              <a:rPr lang="en-US" sz="2800" dirty="0" smtClean="0"/>
              <a:t>this straw </a:t>
            </a:r>
            <a:r>
              <a:rPr lang="en-US" sz="2800" dirty="0"/>
              <a:t>beneath my feet, that sooner or later justice will be done.</a:t>
            </a:r>
          </a:p>
        </p:txBody>
      </p:sp>
    </p:spTree>
    <p:extLst>
      <p:ext uri="{BB962C8B-B14F-4D97-AF65-F5344CB8AC3E}">
        <p14:creationId xmlns:p14="http://schemas.microsoft.com/office/powerpoint/2010/main" xmlns="" val="2366570882"/>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2259</TotalTime>
  <Words>996</Words>
  <Application>Microsoft Office PowerPoint</Application>
  <PresentationFormat>A4 Paper (210x297 mm)‎</PresentationFormat>
  <Paragraphs>82</Paragraphs>
  <Slides>16</Slides>
  <Notes>5</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Sixth Lecture</vt:lpstr>
      <vt:lpstr> </vt:lpstr>
      <vt:lpstr>Questions </vt:lpstr>
      <vt:lpstr>Questions </vt:lpstr>
      <vt:lpstr>Questions </vt:lpstr>
      <vt:lpstr>Questions </vt:lpstr>
      <vt:lpstr> </vt:lpstr>
      <vt:lpstr>Plan of our Lecture Today</vt:lpstr>
      <vt:lpstr> </vt:lpstr>
      <vt:lpstr> </vt:lpstr>
      <vt:lpstr> How Old Major Touches the Hearts of Animals  </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215</cp:revision>
  <dcterms:created xsi:type="dcterms:W3CDTF">2009-10-14T19:14:34Z</dcterms:created>
  <dcterms:modified xsi:type="dcterms:W3CDTF">2012-10-11T12:06:46Z</dcterms:modified>
</cp:coreProperties>
</file>