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94" r:id="rId4"/>
    <p:sldId id="295" r:id="rId5"/>
    <p:sldId id="296" r:id="rId6"/>
    <p:sldId id="297" r:id="rId7"/>
    <p:sldId id="298" r:id="rId8"/>
    <p:sldId id="300" r:id="rId9"/>
    <p:sldId id="301" r:id="rId10"/>
    <p:sldId id="299" r:id="rId11"/>
    <p:sldId id="302" r:id="rId12"/>
    <p:sldId id="303" r:id="rId13"/>
    <p:sldId id="304" r:id="rId14"/>
    <p:sldId id="305" r:id="rId15"/>
    <p:sldId id="306" r:id="rId16"/>
    <p:sldId id="307" r:id="rId17"/>
    <p:sldId id="308" r:id="rId18"/>
    <p:sldId id="309" r:id="rId19"/>
    <p:sldId id="314" r:id="rId20"/>
    <p:sldId id="315" r:id="rId21"/>
    <p:sldId id="316" r:id="rId22"/>
    <p:sldId id="317" r:id="rId23"/>
    <p:sldId id="318" r:id="rId24"/>
    <p:sldId id="319" r:id="rId25"/>
    <p:sldId id="320" r:id="rId26"/>
    <p:sldId id="321"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3300"/>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4C8941-2033-43CE-BF95-B8C03F5046F1}" type="slidenum">
              <a:rPr lang="en-US"/>
              <a:pPr/>
              <a:t>11</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02666F-E57A-458E-A31D-65E7B9BB7C97}" type="slidenum">
              <a:rPr lang="en-US"/>
              <a:pPr/>
              <a:t>12</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3125D2-D1C2-4413-9D60-675F77ACD7E5}" type="slidenum">
              <a:rPr lang="en-US"/>
              <a:pPr/>
              <a:t>13</a:t>
            </a:fld>
            <a:endParaRPr lang="en-US"/>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24D023-A864-4BCD-8CD9-4B2F0928BA8E}" type="slidenum">
              <a:rPr lang="en-US"/>
              <a:pPr/>
              <a:t>14</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1B952B-DDCA-45DE-BEF1-BE04127C7F4B}" type="slidenum">
              <a:rPr lang="en-US"/>
              <a:pPr/>
              <a:t>15</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3713EA-0535-453E-9136-E51E5E6EA4F6}" type="slidenum">
              <a:rPr lang="en-US"/>
              <a:pPr/>
              <a:t>16</a:t>
            </a:fld>
            <a:endParaRPr 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6B358E-3D98-42DC-93D8-639965D63873}" type="slidenum">
              <a:rPr lang="en-US"/>
              <a:pPr/>
              <a:t>17</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72263B-FCDA-4F16-B85B-D271B307E2D1}" type="slidenum">
              <a:rPr lang="en-US"/>
              <a:pPr/>
              <a:t>18</a:t>
            </a:fld>
            <a:endParaRPr lang="en-US"/>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26821B-B38E-4B08-8F39-9937A455C5AD}" type="slidenum">
              <a:rPr lang="en-US"/>
              <a:pPr/>
              <a:t>19</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48C100-0028-41C5-9785-B5E0125EE98F}" type="slidenum">
              <a:rPr lang="en-US"/>
              <a:pPr/>
              <a:t>20</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9138F2-912C-436D-92D1-BD26E3A2A1E5}" type="slidenum">
              <a:rPr lang="en-US"/>
              <a:pPr/>
              <a:t>21</a:t>
            </a:fld>
            <a:endParaRPr lang="en-US"/>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965578-FEF0-4D93-9756-9239A8AA51CB}" type="slidenum">
              <a:rPr lang="en-US"/>
              <a:pPr/>
              <a:t>22</a:t>
            </a:fld>
            <a:endParaRPr lang="en-US"/>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CD9845-B24F-4D02-AF11-93E430BEF9BF}" type="slidenum">
              <a:rPr lang="en-US"/>
              <a:pPr/>
              <a:t>23</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54BA4F-C693-4A6C-8C83-F7D9EEF4EA34}" type="slidenum">
              <a:rPr lang="en-US"/>
              <a:pPr/>
              <a:t>24</a:t>
            </a:fld>
            <a:endParaRPr lang="en-US"/>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9FD6B5-A43D-4102-A8C9-13B9E576513F}" type="slidenum">
              <a:rPr lang="en-US"/>
              <a:pPr/>
              <a:t>25</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F02155-17A8-4BE5-9151-17E9754D936C}" type="slidenum">
              <a:rPr lang="en-US"/>
              <a:pPr/>
              <a:t>26</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95300" y="277814"/>
            <a:ext cx="8915400" cy="1139825"/>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95300" y="1600201"/>
            <a:ext cx="8915400" cy="4530725"/>
          </a:xfrm>
        </p:spPr>
        <p:txBody>
          <a:bodyPr/>
          <a:lstStyle/>
          <a:p>
            <a:endParaRPr lang="en-US"/>
          </a:p>
        </p:txBody>
      </p:sp>
      <p:sp>
        <p:nvSpPr>
          <p:cNvPr id="4" name="Footer Placeholder 3"/>
          <p:cNvSpPr>
            <a:spLocks noGrp="1"/>
          </p:cNvSpPr>
          <p:nvPr>
            <p:ph type="ftr" sz="quarter" idx="10"/>
          </p:nvPr>
        </p:nvSpPr>
        <p:spPr>
          <a:xfrm>
            <a:off x="3384550" y="6248400"/>
            <a:ext cx="3136900" cy="457200"/>
          </a:xfrm>
          <a:prstGeom prst="rect">
            <a:avLst/>
          </a:prstGeom>
        </p:spPr>
        <p:txBody>
          <a:bodyPr/>
          <a:lstStyle>
            <a:lvl1pPr>
              <a:defRPr/>
            </a:lvl1pPr>
          </a:lstStyle>
          <a:p>
            <a:endParaRPr lang="en-US"/>
          </a:p>
        </p:txBody>
      </p:sp>
      <p:sp>
        <p:nvSpPr>
          <p:cNvPr id="5" name="Slide Number Placeholder 4"/>
          <p:cNvSpPr>
            <a:spLocks noGrp="1"/>
          </p:cNvSpPr>
          <p:nvPr>
            <p:ph type="sldNum" sz="quarter" idx="11"/>
          </p:nvPr>
        </p:nvSpPr>
        <p:spPr>
          <a:xfrm>
            <a:off x="7099300" y="6243638"/>
            <a:ext cx="2311400" cy="457200"/>
          </a:xfrm>
        </p:spPr>
        <p:txBody>
          <a:bodyPr/>
          <a:lstStyle>
            <a:lvl1pPr>
              <a:defRPr/>
            </a:lvl1pPr>
          </a:lstStyle>
          <a:p>
            <a:fld id="{6B39B5DB-D006-4810-BB6C-AD6EC52077A4}" type="slidenum">
              <a:rPr lang="en-US"/>
              <a:pPr/>
              <a:t>‹#›</a:t>
            </a:fld>
            <a:endParaRPr lang="en-US"/>
          </a:p>
        </p:txBody>
      </p:sp>
      <p:sp>
        <p:nvSpPr>
          <p:cNvPr id="6" name="Date Placeholder 5"/>
          <p:cNvSpPr>
            <a:spLocks noGrp="1"/>
          </p:cNvSpPr>
          <p:nvPr>
            <p:ph type="dt" sz="half" idx="12"/>
          </p:nvPr>
        </p:nvSpPr>
        <p:spPr>
          <a:xfrm>
            <a:off x="495300" y="6248400"/>
            <a:ext cx="2311400" cy="457200"/>
          </a:xfrm>
          <a:prstGeom prst="rect">
            <a:avLst/>
          </a:prstGeom>
        </p:spPr>
        <p:txBody>
          <a:bodyPr/>
          <a:lstStyle>
            <a:lvl1pPr>
              <a:defRPr/>
            </a:lvl1pPr>
          </a:lstStyle>
          <a:p>
            <a:endParaRPr lang="en-US"/>
          </a:p>
        </p:txBody>
      </p:sp>
    </p:spTree>
    <p:extLst>
      <p:ext uri="{BB962C8B-B14F-4D97-AF65-F5344CB8AC3E}">
        <p14:creationId xmlns:p14="http://schemas.microsoft.com/office/powerpoint/2010/main" xmlns="" val="2204857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5"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9.wmf"/></Relationships>
</file>

<file path=ppt/slides/_rels/slide20.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2.wmf"/><Relationship Id="rId4" Type="http://schemas.openxmlformats.org/officeDocument/2006/relationships/image" Target="../media/image11.wmf"/></Relationships>
</file>

<file path=ppt/slides/_rels/slide21.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4.wmf"/></Relationships>
</file>

<file path=ppt/slides/_rels/slide2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6.wmf"/></Relationships>
</file>

<file path=ppt/slides/_rels/slide23.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8.wmf"/></Relationships>
</file>

<file path=ppt/slides/_rels/slide24.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0.w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Modern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6000" b="1" dirty="0" smtClean="0">
                <a:solidFill>
                  <a:srgbClr val="0000FF"/>
                </a:solidFill>
                <a:cs typeface="Arial" pitchFamily="34" charset="0"/>
              </a:rPr>
              <a:t>Fifth 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9762"/>
          </a:xfrm>
        </p:spPr>
        <p:txBody>
          <a:bodyPr>
            <a:noAutofit/>
          </a:bodyPr>
          <a:lstStyle/>
          <a:p>
            <a:pPr algn="ctr"/>
            <a:r>
              <a:rPr lang="en-US" sz="4800" b="1" dirty="0" smtClean="0">
                <a:solidFill>
                  <a:srgbClr val="FF0000"/>
                </a:solidFill>
                <a:cs typeface="+mj-cs"/>
              </a:rPr>
              <a:t/>
            </a:r>
            <a:br>
              <a:rPr lang="en-US" sz="4800" b="1" dirty="0" smtClean="0">
                <a:solidFill>
                  <a:srgbClr val="FF0000"/>
                </a:solidFill>
                <a:cs typeface="+mj-cs"/>
              </a:rPr>
            </a:br>
            <a:r>
              <a:rPr lang="en-GB" sz="4800" b="1" dirty="0" smtClean="0">
                <a:solidFill>
                  <a:srgbClr val="FF0000"/>
                </a:solidFill>
              </a:rPr>
              <a:t>Quick Revision</a:t>
            </a:r>
            <a:r>
              <a:rPr lang="en-GB" sz="4800" b="1" dirty="0">
                <a:solidFill>
                  <a:srgbClr val="FF0000"/>
                </a:solidFill>
              </a:rPr>
              <a:t/>
            </a:r>
            <a:br>
              <a:rPr lang="en-GB" sz="4800" b="1" dirty="0">
                <a:solidFill>
                  <a:srgbClr val="FF0000"/>
                </a:solidFill>
              </a:rPr>
            </a:br>
            <a:endParaRPr lang="en-US" sz="4800" b="1" dirty="0">
              <a:solidFill>
                <a:srgbClr val="FF0000"/>
              </a:solidFill>
              <a:cs typeface="+mj-cs"/>
            </a:endParaRPr>
          </a:p>
        </p:txBody>
      </p:sp>
      <p:sp>
        <p:nvSpPr>
          <p:cNvPr id="3" name="Content Placeholder 2"/>
          <p:cNvSpPr>
            <a:spLocks noGrp="1"/>
          </p:cNvSpPr>
          <p:nvPr>
            <p:ph sz="quarter" idx="1"/>
          </p:nvPr>
        </p:nvSpPr>
        <p:spPr>
          <a:xfrm>
            <a:off x="166654" y="762000"/>
            <a:ext cx="9586946" cy="5562600"/>
          </a:xfrm>
        </p:spPr>
        <p:txBody>
          <a:bodyPr>
            <a:normAutofit lnSpcReduction="10000"/>
          </a:bodyPr>
          <a:lstStyle/>
          <a:p>
            <a:pPr marL="0" indent="0" algn="just">
              <a:buFont typeface="Arial" pitchFamily="34" charset="0"/>
              <a:buChar char="•"/>
            </a:pPr>
            <a:r>
              <a:rPr lang="en-GB" dirty="0" smtClean="0"/>
              <a:t>We studied the relationship between the Wolf and the Lamb and </a:t>
            </a:r>
            <a:r>
              <a:rPr lang="en-GB" i="1" dirty="0" smtClean="0"/>
              <a:t>Animal Farm</a:t>
            </a:r>
            <a:r>
              <a:rPr lang="en-GB" dirty="0" smtClean="0"/>
              <a:t>, saying that both works are attacks against dictatorship, whether before or after the revolution. As the last line of “The Wolf and the Lamb” says,</a:t>
            </a:r>
          </a:p>
          <a:p>
            <a:pPr marL="0" indent="0" algn="just">
              <a:buFont typeface="Arial" pitchFamily="34" charset="0"/>
              <a:buChar char="•"/>
            </a:pPr>
            <a:r>
              <a:rPr lang="en-GB" sz="3000" dirty="0" smtClean="0"/>
              <a:t>A Tyrant will always find an excuse</a:t>
            </a:r>
          </a:p>
          <a:p>
            <a:pPr marL="0" indent="0" algn="just">
              <a:buFont typeface="Arial" pitchFamily="34" charset="0"/>
              <a:buChar char="•"/>
            </a:pPr>
            <a:r>
              <a:rPr lang="en-GB" sz="3000" dirty="0" smtClean="0"/>
              <a:t>An excuse for treating people badly</a:t>
            </a:r>
          </a:p>
          <a:p>
            <a:pPr marL="0" indent="0" algn="just">
              <a:buFont typeface="Arial" pitchFamily="34" charset="0"/>
              <a:buChar char="•"/>
            </a:pPr>
            <a:r>
              <a:rPr lang="en-GB" sz="3000" dirty="0" smtClean="0"/>
              <a:t>An excuse for justifying all his or her maltreatment of people.</a:t>
            </a:r>
          </a:p>
          <a:p>
            <a:pPr marL="0" indent="0" algn="just">
              <a:buFont typeface="Arial" pitchFamily="34" charset="0"/>
              <a:buChar char="•"/>
            </a:pPr>
            <a:r>
              <a:rPr lang="en-GB" sz="3000" dirty="0" smtClean="0"/>
              <a:t>Both forms have been quite effective in expressing the points of view of writers.</a:t>
            </a:r>
          </a:p>
          <a:p>
            <a:pPr marL="0" indent="0" algn="just"/>
            <a:endParaRPr lang="en-US" sz="3600" dirty="0"/>
          </a:p>
        </p:txBody>
      </p:sp>
    </p:spTree>
    <p:extLst>
      <p:ext uri="{BB962C8B-B14F-4D97-AF65-F5344CB8AC3E}">
        <p14:creationId xmlns:p14="http://schemas.microsoft.com/office/powerpoint/2010/main" xmlns="" val="284951649"/>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a:solidFill>
                  <a:schemeClr val="tx1"/>
                </a:solidFill>
              </a:rPr>
              <a:t>What is the </a:t>
            </a:r>
            <a:r>
              <a:rPr lang="en-US" b="1" i="1" u="sng" dirty="0">
                <a:solidFill>
                  <a:schemeClr val="tx1"/>
                </a:solidFill>
              </a:rPr>
              <a:t>setting </a:t>
            </a:r>
            <a:r>
              <a:rPr lang="en-US" b="1" i="1" dirty="0">
                <a:solidFill>
                  <a:schemeClr val="tx1"/>
                </a:solidFill>
              </a:rPr>
              <a:t>of the novel?</a:t>
            </a:r>
            <a:r>
              <a:rPr lang="en-US" b="1" dirty="0">
                <a:solidFill>
                  <a:schemeClr val="tx1"/>
                </a:solidFill>
              </a:rPr>
              <a:t/>
            </a:r>
            <a:br>
              <a:rPr lang="en-US" b="1" dirty="0">
                <a:solidFill>
                  <a:schemeClr val="tx1"/>
                </a:solidFill>
              </a:rPr>
            </a:br>
            <a:r>
              <a:rPr lang="en-US" b="1" dirty="0" smtClean="0">
                <a:solidFill>
                  <a:schemeClr val="tx1"/>
                </a:solidFill>
              </a:rPr>
              <a:t> </a:t>
            </a:r>
            <a:endParaRPr lang="en-US" b="1" dirty="0">
              <a:solidFill>
                <a:schemeClr val="tx1"/>
              </a:solidFill>
            </a:endParaRPr>
          </a:p>
        </p:txBody>
      </p:sp>
      <p:sp>
        <p:nvSpPr>
          <p:cNvPr id="3" name="Content Placeholder 2"/>
          <p:cNvSpPr>
            <a:spLocks noGrp="1"/>
          </p:cNvSpPr>
          <p:nvPr>
            <p:ph idx="1"/>
          </p:nvPr>
        </p:nvSpPr>
        <p:spPr/>
        <p:txBody>
          <a:bodyPr/>
          <a:lstStyle/>
          <a:p>
            <a:pPr marL="0" indent="0" algn="just"/>
            <a:r>
              <a:rPr lang="en-US" dirty="0"/>
              <a:t>Time (the 20</a:t>
            </a:r>
            <a:r>
              <a:rPr lang="en-US" baseline="30000" dirty="0"/>
              <a:t>th</a:t>
            </a:r>
            <a:r>
              <a:rPr lang="en-US" dirty="0"/>
              <a:t> century, </a:t>
            </a:r>
            <a:r>
              <a:rPr lang="en-US" dirty="0" smtClean="0"/>
              <a:t>the modern age)</a:t>
            </a:r>
          </a:p>
          <a:p>
            <a:pPr marL="0" indent="0" algn="just"/>
            <a:r>
              <a:rPr lang="en-US" dirty="0" smtClean="0"/>
              <a:t>place</a:t>
            </a:r>
            <a:r>
              <a:rPr lang="en-US" dirty="0"/>
              <a:t>: a farm somewhere in England. This means that we expect the writer to talk about the conditions of people in England</a:t>
            </a:r>
            <a:r>
              <a:rPr lang="en-US" dirty="0" smtClean="0"/>
              <a:t>. But of course the events of the novel talk originally about Russia.</a:t>
            </a:r>
          </a:p>
          <a:p>
            <a:pPr marL="0" indent="0" algn="just"/>
            <a:r>
              <a:rPr lang="en-US" dirty="0" smtClean="0"/>
              <a:t>So there is a change of setting to escape from any accusation that the writer is directly with or against a certain government.</a:t>
            </a:r>
            <a:endParaRPr lang="en-US" dirty="0"/>
          </a:p>
          <a:p>
            <a:pPr marL="0" indent="0" algn="just"/>
            <a:r>
              <a:rPr lang="en-US" dirty="0" smtClean="0"/>
              <a:t> </a:t>
            </a:r>
            <a:endParaRPr lang="en-US" dirty="0"/>
          </a:p>
        </p:txBody>
      </p:sp>
    </p:spTree>
    <p:extLst>
      <p:ext uri="{BB962C8B-B14F-4D97-AF65-F5344CB8AC3E}">
        <p14:creationId xmlns:p14="http://schemas.microsoft.com/office/powerpoint/2010/main" xmlns="" val="3634810909"/>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Question  </a:t>
            </a:r>
            <a:endParaRPr lang="en-US" b="1" dirty="0"/>
          </a:p>
        </p:txBody>
      </p:sp>
      <p:sp>
        <p:nvSpPr>
          <p:cNvPr id="3" name="Content Placeholder 2"/>
          <p:cNvSpPr>
            <a:spLocks noGrp="1"/>
          </p:cNvSpPr>
          <p:nvPr>
            <p:ph idx="1"/>
          </p:nvPr>
        </p:nvSpPr>
        <p:spPr/>
        <p:txBody>
          <a:bodyPr/>
          <a:lstStyle/>
          <a:p>
            <a:pPr marL="0" indent="0" algn="just"/>
            <a:r>
              <a:rPr lang="en-US" sz="4000" b="1" dirty="0"/>
              <a:t>Does the novel have animal characters only? Don't we have human beings as characters?</a:t>
            </a:r>
          </a:p>
          <a:p>
            <a:pPr marL="0" indent="0" algn="just"/>
            <a:r>
              <a:rPr lang="en-US" sz="4000" b="1" dirty="0" err="1"/>
              <a:t>Mr</a:t>
            </a:r>
            <a:r>
              <a:rPr lang="en-US" sz="4000" b="1" dirty="0"/>
              <a:t> Jones is the owner of the farm.</a:t>
            </a:r>
          </a:p>
          <a:p>
            <a:pPr marL="0" indent="0" algn="just"/>
            <a:r>
              <a:rPr lang="en-US" sz="4000" b="1" dirty="0"/>
              <a:t>He is described as a tyrant who takes control of the animals and does not feed them well.</a:t>
            </a:r>
          </a:p>
          <a:p>
            <a:pPr marL="0" indent="0" algn="just"/>
            <a:r>
              <a:rPr lang="en-US" sz="4000" b="1" dirty="0" smtClean="0"/>
              <a:t> </a:t>
            </a:r>
            <a:endParaRPr lang="en-US" sz="4000" b="1" dirty="0"/>
          </a:p>
        </p:txBody>
      </p:sp>
    </p:spTree>
    <p:extLst>
      <p:ext uri="{BB962C8B-B14F-4D97-AF65-F5344CB8AC3E}">
        <p14:creationId xmlns:p14="http://schemas.microsoft.com/office/powerpoint/2010/main" xmlns="" val="1689693573"/>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Question  </a:t>
            </a:r>
            <a:endParaRPr lang="en-US" b="1" dirty="0">
              <a:solidFill>
                <a:schemeClr val="tx1"/>
              </a:solidFill>
            </a:endParaRPr>
          </a:p>
        </p:txBody>
      </p:sp>
      <p:sp>
        <p:nvSpPr>
          <p:cNvPr id="3" name="Content Placeholder 2"/>
          <p:cNvSpPr>
            <a:spLocks noGrp="1"/>
          </p:cNvSpPr>
          <p:nvPr>
            <p:ph idx="1"/>
          </p:nvPr>
        </p:nvSpPr>
        <p:spPr/>
        <p:txBody>
          <a:bodyPr/>
          <a:lstStyle/>
          <a:p>
            <a:pPr marL="0" indent="0" algn="just"/>
            <a:r>
              <a:rPr lang="en-US" b="1" i="1" dirty="0"/>
              <a:t>What is the attitude of the animals? Do they just sit silent without resisting</a:t>
            </a:r>
            <a:r>
              <a:rPr lang="en-US" b="1" i="1" dirty="0" smtClean="0"/>
              <a:t>?</a:t>
            </a:r>
          </a:p>
          <a:p>
            <a:pPr marL="0" indent="0" algn="just"/>
            <a:r>
              <a:rPr lang="en-US" b="1" i="1" dirty="0" smtClean="0"/>
              <a:t>They start to notice all these forms of injustice and inequality they suffer from, but they cannot do anything to it simply because they have been used to not thinking, not protesting.</a:t>
            </a:r>
          </a:p>
          <a:p>
            <a:pPr marL="0" indent="0" algn="just"/>
            <a:r>
              <a:rPr lang="en-US" b="1" i="1" dirty="0" smtClean="0"/>
              <a:t>What they need is a leader to push them forward, to lead them into action.</a:t>
            </a:r>
            <a:endParaRPr lang="en-US" b="1" dirty="0"/>
          </a:p>
          <a:p>
            <a:r>
              <a:rPr lang="en-US" dirty="0" smtClean="0"/>
              <a:t> </a:t>
            </a:r>
            <a:endParaRPr lang="en-US" dirty="0"/>
          </a:p>
        </p:txBody>
      </p:sp>
    </p:spTree>
    <p:extLst>
      <p:ext uri="{BB962C8B-B14F-4D97-AF65-F5344CB8AC3E}">
        <p14:creationId xmlns:p14="http://schemas.microsoft.com/office/powerpoint/2010/main" xmlns="" val="3818555605"/>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Novel </a:t>
            </a:r>
            <a:endParaRPr lang="en-US" b="1" dirty="0"/>
          </a:p>
        </p:txBody>
      </p:sp>
      <p:sp>
        <p:nvSpPr>
          <p:cNvPr id="3" name="Content Placeholder 2"/>
          <p:cNvSpPr>
            <a:spLocks noGrp="1"/>
          </p:cNvSpPr>
          <p:nvPr>
            <p:ph idx="1"/>
          </p:nvPr>
        </p:nvSpPr>
        <p:spPr/>
        <p:txBody>
          <a:bodyPr/>
          <a:lstStyle/>
          <a:p>
            <a:pPr algn="just"/>
            <a:r>
              <a:rPr lang="en-US" dirty="0" smtClean="0"/>
              <a:t> </a:t>
            </a:r>
            <a:r>
              <a:rPr lang="en-US" b="1" dirty="0" smtClean="0"/>
              <a:t>Remember the leaders of the French Revolution</a:t>
            </a:r>
            <a:r>
              <a:rPr lang="en-US" dirty="0" smtClean="0"/>
              <a:t>? In exactly the same circumstances, people suffered a lot until Voltaire, Rousseau, and Montesquieu came over and led them into the French Revolution against the dictatorial monarch that ruled France at that time and which </a:t>
            </a:r>
            <a:r>
              <a:rPr lang="en-US" dirty="0" smtClean="0"/>
              <a:t>brought </a:t>
            </a:r>
            <a:r>
              <a:rPr lang="en-US" dirty="0" smtClean="0"/>
              <a:t>about lots of changes in France.</a:t>
            </a:r>
            <a:endParaRPr lang="en-US" dirty="0"/>
          </a:p>
        </p:txBody>
      </p:sp>
    </p:spTree>
    <p:extLst>
      <p:ext uri="{BB962C8B-B14F-4D97-AF65-F5344CB8AC3E}">
        <p14:creationId xmlns:p14="http://schemas.microsoft.com/office/powerpoint/2010/main" xmlns="" val="1973291498"/>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Novel </a:t>
            </a:r>
            <a:endParaRPr lang="en-US" b="1" dirty="0"/>
          </a:p>
        </p:txBody>
      </p:sp>
      <p:sp>
        <p:nvSpPr>
          <p:cNvPr id="3" name="Content Placeholder 2"/>
          <p:cNvSpPr>
            <a:spLocks noGrp="1"/>
          </p:cNvSpPr>
          <p:nvPr>
            <p:ph idx="1"/>
          </p:nvPr>
        </p:nvSpPr>
        <p:spPr/>
        <p:txBody>
          <a:bodyPr/>
          <a:lstStyle/>
          <a:p>
            <a:pPr marL="0" indent="0" algn="just"/>
            <a:r>
              <a:rPr lang="en-US" sz="4000" dirty="0" smtClean="0"/>
              <a:t> </a:t>
            </a:r>
            <a:r>
              <a:rPr lang="en-US" sz="4000" b="1" dirty="0"/>
              <a:t>Almost every piece of information that you read in the novel has a basis in reality. In the second paragraph, we read about Old Major. In reality, Old Major represents Karl Marx, the communist thinker who called for </a:t>
            </a:r>
            <a:r>
              <a:rPr lang="en-US" sz="4000" b="1" u="sng" dirty="0" smtClean="0"/>
              <a:t>equality and fraternity and liberty</a:t>
            </a:r>
            <a:r>
              <a:rPr lang="en-US" sz="4000" b="1" dirty="0" smtClean="0"/>
              <a:t>.</a:t>
            </a:r>
            <a:endParaRPr lang="en-US" sz="4000" dirty="0"/>
          </a:p>
          <a:p>
            <a:pPr marL="0" indent="0" algn="just"/>
            <a:endParaRPr lang="en-US" sz="2400" dirty="0"/>
          </a:p>
        </p:txBody>
      </p:sp>
    </p:spTree>
    <p:extLst>
      <p:ext uri="{BB962C8B-B14F-4D97-AF65-F5344CB8AC3E}">
        <p14:creationId xmlns:p14="http://schemas.microsoft.com/office/powerpoint/2010/main" xmlns="" val="127840274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Novel </a:t>
            </a:r>
            <a:endParaRPr lang="en-US" b="1" dirty="0"/>
          </a:p>
        </p:txBody>
      </p:sp>
      <p:sp>
        <p:nvSpPr>
          <p:cNvPr id="3" name="Content Placeholder 2"/>
          <p:cNvSpPr>
            <a:spLocks noGrp="1"/>
          </p:cNvSpPr>
          <p:nvPr>
            <p:ph idx="1"/>
          </p:nvPr>
        </p:nvSpPr>
        <p:spPr/>
        <p:txBody>
          <a:bodyPr/>
          <a:lstStyle/>
          <a:p>
            <a:pPr marL="0" indent="0" algn="just"/>
            <a:r>
              <a:rPr lang="en-US" b="1" dirty="0"/>
              <a:t>Karl Marx offered a solution to the problems of people. According to him, the main problem was inequality X equality. Some people were richer, better, and more distinguished. The others were poorer, worse, and less distinguished</a:t>
            </a:r>
            <a:r>
              <a:rPr lang="en-US" b="1" dirty="0" smtClean="0"/>
              <a:t>. Solution</a:t>
            </a:r>
            <a:r>
              <a:rPr lang="en-US" b="1" dirty="0"/>
              <a:t>: equality. There shouldn’t be any differences between classes of people in terms of power, fame, money, even appearance. </a:t>
            </a:r>
            <a:r>
              <a:rPr lang="en-US" sz="4000" b="1" dirty="0" smtClean="0"/>
              <a:t>Communism</a:t>
            </a:r>
            <a:endParaRPr lang="en-US" sz="4000" dirty="0"/>
          </a:p>
          <a:p>
            <a:pPr marL="0" indent="0" algn="just"/>
            <a:endParaRPr lang="en-US" sz="2400" dirty="0"/>
          </a:p>
        </p:txBody>
      </p:sp>
    </p:spTree>
    <p:extLst>
      <p:ext uri="{BB962C8B-B14F-4D97-AF65-F5344CB8AC3E}">
        <p14:creationId xmlns:p14="http://schemas.microsoft.com/office/powerpoint/2010/main" xmlns="" val="3998442759"/>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What is Communism?</a:t>
            </a:r>
            <a:endParaRPr lang="en-US" b="1" dirty="0">
              <a:solidFill>
                <a:schemeClr val="tx1"/>
              </a:solidFill>
            </a:endParaRPr>
          </a:p>
        </p:txBody>
      </p:sp>
      <p:sp>
        <p:nvSpPr>
          <p:cNvPr id="3" name="Content Placeholder 2"/>
          <p:cNvSpPr>
            <a:spLocks noGrp="1"/>
          </p:cNvSpPr>
          <p:nvPr>
            <p:ph idx="1"/>
          </p:nvPr>
        </p:nvSpPr>
        <p:spPr/>
        <p:txBody>
          <a:bodyPr/>
          <a:lstStyle/>
          <a:p>
            <a:pPr algn="just"/>
            <a:r>
              <a:rPr lang="en-US" dirty="0" smtClean="0"/>
              <a:t>A school of thought, a movement that meant:</a:t>
            </a:r>
          </a:p>
          <a:p>
            <a:pPr algn="just"/>
            <a:r>
              <a:rPr lang="en-US" dirty="0" smtClean="0"/>
              <a:t>All </a:t>
            </a:r>
            <a:r>
              <a:rPr lang="en-US" dirty="0"/>
              <a:t>property and wealth is owned by all members of the </a:t>
            </a:r>
            <a:r>
              <a:rPr lang="en-US" dirty="0" smtClean="0"/>
              <a:t>society.</a:t>
            </a:r>
          </a:p>
          <a:p>
            <a:pPr algn="just"/>
            <a:r>
              <a:rPr lang="en-US" dirty="0" smtClean="0"/>
              <a:t>Famous thinker: Karl Marx</a:t>
            </a:r>
            <a:endParaRPr lang="en-US" dirty="0"/>
          </a:p>
          <a:p>
            <a:r>
              <a:rPr lang="en-US" dirty="0" smtClean="0"/>
              <a:t> </a:t>
            </a:r>
            <a:endParaRPr lang="en-US" dirty="0"/>
          </a:p>
        </p:txBody>
      </p:sp>
    </p:spTree>
    <p:extLst>
      <p:ext uri="{BB962C8B-B14F-4D97-AF65-F5344CB8AC3E}">
        <p14:creationId xmlns:p14="http://schemas.microsoft.com/office/powerpoint/2010/main" xmlns="" val="1033475668"/>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81000" y="341587"/>
            <a:ext cx="3893608" cy="1295400"/>
          </a:xfrm>
        </p:spPr>
        <p:txBody>
          <a:bodyPr/>
          <a:lstStyle/>
          <a:p>
            <a:r>
              <a:rPr lang="en-US" dirty="0">
                <a:solidFill>
                  <a:srgbClr val="FD1126"/>
                </a:solidFill>
                <a:latin typeface="Arial Black" pitchFamily="34" charset="0"/>
              </a:rPr>
              <a:t>Romanovs </a:t>
            </a:r>
            <a:r>
              <a:rPr lang="en-US" dirty="0">
                <a:solidFill>
                  <a:srgbClr val="FD1126"/>
                </a:solidFill>
              </a:rPr>
              <a:t> </a:t>
            </a:r>
            <a:endParaRPr lang="en-US" dirty="0"/>
          </a:p>
        </p:txBody>
      </p:sp>
      <p:sp>
        <p:nvSpPr>
          <p:cNvPr id="5123" name="Rectangle 3"/>
          <p:cNvSpPr>
            <a:spLocks noGrp="1" noChangeArrowheads="1"/>
          </p:cNvSpPr>
          <p:nvPr>
            <p:ph type="body" idx="1"/>
          </p:nvPr>
        </p:nvSpPr>
        <p:spPr/>
        <p:txBody>
          <a:bodyPr/>
          <a:lstStyle/>
          <a:p>
            <a:pPr algn="just"/>
            <a:endParaRPr lang="en-US" sz="2800" b="1" dirty="0"/>
          </a:p>
          <a:p>
            <a:pPr algn="just"/>
            <a:endParaRPr lang="en-US" sz="2800" b="1" dirty="0"/>
          </a:p>
          <a:p>
            <a:pPr algn="just"/>
            <a:r>
              <a:rPr lang="en-US" sz="2800" b="1" dirty="0"/>
              <a:t>Old Russia had been ruled for 300 years by a family called the Romanovs. They were called czars (or tsars) and ruled as kings and queens</a:t>
            </a:r>
            <a:r>
              <a:rPr lang="en-US" b="1" dirty="0"/>
              <a:t>. </a:t>
            </a:r>
          </a:p>
          <a:p>
            <a:pPr algn="just"/>
            <a:endParaRPr lang="en-US" b="1" dirty="0"/>
          </a:p>
          <a:p>
            <a:pPr algn="just"/>
            <a:r>
              <a:rPr lang="en-US" b="1" dirty="0"/>
              <a:t>They lived a fantastic life in their palace, surrounded by all kinds of luxuries. </a:t>
            </a:r>
          </a:p>
        </p:txBody>
      </p:sp>
      <p:pic>
        <p:nvPicPr>
          <p:cNvPr id="5124" name="Picture 4" descr="image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70450" y="304801"/>
            <a:ext cx="4127500" cy="24288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95581585"/>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533400" y="685800"/>
            <a:ext cx="8864600" cy="501675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algn="just" rtl="0" eaLnBrk="0" hangingPunct="0">
              <a:spcBef>
                <a:spcPct val="50000"/>
              </a:spcBef>
            </a:pPr>
            <a:r>
              <a:rPr lang="en-US" sz="3200" b="1" dirty="0">
                <a:latin typeface="Arial" charset="0"/>
              </a:rPr>
              <a:t>The Romanovs ruled without challenge for a long time. In 1914, Russia was involved in World War I and fought Germany. Czar Nicholas, the king, went with his troops to the battles in the frozen north. </a:t>
            </a:r>
          </a:p>
          <a:p>
            <a:pPr algn="just" rtl="0" eaLnBrk="0" hangingPunct="0">
              <a:spcBef>
                <a:spcPct val="50000"/>
              </a:spcBef>
            </a:pPr>
            <a:endParaRPr lang="en-US" sz="3200" b="1" dirty="0">
              <a:latin typeface="Arial" charset="0"/>
            </a:endParaRPr>
          </a:p>
          <a:p>
            <a:pPr algn="just" rtl="0" eaLnBrk="0" hangingPunct="0">
              <a:spcBef>
                <a:spcPct val="50000"/>
              </a:spcBef>
            </a:pPr>
            <a:r>
              <a:rPr lang="en-US" sz="3200" b="1" dirty="0">
                <a:latin typeface="Arial" charset="0"/>
              </a:rPr>
              <a:t>Five months into the war, Russia had lost 400,000 men. They would eventually lose 2 million. </a:t>
            </a:r>
          </a:p>
        </p:txBody>
      </p:sp>
    </p:spTree>
    <p:extLst>
      <p:ext uri="{BB962C8B-B14F-4D97-AF65-F5344CB8AC3E}">
        <p14:creationId xmlns:p14="http://schemas.microsoft.com/office/powerpoint/2010/main" xmlns="" val="2105553053"/>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152400" y="103376"/>
            <a:ext cx="3397250" cy="6494085"/>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algn="just" eaLnBrk="0" hangingPunct="0">
              <a:spcBef>
                <a:spcPct val="50000"/>
              </a:spcBef>
            </a:pPr>
            <a:r>
              <a:rPr lang="en-US" sz="3200" dirty="0">
                <a:latin typeface="Arial" charset="0"/>
              </a:rPr>
              <a:t>Things at home weren’t good either. It was bitter cold, and there wasn’t enough food to go around. People who were already tired of the Czar’s life of privilege began to talk of Revolution. </a:t>
            </a:r>
          </a:p>
        </p:txBody>
      </p:sp>
      <p:pic>
        <p:nvPicPr>
          <p:cNvPr id="9219" name="Picture 3" descr="images-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797300" y="604838"/>
            <a:ext cx="5778500" cy="54911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56050996"/>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457200" y="1066800"/>
            <a:ext cx="4413250" cy="3970318"/>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algn="just" eaLnBrk="0" hangingPunct="0">
              <a:spcBef>
                <a:spcPct val="50000"/>
              </a:spcBef>
            </a:pPr>
            <a:r>
              <a:rPr lang="en-US" sz="3600" dirty="0" err="1">
                <a:latin typeface="Arial" charset="0"/>
              </a:rPr>
              <a:t>Vladmir</a:t>
            </a:r>
            <a:r>
              <a:rPr lang="en-US" sz="3600" dirty="0">
                <a:latin typeface="Arial" charset="0"/>
              </a:rPr>
              <a:t> Lenin was the man who was, in large part, responsible for leading the revolution against the Romanovs. </a:t>
            </a:r>
          </a:p>
        </p:txBody>
      </p:sp>
      <p:pic>
        <p:nvPicPr>
          <p:cNvPr id="10243" name="Picture 3" descr="images-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10200" y="914400"/>
            <a:ext cx="3245512" cy="4114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97772698"/>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1238250" y="1752601"/>
            <a:ext cx="8337550" cy="3785652"/>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just" rtl="0" eaLnBrk="0" hangingPunct="0">
              <a:spcBef>
                <a:spcPct val="50000"/>
              </a:spcBef>
            </a:pPr>
            <a:r>
              <a:rPr lang="en-US" sz="2400" b="1" dirty="0" err="1">
                <a:latin typeface="Arial" charset="0"/>
              </a:rPr>
              <a:t>Vladmir</a:t>
            </a:r>
            <a:r>
              <a:rPr lang="en-US" sz="2400" b="1" dirty="0">
                <a:latin typeface="Arial" charset="0"/>
              </a:rPr>
              <a:t> Lenin and Karl Marx were the two men who sparked the Russian Revolution and originated the idea of “Communism”. </a:t>
            </a:r>
          </a:p>
          <a:p>
            <a:pPr algn="just" rtl="0" eaLnBrk="0" hangingPunct="0">
              <a:spcBef>
                <a:spcPct val="50000"/>
              </a:spcBef>
            </a:pPr>
            <a:endParaRPr lang="en-US" sz="2400" b="1" dirty="0">
              <a:latin typeface="Arial" charset="0"/>
            </a:endParaRPr>
          </a:p>
          <a:p>
            <a:pPr algn="just" rtl="0" eaLnBrk="0" hangingPunct="0">
              <a:spcBef>
                <a:spcPct val="50000"/>
              </a:spcBef>
            </a:pPr>
            <a:r>
              <a:rPr lang="en-US" sz="2400" b="1" dirty="0">
                <a:latin typeface="Arial" charset="0"/>
              </a:rPr>
              <a:t>Communism is a political system where all members are supposedly equal, and all work for the good of the system. Lenin and Marx encouraged the overthrow of the Czar and his family in order to clear the way for equality for all, at least in theory. </a:t>
            </a:r>
          </a:p>
        </p:txBody>
      </p:sp>
    </p:spTree>
    <p:extLst>
      <p:ext uri="{BB962C8B-B14F-4D97-AF65-F5344CB8AC3E}">
        <p14:creationId xmlns:p14="http://schemas.microsoft.com/office/powerpoint/2010/main" xmlns="" val="1400213042"/>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48301" y="838199"/>
            <a:ext cx="3771899" cy="49581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3315" name="Text Box 3"/>
          <p:cNvSpPr txBox="1">
            <a:spLocks noChangeArrowheads="1"/>
          </p:cNvSpPr>
          <p:nvPr/>
        </p:nvSpPr>
        <p:spPr bwMode="auto">
          <a:xfrm>
            <a:off x="756854" y="533400"/>
            <a:ext cx="4044950" cy="5262979"/>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just" eaLnBrk="0" hangingPunct="0">
              <a:spcBef>
                <a:spcPct val="50000"/>
              </a:spcBef>
            </a:pPr>
            <a:r>
              <a:rPr lang="en-US" sz="2800" b="1" dirty="0">
                <a:latin typeface="Arial" charset="0"/>
              </a:rPr>
              <a:t>George Orwell, a writer who was born in 1903, was intrigued by the Russian Revolution and decided to write an allegory about it. An allegory is a story where symbols or symbolic characters are used to portray real people or things. </a:t>
            </a:r>
          </a:p>
        </p:txBody>
      </p:sp>
    </p:spTree>
    <p:extLst>
      <p:ext uri="{BB962C8B-B14F-4D97-AF65-F5344CB8AC3E}">
        <p14:creationId xmlns:p14="http://schemas.microsoft.com/office/powerpoint/2010/main" xmlns="" val="318611268"/>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447508" y="1600200"/>
            <a:ext cx="8302792" cy="2062103"/>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algn="just" eaLnBrk="0" hangingPunct="0">
              <a:spcBef>
                <a:spcPct val="50000"/>
              </a:spcBef>
            </a:pPr>
            <a:r>
              <a:rPr lang="en-US" sz="3200" dirty="0">
                <a:latin typeface="Arial" charset="0"/>
              </a:rPr>
              <a:t>Orwell wanted to expose what he called the “myth” of the Soviet system. He felt that because of human behavior and greed, such a system could  never function.</a:t>
            </a:r>
          </a:p>
        </p:txBody>
      </p:sp>
      <p:sp>
        <p:nvSpPr>
          <p:cNvPr id="14339" name="Text Box 3"/>
          <p:cNvSpPr txBox="1">
            <a:spLocks noChangeArrowheads="1"/>
          </p:cNvSpPr>
          <p:nvPr/>
        </p:nvSpPr>
        <p:spPr bwMode="auto">
          <a:xfrm>
            <a:off x="447508" y="4038601"/>
            <a:ext cx="8302792" cy="1077218"/>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algn="just" eaLnBrk="0" hangingPunct="0">
              <a:spcBef>
                <a:spcPct val="50000"/>
              </a:spcBef>
            </a:pPr>
            <a:r>
              <a:rPr lang="en-US" sz="3200" dirty="0">
                <a:latin typeface="Arial" charset="0"/>
              </a:rPr>
              <a:t>His book, </a:t>
            </a:r>
            <a:r>
              <a:rPr lang="en-US" sz="3200" i="1" dirty="0">
                <a:latin typeface="Arial" charset="0"/>
              </a:rPr>
              <a:t>ANIMAL FARM</a:t>
            </a:r>
            <a:r>
              <a:rPr lang="en-US" sz="3200" dirty="0">
                <a:latin typeface="Arial" charset="0"/>
              </a:rPr>
              <a:t>, could not be published until 1945, after war had ceased. </a:t>
            </a:r>
          </a:p>
        </p:txBody>
      </p:sp>
    </p:spTree>
    <p:extLst>
      <p:ext uri="{BB962C8B-B14F-4D97-AF65-F5344CB8AC3E}">
        <p14:creationId xmlns:p14="http://schemas.microsoft.com/office/powerpoint/2010/main" xmlns="" val="2142925348"/>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838200" y="609600"/>
            <a:ext cx="7677150" cy="5262979"/>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just" rtl="0" eaLnBrk="0" hangingPunct="0">
              <a:spcBef>
                <a:spcPct val="50000"/>
              </a:spcBef>
            </a:pPr>
            <a:r>
              <a:rPr lang="en-US" sz="2800" dirty="0">
                <a:latin typeface="Arial" charset="0"/>
              </a:rPr>
              <a:t>“Man is the only real enemy we have. Remove Man from the scene, and the root cause of hunger and overwork is abolished for ever. Man is the only creature that consumes without producing. He does not give milk, he does not lay eggs, he is too weak to pull the plough, he cannot run fast enough to catch rabbits. Yet he is lord of all the animals. He sets them to work, he gives back to them the bare minimum that will prevent them from starving, and the rest he keeps for himself.”- George Orwell, ANIMAL FARM </a:t>
            </a:r>
          </a:p>
        </p:txBody>
      </p:sp>
    </p:spTree>
    <p:extLst>
      <p:ext uri="{BB962C8B-B14F-4D97-AF65-F5344CB8AC3E}">
        <p14:creationId xmlns:p14="http://schemas.microsoft.com/office/powerpoint/2010/main" xmlns="" val="581277082"/>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5"/>
          <p:cNvSpPr txBox="1">
            <a:spLocks noChangeArrowheads="1"/>
          </p:cNvSpPr>
          <p:nvPr/>
        </p:nvSpPr>
        <p:spPr bwMode="auto">
          <a:xfrm>
            <a:off x="990600" y="304800"/>
            <a:ext cx="8089900" cy="457200"/>
          </a:xfrm>
          <a:prstGeom prst="rect">
            <a:avLst/>
          </a:prstGeom>
          <a:solidFill>
            <a:schemeClr val="tx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0" hangingPunct="0">
              <a:spcBef>
                <a:spcPct val="50000"/>
              </a:spcBef>
            </a:pPr>
            <a:r>
              <a:rPr lang="en-US" sz="2400">
                <a:solidFill>
                  <a:srgbClr val="FD1126"/>
                </a:solidFill>
                <a:latin typeface="Arial" charset="0"/>
              </a:rPr>
              <a:t>Characters in ANIMAL FARM and who they represent</a:t>
            </a:r>
            <a:endParaRPr lang="en-US" sz="2400">
              <a:latin typeface="Arial" charset="0"/>
            </a:endParaRPr>
          </a:p>
        </p:txBody>
      </p:sp>
      <p:sp>
        <p:nvSpPr>
          <p:cNvPr id="17414" name="Text Box 6"/>
          <p:cNvSpPr txBox="1">
            <a:spLocks noChangeArrowheads="1"/>
          </p:cNvSpPr>
          <p:nvPr/>
        </p:nvSpPr>
        <p:spPr bwMode="auto">
          <a:xfrm>
            <a:off x="412750" y="990600"/>
            <a:ext cx="3797300" cy="3600986"/>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0" hangingPunct="0">
              <a:spcBef>
                <a:spcPct val="50000"/>
              </a:spcBef>
            </a:pPr>
            <a:r>
              <a:rPr lang="en-US" sz="2400" b="1" u="sng" dirty="0">
                <a:solidFill>
                  <a:srgbClr val="FD1126"/>
                </a:solidFill>
                <a:latin typeface="Arial" charset="0"/>
              </a:rPr>
              <a:t>Mr.  Jones</a:t>
            </a:r>
            <a:r>
              <a:rPr lang="en-US" sz="2400" b="1" dirty="0">
                <a:latin typeface="Arial" charset="0"/>
              </a:rPr>
              <a:t> </a:t>
            </a:r>
          </a:p>
          <a:p>
            <a:pPr eaLnBrk="0" hangingPunct="0">
              <a:spcBef>
                <a:spcPct val="50000"/>
              </a:spcBef>
            </a:pPr>
            <a:r>
              <a:rPr lang="en-US" sz="2400" dirty="0">
                <a:latin typeface="Arial" charset="0"/>
              </a:rPr>
              <a:t>The owner of Manor Farm. He forces the animals to work and doesn’t take good care of them. He has a good life but doesn’t share his good fortune with the animals, and they feel mistreated.  </a:t>
            </a:r>
          </a:p>
        </p:txBody>
      </p:sp>
      <p:sp>
        <p:nvSpPr>
          <p:cNvPr id="17416" name="Text Box 8"/>
          <p:cNvSpPr txBox="1">
            <a:spLocks noChangeArrowheads="1"/>
          </p:cNvSpPr>
          <p:nvPr/>
        </p:nvSpPr>
        <p:spPr bwMode="auto">
          <a:xfrm>
            <a:off x="5035550" y="1066800"/>
            <a:ext cx="3797300" cy="3231654"/>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0" hangingPunct="0">
              <a:spcBef>
                <a:spcPct val="50000"/>
              </a:spcBef>
            </a:pPr>
            <a:r>
              <a:rPr lang="en-US" sz="2400" b="1" dirty="0">
                <a:solidFill>
                  <a:srgbClr val="FD1126"/>
                </a:solidFill>
                <a:latin typeface="Arial" charset="0"/>
              </a:rPr>
              <a:t>Czar Nicholas</a:t>
            </a:r>
          </a:p>
          <a:p>
            <a:pPr eaLnBrk="0" hangingPunct="0">
              <a:spcBef>
                <a:spcPct val="50000"/>
              </a:spcBef>
            </a:pPr>
            <a:r>
              <a:rPr lang="en-US" sz="2400" dirty="0">
                <a:latin typeface="Arial" charset="0"/>
              </a:rPr>
              <a:t>The king of Russia, from a dynasty 300 years in the making. He lived well while Russian peasants starved.</a:t>
            </a:r>
            <a:r>
              <a:rPr lang="en-US" sz="2400" dirty="0">
                <a:solidFill>
                  <a:srgbClr val="FD1126"/>
                </a:solidFill>
                <a:latin typeface="Arial" charset="0"/>
              </a:rPr>
              <a:t> </a:t>
            </a:r>
            <a:r>
              <a:rPr lang="en-US" sz="2400" dirty="0">
                <a:latin typeface="Arial" charset="0"/>
              </a:rPr>
              <a:t> Married to Alexandra, several children.</a:t>
            </a:r>
          </a:p>
        </p:txBody>
      </p:sp>
      <p:pic>
        <p:nvPicPr>
          <p:cNvPr id="17418" name="Picture 10" descr="images-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57401" y="4222750"/>
            <a:ext cx="1704314" cy="2070100"/>
          </a:xfrm>
          <a:prstGeom prst="rect">
            <a:avLst/>
          </a:prstGeom>
          <a:noFill/>
          <a:extLst>
            <a:ext uri="{909E8E84-426E-40DD-AFC4-6F175D3DCCD1}">
              <a14:hiddenFill xmlns:a14="http://schemas.microsoft.com/office/drawing/2010/main" xmlns="">
                <a:solidFill>
                  <a:srgbClr val="FFFFFF"/>
                </a:solidFill>
              </a14:hiddenFill>
            </a:ext>
          </a:extLst>
        </p:spPr>
      </p:pic>
      <p:pic>
        <p:nvPicPr>
          <p:cNvPr id="17419" name="Picture 1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04293" y="4540250"/>
            <a:ext cx="1816100" cy="167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7420" name="Rectangle 12"/>
          <p:cNvSpPr>
            <a:spLocks noChangeArrowheads="1"/>
          </p:cNvSpPr>
          <p:nvPr/>
        </p:nvSpPr>
        <p:spPr bwMode="auto">
          <a:xfrm>
            <a:off x="7361715" y="1600200"/>
            <a:ext cx="184731" cy="46166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pPr eaLnBrk="0" hangingPunct="0"/>
            <a:endParaRPr lang="en-US" sz="2400">
              <a:latin typeface="Arial" charset="0"/>
            </a:endParaRPr>
          </a:p>
        </p:txBody>
      </p:sp>
      <p:sp>
        <p:nvSpPr>
          <p:cNvPr id="17422" name="Text Box 14"/>
          <p:cNvSpPr txBox="1">
            <a:spLocks noChangeArrowheads="1"/>
          </p:cNvSpPr>
          <p:nvPr/>
        </p:nvSpPr>
        <p:spPr bwMode="auto">
          <a:xfrm>
            <a:off x="4044950" y="5257800"/>
            <a:ext cx="1073150" cy="76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0" hangingPunct="0">
              <a:spcBef>
                <a:spcPct val="50000"/>
              </a:spcBef>
            </a:pPr>
            <a:r>
              <a:rPr lang="en-US" sz="4400">
                <a:latin typeface="Arial" charset="0"/>
              </a:rPr>
              <a:t>=</a:t>
            </a:r>
            <a:endParaRPr lang="en-US" sz="2400">
              <a:latin typeface="Arial" charset="0"/>
            </a:endParaRPr>
          </a:p>
        </p:txBody>
      </p:sp>
    </p:spTree>
    <p:extLst>
      <p:ext uri="{BB962C8B-B14F-4D97-AF65-F5344CB8AC3E}">
        <p14:creationId xmlns:p14="http://schemas.microsoft.com/office/powerpoint/2010/main" xmlns="" val="16569141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413"/>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7416"/>
                                        </p:tgtEl>
                                        <p:attrNameLst>
                                          <p:attrName>style.visibility</p:attrName>
                                        </p:attrNameLst>
                                      </p:cBhvr>
                                      <p:to>
                                        <p:strVal val="visible"/>
                                      </p:to>
                                    </p:set>
                                    <p:animEffect transition="in" filter="barn(outVertical)">
                                      <p:cBhvr>
                                        <p:cTn id="7" dur="500"/>
                                        <p:tgtEl>
                                          <p:spTgt spid="17416"/>
                                        </p:tgtEl>
                                      </p:cBhvr>
                                    </p:animEffect>
                                  </p:childTnLst>
                                </p:cTn>
                              </p:par>
                            </p:childTnLst>
                          </p:cTn>
                        </p:par>
                      </p:childTnLst>
                    </p:cTn>
                  </p:par>
                </p:childTnLst>
              </p:cTn>
              <p:nextCondLst>
                <p:cond evt="onClick" delay="0">
                  <p:tgtEl>
                    <p:spTgt spid="17413"/>
                  </p:tgtEl>
                </p:cond>
              </p:nextCondLst>
            </p:seq>
          </p:childTnLst>
        </p:cTn>
      </p:par>
    </p:tnLst>
    <p:bldLst>
      <p:bldP spid="174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59680" y="3523593"/>
            <a:ext cx="1446345" cy="187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8437"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010400" y="3523593"/>
            <a:ext cx="1793743" cy="2425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8438"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25500" y="3523593"/>
            <a:ext cx="1513417" cy="196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8439" name="Text Box 7"/>
          <p:cNvSpPr txBox="1">
            <a:spLocks noChangeArrowheads="1"/>
          </p:cNvSpPr>
          <p:nvPr/>
        </p:nvSpPr>
        <p:spPr bwMode="auto">
          <a:xfrm>
            <a:off x="660400" y="914400"/>
            <a:ext cx="4044950" cy="2492990"/>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0" hangingPunct="0">
              <a:spcBef>
                <a:spcPct val="50000"/>
              </a:spcBef>
            </a:pPr>
            <a:r>
              <a:rPr lang="en-US" sz="2400" b="1" dirty="0">
                <a:solidFill>
                  <a:srgbClr val="FD1126"/>
                </a:solidFill>
                <a:latin typeface="Arial" charset="0"/>
              </a:rPr>
              <a:t>Karl Marx/</a:t>
            </a:r>
            <a:r>
              <a:rPr lang="en-US" sz="2400" b="1" dirty="0" err="1">
                <a:solidFill>
                  <a:srgbClr val="FD1126"/>
                </a:solidFill>
                <a:latin typeface="Arial" charset="0"/>
              </a:rPr>
              <a:t>Vladmir</a:t>
            </a:r>
            <a:r>
              <a:rPr lang="en-US" sz="2400" b="1" dirty="0">
                <a:solidFill>
                  <a:srgbClr val="FD1126"/>
                </a:solidFill>
                <a:latin typeface="Arial" charset="0"/>
              </a:rPr>
              <a:t> Lenin</a:t>
            </a:r>
            <a:endParaRPr lang="en-US" sz="2400" b="1" dirty="0">
              <a:latin typeface="Arial" charset="0"/>
            </a:endParaRPr>
          </a:p>
          <a:p>
            <a:pPr algn="l" rtl="0" eaLnBrk="0" hangingPunct="0">
              <a:spcBef>
                <a:spcPct val="50000"/>
              </a:spcBef>
            </a:pPr>
            <a:r>
              <a:rPr lang="en-US" sz="2400" dirty="0">
                <a:latin typeface="Arial" charset="0"/>
              </a:rPr>
              <a:t>These two men came up with the theory of Communism and inspired others to pursue the Revolution.</a:t>
            </a:r>
          </a:p>
        </p:txBody>
      </p:sp>
      <p:sp>
        <p:nvSpPr>
          <p:cNvPr id="18440" name="Text Box 8"/>
          <p:cNvSpPr txBox="1">
            <a:spLocks noChangeArrowheads="1"/>
          </p:cNvSpPr>
          <p:nvPr/>
        </p:nvSpPr>
        <p:spPr bwMode="auto">
          <a:xfrm>
            <a:off x="5613400" y="990600"/>
            <a:ext cx="3714750" cy="2492990"/>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0" hangingPunct="0">
              <a:spcBef>
                <a:spcPct val="50000"/>
              </a:spcBef>
            </a:pPr>
            <a:r>
              <a:rPr lang="en-US" sz="2400" b="1" dirty="0">
                <a:solidFill>
                  <a:srgbClr val="FD1126"/>
                </a:solidFill>
                <a:latin typeface="Arial" charset="0"/>
              </a:rPr>
              <a:t>Old Major</a:t>
            </a:r>
            <a:endParaRPr lang="en-US" sz="2400" b="1" dirty="0">
              <a:latin typeface="Arial" charset="0"/>
            </a:endParaRPr>
          </a:p>
          <a:p>
            <a:pPr algn="l" rtl="0" eaLnBrk="0" hangingPunct="0">
              <a:spcBef>
                <a:spcPct val="50000"/>
              </a:spcBef>
            </a:pPr>
            <a:r>
              <a:rPr lang="en-US" sz="2400" dirty="0">
                <a:latin typeface="Arial" charset="0"/>
              </a:rPr>
              <a:t>The oldest pig on the farm, he has a dream and comes up with the idea of an animal revolution against man.</a:t>
            </a:r>
          </a:p>
        </p:txBody>
      </p:sp>
      <p:sp>
        <p:nvSpPr>
          <p:cNvPr id="18441" name="Rectangle 9"/>
          <p:cNvSpPr>
            <a:spLocks noChangeArrowheads="1"/>
          </p:cNvSpPr>
          <p:nvPr/>
        </p:nvSpPr>
        <p:spPr bwMode="auto">
          <a:xfrm>
            <a:off x="5074439" y="4572000"/>
            <a:ext cx="514885" cy="76944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pPr eaLnBrk="0" hangingPunct="0"/>
            <a:r>
              <a:rPr lang="en-US" sz="4400">
                <a:latin typeface="Arial" charset="0"/>
              </a:rPr>
              <a:t>=</a:t>
            </a:r>
          </a:p>
        </p:txBody>
      </p:sp>
    </p:spTree>
    <p:extLst>
      <p:ext uri="{BB962C8B-B14F-4D97-AF65-F5344CB8AC3E}">
        <p14:creationId xmlns:p14="http://schemas.microsoft.com/office/powerpoint/2010/main" xmlns="" val="8100532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55700" y="3276600"/>
            <a:ext cx="2442104" cy="325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9461"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108700" y="3048000"/>
            <a:ext cx="2421467" cy="3276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9462" name="Text Box 6"/>
          <p:cNvSpPr txBox="1">
            <a:spLocks noChangeArrowheads="1"/>
          </p:cNvSpPr>
          <p:nvPr/>
        </p:nvSpPr>
        <p:spPr bwMode="auto">
          <a:xfrm>
            <a:off x="577850" y="457201"/>
            <a:ext cx="3879850" cy="2492990"/>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0" hangingPunct="0">
              <a:spcBef>
                <a:spcPct val="50000"/>
              </a:spcBef>
            </a:pPr>
            <a:r>
              <a:rPr lang="en-US" sz="2400" b="1" dirty="0">
                <a:solidFill>
                  <a:srgbClr val="FD1126"/>
                </a:solidFill>
                <a:latin typeface="Arial" charset="0"/>
              </a:rPr>
              <a:t>Josef Stalin</a:t>
            </a:r>
            <a:r>
              <a:rPr lang="en-US" sz="2400" b="1" dirty="0">
                <a:latin typeface="Arial" charset="0"/>
              </a:rPr>
              <a:t> </a:t>
            </a:r>
          </a:p>
          <a:p>
            <a:pPr algn="l" rtl="0" eaLnBrk="0" hangingPunct="0">
              <a:spcBef>
                <a:spcPct val="50000"/>
              </a:spcBef>
            </a:pPr>
            <a:r>
              <a:rPr lang="en-US" sz="2400" dirty="0">
                <a:latin typeface="Arial" charset="0"/>
              </a:rPr>
              <a:t>Stalin had a power struggle with Leon Trotsky for the direction Russia (or the Soviet Union) would take after the Revolution</a:t>
            </a:r>
          </a:p>
        </p:txBody>
      </p:sp>
      <p:sp>
        <p:nvSpPr>
          <p:cNvPr id="19463" name="Text Box 7"/>
          <p:cNvSpPr txBox="1">
            <a:spLocks noChangeArrowheads="1"/>
          </p:cNvSpPr>
          <p:nvPr/>
        </p:nvSpPr>
        <p:spPr bwMode="auto">
          <a:xfrm>
            <a:off x="5283200" y="533400"/>
            <a:ext cx="3962400" cy="2492990"/>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0" hangingPunct="0">
              <a:spcBef>
                <a:spcPct val="50000"/>
              </a:spcBef>
            </a:pPr>
            <a:r>
              <a:rPr lang="en-US" sz="2400" b="1" dirty="0">
                <a:solidFill>
                  <a:srgbClr val="FD1126"/>
                </a:solidFill>
                <a:latin typeface="Arial" charset="0"/>
              </a:rPr>
              <a:t>Napoleon</a:t>
            </a:r>
            <a:endParaRPr lang="en-US" sz="2400" b="1" dirty="0">
              <a:latin typeface="Arial" charset="0"/>
            </a:endParaRPr>
          </a:p>
          <a:p>
            <a:pPr algn="l" rtl="0" eaLnBrk="0" hangingPunct="0">
              <a:spcBef>
                <a:spcPct val="50000"/>
              </a:spcBef>
            </a:pPr>
            <a:r>
              <a:rPr lang="en-US" sz="2400" dirty="0">
                <a:latin typeface="Arial" charset="0"/>
              </a:rPr>
              <a:t>A pig who fights with Snowball for control of the farm. He says he wants good conditions for all, but is really greedy. </a:t>
            </a:r>
          </a:p>
        </p:txBody>
      </p:sp>
      <p:sp>
        <p:nvSpPr>
          <p:cNvPr id="19464" name="Rectangle 8"/>
          <p:cNvSpPr>
            <a:spLocks noChangeArrowheads="1"/>
          </p:cNvSpPr>
          <p:nvPr/>
        </p:nvSpPr>
        <p:spPr bwMode="auto">
          <a:xfrm flipV="1">
            <a:off x="4540251" y="4419600"/>
            <a:ext cx="553773" cy="76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0" hangingPunct="0"/>
            <a:r>
              <a:rPr lang="en-US" sz="4400">
                <a:latin typeface="Arial" charset="0"/>
              </a:rPr>
              <a:t>=</a:t>
            </a:r>
          </a:p>
        </p:txBody>
      </p:sp>
    </p:spTree>
    <p:extLst>
      <p:ext uri="{BB962C8B-B14F-4D97-AF65-F5344CB8AC3E}">
        <p14:creationId xmlns:p14="http://schemas.microsoft.com/office/powerpoint/2010/main" xmlns="" val="18707402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18100" y="4495801"/>
            <a:ext cx="3329517" cy="2098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0486" name="Text Box 6"/>
          <p:cNvSpPr txBox="1">
            <a:spLocks noChangeArrowheads="1"/>
          </p:cNvSpPr>
          <p:nvPr/>
        </p:nvSpPr>
        <p:spPr bwMode="auto">
          <a:xfrm>
            <a:off x="330200" y="457200"/>
            <a:ext cx="4044950" cy="4154984"/>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0" hangingPunct="0">
              <a:spcBef>
                <a:spcPct val="50000"/>
              </a:spcBef>
            </a:pPr>
            <a:r>
              <a:rPr lang="en-US" sz="2400" b="1" dirty="0">
                <a:solidFill>
                  <a:srgbClr val="FD1126"/>
                </a:solidFill>
                <a:latin typeface="Arial" charset="0"/>
              </a:rPr>
              <a:t>Leon Trotsky</a:t>
            </a:r>
            <a:endParaRPr lang="en-US" sz="2400" b="1" dirty="0">
              <a:latin typeface="Arial" charset="0"/>
            </a:endParaRPr>
          </a:p>
          <a:p>
            <a:pPr algn="l" rtl="0" eaLnBrk="0" hangingPunct="0">
              <a:spcBef>
                <a:spcPct val="50000"/>
              </a:spcBef>
            </a:pPr>
            <a:r>
              <a:rPr lang="en-US" sz="2400" dirty="0">
                <a:latin typeface="Arial" charset="0"/>
              </a:rPr>
              <a:t>One of the revolutionary leaders who favored Socialism over Communism. He wanted better conditions and education for the common man, and was exiled to Mexico by Stalin.</a:t>
            </a:r>
          </a:p>
          <a:p>
            <a:pPr eaLnBrk="0" hangingPunct="0">
              <a:spcBef>
                <a:spcPct val="50000"/>
              </a:spcBef>
            </a:pPr>
            <a:endParaRPr lang="en-US" sz="2400" dirty="0">
              <a:latin typeface="Arial" charset="0"/>
            </a:endParaRPr>
          </a:p>
        </p:txBody>
      </p:sp>
      <p:pic>
        <p:nvPicPr>
          <p:cNvPr id="20485"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55700" y="4648200"/>
            <a:ext cx="1843617" cy="2209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0487" name="Text Box 7"/>
          <p:cNvSpPr txBox="1">
            <a:spLocks noChangeArrowheads="1"/>
          </p:cNvSpPr>
          <p:nvPr/>
        </p:nvSpPr>
        <p:spPr bwMode="auto">
          <a:xfrm>
            <a:off x="5118100" y="533401"/>
            <a:ext cx="3302000" cy="3231654"/>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0" hangingPunct="0">
              <a:spcBef>
                <a:spcPct val="50000"/>
              </a:spcBef>
            </a:pPr>
            <a:r>
              <a:rPr lang="en-US" sz="2400" b="1" dirty="0">
                <a:solidFill>
                  <a:srgbClr val="FD1126"/>
                </a:solidFill>
                <a:latin typeface="Arial" charset="0"/>
              </a:rPr>
              <a:t>Snowball</a:t>
            </a:r>
            <a:endParaRPr lang="en-US" sz="2400" b="1" dirty="0">
              <a:latin typeface="Arial" charset="0"/>
            </a:endParaRPr>
          </a:p>
          <a:p>
            <a:pPr algn="l" rtl="0" eaLnBrk="0" hangingPunct="0">
              <a:spcBef>
                <a:spcPct val="50000"/>
              </a:spcBef>
            </a:pPr>
            <a:r>
              <a:rPr lang="en-US" sz="2400" dirty="0">
                <a:latin typeface="Arial" charset="0"/>
              </a:rPr>
              <a:t>An intellectual pig who wants good conditions and education for all the animals. He is betrayed by Napoleon and exiled from the farm.</a:t>
            </a:r>
          </a:p>
        </p:txBody>
      </p:sp>
      <p:sp>
        <p:nvSpPr>
          <p:cNvPr id="20488" name="Rectangle 8"/>
          <p:cNvSpPr>
            <a:spLocks noChangeArrowheads="1"/>
          </p:cNvSpPr>
          <p:nvPr/>
        </p:nvSpPr>
        <p:spPr bwMode="auto">
          <a:xfrm>
            <a:off x="4001289" y="4876800"/>
            <a:ext cx="514885" cy="76944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pPr eaLnBrk="0" hangingPunct="0"/>
            <a:r>
              <a:rPr lang="en-US" sz="4400">
                <a:latin typeface="Arial" charset="0"/>
              </a:rPr>
              <a:t>=</a:t>
            </a:r>
          </a:p>
        </p:txBody>
      </p:sp>
    </p:spTree>
    <p:extLst>
      <p:ext uri="{BB962C8B-B14F-4D97-AF65-F5344CB8AC3E}">
        <p14:creationId xmlns:p14="http://schemas.microsoft.com/office/powerpoint/2010/main" xmlns="" val="4902468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5300" y="4191000"/>
            <a:ext cx="3219450" cy="20653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1510" name="Text Box 6"/>
          <p:cNvSpPr txBox="1">
            <a:spLocks noChangeArrowheads="1"/>
          </p:cNvSpPr>
          <p:nvPr/>
        </p:nvSpPr>
        <p:spPr bwMode="auto">
          <a:xfrm>
            <a:off x="577850" y="990601"/>
            <a:ext cx="2889250" cy="2862322"/>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0" hangingPunct="0">
              <a:spcBef>
                <a:spcPct val="50000"/>
              </a:spcBef>
            </a:pPr>
            <a:r>
              <a:rPr lang="en-US" sz="2400" b="1" dirty="0">
                <a:solidFill>
                  <a:srgbClr val="FD1126"/>
                </a:solidFill>
                <a:latin typeface="Arial" charset="0"/>
              </a:rPr>
              <a:t>Pravda </a:t>
            </a:r>
            <a:endParaRPr lang="en-US" sz="2400" b="1" dirty="0">
              <a:latin typeface="Arial" charset="0"/>
            </a:endParaRPr>
          </a:p>
          <a:p>
            <a:pPr algn="l" rtl="0" eaLnBrk="0" hangingPunct="0">
              <a:spcBef>
                <a:spcPct val="50000"/>
              </a:spcBef>
            </a:pPr>
            <a:r>
              <a:rPr lang="en-US" sz="2400" dirty="0">
                <a:latin typeface="Arial" charset="0"/>
              </a:rPr>
              <a:t>A state-run newspaper that was used by Stalin to control news, information and propaganda.</a:t>
            </a:r>
          </a:p>
        </p:txBody>
      </p:sp>
      <p:sp>
        <p:nvSpPr>
          <p:cNvPr id="21511" name="Text Box 7"/>
          <p:cNvSpPr txBox="1">
            <a:spLocks noChangeArrowheads="1"/>
          </p:cNvSpPr>
          <p:nvPr/>
        </p:nvSpPr>
        <p:spPr bwMode="auto">
          <a:xfrm>
            <a:off x="5118100" y="1143000"/>
            <a:ext cx="3549650" cy="3046988"/>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0" hangingPunct="0">
              <a:spcBef>
                <a:spcPct val="50000"/>
              </a:spcBef>
            </a:pPr>
            <a:r>
              <a:rPr lang="en-US" sz="2400" b="1" dirty="0">
                <a:solidFill>
                  <a:srgbClr val="FD1126"/>
                </a:solidFill>
                <a:latin typeface="Arial" charset="0"/>
              </a:rPr>
              <a:t>Squealer</a:t>
            </a:r>
          </a:p>
          <a:p>
            <a:pPr algn="l" rtl="0" eaLnBrk="0" hangingPunct="0">
              <a:spcBef>
                <a:spcPct val="50000"/>
              </a:spcBef>
            </a:pPr>
            <a:r>
              <a:rPr lang="en-US" sz="2400" dirty="0">
                <a:latin typeface="Arial" charset="0"/>
              </a:rPr>
              <a:t>A pig who acts as Napoleon’s “mouthpiece” and he lies to cover  up the crimes Napoleon commits</a:t>
            </a:r>
            <a:r>
              <a:rPr lang="en-US" sz="2400" dirty="0">
                <a:solidFill>
                  <a:srgbClr val="FD1126"/>
                </a:solidFill>
                <a:latin typeface="Arial" charset="0"/>
              </a:rPr>
              <a:t>.</a:t>
            </a:r>
            <a:endParaRPr lang="en-US" sz="2400" dirty="0">
              <a:latin typeface="Arial" charset="0"/>
            </a:endParaRPr>
          </a:p>
          <a:p>
            <a:pPr eaLnBrk="0" hangingPunct="0">
              <a:spcBef>
                <a:spcPct val="50000"/>
              </a:spcBef>
            </a:pPr>
            <a:endParaRPr lang="en-US" sz="2400" dirty="0">
              <a:latin typeface="Arial" charset="0"/>
            </a:endParaRPr>
          </a:p>
        </p:txBody>
      </p:sp>
      <p:pic>
        <p:nvPicPr>
          <p:cNvPr id="21509"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530851" y="3962400"/>
            <a:ext cx="1970881" cy="266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1512" name="Rectangle 8"/>
          <p:cNvSpPr>
            <a:spLocks noChangeArrowheads="1"/>
          </p:cNvSpPr>
          <p:nvPr/>
        </p:nvSpPr>
        <p:spPr bwMode="auto">
          <a:xfrm>
            <a:off x="4331489" y="4876800"/>
            <a:ext cx="514885" cy="76944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pPr eaLnBrk="0" hangingPunct="0"/>
            <a:r>
              <a:rPr lang="en-US" sz="4400">
                <a:latin typeface="Arial" charset="0"/>
              </a:rPr>
              <a:t>=</a:t>
            </a:r>
          </a:p>
        </p:txBody>
      </p:sp>
    </p:spTree>
    <p:extLst>
      <p:ext uri="{BB962C8B-B14F-4D97-AF65-F5344CB8AC3E}">
        <p14:creationId xmlns:p14="http://schemas.microsoft.com/office/powerpoint/2010/main" xmlns="" val="2092896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3"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08050" y="3136900"/>
            <a:ext cx="2350956" cy="292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2534" name="Text Box 6"/>
          <p:cNvSpPr txBox="1">
            <a:spLocks noChangeArrowheads="1"/>
          </p:cNvSpPr>
          <p:nvPr/>
        </p:nvSpPr>
        <p:spPr bwMode="auto">
          <a:xfrm>
            <a:off x="495300" y="304801"/>
            <a:ext cx="3549650" cy="2862322"/>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0" hangingPunct="0">
              <a:spcBef>
                <a:spcPct val="50000"/>
              </a:spcBef>
            </a:pPr>
            <a:r>
              <a:rPr lang="en-US" sz="2400" b="1" dirty="0">
                <a:solidFill>
                  <a:srgbClr val="FD1126"/>
                </a:solidFill>
                <a:latin typeface="Arial" charset="0"/>
              </a:rPr>
              <a:t>Russian workers</a:t>
            </a:r>
            <a:endParaRPr lang="en-US" sz="2400" b="1" dirty="0">
              <a:latin typeface="Arial" charset="0"/>
            </a:endParaRPr>
          </a:p>
          <a:p>
            <a:pPr algn="l" rtl="0" eaLnBrk="0" hangingPunct="0">
              <a:spcBef>
                <a:spcPct val="50000"/>
              </a:spcBef>
            </a:pPr>
            <a:r>
              <a:rPr lang="en-US" sz="2400" dirty="0">
                <a:latin typeface="Arial" charset="0"/>
              </a:rPr>
              <a:t>The “proletariat”, or common workers, made Stalin’s Soviet regime work. They did not benefit from their hard work.</a:t>
            </a:r>
          </a:p>
        </p:txBody>
      </p:sp>
      <p:sp>
        <p:nvSpPr>
          <p:cNvPr id="22535" name="Text Box 7"/>
          <p:cNvSpPr txBox="1">
            <a:spLocks noChangeArrowheads="1"/>
          </p:cNvSpPr>
          <p:nvPr/>
        </p:nvSpPr>
        <p:spPr bwMode="auto">
          <a:xfrm>
            <a:off x="4787900" y="304800"/>
            <a:ext cx="3136900" cy="2492990"/>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0" hangingPunct="0">
              <a:spcBef>
                <a:spcPct val="50000"/>
              </a:spcBef>
            </a:pPr>
            <a:r>
              <a:rPr lang="en-US" sz="2400" b="1" dirty="0" smtClean="0">
                <a:solidFill>
                  <a:srgbClr val="FD1126"/>
                </a:solidFill>
                <a:latin typeface="Arial" charset="0"/>
              </a:rPr>
              <a:t>Boxer</a:t>
            </a:r>
            <a:endParaRPr lang="en-US" sz="2400" b="1" dirty="0">
              <a:latin typeface="Arial" charset="0"/>
            </a:endParaRPr>
          </a:p>
          <a:p>
            <a:pPr algn="l" rtl="0" eaLnBrk="0" hangingPunct="0">
              <a:spcBef>
                <a:spcPct val="50000"/>
              </a:spcBef>
            </a:pPr>
            <a:r>
              <a:rPr lang="en-US" sz="2400" dirty="0">
                <a:latin typeface="Arial" charset="0"/>
              </a:rPr>
              <a:t>A horse whose motto was “I will work harder” and “Napoleon is always right.”</a:t>
            </a:r>
          </a:p>
        </p:txBody>
      </p:sp>
      <p:sp>
        <p:nvSpPr>
          <p:cNvPr id="22537" name="Rectangle 9"/>
          <p:cNvSpPr>
            <a:spLocks noChangeArrowheads="1"/>
          </p:cNvSpPr>
          <p:nvPr/>
        </p:nvSpPr>
        <p:spPr bwMode="auto">
          <a:xfrm>
            <a:off x="4166389" y="4343400"/>
            <a:ext cx="514885" cy="76944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pPr eaLnBrk="0" hangingPunct="0"/>
            <a:r>
              <a:rPr lang="en-US" sz="4400">
                <a:latin typeface="Arial" charset="0"/>
              </a:rPr>
              <a:t>=</a:t>
            </a:r>
          </a:p>
        </p:txBody>
      </p:sp>
      <p:pic>
        <p:nvPicPr>
          <p:cNvPr id="22538"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530850" y="3276600"/>
            <a:ext cx="2063750" cy="2781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22015949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412750" y="762000"/>
            <a:ext cx="8502650" cy="4708981"/>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just" rtl="0" eaLnBrk="0" hangingPunct="0">
              <a:spcBef>
                <a:spcPct val="50000"/>
              </a:spcBef>
            </a:pPr>
            <a:r>
              <a:rPr lang="en-US" sz="2400" b="1" dirty="0">
                <a:solidFill>
                  <a:srgbClr val="FD1126"/>
                </a:solidFill>
                <a:latin typeface="Arial" charset="0"/>
              </a:rPr>
              <a:t>Pigs:</a:t>
            </a:r>
            <a:r>
              <a:rPr lang="en-US" sz="2400" b="1" dirty="0">
                <a:latin typeface="Arial" charset="0"/>
              </a:rPr>
              <a:t>  they represent the Communist party</a:t>
            </a:r>
          </a:p>
          <a:p>
            <a:pPr algn="just" rtl="0" eaLnBrk="0" hangingPunct="0">
              <a:spcBef>
                <a:spcPct val="50000"/>
              </a:spcBef>
            </a:pPr>
            <a:r>
              <a:rPr lang="en-US" sz="2400" b="1" dirty="0">
                <a:solidFill>
                  <a:srgbClr val="FD1126"/>
                </a:solidFill>
                <a:latin typeface="Arial" charset="0"/>
              </a:rPr>
              <a:t>Dogs (puppies):</a:t>
            </a:r>
            <a:r>
              <a:rPr lang="en-US" sz="2400" b="1" dirty="0">
                <a:latin typeface="Arial" charset="0"/>
              </a:rPr>
              <a:t> they represent the KGB secret police </a:t>
            </a:r>
          </a:p>
          <a:p>
            <a:pPr algn="just" rtl="0" eaLnBrk="0" hangingPunct="0">
              <a:spcBef>
                <a:spcPct val="50000"/>
              </a:spcBef>
            </a:pPr>
            <a:r>
              <a:rPr lang="en-US" sz="2400" b="1" dirty="0">
                <a:solidFill>
                  <a:srgbClr val="FD1126"/>
                </a:solidFill>
                <a:latin typeface="Arial" charset="0"/>
              </a:rPr>
              <a:t>Moses the Raven:</a:t>
            </a:r>
            <a:r>
              <a:rPr lang="en-US" sz="2400" b="1" dirty="0">
                <a:latin typeface="Arial" charset="0"/>
              </a:rPr>
              <a:t> represents Orwell’s idea that religion is used to keep people confused</a:t>
            </a:r>
          </a:p>
          <a:p>
            <a:pPr algn="just" rtl="0" eaLnBrk="0" hangingPunct="0">
              <a:spcBef>
                <a:spcPct val="50000"/>
              </a:spcBef>
            </a:pPr>
            <a:r>
              <a:rPr lang="en-US" sz="2400" b="1" dirty="0">
                <a:solidFill>
                  <a:srgbClr val="FD1126"/>
                </a:solidFill>
                <a:latin typeface="Arial" charset="0"/>
              </a:rPr>
              <a:t>Sheep:</a:t>
            </a:r>
            <a:r>
              <a:rPr lang="en-US" sz="2400" b="1" dirty="0">
                <a:latin typeface="Arial" charset="0"/>
              </a:rPr>
              <a:t> they represent people who are blind followers and who don’t think for themselves. </a:t>
            </a:r>
          </a:p>
          <a:p>
            <a:pPr algn="just" rtl="0" eaLnBrk="0" hangingPunct="0">
              <a:spcBef>
                <a:spcPct val="50000"/>
              </a:spcBef>
            </a:pPr>
            <a:r>
              <a:rPr lang="en-US" sz="2400" b="1" dirty="0">
                <a:solidFill>
                  <a:srgbClr val="FD1126"/>
                </a:solidFill>
                <a:latin typeface="Arial" charset="0"/>
              </a:rPr>
              <a:t>Other humans:</a:t>
            </a:r>
            <a:r>
              <a:rPr lang="en-US" sz="2400" b="1" dirty="0">
                <a:latin typeface="Arial" charset="0"/>
              </a:rPr>
              <a:t> represent different countries that had dealings with the Soviet Union (Hitler’s Germany, Churchill’s England, etc.) </a:t>
            </a:r>
          </a:p>
          <a:p>
            <a:pPr algn="just" rtl="0" eaLnBrk="0" hangingPunct="0">
              <a:spcBef>
                <a:spcPct val="50000"/>
              </a:spcBef>
            </a:pPr>
            <a:endParaRPr lang="en-US" sz="2400" b="1" dirty="0">
              <a:latin typeface="Arial" charset="0"/>
            </a:endParaRPr>
          </a:p>
        </p:txBody>
      </p:sp>
    </p:spTree>
    <p:extLst>
      <p:ext uri="{BB962C8B-B14F-4D97-AF65-F5344CB8AC3E}">
        <p14:creationId xmlns:p14="http://schemas.microsoft.com/office/powerpoint/2010/main" xmlns="" val="17371997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Text Box 4"/>
          <p:cNvSpPr txBox="1">
            <a:spLocks noChangeArrowheads="1"/>
          </p:cNvSpPr>
          <p:nvPr/>
        </p:nvSpPr>
        <p:spPr bwMode="auto">
          <a:xfrm>
            <a:off x="742950" y="914400"/>
            <a:ext cx="3384550" cy="5139869"/>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0" hangingPunct="0">
              <a:spcBef>
                <a:spcPct val="50000"/>
              </a:spcBef>
            </a:pPr>
            <a:r>
              <a:rPr lang="en-US" sz="2400" b="1" dirty="0">
                <a:solidFill>
                  <a:srgbClr val="FD1126"/>
                </a:solidFill>
                <a:latin typeface="Arial" charset="0"/>
              </a:rPr>
              <a:t>Czarist supporters</a:t>
            </a:r>
            <a:endParaRPr lang="en-US" sz="2400" b="1" dirty="0">
              <a:latin typeface="Arial" charset="0"/>
            </a:endParaRPr>
          </a:p>
          <a:p>
            <a:pPr algn="l" rtl="0" eaLnBrk="0" hangingPunct="0">
              <a:spcBef>
                <a:spcPct val="50000"/>
              </a:spcBef>
            </a:pPr>
            <a:r>
              <a:rPr lang="en-US" sz="3200" dirty="0">
                <a:latin typeface="Arial" charset="0"/>
              </a:rPr>
              <a:t>Some Russians remained loyal to the Czar. They are called ‘czarists’ and they had usually benefited from the Czar’s lavish lifestyle. </a:t>
            </a:r>
          </a:p>
        </p:txBody>
      </p:sp>
      <p:sp>
        <p:nvSpPr>
          <p:cNvPr id="23557" name="Rectangle 5"/>
          <p:cNvSpPr>
            <a:spLocks noChangeArrowheads="1"/>
          </p:cNvSpPr>
          <p:nvPr/>
        </p:nvSpPr>
        <p:spPr bwMode="auto">
          <a:xfrm>
            <a:off x="3564415" y="838200"/>
            <a:ext cx="184731" cy="46166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pPr eaLnBrk="0" hangingPunct="0"/>
            <a:endParaRPr lang="en-US" sz="2400">
              <a:latin typeface="Arial" charset="0"/>
            </a:endParaRPr>
          </a:p>
        </p:txBody>
      </p:sp>
      <p:sp>
        <p:nvSpPr>
          <p:cNvPr id="23559" name="Text Box 7"/>
          <p:cNvSpPr txBox="1">
            <a:spLocks noChangeArrowheads="1"/>
          </p:cNvSpPr>
          <p:nvPr/>
        </p:nvSpPr>
        <p:spPr bwMode="auto">
          <a:xfrm>
            <a:off x="4622800" y="990601"/>
            <a:ext cx="3054350" cy="4647426"/>
          </a:xfrm>
          <a:prstGeom prst="rect">
            <a:avLst/>
          </a:prstGeom>
          <a:solidFill>
            <a:schemeClr val="bg2"/>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0" hangingPunct="0">
              <a:spcBef>
                <a:spcPct val="50000"/>
              </a:spcBef>
            </a:pPr>
            <a:r>
              <a:rPr lang="en-US" sz="2400" b="1" dirty="0">
                <a:solidFill>
                  <a:srgbClr val="FD1126"/>
                </a:solidFill>
                <a:latin typeface="Arial" charset="0"/>
              </a:rPr>
              <a:t>Mollie</a:t>
            </a:r>
            <a:r>
              <a:rPr lang="en-US" sz="2400" b="1" dirty="0">
                <a:latin typeface="Arial" charset="0"/>
              </a:rPr>
              <a:t> </a:t>
            </a:r>
          </a:p>
          <a:p>
            <a:pPr algn="l" rtl="0" eaLnBrk="0" hangingPunct="0">
              <a:spcBef>
                <a:spcPct val="50000"/>
              </a:spcBef>
            </a:pPr>
            <a:r>
              <a:rPr lang="en-US" sz="3200" dirty="0">
                <a:latin typeface="Arial" charset="0"/>
              </a:rPr>
              <a:t>A white horse who loves the ribbons and sugar the humans gave her. She misses the old days. </a:t>
            </a:r>
          </a:p>
        </p:txBody>
      </p:sp>
    </p:spTree>
    <p:extLst>
      <p:ext uri="{BB962C8B-B14F-4D97-AF65-F5344CB8AC3E}">
        <p14:creationId xmlns:p14="http://schemas.microsoft.com/office/powerpoint/2010/main" xmlns="" val="29398800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2203</TotalTime>
  <Words>1439</Words>
  <Application>Microsoft Office PowerPoint</Application>
  <PresentationFormat>A4 Paper (210x297 mm)‎</PresentationFormat>
  <Paragraphs>118</Paragraphs>
  <Slides>27</Slides>
  <Notes>16</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Fifth Lecture</vt:lpstr>
      <vt:lpstr> Quick Revision </vt:lpstr>
      <vt:lpstr>What is the setting of the novel?  </vt:lpstr>
      <vt:lpstr>Question  </vt:lpstr>
      <vt:lpstr>Question  </vt:lpstr>
      <vt:lpstr>The Novel </vt:lpstr>
      <vt:lpstr>The Novel </vt:lpstr>
      <vt:lpstr>The Novel </vt:lpstr>
      <vt:lpstr>What is Communism?</vt:lpstr>
      <vt:lpstr>Romanovs  </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202</cp:revision>
  <dcterms:created xsi:type="dcterms:W3CDTF">2009-10-14T19:14:34Z</dcterms:created>
  <dcterms:modified xsi:type="dcterms:W3CDTF">2012-10-04T12:24:40Z</dcterms:modified>
</cp:coreProperties>
</file>