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ar-SA" smtClean="0"/>
              <a:t>انقر لتحرير نمط العنوان الرئيسي</a:t>
            </a:r>
            <a:endParaRPr kumimoji="0" lang="en-US"/>
          </a:p>
        </p:txBody>
      </p:sp>
      <p:sp>
        <p:nvSpPr>
          <p:cNvPr id="28" name="عنصر نائب للتاريخ 27"/>
          <p:cNvSpPr>
            <a:spLocks noGrp="1"/>
          </p:cNvSpPr>
          <p:nvPr>
            <p:ph type="dt" sz="half" idx="10"/>
          </p:nvPr>
        </p:nvSpPr>
        <p:spPr/>
        <p:txBody>
          <a:bodyPr/>
          <a:lstStyle/>
          <a:p>
            <a:fld id="{E7F5D77D-4356-4889-9774-FEBC54F835E8}" type="datetimeFigureOut">
              <a:rPr lang="ar-SA" smtClean="0"/>
              <a:pPr/>
              <a:t>25/03/34</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a:lstStyle/>
          <a:p>
            <a:fld id="{F786C976-6833-4BF9-9753-2373B3D656FA}" type="slidenum">
              <a:rPr lang="ar-SA" smtClean="0"/>
              <a:pPr/>
              <a:t>‹#›</a:t>
            </a:fld>
            <a:endParaRPr lang="ar-SA"/>
          </a:p>
        </p:txBody>
      </p:sp>
      <p:sp>
        <p:nvSpPr>
          <p:cNvPr id="9" name="عنوان فرعي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7F5D77D-4356-4889-9774-FEBC54F835E8}" type="datetimeFigureOut">
              <a:rPr lang="ar-SA" smtClean="0"/>
              <a:pPr/>
              <a:t>25/03/34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86C976-6833-4BF9-9753-2373B3D656F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7F5D77D-4356-4889-9774-FEBC54F835E8}" type="datetimeFigureOut">
              <a:rPr lang="ar-SA" smtClean="0"/>
              <a:pPr/>
              <a:t>25/03/34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7924800" y="6416675"/>
            <a:ext cx="762000" cy="365125"/>
          </a:xfrm>
        </p:spPr>
        <p:txBody>
          <a:bodyPr/>
          <a:lstStyle/>
          <a:p>
            <a:fld id="{F786C976-6833-4BF9-9753-2373B3D656FA}"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E7F5D77D-4356-4889-9774-FEBC54F835E8}" type="datetimeFigureOut">
              <a:rPr lang="ar-SA" smtClean="0"/>
              <a:pPr/>
              <a:t>25/03/34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86C976-6833-4BF9-9753-2373B3D656F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E7F5D77D-4356-4889-9774-FEBC54F835E8}" type="datetimeFigureOut">
              <a:rPr lang="ar-SA" smtClean="0"/>
              <a:pPr/>
              <a:t>25/03/34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F786C976-6833-4BF9-9753-2373B3D656F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E7F5D77D-4356-4889-9774-FEBC54F835E8}" type="datetimeFigureOut">
              <a:rPr lang="ar-SA" smtClean="0"/>
              <a:pPr/>
              <a:t>25/03/34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F786C976-6833-4BF9-9753-2373B3D656F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7F5D77D-4356-4889-9774-FEBC54F835E8}" type="datetimeFigureOut">
              <a:rPr lang="ar-SA" smtClean="0"/>
              <a:pPr/>
              <a:t>25/03/34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F786C976-6833-4BF9-9753-2373B3D656F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E7F5D77D-4356-4889-9774-FEBC54F835E8}" type="datetimeFigureOut">
              <a:rPr lang="ar-SA" smtClean="0"/>
              <a:pPr/>
              <a:t>25/03/34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86C976-6833-4BF9-9753-2373B3D656F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4" name="عنصر نائب للنص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7F5D77D-4356-4889-9774-FEBC54F835E8}" type="datetimeFigureOut">
              <a:rPr lang="ar-SA" smtClean="0"/>
              <a:pPr/>
              <a:t>25/03/34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86C976-6833-4BF9-9753-2373B3D656FA}"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7F5D77D-4356-4889-9774-FEBC54F835E8}" type="datetimeFigureOut">
              <a:rPr lang="ar-SA" smtClean="0"/>
              <a:pPr/>
              <a:t>25/03/34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86C976-6833-4BF9-9753-2373B3D656F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7F5D77D-4356-4889-9774-FEBC54F835E8}" type="datetimeFigureOut">
              <a:rPr lang="ar-SA" smtClean="0"/>
              <a:pPr/>
              <a:t>25/03/34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86C976-6833-4BF9-9753-2373B3D656F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7F5D77D-4356-4889-9774-FEBC54F835E8}" type="datetimeFigureOut">
              <a:rPr lang="ar-SA" smtClean="0"/>
              <a:pPr/>
              <a:t>25/03/34</a:t>
            </a:fld>
            <a:endParaRPr lang="ar-SA"/>
          </a:p>
        </p:txBody>
      </p:sp>
      <p:sp>
        <p:nvSpPr>
          <p:cNvPr id="3" name="عنصر نائب للتذييل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ar-SA"/>
          </a:p>
        </p:txBody>
      </p:sp>
      <p:sp>
        <p:nvSpPr>
          <p:cNvPr id="23" name="عنصر نائب لرقم الشريحة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786C976-6833-4BF9-9753-2373B3D656F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لف.jpg"/>
          <p:cNvPicPr>
            <a:picLocks noChangeAspect="1"/>
          </p:cNvPicPr>
          <p:nvPr/>
        </p:nvPicPr>
        <p:blipFill>
          <a:blip r:embed="rId2"/>
          <a:stretch>
            <a:fillRect/>
          </a:stretch>
        </p:blipFill>
        <p:spPr>
          <a:xfrm>
            <a:off x="0" y="0"/>
            <a:ext cx="9144000" cy="6858000"/>
          </a:xfrm>
          <a:prstGeom prst="rect">
            <a:avLst/>
          </a:prstGeom>
        </p:spPr>
      </p:pic>
      <p:sp>
        <p:nvSpPr>
          <p:cNvPr id="3" name="عنوان 2"/>
          <p:cNvSpPr>
            <a:spLocks noGrp="1"/>
          </p:cNvSpPr>
          <p:nvPr>
            <p:ph type="title"/>
          </p:nvPr>
        </p:nvSpPr>
        <p:spPr>
          <a:xfrm>
            <a:off x="3357554" y="2714620"/>
            <a:ext cx="5786446" cy="1500198"/>
          </a:xfrm>
        </p:spPr>
        <p:txBody>
          <a:bodyPr>
            <a:normAutofit/>
          </a:bodyPr>
          <a:lstStyle/>
          <a:p>
            <a:r>
              <a:rPr lang="ar-SA" dirty="0" smtClean="0">
                <a:solidFill>
                  <a:schemeClr val="accent5">
                    <a:lumMod val="75000"/>
                  </a:schemeClr>
                </a:solidFill>
                <a:latin typeface="Andalus" pitchFamily="18" charset="-78"/>
                <a:cs typeface="Andalus" pitchFamily="18" charset="-78"/>
              </a:rPr>
              <a:t>نبذة عن ذوي الإعاقة العقلية *</a:t>
            </a:r>
            <a:endParaRPr lang="ar-SA" dirty="0">
              <a:solidFill>
                <a:schemeClr val="accent5">
                  <a:lumMod val="75000"/>
                </a:schemeClr>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00174"/>
            <a:ext cx="8229600" cy="3286148"/>
          </a:xfrm>
        </p:spPr>
        <p:txBody>
          <a:bodyPr>
            <a:normAutofit fontScale="90000"/>
          </a:bodyPr>
          <a:lstStyle/>
          <a:p>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smtClean="0">
                <a:latin typeface="Arial" pitchFamily="34" charset="0"/>
                <a:cs typeface="Arial" pitchFamily="34" charset="0"/>
              </a:rPr>
              <a:t>الإعاقات العقلية :</a:t>
            </a:r>
            <a:br>
              <a:rPr lang="ar-SA" dirty="0" smtClean="0">
                <a:latin typeface="Arial" pitchFamily="34" charset="0"/>
                <a:cs typeface="Arial" pitchFamily="34" charset="0"/>
              </a:rPr>
            </a:br>
            <a:r>
              <a:rPr lang="ar-SA" dirty="0" smtClean="0">
                <a:latin typeface="Arial" pitchFamily="34" charset="0"/>
                <a:cs typeface="Arial" pitchFamily="34" charset="0"/>
              </a:rPr>
              <a:t> </a:t>
            </a:r>
            <a:br>
              <a:rPr lang="ar-SA" dirty="0" smtClean="0">
                <a:latin typeface="Arial" pitchFamily="34" charset="0"/>
                <a:cs typeface="Arial" pitchFamily="34" charset="0"/>
              </a:rPr>
            </a:br>
            <a:r>
              <a:rPr lang="ar-SA" dirty="0" smtClean="0">
                <a:latin typeface="Arial" pitchFamily="34" charset="0"/>
                <a:cs typeface="Arial" pitchFamily="34" charset="0"/>
              </a:rPr>
              <a:t>الإعاقة العقلية هي حالة انخفاض ملحوظ في الأداء العقلي العام يظهر في مرحلة النمو ويرافقه عجز في السلوك التكيفي . ويعتبر انخفاض الأداء العقلي العام ملحوظاً إذا كان بمقدار انحرافين معياريين عن المتوسط ( أي أن درجة الذكاء تقل عن 70 عند استخدام مقياس وكسلر أو 68 عند استخدام مقياس بينيه ) . </a:t>
            </a:r>
            <a:endParaRPr lang="ar-SA" dirty="0">
              <a:latin typeface="Arial" pitchFamily="34" charset="0"/>
              <a:cs typeface="Arial" pitchFamily="34" charset="0"/>
            </a:endParaRPr>
          </a:p>
        </p:txBody>
      </p:sp>
      <p:pic>
        <p:nvPicPr>
          <p:cNvPr id="4" name="صورة 3" descr="imagesCAPCQOAB.jpg"/>
          <p:cNvPicPr>
            <a:picLocks noChangeAspect="1"/>
          </p:cNvPicPr>
          <p:nvPr/>
        </p:nvPicPr>
        <p:blipFill>
          <a:blip r:embed="rId2"/>
          <a:stretch>
            <a:fillRect/>
          </a:stretch>
        </p:blipFill>
        <p:spPr>
          <a:xfrm rot="1534142">
            <a:off x="7041589" y="107744"/>
            <a:ext cx="1851583" cy="1582459"/>
          </a:xfrm>
          <a:prstGeom prst="rect">
            <a:avLst/>
          </a:prstGeom>
          <a:ln>
            <a:noFill/>
          </a:ln>
          <a:effectLst>
            <a:outerShdw blurRad="127000" dist="38100" dir="2700000" algn="ctr">
              <a:srgbClr val="000000">
                <a:alpha val="45000"/>
              </a:srgbClr>
            </a:outerShdw>
            <a:softEdge rad="112500"/>
          </a:effectLst>
          <a:scene3d>
            <a:camera prst="perspectiveFront" fov="2700000">
              <a:rot lat="20376000" lon="1938000" rev="20112001"/>
            </a:camera>
            <a:lightRig rig="soft" dir="t">
              <a:rot lat="0" lon="0" rev="0"/>
            </a:lightRig>
          </a:scene3d>
          <a:sp3d prstMaterial="translucentPowder">
            <a:bevelT w="203200" h="50800" prst="softRound"/>
          </a:sp3d>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6072198" cy="6858000"/>
          </a:xfrm>
        </p:spPr>
        <p:txBody>
          <a:bodyPr>
            <a:normAutofit fontScale="90000"/>
          </a:bodyPr>
          <a:lstStyle/>
          <a:p>
            <a:r>
              <a:rPr lang="ar-SA" dirty="0" smtClean="0"/>
              <a:t> </a:t>
            </a:r>
            <a:r>
              <a:rPr lang="ar-SA" sz="3100" dirty="0" smtClean="0">
                <a:effectLst/>
              </a:rPr>
              <a:t>أما العجز في السلوك التكيفي فهو يعني افتقار الفرد إلى الكفاية اللازمة لتحمل المسؤولية الاجتماعية والتمتع بالاستقلالية الشخصية المتوقعة لمن هم في فئته العمرية وفئته الاجتماعية / الثقافية .</a:t>
            </a:r>
            <a:br>
              <a:rPr lang="ar-SA" sz="3100" dirty="0" smtClean="0">
                <a:effectLst/>
              </a:rPr>
            </a:br>
            <a:r>
              <a:rPr lang="ar-SA" sz="3100" dirty="0" smtClean="0">
                <a:effectLst/>
              </a:rPr>
              <a:t/>
            </a:r>
            <a:br>
              <a:rPr lang="ar-SA" sz="3100" dirty="0" smtClean="0">
                <a:effectLst/>
              </a:rPr>
            </a:br>
            <a:r>
              <a:rPr lang="ar-SA" sz="3100" dirty="0" smtClean="0">
                <a:effectLst/>
              </a:rPr>
              <a:t>واعتماداً على مدى الانخفاض في القدرات العقلية العامة تصنف الإعاقة العقلية إلى أربعة مستويات هي :</a:t>
            </a:r>
            <a:r>
              <a:rPr lang="ar-SA" dirty="0" smtClean="0"/>
              <a:t/>
            </a:r>
            <a:br>
              <a:rPr lang="ar-SA" dirty="0" smtClean="0"/>
            </a:br>
            <a:r>
              <a:rPr lang="ar-SA" dirty="0" smtClean="0"/>
              <a:t> </a:t>
            </a:r>
            <a:endParaRPr lang="ar-SA" dirty="0"/>
          </a:p>
        </p:txBody>
      </p:sp>
      <p:pic>
        <p:nvPicPr>
          <p:cNvPr id="4" name="صورة 3" descr="images.jpg"/>
          <p:cNvPicPr>
            <a:picLocks noChangeAspect="1"/>
          </p:cNvPicPr>
          <p:nvPr/>
        </p:nvPicPr>
        <p:blipFill>
          <a:blip r:embed="rId2"/>
          <a:stretch>
            <a:fillRect/>
          </a:stretch>
        </p:blipFill>
        <p:spPr>
          <a:xfrm>
            <a:off x="5929323" y="0"/>
            <a:ext cx="3214678"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5857884" cy="6858000"/>
          </a:xfrm>
        </p:spPr>
        <p:txBody>
          <a:bodyPr>
            <a:normAutofit/>
          </a:bodyPr>
          <a:lstStyle/>
          <a:p>
            <a:r>
              <a:rPr lang="ar-SA" sz="3200" dirty="0" smtClean="0">
                <a:effectLst/>
              </a:rPr>
              <a:t/>
            </a:r>
            <a:br>
              <a:rPr lang="ar-SA" sz="3200" dirty="0" smtClean="0">
                <a:effectLst/>
              </a:rPr>
            </a:br>
            <a:r>
              <a:rPr lang="ar-SA" sz="3200" dirty="0" smtClean="0">
                <a:effectLst/>
              </a:rPr>
              <a:t>1. إعاقة عقلية بسيطة  درجة ذكاء بين (55  – 70) </a:t>
            </a:r>
            <a:br>
              <a:rPr lang="ar-SA" sz="3200" dirty="0" smtClean="0">
                <a:effectLst/>
              </a:rPr>
            </a:br>
            <a:r>
              <a:rPr lang="ar-SA" sz="3200" dirty="0" smtClean="0">
                <a:effectLst/>
              </a:rPr>
              <a:t>2. إعاقة عقلية متوسطة  درجة ذكاء بين( 40 - 50 ) </a:t>
            </a:r>
            <a:br>
              <a:rPr lang="ar-SA" sz="3200" dirty="0" smtClean="0">
                <a:effectLst/>
              </a:rPr>
            </a:br>
            <a:r>
              <a:rPr lang="ar-SA" sz="3200" dirty="0" smtClean="0">
                <a:effectLst/>
              </a:rPr>
              <a:t>3. إعاقة عقلية شديدة  درجة ذكاء بين( 25  - 40 ) </a:t>
            </a:r>
            <a:br>
              <a:rPr lang="ar-SA" sz="3200" dirty="0" smtClean="0">
                <a:effectLst/>
              </a:rPr>
            </a:br>
            <a:r>
              <a:rPr lang="ar-SA" sz="3200" dirty="0" smtClean="0">
                <a:effectLst/>
              </a:rPr>
              <a:t>4. إعاقة عقلية شديدة جداً  درجة ذكاء دون 25</a:t>
            </a:r>
            <a:endParaRPr lang="ar-SA" sz="3200" dirty="0">
              <a:effectLst/>
            </a:endParaRPr>
          </a:p>
        </p:txBody>
      </p:sp>
      <p:pic>
        <p:nvPicPr>
          <p:cNvPr id="3" name="صورة 2" descr="اعاق.jpg"/>
          <p:cNvPicPr>
            <a:picLocks noChangeAspect="1"/>
          </p:cNvPicPr>
          <p:nvPr/>
        </p:nvPicPr>
        <p:blipFill>
          <a:blip r:embed="rId2"/>
          <a:stretch>
            <a:fillRect/>
          </a:stretch>
        </p:blipFill>
        <p:spPr>
          <a:xfrm>
            <a:off x="5786446" y="0"/>
            <a:ext cx="3357554"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5286388"/>
          </a:xfrm>
        </p:spPr>
        <p:txBody>
          <a:bodyPr>
            <a:normAutofit fontScale="90000"/>
          </a:bodyPr>
          <a:lstStyle/>
          <a:p>
            <a:r>
              <a:rPr lang="ar-SA" dirty="0" smtClean="0"/>
              <a:t/>
            </a:r>
            <a:br>
              <a:rPr lang="ar-SA" dirty="0" smtClean="0"/>
            </a:br>
            <a:r>
              <a:rPr lang="ar-SA" sz="3100" dirty="0" smtClean="0">
                <a:effectLst/>
              </a:rPr>
              <a:t>وعلى الرغم من تباين خصائص الأفراد ذوي الإعاقة العقلية إلا أن هذه الإعاقة غالباً ما </a:t>
            </a:r>
            <a:r>
              <a:rPr lang="ar-SA" sz="3100" dirty="0" err="1" smtClean="0">
                <a:effectLst/>
              </a:rPr>
              <a:t>ثؤثر</a:t>
            </a:r>
            <a:r>
              <a:rPr lang="ar-SA" sz="3100" dirty="0" smtClean="0">
                <a:effectLst/>
              </a:rPr>
              <a:t> في مجالات النمو العقلي ، والجسمي / الحركي ، والانفعالي / الاجتماعي ، واللغوي ، والشخصي . فمن الناحية العقلية يعاني هؤلاء الأفراد كمجموعة يعانون من ضعف الانتباه والقابلية للتشتت ، وعدم الإفادة من التعلم العارض ، وضعف الذاكرة قصيرة المدى ، وضعف القدرة على التمييز من جهة والتعميم ونقل أثر التعلم من جهة أخرى ، وضعف القدرة على التفكير المجرد</a:t>
            </a:r>
            <a:endParaRPr lang="ar-SA" sz="3100" dirty="0">
              <a:effectLst/>
            </a:endParaRPr>
          </a:p>
        </p:txBody>
      </p:sp>
      <p:pic>
        <p:nvPicPr>
          <p:cNvPr id="3" name="صورة 2" descr="ليه.jpg"/>
          <p:cNvPicPr>
            <a:picLocks noChangeAspect="1"/>
          </p:cNvPicPr>
          <p:nvPr/>
        </p:nvPicPr>
        <p:blipFill>
          <a:blip r:embed="rId2"/>
          <a:stretch>
            <a:fillRect/>
          </a:stretch>
        </p:blipFill>
        <p:spPr>
          <a:xfrm>
            <a:off x="0" y="5000636"/>
            <a:ext cx="9144000" cy="185736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686800" cy="6858000"/>
          </a:xfrm>
        </p:spPr>
        <p:txBody>
          <a:bodyPr>
            <a:normAutofit/>
          </a:bodyPr>
          <a:lstStyle/>
          <a:p>
            <a:r>
              <a:rPr lang="ar-SA" sz="3200" dirty="0" smtClean="0">
                <a:effectLst/>
              </a:rPr>
              <a:t>ومن الناحية الجسمية / الحركية فالأشخاص المتخلفين عقلياً ، وإن كان نموهم يسير وفقاً للتسلسل الطبيعي ، إلا أن لديهم ضعفاً عاماً أو تأخراً من حيث سرعة النمو أو معدله .وقد يصاحب الإعاقة العقلية وبخاصة الشديدة والشديدة جداً تشوهات مختلفة في الرأس أو الوجه أو في أطراف الجسم . كذلك فهم يكونون أكثر عرضة للإصابة بالأمراض ومظاهر الضعف المختلفة في الأجهزة العصبية والعضلية - العظمية وغيرها .</a:t>
            </a:r>
            <a:endParaRPr lang="ar-SA" sz="3200" dirty="0">
              <a:effectLst/>
            </a:endParaRPr>
          </a:p>
        </p:txBody>
      </p:sp>
      <p:pic>
        <p:nvPicPr>
          <p:cNvPr id="3" name="صورة 2" descr="فيونكه.jpg"/>
          <p:cNvPicPr>
            <a:picLocks noChangeAspect="1"/>
          </p:cNvPicPr>
          <p:nvPr/>
        </p:nvPicPr>
        <p:blipFill>
          <a:blip r:embed="rId2">
            <a:lum bright="20000" contrast="20000"/>
          </a:blip>
          <a:stretch>
            <a:fillRect/>
          </a:stretch>
        </p:blipFill>
        <p:spPr>
          <a:xfrm>
            <a:off x="1" y="5709702"/>
            <a:ext cx="1643041" cy="114829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6572264" cy="6858000"/>
          </a:xfrm>
        </p:spPr>
        <p:txBody>
          <a:bodyPr>
            <a:normAutofit/>
          </a:bodyPr>
          <a:lstStyle/>
          <a:p>
            <a:r>
              <a:rPr lang="ar-SA" sz="3200" dirty="0" smtClean="0">
                <a:effectLst/>
              </a:rPr>
              <a:t>وأما بالنسبة للنمو اللغوي فالإعاقة العقلية غالباً ما تؤثر سلباً على القدرة التواصلية للأفراد وتقود إلى ضعف أو تأخر لغوي وكلامي . فلغتهم تتطور ببطء وتتسم بعدم النضج وكلامهم غالباً ما يكون مضطرباً من حيث الانسياب / الطلاقة أو النطق أو الصوت . وفي حالات الإعاقة العقلية الشديدة والشديدة جداً فقد لا تتطور القدرات الكلامية .</a:t>
            </a:r>
            <a:endParaRPr lang="ar-SA" sz="3200" dirty="0">
              <a:effectLst/>
            </a:endParaRPr>
          </a:p>
        </p:txBody>
      </p:sp>
      <p:pic>
        <p:nvPicPr>
          <p:cNvPr id="3" name="صورة 2" descr="images (1).jpg"/>
          <p:cNvPicPr>
            <a:picLocks noChangeAspect="1"/>
          </p:cNvPicPr>
          <p:nvPr/>
        </p:nvPicPr>
        <p:blipFill>
          <a:blip r:embed="rId2"/>
          <a:stretch>
            <a:fillRect/>
          </a:stretch>
        </p:blipFill>
        <p:spPr>
          <a:xfrm>
            <a:off x="6429389" y="0"/>
            <a:ext cx="2714612"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6286512" cy="6858000"/>
          </a:xfrm>
        </p:spPr>
        <p:txBody>
          <a:bodyPr>
            <a:normAutofit fontScale="90000"/>
          </a:bodyPr>
          <a:lstStyle/>
          <a:p>
            <a:r>
              <a:rPr lang="ar-SA" sz="2700" dirty="0" smtClean="0">
                <a:effectLst/>
              </a:rPr>
              <a:t/>
            </a:r>
            <a:br>
              <a:rPr lang="ar-SA" sz="2700" dirty="0" smtClean="0">
                <a:effectLst/>
              </a:rPr>
            </a:br>
            <a:r>
              <a:rPr lang="ar-SA" sz="2700" dirty="0" smtClean="0">
                <a:effectLst/>
              </a:rPr>
              <a:t/>
            </a:r>
            <a:br>
              <a:rPr lang="ar-SA" sz="2700" dirty="0" smtClean="0">
                <a:effectLst/>
              </a:rPr>
            </a:br>
            <a:r>
              <a:rPr lang="ar-SA" sz="2700" dirty="0" smtClean="0">
                <a:effectLst/>
              </a:rPr>
              <a:t>الكشف المبكر عن الإعاقة العقلية</a:t>
            </a:r>
            <a:br>
              <a:rPr lang="ar-SA" sz="2700" dirty="0" smtClean="0">
                <a:effectLst/>
              </a:rPr>
            </a:br>
            <a:r>
              <a:rPr lang="ar-SA" sz="2700" dirty="0" smtClean="0">
                <a:effectLst/>
              </a:rPr>
              <a:t>من الصعوبة بمكان الكشف المبكر عن التخلف العقلي ما لم تكن الحالة من المستوى الشديد . وعلى أي حال  يمكن وصف أهم العلامات المبكرة للتخلف العقلي على النحو التالي :</a:t>
            </a:r>
            <a:r>
              <a:rPr lang="ar-SA" sz="2700" b="0" dirty="0" smtClean="0">
                <a:effectLst/>
              </a:rPr>
              <a:t/>
            </a:r>
            <a:br>
              <a:rPr lang="ar-SA" sz="2700" b="0" dirty="0" smtClean="0">
                <a:effectLst/>
              </a:rPr>
            </a:br>
            <a:r>
              <a:rPr lang="ar-SA" sz="2700" dirty="0" smtClean="0">
                <a:effectLst/>
              </a:rPr>
              <a:t>التأخر اللغوي الملحوظ .</a:t>
            </a:r>
            <a:br>
              <a:rPr lang="ar-SA" sz="2700" dirty="0" smtClean="0">
                <a:effectLst/>
              </a:rPr>
            </a:br>
            <a:r>
              <a:rPr lang="ar-SA" sz="2700" dirty="0" smtClean="0">
                <a:effectLst/>
              </a:rPr>
              <a:t>ضعف الانتباه .</a:t>
            </a:r>
            <a:br>
              <a:rPr lang="ar-SA" sz="2700" dirty="0" smtClean="0">
                <a:effectLst/>
              </a:rPr>
            </a:br>
            <a:r>
              <a:rPr lang="ar-SA" sz="2700" dirty="0" smtClean="0">
                <a:effectLst/>
              </a:rPr>
              <a:t>التأخر الملحوظ في النمو الحركي .</a:t>
            </a:r>
            <a:br>
              <a:rPr lang="ar-SA" sz="2700" dirty="0" smtClean="0">
                <a:effectLst/>
              </a:rPr>
            </a:br>
            <a:r>
              <a:rPr lang="ar-SA" sz="2700" dirty="0" smtClean="0">
                <a:effectLst/>
              </a:rPr>
              <a:t>بطء معدل التعلم والنمو .</a:t>
            </a:r>
            <a:br>
              <a:rPr lang="ar-SA" sz="2700" dirty="0" smtClean="0">
                <a:effectLst/>
              </a:rPr>
            </a:br>
            <a:r>
              <a:rPr lang="ar-SA" sz="2700" dirty="0" smtClean="0">
                <a:effectLst/>
              </a:rPr>
              <a:t>التأخر الملحوظ في التطور الاجتماعي .</a:t>
            </a:r>
            <a:br>
              <a:rPr lang="ar-SA" sz="2700" dirty="0" smtClean="0">
                <a:effectLst/>
              </a:rPr>
            </a:br>
            <a:r>
              <a:rPr lang="ar-SA" sz="2700" dirty="0" smtClean="0">
                <a:effectLst/>
              </a:rPr>
              <a:t>الحاجة إلى التكرار والإعادة بشكل مفرط .</a:t>
            </a:r>
            <a:br>
              <a:rPr lang="ar-SA" sz="2700" dirty="0" smtClean="0">
                <a:effectLst/>
              </a:rPr>
            </a:br>
            <a:r>
              <a:rPr lang="ar-SA" sz="2700" dirty="0" smtClean="0">
                <a:effectLst/>
              </a:rPr>
              <a:t>عدم نقل أثر التعلم وضعف القدرة على التعميم .</a:t>
            </a:r>
            <a:r>
              <a:rPr lang="ar-SA" sz="2700" b="0" dirty="0" smtClean="0">
                <a:effectLst/>
              </a:rPr>
              <a:t/>
            </a:r>
            <a:br>
              <a:rPr lang="ar-SA" sz="2700" b="0" dirty="0" smtClean="0">
                <a:effectLst/>
              </a:rPr>
            </a:br>
            <a:r>
              <a:rPr lang="ar-SA" sz="3100" dirty="0" smtClean="0"/>
              <a:t/>
            </a:r>
            <a:br>
              <a:rPr lang="ar-SA" sz="3100" dirty="0" smtClean="0"/>
            </a:br>
            <a:r>
              <a:rPr lang="ar-SA" sz="3100" dirty="0" smtClean="0"/>
              <a:t/>
            </a:r>
            <a:br>
              <a:rPr lang="ar-SA" sz="3100" dirty="0" smtClean="0"/>
            </a:br>
            <a:endParaRPr lang="ar-SA" dirty="0">
              <a:effectLst/>
            </a:endParaRPr>
          </a:p>
        </p:txBody>
      </p:sp>
      <p:pic>
        <p:nvPicPr>
          <p:cNvPr id="3" name="صورة 2" descr="images (2).jpg"/>
          <p:cNvPicPr>
            <a:picLocks noChangeAspect="1"/>
          </p:cNvPicPr>
          <p:nvPr/>
        </p:nvPicPr>
        <p:blipFill>
          <a:blip r:embed="rId2"/>
          <a:stretch>
            <a:fillRect/>
          </a:stretch>
        </p:blipFill>
        <p:spPr>
          <a:xfrm>
            <a:off x="6286512" y="0"/>
            <a:ext cx="2857488" cy="6858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solidFill>
                  <a:srgbClr val="00B0F0"/>
                </a:solidFill>
                <a:effectLst/>
                <a:cs typeface="Bold Italic Art" pitchFamily="2" charset="-78"/>
              </a:rPr>
              <a:t>حبيت انزل لكم الموضوع للفائدة </a:t>
            </a:r>
            <a:br>
              <a:rPr lang="ar-SA" dirty="0" smtClean="0">
                <a:solidFill>
                  <a:srgbClr val="00B0F0"/>
                </a:solidFill>
                <a:effectLst/>
                <a:cs typeface="Bold Italic Art" pitchFamily="2" charset="-78"/>
              </a:rPr>
            </a:br>
            <a:endParaRPr lang="ar-SA" dirty="0">
              <a:solidFill>
                <a:srgbClr val="00B0F0"/>
              </a:solidFill>
              <a:effectLst/>
              <a:cs typeface="Bold Italic Art" pitchFamily="2" charset="-78"/>
            </a:endParaRPr>
          </a:p>
        </p:txBody>
      </p:sp>
      <p:pic>
        <p:nvPicPr>
          <p:cNvPr id="4" name="صورة 3" descr="يااي.jpg"/>
          <p:cNvPicPr/>
          <p:nvPr/>
        </p:nvPicPr>
        <p:blipFill>
          <a:blip r:embed="rId2">
            <a:lum contrast="10000"/>
          </a:blip>
          <a:stretch>
            <a:fillRect/>
          </a:stretch>
        </p:blipFill>
        <p:spPr>
          <a:xfrm>
            <a:off x="0" y="1285860"/>
            <a:ext cx="9143999" cy="5572140"/>
          </a:xfrm>
          <a:prstGeom prst="rect">
            <a:avLst/>
          </a:prstGeom>
          <a:ln w="38100" cap="sq">
            <a:solidFill>
              <a:schemeClr val="tx1">
                <a:lumMod val="65000"/>
                <a:lumOff val="35000"/>
              </a:schemeClr>
            </a:solidFill>
            <a:prstDash val="solid"/>
            <a:miter lim="800000"/>
          </a:ln>
          <a:effectLst>
            <a:outerShdw blurRad="50800" dist="38100" dir="2700000" algn="tl" rotWithShape="0">
              <a:srgbClr val="000000">
                <a:alpha val="43000"/>
              </a:srgbClr>
            </a:outerShdw>
          </a:effectLst>
        </p:spPr>
      </p:pic>
      <p:sp>
        <p:nvSpPr>
          <p:cNvPr id="5" name="مربع نص 4"/>
          <p:cNvSpPr txBox="1"/>
          <p:nvPr/>
        </p:nvSpPr>
        <p:spPr>
          <a:xfrm>
            <a:off x="0" y="1285860"/>
            <a:ext cx="3286116" cy="830997"/>
          </a:xfrm>
          <a:prstGeom prst="rect">
            <a:avLst/>
          </a:prstGeom>
        </p:spPr>
        <p:style>
          <a:lnRef idx="1">
            <a:schemeClr val="dk1"/>
          </a:lnRef>
          <a:fillRef idx="3">
            <a:schemeClr val="dk1"/>
          </a:fillRef>
          <a:effectRef idx="2">
            <a:schemeClr val="dk1"/>
          </a:effectRef>
          <a:fontRef idx="minor">
            <a:schemeClr val="lt1"/>
          </a:fontRef>
        </p:style>
        <p:txBody>
          <a:bodyPr wrap="square" rtlCol="1">
            <a:spAutoFit/>
          </a:bodyPr>
          <a:lstStyle/>
          <a:p>
            <a:r>
              <a:rPr lang="ar-SA" sz="4800" dirty="0" smtClean="0">
                <a:solidFill>
                  <a:srgbClr val="CC0099"/>
                </a:solidFill>
              </a:rPr>
              <a:t>  ضووء القمر </a:t>
            </a:r>
            <a:endParaRPr lang="ar-SA" sz="4800" dirty="0">
              <a:solidFill>
                <a:srgbClr val="CC0099"/>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ذرو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ذروة">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ذروة">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50</TotalTime>
  <Words>35</Words>
  <Application>Microsoft Office PowerPoint</Application>
  <PresentationFormat>عرض على الشاشة (3:4)‏</PresentationFormat>
  <Paragraphs>10</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ذروة</vt:lpstr>
      <vt:lpstr>نبذة عن ذوي الإعاقة العقلية *</vt:lpstr>
      <vt:lpstr> الإعاقات العقلية :   الإعاقة العقلية هي حالة انخفاض ملحوظ في الأداء العقلي العام يظهر في مرحلة النمو ويرافقه عجز في السلوك التكيفي . ويعتبر انخفاض الأداء العقلي العام ملحوظاً إذا كان بمقدار انحرافين معياريين عن المتوسط ( أي أن درجة الذكاء تقل عن 70 عند استخدام مقياس وكسلر أو 68 عند استخدام مقياس بينيه ) . </vt:lpstr>
      <vt:lpstr> أما العجز في السلوك التكيفي فهو يعني افتقار الفرد إلى الكفاية اللازمة لتحمل المسؤولية الاجتماعية والتمتع بالاستقلالية الشخصية المتوقعة لمن هم في فئته العمرية وفئته الاجتماعية / الثقافية .  واعتماداً على مدى الانخفاض في القدرات العقلية العامة تصنف الإعاقة العقلية إلى أربعة مستويات هي :  </vt:lpstr>
      <vt:lpstr> 1. إعاقة عقلية بسيطة  درجة ذكاء بين (55  – 70)  2. إعاقة عقلية متوسطة  درجة ذكاء بين( 40 - 50 )  3. إعاقة عقلية شديدة  درجة ذكاء بين( 25  - 40 )  4. إعاقة عقلية شديدة جداً  درجة ذكاء دون 25</vt:lpstr>
      <vt:lpstr> وعلى الرغم من تباين خصائص الأفراد ذوي الإعاقة العقلية إلا أن هذه الإعاقة غالباً ما ثؤثر في مجالات النمو العقلي ، والجسمي / الحركي ، والانفعالي / الاجتماعي ، واللغوي ، والشخصي . فمن الناحية العقلية يعاني هؤلاء الأفراد كمجموعة يعانون من ضعف الانتباه والقابلية للتشتت ، وعدم الإفادة من التعلم العارض ، وضعف الذاكرة قصيرة المدى ، وضعف القدرة على التمييز من جهة والتعميم ونقل أثر التعلم من جهة أخرى ، وضعف القدرة على التفكير المجرد</vt:lpstr>
      <vt:lpstr>ومن الناحية الجسمية / الحركية فالأشخاص المتخلفين عقلياً ، وإن كان نموهم يسير وفقاً للتسلسل الطبيعي ، إلا أن لديهم ضعفاً عاماً أو تأخراً من حيث سرعة النمو أو معدله .وقد يصاحب الإعاقة العقلية وبخاصة الشديدة والشديدة جداً تشوهات مختلفة في الرأس أو الوجه أو في أطراف الجسم . كذلك فهم يكونون أكثر عرضة للإصابة بالأمراض ومظاهر الضعف المختلفة في الأجهزة العصبية والعضلية - العظمية وغيرها .</vt:lpstr>
      <vt:lpstr>وأما بالنسبة للنمو اللغوي فالإعاقة العقلية غالباً ما تؤثر سلباً على القدرة التواصلية للأفراد وتقود إلى ضعف أو تأخر لغوي وكلامي . فلغتهم تتطور ببطء وتتسم بعدم النضج وكلامهم غالباً ما يكون مضطرباً من حيث الانسياب / الطلاقة أو النطق أو الصوت . وفي حالات الإعاقة العقلية الشديدة والشديدة جداً فقد لا تتطور القدرات الكلامية .</vt:lpstr>
      <vt:lpstr>  الكشف المبكر عن الإعاقة العقلية من الصعوبة بمكان الكشف المبكر عن التخلف العقلي ما لم تكن الحالة من المستوى الشديد . وعلى أي حال  يمكن وصف أهم العلامات المبكرة للتخلف العقلي على النحو التالي : التأخر اللغوي الملحوظ . ضعف الانتباه . التأخر الملحوظ في النمو الحركي . بطء معدل التعلم والنمو . التأخر الملحوظ في التطور الاجتماعي . الحاجة إلى التكرار والإعادة بشكل مفرط . عدم نقل أثر التعلم وضعف القدرة على التعميم .   </vt:lpstr>
      <vt:lpstr>حبيت انزل لكم الموضوع للفائدة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نبذة عن ذوي الإعاقة العقلية *</dc:title>
  <dc:creator>Admin</dc:creator>
  <cp:lastModifiedBy>Admin</cp:lastModifiedBy>
  <cp:revision>6</cp:revision>
  <dcterms:created xsi:type="dcterms:W3CDTF">2013-02-05T14:29:55Z</dcterms:created>
  <dcterms:modified xsi:type="dcterms:W3CDTF">2013-02-05T15:28:20Z</dcterms:modified>
</cp:coreProperties>
</file>