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sldIdLst>
    <p:sldId id="256" r:id="rId2"/>
    <p:sldId id="257" r:id="rId3"/>
    <p:sldId id="258" r:id="rId4"/>
    <p:sldId id="259" r:id="rId5"/>
    <p:sldId id="261" r:id="rId6"/>
    <p:sldId id="262" r:id="rId7"/>
    <p:sldId id="263" r:id="rId8"/>
    <p:sldId id="264" r:id="rId9"/>
    <p:sldId id="265" r:id="rId10"/>
    <p:sldId id="266" r:id="rId11"/>
    <p:sldId id="268" r:id="rId12"/>
    <p:sldId id="269" r:id="rId13"/>
    <p:sldId id="270" r:id="rId14"/>
    <p:sldId id="271"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F2F"/>
    <a:srgbClr val="FF7325"/>
    <a:srgbClr val="FF972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ar-SA"/>
  <c:style val="1"/>
  <c:chart>
    <c:title>
      <c:tx>
        <c:rich>
          <a:bodyPr rot="0" vert="horz"/>
          <a:lstStyle/>
          <a:p>
            <a:pPr>
              <a:defRPr/>
            </a:pPr>
            <a:r>
              <a:rPr lang="en-US"/>
              <a:t>Social groups or Classes </a:t>
            </a:r>
          </a:p>
        </c:rich>
      </c:tx>
      <c:layout/>
    </c:title>
    <c:plotArea>
      <c:layout/>
      <c:barChart>
        <c:barDir val="col"/>
        <c:grouping val="clustered"/>
        <c:ser>
          <c:idx val="0"/>
          <c:order val="0"/>
          <c:tx>
            <c:strRef>
              <c:f>Sheet1!$B$1</c:f>
              <c:strCache>
                <c:ptCount val="1"/>
                <c:pt idx="0">
                  <c:v>Women</c:v>
                </c:pt>
              </c:strCache>
            </c:strRef>
          </c:tx>
          <c:dLbls>
            <c:txPr>
              <a:bodyPr rot="0" vert="horz"/>
              <a:lstStyle/>
              <a:p>
                <a:pPr>
                  <a:defRPr/>
                </a:pPr>
                <a:endParaRPr lang="ar-SA"/>
              </a:p>
            </c:txPr>
            <c:showVal val="1"/>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1</c:v>
                </c:pt>
                <c:pt idx="1">
                  <c:v>2</c:v>
                </c:pt>
                <c:pt idx="2">
                  <c:v>3</c:v>
                </c:pt>
                <c:pt idx="3">
                  <c:v>4</c:v>
                </c:pt>
                <c:pt idx="4">
                  <c:v>5</c:v>
                </c:pt>
              </c:numCache>
            </c:numRef>
          </c:cat>
          <c:val>
            <c:numRef>
              <c:f>Sheet1!$B$2:$B$6</c:f>
              <c:numCache>
                <c:formatCode>General</c:formatCode>
                <c:ptCount val="5"/>
                <c:pt idx="0">
                  <c:v>0</c:v>
                </c:pt>
                <c:pt idx="1">
                  <c:v>3</c:v>
                </c:pt>
                <c:pt idx="2">
                  <c:v>68</c:v>
                </c:pt>
                <c:pt idx="3">
                  <c:v>81</c:v>
                </c:pt>
                <c:pt idx="4">
                  <c:v>97</c:v>
                </c:pt>
              </c:numCache>
            </c:numRef>
          </c:val>
        </c:ser>
        <c:ser>
          <c:idx val="1"/>
          <c:order val="1"/>
          <c:tx>
            <c:strRef>
              <c:f>Sheet1!$C$1</c:f>
              <c:strCache>
                <c:ptCount val="1"/>
                <c:pt idx="0">
                  <c:v>Men</c:v>
                </c:pt>
              </c:strCache>
            </c:strRef>
          </c:tx>
          <c:dLbls>
            <c:txPr>
              <a:bodyPr rot="0" vert="horz"/>
              <a:lstStyle/>
              <a:p>
                <a:pPr>
                  <a:defRPr/>
                </a:pPr>
                <a:endParaRPr lang="ar-SA"/>
              </a:p>
            </c:txPr>
            <c:showVal val="1"/>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1</c:v>
                </c:pt>
                <c:pt idx="1">
                  <c:v>2</c:v>
                </c:pt>
                <c:pt idx="2">
                  <c:v>3</c:v>
                </c:pt>
                <c:pt idx="3">
                  <c:v>4</c:v>
                </c:pt>
                <c:pt idx="4">
                  <c:v>5</c:v>
                </c:pt>
              </c:numCache>
            </c:numRef>
          </c:cat>
          <c:val>
            <c:numRef>
              <c:f>Sheet1!$C$2:$C$6</c:f>
              <c:numCache>
                <c:formatCode>General</c:formatCode>
                <c:ptCount val="5"/>
                <c:pt idx="0">
                  <c:v>4</c:v>
                </c:pt>
                <c:pt idx="1">
                  <c:v>27</c:v>
                </c:pt>
                <c:pt idx="2">
                  <c:v>81</c:v>
                </c:pt>
                <c:pt idx="3">
                  <c:v>91</c:v>
                </c:pt>
                <c:pt idx="4">
                  <c:v>100</c:v>
                </c:pt>
              </c:numCache>
            </c:numRef>
          </c:val>
        </c:ser>
        <c:dLbls>
          <c:showVal val="1"/>
        </c:dLbls>
        <c:gapWidth val="219"/>
        <c:overlap val="-27"/>
        <c:axId val="81167104"/>
        <c:axId val="81168640"/>
      </c:barChart>
      <c:catAx>
        <c:axId val="81167104"/>
        <c:scaling>
          <c:orientation val="minMax"/>
        </c:scaling>
        <c:axPos val="b"/>
        <c:numFmt formatCode="General" sourceLinked="1"/>
        <c:majorTickMark val="none"/>
        <c:tickLblPos val="nextTo"/>
        <c:txPr>
          <a:bodyPr rot="-60000000" vert="horz"/>
          <a:lstStyle/>
          <a:p>
            <a:pPr>
              <a:defRPr/>
            </a:pPr>
            <a:endParaRPr lang="ar-SA"/>
          </a:p>
        </c:txPr>
        <c:crossAx val="81168640"/>
        <c:crosses val="autoZero"/>
        <c:auto val="1"/>
        <c:lblAlgn val="ctr"/>
        <c:lblOffset val="100"/>
      </c:catAx>
      <c:valAx>
        <c:axId val="81168640"/>
        <c:scaling>
          <c:orientation val="minMax"/>
          <c:max val="100"/>
        </c:scaling>
        <c:axPos val="l"/>
        <c:majorGridlines/>
        <c:minorGridlines/>
        <c:title>
          <c:tx>
            <c:rich>
              <a:bodyPr rot="-5400000" vert="horz"/>
              <a:lstStyle/>
              <a:p>
                <a:pPr>
                  <a:defRPr/>
                </a:pPr>
                <a:r>
                  <a:rPr lang="en-US"/>
                  <a:t>Percentage [in] pronunciation</a:t>
                </a:r>
              </a:p>
            </c:rich>
          </c:tx>
          <c:layout/>
        </c:title>
        <c:numFmt formatCode="General" sourceLinked="1"/>
        <c:majorTickMark val="none"/>
        <c:tickLblPos val="nextTo"/>
        <c:txPr>
          <a:bodyPr rot="-60000000" vert="horz"/>
          <a:lstStyle/>
          <a:p>
            <a:pPr>
              <a:defRPr/>
            </a:pPr>
            <a:endParaRPr lang="ar-SA"/>
          </a:p>
        </c:txPr>
        <c:crossAx val="81167104"/>
        <c:crosses val="autoZero"/>
        <c:crossBetween val="between"/>
        <c:majorUnit val="20"/>
      </c:valAx>
    </c:plotArea>
    <c:legend>
      <c:legendPos val="b"/>
      <c:layout/>
      <c:txPr>
        <a:bodyPr rot="0" vert="horz"/>
        <a:lstStyle/>
        <a:p>
          <a:pPr>
            <a:defRPr/>
          </a:pPr>
          <a:endParaRPr lang="ar-SA"/>
        </a:p>
      </c:txPr>
    </c:legend>
    <c:plotVisOnly val="1"/>
    <c:dispBlanksAs val="gap"/>
  </c:chart>
  <c:txPr>
    <a:bodyPr/>
    <a:lstStyle/>
    <a:p>
      <a:pPr>
        <a:defRPr sz="1800"/>
      </a:pPr>
      <a:endParaRPr lang="ar-SA"/>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2AF0D30A-202D-483E-AEA1-9257ADDBFE88}" type="datetimeFigureOut">
              <a:rPr lang="ar-SA" smtClean="0"/>
              <a:pPr/>
              <a:t>25/01/36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DD62291-1898-4F20-A161-37D31EB4E6AA}"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AF0D30A-202D-483E-AEA1-9257ADDBFE88}" type="datetimeFigureOut">
              <a:rPr lang="ar-SA" smtClean="0"/>
              <a:pPr/>
              <a:t>25/01/36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DD62291-1898-4F20-A161-37D31EB4E6AA}"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F0D30A-202D-483E-AEA1-9257ADDBFE88}" type="datetimeFigureOut">
              <a:rPr lang="ar-SA" smtClean="0"/>
              <a:pPr/>
              <a:t>25/01/36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DD62291-1898-4F20-A161-37D31EB4E6AA}"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2AF0D30A-202D-483E-AEA1-9257ADDBFE88}" type="datetimeFigureOut">
              <a:rPr lang="ar-SA" smtClean="0"/>
              <a:pPr/>
              <a:t>25/01/36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DD62291-1898-4F20-A161-37D31EB4E6AA}"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2AF0D30A-202D-483E-AEA1-9257ADDBFE88}" type="datetimeFigureOut">
              <a:rPr lang="ar-SA" smtClean="0"/>
              <a:pPr/>
              <a:t>25/01/36</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EDD62291-1898-4F20-A161-37D31EB4E6AA}"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2AF0D30A-202D-483E-AEA1-9257ADDBFE88}" type="datetimeFigureOut">
              <a:rPr lang="ar-SA" smtClean="0"/>
              <a:pPr/>
              <a:t>25/01/36</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EDD62291-1898-4F20-A161-37D31EB4E6AA}"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F0D30A-202D-483E-AEA1-9257ADDBFE88}" type="datetimeFigureOut">
              <a:rPr lang="ar-SA" smtClean="0"/>
              <a:pPr/>
              <a:t>25/01/36</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EDD62291-1898-4F20-A161-37D31EB4E6AA}"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F0D30A-202D-483E-AEA1-9257ADDBFE88}" type="datetimeFigureOut">
              <a:rPr lang="ar-SA" smtClean="0"/>
              <a:pPr/>
              <a:t>25/01/36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DD62291-1898-4F20-A161-37D31EB4E6AA}"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F0D30A-202D-483E-AEA1-9257ADDBFE88}" type="datetimeFigureOut">
              <a:rPr lang="ar-SA" smtClean="0"/>
              <a:pPr/>
              <a:t>25/01/36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DD62291-1898-4F20-A161-37D31EB4E6AA}"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AF0D30A-202D-483E-AEA1-9257ADDBFE88}" type="datetimeFigureOut">
              <a:rPr lang="ar-SA" smtClean="0"/>
              <a:pPr/>
              <a:t>25/01/36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DD62291-1898-4F20-A161-37D31EB4E6A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AF0D30A-202D-483E-AEA1-9257ADDBFE88}" type="datetimeFigureOut">
              <a:rPr lang="ar-SA" smtClean="0"/>
              <a:pPr/>
              <a:t>25/01/36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DD62291-1898-4F20-A161-37D31EB4E6A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AF0D30A-202D-483E-AEA1-9257ADDBFE88}" type="datetimeFigureOut">
              <a:rPr lang="ar-SA" smtClean="0"/>
              <a:pPr/>
              <a:t>25/01/36</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DD62291-1898-4F20-A161-37D31EB4E6AA}"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2357430"/>
            <a:ext cx="7772400" cy="1470025"/>
          </a:xfrm>
        </p:spPr>
        <p:txBody>
          <a:bodyPr>
            <a:normAutofit fontScale="90000"/>
          </a:bodyPr>
          <a:lstStyle/>
          <a:p>
            <a:r>
              <a:rPr lang="en-US" b="1" dirty="0" smtClean="0">
                <a:solidFill>
                  <a:srgbClr val="FF6F2F"/>
                </a:solidFill>
              </a:rPr>
              <a:t>Lecture 7</a:t>
            </a:r>
            <a:r>
              <a:rPr lang="en-US" dirty="0" smtClean="0">
                <a:solidFill>
                  <a:srgbClr val="FF6F2F"/>
                </a:solidFill>
              </a:rPr>
              <a:t/>
            </a:r>
            <a:br>
              <a:rPr lang="en-US" dirty="0" smtClean="0">
                <a:solidFill>
                  <a:srgbClr val="FF6F2F"/>
                </a:solidFill>
              </a:rPr>
            </a:br>
            <a:r>
              <a:rPr lang="en-US" b="1" dirty="0" smtClean="0">
                <a:solidFill>
                  <a:srgbClr val="FF6F2F"/>
                </a:solidFill>
              </a:rPr>
              <a:t>Gender &amp; Age</a:t>
            </a:r>
            <a:r>
              <a:rPr lang="en-US" dirty="0" smtClean="0">
                <a:solidFill>
                  <a:srgbClr val="FF6F2F"/>
                </a:solidFill>
              </a:rPr>
              <a:t/>
            </a:r>
            <a:br>
              <a:rPr lang="en-US" dirty="0" smtClean="0">
                <a:solidFill>
                  <a:srgbClr val="FF6F2F"/>
                </a:solidFill>
              </a:rPr>
            </a:br>
            <a:endParaRPr lang="ar-SA" dirty="0">
              <a:solidFill>
                <a:srgbClr val="FF6F2F"/>
              </a:solidFill>
            </a:endParaRPr>
          </a:p>
        </p:txBody>
      </p:sp>
      <p:sp>
        <p:nvSpPr>
          <p:cNvPr id="3" name="Subtitle 2"/>
          <p:cNvSpPr>
            <a:spLocks noGrp="1"/>
          </p:cNvSpPr>
          <p:nvPr>
            <p:ph type="subTitle" idx="1"/>
          </p:nvPr>
        </p:nvSpPr>
        <p:spPr/>
        <p:txBody>
          <a:bodyPr/>
          <a:lstStyle/>
          <a:p>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868958"/>
          </a:xfrm>
        </p:spPr>
        <p:txBody>
          <a:bodyPr/>
          <a:lstStyle/>
          <a:p>
            <a:r>
              <a:rPr lang="en-US" dirty="0" smtClean="0">
                <a:solidFill>
                  <a:srgbClr val="FF6F2F"/>
                </a:solidFill>
              </a:rPr>
              <a:t>introduction</a:t>
            </a:r>
            <a:endParaRPr lang="ar-SA" dirty="0">
              <a:solidFill>
                <a:srgbClr val="FF6F2F"/>
              </a:solidFill>
            </a:endParaRPr>
          </a:p>
        </p:txBody>
      </p:sp>
      <p:sp>
        <p:nvSpPr>
          <p:cNvPr id="3" name="Content Placeholder 2"/>
          <p:cNvSpPr>
            <a:spLocks noGrp="1"/>
          </p:cNvSpPr>
          <p:nvPr>
            <p:ph idx="1"/>
          </p:nvPr>
        </p:nvSpPr>
        <p:spPr>
          <a:xfrm>
            <a:off x="357158" y="1196752"/>
            <a:ext cx="8229600" cy="5446958"/>
          </a:xfrm>
        </p:spPr>
        <p:txBody>
          <a:bodyPr>
            <a:normAutofit/>
          </a:bodyPr>
          <a:lstStyle/>
          <a:p>
            <a:pPr algn="l" rtl="0">
              <a:buClr>
                <a:srgbClr val="FF6F2F"/>
              </a:buClr>
              <a:buSzPct val="200000"/>
            </a:pPr>
            <a:r>
              <a:rPr lang="en-US" sz="2400" dirty="0"/>
              <a:t>In all speech communities, the linguistic forms used by women and men contrast – to different degrees. </a:t>
            </a:r>
            <a:endParaRPr lang="en-US" sz="2400" dirty="0" smtClean="0"/>
          </a:p>
          <a:p>
            <a:pPr algn="l" rtl="0">
              <a:buClr>
                <a:srgbClr val="FF6F2F"/>
              </a:buClr>
              <a:buSzPct val="200000"/>
            </a:pPr>
            <a:r>
              <a:rPr lang="en-US" sz="2400" dirty="0"/>
              <a:t>It is claimed women are more linguistically polite than men, for instance, and that women and men emphasis different speech functions. </a:t>
            </a:r>
            <a:endParaRPr lang="en-US" sz="2400" dirty="0" smtClean="0"/>
          </a:p>
          <a:p>
            <a:pPr algn="l" rtl="0">
              <a:buClr>
                <a:srgbClr val="FF6F2F"/>
              </a:buClr>
              <a:buSzPct val="200000"/>
            </a:pPr>
            <a:r>
              <a:rPr lang="en-US" sz="2400" dirty="0"/>
              <a:t>The focus here will be on evidence that women and men from the same speech community may use different linguistic forms. </a:t>
            </a:r>
          </a:p>
          <a:p>
            <a:pPr algn="l" rtl="0">
              <a:buClr>
                <a:srgbClr val="FF6F2F"/>
              </a:buClr>
              <a:buNone/>
            </a:pPr>
            <a:r>
              <a:rPr lang="en-US" sz="2400" b="1" dirty="0" smtClean="0">
                <a:solidFill>
                  <a:srgbClr val="FF6F2F"/>
                </a:solidFill>
                <a:latin typeface="+mj-lt"/>
              </a:rPr>
              <a:t>Gender x Sex</a:t>
            </a:r>
          </a:p>
          <a:p>
            <a:pPr algn="l" rtl="0">
              <a:buClr>
                <a:srgbClr val="FF6F2F"/>
              </a:buClr>
              <a:buSzPct val="200000"/>
            </a:pPr>
            <a:r>
              <a:rPr lang="en-US" sz="2400" dirty="0" smtClean="0"/>
              <a:t>sex has come to refer to categories distinguished by biological characteristics</a:t>
            </a:r>
          </a:p>
          <a:p>
            <a:pPr algn="l" rtl="0">
              <a:buClr>
                <a:srgbClr val="FF6F2F"/>
              </a:buClr>
              <a:buSzPct val="200000"/>
            </a:pPr>
            <a:r>
              <a:rPr lang="en-US" sz="2400" dirty="0" smtClean="0"/>
              <a:t>gender is more appropriate for distinguishing people on the basis of their </a:t>
            </a:r>
            <a:r>
              <a:rPr lang="en-US" sz="2400" dirty="0" err="1" smtClean="0"/>
              <a:t>sociocultural</a:t>
            </a:r>
            <a:r>
              <a:rPr lang="en-US" sz="2400" dirty="0" smtClean="0"/>
              <a:t> behavior, including speech.</a:t>
            </a:r>
          </a:p>
          <a:p>
            <a:pPr algn="l" rtl="0"/>
            <a:endParaRPr lang="en-US" sz="2000" dirty="0"/>
          </a:p>
          <a:p>
            <a:pPr algn="l" rtl="0"/>
            <a:endParaRPr lang="ar-SA"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188640"/>
            <a:ext cx="8643998" cy="6408712"/>
          </a:xfrm>
        </p:spPr>
        <p:txBody>
          <a:bodyPr>
            <a:normAutofit lnSpcReduction="10000"/>
          </a:bodyPr>
          <a:lstStyle/>
          <a:p>
            <a:pPr algn="l" rtl="0">
              <a:buSzPct val="200000"/>
            </a:pPr>
            <a:endParaRPr lang="en-US" sz="2400" dirty="0" smtClean="0"/>
          </a:p>
          <a:p>
            <a:pPr algn="l" rtl="0">
              <a:buClr>
                <a:srgbClr val="FF6F2F"/>
              </a:buClr>
              <a:buSzPct val="200000"/>
            </a:pPr>
            <a:r>
              <a:rPr lang="en-US" sz="2800" dirty="0" smtClean="0"/>
              <a:t>Gender </a:t>
            </a:r>
            <a:r>
              <a:rPr lang="en-US" sz="2800" dirty="0"/>
              <a:t>differences in language are often just one aspect of more pervasive </a:t>
            </a:r>
            <a:r>
              <a:rPr lang="en-US" sz="2800" dirty="0" smtClean="0"/>
              <a:t>linguistic </a:t>
            </a:r>
            <a:r>
              <a:rPr lang="en-US" sz="2800" dirty="0"/>
              <a:t>differences in the society reflecting social status or power differences. </a:t>
            </a:r>
            <a:endParaRPr lang="en-US" sz="2800" dirty="0" smtClean="0"/>
          </a:p>
          <a:p>
            <a:pPr algn="l" rtl="0">
              <a:buClr>
                <a:srgbClr val="FF6F2F"/>
              </a:buClr>
              <a:buSzPct val="200000"/>
            </a:pPr>
            <a:r>
              <a:rPr lang="en-US" sz="2800" dirty="0"/>
              <a:t>F</a:t>
            </a:r>
            <a:r>
              <a:rPr lang="en-US" sz="2800" dirty="0" smtClean="0"/>
              <a:t>or instance, if </a:t>
            </a:r>
            <a:r>
              <a:rPr lang="en-US" sz="2800" dirty="0"/>
              <a:t>a community is very </a:t>
            </a:r>
            <a:r>
              <a:rPr lang="en-US" sz="2800" dirty="0" smtClean="0"/>
              <a:t>hierarchical and </a:t>
            </a:r>
            <a:r>
              <a:rPr lang="en-US" sz="2800" dirty="0"/>
              <a:t>within each level of the hierarchy men are more powerful than women, then linguistic differences between the speech of women and men may be just one dimension of more extensive differences reflecting the social hierarchy as a whole</a:t>
            </a:r>
            <a:r>
              <a:rPr lang="en-US" sz="2800" dirty="0" smtClean="0"/>
              <a:t>.</a:t>
            </a:r>
          </a:p>
          <a:p>
            <a:pPr algn="l" rtl="0">
              <a:buClr>
                <a:srgbClr val="FF6F2F"/>
              </a:buClr>
              <a:buSzPct val="200000"/>
            </a:pPr>
            <a:r>
              <a:rPr lang="en-US" sz="2800" dirty="0"/>
              <a:t>English pronouns, for example, do not reflect the gender of the speaker. The third person singular pronouns encode the gender of the referent, </a:t>
            </a:r>
            <a:r>
              <a:rPr lang="en-US" sz="2800" i="1" dirty="0"/>
              <a:t>i</a:t>
            </a:r>
            <a:r>
              <a:rPr lang="en-US" sz="2800" dirty="0"/>
              <a:t>.</a:t>
            </a:r>
            <a:r>
              <a:rPr lang="en-US" sz="2800" i="1" dirty="0"/>
              <a:t>e.</a:t>
            </a:r>
            <a:r>
              <a:rPr lang="en-US" sz="2800" dirty="0"/>
              <a:t>, </a:t>
            </a:r>
            <a:r>
              <a:rPr lang="en-US" sz="2800" i="1" dirty="0">
                <a:solidFill>
                  <a:srgbClr val="FF6F2F"/>
                </a:solidFill>
              </a:rPr>
              <a:t>she</a:t>
            </a:r>
            <a:r>
              <a:rPr lang="en-US" sz="2800" dirty="0">
                <a:solidFill>
                  <a:srgbClr val="FF6F2F"/>
                </a:solidFill>
              </a:rPr>
              <a:t> vs. </a:t>
            </a:r>
            <a:r>
              <a:rPr lang="en-US" sz="2800" i="1" dirty="0">
                <a:solidFill>
                  <a:srgbClr val="FF6F2F"/>
                </a:solidFill>
              </a:rPr>
              <a:t>he</a:t>
            </a:r>
            <a:r>
              <a:rPr lang="en-US" sz="2800" dirty="0">
                <a:solidFill>
                  <a:srgbClr val="FF6F2F"/>
                </a:solidFill>
              </a:rPr>
              <a:t> </a:t>
            </a:r>
            <a:r>
              <a:rPr lang="en-US" sz="2800" dirty="0"/>
              <a:t>while in Arabic, the gender of the speaker is encoded.</a:t>
            </a:r>
          </a:p>
          <a:p>
            <a:pPr algn="l" rtl="0"/>
            <a:endParaRPr lang="ar-SA"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3600" b="1" dirty="0" smtClean="0">
                <a:solidFill>
                  <a:srgbClr val="FF6F2F"/>
                </a:solidFill>
              </a:rPr>
              <a:t>1 - Gender-Preferential </a:t>
            </a:r>
            <a:r>
              <a:rPr lang="en-US" sz="3600" b="1" dirty="0">
                <a:solidFill>
                  <a:srgbClr val="FF6F2F"/>
                </a:solidFill>
              </a:rPr>
              <a:t>Speech features</a:t>
            </a:r>
            <a:r>
              <a:rPr lang="en-US" sz="3600" dirty="0">
                <a:solidFill>
                  <a:srgbClr val="FF6F2F"/>
                </a:solidFill>
              </a:rPr>
              <a:t/>
            </a:r>
            <a:br>
              <a:rPr lang="en-US" sz="3600" dirty="0">
                <a:solidFill>
                  <a:srgbClr val="FF6F2F"/>
                </a:solidFill>
              </a:rPr>
            </a:br>
            <a:endParaRPr lang="ar-SA" sz="3600" dirty="0">
              <a:solidFill>
                <a:srgbClr val="FF6F2F"/>
              </a:solidFill>
            </a:endParaRPr>
          </a:p>
        </p:txBody>
      </p:sp>
      <p:sp>
        <p:nvSpPr>
          <p:cNvPr id="3" name="Content Placeholder 2"/>
          <p:cNvSpPr>
            <a:spLocks noGrp="1"/>
          </p:cNvSpPr>
          <p:nvPr>
            <p:ph idx="1"/>
          </p:nvPr>
        </p:nvSpPr>
        <p:spPr>
          <a:xfrm>
            <a:off x="323528" y="1142984"/>
            <a:ext cx="8640960" cy="5454368"/>
          </a:xfrm>
        </p:spPr>
        <p:txBody>
          <a:bodyPr>
            <a:normAutofit lnSpcReduction="10000"/>
          </a:bodyPr>
          <a:lstStyle/>
          <a:p>
            <a:pPr algn="l" rtl="0">
              <a:buClr>
                <a:srgbClr val="FF6F2F"/>
              </a:buClr>
              <a:buSzPct val="200000"/>
            </a:pPr>
            <a:r>
              <a:rPr lang="en-US" sz="2800" dirty="0"/>
              <a:t>In Western urban communities where women’s and men’s social roles overlap, the speech forms they use also </a:t>
            </a:r>
            <a:r>
              <a:rPr lang="en-US" sz="2800" dirty="0" smtClean="0"/>
              <a:t>overlap.</a:t>
            </a:r>
          </a:p>
          <a:p>
            <a:pPr algn="l" rtl="0">
              <a:buClr>
                <a:srgbClr val="FF6F2F"/>
              </a:buClr>
              <a:buSzPct val="200000"/>
            </a:pPr>
            <a:r>
              <a:rPr lang="en-US" sz="2800" dirty="0"/>
              <a:t>In other words, women and men do not use completely different forms. They use different quantities or frequencies of the same forms</a:t>
            </a:r>
            <a:r>
              <a:rPr lang="en-US" sz="2800" dirty="0" smtClean="0"/>
              <a:t>.</a:t>
            </a:r>
          </a:p>
          <a:p>
            <a:pPr algn="l" rtl="0">
              <a:buClr>
                <a:srgbClr val="FF6F2F"/>
              </a:buClr>
              <a:buSzPct val="200000"/>
            </a:pPr>
            <a:r>
              <a:rPr lang="en-US" sz="2800" dirty="0"/>
              <a:t>for instance, women use more </a:t>
            </a:r>
            <a:r>
              <a:rPr lang="en-US" sz="2800" dirty="0">
                <a:solidFill>
                  <a:srgbClr val="FF6F2F"/>
                </a:solidFill>
              </a:rPr>
              <a:t>– </a:t>
            </a:r>
            <a:r>
              <a:rPr lang="en-US" sz="2800" dirty="0" err="1">
                <a:solidFill>
                  <a:srgbClr val="FF6F2F"/>
                </a:solidFill>
              </a:rPr>
              <a:t>ing</a:t>
            </a:r>
            <a:r>
              <a:rPr lang="en-US" sz="2800" dirty="0"/>
              <a:t> </a:t>
            </a:r>
            <a:r>
              <a:rPr lang="en-US" sz="2800" dirty="0">
                <a:solidFill>
                  <a:srgbClr val="FF6F2F"/>
                </a:solidFill>
              </a:rPr>
              <a:t>/</a:t>
            </a:r>
            <a:r>
              <a:rPr lang="en-US" sz="2800" dirty="0" err="1">
                <a:solidFill>
                  <a:srgbClr val="FF6F2F"/>
                </a:solidFill>
              </a:rPr>
              <a:t>Iŋ</a:t>
            </a:r>
            <a:r>
              <a:rPr lang="en-US" sz="2800" dirty="0">
                <a:solidFill>
                  <a:srgbClr val="FF6F2F"/>
                </a:solidFill>
              </a:rPr>
              <a:t>/ </a:t>
            </a:r>
            <a:r>
              <a:rPr lang="en-US" sz="2800" dirty="0"/>
              <a:t>pronunciations and </a:t>
            </a:r>
            <a:r>
              <a:rPr lang="en-US" sz="2800" dirty="0" smtClean="0"/>
              <a:t>fewer </a:t>
            </a:r>
            <a:r>
              <a:rPr lang="en-US" sz="2800" dirty="0" smtClean="0">
                <a:solidFill>
                  <a:srgbClr val="FF6F2F"/>
                </a:solidFill>
              </a:rPr>
              <a:t>-</a:t>
            </a:r>
            <a:r>
              <a:rPr lang="en-US" sz="2800" dirty="0">
                <a:solidFill>
                  <a:srgbClr val="FF6F2F"/>
                </a:solidFill>
              </a:rPr>
              <a:t>in /in/ </a:t>
            </a:r>
            <a:r>
              <a:rPr lang="en-US" sz="2800" dirty="0"/>
              <a:t>pronunciations than men in words like swimming and typing</a:t>
            </a:r>
            <a:r>
              <a:rPr lang="en-US" sz="2800" dirty="0" smtClean="0"/>
              <a:t>.</a:t>
            </a:r>
          </a:p>
          <a:p>
            <a:pPr algn="l" rtl="0">
              <a:buClr>
                <a:srgbClr val="FF6F2F"/>
              </a:buClr>
              <a:buSzPct val="200000"/>
            </a:pPr>
            <a:r>
              <a:rPr lang="en-US" sz="2800" dirty="0"/>
              <a:t>In general, women tend to use more of the standard forms than men do, while men use more of the vernacular forms than women do.</a:t>
            </a:r>
          </a:p>
          <a:p>
            <a:pPr algn="l" rtl="0"/>
            <a:endParaRPr lang="ar-SA"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4290"/>
            <a:ext cx="9144000" cy="1214446"/>
          </a:xfrm>
        </p:spPr>
        <p:txBody>
          <a:bodyPr>
            <a:noAutofit/>
          </a:bodyPr>
          <a:lstStyle/>
          <a:p>
            <a:r>
              <a:rPr lang="en-US" sz="2400" b="1" dirty="0" smtClean="0">
                <a:solidFill>
                  <a:srgbClr val="FF6F2F"/>
                </a:solidFill>
              </a:rPr>
              <a:t>Does the speech of women in one social class resemble that of women from different classes, or does it more closely resemble the speech of the men from their own social class?</a:t>
            </a:r>
            <a:br>
              <a:rPr lang="en-US" sz="2400" b="1" dirty="0" smtClean="0">
                <a:solidFill>
                  <a:srgbClr val="FF6F2F"/>
                </a:solidFill>
              </a:rPr>
            </a:br>
            <a:endParaRPr lang="ar-SA" sz="2400" b="1" dirty="0">
              <a:solidFill>
                <a:srgbClr val="FF6F2F"/>
              </a:solidFill>
            </a:endParaRPr>
          </a:p>
        </p:txBody>
      </p:sp>
      <p:sp>
        <p:nvSpPr>
          <p:cNvPr id="3" name="Content Placeholder 2"/>
          <p:cNvSpPr>
            <a:spLocks noGrp="1"/>
          </p:cNvSpPr>
          <p:nvPr>
            <p:ph idx="1"/>
          </p:nvPr>
        </p:nvSpPr>
        <p:spPr>
          <a:xfrm>
            <a:off x="0" y="1500174"/>
            <a:ext cx="9144000" cy="928694"/>
          </a:xfrm>
        </p:spPr>
        <p:txBody>
          <a:bodyPr>
            <a:normAutofit/>
          </a:bodyPr>
          <a:lstStyle/>
          <a:p>
            <a:pPr algn="l" rtl="0">
              <a:buClr>
                <a:srgbClr val="FF6F2F"/>
              </a:buClr>
              <a:buSzPct val="200000"/>
            </a:pPr>
            <a:r>
              <a:rPr lang="en-US" sz="2400" b="1" dirty="0" err="1" smtClean="0">
                <a:solidFill>
                  <a:srgbClr val="FF6F2F"/>
                </a:solidFill>
              </a:rPr>
              <a:t>Trudgill</a:t>
            </a:r>
            <a:r>
              <a:rPr lang="en-US" sz="2400" dirty="0" smtClean="0"/>
              <a:t> (1983) tried to answer this complicated question in one of his studies:</a:t>
            </a:r>
            <a:endParaRPr lang="ar-SA" sz="2400" dirty="0"/>
          </a:p>
        </p:txBody>
      </p:sp>
      <p:graphicFrame>
        <p:nvGraphicFramePr>
          <p:cNvPr id="4" name="Chart 3"/>
          <p:cNvGraphicFramePr/>
          <p:nvPr/>
        </p:nvGraphicFramePr>
        <p:xfrm>
          <a:off x="0" y="2357430"/>
          <a:ext cx="9144000" cy="450057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6"/>
            <a:ext cx="8678198" cy="6264696"/>
          </a:xfrm>
        </p:spPr>
        <p:txBody>
          <a:bodyPr>
            <a:noAutofit/>
          </a:bodyPr>
          <a:lstStyle/>
          <a:p>
            <a:pPr algn="l" rtl="0">
              <a:buClr>
                <a:srgbClr val="FF6F2F"/>
              </a:buClr>
              <a:buSzPct val="200000"/>
            </a:pPr>
            <a:r>
              <a:rPr lang="en-US" sz="2800" dirty="0"/>
              <a:t>In the lowest and the highest social groups the women’s speech is closer to that of the men in the same group than to that of women in other groups</a:t>
            </a:r>
            <a:r>
              <a:rPr lang="en-US" sz="2800" dirty="0" smtClean="0"/>
              <a:t>.</a:t>
            </a:r>
          </a:p>
          <a:p>
            <a:pPr algn="l" rtl="0">
              <a:buClr>
                <a:srgbClr val="FF6F2F"/>
              </a:buClr>
              <a:buSzPct val="200000"/>
            </a:pPr>
            <a:r>
              <a:rPr lang="en-US" sz="2800" dirty="0" smtClean="0"/>
              <a:t> </a:t>
            </a:r>
            <a:r>
              <a:rPr lang="en-US" sz="2800" dirty="0"/>
              <a:t>In these groups, Class membership seems to be more important than gender identity. </a:t>
            </a:r>
            <a:endParaRPr lang="en-US" sz="2800" dirty="0" smtClean="0"/>
          </a:p>
          <a:p>
            <a:pPr algn="l" rtl="0">
              <a:buClr>
                <a:srgbClr val="FF6F2F"/>
              </a:buClr>
              <a:buSzPct val="200000"/>
            </a:pPr>
            <a:r>
              <a:rPr lang="en-US" sz="2800" dirty="0" smtClean="0"/>
              <a:t>But </a:t>
            </a:r>
            <a:r>
              <a:rPr lang="en-US" sz="2800" dirty="0"/>
              <a:t>this is not </a:t>
            </a:r>
            <a:r>
              <a:rPr lang="en-US" sz="2800" dirty="0" smtClean="0"/>
              <a:t>so </a:t>
            </a:r>
            <a:r>
              <a:rPr lang="en-US" sz="2800" dirty="0"/>
              <a:t>true of women in group 2 their score (of 3 per cent) for vernacular forms is closer </a:t>
            </a:r>
            <a:r>
              <a:rPr lang="en-US" sz="2800" dirty="0" smtClean="0"/>
              <a:t>to </a:t>
            </a:r>
            <a:r>
              <a:rPr lang="en-US" sz="2800" dirty="0"/>
              <a:t>that of women in group 1 than it is to that of men from their own group. </a:t>
            </a:r>
            <a:endParaRPr lang="en-US" sz="2800" dirty="0" smtClean="0"/>
          </a:p>
          <a:p>
            <a:pPr algn="l" rtl="0">
              <a:buClr>
                <a:srgbClr val="FF6F2F"/>
              </a:buClr>
              <a:buSzPct val="200000"/>
            </a:pPr>
            <a:r>
              <a:rPr lang="en-US" sz="2800" dirty="0" smtClean="0"/>
              <a:t>This </a:t>
            </a:r>
            <a:r>
              <a:rPr lang="en-US" sz="2800" dirty="0"/>
              <a:t>may indicate they identify more strongly with women from the next social group than with men from their own social group</a:t>
            </a:r>
            <a:r>
              <a:rPr lang="en-US" sz="2800" dirty="0" smtClean="0"/>
              <a:t>.</a:t>
            </a:r>
            <a:r>
              <a:rPr lang="en-US" sz="2800" dirty="0"/>
              <a:t> Possible reasons for this are discussed below.</a:t>
            </a:r>
            <a:endParaRPr lang="ar-SA"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336704"/>
          </a:xfrm>
        </p:spPr>
        <p:txBody>
          <a:bodyPr>
            <a:normAutofit/>
          </a:bodyPr>
          <a:lstStyle/>
          <a:p>
            <a:pPr algn="l" rtl="0">
              <a:buClr>
                <a:srgbClr val="FF6F2F"/>
              </a:buClr>
              <a:buSzPct val="200000"/>
            </a:pPr>
            <a:r>
              <a:rPr lang="en-US" sz="2800" dirty="0" smtClean="0"/>
              <a:t>In </a:t>
            </a:r>
            <a:r>
              <a:rPr lang="en-US" sz="2800" dirty="0"/>
              <a:t>many speech communities, when women use more of a linguistic form then men, it is generally the standard form - the overtly prestigious form-that women favor. </a:t>
            </a:r>
            <a:endParaRPr lang="en-US" sz="2800" dirty="0" smtClean="0"/>
          </a:p>
          <a:p>
            <a:pPr algn="l" rtl="0">
              <a:buClr>
                <a:srgbClr val="FF6F2F"/>
              </a:buClr>
              <a:buSzPct val="200000"/>
            </a:pPr>
            <a:r>
              <a:rPr lang="en-US" sz="2800" dirty="0"/>
              <a:t>When men use a form more often than women, it is usually a vernacular form, one which is not admired overtly by the society as whole, and which is not cited as the “correct” form, this pattern has been found in western speech communities all over the world. </a:t>
            </a:r>
            <a:endParaRPr lang="en-US" sz="2800" dirty="0" smtClean="0"/>
          </a:p>
          <a:p>
            <a:pPr algn="l" rtl="0">
              <a:buClr>
                <a:srgbClr val="FF6F2F"/>
              </a:buClr>
              <a:buSzPct val="200000"/>
            </a:pPr>
            <a:r>
              <a:rPr lang="en-US" sz="2800" dirty="0"/>
              <a:t>this pattern has been found in western speech communities all over the world. It was described in 1983 by </a:t>
            </a:r>
            <a:r>
              <a:rPr lang="en-US" sz="2800" b="1" dirty="0">
                <a:solidFill>
                  <a:srgbClr val="FF6F2F"/>
                </a:solidFill>
              </a:rPr>
              <a:t>peter </a:t>
            </a:r>
            <a:r>
              <a:rPr lang="en-US" sz="2800" b="1" dirty="0" err="1">
                <a:solidFill>
                  <a:srgbClr val="FF6F2F"/>
                </a:solidFill>
              </a:rPr>
              <a:t>Trudgill</a:t>
            </a:r>
            <a:r>
              <a:rPr lang="en-US" sz="2800" dirty="0"/>
              <a:t>, the </a:t>
            </a:r>
            <a:r>
              <a:rPr lang="en-US" sz="2800" dirty="0" smtClean="0"/>
              <a:t>sociolinguist.</a:t>
            </a:r>
            <a:endParaRPr lang="ar-SA"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3200" dirty="0" smtClean="0">
                <a:solidFill>
                  <a:srgbClr val="FF6F2F"/>
                </a:solidFill>
              </a:rPr>
              <a:t>2- Explanations </a:t>
            </a:r>
            <a:r>
              <a:rPr lang="en-US" sz="3200" dirty="0">
                <a:solidFill>
                  <a:srgbClr val="FF6F2F"/>
                </a:solidFill>
              </a:rPr>
              <a:t>of women’s linguistic behavior</a:t>
            </a:r>
            <a:br>
              <a:rPr lang="en-US" sz="3200" dirty="0">
                <a:solidFill>
                  <a:srgbClr val="FF6F2F"/>
                </a:solidFill>
              </a:rPr>
            </a:br>
            <a:endParaRPr lang="ar-SA" sz="3200" dirty="0">
              <a:solidFill>
                <a:srgbClr val="FF6F2F"/>
              </a:solidFill>
            </a:endParaRPr>
          </a:p>
        </p:txBody>
      </p:sp>
      <p:sp>
        <p:nvSpPr>
          <p:cNvPr id="3" name="Content Placeholder 2"/>
          <p:cNvSpPr>
            <a:spLocks noGrp="1"/>
          </p:cNvSpPr>
          <p:nvPr>
            <p:ph idx="1"/>
          </p:nvPr>
        </p:nvSpPr>
        <p:spPr>
          <a:xfrm>
            <a:off x="0" y="1214422"/>
            <a:ext cx="8929718" cy="5310922"/>
          </a:xfrm>
        </p:spPr>
        <p:txBody>
          <a:bodyPr>
            <a:normAutofit/>
          </a:bodyPr>
          <a:lstStyle/>
          <a:p>
            <a:pPr marL="457200" indent="-457200" algn="l" rtl="0">
              <a:buClr>
                <a:srgbClr val="FF6F2F"/>
              </a:buClr>
              <a:buFont typeface="+mj-lt"/>
              <a:buAutoNum type="arabicPeriod"/>
            </a:pPr>
            <a:r>
              <a:rPr lang="en-US" sz="2400" dirty="0"/>
              <a:t>Some linguists have suggested that women use more standard speech forms than men because they are more </a:t>
            </a:r>
            <a:r>
              <a:rPr lang="en-US" sz="2400" dirty="0">
                <a:solidFill>
                  <a:srgbClr val="FF6F2F"/>
                </a:solidFill>
              </a:rPr>
              <a:t>status-conscious</a:t>
            </a:r>
            <a:r>
              <a:rPr lang="en-US" sz="2400" dirty="0"/>
              <a:t> than men. </a:t>
            </a:r>
            <a:r>
              <a:rPr lang="en-US" sz="2400" dirty="0" smtClean="0"/>
              <a:t>standard </a:t>
            </a:r>
            <a:r>
              <a:rPr lang="en-US" sz="2400" dirty="0"/>
              <a:t>speech forms are generally associated with high social status, </a:t>
            </a:r>
            <a:r>
              <a:rPr lang="en-US" sz="2400" dirty="0" smtClean="0"/>
              <a:t>so, </a:t>
            </a:r>
            <a:r>
              <a:rPr lang="en-US" sz="2400" dirty="0"/>
              <a:t>women use more standard speech </a:t>
            </a:r>
            <a:r>
              <a:rPr lang="en-US" sz="2400" dirty="0" smtClean="0"/>
              <a:t>forms     as </a:t>
            </a:r>
            <a:r>
              <a:rPr lang="en-US" sz="2400" dirty="0"/>
              <a:t>a way of claiming such status</a:t>
            </a:r>
            <a:r>
              <a:rPr lang="en-US" sz="2400" dirty="0" smtClean="0"/>
              <a:t>.</a:t>
            </a:r>
          </a:p>
          <a:p>
            <a:pPr marL="457200" indent="-457200" algn="l" rtl="0">
              <a:buClr>
                <a:srgbClr val="FF6F2F"/>
              </a:buClr>
              <a:buFont typeface="+mj-lt"/>
              <a:buAutoNum type="arabicPeriod"/>
            </a:pPr>
            <a:r>
              <a:rPr lang="en-US" sz="2400" dirty="0" smtClean="0"/>
              <a:t>The </a:t>
            </a:r>
            <a:r>
              <a:rPr lang="en-US" sz="2400" dirty="0"/>
              <a:t>way society tends to expect </a:t>
            </a:r>
            <a:r>
              <a:rPr lang="en-US" sz="2400" dirty="0" smtClean="0"/>
              <a:t>‘better’ </a:t>
            </a:r>
            <a:r>
              <a:rPr lang="en-US" sz="2400" dirty="0"/>
              <a:t>behavior from women than from men. Little boys are generally allowed more freedom than little girls. Misbehavior from boys is tolerated where girls are more quickly corrected. </a:t>
            </a:r>
            <a:endParaRPr lang="en-US" sz="2400" dirty="0" smtClean="0"/>
          </a:p>
          <a:p>
            <a:pPr marL="457200" indent="-457200" algn="l" rtl="0">
              <a:buClr>
                <a:srgbClr val="FF6F2F"/>
              </a:buClr>
              <a:buFont typeface="+mj-lt"/>
              <a:buAutoNum type="arabicPeriod"/>
            </a:pPr>
            <a:r>
              <a:rPr lang="en-US" sz="2400" dirty="0"/>
              <a:t>A third explanation </a:t>
            </a:r>
            <a:r>
              <a:rPr lang="en-US" sz="2400" dirty="0" smtClean="0"/>
              <a:t>is </a:t>
            </a:r>
            <a:r>
              <a:rPr lang="en-US" sz="2400" dirty="0"/>
              <a:t>that people who are subordinate must be polite. Women as a subordinate group, it is argued, must avoid offending </a:t>
            </a:r>
            <a:r>
              <a:rPr lang="en-US" sz="2400" dirty="0" smtClean="0"/>
              <a:t>men </a:t>
            </a:r>
            <a:r>
              <a:rPr lang="en-US" sz="2400" dirty="0"/>
              <a:t>– and so they must speak carefully and politely</a:t>
            </a:r>
            <a:r>
              <a:rPr lang="en-US" sz="2400" dirty="0" smtClean="0"/>
              <a:t>.</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290"/>
            <a:ext cx="8229600" cy="1000108"/>
          </a:xfrm>
        </p:spPr>
        <p:txBody>
          <a:bodyPr/>
          <a:lstStyle/>
          <a:p>
            <a:r>
              <a:rPr lang="en-US" dirty="0" smtClean="0">
                <a:solidFill>
                  <a:srgbClr val="FF6F2F"/>
                </a:solidFill>
              </a:rPr>
              <a:t>conclusion</a:t>
            </a:r>
            <a:endParaRPr lang="ar-SA" dirty="0">
              <a:solidFill>
                <a:srgbClr val="FF6F2F"/>
              </a:solidFill>
            </a:endParaRPr>
          </a:p>
        </p:txBody>
      </p:sp>
      <p:sp>
        <p:nvSpPr>
          <p:cNvPr id="3" name="Content Placeholder 2"/>
          <p:cNvSpPr>
            <a:spLocks noGrp="1"/>
          </p:cNvSpPr>
          <p:nvPr>
            <p:ph idx="1"/>
          </p:nvPr>
        </p:nvSpPr>
        <p:spPr>
          <a:xfrm>
            <a:off x="285720" y="1500174"/>
            <a:ext cx="8572560" cy="5357826"/>
          </a:xfrm>
        </p:spPr>
        <p:txBody>
          <a:bodyPr>
            <a:normAutofit/>
          </a:bodyPr>
          <a:lstStyle/>
          <a:p>
            <a:pPr marL="457200" indent="-457200" algn="l" rtl="0">
              <a:buClr>
                <a:srgbClr val="FF6F2F"/>
              </a:buClr>
              <a:buFont typeface="+mj-lt"/>
              <a:buAutoNum type="arabicPeriod"/>
            </a:pPr>
            <a:r>
              <a:rPr lang="en-US" sz="2400" dirty="0"/>
              <a:t>although gender generally interacts with other social factors, such as status, </a:t>
            </a:r>
            <a:r>
              <a:rPr lang="en-US" sz="2400" dirty="0" smtClean="0"/>
              <a:t>class</a:t>
            </a:r>
            <a:r>
              <a:rPr lang="en-US" sz="2400" dirty="0"/>
              <a:t> and the (in) formality of the context, there are cases where the gender of the speaker seems to be the most influential factor accounting for speech patterns. </a:t>
            </a:r>
            <a:endParaRPr lang="en-US" sz="2400" dirty="0" smtClean="0"/>
          </a:p>
          <a:p>
            <a:pPr marL="457200" indent="-457200" algn="l" rtl="0">
              <a:buClr>
                <a:srgbClr val="FF6F2F"/>
              </a:buClr>
              <a:buFont typeface="+mj-lt"/>
              <a:buAutoNum type="arabicPeriod"/>
            </a:pPr>
            <a:r>
              <a:rPr lang="en-US" sz="2400" dirty="0"/>
              <a:t> in some communities a woman’s status and her gender interact to reinforce differential speech patterns between women and men. In others, different factors modify one another to produce more complex patterns. </a:t>
            </a:r>
            <a:endParaRPr lang="en-US" sz="2400" dirty="0" smtClean="0"/>
          </a:p>
          <a:p>
            <a:pPr marL="457200" indent="-457200" algn="l" rtl="0">
              <a:buClr>
                <a:srgbClr val="FF6F2F"/>
              </a:buClr>
              <a:buFont typeface="+mj-lt"/>
              <a:buAutoNum type="arabicPeriod"/>
            </a:pPr>
            <a:r>
              <a:rPr lang="en-US" sz="2400" dirty="0"/>
              <a:t>But in a number of communities, for some linguistic forms, gender identity seems to be a primary factor accounting for speech variation. </a:t>
            </a: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6F2F"/>
                </a:solidFill>
              </a:rPr>
              <a:t>Age Factor</a:t>
            </a:r>
            <a:r>
              <a:rPr lang="en-US" dirty="0">
                <a:solidFill>
                  <a:srgbClr val="FF6F2F"/>
                </a:solidFill>
              </a:rPr>
              <a:t/>
            </a:r>
            <a:br>
              <a:rPr lang="en-US" dirty="0">
                <a:solidFill>
                  <a:srgbClr val="FF6F2F"/>
                </a:solidFill>
              </a:rPr>
            </a:br>
            <a:endParaRPr lang="ar-SA" dirty="0">
              <a:solidFill>
                <a:srgbClr val="FF6F2F"/>
              </a:solidFill>
            </a:endParaRPr>
          </a:p>
        </p:txBody>
      </p:sp>
      <p:sp>
        <p:nvSpPr>
          <p:cNvPr id="3" name="Content Placeholder 2"/>
          <p:cNvSpPr>
            <a:spLocks noGrp="1"/>
          </p:cNvSpPr>
          <p:nvPr>
            <p:ph idx="1"/>
          </p:nvPr>
        </p:nvSpPr>
        <p:spPr/>
        <p:txBody>
          <a:bodyPr/>
          <a:lstStyle/>
          <a:p>
            <a:pPr algn="l" rtl="0">
              <a:buClr>
                <a:srgbClr val="FF6F2F"/>
              </a:buClr>
              <a:buSzPct val="200000"/>
            </a:pPr>
            <a:r>
              <a:rPr lang="en-US" sz="2800" dirty="0"/>
              <a:t>One of the most obvious speech differences between women and men is in the </a:t>
            </a:r>
            <a:r>
              <a:rPr lang="en-US" sz="2800" dirty="0">
                <a:solidFill>
                  <a:srgbClr val="FF6F2F"/>
                </a:solidFill>
              </a:rPr>
              <a:t>pitch</a:t>
            </a:r>
            <a:r>
              <a:rPr lang="en-US" sz="2800" dirty="0"/>
              <a:t> of their voices. Most people believe this difference develops at puberty</a:t>
            </a:r>
            <a:r>
              <a:rPr lang="en-US" sz="2800" dirty="0" smtClean="0"/>
              <a:t>.</a:t>
            </a:r>
          </a:p>
          <a:p>
            <a:pPr algn="l" rtl="0">
              <a:buClr>
                <a:srgbClr val="FF6F2F"/>
              </a:buClr>
              <a:buSzPct val="200000"/>
            </a:pPr>
            <a:endParaRPr lang="en-US" sz="2800" dirty="0" smtClean="0"/>
          </a:p>
          <a:p>
            <a:pPr algn="l" rtl="0">
              <a:buClr>
                <a:srgbClr val="FF6F2F"/>
              </a:buClr>
              <a:buSzPct val="200000"/>
            </a:pPr>
            <a:r>
              <a:rPr lang="en-US" sz="2800" dirty="0"/>
              <a:t>This physical explanation is only part of the reason for gender differences in voice pitch, however, </a:t>
            </a:r>
            <a:r>
              <a:rPr lang="en-US" sz="2800" dirty="0">
                <a:solidFill>
                  <a:srgbClr val="FF6F2F"/>
                </a:solidFill>
              </a:rPr>
              <a:t>social </a:t>
            </a:r>
            <a:r>
              <a:rPr lang="en-US" sz="2800" dirty="0"/>
              <a:t>and </a:t>
            </a:r>
            <a:r>
              <a:rPr lang="en-US" sz="2800" dirty="0">
                <a:solidFill>
                  <a:srgbClr val="FF6F2F"/>
                </a:solidFill>
              </a:rPr>
              <a:t>cultural</a:t>
            </a:r>
            <a:r>
              <a:rPr lang="en-US" sz="2800" dirty="0"/>
              <a:t> factors contribute too, and Influence in public domains has been a male prerogative until relatively recently.</a:t>
            </a:r>
          </a:p>
          <a:p>
            <a:pPr algn="l" rtl="0"/>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95536" y="548680"/>
            <a:ext cx="8280920" cy="5691783"/>
          </a:xfrm>
        </p:spPr>
        <p:txBody>
          <a:bodyPr>
            <a:normAutofit/>
          </a:bodyPr>
          <a:lstStyle/>
          <a:p>
            <a:pPr algn="l" rtl="0">
              <a:buClr>
                <a:srgbClr val="FF6F2F"/>
              </a:buClr>
              <a:buSzPct val="200000"/>
            </a:pPr>
            <a:r>
              <a:rPr lang="en-US" dirty="0"/>
              <a:t>There are other features of people’s speech which vary at different ages too. Not only pitch, but</a:t>
            </a:r>
            <a:r>
              <a:rPr lang="en-US" dirty="0" smtClean="0"/>
              <a:t>:</a:t>
            </a:r>
          </a:p>
          <a:p>
            <a:pPr algn="l" rtl="0">
              <a:buClr>
                <a:srgbClr val="FF6F2F"/>
              </a:buClr>
              <a:buSzPct val="200000"/>
            </a:pPr>
            <a:r>
              <a:rPr lang="en-US" b="1" dirty="0">
                <a:solidFill>
                  <a:srgbClr val="FF6F2F"/>
                </a:solidFill>
              </a:rPr>
              <a:t>Vocabulary</a:t>
            </a:r>
          </a:p>
          <a:p>
            <a:pPr algn="l" rtl="0">
              <a:buClr>
                <a:srgbClr val="FF6F2F"/>
              </a:buClr>
              <a:buSzPct val="200000"/>
            </a:pPr>
            <a:r>
              <a:rPr lang="en-US" b="1" dirty="0">
                <a:solidFill>
                  <a:srgbClr val="FF6F2F"/>
                </a:solidFill>
              </a:rPr>
              <a:t>pronunciation</a:t>
            </a:r>
          </a:p>
          <a:p>
            <a:pPr algn="l" rtl="0">
              <a:buClr>
                <a:srgbClr val="FF6F2F"/>
              </a:buClr>
              <a:buSzPct val="200000"/>
            </a:pPr>
            <a:r>
              <a:rPr lang="en-US" b="1" dirty="0">
                <a:solidFill>
                  <a:srgbClr val="FF6F2F"/>
                </a:solidFill>
              </a:rPr>
              <a:t>and grammar</a:t>
            </a:r>
          </a:p>
          <a:p>
            <a:pPr algn="l" rtl="0">
              <a:buNone/>
            </a:pPr>
            <a:r>
              <a:rPr lang="en-US" dirty="0" smtClean="0"/>
              <a:t>     can </a:t>
            </a:r>
            <a:r>
              <a:rPr lang="en-US" dirty="0"/>
              <a:t>differentiate age </a:t>
            </a:r>
            <a:r>
              <a:rPr lang="en-US" dirty="0" err="1"/>
              <a:t>groups.There</a:t>
            </a:r>
            <a:r>
              <a:rPr lang="en-US" dirty="0"/>
              <a:t> are patterns which are appropriate for 10- year-olds or teenagers which disappear as they grow older. These are age graded patterns</a:t>
            </a:r>
            <a:r>
              <a:rPr lang="en-US" dirty="0" smtClean="0"/>
              <a: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23528" y="764704"/>
            <a:ext cx="8445624" cy="5547196"/>
          </a:xfrm>
        </p:spPr>
        <p:txBody>
          <a:bodyPr/>
          <a:lstStyle/>
          <a:p>
            <a:pPr algn="l" rtl="0">
              <a:buClr>
                <a:srgbClr val="FF6F2F"/>
              </a:buClr>
              <a:buSzPct val="150000"/>
            </a:pPr>
            <a:r>
              <a:rPr lang="en-US" sz="3600" dirty="0">
                <a:solidFill>
                  <a:srgbClr val="FF6F2F"/>
                </a:solidFill>
              </a:rPr>
              <a:t>Slang</a:t>
            </a:r>
            <a:r>
              <a:rPr lang="en-US" sz="3600" dirty="0"/>
              <a:t> is an area of vocabulary which reflects a person’s age. Current slang is the linguistic prerogative of young people and generally sounds odd in the mouth of an older person. It signals membership of a particular group.</a:t>
            </a:r>
          </a:p>
          <a:p>
            <a:pPr algn="l" rtl="0"/>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79512" y="260648"/>
            <a:ext cx="8640960" cy="6336704"/>
          </a:xfrm>
        </p:spPr>
        <p:txBody>
          <a:bodyPr>
            <a:normAutofit/>
          </a:bodyPr>
          <a:lstStyle/>
          <a:p>
            <a:pPr algn="l" rtl="0">
              <a:buClr>
                <a:srgbClr val="FF6F2F"/>
              </a:buClr>
              <a:buSzPct val="150000"/>
            </a:pPr>
            <a:r>
              <a:rPr lang="en-US" sz="3600" dirty="0"/>
              <a:t>By their teenage years most young people in English-speaking communities have developed an awareness of the significance of Standard English variants. A common age-related pattern for vernacular forms, such as the use of /</a:t>
            </a:r>
            <a:r>
              <a:rPr lang="en-US" sz="3600" dirty="0">
                <a:solidFill>
                  <a:srgbClr val="FF6F2F"/>
                </a:solidFill>
              </a:rPr>
              <a:t>in</a:t>
            </a:r>
            <a:r>
              <a:rPr lang="en-US" sz="3600" dirty="0"/>
              <a:t>/ for standard /</a:t>
            </a:r>
            <a:r>
              <a:rPr lang="en-US" sz="3600" dirty="0" err="1">
                <a:solidFill>
                  <a:srgbClr val="FF6F2F"/>
                </a:solidFill>
              </a:rPr>
              <a:t>iŋ</a:t>
            </a:r>
            <a:r>
              <a:rPr lang="en-US" sz="3600" dirty="0"/>
              <a:t>/, in </a:t>
            </a:r>
            <a:r>
              <a:rPr lang="en-US" sz="3600" i="1" dirty="0"/>
              <a:t>walking</a:t>
            </a:r>
            <a:r>
              <a:rPr lang="en-US" sz="3600" dirty="0"/>
              <a:t> or /</a:t>
            </a:r>
            <a:r>
              <a:rPr lang="en-US" sz="3600" dirty="0">
                <a:solidFill>
                  <a:srgbClr val="FF6F2F"/>
                </a:solidFill>
              </a:rPr>
              <a:t>d</a:t>
            </a:r>
            <a:r>
              <a:rPr lang="en-US" sz="3600" dirty="0"/>
              <a:t>/ for /</a:t>
            </a:r>
            <a:r>
              <a:rPr lang="en-US" sz="3600" dirty="0">
                <a:solidFill>
                  <a:srgbClr val="FF6F2F"/>
                </a:solidFill>
              </a:rPr>
              <a:t>ð</a:t>
            </a:r>
            <a:r>
              <a:rPr lang="en-US" sz="3600" dirty="0"/>
              <a:t>/ in </a:t>
            </a:r>
            <a:r>
              <a:rPr lang="en-US" sz="3600" i="1" dirty="0"/>
              <a:t>then.</a:t>
            </a:r>
            <a:r>
              <a:rPr lang="en-US" sz="3600" dirty="0"/>
              <a:t> These instances shows that they are </a:t>
            </a:r>
            <a:r>
              <a:rPr lang="en-US" sz="3600" dirty="0">
                <a:solidFill>
                  <a:srgbClr val="FF6F2F"/>
                </a:solidFill>
              </a:rPr>
              <a:t>high</a:t>
            </a:r>
            <a:r>
              <a:rPr lang="en-US" sz="3600" dirty="0"/>
              <a:t> in childhood and adolescence, and then steadily </a:t>
            </a:r>
            <a:r>
              <a:rPr lang="en-US" sz="3600" dirty="0">
                <a:solidFill>
                  <a:srgbClr val="FF6F2F"/>
                </a:solidFill>
              </a:rPr>
              <a:t>reduce</a:t>
            </a:r>
            <a:r>
              <a:rPr lang="en-US" sz="3600" dirty="0"/>
              <a:t> as people approach middle age</a:t>
            </a:r>
            <a:r>
              <a:rPr lang="en-GB" sz="3600" dirty="0" smtClean="0"/>
              <a:t>.</a:t>
            </a:r>
            <a:endParaRPr lang="en-US"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95536" y="404664"/>
            <a:ext cx="8229600" cy="5721499"/>
          </a:xfrm>
        </p:spPr>
        <p:txBody>
          <a:bodyPr/>
          <a:lstStyle/>
          <a:p>
            <a:pPr algn="l" rtl="0">
              <a:buClr>
                <a:srgbClr val="FF6F2F"/>
              </a:buClr>
              <a:buSzPct val="200000"/>
            </a:pPr>
            <a:r>
              <a:rPr lang="en-US" dirty="0"/>
              <a:t>The use of standard or prestige forms between the ages of 30 and 55 when people experience maximum societal pressure to conform (Holmes, 2013, 159: 179</a:t>
            </a:r>
            <a:r>
              <a:rPr lang="en-US" dirty="0" smtClean="0"/>
              <a:t>)</a:t>
            </a:r>
          </a:p>
          <a:p>
            <a:pPr algn="l" rtl="0">
              <a:buClr>
                <a:srgbClr val="FF6F2F"/>
              </a:buClr>
              <a:buSzPct val="200000"/>
            </a:pPr>
            <a:endParaRPr lang="en-US" dirty="0" smtClean="0"/>
          </a:p>
          <a:p>
            <a:pPr algn="l" rtl="0">
              <a:buClr>
                <a:srgbClr val="FF6F2F"/>
              </a:buClr>
              <a:buSzPct val="200000"/>
            </a:pPr>
            <a:r>
              <a:rPr lang="en-US" dirty="0"/>
              <a:t>In other words, the model suggests that as people get older their speech becomes gradually more standard, and then later it becomes less standard and is once again characterized by vernacular forms.</a:t>
            </a:r>
          </a:p>
          <a:p>
            <a:pPr algn="l" rtl="0"/>
            <a:endParaRPr lang="en-US" sz="2500" dirty="0"/>
          </a:p>
          <a:p>
            <a:pPr algn="l" rtl="0"/>
            <a:endParaRPr lang="ar-SA"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199</TotalTime>
  <Words>1159</Words>
  <Application>Microsoft Office PowerPoint</Application>
  <PresentationFormat>عرض على الشاشة (3:4)‏</PresentationFormat>
  <Paragraphs>50</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Lecture 7 Gender &amp; Age </vt:lpstr>
      <vt:lpstr>introduction</vt:lpstr>
      <vt:lpstr>الشريحة 3</vt:lpstr>
      <vt:lpstr>1 - Gender-Preferential Speech features </vt:lpstr>
      <vt:lpstr>Does the speech of women in one social class resemble that of women from different classes, or does it more closely resemble the speech of the men from their own social class? </vt:lpstr>
      <vt:lpstr>الشريحة 6</vt:lpstr>
      <vt:lpstr>الشريحة 7</vt:lpstr>
      <vt:lpstr>2- Explanations of women’s linguistic behavior </vt:lpstr>
      <vt:lpstr>conclusion</vt:lpstr>
      <vt:lpstr>Age Factor </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usre</dc:creator>
  <cp:lastModifiedBy>moon</cp:lastModifiedBy>
  <cp:revision>23</cp:revision>
  <dcterms:created xsi:type="dcterms:W3CDTF">2014-11-04T13:52:28Z</dcterms:created>
  <dcterms:modified xsi:type="dcterms:W3CDTF">2014-11-17T15:09:15Z</dcterms:modified>
</cp:coreProperties>
</file>