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78" r:id="rId7"/>
    <p:sldId id="261" r:id="rId8"/>
    <p:sldId id="262" r:id="rId9"/>
    <p:sldId id="263" r:id="rId10"/>
    <p:sldId id="264" r:id="rId11"/>
    <p:sldId id="280" r:id="rId12"/>
    <p:sldId id="265" r:id="rId13"/>
    <p:sldId id="279" r:id="rId14"/>
    <p:sldId id="267" r:id="rId15"/>
    <p:sldId id="269" r:id="rId16"/>
    <p:sldId id="270" r:id="rId17"/>
    <p:sldId id="271" r:id="rId18"/>
    <p:sldId id="27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00" autoAdjust="0"/>
    <p:restoredTop sz="94660"/>
  </p:normalViewPr>
  <p:slideViewPr>
    <p:cSldViewPr>
      <p:cViewPr varScale="1">
        <p:scale>
          <a:sx n="67" d="100"/>
          <a:sy n="67" d="100"/>
        </p:scale>
        <p:origin x="-150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06/05/1434</a:t>
            </a:fld>
            <a:endParaRPr lang="ar-SA" dirty="0"/>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dirty="0"/>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randomBa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06/05/1434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06/05/1434</a:t>
            </a:fld>
            <a:endParaRPr lang="ar-SA" dirty="0"/>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dirty="0"/>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06/05/1434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06/05/1434</a:t>
            </a:fld>
            <a:endParaRPr lang="ar-SA" dirty="0"/>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dirty="0"/>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med">
    <p:randomBar/>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2492896"/>
            <a:ext cx="8424936" cy="1728192"/>
          </a:xfrm>
        </p:spPr>
        <p:txBody>
          <a:bodyPr>
            <a:noAutofit/>
          </a:bodyPr>
          <a:lstStyle/>
          <a:p>
            <a:pPr algn="ctr"/>
            <a:r>
              <a:rPr lang="ar-SA"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تقييـم واقتنـاء مصـادر المعلومـات الإلكترونيـة</a:t>
            </a:r>
            <a:endParaRPr lang="ar-SA" b="1" dirty="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2427151464"/>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84784"/>
            <a:ext cx="9144000" cy="5373216"/>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هي التى يتم عادة إبرامها بين الناشرين-الموزعين للمصادر الإلكترونية من جهة والمؤسسات المستخدمة لها من جهة أخرى.</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معظم التراخيص ليست قطعية بحيث لا يمكن تغيرها، لذا كل مؤسسة لديها الحرية في مناقشة اتفاقات هذه التراخيص والتفاوض حولها بما يتماشى مع متطلباتها وظروفها.</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ومع ذلك فإنه من المعروف أن استجابة الناشرين للمفاوضات تكون عادة أفضل في حالة اتفاقات التكتلات، لأن قيام مجموعة من المؤسسات بالتفاوض مع ناشري المصادر الإلكترونية بشكل جماعي سيعطيها فرصة كبيرة للحصول على الاتفاقية المطلوبة تحت الشروط التى وضعتها المؤسسات.</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والشكل النموذجي لهذا النوع من التفاوض والاتفاقات هو أن تكون على مستوى وطني.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الضروري لرخصة الاستخدام ضمان جودة مرضية للخدمة المقدمة للمشترك، كما تضمن الرخصة حقوق ومصالح الناشر.</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يجب أن تكون البنود والشروط موضحة بشفافية عالية وكذلك أي رسوم الاضافية.</a:t>
            </a:r>
          </a:p>
        </p:txBody>
      </p:sp>
      <p:sp>
        <p:nvSpPr>
          <p:cNvPr id="2" name="عنوان 1"/>
          <p:cNvSpPr>
            <a:spLocks noGrp="1"/>
          </p:cNvSpPr>
          <p:nvPr>
            <p:ph type="title"/>
          </p:nvPr>
        </p:nvSpPr>
        <p:spPr>
          <a:xfrm>
            <a:off x="395536" y="548680"/>
            <a:ext cx="8229600" cy="778098"/>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رخصـة / اتفاقيـة الاستخـدام</a:t>
            </a:r>
          </a:p>
        </p:txBody>
      </p:sp>
    </p:spTree>
    <p:extLst>
      <p:ext uri="{BB962C8B-B14F-4D97-AF65-F5344CB8AC3E}">
        <p14:creationId xmlns="" xmlns:p14="http://schemas.microsoft.com/office/powerpoint/2010/main" val="383226305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0"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1" end="1"/>
                                            </p:txEl>
                                          </p:spTgt>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grpId="0" nodeType="clickEffect">
                                  <p:stCondLst>
                                    <p:cond delay="0"/>
                                  </p:stCondLst>
                                  <p:iterate type="lt">
                                    <p:tmPct val="50000"/>
                                  </p:iterate>
                                  <p:childTnLst>
                                    <p:set>
                                      <p:cBhvr>
                                        <p:cTn id="2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9" dur="80"/>
                                        <p:tgtEl>
                                          <p:spTgt spid="3">
                                            <p:txEl>
                                              <p:pRg st="2" end="2"/>
                                            </p:txEl>
                                          </p:spTgt>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34"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6" dur="80"/>
                                        <p:tgtEl>
                                          <p:spTgt spid="3">
                                            <p:txEl>
                                              <p:pRg st="3" end="3"/>
                                            </p:txEl>
                                          </p:spTgt>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41"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43" dur="80"/>
                                        <p:tgtEl>
                                          <p:spTgt spid="3">
                                            <p:txEl>
                                              <p:pRg st="4" end="4"/>
                                            </p:txEl>
                                          </p:spTgt>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48"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50" dur="80"/>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يجب على الترخيص أن يذكر بشكل واضح المدة التى يلتزم خلالها المشترك بالاتفاق والخيارات المتاحة في حالة الرغبة في إلغاء الاشتراك.</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يجب الحذر من أي اتفاق ذي مدى طويل جدا، ومن المهم أن يكون هناك عبارات تساعد على الخروج من الاتفاق.</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كذلك يمكن للترخيص النموذجي أن يشتمل على قبول من مزود الخدمة بتجديد الترخيص في المستقبل بسعر مقبول.</a:t>
            </a:r>
          </a:p>
        </p:txBody>
      </p:sp>
      <p:sp>
        <p:nvSpPr>
          <p:cNvPr id="2" name="عنوان 1"/>
          <p:cNvSpPr>
            <a:spLocks noGrp="1"/>
          </p:cNvSpPr>
          <p:nvPr>
            <p:ph type="title"/>
          </p:nvPr>
        </p:nvSpPr>
        <p:spPr>
          <a:xfrm>
            <a:off x="323528" y="692696"/>
            <a:ext cx="8229600" cy="1143000"/>
          </a:xfrm>
        </p:spPr>
        <p:txBody>
          <a:bodyPr vert="horz" rtlCol="0" anchor="ctr">
            <a:noAutofit/>
            <a:scene3d>
              <a:camera prst="orthographicFront"/>
              <a:lightRig rig="soft" dir="t"/>
            </a:scene3d>
            <a:sp3d prstMaterial="softEdge">
              <a:bevelT w="25400" h="25400"/>
            </a:sp3d>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مـــدة الترخيــص</a:t>
            </a:r>
          </a:p>
        </p:txBody>
      </p:sp>
    </p:spTree>
    <p:extLst>
      <p:ext uri="{BB962C8B-B14F-4D97-AF65-F5344CB8AC3E}">
        <p14:creationId xmlns="" xmlns:p14="http://schemas.microsoft.com/office/powerpoint/2010/main" val="135812665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556792"/>
            <a:ext cx="9144000" cy="5301208"/>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يشكل التسعير أحد اهم الجوانب الترخيص وفي ذات الوقت أشدها صعوبة للاتفاق عليها.</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عملية تسعير المصادر الإلكترونية تزداد غموضا بسبب وجود الكثير من نماذج التسعير.</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الممكن اختيار نموذج ”دفع التكاليف لمرة واحدة(الامتلاك أو الشراء)“ يعني أن المصدر يتم شراؤه مباشرة للاستخدام المحلي.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والنموذج الاخر“التكاليف المتكررة أو المستمرة(رخصة استئجار)“ وهو عبارة عن اشتراك يتم من خلاله دفع مبلغ من المال مقابل مدة محددة من الوصول والاستخدام للمصدر الإلكتروني.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يضاف إلى هذين النموذجين ما يحصل من الجمع بينهما، فمثلا يكون هناك دفع التكاليف لمرة واحدة مقابل الحصول على أصول المعلومات لتخزينها واستخدامها محليا بينما يتم دفع مبالغ اشتراك بسيطة لاستمرار الدخول لموقع المصدر والحصول على تحديثات.</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في بعض الحالات قد يكون من الممكن شراء مصادر المعلومات بشكل كامل عند انتهاء فترة الاشتراك.</a:t>
            </a:r>
          </a:p>
        </p:txBody>
      </p:sp>
      <p:sp>
        <p:nvSpPr>
          <p:cNvPr id="2" name="عنوان 1"/>
          <p:cNvSpPr>
            <a:spLocks noGrp="1"/>
          </p:cNvSpPr>
          <p:nvPr>
            <p:ph type="title"/>
          </p:nvPr>
        </p:nvSpPr>
        <p:spPr>
          <a:xfrm>
            <a:off x="467544" y="332656"/>
            <a:ext cx="8229600" cy="11430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سعـر الاشتراك</a:t>
            </a:r>
          </a:p>
        </p:txBody>
      </p:sp>
    </p:spTree>
    <p:extLst>
      <p:ext uri="{BB962C8B-B14F-4D97-AF65-F5344CB8AC3E}">
        <p14:creationId xmlns="" xmlns:p14="http://schemas.microsoft.com/office/powerpoint/2010/main" val="322136230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916832"/>
            <a:ext cx="9144000" cy="494116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يعد هذا النوع أبسط المفاهيم في طريقة تسعير المصدر الإلكتروني.</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وباختصار فهذه الطريقة تعتمد على وضع قيمة محددة لشراء المصدر أو الاشتراك السنوي به دون النظر إلى مقدار الاستخدام المتوقع أو حجم المؤسسة وغير ذلك من العوامل.</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يعتمد الاتفاق النهائي على السعر على النظام المستخدم لحماية الدخول إلى المصدر والتحقق من المستفيدين سواء كان للاستخدام المحلي أو الدخول عن بعد.</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وإذا كان اقتناء المصدر للاستخدام المحلي فقط فهناك خياران لتسعير المصدر:سعر للنسخة التى توضع على محطات حاسب مفردة وسعر للنسخة التى توضع على شبكة المؤسسة.</a:t>
            </a:r>
            <a:endParaRPr lang="ar-SA" b="1" dirty="0">
              <a:solidFill>
                <a:srgbClr val="002060"/>
              </a:solidFill>
              <a:latin typeface="KaiTi" pitchFamily="49" charset="-122"/>
              <a:ea typeface="KaiTi" pitchFamily="49" charset="-122"/>
              <a:cs typeface="DecoType Naskh Special" pitchFamily="2" charset="-78"/>
            </a:endParaRPr>
          </a:p>
        </p:txBody>
      </p:sp>
      <p:sp>
        <p:nvSpPr>
          <p:cNvPr id="2" name="عنوان 1"/>
          <p:cNvSpPr>
            <a:spLocks noGrp="1"/>
          </p:cNvSpPr>
          <p:nvPr>
            <p:ph type="title"/>
          </p:nvPr>
        </p:nvSpPr>
        <p:spPr>
          <a:xfrm>
            <a:off x="467544" y="692696"/>
            <a:ext cx="8229600" cy="10668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نمـوذج الدفعـة الواحـدة المحـددة</a:t>
            </a:r>
            <a:endParaRPr lang="ar-SA" sz="4400" b="1" dirty="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2821314295"/>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290">
                                          <p:stCondLst>
                                            <p:cond delay="0"/>
                                          </p:stCondLst>
                                        </p:cTn>
                                        <p:tgtEl>
                                          <p:spTgt spid="3">
                                            <p:txEl>
                                              <p:pRg st="0" end="0"/>
                                            </p:txEl>
                                          </p:spTgt>
                                        </p:tgtEl>
                                      </p:cBhvr>
                                    </p:animEffect>
                                    <p:anim calcmode="lin" valueType="num">
                                      <p:cBhvr>
                                        <p:cTn id="14"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13">
                                          <p:stCondLst>
                                            <p:cond delay="325"/>
                                          </p:stCondLst>
                                        </p:cTn>
                                        <p:tgtEl>
                                          <p:spTgt spid="3">
                                            <p:txEl>
                                              <p:pRg st="0" end="0"/>
                                            </p:txEl>
                                          </p:spTgt>
                                        </p:tgtEl>
                                      </p:cBhvr>
                                      <p:to x="100000" y="60000"/>
                                    </p:animScale>
                                    <p:animScale>
                                      <p:cBhvr>
                                        <p:cTn id="20" dur="83" decel="50000">
                                          <p:stCondLst>
                                            <p:cond delay="338"/>
                                          </p:stCondLst>
                                        </p:cTn>
                                        <p:tgtEl>
                                          <p:spTgt spid="3">
                                            <p:txEl>
                                              <p:pRg st="0" end="0"/>
                                            </p:txEl>
                                          </p:spTgt>
                                        </p:tgtEl>
                                      </p:cBhvr>
                                      <p:to x="100000" y="100000"/>
                                    </p:animScale>
                                    <p:animScale>
                                      <p:cBhvr>
                                        <p:cTn id="21" dur="13">
                                          <p:stCondLst>
                                            <p:cond delay="656"/>
                                          </p:stCondLst>
                                        </p:cTn>
                                        <p:tgtEl>
                                          <p:spTgt spid="3">
                                            <p:txEl>
                                              <p:pRg st="0" end="0"/>
                                            </p:txEl>
                                          </p:spTgt>
                                        </p:tgtEl>
                                      </p:cBhvr>
                                      <p:to x="100000" y="80000"/>
                                    </p:animScale>
                                    <p:animScale>
                                      <p:cBhvr>
                                        <p:cTn id="22" dur="83" decel="50000">
                                          <p:stCondLst>
                                            <p:cond delay="669"/>
                                          </p:stCondLst>
                                        </p:cTn>
                                        <p:tgtEl>
                                          <p:spTgt spid="3">
                                            <p:txEl>
                                              <p:pRg st="0" end="0"/>
                                            </p:txEl>
                                          </p:spTgt>
                                        </p:tgtEl>
                                      </p:cBhvr>
                                      <p:to x="100000" y="100000"/>
                                    </p:animScale>
                                    <p:animScale>
                                      <p:cBhvr>
                                        <p:cTn id="23" dur="13">
                                          <p:stCondLst>
                                            <p:cond delay="821"/>
                                          </p:stCondLst>
                                        </p:cTn>
                                        <p:tgtEl>
                                          <p:spTgt spid="3">
                                            <p:txEl>
                                              <p:pRg st="0" end="0"/>
                                            </p:txEl>
                                          </p:spTgt>
                                        </p:tgtEl>
                                      </p:cBhvr>
                                      <p:to x="100000" y="90000"/>
                                    </p:animScale>
                                    <p:animScale>
                                      <p:cBhvr>
                                        <p:cTn id="24" dur="83" decel="50000">
                                          <p:stCondLst>
                                            <p:cond delay="834"/>
                                          </p:stCondLst>
                                        </p:cTn>
                                        <p:tgtEl>
                                          <p:spTgt spid="3">
                                            <p:txEl>
                                              <p:pRg st="0" end="0"/>
                                            </p:txEl>
                                          </p:spTgt>
                                        </p:tgtEl>
                                      </p:cBhvr>
                                      <p:to x="100000" y="100000"/>
                                    </p:animScale>
                                    <p:animScale>
                                      <p:cBhvr>
                                        <p:cTn id="25" dur="13">
                                          <p:stCondLst>
                                            <p:cond delay="904"/>
                                          </p:stCondLst>
                                        </p:cTn>
                                        <p:tgtEl>
                                          <p:spTgt spid="3">
                                            <p:txEl>
                                              <p:pRg st="0" end="0"/>
                                            </p:txEl>
                                          </p:spTgt>
                                        </p:tgtEl>
                                      </p:cBhvr>
                                      <p:to x="100000" y="95000"/>
                                    </p:animScale>
                                    <p:animScale>
                                      <p:cBhvr>
                                        <p:cTn id="26" dur="83" decel="50000">
                                          <p:stCondLst>
                                            <p:cond delay="917"/>
                                          </p:stCondLst>
                                        </p:cTn>
                                        <p:tgtEl>
                                          <p:spTgt spid="3">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290">
                                          <p:stCondLst>
                                            <p:cond delay="0"/>
                                          </p:stCondLst>
                                        </p:cTn>
                                        <p:tgtEl>
                                          <p:spTgt spid="3">
                                            <p:txEl>
                                              <p:pRg st="2" end="2"/>
                                            </p:txEl>
                                          </p:spTgt>
                                        </p:tgtEl>
                                      </p:cBhvr>
                                    </p:animEffect>
                                    <p:anim calcmode="lin" valueType="num">
                                      <p:cBhvr>
                                        <p:cTn id="32"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37" dur="13">
                                          <p:stCondLst>
                                            <p:cond delay="325"/>
                                          </p:stCondLst>
                                        </p:cTn>
                                        <p:tgtEl>
                                          <p:spTgt spid="3">
                                            <p:txEl>
                                              <p:pRg st="2" end="2"/>
                                            </p:txEl>
                                          </p:spTgt>
                                        </p:tgtEl>
                                      </p:cBhvr>
                                      <p:to x="100000" y="60000"/>
                                    </p:animScale>
                                    <p:animScale>
                                      <p:cBhvr>
                                        <p:cTn id="38" dur="83" decel="50000">
                                          <p:stCondLst>
                                            <p:cond delay="338"/>
                                          </p:stCondLst>
                                        </p:cTn>
                                        <p:tgtEl>
                                          <p:spTgt spid="3">
                                            <p:txEl>
                                              <p:pRg st="2" end="2"/>
                                            </p:txEl>
                                          </p:spTgt>
                                        </p:tgtEl>
                                      </p:cBhvr>
                                      <p:to x="100000" y="100000"/>
                                    </p:animScale>
                                    <p:animScale>
                                      <p:cBhvr>
                                        <p:cTn id="39" dur="13">
                                          <p:stCondLst>
                                            <p:cond delay="656"/>
                                          </p:stCondLst>
                                        </p:cTn>
                                        <p:tgtEl>
                                          <p:spTgt spid="3">
                                            <p:txEl>
                                              <p:pRg st="2" end="2"/>
                                            </p:txEl>
                                          </p:spTgt>
                                        </p:tgtEl>
                                      </p:cBhvr>
                                      <p:to x="100000" y="80000"/>
                                    </p:animScale>
                                    <p:animScale>
                                      <p:cBhvr>
                                        <p:cTn id="40" dur="83" decel="50000">
                                          <p:stCondLst>
                                            <p:cond delay="669"/>
                                          </p:stCondLst>
                                        </p:cTn>
                                        <p:tgtEl>
                                          <p:spTgt spid="3">
                                            <p:txEl>
                                              <p:pRg st="2" end="2"/>
                                            </p:txEl>
                                          </p:spTgt>
                                        </p:tgtEl>
                                      </p:cBhvr>
                                      <p:to x="100000" y="100000"/>
                                    </p:animScale>
                                    <p:animScale>
                                      <p:cBhvr>
                                        <p:cTn id="41" dur="13">
                                          <p:stCondLst>
                                            <p:cond delay="821"/>
                                          </p:stCondLst>
                                        </p:cTn>
                                        <p:tgtEl>
                                          <p:spTgt spid="3">
                                            <p:txEl>
                                              <p:pRg st="2" end="2"/>
                                            </p:txEl>
                                          </p:spTgt>
                                        </p:tgtEl>
                                      </p:cBhvr>
                                      <p:to x="100000" y="90000"/>
                                    </p:animScale>
                                    <p:animScale>
                                      <p:cBhvr>
                                        <p:cTn id="42" dur="83" decel="50000">
                                          <p:stCondLst>
                                            <p:cond delay="834"/>
                                          </p:stCondLst>
                                        </p:cTn>
                                        <p:tgtEl>
                                          <p:spTgt spid="3">
                                            <p:txEl>
                                              <p:pRg st="2" end="2"/>
                                            </p:txEl>
                                          </p:spTgt>
                                        </p:tgtEl>
                                      </p:cBhvr>
                                      <p:to x="100000" y="100000"/>
                                    </p:animScale>
                                    <p:animScale>
                                      <p:cBhvr>
                                        <p:cTn id="43" dur="13">
                                          <p:stCondLst>
                                            <p:cond delay="904"/>
                                          </p:stCondLst>
                                        </p:cTn>
                                        <p:tgtEl>
                                          <p:spTgt spid="3">
                                            <p:txEl>
                                              <p:pRg st="2" end="2"/>
                                            </p:txEl>
                                          </p:spTgt>
                                        </p:tgtEl>
                                      </p:cBhvr>
                                      <p:to x="100000" y="95000"/>
                                    </p:animScale>
                                    <p:animScale>
                                      <p:cBhvr>
                                        <p:cTn id="44" dur="83" decel="50000">
                                          <p:stCondLst>
                                            <p:cond delay="917"/>
                                          </p:stCondLst>
                                        </p:cTn>
                                        <p:tgtEl>
                                          <p:spTgt spid="3">
                                            <p:txEl>
                                              <p:pRg st="2" end="2"/>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wipe(down)">
                                      <p:cBhvr>
                                        <p:cTn id="49" dur="290">
                                          <p:stCondLst>
                                            <p:cond delay="0"/>
                                          </p:stCondLst>
                                        </p:cTn>
                                        <p:tgtEl>
                                          <p:spTgt spid="3">
                                            <p:txEl>
                                              <p:pRg st="4" end="4"/>
                                            </p:txEl>
                                          </p:spTgt>
                                        </p:tgtEl>
                                      </p:cBhvr>
                                    </p:animEffect>
                                    <p:anim calcmode="lin" valueType="num">
                                      <p:cBhvr>
                                        <p:cTn id="50" dur="911"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
                                            <p:txEl>
                                              <p:pRg st="4" end="4"/>
                                            </p:txEl>
                                          </p:spTgt>
                                        </p:tgtEl>
                                        <p:attrNameLst>
                                          <p:attrName>ppt_y</p:attrName>
                                        </p:attrNameLst>
                                      </p:cBhvr>
                                      <p:tavLst>
                                        <p:tav tm="0" fmla="#ppt_y-sin(pi*$)/81">
                                          <p:val>
                                            <p:fltVal val="0"/>
                                          </p:val>
                                        </p:tav>
                                        <p:tav tm="100000">
                                          <p:val>
                                            <p:fltVal val="1"/>
                                          </p:val>
                                        </p:tav>
                                      </p:tavLst>
                                    </p:anim>
                                    <p:animScale>
                                      <p:cBhvr>
                                        <p:cTn id="55" dur="13">
                                          <p:stCondLst>
                                            <p:cond delay="325"/>
                                          </p:stCondLst>
                                        </p:cTn>
                                        <p:tgtEl>
                                          <p:spTgt spid="3">
                                            <p:txEl>
                                              <p:pRg st="4" end="4"/>
                                            </p:txEl>
                                          </p:spTgt>
                                        </p:tgtEl>
                                      </p:cBhvr>
                                      <p:to x="100000" y="60000"/>
                                    </p:animScale>
                                    <p:animScale>
                                      <p:cBhvr>
                                        <p:cTn id="56" dur="83" decel="50000">
                                          <p:stCondLst>
                                            <p:cond delay="338"/>
                                          </p:stCondLst>
                                        </p:cTn>
                                        <p:tgtEl>
                                          <p:spTgt spid="3">
                                            <p:txEl>
                                              <p:pRg st="4" end="4"/>
                                            </p:txEl>
                                          </p:spTgt>
                                        </p:tgtEl>
                                      </p:cBhvr>
                                      <p:to x="100000" y="100000"/>
                                    </p:animScale>
                                    <p:animScale>
                                      <p:cBhvr>
                                        <p:cTn id="57" dur="13">
                                          <p:stCondLst>
                                            <p:cond delay="656"/>
                                          </p:stCondLst>
                                        </p:cTn>
                                        <p:tgtEl>
                                          <p:spTgt spid="3">
                                            <p:txEl>
                                              <p:pRg st="4" end="4"/>
                                            </p:txEl>
                                          </p:spTgt>
                                        </p:tgtEl>
                                      </p:cBhvr>
                                      <p:to x="100000" y="80000"/>
                                    </p:animScale>
                                    <p:animScale>
                                      <p:cBhvr>
                                        <p:cTn id="58" dur="83" decel="50000">
                                          <p:stCondLst>
                                            <p:cond delay="669"/>
                                          </p:stCondLst>
                                        </p:cTn>
                                        <p:tgtEl>
                                          <p:spTgt spid="3">
                                            <p:txEl>
                                              <p:pRg st="4" end="4"/>
                                            </p:txEl>
                                          </p:spTgt>
                                        </p:tgtEl>
                                      </p:cBhvr>
                                      <p:to x="100000" y="100000"/>
                                    </p:animScale>
                                    <p:animScale>
                                      <p:cBhvr>
                                        <p:cTn id="59" dur="13">
                                          <p:stCondLst>
                                            <p:cond delay="821"/>
                                          </p:stCondLst>
                                        </p:cTn>
                                        <p:tgtEl>
                                          <p:spTgt spid="3">
                                            <p:txEl>
                                              <p:pRg st="4" end="4"/>
                                            </p:txEl>
                                          </p:spTgt>
                                        </p:tgtEl>
                                      </p:cBhvr>
                                      <p:to x="100000" y="90000"/>
                                    </p:animScale>
                                    <p:animScale>
                                      <p:cBhvr>
                                        <p:cTn id="60" dur="83" decel="50000">
                                          <p:stCondLst>
                                            <p:cond delay="834"/>
                                          </p:stCondLst>
                                        </p:cTn>
                                        <p:tgtEl>
                                          <p:spTgt spid="3">
                                            <p:txEl>
                                              <p:pRg st="4" end="4"/>
                                            </p:txEl>
                                          </p:spTgt>
                                        </p:tgtEl>
                                      </p:cBhvr>
                                      <p:to x="100000" y="100000"/>
                                    </p:animScale>
                                    <p:animScale>
                                      <p:cBhvr>
                                        <p:cTn id="61" dur="13">
                                          <p:stCondLst>
                                            <p:cond delay="904"/>
                                          </p:stCondLst>
                                        </p:cTn>
                                        <p:tgtEl>
                                          <p:spTgt spid="3">
                                            <p:txEl>
                                              <p:pRg st="4" end="4"/>
                                            </p:txEl>
                                          </p:spTgt>
                                        </p:tgtEl>
                                      </p:cBhvr>
                                      <p:to x="100000" y="95000"/>
                                    </p:animScale>
                                    <p:animScale>
                                      <p:cBhvr>
                                        <p:cTn id="62" dur="83" decel="50000">
                                          <p:stCondLst>
                                            <p:cond delay="917"/>
                                          </p:stCondLst>
                                        </p:cTn>
                                        <p:tgtEl>
                                          <p:spTgt spid="3">
                                            <p:txEl>
                                              <p:pRg st="4" end="4"/>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wipe(down)">
                                      <p:cBhvr>
                                        <p:cTn id="67" dur="290">
                                          <p:stCondLst>
                                            <p:cond delay="0"/>
                                          </p:stCondLst>
                                        </p:cTn>
                                        <p:tgtEl>
                                          <p:spTgt spid="3">
                                            <p:txEl>
                                              <p:pRg st="6" end="6"/>
                                            </p:txEl>
                                          </p:spTgt>
                                        </p:tgtEl>
                                      </p:cBhvr>
                                    </p:animEffect>
                                    <p:anim calcmode="lin" valueType="num">
                                      <p:cBhvr>
                                        <p:cTn id="68"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73" dur="13">
                                          <p:stCondLst>
                                            <p:cond delay="325"/>
                                          </p:stCondLst>
                                        </p:cTn>
                                        <p:tgtEl>
                                          <p:spTgt spid="3">
                                            <p:txEl>
                                              <p:pRg st="6" end="6"/>
                                            </p:txEl>
                                          </p:spTgt>
                                        </p:tgtEl>
                                      </p:cBhvr>
                                      <p:to x="100000" y="60000"/>
                                    </p:animScale>
                                    <p:animScale>
                                      <p:cBhvr>
                                        <p:cTn id="74" dur="83" decel="50000">
                                          <p:stCondLst>
                                            <p:cond delay="338"/>
                                          </p:stCondLst>
                                        </p:cTn>
                                        <p:tgtEl>
                                          <p:spTgt spid="3">
                                            <p:txEl>
                                              <p:pRg st="6" end="6"/>
                                            </p:txEl>
                                          </p:spTgt>
                                        </p:tgtEl>
                                      </p:cBhvr>
                                      <p:to x="100000" y="100000"/>
                                    </p:animScale>
                                    <p:animScale>
                                      <p:cBhvr>
                                        <p:cTn id="75" dur="13">
                                          <p:stCondLst>
                                            <p:cond delay="656"/>
                                          </p:stCondLst>
                                        </p:cTn>
                                        <p:tgtEl>
                                          <p:spTgt spid="3">
                                            <p:txEl>
                                              <p:pRg st="6" end="6"/>
                                            </p:txEl>
                                          </p:spTgt>
                                        </p:tgtEl>
                                      </p:cBhvr>
                                      <p:to x="100000" y="80000"/>
                                    </p:animScale>
                                    <p:animScale>
                                      <p:cBhvr>
                                        <p:cTn id="76" dur="83" decel="50000">
                                          <p:stCondLst>
                                            <p:cond delay="669"/>
                                          </p:stCondLst>
                                        </p:cTn>
                                        <p:tgtEl>
                                          <p:spTgt spid="3">
                                            <p:txEl>
                                              <p:pRg st="6" end="6"/>
                                            </p:txEl>
                                          </p:spTgt>
                                        </p:tgtEl>
                                      </p:cBhvr>
                                      <p:to x="100000" y="100000"/>
                                    </p:animScale>
                                    <p:animScale>
                                      <p:cBhvr>
                                        <p:cTn id="77" dur="13">
                                          <p:stCondLst>
                                            <p:cond delay="821"/>
                                          </p:stCondLst>
                                        </p:cTn>
                                        <p:tgtEl>
                                          <p:spTgt spid="3">
                                            <p:txEl>
                                              <p:pRg st="6" end="6"/>
                                            </p:txEl>
                                          </p:spTgt>
                                        </p:tgtEl>
                                      </p:cBhvr>
                                      <p:to x="100000" y="90000"/>
                                    </p:animScale>
                                    <p:animScale>
                                      <p:cBhvr>
                                        <p:cTn id="78" dur="83" decel="50000">
                                          <p:stCondLst>
                                            <p:cond delay="834"/>
                                          </p:stCondLst>
                                        </p:cTn>
                                        <p:tgtEl>
                                          <p:spTgt spid="3">
                                            <p:txEl>
                                              <p:pRg st="6" end="6"/>
                                            </p:txEl>
                                          </p:spTgt>
                                        </p:tgtEl>
                                      </p:cBhvr>
                                      <p:to x="100000" y="100000"/>
                                    </p:animScale>
                                    <p:animScale>
                                      <p:cBhvr>
                                        <p:cTn id="79" dur="13">
                                          <p:stCondLst>
                                            <p:cond delay="904"/>
                                          </p:stCondLst>
                                        </p:cTn>
                                        <p:tgtEl>
                                          <p:spTgt spid="3">
                                            <p:txEl>
                                              <p:pRg st="6" end="6"/>
                                            </p:txEl>
                                          </p:spTgt>
                                        </p:tgtEl>
                                      </p:cBhvr>
                                      <p:to x="100000" y="95000"/>
                                    </p:animScale>
                                    <p:animScale>
                                      <p:cBhvr>
                                        <p:cTn id="80"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92696"/>
            <a:ext cx="9144000" cy="6165304"/>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جانب اخر عندما يكون الاقتناء خاصا بالمجلات الإلكترونية فإن المبلغ المطلوب يتم احتسابه بطرق مختلفة.</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فقد يتم احتساب سعر المجلات ببساطة على شكل نسبة من مبلغ الاشتراك الكلي بالمجلات المطبوعة التى تشترك بها المؤسسة أصلا مضاف إليها الضرائب التي يمكن أن تحسب على المجلات الإلكترونية.</a:t>
            </a: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وهناك طريقة أخرى تعد أكثر تفضيلا وهي تعتمد على احتساب السعر على شكل نسبة من مبلغ الاشتراك بعناوين المجلات المطبوعة.</a:t>
            </a: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وقد يكون المبلغ المطلوب عبارة عن سعر قياسي واحد يتيح الحصول على كلا النسختين الورقية والإلكترونية بغض النظر عن عدد المجلات والنسخ التى تشترك فيها.</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وأخيرا هناك سعر خاص بالاتفاقات الكبيرة وفيه يكون سعر للوصول الإلكتروني للمجالات مع شروط خاصة بإلغاء الاشتراك بالنسخ المطبوعة، ويعد هذا النموذج الأكثر شيوعا واستخداما من قبل الناشرين الكبار في المجالات العلمية والتقنية والطبية</a:t>
            </a:r>
            <a:r>
              <a:rPr lang="ar-SA" dirty="0" smtClean="0"/>
              <a:t>.</a:t>
            </a:r>
            <a:endParaRPr lang="en-US" dirty="0" smtClean="0"/>
          </a:p>
          <a:p>
            <a:pPr>
              <a:buNone/>
            </a:pPr>
            <a:endParaRPr lang="ar-SA" dirty="0"/>
          </a:p>
        </p:txBody>
      </p:sp>
    </p:spTree>
    <p:extLst>
      <p:ext uri="{BB962C8B-B14F-4D97-AF65-F5344CB8AC3E}">
        <p14:creationId xmlns="" xmlns:p14="http://schemas.microsoft.com/office/powerpoint/2010/main" val="2821314295"/>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90">
                                          <p:stCondLst>
                                            <p:cond delay="0"/>
                                          </p:stCondLst>
                                        </p:cTn>
                                        <p:tgtEl>
                                          <p:spTgt spid="3">
                                            <p:txEl>
                                              <p:pRg st="0" end="0"/>
                                            </p:txEl>
                                          </p:spTgt>
                                        </p:tgtEl>
                                      </p:cBhvr>
                                    </p:animEffect>
                                    <p:anim calcmode="lin" valueType="num">
                                      <p:cBhvr>
                                        <p:cTn id="8"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xEl>
                                              <p:pRg st="0" end="0"/>
                                            </p:txEl>
                                          </p:spTgt>
                                        </p:tgtEl>
                                      </p:cBhvr>
                                      <p:to x="100000" y="60000"/>
                                    </p:animScale>
                                    <p:animScale>
                                      <p:cBhvr>
                                        <p:cTn id="14" dur="83" decel="50000">
                                          <p:stCondLst>
                                            <p:cond delay="338"/>
                                          </p:stCondLst>
                                        </p:cTn>
                                        <p:tgtEl>
                                          <p:spTgt spid="3">
                                            <p:txEl>
                                              <p:pRg st="0" end="0"/>
                                            </p:txEl>
                                          </p:spTgt>
                                        </p:tgtEl>
                                      </p:cBhvr>
                                      <p:to x="100000" y="100000"/>
                                    </p:animScale>
                                    <p:animScale>
                                      <p:cBhvr>
                                        <p:cTn id="15" dur="13">
                                          <p:stCondLst>
                                            <p:cond delay="656"/>
                                          </p:stCondLst>
                                        </p:cTn>
                                        <p:tgtEl>
                                          <p:spTgt spid="3">
                                            <p:txEl>
                                              <p:pRg st="0" end="0"/>
                                            </p:txEl>
                                          </p:spTgt>
                                        </p:tgtEl>
                                      </p:cBhvr>
                                      <p:to x="100000" y="80000"/>
                                    </p:animScale>
                                    <p:animScale>
                                      <p:cBhvr>
                                        <p:cTn id="16" dur="83" decel="50000">
                                          <p:stCondLst>
                                            <p:cond delay="669"/>
                                          </p:stCondLst>
                                        </p:cTn>
                                        <p:tgtEl>
                                          <p:spTgt spid="3">
                                            <p:txEl>
                                              <p:pRg st="0" end="0"/>
                                            </p:txEl>
                                          </p:spTgt>
                                        </p:tgtEl>
                                      </p:cBhvr>
                                      <p:to x="100000" y="100000"/>
                                    </p:animScale>
                                    <p:animScale>
                                      <p:cBhvr>
                                        <p:cTn id="17" dur="13">
                                          <p:stCondLst>
                                            <p:cond delay="821"/>
                                          </p:stCondLst>
                                        </p:cTn>
                                        <p:tgtEl>
                                          <p:spTgt spid="3">
                                            <p:txEl>
                                              <p:pRg st="0" end="0"/>
                                            </p:txEl>
                                          </p:spTgt>
                                        </p:tgtEl>
                                      </p:cBhvr>
                                      <p:to x="100000" y="90000"/>
                                    </p:animScale>
                                    <p:animScale>
                                      <p:cBhvr>
                                        <p:cTn id="18" dur="83" decel="50000">
                                          <p:stCondLst>
                                            <p:cond delay="834"/>
                                          </p:stCondLst>
                                        </p:cTn>
                                        <p:tgtEl>
                                          <p:spTgt spid="3">
                                            <p:txEl>
                                              <p:pRg st="0" end="0"/>
                                            </p:txEl>
                                          </p:spTgt>
                                        </p:tgtEl>
                                      </p:cBhvr>
                                      <p:to x="100000" y="100000"/>
                                    </p:animScale>
                                    <p:animScale>
                                      <p:cBhvr>
                                        <p:cTn id="19" dur="13">
                                          <p:stCondLst>
                                            <p:cond delay="904"/>
                                          </p:stCondLst>
                                        </p:cTn>
                                        <p:tgtEl>
                                          <p:spTgt spid="3">
                                            <p:txEl>
                                              <p:pRg st="0" end="0"/>
                                            </p:txEl>
                                          </p:spTgt>
                                        </p:tgtEl>
                                      </p:cBhvr>
                                      <p:to x="100000" y="95000"/>
                                    </p:animScale>
                                    <p:animScale>
                                      <p:cBhvr>
                                        <p:cTn id="20" dur="83" decel="50000">
                                          <p:stCondLst>
                                            <p:cond delay="917"/>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290">
                                          <p:stCondLst>
                                            <p:cond delay="0"/>
                                          </p:stCondLst>
                                        </p:cTn>
                                        <p:tgtEl>
                                          <p:spTgt spid="3">
                                            <p:txEl>
                                              <p:pRg st="2" end="2"/>
                                            </p:txEl>
                                          </p:spTgt>
                                        </p:tgtEl>
                                      </p:cBhvr>
                                    </p:animEffect>
                                    <p:anim calcmode="lin" valueType="num">
                                      <p:cBhvr>
                                        <p:cTn id="26"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3">
                                            <p:txEl>
                                              <p:pRg st="2" end="2"/>
                                            </p:txEl>
                                          </p:spTgt>
                                        </p:tgtEl>
                                      </p:cBhvr>
                                      <p:to x="100000" y="60000"/>
                                    </p:animScale>
                                    <p:animScale>
                                      <p:cBhvr>
                                        <p:cTn id="32" dur="83" decel="50000">
                                          <p:stCondLst>
                                            <p:cond delay="338"/>
                                          </p:stCondLst>
                                        </p:cTn>
                                        <p:tgtEl>
                                          <p:spTgt spid="3">
                                            <p:txEl>
                                              <p:pRg st="2" end="2"/>
                                            </p:txEl>
                                          </p:spTgt>
                                        </p:tgtEl>
                                      </p:cBhvr>
                                      <p:to x="100000" y="100000"/>
                                    </p:animScale>
                                    <p:animScale>
                                      <p:cBhvr>
                                        <p:cTn id="33" dur="13">
                                          <p:stCondLst>
                                            <p:cond delay="656"/>
                                          </p:stCondLst>
                                        </p:cTn>
                                        <p:tgtEl>
                                          <p:spTgt spid="3">
                                            <p:txEl>
                                              <p:pRg st="2" end="2"/>
                                            </p:txEl>
                                          </p:spTgt>
                                        </p:tgtEl>
                                      </p:cBhvr>
                                      <p:to x="100000" y="80000"/>
                                    </p:animScale>
                                    <p:animScale>
                                      <p:cBhvr>
                                        <p:cTn id="34" dur="83" decel="50000">
                                          <p:stCondLst>
                                            <p:cond delay="669"/>
                                          </p:stCondLst>
                                        </p:cTn>
                                        <p:tgtEl>
                                          <p:spTgt spid="3">
                                            <p:txEl>
                                              <p:pRg st="2" end="2"/>
                                            </p:txEl>
                                          </p:spTgt>
                                        </p:tgtEl>
                                      </p:cBhvr>
                                      <p:to x="100000" y="100000"/>
                                    </p:animScale>
                                    <p:animScale>
                                      <p:cBhvr>
                                        <p:cTn id="35" dur="13">
                                          <p:stCondLst>
                                            <p:cond delay="821"/>
                                          </p:stCondLst>
                                        </p:cTn>
                                        <p:tgtEl>
                                          <p:spTgt spid="3">
                                            <p:txEl>
                                              <p:pRg st="2" end="2"/>
                                            </p:txEl>
                                          </p:spTgt>
                                        </p:tgtEl>
                                      </p:cBhvr>
                                      <p:to x="100000" y="90000"/>
                                    </p:animScale>
                                    <p:animScale>
                                      <p:cBhvr>
                                        <p:cTn id="36" dur="83" decel="50000">
                                          <p:stCondLst>
                                            <p:cond delay="834"/>
                                          </p:stCondLst>
                                        </p:cTn>
                                        <p:tgtEl>
                                          <p:spTgt spid="3">
                                            <p:txEl>
                                              <p:pRg st="2" end="2"/>
                                            </p:txEl>
                                          </p:spTgt>
                                        </p:tgtEl>
                                      </p:cBhvr>
                                      <p:to x="100000" y="100000"/>
                                    </p:animScale>
                                    <p:animScale>
                                      <p:cBhvr>
                                        <p:cTn id="37" dur="13">
                                          <p:stCondLst>
                                            <p:cond delay="904"/>
                                          </p:stCondLst>
                                        </p:cTn>
                                        <p:tgtEl>
                                          <p:spTgt spid="3">
                                            <p:txEl>
                                              <p:pRg st="2" end="2"/>
                                            </p:txEl>
                                          </p:spTgt>
                                        </p:tgtEl>
                                      </p:cBhvr>
                                      <p:to x="100000" y="95000"/>
                                    </p:animScale>
                                    <p:animScale>
                                      <p:cBhvr>
                                        <p:cTn id="38" dur="83" decel="50000">
                                          <p:stCondLst>
                                            <p:cond delay="917"/>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290">
                                          <p:stCondLst>
                                            <p:cond delay="0"/>
                                          </p:stCondLst>
                                        </p:cTn>
                                        <p:tgtEl>
                                          <p:spTgt spid="3">
                                            <p:txEl>
                                              <p:pRg st="3" end="3"/>
                                            </p:txEl>
                                          </p:spTgt>
                                        </p:tgtEl>
                                      </p:cBhvr>
                                    </p:animEffect>
                                    <p:anim calcmode="lin" valueType="num">
                                      <p:cBhvr>
                                        <p:cTn id="44" dur="911"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3">
                                            <p:txEl>
                                              <p:pRg st="3" end="3"/>
                                            </p:txEl>
                                          </p:spTgt>
                                        </p:tgtEl>
                                      </p:cBhvr>
                                      <p:to x="100000" y="60000"/>
                                    </p:animScale>
                                    <p:animScale>
                                      <p:cBhvr>
                                        <p:cTn id="50" dur="83" decel="50000">
                                          <p:stCondLst>
                                            <p:cond delay="338"/>
                                          </p:stCondLst>
                                        </p:cTn>
                                        <p:tgtEl>
                                          <p:spTgt spid="3">
                                            <p:txEl>
                                              <p:pRg st="3" end="3"/>
                                            </p:txEl>
                                          </p:spTgt>
                                        </p:tgtEl>
                                      </p:cBhvr>
                                      <p:to x="100000" y="100000"/>
                                    </p:animScale>
                                    <p:animScale>
                                      <p:cBhvr>
                                        <p:cTn id="51" dur="13">
                                          <p:stCondLst>
                                            <p:cond delay="656"/>
                                          </p:stCondLst>
                                        </p:cTn>
                                        <p:tgtEl>
                                          <p:spTgt spid="3">
                                            <p:txEl>
                                              <p:pRg st="3" end="3"/>
                                            </p:txEl>
                                          </p:spTgt>
                                        </p:tgtEl>
                                      </p:cBhvr>
                                      <p:to x="100000" y="80000"/>
                                    </p:animScale>
                                    <p:animScale>
                                      <p:cBhvr>
                                        <p:cTn id="52" dur="83" decel="50000">
                                          <p:stCondLst>
                                            <p:cond delay="669"/>
                                          </p:stCondLst>
                                        </p:cTn>
                                        <p:tgtEl>
                                          <p:spTgt spid="3">
                                            <p:txEl>
                                              <p:pRg st="3" end="3"/>
                                            </p:txEl>
                                          </p:spTgt>
                                        </p:tgtEl>
                                      </p:cBhvr>
                                      <p:to x="100000" y="100000"/>
                                    </p:animScale>
                                    <p:animScale>
                                      <p:cBhvr>
                                        <p:cTn id="53" dur="13">
                                          <p:stCondLst>
                                            <p:cond delay="821"/>
                                          </p:stCondLst>
                                        </p:cTn>
                                        <p:tgtEl>
                                          <p:spTgt spid="3">
                                            <p:txEl>
                                              <p:pRg st="3" end="3"/>
                                            </p:txEl>
                                          </p:spTgt>
                                        </p:tgtEl>
                                      </p:cBhvr>
                                      <p:to x="100000" y="90000"/>
                                    </p:animScale>
                                    <p:animScale>
                                      <p:cBhvr>
                                        <p:cTn id="54" dur="83" decel="50000">
                                          <p:stCondLst>
                                            <p:cond delay="834"/>
                                          </p:stCondLst>
                                        </p:cTn>
                                        <p:tgtEl>
                                          <p:spTgt spid="3">
                                            <p:txEl>
                                              <p:pRg st="3" end="3"/>
                                            </p:txEl>
                                          </p:spTgt>
                                        </p:tgtEl>
                                      </p:cBhvr>
                                      <p:to x="100000" y="100000"/>
                                    </p:animScale>
                                    <p:animScale>
                                      <p:cBhvr>
                                        <p:cTn id="55" dur="13">
                                          <p:stCondLst>
                                            <p:cond delay="904"/>
                                          </p:stCondLst>
                                        </p:cTn>
                                        <p:tgtEl>
                                          <p:spTgt spid="3">
                                            <p:txEl>
                                              <p:pRg st="3" end="3"/>
                                            </p:txEl>
                                          </p:spTgt>
                                        </p:tgtEl>
                                      </p:cBhvr>
                                      <p:to x="100000" y="95000"/>
                                    </p:animScale>
                                    <p:animScale>
                                      <p:cBhvr>
                                        <p:cTn id="56" dur="83" decel="50000">
                                          <p:stCondLst>
                                            <p:cond delay="917"/>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290">
                                          <p:stCondLst>
                                            <p:cond delay="0"/>
                                          </p:stCondLst>
                                        </p:cTn>
                                        <p:tgtEl>
                                          <p:spTgt spid="3">
                                            <p:txEl>
                                              <p:pRg st="4" end="4"/>
                                            </p:txEl>
                                          </p:spTgt>
                                        </p:tgtEl>
                                      </p:cBhvr>
                                    </p:animEffect>
                                    <p:anim calcmode="lin" valueType="num">
                                      <p:cBhvr>
                                        <p:cTn id="62" dur="911"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3">
                                            <p:txEl>
                                              <p:pRg st="4" end="4"/>
                                            </p:txEl>
                                          </p:spTgt>
                                        </p:tgtEl>
                                      </p:cBhvr>
                                      <p:to x="100000" y="60000"/>
                                    </p:animScale>
                                    <p:animScale>
                                      <p:cBhvr>
                                        <p:cTn id="68" dur="83" decel="50000">
                                          <p:stCondLst>
                                            <p:cond delay="338"/>
                                          </p:stCondLst>
                                        </p:cTn>
                                        <p:tgtEl>
                                          <p:spTgt spid="3">
                                            <p:txEl>
                                              <p:pRg st="4" end="4"/>
                                            </p:txEl>
                                          </p:spTgt>
                                        </p:tgtEl>
                                      </p:cBhvr>
                                      <p:to x="100000" y="100000"/>
                                    </p:animScale>
                                    <p:animScale>
                                      <p:cBhvr>
                                        <p:cTn id="69" dur="13">
                                          <p:stCondLst>
                                            <p:cond delay="656"/>
                                          </p:stCondLst>
                                        </p:cTn>
                                        <p:tgtEl>
                                          <p:spTgt spid="3">
                                            <p:txEl>
                                              <p:pRg st="4" end="4"/>
                                            </p:txEl>
                                          </p:spTgt>
                                        </p:tgtEl>
                                      </p:cBhvr>
                                      <p:to x="100000" y="80000"/>
                                    </p:animScale>
                                    <p:animScale>
                                      <p:cBhvr>
                                        <p:cTn id="70" dur="83" decel="50000">
                                          <p:stCondLst>
                                            <p:cond delay="669"/>
                                          </p:stCondLst>
                                        </p:cTn>
                                        <p:tgtEl>
                                          <p:spTgt spid="3">
                                            <p:txEl>
                                              <p:pRg st="4" end="4"/>
                                            </p:txEl>
                                          </p:spTgt>
                                        </p:tgtEl>
                                      </p:cBhvr>
                                      <p:to x="100000" y="100000"/>
                                    </p:animScale>
                                    <p:animScale>
                                      <p:cBhvr>
                                        <p:cTn id="71" dur="13">
                                          <p:stCondLst>
                                            <p:cond delay="821"/>
                                          </p:stCondLst>
                                        </p:cTn>
                                        <p:tgtEl>
                                          <p:spTgt spid="3">
                                            <p:txEl>
                                              <p:pRg st="4" end="4"/>
                                            </p:txEl>
                                          </p:spTgt>
                                        </p:tgtEl>
                                      </p:cBhvr>
                                      <p:to x="100000" y="90000"/>
                                    </p:animScale>
                                    <p:animScale>
                                      <p:cBhvr>
                                        <p:cTn id="72" dur="83" decel="50000">
                                          <p:stCondLst>
                                            <p:cond delay="834"/>
                                          </p:stCondLst>
                                        </p:cTn>
                                        <p:tgtEl>
                                          <p:spTgt spid="3">
                                            <p:txEl>
                                              <p:pRg st="4" end="4"/>
                                            </p:txEl>
                                          </p:spTgt>
                                        </p:tgtEl>
                                      </p:cBhvr>
                                      <p:to x="100000" y="100000"/>
                                    </p:animScale>
                                    <p:animScale>
                                      <p:cBhvr>
                                        <p:cTn id="73" dur="13">
                                          <p:stCondLst>
                                            <p:cond delay="904"/>
                                          </p:stCondLst>
                                        </p:cTn>
                                        <p:tgtEl>
                                          <p:spTgt spid="3">
                                            <p:txEl>
                                              <p:pRg st="4" end="4"/>
                                            </p:txEl>
                                          </p:spTgt>
                                        </p:tgtEl>
                                      </p:cBhvr>
                                      <p:to x="100000" y="95000"/>
                                    </p:animScale>
                                    <p:animScale>
                                      <p:cBhvr>
                                        <p:cTn id="74" dur="83" decel="50000">
                                          <p:stCondLst>
                                            <p:cond delay="917"/>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6" end="6"/>
                                            </p:txEl>
                                          </p:spTgt>
                                        </p:tgtEl>
                                        <p:attrNameLst>
                                          <p:attrName>style.visibility</p:attrName>
                                        </p:attrNameLst>
                                      </p:cBhvr>
                                      <p:to>
                                        <p:strVal val="visible"/>
                                      </p:to>
                                    </p:set>
                                    <p:animEffect transition="in" filter="wipe(down)">
                                      <p:cBhvr>
                                        <p:cTn id="79" dur="290">
                                          <p:stCondLst>
                                            <p:cond delay="0"/>
                                          </p:stCondLst>
                                        </p:cTn>
                                        <p:tgtEl>
                                          <p:spTgt spid="3">
                                            <p:txEl>
                                              <p:pRg st="6" end="6"/>
                                            </p:txEl>
                                          </p:spTgt>
                                        </p:tgtEl>
                                      </p:cBhvr>
                                    </p:animEffect>
                                    <p:anim calcmode="lin" valueType="num">
                                      <p:cBhvr>
                                        <p:cTn id="80"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3">
                                            <p:txEl>
                                              <p:pRg st="6" end="6"/>
                                            </p:txEl>
                                          </p:spTgt>
                                        </p:tgtEl>
                                      </p:cBhvr>
                                      <p:to x="100000" y="60000"/>
                                    </p:animScale>
                                    <p:animScale>
                                      <p:cBhvr>
                                        <p:cTn id="86" dur="83" decel="50000">
                                          <p:stCondLst>
                                            <p:cond delay="338"/>
                                          </p:stCondLst>
                                        </p:cTn>
                                        <p:tgtEl>
                                          <p:spTgt spid="3">
                                            <p:txEl>
                                              <p:pRg st="6" end="6"/>
                                            </p:txEl>
                                          </p:spTgt>
                                        </p:tgtEl>
                                      </p:cBhvr>
                                      <p:to x="100000" y="100000"/>
                                    </p:animScale>
                                    <p:animScale>
                                      <p:cBhvr>
                                        <p:cTn id="87" dur="13">
                                          <p:stCondLst>
                                            <p:cond delay="656"/>
                                          </p:stCondLst>
                                        </p:cTn>
                                        <p:tgtEl>
                                          <p:spTgt spid="3">
                                            <p:txEl>
                                              <p:pRg st="6" end="6"/>
                                            </p:txEl>
                                          </p:spTgt>
                                        </p:tgtEl>
                                      </p:cBhvr>
                                      <p:to x="100000" y="80000"/>
                                    </p:animScale>
                                    <p:animScale>
                                      <p:cBhvr>
                                        <p:cTn id="88" dur="83" decel="50000">
                                          <p:stCondLst>
                                            <p:cond delay="669"/>
                                          </p:stCondLst>
                                        </p:cTn>
                                        <p:tgtEl>
                                          <p:spTgt spid="3">
                                            <p:txEl>
                                              <p:pRg st="6" end="6"/>
                                            </p:txEl>
                                          </p:spTgt>
                                        </p:tgtEl>
                                      </p:cBhvr>
                                      <p:to x="100000" y="100000"/>
                                    </p:animScale>
                                    <p:animScale>
                                      <p:cBhvr>
                                        <p:cTn id="89" dur="13">
                                          <p:stCondLst>
                                            <p:cond delay="821"/>
                                          </p:stCondLst>
                                        </p:cTn>
                                        <p:tgtEl>
                                          <p:spTgt spid="3">
                                            <p:txEl>
                                              <p:pRg st="6" end="6"/>
                                            </p:txEl>
                                          </p:spTgt>
                                        </p:tgtEl>
                                      </p:cBhvr>
                                      <p:to x="100000" y="90000"/>
                                    </p:animScale>
                                    <p:animScale>
                                      <p:cBhvr>
                                        <p:cTn id="90" dur="83" decel="50000">
                                          <p:stCondLst>
                                            <p:cond delay="834"/>
                                          </p:stCondLst>
                                        </p:cTn>
                                        <p:tgtEl>
                                          <p:spTgt spid="3">
                                            <p:txEl>
                                              <p:pRg st="6" end="6"/>
                                            </p:txEl>
                                          </p:spTgt>
                                        </p:tgtEl>
                                      </p:cBhvr>
                                      <p:to x="100000" y="100000"/>
                                    </p:animScale>
                                    <p:animScale>
                                      <p:cBhvr>
                                        <p:cTn id="91" dur="13">
                                          <p:stCondLst>
                                            <p:cond delay="904"/>
                                          </p:stCondLst>
                                        </p:cTn>
                                        <p:tgtEl>
                                          <p:spTgt spid="3">
                                            <p:txEl>
                                              <p:pRg st="6" end="6"/>
                                            </p:txEl>
                                          </p:spTgt>
                                        </p:tgtEl>
                                      </p:cBhvr>
                                      <p:to x="100000" y="95000"/>
                                    </p:animScale>
                                    <p:animScale>
                                      <p:cBhvr>
                                        <p:cTn id="92"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44824"/>
            <a:ext cx="9144000" cy="5013176"/>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الإيجابيات: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نموذج الدفعة الواحدة بسيط وسهل التطبيق.</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لن يكون هناك مفاجأت خلال السنة المالية.</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يتيح في كثير من الأحيان الاستخدام غير المقيد للمصدر الإلكتروني من حيث عدد المستخدمين وحجم الاستخدام.</a:t>
            </a:r>
          </a:p>
          <a:p>
            <a:pPr marL="624078" indent="-514350">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يتصف بعدم المرونة مما يجعل مساحات التفاوض ضيقة جدا وكذلك نجد أن المؤسسات الصغيرة تدفع مبالغ مقاربة للمبالغ التى تدفعها المؤسسات الصغيرة.</a:t>
            </a:r>
            <a:endParaRPr lang="en-US" b="1" dirty="0" smtClean="0">
              <a:solidFill>
                <a:srgbClr val="002060"/>
              </a:solidFill>
              <a:latin typeface="KaiTi" pitchFamily="49" charset="-122"/>
              <a:ea typeface="KaiTi" pitchFamily="49" charset="-122"/>
              <a:cs typeface="DecoType Naskh Special" pitchFamily="2" charset="-78"/>
            </a:endParaRPr>
          </a:p>
          <a:p>
            <a:pPr>
              <a:buFont typeface="Wingdings" pitchFamily="2" charset="2"/>
              <a:buChar char="q"/>
            </a:pPr>
            <a:endParaRPr lang="ar-SA" sz="2800" b="1" dirty="0" smtClean="0">
              <a:solidFill>
                <a:srgbClr val="002060"/>
              </a:solidFill>
              <a:cs typeface="Akhbar MT" pitchFamily="2" charset="-78"/>
            </a:endParaRPr>
          </a:p>
        </p:txBody>
      </p:sp>
      <p:sp>
        <p:nvSpPr>
          <p:cNvPr id="2" name="عنوان 1"/>
          <p:cNvSpPr>
            <a:spLocks noGrp="1"/>
          </p:cNvSpPr>
          <p:nvPr>
            <p:ph type="title"/>
          </p:nvPr>
        </p:nvSpPr>
        <p:spPr>
          <a:xfrm>
            <a:off x="395536" y="692696"/>
            <a:ext cx="8229600" cy="10668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الواحدة المحددة</a:t>
            </a:r>
          </a:p>
        </p:txBody>
      </p:sp>
    </p:spTree>
    <p:extLst>
      <p:ext uri="{BB962C8B-B14F-4D97-AF65-F5344CB8AC3E}">
        <p14:creationId xmlns="" xmlns:p14="http://schemas.microsoft.com/office/powerpoint/2010/main" val="2277106820"/>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290">
                                          <p:stCondLst>
                                            <p:cond delay="0"/>
                                          </p:stCondLst>
                                        </p:cTn>
                                        <p:tgtEl>
                                          <p:spTgt spid="3">
                                            <p:txEl>
                                              <p:pRg st="0" end="0"/>
                                            </p:txEl>
                                          </p:spTgt>
                                        </p:tgtEl>
                                      </p:cBhvr>
                                    </p:animEffect>
                                    <p:anim calcmode="lin" valueType="num">
                                      <p:cBhvr>
                                        <p:cTn id="14"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13">
                                          <p:stCondLst>
                                            <p:cond delay="325"/>
                                          </p:stCondLst>
                                        </p:cTn>
                                        <p:tgtEl>
                                          <p:spTgt spid="3">
                                            <p:txEl>
                                              <p:pRg st="0" end="0"/>
                                            </p:txEl>
                                          </p:spTgt>
                                        </p:tgtEl>
                                      </p:cBhvr>
                                      <p:to x="100000" y="60000"/>
                                    </p:animScale>
                                    <p:animScale>
                                      <p:cBhvr>
                                        <p:cTn id="20" dur="83" decel="50000">
                                          <p:stCondLst>
                                            <p:cond delay="338"/>
                                          </p:stCondLst>
                                        </p:cTn>
                                        <p:tgtEl>
                                          <p:spTgt spid="3">
                                            <p:txEl>
                                              <p:pRg st="0" end="0"/>
                                            </p:txEl>
                                          </p:spTgt>
                                        </p:tgtEl>
                                      </p:cBhvr>
                                      <p:to x="100000" y="100000"/>
                                    </p:animScale>
                                    <p:animScale>
                                      <p:cBhvr>
                                        <p:cTn id="21" dur="13">
                                          <p:stCondLst>
                                            <p:cond delay="656"/>
                                          </p:stCondLst>
                                        </p:cTn>
                                        <p:tgtEl>
                                          <p:spTgt spid="3">
                                            <p:txEl>
                                              <p:pRg st="0" end="0"/>
                                            </p:txEl>
                                          </p:spTgt>
                                        </p:tgtEl>
                                      </p:cBhvr>
                                      <p:to x="100000" y="80000"/>
                                    </p:animScale>
                                    <p:animScale>
                                      <p:cBhvr>
                                        <p:cTn id="22" dur="83" decel="50000">
                                          <p:stCondLst>
                                            <p:cond delay="669"/>
                                          </p:stCondLst>
                                        </p:cTn>
                                        <p:tgtEl>
                                          <p:spTgt spid="3">
                                            <p:txEl>
                                              <p:pRg st="0" end="0"/>
                                            </p:txEl>
                                          </p:spTgt>
                                        </p:tgtEl>
                                      </p:cBhvr>
                                      <p:to x="100000" y="100000"/>
                                    </p:animScale>
                                    <p:animScale>
                                      <p:cBhvr>
                                        <p:cTn id="23" dur="13">
                                          <p:stCondLst>
                                            <p:cond delay="821"/>
                                          </p:stCondLst>
                                        </p:cTn>
                                        <p:tgtEl>
                                          <p:spTgt spid="3">
                                            <p:txEl>
                                              <p:pRg st="0" end="0"/>
                                            </p:txEl>
                                          </p:spTgt>
                                        </p:tgtEl>
                                      </p:cBhvr>
                                      <p:to x="100000" y="90000"/>
                                    </p:animScale>
                                    <p:animScale>
                                      <p:cBhvr>
                                        <p:cTn id="24" dur="83" decel="50000">
                                          <p:stCondLst>
                                            <p:cond delay="834"/>
                                          </p:stCondLst>
                                        </p:cTn>
                                        <p:tgtEl>
                                          <p:spTgt spid="3">
                                            <p:txEl>
                                              <p:pRg st="0" end="0"/>
                                            </p:txEl>
                                          </p:spTgt>
                                        </p:tgtEl>
                                      </p:cBhvr>
                                      <p:to x="100000" y="100000"/>
                                    </p:animScale>
                                    <p:animScale>
                                      <p:cBhvr>
                                        <p:cTn id="25" dur="13">
                                          <p:stCondLst>
                                            <p:cond delay="904"/>
                                          </p:stCondLst>
                                        </p:cTn>
                                        <p:tgtEl>
                                          <p:spTgt spid="3">
                                            <p:txEl>
                                              <p:pRg st="0" end="0"/>
                                            </p:txEl>
                                          </p:spTgt>
                                        </p:tgtEl>
                                      </p:cBhvr>
                                      <p:to x="100000" y="95000"/>
                                    </p:animScale>
                                    <p:animScale>
                                      <p:cBhvr>
                                        <p:cTn id="26" dur="83" decel="50000">
                                          <p:stCondLst>
                                            <p:cond delay="917"/>
                                          </p:stCondLst>
                                        </p:cTn>
                                        <p:tgtEl>
                                          <p:spTgt spid="3">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290">
                                          <p:stCondLst>
                                            <p:cond delay="0"/>
                                          </p:stCondLst>
                                        </p:cTn>
                                        <p:tgtEl>
                                          <p:spTgt spid="3">
                                            <p:txEl>
                                              <p:pRg st="1" end="1"/>
                                            </p:txEl>
                                          </p:spTgt>
                                        </p:tgtEl>
                                      </p:cBhvr>
                                    </p:animEffect>
                                    <p:anim calcmode="lin" valueType="num">
                                      <p:cBhvr>
                                        <p:cTn id="32" dur="911"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3">
                                            <p:txEl>
                                              <p:pRg st="1" end="1"/>
                                            </p:txEl>
                                          </p:spTgt>
                                        </p:tgtEl>
                                        <p:attrNameLst>
                                          <p:attrName>ppt_y</p:attrName>
                                        </p:attrNameLst>
                                      </p:cBhvr>
                                      <p:tavLst>
                                        <p:tav tm="0" fmla="#ppt_y-sin(pi*$)/81">
                                          <p:val>
                                            <p:fltVal val="0"/>
                                          </p:val>
                                        </p:tav>
                                        <p:tav tm="100000">
                                          <p:val>
                                            <p:fltVal val="1"/>
                                          </p:val>
                                        </p:tav>
                                      </p:tavLst>
                                    </p:anim>
                                    <p:animScale>
                                      <p:cBhvr>
                                        <p:cTn id="37" dur="13">
                                          <p:stCondLst>
                                            <p:cond delay="325"/>
                                          </p:stCondLst>
                                        </p:cTn>
                                        <p:tgtEl>
                                          <p:spTgt spid="3">
                                            <p:txEl>
                                              <p:pRg st="1" end="1"/>
                                            </p:txEl>
                                          </p:spTgt>
                                        </p:tgtEl>
                                      </p:cBhvr>
                                      <p:to x="100000" y="60000"/>
                                    </p:animScale>
                                    <p:animScale>
                                      <p:cBhvr>
                                        <p:cTn id="38" dur="83" decel="50000">
                                          <p:stCondLst>
                                            <p:cond delay="338"/>
                                          </p:stCondLst>
                                        </p:cTn>
                                        <p:tgtEl>
                                          <p:spTgt spid="3">
                                            <p:txEl>
                                              <p:pRg st="1" end="1"/>
                                            </p:txEl>
                                          </p:spTgt>
                                        </p:tgtEl>
                                      </p:cBhvr>
                                      <p:to x="100000" y="100000"/>
                                    </p:animScale>
                                    <p:animScale>
                                      <p:cBhvr>
                                        <p:cTn id="39" dur="13">
                                          <p:stCondLst>
                                            <p:cond delay="656"/>
                                          </p:stCondLst>
                                        </p:cTn>
                                        <p:tgtEl>
                                          <p:spTgt spid="3">
                                            <p:txEl>
                                              <p:pRg st="1" end="1"/>
                                            </p:txEl>
                                          </p:spTgt>
                                        </p:tgtEl>
                                      </p:cBhvr>
                                      <p:to x="100000" y="80000"/>
                                    </p:animScale>
                                    <p:animScale>
                                      <p:cBhvr>
                                        <p:cTn id="40" dur="83" decel="50000">
                                          <p:stCondLst>
                                            <p:cond delay="669"/>
                                          </p:stCondLst>
                                        </p:cTn>
                                        <p:tgtEl>
                                          <p:spTgt spid="3">
                                            <p:txEl>
                                              <p:pRg st="1" end="1"/>
                                            </p:txEl>
                                          </p:spTgt>
                                        </p:tgtEl>
                                      </p:cBhvr>
                                      <p:to x="100000" y="100000"/>
                                    </p:animScale>
                                    <p:animScale>
                                      <p:cBhvr>
                                        <p:cTn id="41" dur="13">
                                          <p:stCondLst>
                                            <p:cond delay="821"/>
                                          </p:stCondLst>
                                        </p:cTn>
                                        <p:tgtEl>
                                          <p:spTgt spid="3">
                                            <p:txEl>
                                              <p:pRg st="1" end="1"/>
                                            </p:txEl>
                                          </p:spTgt>
                                        </p:tgtEl>
                                      </p:cBhvr>
                                      <p:to x="100000" y="90000"/>
                                    </p:animScale>
                                    <p:animScale>
                                      <p:cBhvr>
                                        <p:cTn id="42" dur="83" decel="50000">
                                          <p:stCondLst>
                                            <p:cond delay="834"/>
                                          </p:stCondLst>
                                        </p:cTn>
                                        <p:tgtEl>
                                          <p:spTgt spid="3">
                                            <p:txEl>
                                              <p:pRg st="1" end="1"/>
                                            </p:txEl>
                                          </p:spTgt>
                                        </p:tgtEl>
                                      </p:cBhvr>
                                      <p:to x="100000" y="100000"/>
                                    </p:animScale>
                                    <p:animScale>
                                      <p:cBhvr>
                                        <p:cTn id="43" dur="13">
                                          <p:stCondLst>
                                            <p:cond delay="904"/>
                                          </p:stCondLst>
                                        </p:cTn>
                                        <p:tgtEl>
                                          <p:spTgt spid="3">
                                            <p:txEl>
                                              <p:pRg st="1" end="1"/>
                                            </p:txEl>
                                          </p:spTgt>
                                        </p:tgtEl>
                                      </p:cBhvr>
                                      <p:to x="100000" y="95000"/>
                                    </p:animScale>
                                    <p:animScale>
                                      <p:cBhvr>
                                        <p:cTn id="44" dur="83" decel="50000">
                                          <p:stCondLst>
                                            <p:cond delay="917"/>
                                          </p:stCondLst>
                                        </p:cTn>
                                        <p:tgtEl>
                                          <p:spTgt spid="3">
                                            <p:txEl>
                                              <p:pRg st="1" end="1"/>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wipe(down)">
                                      <p:cBhvr>
                                        <p:cTn id="49" dur="290">
                                          <p:stCondLst>
                                            <p:cond delay="0"/>
                                          </p:stCondLst>
                                        </p:cTn>
                                        <p:tgtEl>
                                          <p:spTgt spid="3">
                                            <p:txEl>
                                              <p:pRg st="2" end="2"/>
                                            </p:txEl>
                                          </p:spTgt>
                                        </p:tgtEl>
                                      </p:cBhvr>
                                    </p:animEffect>
                                    <p:anim calcmode="lin" valueType="num">
                                      <p:cBhvr>
                                        <p:cTn id="50"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55" dur="13">
                                          <p:stCondLst>
                                            <p:cond delay="325"/>
                                          </p:stCondLst>
                                        </p:cTn>
                                        <p:tgtEl>
                                          <p:spTgt spid="3">
                                            <p:txEl>
                                              <p:pRg st="2" end="2"/>
                                            </p:txEl>
                                          </p:spTgt>
                                        </p:tgtEl>
                                      </p:cBhvr>
                                      <p:to x="100000" y="60000"/>
                                    </p:animScale>
                                    <p:animScale>
                                      <p:cBhvr>
                                        <p:cTn id="56" dur="83" decel="50000">
                                          <p:stCondLst>
                                            <p:cond delay="338"/>
                                          </p:stCondLst>
                                        </p:cTn>
                                        <p:tgtEl>
                                          <p:spTgt spid="3">
                                            <p:txEl>
                                              <p:pRg st="2" end="2"/>
                                            </p:txEl>
                                          </p:spTgt>
                                        </p:tgtEl>
                                      </p:cBhvr>
                                      <p:to x="100000" y="100000"/>
                                    </p:animScale>
                                    <p:animScale>
                                      <p:cBhvr>
                                        <p:cTn id="57" dur="13">
                                          <p:stCondLst>
                                            <p:cond delay="656"/>
                                          </p:stCondLst>
                                        </p:cTn>
                                        <p:tgtEl>
                                          <p:spTgt spid="3">
                                            <p:txEl>
                                              <p:pRg st="2" end="2"/>
                                            </p:txEl>
                                          </p:spTgt>
                                        </p:tgtEl>
                                      </p:cBhvr>
                                      <p:to x="100000" y="80000"/>
                                    </p:animScale>
                                    <p:animScale>
                                      <p:cBhvr>
                                        <p:cTn id="58" dur="83" decel="50000">
                                          <p:stCondLst>
                                            <p:cond delay="669"/>
                                          </p:stCondLst>
                                        </p:cTn>
                                        <p:tgtEl>
                                          <p:spTgt spid="3">
                                            <p:txEl>
                                              <p:pRg st="2" end="2"/>
                                            </p:txEl>
                                          </p:spTgt>
                                        </p:tgtEl>
                                      </p:cBhvr>
                                      <p:to x="100000" y="100000"/>
                                    </p:animScale>
                                    <p:animScale>
                                      <p:cBhvr>
                                        <p:cTn id="59" dur="13">
                                          <p:stCondLst>
                                            <p:cond delay="821"/>
                                          </p:stCondLst>
                                        </p:cTn>
                                        <p:tgtEl>
                                          <p:spTgt spid="3">
                                            <p:txEl>
                                              <p:pRg st="2" end="2"/>
                                            </p:txEl>
                                          </p:spTgt>
                                        </p:tgtEl>
                                      </p:cBhvr>
                                      <p:to x="100000" y="90000"/>
                                    </p:animScale>
                                    <p:animScale>
                                      <p:cBhvr>
                                        <p:cTn id="60" dur="83" decel="50000">
                                          <p:stCondLst>
                                            <p:cond delay="834"/>
                                          </p:stCondLst>
                                        </p:cTn>
                                        <p:tgtEl>
                                          <p:spTgt spid="3">
                                            <p:txEl>
                                              <p:pRg st="2" end="2"/>
                                            </p:txEl>
                                          </p:spTgt>
                                        </p:tgtEl>
                                      </p:cBhvr>
                                      <p:to x="100000" y="100000"/>
                                    </p:animScale>
                                    <p:animScale>
                                      <p:cBhvr>
                                        <p:cTn id="61" dur="13">
                                          <p:stCondLst>
                                            <p:cond delay="904"/>
                                          </p:stCondLst>
                                        </p:cTn>
                                        <p:tgtEl>
                                          <p:spTgt spid="3">
                                            <p:txEl>
                                              <p:pRg st="2" end="2"/>
                                            </p:txEl>
                                          </p:spTgt>
                                        </p:tgtEl>
                                      </p:cBhvr>
                                      <p:to x="100000" y="95000"/>
                                    </p:animScale>
                                    <p:animScale>
                                      <p:cBhvr>
                                        <p:cTn id="62" dur="83" decel="50000">
                                          <p:stCondLst>
                                            <p:cond delay="917"/>
                                          </p:stCondLst>
                                        </p:cTn>
                                        <p:tgtEl>
                                          <p:spTgt spid="3">
                                            <p:txEl>
                                              <p:pRg st="2" end="2"/>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wipe(down)">
                                      <p:cBhvr>
                                        <p:cTn id="67" dur="290">
                                          <p:stCondLst>
                                            <p:cond delay="0"/>
                                          </p:stCondLst>
                                        </p:cTn>
                                        <p:tgtEl>
                                          <p:spTgt spid="3">
                                            <p:txEl>
                                              <p:pRg st="3" end="3"/>
                                            </p:txEl>
                                          </p:spTgt>
                                        </p:tgtEl>
                                      </p:cBhvr>
                                    </p:animEffect>
                                    <p:anim calcmode="lin" valueType="num">
                                      <p:cBhvr>
                                        <p:cTn id="68" dur="911"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3">
                                            <p:txEl>
                                              <p:pRg st="3" end="3"/>
                                            </p:txEl>
                                          </p:spTgt>
                                        </p:tgtEl>
                                        <p:attrNameLst>
                                          <p:attrName>ppt_y</p:attrName>
                                        </p:attrNameLst>
                                      </p:cBhvr>
                                      <p:tavLst>
                                        <p:tav tm="0" fmla="#ppt_y-sin(pi*$)/81">
                                          <p:val>
                                            <p:fltVal val="0"/>
                                          </p:val>
                                        </p:tav>
                                        <p:tav tm="100000">
                                          <p:val>
                                            <p:fltVal val="1"/>
                                          </p:val>
                                        </p:tav>
                                      </p:tavLst>
                                    </p:anim>
                                    <p:animScale>
                                      <p:cBhvr>
                                        <p:cTn id="73" dur="13">
                                          <p:stCondLst>
                                            <p:cond delay="325"/>
                                          </p:stCondLst>
                                        </p:cTn>
                                        <p:tgtEl>
                                          <p:spTgt spid="3">
                                            <p:txEl>
                                              <p:pRg st="3" end="3"/>
                                            </p:txEl>
                                          </p:spTgt>
                                        </p:tgtEl>
                                      </p:cBhvr>
                                      <p:to x="100000" y="60000"/>
                                    </p:animScale>
                                    <p:animScale>
                                      <p:cBhvr>
                                        <p:cTn id="74" dur="83" decel="50000">
                                          <p:stCondLst>
                                            <p:cond delay="338"/>
                                          </p:stCondLst>
                                        </p:cTn>
                                        <p:tgtEl>
                                          <p:spTgt spid="3">
                                            <p:txEl>
                                              <p:pRg st="3" end="3"/>
                                            </p:txEl>
                                          </p:spTgt>
                                        </p:tgtEl>
                                      </p:cBhvr>
                                      <p:to x="100000" y="100000"/>
                                    </p:animScale>
                                    <p:animScale>
                                      <p:cBhvr>
                                        <p:cTn id="75" dur="13">
                                          <p:stCondLst>
                                            <p:cond delay="656"/>
                                          </p:stCondLst>
                                        </p:cTn>
                                        <p:tgtEl>
                                          <p:spTgt spid="3">
                                            <p:txEl>
                                              <p:pRg st="3" end="3"/>
                                            </p:txEl>
                                          </p:spTgt>
                                        </p:tgtEl>
                                      </p:cBhvr>
                                      <p:to x="100000" y="80000"/>
                                    </p:animScale>
                                    <p:animScale>
                                      <p:cBhvr>
                                        <p:cTn id="76" dur="83" decel="50000">
                                          <p:stCondLst>
                                            <p:cond delay="669"/>
                                          </p:stCondLst>
                                        </p:cTn>
                                        <p:tgtEl>
                                          <p:spTgt spid="3">
                                            <p:txEl>
                                              <p:pRg st="3" end="3"/>
                                            </p:txEl>
                                          </p:spTgt>
                                        </p:tgtEl>
                                      </p:cBhvr>
                                      <p:to x="100000" y="100000"/>
                                    </p:animScale>
                                    <p:animScale>
                                      <p:cBhvr>
                                        <p:cTn id="77" dur="13">
                                          <p:stCondLst>
                                            <p:cond delay="821"/>
                                          </p:stCondLst>
                                        </p:cTn>
                                        <p:tgtEl>
                                          <p:spTgt spid="3">
                                            <p:txEl>
                                              <p:pRg st="3" end="3"/>
                                            </p:txEl>
                                          </p:spTgt>
                                        </p:tgtEl>
                                      </p:cBhvr>
                                      <p:to x="100000" y="90000"/>
                                    </p:animScale>
                                    <p:animScale>
                                      <p:cBhvr>
                                        <p:cTn id="78" dur="83" decel="50000">
                                          <p:stCondLst>
                                            <p:cond delay="834"/>
                                          </p:stCondLst>
                                        </p:cTn>
                                        <p:tgtEl>
                                          <p:spTgt spid="3">
                                            <p:txEl>
                                              <p:pRg st="3" end="3"/>
                                            </p:txEl>
                                          </p:spTgt>
                                        </p:tgtEl>
                                      </p:cBhvr>
                                      <p:to x="100000" y="100000"/>
                                    </p:animScale>
                                    <p:animScale>
                                      <p:cBhvr>
                                        <p:cTn id="79" dur="13">
                                          <p:stCondLst>
                                            <p:cond delay="904"/>
                                          </p:stCondLst>
                                        </p:cTn>
                                        <p:tgtEl>
                                          <p:spTgt spid="3">
                                            <p:txEl>
                                              <p:pRg st="3" end="3"/>
                                            </p:txEl>
                                          </p:spTgt>
                                        </p:tgtEl>
                                      </p:cBhvr>
                                      <p:to x="100000" y="95000"/>
                                    </p:animScale>
                                    <p:animScale>
                                      <p:cBhvr>
                                        <p:cTn id="80" dur="83" decel="50000">
                                          <p:stCondLst>
                                            <p:cond delay="917"/>
                                          </p:stCondLst>
                                        </p:cTn>
                                        <p:tgtEl>
                                          <p:spTgt spid="3">
                                            <p:txEl>
                                              <p:pRg st="3" end="3"/>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xEl>
                                              <p:pRg st="5" end="5"/>
                                            </p:txEl>
                                          </p:spTgt>
                                        </p:tgtEl>
                                        <p:attrNameLst>
                                          <p:attrName>style.visibility</p:attrName>
                                        </p:attrNameLst>
                                      </p:cBhvr>
                                      <p:to>
                                        <p:strVal val="visible"/>
                                      </p:to>
                                    </p:set>
                                    <p:animEffect transition="in" filter="wipe(down)">
                                      <p:cBhvr>
                                        <p:cTn id="85" dur="290">
                                          <p:stCondLst>
                                            <p:cond delay="0"/>
                                          </p:stCondLst>
                                        </p:cTn>
                                        <p:tgtEl>
                                          <p:spTgt spid="3">
                                            <p:txEl>
                                              <p:pRg st="5" end="5"/>
                                            </p:txEl>
                                          </p:spTgt>
                                        </p:tgtEl>
                                      </p:cBhvr>
                                    </p:animEffect>
                                    <p:anim calcmode="lin" valueType="num">
                                      <p:cBhvr>
                                        <p:cTn id="86" dur="911"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7" dur="332"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8" dur="332" tmFilter="0, 0; 0.125,0.2665; 0.25,0.4; 0.375,0.465; 0.5,0.5;  0.625,0.535; 0.75,0.6; 0.875,0.7335; 1,1">
                                          <p:stCondLst>
                                            <p:cond delay="332"/>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9" dur="166" tmFilter="0, 0; 0.125,0.2665; 0.25,0.4; 0.375,0.465; 0.5,0.5;  0.625,0.535; 0.75,0.6; 0.875,0.7335; 1,1">
                                          <p:stCondLst>
                                            <p:cond delay="662"/>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0" dur="82" tmFilter="0, 0; 0.125,0.2665; 0.25,0.4; 0.375,0.465; 0.5,0.5;  0.625,0.535; 0.75,0.6; 0.875,0.7335; 1,1">
                                          <p:stCondLst>
                                            <p:cond delay="828"/>
                                          </p:stCondLst>
                                        </p:cTn>
                                        <p:tgtEl>
                                          <p:spTgt spid="3">
                                            <p:txEl>
                                              <p:pRg st="5" end="5"/>
                                            </p:txEl>
                                          </p:spTgt>
                                        </p:tgtEl>
                                        <p:attrNameLst>
                                          <p:attrName>ppt_y</p:attrName>
                                        </p:attrNameLst>
                                      </p:cBhvr>
                                      <p:tavLst>
                                        <p:tav tm="0" fmla="#ppt_y-sin(pi*$)/81">
                                          <p:val>
                                            <p:fltVal val="0"/>
                                          </p:val>
                                        </p:tav>
                                        <p:tav tm="100000">
                                          <p:val>
                                            <p:fltVal val="1"/>
                                          </p:val>
                                        </p:tav>
                                      </p:tavLst>
                                    </p:anim>
                                    <p:animScale>
                                      <p:cBhvr>
                                        <p:cTn id="91" dur="13">
                                          <p:stCondLst>
                                            <p:cond delay="325"/>
                                          </p:stCondLst>
                                        </p:cTn>
                                        <p:tgtEl>
                                          <p:spTgt spid="3">
                                            <p:txEl>
                                              <p:pRg st="5" end="5"/>
                                            </p:txEl>
                                          </p:spTgt>
                                        </p:tgtEl>
                                      </p:cBhvr>
                                      <p:to x="100000" y="60000"/>
                                    </p:animScale>
                                    <p:animScale>
                                      <p:cBhvr>
                                        <p:cTn id="92" dur="83" decel="50000">
                                          <p:stCondLst>
                                            <p:cond delay="338"/>
                                          </p:stCondLst>
                                        </p:cTn>
                                        <p:tgtEl>
                                          <p:spTgt spid="3">
                                            <p:txEl>
                                              <p:pRg st="5" end="5"/>
                                            </p:txEl>
                                          </p:spTgt>
                                        </p:tgtEl>
                                      </p:cBhvr>
                                      <p:to x="100000" y="100000"/>
                                    </p:animScale>
                                    <p:animScale>
                                      <p:cBhvr>
                                        <p:cTn id="93" dur="13">
                                          <p:stCondLst>
                                            <p:cond delay="656"/>
                                          </p:stCondLst>
                                        </p:cTn>
                                        <p:tgtEl>
                                          <p:spTgt spid="3">
                                            <p:txEl>
                                              <p:pRg st="5" end="5"/>
                                            </p:txEl>
                                          </p:spTgt>
                                        </p:tgtEl>
                                      </p:cBhvr>
                                      <p:to x="100000" y="80000"/>
                                    </p:animScale>
                                    <p:animScale>
                                      <p:cBhvr>
                                        <p:cTn id="94" dur="83" decel="50000">
                                          <p:stCondLst>
                                            <p:cond delay="669"/>
                                          </p:stCondLst>
                                        </p:cTn>
                                        <p:tgtEl>
                                          <p:spTgt spid="3">
                                            <p:txEl>
                                              <p:pRg st="5" end="5"/>
                                            </p:txEl>
                                          </p:spTgt>
                                        </p:tgtEl>
                                      </p:cBhvr>
                                      <p:to x="100000" y="100000"/>
                                    </p:animScale>
                                    <p:animScale>
                                      <p:cBhvr>
                                        <p:cTn id="95" dur="13">
                                          <p:stCondLst>
                                            <p:cond delay="821"/>
                                          </p:stCondLst>
                                        </p:cTn>
                                        <p:tgtEl>
                                          <p:spTgt spid="3">
                                            <p:txEl>
                                              <p:pRg st="5" end="5"/>
                                            </p:txEl>
                                          </p:spTgt>
                                        </p:tgtEl>
                                      </p:cBhvr>
                                      <p:to x="100000" y="90000"/>
                                    </p:animScale>
                                    <p:animScale>
                                      <p:cBhvr>
                                        <p:cTn id="96" dur="83" decel="50000">
                                          <p:stCondLst>
                                            <p:cond delay="834"/>
                                          </p:stCondLst>
                                        </p:cTn>
                                        <p:tgtEl>
                                          <p:spTgt spid="3">
                                            <p:txEl>
                                              <p:pRg st="5" end="5"/>
                                            </p:txEl>
                                          </p:spTgt>
                                        </p:tgtEl>
                                      </p:cBhvr>
                                      <p:to x="100000" y="100000"/>
                                    </p:animScale>
                                    <p:animScale>
                                      <p:cBhvr>
                                        <p:cTn id="97" dur="13">
                                          <p:stCondLst>
                                            <p:cond delay="904"/>
                                          </p:stCondLst>
                                        </p:cTn>
                                        <p:tgtEl>
                                          <p:spTgt spid="3">
                                            <p:txEl>
                                              <p:pRg st="5" end="5"/>
                                            </p:txEl>
                                          </p:spTgt>
                                        </p:tgtEl>
                                      </p:cBhvr>
                                      <p:to x="100000" y="95000"/>
                                    </p:animScale>
                                    <p:animScale>
                                      <p:cBhvr>
                                        <p:cTn id="98" dur="83" decel="50000">
                                          <p:stCondLst>
                                            <p:cond delay="917"/>
                                          </p:stCondLst>
                                        </p:cTn>
                                        <p:tgtEl>
                                          <p:spTgt spid="3">
                                            <p:txEl>
                                              <p:pRg st="5" end="5"/>
                                            </p:txEl>
                                          </p:spTgt>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26" presetClass="entr" presetSubtype="0" fill="hold" grpId="0" nodeType="click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290">
                                          <p:stCondLst>
                                            <p:cond delay="0"/>
                                          </p:stCondLst>
                                        </p:cTn>
                                        <p:tgtEl>
                                          <p:spTgt spid="3">
                                            <p:txEl>
                                              <p:pRg st="6" end="6"/>
                                            </p:txEl>
                                          </p:spTgt>
                                        </p:tgtEl>
                                      </p:cBhvr>
                                    </p:animEffect>
                                    <p:anim calcmode="lin" valueType="num">
                                      <p:cBhvr>
                                        <p:cTn id="104"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13">
                                          <p:stCondLst>
                                            <p:cond delay="325"/>
                                          </p:stCondLst>
                                        </p:cTn>
                                        <p:tgtEl>
                                          <p:spTgt spid="3">
                                            <p:txEl>
                                              <p:pRg st="6" end="6"/>
                                            </p:txEl>
                                          </p:spTgt>
                                        </p:tgtEl>
                                      </p:cBhvr>
                                      <p:to x="100000" y="60000"/>
                                    </p:animScale>
                                    <p:animScale>
                                      <p:cBhvr>
                                        <p:cTn id="110" dur="83" decel="50000">
                                          <p:stCondLst>
                                            <p:cond delay="338"/>
                                          </p:stCondLst>
                                        </p:cTn>
                                        <p:tgtEl>
                                          <p:spTgt spid="3">
                                            <p:txEl>
                                              <p:pRg st="6" end="6"/>
                                            </p:txEl>
                                          </p:spTgt>
                                        </p:tgtEl>
                                      </p:cBhvr>
                                      <p:to x="100000" y="100000"/>
                                    </p:animScale>
                                    <p:animScale>
                                      <p:cBhvr>
                                        <p:cTn id="111" dur="13">
                                          <p:stCondLst>
                                            <p:cond delay="656"/>
                                          </p:stCondLst>
                                        </p:cTn>
                                        <p:tgtEl>
                                          <p:spTgt spid="3">
                                            <p:txEl>
                                              <p:pRg st="6" end="6"/>
                                            </p:txEl>
                                          </p:spTgt>
                                        </p:tgtEl>
                                      </p:cBhvr>
                                      <p:to x="100000" y="80000"/>
                                    </p:animScale>
                                    <p:animScale>
                                      <p:cBhvr>
                                        <p:cTn id="112" dur="83" decel="50000">
                                          <p:stCondLst>
                                            <p:cond delay="669"/>
                                          </p:stCondLst>
                                        </p:cTn>
                                        <p:tgtEl>
                                          <p:spTgt spid="3">
                                            <p:txEl>
                                              <p:pRg st="6" end="6"/>
                                            </p:txEl>
                                          </p:spTgt>
                                        </p:tgtEl>
                                      </p:cBhvr>
                                      <p:to x="100000" y="100000"/>
                                    </p:animScale>
                                    <p:animScale>
                                      <p:cBhvr>
                                        <p:cTn id="113" dur="13">
                                          <p:stCondLst>
                                            <p:cond delay="821"/>
                                          </p:stCondLst>
                                        </p:cTn>
                                        <p:tgtEl>
                                          <p:spTgt spid="3">
                                            <p:txEl>
                                              <p:pRg st="6" end="6"/>
                                            </p:txEl>
                                          </p:spTgt>
                                        </p:tgtEl>
                                      </p:cBhvr>
                                      <p:to x="100000" y="90000"/>
                                    </p:animScale>
                                    <p:animScale>
                                      <p:cBhvr>
                                        <p:cTn id="114" dur="83" decel="50000">
                                          <p:stCondLst>
                                            <p:cond delay="834"/>
                                          </p:stCondLst>
                                        </p:cTn>
                                        <p:tgtEl>
                                          <p:spTgt spid="3">
                                            <p:txEl>
                                              <p:pRg st="6" end="6"/>
                                            </p:txEl>
                                          </p:spTgt>
                                        </p:tgtEl>
                                      </p:cBhvr>
                                      <p:to x="100000" y="100000"/>
                                    </p:animScale>
                                    <p:animScale>
                                      <p:cBhvr>
                                        <p:cTn id="115" dur="13">
                                          <p:stCondLst>
                                            <p:cond delay="904"/>
                                          </p:stCondLst>
                                        </p:cTn>
                                        <p:tgtEl>
                                          <p:spTgt spid="3">
                                            <p:txEl>
                                              <p:pRg st="6" end="6"/>
                                            </p:txEl>
                                          </p:spTgt>
                                        </p:tgtEl>
                                      </p:cBhvr>
                                      <p:to x="100000" y="95000"/>
                                    </p:animScale>
                                    <p:animScale>
                                      <p:cBhvr>
                                        <p:cTn id="116"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204864"/>
            <a:ext cx="9144000" cy="4653136"/>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هناك متغير لتحديد سعر شراء المصدر الإلكتروني مما يجعل المؤسسات تدفع مبالغ متفاوتة تبعا لهذا المتغير.</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هذه الحالة يكون هذا المتغير مرتبطا بحجم المؤسسة.والسؤال المهم هو كيفية تحديد حجم المؤسسة؟</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الطرق الشائعة التى يتم استخدامها تعتمد على عدد الموظفين والطلاب أو عدد اجهزة الحاسب التى يمكن من خلالها الاتصال بالمصدر والدخول إليه</a:t>
            </a:r>
            <a:r>
              <a:rPr lang="ar-SA" dirty="0" smtClean="0"/>
              <a:t>.</a:t>
            </a:r>
            <a:endParaRPr lang="en-US" dirty="0" smtClean="0"/>
          </a:p>
          <a:p>
            <a:pPr>
              <a:buFont typeface="Wingdings" pitchFamily="2" charset="2"/>
              <a:buChar char="q"/>
            </a:pPr>
            <a:endParaRPr lang="ar-SA" sz="2800" b="1" dirty="0">
              <a:solidFill>
                <a:srgbClr val="002060"/>
              </a:solidFill>
              <a:cs typeface="Akhbar MT" pitchFamily="2" charset="-78"/>
            </a:endParaRPr>
          </a:p>
        </p:txBody>
      </p:sp>
      <p:sp>
        <p:nvSpPr>
          <p:cNvPr id="2" name="عنوان 1"/>
          <p:cNvSpPr>
            <a:spLocks noGrp="1"/>
          </p:cNvSpPr>
          <p:nvPr>
            <p:ph type="title"/>
          </p:nvPr>
        </p:nvSpPr>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حجم المؤسسة</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0"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2" end="2"/>
                                            </p:txEl>
                                          </p:spTgt>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grpId="0" nodeType="clickEffect">
                                  <p:stCondLst>
                                    <p:cond delay="0"/>
                                  </p:stCondLst>
                                  <p:iterate type="lt">
                                    <p:tmPct val="50000"/>
                                  </p:iterate>
                                  <p:childTnLst>
                                    <p:set>
                                      <p:cBhvr>
                                        <p:cTn id="26"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27"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29" dur="80"/>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20888"/>
            <a:ext cx="9144000" cy="4437112"/>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الايجابيات: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يوجد في هذا النموذج أساس العدالة حيث إن المؤسسات  الصغيرة ستقوم بدفع مبالغ أقل من الؤسسات الكبيرة.</a:t>
            </a:r>
          </a:p>
          <a:p>
            <a:pPr marL="624078" indent="-514350">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صعوبة جمع البيانات والأرقام عن حجم المؤسسة لتحديد السعر.</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يمكن أن يكون هناك جدل حول الجوانب التى يمكن قياسها لتحديد سعر الشراء أو الاشتراك.</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حجم المؤسسة قد لا يتساوى مع حجم الاستخدام</a:t>
            </a:r>
            <a:r>
              <a:rPr lang="ar-SA" sz="2400" dirty="0" smtClean="0"/>
              <a:t>.</a:t>
            </a:r>
            <a:endParaRPr lang="en-US" sz="2400" dirty="0" smtClean="0"/>
          </a:p>
          <a:p>
            <a:pPr>
              <a:buFont typeface="Wingdings" pitchFamily="2" charset="2"/>
              <a:buChar char="q"/>
            </a:pPr>
            <a:endParaRPr lang="en-US" sz="2400" dirty="0" smtClean="0"/>
          </a:p>
        </p:txBody>
      </p:sp>
      <p:sp>
        <p:nvSpPr>
          <p:cNvPr id="2" name="عنوان 1"/>
          <p:cNvSpPr>
            <a:spLocks noGrp="1"/>
          </p:cNvSpPr>
          <p:nvPr>
            <p:ph type="title"/>
          </p:nvPr>
        </p:nvSpPr>
        <p:spPr>
          <a:xfrm>
            <a:off x="467544" y="692696"/>
            <a:ext cx="8229600" cy="10668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حجم المؤسسة</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800" decel="100000"/>
                                        <p:tgtEl>
                                          <p:spTgt spid="3">
                                            <p:txEl>
                                              <p:pRg st="0" end="0"/>
                                            </p:txEl>
                                          </p:spTgt>
                                        </p:tgtEl>
                                      </p:cBhvr>
                                    </p:animEffect>
                                    <p:anim calcmode="lin" valueType="num">
                                      <p:cBhvr>
                                        <p:cTn id="17"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800" decel="100000"/>
                                        <p:tgtEl>
                                          <p:spTgt spid="3">
                                            <p:txEl>
                                              <p:pRg st="1" end="1"/>
                                            </p:txEl>
                                          </p:spTgt>
                                        </p:tgtEl>
                                      </p:cBhvr>
                                    </p:animEffect>
                                    <p:anim calcmode="lin" valueType="num">
                                      <p:cBhvr>
                                        <p:cTn id="27"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8"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9"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800" decel="100000"/>
                                        <p:tgtEl>
                                          <p:spTgt spid="3">
                                            <p:txEl>
                                              <p:pRg st="3" end="3"/>
                                            </p:txEl>
                                          </p:spTgt>
                                        </p:tgtEl>
                                      </p:cBhvr>
                                    </p:animEffect>
                                    <p:anim calcmode="lin" valueType="num">
                                      <p:cBhvr>
                                        <p:cTn id="37"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8"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9"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0" presetClass="entr" presetSubtype="0" fill="hold" grpId="0"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fade">
                                      <p:cBhvr>
                                        <p:cTn id="46" dur="800" decel="100000"/>
                                        <p:tgtEl>
                                          <p:spTgt spid="3">
                                            <p:txEl>
                                              <p:pRg st="4" end="4"/>
                                            </p:txEl>
                                          </p:spTgt>
                                        </p:tgtEl>
                                      </p:cBhvr>
                                    </p:animEffect>
                                    <p:anim calcmode="lin" valueType="num">
                                      <p:cBhvr>
                                        <p:cTn id="47" dur="8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48" dur="8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49" dur="8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800" decel="100000"/>
                                        <p:tgtEl>
                                          <p:spTgt spid="3">
                                            <p:txEl>
                                              <p:pRg st="5" end="5"/>
                                            </p:txEl>
                                          </p:spTgt>
                                        </p:tgtEl>
                                      </p:cBhvr>
                                    </p:animEffect>
                                    <p:anim calcmode="lin" valueType="num">
                                      <p:cBhvr>
                                        <p:cTn id="57" dur="8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58" dur="8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59" dur="8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Effect transition="in" filter="fade">
                                      <p:cBhvr>
                                        <p:cTn id="66" dur="800" decel="100000"/>
                                        <p:tgtEl>
                                          <p:spTgt spid="3">
                                            <p:txEl>
                                              <p:pRg st="6" end="6"/>
                                            </p:txEl>
                                          </p:spTgt>
                                        </p:tgtEl>
                                      </p:cBhvr>
                                    </p:animEffect>
                                    <p:anim calcmode="lin" valueType="num">
                                      <p:cBhvr>
                                        <p:cTn id="67"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68"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69"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2996952"/>
            <a:ext cx="9144000" cy="3861048"/>
          </a:xfrm>
        </p:spPr>
        <p:txBody>
          <a:bodyPr>
            <a:normAutofit/>
          </a:bodyPr>
          <a:lstStyle/>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تحديد سعر اقتناء المصدر الإلكتروني في هذا النموذج يعتمد بشكل عام على الاتفاق على أن مقدارا محددا ومعينا من المستفيدين هم فقط يمكنهم الدخول للمصدر واستخدامه.</a:t>
            </a:r>
            <a:endParaRPr lang="en-US" sz="3000" b="1" dirty="0" smtClean="0">
              <a:solidFill>
                <a:srgbClr val="002060"/>
              </a:solidFill>
              <a:latin typeface="KaiTi" pitchFamily="49" charset="-122"/>
              <a:ea typeface="KaiTi" pitchFamily="49" charset="-122"/>
              <a:cs typeface="DecoType Naskh Special" pitchFamily="2" charset="-78"/>
            </a:endParaRPr>
          </a:p>
          <a:p>
            <a:pPr>
              <a:buNone/>
            </a:pPr>
            <a:endParaRPr lang="ar-SA" dirty="0" smtClean="0"/>
          </a:p>
        </p:txBody>
      </p:sp>
      <p:sp>
        <p:nvSpPr>
          <p:cNvPr id="3" name="عنوان 1"/>
          <p:cNvSpPr>
            <a:spLocks noGrp="1"/>
          </p:cNvSpPr>
          <p:nvPr>
            <p:ph type="title"/>
          </p:nvPr>
        </p:nvSpPr>
        <p:spPr>
          <a:xfrm>
            <a:off x="0" y="548680"/>
            <a:ext cx="9144000" cy="2808312"/>
          </a:xfrm>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عدد معين ومحدد من المستخدمين للمصدر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6" dur="1000" fill="hold"/>
                                        <p:tgtEl>
                                          <p:spTgt spid="3"/>
                                        </p:tgtEl>
                                        <p:attrNameLst>
                                          <p:attrName>ppt_y</p:attrName>
                                        </p:attrNameLst>
                                      </p:cBhvr>
                                      <p:tavLst>
                                        <p:tav tm="0">
                                          <p:val>
                                            <p:strVal val="#ppt_y"/>
                                          </p:val>
                                        </p:tav>
                                        <p:tav tm="100000">
                                          <p:val>
                                            <p:strVal val="#ppt_y"/>
                                          </p:val>
                                        </p:tav>
                                      </p:tavLst>
                                    </p:anim>
                                    <p:anim calcmode="lin" valueType="num">
                                      <p:cBhvr>
                                        <p:cTn id="27"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8"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10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2249424"/>
            <a:ext cx="9144000" cy="4608576"/>
          </a:xfrm>
        </p:spPr>
        <p:txBody>
          <a:bodyPr>
            <a:normAutofit/>
          </a:bodyPr>
          <a:lstStyle/>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الإيجابيات:</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يعد هذا النموذج طريقة جيدة لحماية المصدر وتحديد المستفيدين المخولين بسهولة.</a:t>
            </a:r>
          </a:p>
          <a:p>
            <a:pPr marL="624078" indent="-514350">
              <a:buNone/>
            </a:pPr>
            <a:endParaRPr lang="en-US" sz="3000"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السلبيات:</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هذا النموذج يتسم بعدم المرونة حيث أنه يقيد الدخول إلى المصدر لأفراد محددين أو أجهزة حاسب معينة.</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يترتب عليه أعباء إدارية كثيرة.</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هناك صعوبة في تطبيق هذا النموذج للدخول إلى المصدر واستخدامه عن بعد</a:t>
            </a:r>
            <a:r>
              <a:rPr lang="ar-SA" dirty="0" smtClean="0"/>
              <a:t>.</a:t>
            </a:r>
            <a:endParaRPr lang="en-US" dirty="0" smtClean="0"/>
          </a:p>
          <a:p>
            <a:pPr>
              <a:buFont typeface="Wingdings" pitchFamily="2" charset="2"/>
              <a:buChar char="q"/>
            </a:pPr>
            <a:endParaRPr lang="ar-SA" dirty="0" smtClean="0"/>
          </a:p>
        </p:txBody>
      </p:sp>
      <p:sp>
        <p:nvSpPr>
          <p:cNvPr id="3" name="عنوان 1"/>
          <p:cNvSpPr>
            <a:spLocks noGrp="1"/>
          </p:cNvSpPr>
          <p:nvPr>
            <p:ph type="title"/>
          </p:nvPr>
        </p:nvSpPr>
        <p:spPr>
          <a:xfrm>
            <a:off x="0" y="188640"/>
            <a:ext cx="9144000" cy="2808312"/>
          </a:xfrm>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عدد معين ومحدد من المستخدمين للمصدر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290">
                                          <p:stCondLst>
                                            <p:cond delay="0"/>
                                          </p:stCondLst>
                                        </p:cTn>
                                        <p:tgtEl>
                                          <p:spTgt spid="2">
                                            <p:txEl>
                                              <p:pRg st="1" end="1"/>
                                            </p:txEl>
                                          </p:spTgt>
                                        </p:tgtEl>
                                      </p:cBhvr>
                                    </p:animEffect>
                                    <p:anim calcmode="lin" valueType="num">
                                      <p:cBhvr>
                                        <p:cTn id="26" dur="911"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1" end="1"/>
                                            </p:txEl>
                                          </p:spTgt>
                                        </p:tgtEl>
                                      </p:cBhvr>
                                      <p:to x="100000" y="60000"/>
                                    </p:animScale>
                                    <p:animScale>
                                      <p:cBhvr>
                                        <p:cTn id="32" dur="83" decel="50000">
                                          <p:stCondLst>
                                            <p:cond delay="338"/>
                                          </p:stCondLst>
                                        </p:cTn>
                                        <p:tgtEl>
                                          <p:spTgt spid="2">
                                            <p:txEl>
                                              <p:pRg st="1" end="1"/>
                                            </p:txEl>
                                          </p:spTgt>
                                        </p:tgtEl>
                                      </p:cBhvr>
                                      <p:to x="100000" y="100000"/>
                                    </p:animScale>
                                    <p:animScale>
                                      <p:cBhvr>
                                        <p:cTn id="33" dur="13">
                                          <p:stCondLst>
                                            <p:cond delay="656"/>
                                          </p:stCondLst>
                                        </p:cTn>
                                        <p:tgtEl>
                                          <p:spTgt spid="2">
                                            <p:txEl>
                                              <p:pRg st="1" end="1"/>
                                            </p:txEl>
                                          </p:spTgt>
                                        </p:tgtEl>
                                      </p:cBhvr>
                                      <p:to x="100000" y="80000"/>
                                    </p:animScale>
                                    <p:animScale>
                                      <p:cBhvr>
                                        <p:cTn id="34" dur="83" decel="50000">
                                          <p:stCondLst>
                                            <p:cond delay="669"/>
                                          </p:stCondLst>
                                        </p:cTn>
                                        <p:tgtEl>
                                          <p:spTgt spid="2">
                                            <p:txEl>
                                              <p:pRg st="1" end="1"/>
                                            </p:txEl>
                                          </p:spTgt>
                                        </p:tgtEl>
                                      </p:cBhvr>
                                      <p:to x="100000" y="100000"/>
                                    </p:animScale>
                                    <p:animScale>
                                      <p:cBhvr>
                                        <p:cTn id="35" dur="13">
                                          <p:stCondLst>
                                            <p:cond delay="821"/>
                                          </p:stCondLst>
                                        </p:cTn>
                                        <p:tgtEl>
                                          <p:spTgt spid="2">
                                            <p:txEl>
                                              <p:pRg st="1" end="1"/>
                                            </p:txEl>
                                          </p:spTgt>
                                        </p:tgtEl>
                                      </p:cBhvr>
                                      <p:to x="100000" y="90000"/>
                                    </p:animScale>
                                    <p:animScale>
                                      <p:cBhvr>
                                        <p:cTn id="36" dur="83" decel="50000">
                                          <p:stCondLst>
                                            <p:cond delay="834"/>
                                          </p:stCondLst>
                                        </p:cTn>
                                        <p:tgtEl>
                                          <p:spTgt spid="2">
                                            <p:txEl>
                                              <p:pRg st="1" end="1"/>
                                            </p:txEl>
                                          </p:spTgt>
                                        </p:tgtEl>
                                      </p:cBhvr>
                                      <p:to x="100000" y="100000"/>
                                    </p:animScale>
                                    <p:animScale>
                                      <p:cBhvr>
                                        <p:cTn id="37" dur="13">
                                          <p:stCondLst>
                                            <p:cond delay="904"/>
                                          </p:stCondLst>
                                        </p:cTn>
                                        <p:tgtEl>
                                          <p:spTgt spid="2">
                                            <p:txEl>
                                              <p:pRg st="1" end="1"/>
                                            </p:txEl>
                                          </p:spTgt>
                                        </p:tgtEl>
                                      </p:cBhvr>
                                      <p:to x="100000" y="95000"/>
                                    </p:animScale>
                                    <p:animScale>
                                      <p:cBhvr>
                                        <p:cTn id="38" dur="83" decel="50000">
                                          <p:stCondLst>
                                            <p:cond delay="917"/>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290">
                                          <p:stCondLst>
                                            <p:cond delay="0"/>
                                          </p:stCondLst>
                                        </p:cTn>
                                        <p:tgtEl>
                                          <p:spTgt spid="2">
                                            <p:txEl>
                                              <p:pRg st="3" end="3"/>
                                            </p:txEl>
                                          </p:spTgt>
                                        </p:tgtEl>
                                      </p:cBhvr>
                                    </p:animEffect>
                                    <p:anim calcmode="lin" valueType="num">
                                      <p:cBhvr>
                                        <p:cTn id="44"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3" end="3"/>
                                            </p:txEl>
                                          </p:spTgt>
                                        </p:tgtEl>
                                      </p:cBhvr>
                                      <p:to x="100000" y="60000"/>
                                    </p:animScale>
                                    <p:animScale>
                                      <p:cBhvr>
                                        <p:cTn id="50" dur="83" decel="50000">
                                          <p:stCondLst>
                                            <p:cond delay="338"/>
                                          </p:stCondLst>
                                        </p:cTn>
                                        <p:tgtEl>
                                          <p:spTgt spid="2">
                                            <p:txEl>
                                              <p:pRg st="3" end="3"/>
                                            </p:txEl>
                                          </p:spTgt>
                                        </p:tgtEl>
                                      </p:cBhvr>
                                      <p:to x="100000" y="100000"/>
                                    </p:animScale>
                                    <p:animScale>
                                      <p:cBhvr>
                                        <p:cTn id="51" dur="13">
                                          <p:stCondLst>
                                            <p:cond delay="656"/>
                                          </p:stCondLst>
                                        </p:cTn>
                                        <p:tgtEl>
                                          <p:spTgt spid="2">
                                            <p:txEl>
                                              <p:pRg st="3" end="3"/>
                                            </p:txEl>
                                          </p:spTgt>
                                        </p:tgtEl>
                                      </p:cBhvr>
                                      <p:to x="100000" y="80000"/>
                                    </p:animScale>
                                    <p:animScale>
                                      <p:cBhvr>
                                        <p:cTn id="52" dur="83" decel="50000">
                                          <p:stCondLst>
                                            <p:cond delay="669"/>
                                          </p:stCondLst>
                                        </p:cTn>
                                        <p:tgtEl>
                                          <p:spTgt spid="2">
                                            <p:txEl>
                                              <p:pRg st="3" end="3"/>
                                            </p:txEl>
                                          </p:spTgt>
                                        </p:tgtEl>
                                      </p:cBhvr>
                                      <p:to x="100000" y="100000"/>
                                    </p:animScale>
                                    <p:animScale>
                                      <p:cBhvr>
                                        <p:cTn id="53" dur="13">
                                          <p:stCondLst>
                                            <p:cond delay="821"/>
                                          </p:stCondLst>
                                        </p:cTn>
                                        <p:tgtEl>
                                          <p:spTgt spid="2">
                                            <p:txEl>
                                              <p:pRg st="3" end="3"/>
                                            </p:txEl>
                                          </p:spTgt>
                                        </p:tgtEl>
                                      </p:cBhvr>
                                      <p:to x="100000" y="90000"/>
                                    </p:animScale>
                                    <p:animScale>
                                      <p:cBhvr>
                                        <p:cTn id="54" dur="83" decel="50000">
                                          <p:stCondLst>
                                            <p:cond delay="834"/>
                                          </p:stCondLst>
                                        </p:cTn>
                                        <p:tgtEl>
                                          <p:spTgt spid="2">
                                            <p:txEl>
                                              <p:pRg st="3" end="3"/>
                                            </p:txEl>
                                          </p:spTgt>
                                        </p:tgtEl>
                                      </p:cBhvr>
                                      <p:to x="100000" y="100000"/>
                                    </p:animScale>
                                    <p:animScale>
                                      <p:cBhvr>
                                        <p:cTn id="55" dur="13">
                                          <p:stCondLst>
                                            <p:cond delay="904"/>
                                          </p:stCondLst>
                                        </p:cTn>
                                        <p:tgtEl>
                                          <p:spTgt spid="2">
                                            <p:txEl>
                                              <p:pRg st="3" end="3"/>
                                            </p:txEl>
                                          </p:spTgt>
                                        </p:tgtEl>
                                      </p:cBhvr>
                                      <p:to x="100000" y="95000"/>
                                    </p:animScale>
                                    <p:animScale>
                                      <p:cBhvr>
                                        <p:cTn id="56" dur="83" decel="50000">
                                          <p:stCondLst>
                                            <p:cond delay="917"/>
                                          </p:stCondLst>
                                        </p:cTn>
                                        <p:tgtEl>
                                          <p:spTgt spid="2">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4" end="4"/>
                                            </p:txEl>
                                          </p:spTgt>
                                        </p:tgtEl>
                                        <p:attrNameLst>
                                          <p:attrName>style.visibility</p:attrName>
                                        </p:attrNameLst>
                                      </p:cBhvr>
                                      <p:to>
                                        <p:strVal val="visible"/>
                                      </p:to>
                                    </p:set>
                                    <p:animEffect transition="in" filter="wipe(down)">
                                      <p:cBhvr>
                                        <p:cTn id="61" dur="290">
                                          <p:stCondLst>
                                            <p:cond delay="0"/>
                                          </p:stCondLst>
                                        </p:cTn>
                                        <p:tgtEl>
                                          <p:spTgt spid="2">
                                            <p:txEl>
                                              <p:pRg st="4" end="4"/>
                                            </p:txEl>
                                          </p:spTgt>
                                        </p:tgtEl>
                                      </p:cBhvr>
                                    </p:animEffect>
                                    <p:anim calcmode="lin" valueType="num">
                                      <p:cBhvr>
                                        <p:cTn id="62"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4" end="4"/>
                                            </p:txEl>
                                          </p:spTgt>
                                        </p:tgtEl>
                                      </p:cBhvr>
                                      <p:to x="100000" y="60000"/>
                                    </p:animScale>
                                    <p:animScale>
                                      <p:cBhvr>
                                        <p:cTn id="68" dur="83" decel="50000">
                                          <p:stCondLst>
                                            <p:cond delay="338"/>
                                          </p:stCondLst>
                                        </p:cTn>
                                        <p:tgtEl>
                                          <p:spTgt spid="2">
                                            <p:txEl>
                                              <p:pRg st="4" end="4"/>
                                            </p:txEl>
                                          </p:spTgt>
                                        </p:tgtEl>
                                      </p:cBhvr>
                                      <p:to x="100000" y="100000"/>
                                    </p:animScale>
                                    <p:animScale>
                                      <p:cBhvr>
                                        <p:cTn id="69" dur="13">
                                          <p:stCondLst>
                                            <p:cond delay="656"/>
                                          </p:stCondLst>
                                        </p:cTn>
                                        <p:tgtEl>
                                          <p:spTgt spid="2">
                                            <p:txEl>
                                              <p:pRg st="4" end="4"/>
                                            </p:txEl>
                                          </p:spTgt>
                                        </p:tgtEl>
                                      </p:cBhvr>
                                      <p:to x="100000" y="80000"/>
                                    </p:animScale>
                                    <p:animScale>
                                      <p:cBhvr>
                                        <p:cTn id="70" dur="83" decel="50000">
                                          <p:stCondLst>
                                            <p:cond delay="669"/>
                                          </p:stCondLst>
                                        </p:cTn>
                                        <p:tgtEl>
                                          <p:spTgt spid="2">
                                            <p:txEl>
                                              <p:pRg st="4" end="4"/>
                                            </p:txEl>
                                          </p:spTgt>
                                        </p:tgtEl>
                                      </p:cBhvr>
                                      <p:to x="100000" y="100000"/>
                                    </p:animScale>
                                    <p:animScale>
                                      <p:cBhvr>
                                        <p:cTn id="71" dur="13">
                                          <p:stCondLst>
                                            <p:cond delay="821"/>
                                          </p:stCondLst>
                                        </p:cTn>
                                        <p:tgtEl>
                                          <p:spTgt spid="2">
                                            <p:txEl>
                                              <p:pRg st="4" end="4"/>
                                            </p:txEl>
                                          </p:spTgt>
                                        </p:tgtEl>
                                      </p:cBhvr>
                                      <p:to x="100000" y="90000"/>
                                    </p:animScale>
                                    <p:animScale>
                                      <p:cBhvr>
                                        <p:cTn id="72" dur="83" decel="50000">
                                          <p:stCondLst>
                                            <p:cond delay="834"/>
                                          </p:stCondLst>
                                        </p:cTn>
                                        <p:tgtEl>
                                          <p:spTgt spid="2">
                                            <p:txEl>
                                              <p:pRg st="4" end="4"/>
                                            </p:txEl>
                                          </p:spTgt>
                                        </p:tgtEl>
                                      </p:cBhvr>
                                      <p:to x="100000" y="100000"/>
                                    </p:animScale>
                                    <p:animScale>
                                      <p:cBhvr>
                                        <p:cTn id="73" dur="13">
                                          <p:stCondLst>
                                            <p:cond delay="904"/>
                                          </p:stCondLst>
                                        </p:cTn>
                                        <p:tgtEl>
                                          <p:spTgt spid="2">
                                            <p:txEl>
                                              <p:pRg st="4" end="4"/>
                                            </p:txEl>
                                          </p:spTgt>
                                        </p:tgtEl>
                                      </p:cBhvr>
                                      <p:to x="100000" y="95000"/>
                                    </p:animScale>
                                    <p:animScale>
                                      <p:cBhvr>
                                        <p:cTn id="74" dur="83" decel="50000">
                                          <p:stCondLst>
                                            <p:cond delay="917"/>
                                          </p:stCondLst>
                                        </p:cTn>
                                        <p:tgtEl>
                                          <p:spTgt spid="2">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290">
                                          <p:stCondLst>
                                            <p:cond delay="0"/>
                                          </p:stCondLst>
                                        </p:cTn>
                                        <p:tgtEl>
                                          <p:spTgt spid="2">
                                            <p:txEl>
                                              <p:pRg st="5" end="5"/>
                                            </p:txEl>
                                          </p:spTgt>
                                        </p:tgtEl>
                                      </p:cBhvr>
                                    </p:animEffect>
                                    <p:anim calcmode="lin" valueType="num">
                                      <p:cBhvr>
                                        <p:cTn id="80"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5" end="5"/>
                                            </p:txEl>
                                          </p:spTgt>
                                        </p:tgtEl>
                                      </p:cBhvr>
                                      <p:to x="100000" y="60000"/>
                                    </p:animScale>
                                    <p:animScale>
                                      <p:cBhvr>
                                        <p:cTn id="86" dur="83" decel="50000">
                                          <p:stCondLst>
                                            <p:cond delay="338"/>
                                          </p:stCondLst>
                                        </p:cTn>
                                        <p:tgtEl>
                                          <p:spTgt spid="2">
                                            <p:txEl>
                                              <p:pRg st="5" end="5"/>
                                            </p:txEl>
                                          </p:spTgt>
                                        </p:tgtEl>
                                      </p:cBhvr>
                                      <p:to x="100000" y="100000"/>
                                    </p:animScale>
                                    <p:animScale>
                                      <p:cBhvr>
                                        <p:cTn id="87" dur="13">
                                          <p:stCondLst>
                                            <p:cond delay="656"/>
                                          </p:stCondLst>
                                        </p:cTn>
                                        <p:tgtEl>
                                          <p:spTgt spid="2">
                                            <p:txEl>
                                              <p:pRg st="5" end="5"/>
                                            </p:txEl>
                                          </p:spTgt>
                                        </p:tgtEl>
                                      </p:cBhvr>
                                      <p:to x="100000" y="80000"/>
                                    </p:animScale>
                                    <p:animScale>
                                      <p:cBhvr>
                                        <p:cTn id="88" dur="83" decel="50000">
                                          <p:stCondLst>
                                            <p:cond delay="669"/>
                                          </p:stCondLst>
                                        </p:cTn>
                                        <p:tgtEl>
                                          <p:spTgt spid="2">
                                            <p:txEl>
                                              <p:pRg st="5" end="5"/>
                                            </p:txEl>
                                          </p:spTgt>
                                        </p:tgtEl>
                                      </p:cBhvr>
                                      <p:to x="100000" y="100000"/>
                                    </p:animScale>
                                    <p:animScale>
                                      <p:cBhvr>
                                        <p:cTn id="89" dur="13">
                                          <p:stCondLst>
                                            <p:cond delay="821"/>
                                          </p:stCondLst>
                                        </p:cTn>
                                        <p:tgtEl>
                                          <p:spTgt spid="2">
                                            <p:txEl>
                                              <p:pRg st="5" end="5"/>
                                            </p:txEl>
                                          </p:spTgt>
                                        </p:tgtEl>
                                      </p:cBhvr>
                                      <p:to x="100000" y="90000"/>
                                    </p:animScale>
                                    <p:animScale>
                                      <p:cBhvr>
                                        <p:cTn id="90" dur="83" decel="50000">
                                          <p:stCondLst>
                                            <p:cond delay="834"/>
                                          </p:stCondLst>
                                        </p:cTn>
                                        <p:tgtEl>
                                          <p:spTgt spid="2">
                                            <p:txEl>
                                              <p:pRg st="5" end="5"/>
                                            </p:txEl>
                                          </p:spTgt>
                                        </p:tgtEl>
                                      </p:cBhvr>
                                      <p:to x="100000" y="100000"/>
                                    </p:animScale>
                                    <p:animScale>
                                      <p:cBhvr>
                                        <p:cTn id="91" dur="13">
                                          <p:stCondLst>
                                            <p:cond delay="904"/>
                                          </p:stCondLst>
                                        </p:cTn>
                                        <p:tgtEl>
                                          <p:spTgt spid="2">
                                            <p:txEl>
                                              <p:pRg st="5" end="5"/>
                                            </p:txEl>
                                          </p:spTgt>
                                        </p:tgtEl>
                                      </p:cBhvr>
                                      <p:to x="100000" y="95000"/>
                                    </p:animScale>
                                    <p:animScale>
                                      <p:cBhvr>
                                        <p:cTn id="92" dur="83" decel="50000">
                                          <p:stCondLst>
                                            <p:cond delay="917"/>
                                          </p:stCondLst>
                                        </p:cTn>
                                        <p:tgtEl>
                                          <p:spTgt spid="2">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6" end="6"/>
                                            </p:txEl>
                                          </p:spTgt>
                                        </p:tgtEl>
                                        <p:attrNameLst>
                                          <p:attrName>style.visibility</p:attrName>
                                        </p:attrNameLst>
                                      </p:cBhvr>
                                      <p:to>
                                        <p:strVal val="visible"/>
                                      </p:to>
                                    </p:set>
                                    <p:animEffect transition="in" filter="wipe(down)">
                                      <p:cBhvr>
                                        <p:cTn id="97" dur="290">
                                          <p:stCondLst>
                                            <p:cond delay="0"/>
                                          </p:stCondLst>
                                        </p:cTn>
                                        <p:tgtEl>
                                          <p:spTgt spid="2">
                                            <p:txEl>
                                              <p:pRg st="6" end="6"/>
                                            </p:txEl>
                                          </p:spTgt>
                                        </p:tgtEl>
                                      </p:cBhvr>
                                    </p:animEffect>
                                    <p:anim calcmode="lin" valueType="num">
                                      <p:cBhvr>
                                        <p:cTn id="98"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6" end="6"/>
                                            </p:txEl>
                                          </p:spTgt>
                                        </p:tgtEl>
                                      </p:cBhvr>
                                      <p:to x="100000" y="60000"/>
                                    </p:animScale>
                                    <p:animScale>
                                      <p:cBhvr>
                                        <p:cTn id="104" dur="83" decel="50000">
                                          <p:stCondLst>
                                            <p:cond delay="338"/>
                                          </p:stCondLst>
                                        </p:cTn>
                                        <p:tgtEl>
                                          <p:spTgt spid="2">
                                            <p:txEl>
                                              <p:pRg st="6" end="6"/>
                                            </p:txEl>
                                          </p:spTgt>
                                        </p:tgtEl>
                                      </p:cBhvr>
                                      <p:to x="100000" y="100000"/>
                                    </p:animScale>
                                    <p:animScale>
                                      <p:cBhvr>
                                        <p:cTn id="105" dur="13">
                                          <p:stCondLst>
                                            <p:cond delay="656"/>
                                          </p:stCondLst>
                                        </p:cTn>
                                        <p:tgtEl>
                                          <p:spTgt spid="2">
                                            <p:txEl>
                                              <p:pRg st="6" end="6"/>
                                            </p:txEl>
                                          </p:spTgt>
                                        </p:tgtEl>
                                      </p:cBhvr>
                                      <p:to x="100000" y="80000"/>
                                    </p:animScale>
                                    <p:animScale>
                                      <p:cBhvr>
                                        <p:cTn id="106" dur="83" decel="50000">
                                          <p:stCondLst>
                                            <p:cond delay="669"/>
                                          </p:stCondLst>
                                        </p:cTn>
                                        <p:tgtEl>
                                          <p:spTgt spid="2">
                                            <p:txEl>
                                              <p:pRg st="6" end="6"/>
                                            </p:txEl>
                                          </p:spTgt>
                                        </p:tgtEl>
                                      </p:cBhvr>
                                      <p:to x="100000" y="100000"/>
                                    </p:animScale>
                                    <p:animScale>
                                      <p:cBhvr>
                                        <p:cTn id="107" dur="13">
                                          <p:stCondLst>
                                            <p:cond delay="821"/>
                                          </p:stCondLst>
                                        </p:cTn>
                                        <p:tgtEl>
                                          <p:spTgt spid="2">
                                            <p:txEl>
                                              <p:pRg st="6" end="6"/>
                                            </p:txEl>
                                          </p:spTgt>
                                        </p:tgtEl>
                                      </p:cBhvr>
                                      <p:to x="100000" y="90000"/>
                                    </p:animScale>
                                    <p:animScale>
                                      <p:cBhvr>
                                        <p:cTn id="108" dur="83" decel="50000">
                                          <p:stCondLst>
                                            <p:cond delay="834"/>
                                          </p:stCondLst>
                                        </p:cTn>
                                        <p:tgtEl>
                                          <p:spTgt spid="2">
                                            <p:txEl>
                                              <p:pRg st="6" end="6"/>
                                            </p:txEl>
                                          </p:spTgt>
                                        </p:tgtEl>
                                      </p:cBhvr>
                                      <p:to x="100000" y="100000"/>
                                    </p:animScale>
                                    <p:animScale>
                                      <p:cBhvr>
                                        <p:cTn id="109" dur="13">
                                          <p:stCondLst>
                                            <p:cond delay="904"/>
                                          </p:stCondLst>
                                        </p:cTn>
                                        <p:tgtEl>
                                          <p:spTgt spid="2">
                                            <p:txEl>
                                              <p:pRg st="6" end="6"/>
                                            </p:txEl>
                                          </p:spTgt>
                                        </p:tgtEl>
                                      </p:cBhvr>
                                      <p:to x="100000" y="95000"/>
                                    </p:animScale>
                                    <p:animScale>
                                      <p:cBhvr>
                                        <p:cTn id="110" dur="83" decel="50000">
                                          <p:stCondLst>
                                            <p:cond delay="917"/>
                                          </p:stCondLst>
                                        </p:cTn>
                                        <p:tgtEl>
                                          <p:spTgt spid="2">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41" presetClass="entr" presetSubtype="0" fill="hold" grpId="0" nodeType="clickEffect">
                                  <p:stCondLst>
                                    <p:cond delay="0"/>
                                  </p:stCondLst>
                                  <p:iterate type="lt">
                                    <p:tmPct val="10000"/>
                                  </p:iterate>
                                  <p:childTnLst>
                                    <p:set>
                                      <p:cBhvr>
                                        <p:cTn id="114" dur="1" fill="hold">
                                          <p:stCondLst>
                                            <p:cond delay="0"/>
                                          </p:stCondLst>
                                        </p:cTn>
                                        <p:tgtEl>
                                          <p:spTgt spid="3"/>
                                        </p:tgtEl>
                                        <p:attrNameLst>
                                          <p:attrName>style.visibility</p:attrName>
                                        </p:attrNameLst>
                                      </p:cBhvr>
                                      <p:to>
                                        <p:strVal val="visible"/>
                                      </p:to>
                                    </p:set>
                                    <p:anim calcmode="lin" valueType="num">
                                      <p:cBhvr>
                                        <p:cTn id="115"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6" dur="1000" fill="hold"/>
                                        <p:tgtEl>
                                          <p:spTgt spid="3"/>
                                        </p:tgtEl>
                                        <p:attrNameLst>
                                          <p:attrName>ppt_y</p:attrName>
                                        </p:attrNameLst>
                                      </p:cBhvr>
                                      <p:tavLst>
                                        <p:tav tm="0">
                                          <p:val>
                                            <p:strVal val="#ppt_y"/>
                                          </p:val>
                                        </p:tav>
                                        <p:tav tm="100000">
                                          <p:val>
                                            <p:strVal val="#ppt_y"/>
                                          </p:val>
                                        </p:tav>
                                      </p:tavLst>
                                    </p:anim>
                                    <p:anim calcmode="lin" valueType="num">
                                      <p:cBhvr>
                                        <p:cTn id="117"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18"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10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780928"/>
            <a:ext cx="8229600" cy="379360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يكون المتغير الذي يحدد سعر اقتناء المصدر الإلكتروني هو العدد المسموح به للدخول إلى المصدر في الوقت الواحد</a:t>
            </a:r>
            <a:r>
              <a:rPr lang="ar-SA" dirty="0" smtClean="0"/>
              <a:t>.</a:t>
            </a:r>
            <a:endParaRPr lang="en-US" dirty="0" smtClean="0"/>
          </a:p>
          <a:p>
            <a:endParaRPr lang="en-US" dirty="0" smtClean="0"/>
          </a:p>
          <a:p>
            <a:endParaRPr lang="ar-SA" dirty="0" smtClean="0"/>
          </a:p>
        </p:txBody>
      </p:sp>
      <p:sp>
        <p:nvSpPr>
          <p:cNvPr id="3" name="عنوان 2"/>
          <p:cNvSpPr>
            <a:spLocks noGrp="1"/>
          </p:cNvSpPr>
          <p:nvPr>
            <p:ph type="title"/>
          </p:nvPr>
        </p:nvSpPr>
        <p:spPr>
          <a:xfrm>
            <a:off x="395536" y="692696"/>
            <a:ext cx="8229600" cy="11430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العدد المتزامن لاستخدام المصدر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132856"/>
            <a:ext cx="9144000" cy="4725144"/>
          </a:xfrm>
        </p:spPr>
        <p:txBody>
          <a:bodyPr>
            <a:normAutofit fontScale="85000" lnSpcReduction="20000"/>
          </a:bodyPr>
          <a:lstStyle/>
          <a:p>
            <a:pPr>
              <a:buFont typeface="DecoType Naskh Special" pitchFamily="2" charset="-78"/>
              <a:buChar char="*"/>
            </a:pPr>
            <a:r>
              <a:rPr lang="ar-SA" sz="3300" b="1" dirty="0" smtClean="0">
                <a:solidFill>
                  <a:srgbClr val="002060"/>
                </a:solidFill>
                <a:latin typeface="KaiTi" pitchFamily="49" charset="-122"/>
                <a:ea typeface="KaiTi" pitchFamily="49" charset="-122"/>
                <a:cs typeface="DecoType Naskh Special" pitchFamily="2" charset="-78"/>
              </a:rPr>
              <a:t>الايجابيات</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هذا النموذج يتيح مجالا لنمو وزيادة استخدام المصدر في اتفاقية الترخيص.</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سعر المصدر الإلكتروني ثابت ولا يتغير إلا عند زيادة عدد المستفيدين.</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هذا النموذج يتصف بالمرونة.</a:t>
            </a:r>
          </a:p>
          <a:p>
            <a:pPr marL="624078" indent="-514350">
              <a:buNone/>
            </a:pPr>
            <a:endParaRPr lang="en-US" sz="3300"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sz="3300" b="1" dirty="0" smtClean="0">
                <a:solidFill>
                  <a:srgbClr val="002060"/>
                </a:solidFill>
                <a:latin typeface="KaiTi" pitchFamily="49" charset="-122"/>
                <a:ea typeface="KaiTi" pitchFamily="49" charset="-122"/>
                <a:cs typeface="DecoType Naskh Special" pitchFamily="2" charset="-78"/>
              </a:rPr>
              <a:t>السلبيات:</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هناك صعوبة في تحديد أو تقدير أولي للعدد المتزامن للمستخدمين.</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الرغبة في تقليل التكاليف من خلال تحديد العدد المتزامن للمستخدمين يعني سيكون هناك رفض للوصول إلى المصدر بعد اكتمال العدد.</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إذا كان اقتناء المصدر تم بطريقة الاستضافة المحلية فسيكون هناك أعباء إضافية على موظفي الدعم.</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صعوبة الحصول على بنود مالية إضافية عند الحاجة لزيادة عدد المستخدمين</a:t>
            </a:r>
            <a:r>
              <a:rPr lang="ar-SA" dirty="0" smtClean="0"/>
              <a:t>.</a:t>
            </a:r>
            <a:endParaRPr lang="en-US" dirty="0" smtClean="0"/>
          </a:p>
          <a:p>
            <a:endParaRPr lang="ar-SA" dirty="0"/>
          </a:p>
        </p:txBody>
      </p:sp>
      <p:sp>
        <p:nvSpPr>
          <p:cNvPr id="2" name="عنوان 1"/>
          <p:cNvSpPr>
            <a:spLocks noGrp="1"/>
          </p:cNvSpPr>
          <p:nvPr>
            <p:ph type="title"/>
          </p:nvPr>
        </p:nvSpPr>
        <p:spPr>
          <a:xfrm>
            <a:off x="467544" y="764704"/>
            <a:ext cx="8229600" cy="1066800"/>
          </a:xfrm>
        </p:spPr>
        <p:txBody>
          <a:bodyPr>
            <a:noAutofit/>
          </a:bodyPr>
          <a:lstStyle/>
          <a:p>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العدد المتزامن لاستخدام المصدر الإلكتروني</a:t>
            </a:r>
          </a:p>
        </p:txBody>
      </p:sp>
    </p:spTree>
  </p:cSld>
  <p:clrMapOvr>
    <a:masterClrMapping/>
  </p:clrMapOvr>
  <p:transition spd="med">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3068960"/>
            <a:ext cx="9144000" cy="3789040"/>
          </a:xfrm>
        </p:spPr>
        <p:txBody>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يعتمد تحديد سعر وتكلفة المصدر الإلكتروني على عدد المرات التى يستخدم فيها المصدر.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وهناك صعوبة لتحديد مفهوم الاستخدام والاتفاق عليه</a:t>
            </a:r>
            <a:r>
              <a:rPr lang="ar-SA" dirty="0" smtClean="0"/>
              <a:t>.</a:t>
            </a:r>
          </a:p>
          <a:p>
            <a:endParaRPr lang="ar-SA" dirty="0" smtClean="0"/>
          </a:p>
          <a:p>
            <a:endParaRPr lang="ar-SA" dirty="0" smtClean="0"/>
          </a:p>
        </p:txBody>
      </p:sp>
      <p:sp>
        <p:nvSpPr>
          <p:cNvPr id="3" name="عنوان 2"/>
          <p:cNvSpPr>
            <a:spLocks noGrp="1"/>
          </p:cNvSpPr>
          <p:nvPr>
            <p:ph type="title"/>
          </p:nvPr>
        </p:nvSpPr>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مدى الاستخدام</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700808"/>
            <a:ext cx="9144000" cy="5157192"/>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الايجابيات</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من أهم الميزات في هذا النموذج هو ربط تكلفة المصدر بحجم الاستخدام خصوصا في حالة المصدر الذي لا يستخدم إلا في مرات قليلة.</a:t>
            </a:r>
          </a:p>
          <a:p>
            <a:pPr marL="624078" indent="-514350">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عدم الوضوح الخاص بالتكلفة المالية للمصدر الإلكتروني.</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ينتج عنه مشكلات إدارية تتعلق بتحديد الجهة التى ستدفع الرسوم المستحقة.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تقوم بعض المؤسسات بالاتفاق على ترخيص للمصدر الإلكتروني يكون فيه حد معين للمبالغ المترتبة على الاشتراك بالمصدر واستخدامه،فإذا تعدى الاستخدام هذا المبلغ فمن الممكن جعل المستفيدين يتحملون تكلفة الاستخدام</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
        <p:nvSpPr>
          <p:cNvPr id="5" name="عنوان 2"/>
          <p:cNvSpPr>
            <a:spLocks noGrp="1"/>
          </p:cNvSpPr>
          <p:nvPr>
            <p:ph type="title"/>
          </p:nvPr>
        </p:nvSpPr>
        <p:spPr>
          <a:xfrm>
            <a:off x="395536" y="764704"/>
            <a:ext cx="8229600" cy="10668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مدى الاستخدام</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290">
                                          <p:stCondLst>
                                            <p:cond delay="0"/>
                                          </p:stCondLst>
                                        </p:cTn>
                                        <p:tgtEl>
                                          <p:spTgt spid="2">
                                            <p:txEl>
                                              <p:pRg st="1" end="1"/>
                                            </p:txEl>
                                          </p:spTgt>
                                        </p:tgtEl>
                                      </p:cBhvr>
                                    </p:animEffect>
                                    <p:anim calcmode="lin" valueType="num">
                                      <p:cBhvr>
                                        <p:cTn id="26" dur="911"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1" end="1"/>
                                            </p:txEl>
                                          </p:spTgt>
                                        </p:tgtEl>
                                      </p:cBhvr>
                                      <p:to x="100000" y="60000"/>
                                    </p:animScale>
                                    <p:animScale>
                                      <p:cBhvr>
                                        <p:cTn id="32" dur="83" decel="50000">
                                          <p:stCondLst>
                                            <p:cond delay="338"/>
                                          </p:stCondLst>
                                        </p:cTn>
                                        <p:tgtEl>
                                          <p:spTgt spid="2">
                                            <p:txEl>
                                              <p:pRg st="1" end="1"/>
                                            </p:txEl>
                                          </p:spTgt>
                                        </p:tgtEl>
                                      </p:cBhvr>
                                      <p:to x="100000" y="100000"/>
                                    </p:animScale>
                                    <p:animScale>
                                      <p:cBhvr>
                                        <p:cTn id="33" dur="13">
                                          <p:stCondLst>
                                            <p:cond delay="656"/>
                                          </p:stCondLst>
                                        </p:cTn>
                                        <p:tgtEl>
                                          <p:spTgt spid="2">
                                            <p:txEl>
                                              <p:pRg st="1" end="1"/>
                                            </p:txEl>
                                          </p:spTgt>
                                        </p:tgtEl>
                                      </p:cBhvr>
                                      <p:to x="100000" y="80000"/>
                                    </p:animScale>
                                    <p:animScale>
                                      <p:cBhvr>
                                        <p:cTn id="34" dur="83" decel="50000">
                                          <p:stCondLst>
                                            <p:cond delay="669"/>
                                          </p:stCondLst>
                                        </p:cTn>
                                        <p:tgtEl>
                                          <p:spTgt spid="2">
                                            <p:txEl>
                                              <p:pRg st="1" end="1"/>
                                            </p:txEl>
                                          </p:spTgt>
                                        </p:tgtEl>
                                      </p:cBhvr>
                                      <p:to x="100000" y="100000"/>
                                    </p:animScale>
                                    <p:animScale>
                                      <p:cBhvr>
                                        <p:cTn id="35" dur="13">
                                          <p:stCondLst>
                                            <p:cond delay="821"/>
                                          </p:stCondLst>
                                        </p:cTn>
                                        <p:tgtEl>
                                          <p:spTgt spid="2">
                                            <p:txEl>
                                              <p:pRg st="1" end="1"/>
                                            </p:txEl>
                                          </p:spTgt>
                                        </p:tgtEl>
                                      </p:cBhvr>
                                      <p:to x="100000" y="90000"/>
                                    </p:animScale>
                                    <p:animScale>
                                      <p:cBhvr>
                                        <p:cTn id="36" dur="83" decel="50000">
                                          <p:stCondLst>
                                            <p:cond delay="834"/>
                                          </p:stCondLst>
                                        </p:cTn>
                                        <p:tgtEl>
                                          <p:spTgt spid="2">
                                            <p:txEl>
                                              <p:pRg st="1" end="1"/>
                                            </p:txEl>
                                          </p:spTgt>
                                        </p:tgtEl>
                                      </p:cBhvr>
                                      <p:to x="100000" y="100000"/>
                                    </p:animScale>
                                    <p:animScale>
                                      <p:cBhvr>
                                        <p:cTn id="37" dur="13">
                                          <p:stCondLst>
                                            <p:cond delay="904"/>
                                          </p:stCondLst>
                                        </p:cTn>
                                        <p:tgtEl>
                                          <p:spTgt spid="2">
                                            <p:txEl>
                                              <p:pRg st="1" end="1"/>
                                            </p:txEl>
                                          </p:spTgt>
                                        </p:tgtEl>
                                      </p:cBhvr>
                                      <p:to x="100000" y="95000"/>
                                    </p:animScale>
                                    <p:animScale>
                                      <p:cBhvr>
                                        <p:cTn id="38" dur="83" decel="50000">
                                          <p:stCondLst>
                                            <p:cond delay="917"/>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290">
                                          <p:stCondLst>
                                            <p:cond delay="0"/>
                                          </p:stCondLst>
                                        </p:cTn>
                                        <p:tgtEl>
                                          <p:spTgt spid="2">
                                            <p:txEl>
                                              <p:pRg st="3" end="3"/>
                                            </p:txEl>
                                          </p:spTgt>
                                        </p:tgtEl>
                                      </p:cBhvr>
                                    </p:animEffect>
                                    <p:anim calcmode="lin" valueType="num">
                                      <p:cBhvr>
                                        <p:cTn id="44"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3" end="3"/>
                                            </p:txEl>
                                          </p:spTgt>
                                        </p:tgtEl>
                                      </p:cBhvr>
                                      <p:to x="100000" y="60000"/>
                                    </p:animScale>
                                    <p:animScale>
                                      <p:cBhvr>
                                        <p:cTn id="50" dur="83" decel="50000">
                                          <p:stCondLst>
                                            <p:cond delay="338"/>
                                          </p:stCondLst>
                                        </p:cTn>
                                        <p:tgtEl>
                                          <p:spTgt spid="2">
                                            <p:txEl>
                                              <p:pRg st="3" end="3"/>
                                            </p:txEl>
                                          </p:spTgt>
                                        </p:tgtEl>
                                      </p:cBhvr>
                                      <p:to x="100000" y="100000"/>
                                    </p:animScale>
                                    <p:animScale>
                                      <p:cBhvr>
                                        <p:cTn id="51" dur="13">
                                          <p:stCondLst>
                                            <p:cond delay="656"/>
                                          </p:stCondLst>
                                        </p:cTn>
                                        <p:tgtEl>
                                          <p:spTgt spid="2">
                                            <p:txEl>
                                              <p:pRg st="3" end="3"/>
                                            </p:txEl>
                                          </p:spTgt>
                                        </p:tgtEl>
                                      </p:cBhvr>
                                      <p:to x="100000" y="80000"/>
                                    </p:animScale>
                                    <p:animScale>
                                      <p:cBhvr>
                                        <p:cTn id="52" dur="83" decel="50000">
                                          <p:stCondLst>
                                            <p:cond delay="669"/>
                                          </p:stCondLst>
                                        </p:cTn>
                                        <p:tgtEl>
                                          <p:spTgt spid="2">
                                            <p:txEl>
                                              <p:pRg st="3" end="3"/>
                                            </p:txEl>
                                          </p:spTgt>
                                        </p:tgtEl>
                                      </p:cBhvr>
                                      <p:to x="100000" y="100000"/>
                                    </p:animScale>
                                    <p:animScale>
                                      <p:cBhvr>
                                        <p:cTn id="53" dur="13">
                                          <p:stCondLst>
                                            <p:cond delay="821"/>
                                          </p:stCondLst>
                                        </p:cTn>
                                        <p:tgtEl>
                                          <p:spTgt spid="2">
                                            <p:txEl>
                                              <p:pRg st="3" end="3"/>
                                            </p:txEl>
                                          </p:spTgt>
                                        </p:tgtEl>
                                      </p:cBhvr>
                                      <p:to x="100000" y="90000"/>
                                    </p:animScale>
                                    <p:animScale>
                                      <p:cBhvr>
                                        <p:cTn id="54" dur="83" decel="50000">
                                          <p:stCondLst>
                                            <p:cond delay="834"/>
                                          </p:stCondLst>
                                        </p:cTn>
                                        <p:tgtEl>
                                          <p:spTgt spid="2">
                                            <p:txEl>
                                              <p:pRg st="3" end="3"/>
                                            </p:txEl>
                                          </p:spTgt>
                                        </p:tgtEl>
                                      </p:cBhvr>
                                      <p:to x="100000" y="100000"/>
                                    </p:animScale>
                                    <p:animScale>
                                      <p:cBhvr>
                                        <p:cTn id="55" dur="13">
                                          <p:stCondLst>
                                            <p:cond delay="904"/>
                                          </p:stCondLst>
                                        </p:cTn>
                                        <p:tgtEl>
                                          <p:spTgt spid="2">
                                            <p:txEl>
                                              <p:pRg st="3" end="3"/>
                                            </p:txEl>
                                          </p:spTgt>
                                        </p:tgtEl>
                                      </p:cBhvr>
                                      <p:to x="100000" y="95000"/>
                                    </p:animScale>
                                    <p:animScale>
                                      <p:cBhvr>
                                        <p:cTn id="56" dur="83" decel="50000">
                                          <p:stCondLst>
                                            <p:cond delay="917"/>
                                          </p:stCondLst>
                                        </p:cTn>
                                        <p:tgtEl>
                                          <p:spTgt spid="2">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4" end="4"/>
                                            </p:txEl>
                                          </p:spTgt>
                                        </p:tgtEl>
                                        <p:attrNameLst>
                                          <p:attrName>style.visibility</p:attrName>
                                        </p:attrNameLst>
                                      </p:cBhvr>
                                      <p:to>
                                        <p:strVal val="visible"/>
                                      </p:to>
                                    </p:set>
                                    <p:animEffect transition="in" filter="wipe(down)">
                                      <p:cBhvr>
                                        <p:cTn id="61" dur="290">
                                          <p:stCondLst>
                                            <p:cond delay="0"/>
                                          </p:stCondLst>
                                        </p:cTn>
                                        <p:tgtEl>
                                          <p:spTgt spid="2">
                                            <p:txEl>
                                              <p:pRg st="4" end="4"/>
                                            </p:txEl>
                                          </p:spTgt>
                                        </p:tgtEl>
                                      </p:cBhvr>
                                    </p:animEffect>
                                    <p:anim calcmode="lin" valueType="num">
                                      <p:cBhvr>
                                        <p:cTn id="62"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4" end="4"/>
                                            </p:txEl>
                                          </p:spTgt>
                                        </p:tgtEl>
                                      </p:cBhvr>
                                      <p:to x="100000" y="60000"/>
                                    </p:animScale>
                                    <p:animScale>
                                      <p:cBhvr>
                                        <p:cTn id="68" dur="83" decel="50000">
                                          <p:stCondLst>
                                            <p:cond delay="338"/>
                                          </p:stCondLst>
                                        </p:cTn>
                                        <p:tgtEl>
                                          <p:spTgt spid="2">
                                            <p:txEl>
                                              <p:pRg st="4" end="4"/>
                                            </p:txEl>
                                          </p:spTgt>
                                        </p:tgtEl>
                                      </p:cBhvr>
                                      <p:to x="100000" y="100000"/>
                                    </p:animScale>
                                    <p:animScale>
                                      <p:cBhvr>
                                        <p:cTn id="69" dur="13">
                                          <p:stCondLst>
                                            <p:cond delay="656"/>
                                          </p:stCondLst>
                                        </p:cTn>
                                        <p:tgtEl>
                                          <p:spTgt spid="2">
                                            <p:txEl>
                                              <p:pRg st="4" end="4"/>
                                            </p:txEl>
                                          </p:spTgt>
                                        </p:tgtEl>
                                      </p:cBhvr>
                                      <p:to x="100000" y="80000"/>
                                    </p:animScale>
                                    <p:animScale>
                                      <p:cBhvr>
                                        <p:cTn id="70" dur="83" decel="50000">
                                          <p:stCondLst>
                                            <p:cond delay="669"/>
                                          </p:stCondLst>
                                        </p:cTn>
                                        <p:tgtEl>
                                          <p:spTgt spid="2">
                                            <p:txEl>
                                              <p:pRg st="4" end="4"/>
                                            </p:txEl>
                                          </p:spTgt>
                                        </p:tgtEl>
                                      </p:cBhvr>
                                      <p:to x="100000" y="100000"/>
                                    </p:animScale>
                                    <p:animScale>
                                      <p:cBhvr>
                                        <p:cTn id="71" dur="13">
                                          <p:stCondLst>
                                            <p:cond delay="821"/>
                                          </p:stCondLst>
                                        </p:cTn>
                                        <p:tgtEl>
                                          <p:spTgt spid="2">
                                            <p:txEl>
                                              <p:pRg st="4" end="4"/>
                                            </p:txEl>
                                          </p:spTgt>
                                        </p:tgtEl>
                                      </p:cBhvr>
                                      <p:to x="100000" y="90000"/>
                                    </p:animScale>
                                    <p:animScale>
                                      <p:cBhvr>
                                        <p:cTn id="72" dur="83" decel="50000">
                                          <p:stCondLst>
                                            <p:cond delay="834"/>
                                          </p:stCondLst>
                                        </p:cTn>
                                        <p:tgtEl>
                                          <p:spTgt spid="2">
                                            <p:txEl>
                                              <p:pRg st="4" end="4"/>
                                            </p:txEl>
                                          </p:spTgt>
                                        </p:tgtEl>
                                      </p:cBhvr>
                                      <p:to x="100000" y="100000"/>
                                    </p:animScale>
                                    <p:animScale>
                                      <p:cBhvr>
                                        <p:cTn id="73" dur="13">
                                          <p:stCondLst>
                                            <p:cond delay="904"/>
                                          </p:stCondLst>
                                        </p:cTn>
                                        <p:tgtEl>
                                          <p:spTgt spid="2">
                                            <p:txEl>
                                              <p:pRg st="4" end="4"/>
                                            </p:txEl>
                                          </p:spTgt>
                                        </p:tgtEl>
                                      </p:cBhvr>
                                      <p:to x="100000" y="95000"/>
                                    </p:animScale>
                                    <p:animScale>
                                      <p:cBhvr>
                                        <p:cTn id="74" dur="83" decel="50000">
                                          <p:stCondLst>
                                            <p:cond delay="917"/>
                                          </p:stCondLst>
                                        </p:cTn>
                                        <p:tgtEl>
                                          <p:spTgt spid="2">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290">
                                          <p:stCondLst>
                                            <p:cond delay="0"/>
                                          </p:stCondLst>
                                        </p:cTn>
                                        <p:tgtEl>
                                          <p:spTgt spid="2">
                                            <p:txEl>
                                              <p:pRg st="5" end="5"/>
                                            </p:txEl>
                                          </p:spTgt>
                                        </p:tgtEl>
                                      </p:cBhvr>
                                    </p:animEffect>
                                    <p:anim calcmode="lin" valueType="num">
                                      <p:cBhvr>
                                        <p:cTn id="80"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5" end="5"/>
                                            </p:txEl>
                                          </p:spTgt>
                                        </p:tgtEl>
                                      </p:cBhvr>
                                      <p:to x="100000" y="60000"/>
                                    </p:animScale>
                                    <p:animScale>
                                      <p:cBhvr>
                                        <p:cTn id="86" dur="83" decel="50000">
                                          <p:stCondLst>
                                            <p:cond delay="338"/>
                                          </p:stCondLst>
                                        </p:cTn>
                                        <p:tgtEl>
                                          <p:spTgt spid="2">
                                            <p:txEl>
                                              <p:pRg st="5" end="5"/>
                                            </p:txEl>
                                          </p:spTgt>
                                        </p:tgtEl>
                                      </p:cBhvr>
                                      <p:to x="100000" y="100000"/>
                                    </p:animScale>
                                    <p:animScale>
                                      <p:cBhvr>
                                        <p:cTn id="87" dur="13">
                                          <p:stCondLst>
                                            <p:cond delay="656"/>
                                          </p:stCondLst>
                                        </p:cTn>
                                        <p:tgtEl>
                                          <p:spTgt spid="2">
                                            <p:txEl>
                                              <p:pRg st="5" end="5"/>
                                            </p:txEl>
                                          </p:spTgt>
                                        </p:tgtEl>
                                      </p:cBhvr>
                                      <p:to x="100000" y="80000"/>
                                    </p:animScale>
                                    <p:animScale>
                                      <p:cBhvr>
                                        <p:cTn id="88" dur="83" decel="50000">
                                          <p:stCondLst>
                                            <p:cond delay="669"/>
                                          </p:stCondLst>
                                        </p:cTn>
                                        <p:tgtEl>
                                          <p:spTgt spid="2">
                                            <p:txEl>
                                              <p:pRg st="5" end="5"/>
                                            </p:txEl>
                                          </p:spTgt>
                                        </p:tgtEl>
                                      </p:cBhvr>
                                      <p:to x="100000" y="100000"/>
                                    </p:animScale>
                                    <p:animScale>
                                      <p:cBhvr>
                                        <p:cTn id="89" dur="13">
                                          <p:stCondLst>
                                            <p:cond delay="821"/>
                                          </p:stCondLst>
                                        </p:cTn>
                                        <p:tgtEl>
                                          <p:spTgt spid="2">
                                            <p:txEl>
                                              <p:pRg st="5" end="5"/>
                                            </p:txEl>
                                          </p:spTgt>
                                        </p:tgtEl>
                                      </p:cBhvr>
                                      <p:to x="100000" y="90000"/>
                                    </p:animScale>
                                    <p:animScale>
                                      <p:cBhvr>
                                        <p:cTn id="90" dur="83" decel="50000">
                                          <p:stCondLst>
                                            <p:cond delay="834"/>
                                          </p:stCondLst>
                                        </p:cTn>
                                        <p:tgtEl>
                                          <p:spTgt spid="2">
                                            <p:txEl>
                                              <p:pRg st="5" end="5"/>
                                            </p:txEl>
                                          </p:spTgt>
                                        </p:tgtEl>
                                      </p:cBhvr>
                                      <p:to x="100000" y="100000"/>
                                    </p:animScale>
                                    <p:animScale>
                                      <p:cBhvr>
                                        <p:cTn id="91" dur="13">
                                          <p:stCondLst>
                                            <p:cond delay="904"/>
                                          </p:stCondLst>
                                        </p:cTn>
                                        <p:tgtEl>
                                          <p:spTgt spid="2">
                                            <p:txEl>
                                              <p:pRg st="5" end="5"/>
                                            </p:txEl>
                                          </p:spTgt>
                                        </p:tgtEl>
                                      </p:cBhvr>
                                      <p:to x="100000" y="95000"/>
                                    </p:animScale>
                                    <p:animScale>
                                      <p:cBhvr>
                                        <p:cTn id="92" dur="83" decel="50000">
                                          <p:stCondLst>
                                            <p:cond delay="917"/>
                                          </p:stCondLst>
                                        </p:cTn>
                                        <p:tgtEl>
                                          <p:spTgt spid="2">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6" end="6"/>
                                            </p:txEl>
                                          </p:spTgt>
                                        </p:tgtEl>
                                        <p:attrNameLst>
                                          <p:attrName>style.visibility</p:attrName>
                                        </p:attrNameLst>
                                      </p:cBhvr>
                                      <p:to>
                                        <p:strVal val="visible"/>
                                      </p:to>
                                    </p:set>
                                    <p:animEffect transition="in" filter="wipe(down)">
                                      <p:cBhvr>
                                        <p:cTn id="97" dur="290">
                                          <p:stCondLst>
                                            <p:cond delay="0"/>
                                          </p:stCondLst>
                                        </p:cTn>
                                        <p:tgtEl>
                                          <p:spTgt spid="2">
                                            <p:txEl>
                                              <p:pRg st="6" end="6"/>
                                            </p:txEl>
                                          </p:spTgt>
                                        </p:tgtEl>
                                      </p:cBhvr>
                                    </p:animEffect>
                                    <p:anim calcmode="lin" valueType="num">
                                      <p:cBhvr>
                                        <p:cTn id="98"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6" end="6"/>
                                            </p:txEl>
                                          </p:spTgt>
                                        </p:tgtEl>
                                      </p:cBhvr>
                                      <p:to x="100000" y="60000"/>
                                    </p:animScale>
                                    <p:animScale>
                                      <p:cBhvr>
                                        <p:cTn id="104" dur="83" decel="50000">
                                          <p:stCondLst>
                                            <p:cond delay="338"/>
                                          </p:stCondLst>
                                        </p:cTn>
                                        <p:tgtEl>
                                          <p:spTgt spid="2">
                                            <p:txEl>
                                              <p:pRg st="6" end="6"/>
                                            </p:txEl>
                                          </p:spTgt>
                                        </p:tgtEl>
                                      </p:cBhvr>
                                      <p:to x="100000" y="100000"/>
                                    </p:animScale>
                                    <p:animScale>
                                      <p:cBhvr>
                                        <p:cTn id="105" dur="13">
                                          <p:stCondLst>
                                            <p:cond delay="656"/>
                                          </p:stCondLst>
                                        </p:cTn>
                                        <p:tgtEl>
                                          <p:spTgt spid="2">
                                            <p:txEl>
                                              <p:pRg st="6" end="6"/>
                                            </p:txEl>
                                          </p:spTgt>
                                        </p:tgtEl>
                                      </p:cBhvr>
                                      <p:to x="100000" y="80000"/>
                                    </p:animScale>
                                    <p:animScale>
                                      <p:cBhvr>
                                        <p:cTn id="106" dur="83" decel="50000">
                                          <p:stCondLst>
                                            <p:cond delay="669"/>
                                          </p:stCondLst>
                                        </p:cTn>
                                        <p:tgtEl>
                                          <p:spTgt spid="2">
                                            <p:txEl>
                                              <p:pRg st="6" end="6"/>
                                            </p:txEl>
                                          </p:spTgt>
                                        </p:tgtEl>
                                      </p:cBhvr>
                                      <p:to x="100000" y="100000"/>
                                    </p:animScale>
                                    <p:animScale>
                                      <p:cBhvr>
                                        <p:cTn id="107" dur="13">
                                          <p:stCondLst>
                                            <p:cond delay="821"/>
                                          </p:stCondLst>
                                        </p:cTn>
                                        <p:tgtEl>
                                          <p:spTgt spid="2">
                                            <p:txEl>
                                              <p:pRg st="6" end="6"/>
                                            </p:txEl>
                                          </p:spTgt>
                                        </p:tgtEl>
                                      </p:cBhvr>
                                      <p:to x="100000" y="90000"/>
                                    </p:animScale>
                                    <p:animScale>
                                      <p:cBhvr>
                                        <p:cTn id="108" dur="83" decel="50000">
                                          <p:stCondLst>
                                            <p:cond delay="834"/>
                                          </p:stCondLst>
                                        </p:cTn>
                                        <p:tgtEl>
                                          <p:spTgt spid="2">
                                            <p:txEl>
                                              <p:pRg st="6" end="6"/>
                                            </p:txEl>
                                          </p:spTgt>
                                        </p:tgtEl>
                                      </p:cBhvr>
                                      <p:to x="100000" y="100000"/>
                                    </p:animScale>
                                    <p:animScale>
                                      <p:cBhvr>
                                        <p:cTn id="109" dur="13">
                                          <p:stCondLst>
                                            <p:cond delay="904"/>
                                          </p:stCondLst>
                                        </p:cTn>
                                        <p:tgtEl>
                                          <p:spTgt spid="2">
                                            <p:txEl>
                                              <p:pRg st="6" end="6"/>
                                            </p:txEl>
                                          </p:spTgt>
                                        </p:tgtEl>
                                      </p:cBhvr>
                                      <p:to x="100000" y="95000"/>
                                    </p:animScale>
                                    <p:animScale>
                                      <p:cBhvr>
                                        <p:cTn id="110" dur="83" decel="50000">
                                          <p:stCondLst>
                                            <p:cond delay="917"/>
                                          </p:stCondLst>
                                        </p:cTn>
                                        <p:tgtEl>
                                          <p:spTgt spid="2">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9" presetClass="entr" presetSubtype="0" fill="hold" grpId="0" nodeType="click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1000" fill="hold"/>
                                        <p:tgtEl>
                                          <p:spTgt spid="5"/>
                                        </p:tgtEl>
                                        <p:attrNameLst>
                                          <p:attrName>ppt_x</p:attrName>
                                        </p:attrNameLst>
                                      </p:cBhvr>
                                      <p:tavLst>
                                        <p:tav tm="0">
                                          <p:val>
                                            <p:strVal val="#ppt_x-.2"/>
                                          </p:val>
                                        </p:tav>
                                        <p:tav tm="100000">
                                          <p:val>
                                            <p:strVal val="#ppt_x"/>
                                          </p:val>
                                        </p:tav>
                                      </p:tavLst>
                                    </p:anim>
                                    <p:anim calcmode="lin" valueType="num">
                                      <p:cBhvr>
                                        <p:cTn id="11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196752"/>
            <a:ext cx="9144000" cy="566124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هذه الأوضاع السابقة لتسعير المصادر الإلكترونية تزداد تعقيدا بسب أن بعض اتفاقات تراخيص المصادر تتضمن تركيبة متنوعة من نماذج التسعير.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والمهم هو أن تقوم كل مؤسسة بتحديد السعر المنطقي أو العادل الذي تراه مناسبا لها.</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ويمكن احتساب هذا من خلال النظر إلى مدى أسعار المنتجات المشترك بها حاليا ومقارنة هذه الاسعار مع محتوى المصادر.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ومن المهم أن تكون الأسعار منخفضة جدا وذلك للمصادر التى تتاح للاستخدام وهي لا تزال في مرحلة التطوير والاختبار</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800" decel="100000"/>
                                        <p:tgtEl>
                                          <p:spTgt spid="2">
                                            <p:txEl>
                                              <p:pRg st="0" end="0"/>
                                            </p:txEl>
                                          </p:spTgt>
                                        </p:tgtEl>
                                      </p:cBhvr>
                                    </p:animEffect>
                                    <p:anim calcmode="lin" valueType="num">
                                      <p:cBhvr>
                                        <p:cTn id="8"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800" decel="100000"/>
                                        <p:tgtEl>
                                          <p:spTgt spid="2">
                                            <p:txEl>
                                              <p:pRg st="2" end="2"/>
                                            </p:txEl>
                                          </p:spTgt>
                                        </p:tgtEl>
                                      </p:cBhvr>
                                    </p:animEffect>
                                    <p:anim calcmode="lin" valueType="num">
                                      <p:cBhvr>
                                        <p:cTn id="18" dur="800" decel="100000" fill="hold"/>
                                        <p:tgtEl>
                                          <p:spTgt spid="2">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2">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2">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2">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2">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800" decel="100000"/>
                                        <p:tgtEl>
                                          <p:spTgt spid="2">
                                            <p:txEl>
                                              <p:pRg st="4" end="4"/>
                                            </p:txEl>
                                          </p:spTgt>
                                        </p:tgtEl>
                                      </p:cBhvr>
                                    </p:animEffect>
                                    <p:anim calcmode="lin" valueType="num">
                                      <p:cBhvr>
                                        <p:cTn id="28" dur="800" decel="100000" fill="hold"/>
                                        <p:tgtEl>
                                          <p:spTgt spid="2">
                                            <p:txEl>
                                              <p:pRg st="4" end="4"/>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2">
                                            <p:txEl>
                                              <p:pRg st="4" end="4"/>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2">
                                            <p:txEl>
                                              <p:pRg st="4" end="4"/>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2">
                                            <p:txEl>
                                              <p:pRg st="4" end="4"/>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2">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800" decel="100000"/>
                                        <p:tgtEl>
                                          <p:spTgt spid="2">
                                            <p:txEl>
                                              <p:pRg st="6" end="6"/>
                                            </p:txEl>
                                          </p:spTgt>
                                        </p:tgtEl>
                                      </p:cBhvr>
                                    </p:animEffect>
                                    <p:anim calcmode="lin" valueType="num">
                                      <p:cBhvr>
                                        <p:cTn id="38" dur="800" decel="100000" fill="hold"/>
                                        <p:tgtEl>
                                          <p:spTgt spid="2">
                                            <p:txEl>
                                              <p:pRg st="6" end="6"/>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2">
                                            <p:txEl>
                                              <p:pRg st="6" end="6"/>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2">
                                            <p:txEl>
                                              <p:pRg st="6" end="6"/>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2">
                                            <p:txEl>
                                              <p:pRg st="6" end="6"/>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2">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5536" y="1481328"/>
            <a:ext cx="8291264" cy="4525963"/>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يمكن للمؤسسات التعليمية أو الجهات الغير ربحية أن تقسم المصادر الإلكترونية إلى ثلاثة مستويات:</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None/>
            </a:pPr>
            <a:endParaRPr lang="ar-SA" b="1" dirty="0" smtClean="0">
              <a:solidFill>
                <a:srgbClr val="002060"/>
              </a:solidFill>
              <a:cs typeface="Akhbar MT" pitchFamily="2" charset="-78"/>
            </a:endParaRPr>
          </a:p>
        </p:txBody>
      </p:sp>
      <p:sp>
        <p:nvSpPr>
          <p:cNvPr id="5" name="شكل بيضاوي 4"/>
          <p:cNvSpPr/>
          <p:nvPr/>
        </p:nvSpPr>
        <p:spPr>
          <a:xfrm>
            <a:off x="3707904" y="3573016"/>
            <a:ext cx="2232248" cy="1584176"/>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buNone/>
            </a:pPr>
            <a:r>
              <a:rPr lang="ar-SA" sz="2800" b="1" dirty="0" smtClean="0">
                <a:solidFill>
                  <a:srgbClr val="002060"/>
                </a:solidFill>
                <a:latin typeface="KaiTi" pitchFamily="49" charset="-122"/>
                <a:ea typeface="KaiTi" pitchFamily="49" charset="-122"/>
                <a:cs typeface="DecoType Naskh Special" pitchFamily="2" charset="-78"/>
              </a:rPr>
              <a:t>مصادر مفيدة</a:t>
            </a:r>
          </a:p>
        </p:txBody>
      </p:sp>
      <p:sp>
        <p:nvSpPr>
          <p:cNvPr id="6" name="شكل بيضاوي 5"/>
          <p:cNvSpPr/>
          <p:nvPr/>
        </p:nvSpPr>
        <p:spPr>
          <a:xfrm>
            <a:off x="755576" y="4797152"/>
            <a:ext cx="2520280" cy="1584176"/>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مصادر ذات</a:t>
            </a:r>
          </a:p>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استخدام</a:t>
            </a:r>
          </a:p>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هامشي</a:t>
            </a:r>
          </a:p>
        </p:txBody>
      </p:sp>
      <p:sp>
        <p:nvSpPr>
          <p:cNvPr id="7" name="شكل بيضاوي 6"/>
          <p:cNvSpPr/>
          <p:nvPr/>
        </p:nvSpPr>
        <p:spPr>
          <a:xfrm>
            <a:off x="6156176" y="2492896"/>
            <a:ext cx="2304256" cy="1656184"/>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lgn="ctr"/>
            <a:r>
              <a:rPr lang="ar-SA" sz="2800" b="1" dirty="0" smtClean="0">
                <a:solidFill>
                  <a:srgbClr val="002060"/>
                </a:solidFill>
                <a:latin typeface="KaiTi" pitchFamily="49" charset="-122"/>
                <a:ea typeface="KaiTi" pitchFamily="49" charset="-122"/>
                <a:cs typeface="DecoType Naskh Special" pitchFamily="2" charset="-78"/>
              </a:rPr>
              <a:t>مصادر</a:t>
            </a:r>
          </a:p>
          <a:p>
            <a:pPr marL="624078" indent="-514350" algn="ctr"/>
            <a:r>
              <a:rPr lang="ar-SA" sz="2800" b="1" dirty="0" smtClean="0">
                <a:solidFill>
                  <a:srgbClr val="002060"/>
                </a:solidFill>
                <a:latin typeface="KaiTi" pitchFamily="49" charset="-122"/>
                <a:ea typeface="KaiTi" pitchFamily="49" charset="-122"/>
                <a:cs typeface="DecoType Naskh Special" pitchFamily="2" charset="-78"/>
              </a:rPr>
              <a:t>أساسية</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052736"/>
            <a:ext cx="9144000" cy="5805264"/>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أخيرا يجب الانتباه أن الحديث عن تسعير المصادر الإلكترونية لم يتضمن الإشارة إلى التكاليف المخفية أو تلك التكاليف الاضافية التى تترتب على المؤسسة عند اقتناء المصدر.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والعناصر التى ينبغي مراعاتها:</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ربط ووضع المصدر على شبكة الحاسب للمؤسسة وصيانته وتحميله محليا.</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أي برامج إضافية أو تحديثات مطلوبة لتشغيل.</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الطباعة.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الدعم للموظفين الفنيين في المؤسسة.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برامج التدريب أو الأدلة الارشادية للمستفيدين</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290">
                                          <p:stCondLst>
                                            <p:cond delay="0"/>
                                          </p:stCondLst>
                                        </p:cTn>
                                        <p:tgtEl>
                                          <p:spTgt spid="2">
                                            <p:txEl>
                                              <p:pRg st="3" end="3"/>
                                            </p:txEl>
                                          </p:spTgt>
                                        </p:tgtEl>
                                      </p:cBhvr>
                                    </p:animEffect>
                                    <p:anim calcmode="lin" valueType="num">
                                      <p:cBhvr>
                                        <p:cTn id="26"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3" end="3"/>
                                            </p:txEl>
                                          </p:spTgt>
                                        </p:tgtEl>
                                      </p:cBhvr>
                                      <p:to x="100000" y="60000"/>
                                    </p:animScale>
                                    <p:animScale>
                                      <p:cBhvr>
                                        <p:cTn id="32" dur="83" decel="50000">
                                          <p:stCondLst>
                                            <p:cond delay="338"/>
                                          </p:stCondLst>
                                        </p:cTn>
                                        <p:tgtEl>
                                          <p:spTgt spid="2">
                                            <p:txEl>
                                              <p:pRg st="3" end="3"/>
                                            </p:txEl>
                                          </p:spTgt>
                                        </p:tgtEl>
                                      </p:cBhvr>
                                      <p:to x="100000" y="100000"/>
                                    </p:animScale>
                                    <p:animScale>
                                      <p:cBhvr>
                                        <p:cTn id="33" dur="13">
                                          <p:stCondLst>
                                            <p:cond delay="656"/>
                                          </p:stCondLst>
                                        </p:cTn>
                                        <p:tgtEl>
                                          <p:spTgt spid="2">
                                            <p:txEl>
                                              <p:pRg st="3" end="3"/>
                                            </p:txEl>
                                          </p:spTgt>
                                        </p:tgtEl>
                                      </p:cBhvr>
                                      <p:to x="100000" y="80000"/>
                                    </p:animScale>
                                    <p:animScale>
                                      <p:cBhvr>
                                        <p:cTn id="34" dur="83" decel="50000">
                                          <p:stCondLst>
                                            <p:cond delay="669"/>
                                          </p:stCondLst>
                                        </p:cTn>
                                        <p:tgtEl>
                                          <p:spTgt spid="2">
                                            <p:txEl>
                                              <p:pRg st="3" end="3"/>
                                            </p:txEl>
                                          </p:spTgt>
                                        </p:tgtEl>
                                      </p:cBhvr>
                                      <p:to x="100000" y="100000"/>
                                    </p:animScale>
                                    <p:animScale>
                                      <p:cBhvr>
                                        <p:cTn id="35" dur="13">
                                          <p:stCondLst>
                                            <p:cond delay="821"/>
                                          </p:stCondLst>
                                        </p:cTn>
                                        <p:tgtEl>
                                          <p:spTgt spid="2">
                                            <p:txEl>
                                              <p:pRg st="3" end="3"/>
                                            </p:txEl>
                                          </p:spTgt>
                                        </p:tgtEl>
                                      </p:cBhvr>
                                      <p:to x="100000" y="90000"/>
                                    </p:animScale>
                                    <p:animScale>
                                      <p:cBhvr>
                                        <p:cTn id="36" dur="83" decel="50000">
                                          <p:stCondLst>
                                            <p:cond delay="834"/>
                                          </p:stCondLst>
                                        </p:cTn>
                                        <p:tgtEl>
                                          <p:spTgt spid="2">
                                            <p:txEl>
                                              <p:pRg st="3" end="3"/>
                                            </p:txEl>
                                          </p:spTgt>
                                        </p:tgtEl>
                                      </p:cBhvr>
                                      <p:to x="100000" y="100000"/>
                                    </p:animScale>
                                    <p:animScale>
                                      <p:cBhvr>
                                        <p:cTn id="37" dur="13">
                                          <p:stCondLst>
                                            <p:cond delay="904"/>
                                          </p:stCondLst>
                                        </p:cTn>
                                        <p:tgtEl>
                                          <p:spTgt spid="2">
                                            <p:txEl>
                                              <p:pRg st="3" end="3"/>
                                            </p:txEl>
                                          </p:spTgt>
                                        </p:tgtEl>
                                      </p:cBhvr>
                                      <p:to x="100000" y="95000"/>
                                    </p:animScale>
                                    <p:animScale>
                                      <p:cBhvr>
                                        <p:cTn id="38" dur="83" decel="50000">
                                          <p:stCondLst>
                                            <p:cond delay="917"/>
                                          </p:stCondLst>
                                        </p:cTn>
                                        <p:tgtEl>
                                          <p:spTgt spid="2">
                                            <p:txEl>
                                              <p:pRg st="3" end="3"/>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Effect transition="in" filter="wipe(down)">
                                      <p:cBhvr>
                                        <p:cTn id="43" dur="290">
                                          <p:stCondLst>
                                            <p:cond delay="0"/>
                                          </p:stCondLst>
                                        </p:cTn>
                                        <p:tgtEl>
                                          <p:spTgt spid="2">
                                            <p:txEl>
                                              <p:pRg st="4" end="4"/>
                                            </p:txEl>
                                          </p:spTgt>
                                        </p:tgtEl>
                                      </p:cBhvr>
                                    </p:animEffect>
                                    <p:anim calcmode="lin" valueType="num">
                                      <p:cBhvr>
                                        <p:cTn id="44"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4" end="4"/>
                                            </p:txEl>
                                          </p:spTgt>
                                        </p:tgtEl>
                                      </p:cBhvr>
                                      <p:to x="100000" y="60000"/>
                                    </p:animScale>
                                    <p:animScale>
                                      <p:cBhvr>
                                        <p:cTn id="50" dur="83" decel="50000">
                                          <p:stCondLst>
                                            <p:cond delay="338"/>
                                          </p:stCondLst>
                                        </p:cTn>
                                        <p:tgtEl>
                                          <p:spTgt spid="2">
                                            <p:txEl>
                                              <p:pRg st="4" end="4"/>
                                            </p:txEl>
                                          </p:spTgt>
                                        </p:tgtEl>
                                      </p:cBhvr>
                                      <p:to x="100000" y="100000"/>
                                    </p:animScale>
                                    <p:animScale>
                                      <p:cBhvr>
                                        <p:cTn id="51" dur="13">
                                          <p:stCondLst>
                                            <p:cond delay="656"/>
                                          </p:stCondLst>
                                        </p:cTn>
                                        <p:tgtEl>
                                          <p:spTgt spid="2">
                                            <p:txEl>
                                              <p:pRg st="4" end="4"/>
                                            </p:txEl>
                                          </p:spTgt>
                                        </p:tgtEl>
                                      </p:cBhvr>
                                      <p:to x="100000" y="80000"/>
                                    </p:animScale>
                                    <p:animScale>
                                      <p:cBhvr>
                                        <p:cTn id="52" dur="83" decel="50000">
                                          <p:stCondLst>
                                            <p:cond delay="669"/>
                                          </p:stCondLst>
                                        </p:cTn>
                                        <p:tgtEl>
                                          <p:spTgt spid="2">
                                            <p:txEl>
                                              <p:pRg st="4" end="4"/>
                                            </p:txEl>
                                          </p:spTgt>
                                        </p:tgtEl>
                                      </p:cBhvr>
                                      <p:to x="100000" y="100000"/>
                                    </p:animScale>
                                    <p:animScale>
                                      <p:cBhvr>
                                        <p:cTn id="53" dur="13">
                                          <p:stCondLst>
                                            <p:cond delay="821"/>
                                          </p:stCondLst>
                                        </p:cTn>
                                        <p:tgtEl>
                                          <p:spTgt spid="2">
                                            <p:txEl>
                                              <p:pRg st="4" end="4"/>
                                            </p:txEl>
                                          </p:spTgt>
                                        </p:tgtEl>
                                      </p:cBhvr>
                                      <p:to x="100000" y="90000"/>
                                    </p:animScale>
                                    <p:animScale>
                                      <p:cBhvr>
                                        <p:cTn id="54" dur="83" decel="50000">
                                          <p:stCondLst>
                                            <p:cond delay="834"/>
                                          </p:stCondLst>
                                        </p:cTn>
                                        <p:tgtEl>
                                          <p:spTgt spid="2">
                                            <p:txEl>
                                              <p:pRg st="4" end="4"/>
                                            </p:txEl>
                                          </p:spTgt>
                                        </p:tgtEl>
                                      </p:cBhvr>
                                      <p:to x="100000" y="100000"/>
                                    </p:animScale>
                                    <p:animScale>
                                      <p:cBhvr>
                                        <p:cTn id="55" dur="13">
                                          <p:stCondLst>
                                            <p:cond delay="904"/>
                                          </p:stCondLst>
                                        </p:cTn>
                                        <p:tgtEl>
                                          <p:spTgt spid="2">
                                            <p:txEl>
                                              <p:pRg st="4" end="4"/>
                                            </p:txEl>
                                          </p:spTgt>
                                        </p:tgtEl>
                                      </p:cBhvr>
                                      <p:to x="100000" y="95000"/>
                                    </p:animScale>
                                    <p:animScale>
                                      <p:cBhvr>
                                        <p:cTn id="56" dur="83" decel="50000">
                                          <p:stCondLst>
                                            <p:cond delay="917"/>
                                          </p:stCondLst>
                                        </p:cTn>
                                        <p:tgtEl>
                                          <p:spTgt spid="2">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5" end="5"/>
                                            </p:txEl>
                                          </p:spTgt>
                                        </p:tgtEl>
                                        <p:attrNameLst>
                                          <p:attrName>style.visibility</p:attrName>
                                        </p:attrNameLst>
                                      </p:cBhvr>
                                      <p:to>
                                        <p:strVal val="visible"/>
                                      </p:to>
                                    </p:set>
                                    <p:animEffect transition="in" filter="wipe(down)">
                                      <p:cBhvr>
                                        <p:cTn id="61" dur="290">
                                          <p:stCondLst>
                                            <p:cond delay="0"/>
                                          </p:stCondLst>
                                        </p:cTn>
                                        <p:tgtEl>
                                          <p:spTgt spid="2">
                                            <p:txEl>
                                              <p:pRg st="5" end="5"/>
                                            </p:txEl>
                                          </p:spTgt>
                                        </p:tgtEl>
                                      </p:cBhvr>
                                    </p:animEffect>
                                    <p:anim calcmode="lin" valueType="num">
                                      <p:cBhvr>
                                        <p:cTn id="62"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5" end="5"/>
                                            </p:txEl>
                                          </p:spTgt>
                                        </p:tgtEl>
                                      </p:cBhvr>
                                      <p:to x="100000" y="60000"/>
                                    </p:animScale>
                                    <p:animScale>
                                      <p:cBhvr>
                                        <p:cTn id="68" dur="83" decel="50000">
                                          <p:stCondLst>
                                            <p:cond delay="338"/>
                                          </p:stCondLst>
                                        </p:cTn>
                                        <p:tgtEl>
                                          <p:spTgt spid="2">
                                            <p:txEl>
                                              <p:pRg st="5" end="5"/>
                                            </p:txEl>
                                          </p:spTgt>
                                        </p:tgtEl>
                                      </p:cBhvr>
                                      <p:to x="100000" y="100000"/>
                                    </p:animScale>
                                    <p:animScale>
                                      <p:cBhvr>
                                        <p:cTn id="69" dur="13">
                                          <p:stCondLst>
                                            <p:cond delay="656"/>
                                          </p:stCondLst>
                                        </p:cTn>
                                        <p:tgtEl>
                                          <p:spTgt spid="2">
                                            <p:txEl>
                                              <p:pRg st="5" end="5"/>
                                            </p:txEl>
                                          </p:spTgt>
                                        </p:tgtEl>
                                      </p:cBhvr>
                                      <p:to x="100000" y="80000"/>
                                    </p:animScale>
                                    <p:animScale>
                                      <p:cBhvr>
                                        <p:cTn id="70" dur="83" decel="50000">
                                          <p:stCondLst>
                                            <p:cond delay="669"/>
                                          </p:stCondLst>
                                        </p:cTn>
                                        <p:tgtEl>
                                          <p:spTgt spid="2">
                                            <p:txEl>
                                              <p:pRg st="5" end="5"/>
                                            </p:txEl>
                                          </p:spTgt>
                                        </p:tgtEl>
                                      </p:cBhvr>
                                      <p:to x="100000" y="100000"/>
                                    </p:animScale>
                                    <p:animScale>
                                      <p:cBhvr>
                                        <p:cTn id="71" dur="13">
                                          <p:stCondLst>
                                            <p:cond delay="821"/>
                                          </p:stCondLst>
                                        </p:cTn>
                                        <p:tgtEl>
                                          <p:spTgt spid="2">
                                            <p:txEl>
                                              <p:pRg st="5" end="5"/>
                                            </p:txEl>
                                          </p:spTgt>
                                        </p:tgtEl>
                                      </p:cBhvr>
                                      <p:to x="100000" y="90000"/>
                                    </p:animScale>
                                    <p:animScale>
                                      <p:cBhvr>
                                        <p:cTn id="72" dur="83" decel="50000">
                                          <p:stCondLst>
                                            <p:cond delay="834"/>
                                          </p:stCondLst>
                                        </p:cTn>
                                        <p:tgtEl>
                                          <p:spTgt spid="2">
                                            <p:txEl>
                                              <p:pRg st="5" end="5"/>
                                            </p:txEl>
                                          </p:spTgt>
                                        </p:tgtEl>
                                      </p:cBhvr>
                                      <p:to x="100000" y="100000"/>
                                    </p:animScale>
                                    <p:animScale>
                                      <p:cBhvr>
                                        <p:cTn id="73" dur="13">
                                          <p:stCondLst>
                                            <p:cond delay="904"/>
                                          </p:stCondLst>
                                        </p:cTn>
                                        <p:tgtEl>
                                          <p:spTgt spid="2">
                                            <p:txEl>
                                              <p:pRg st="5" end="5"/>
                                            </p:txEl>
                                          </p:spTgt>
                                        </p:tgtEl>
                                      </p:cBhvr>
                                      <p:to x="100000" y="95000"/>
                                    </p:animScale>
                                    <p:animScale>
                                      <p:cBhvr>
                                        <p:cTn id="74" dur="83" decel="50000">
                                          <p:stCondLst>
                                            <p:cond delay="917"/>
                                          </p:stCondLst>
                                        </p:cTn>
                                        <p:tgtEl>
                                          <p:spTgt spid="2">
                                            <p:txEl>
                                              <p:pRg st="5" end="5"/>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6" end="6"/>
                                            </p:txEl>
                                          </p:spTgt>
                                        </p:tgtEl>
                                        <p:attrNameLst>
                                          <p:attrName>style.visibility</p:attrName>
                                        </p:attrNameLst>
                                      </p:cBhvr>
                                      <p:to>
                                        <p:strVal val="visible"/>
                                      </p:to>
                                    </p:set>
                                    <p:animEffect transition="in" filter="wipe(down)">
                                      <p:cBhvr>
                                        <p:cTn id="79" dur="290">
                                          <p:stCondLst>
                                            <p:cond delay="0"/>
                                          </p:stCondLst>
                                        </p:cTn>
                                        <p:tgtEl>
                                          <p:spTgt spid="2">
                                            <p:txEl>
                                              <p:pRg st="6" end="6"/>
                                            </p:txEl>
                                          </p:spTgt>
                                        </p:tgtEl>
                                      </p:cBhvr>
                                    </p:animEffect>
                                    <p:anim calcmode="lin" valueType="num">
                                      <p:cBhvr>
                                        <p:cTn id="80"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6" end="6"/>
                                            </p:txEl>
                                          </p:spTgt>
                                        </p:tgtEl>
                                      </p:cBhvr>
                                      <p:to x="100000" y="60000"/>
                                    </p:animScale>
                                    <p:animScale>
                                      <p:cBhvr>
                                        <p:cTn id="86" dur="83" decel="50000">
                                          <p:stCondLst>
                                            <p:cond delay="338"/>
                                          </p:stCondLst>
                                        </p:cTn>
                                        <p:tgtEl>
                                          <p:spTgt spid="2">
                                            <p:txEl>
                                              <p:pRg st="6" end="6"/>
                                            </p:txEl>
                                          </p:spTgt>
                                        </p:tgtEl>
                                      </p:cBhvr>
                                      <p:to x="100000" y="100000"/>
                                    </p:animScale>
                                    <p:animScale>
                                      <p:cBhvr>
                                        <p:cTn id="87" dur="13">
                                          <p:stCondLst>
                                            <p:cond delay="656"/>
                                          </p:stCondLst>
                                        </p:cTn>
                                        <p:tgtEl>
                                          <p:spTgt spid="2">
                                            <p:txEl>
                                              <p:pRg st="6" end="6"/>
                                            </p:txEl>
                                          </p:spTgt>
                                        </p:tgtEl>
                                      </p:cBhvr>
                                      <p:to x="100000" y="80000"/>
                                    </p:animScale>
                                    <p:animScale>
                                      <p:cBhvr>
                                        <p:cTn id="88" dur="83" decel="50000">
                                          <p:stCondLst>
                                            <p:cond delay="669"/>
                                          </p:stCondLst>
                                        </p:cTn>
                                        <p:tgtEl>
                                          <p:spTgt spid="2">
                                            <p:txEl>
                                              <p:pRg st="6" end="6"/>
                                            </p:txEl>
                                          </p:spTgt>
                                        </p:tgtEl>
                                      </p:cBhvr>
                                      <p:to x="100000" y="100000"/>
                                    </p:animScale>
                                    <p:animScale>
                                      <p:cBhvr>
                                        <p:cTn id="89" dur="13">
                                          <p:stCondLst>
                                            <p:cond delay="821"/>
                                          </p:stCondLst>
                                        </p:cTn>
                                        <p:tgtEl>
                                          <p:spTgt spid="2">
                                            <p:txEl>
                                              <p:pRg st="6" end="6"/>
                                            </p:txEl>
                                          </p:spTgt>
                                        </p:tgtEl>
                                      </p:cBhvr>
                                      <p:to x="100000" y="90000"/>
                                    </p:animScale>
                                    <p:animScale>
                                      <p:cBhvr>
                                        <p:cTn id="90" dur="83" decel="50000">
                                          <p:stCondLst>
                                            <p:cond delay="834"/>
                                          </p:stCondLst>
                                        </p:cTn>
                                        <p:tgtEl>
                                          <p:spTgt spid="2">
                                            <p:txEl>
                                              <p:pRg st="6" end="6"/>
                                            </p:txEl>
                                          </p:spTgt>
                                        </p:tgtEl>
                                      </p:cBhvr>
                                      <p:to x="100000" y="100000"/>
                                    </p:animScale>
                                    <p:animScale>
                                      <p:cBhvr>
                                        <p:cTn id="91" dur="13">
                                          <p:stCondLst>
                                            <p:cond delay="904"/>
                                          </p:stCondLst>
                                        </p:cTn>
                                        <p:tgtEl>
                                          <p:spTgt spid="2">
                                            <p:txEl>
                                              <p:pRg st="6" end="6"/>
                                            </p:txEl>
                                          </p:spTgt>
                                        </p:tgtEl>
                                      </p:cBhvr>
                                      <p:to x="100000" y="95000"/>
                                    </p:animScale>
                                    <p:animScale>
                                      <p:cBhvr>
                                        <p:cTn id="92" dur="83" decel="50000">
                                          <p:stCondLst>
                                            <p:cond delay="917"/>
                                          </p:stCondLst>
                                        </p:cTn>
                                        <p:tgtEl>
                                          <p:spTgt spid="2">
                                            <p:txEl>
                                              <p:pRg st="6" end="6"/>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7" end="7"/>
                                            </p:txEl>
                                          </p:spTgt>
                                        </p:tgtEl>
                                        <p:attrNameLst>
                                          <p:attrName>style.visibility</p:attrName>
                                        </p:attrNameLst>
                                      </p:cBhvr>
                                      <p:to>
                                        <p:strVal val="visible"/>
                                      </p:to>
                                    </p:set>
                                    <p:animEffect transition="in" filter="wipe(down)">
                                      <p:cBhvr>
                                        <p:cTn id="97" dur="290">
                                          <p:stCondLst>
                                            <p:cond delay="0"/>
                                          </p:stCondLst>
                                        </p:cTn>
                                        <p:tgtEl>
                                          <p:spTgt spid="2">
                                            <p:txEl>
                                              <p:pRg st="7" end="7"/>
                                            </p:txEl>
                                          </p:spTgt>
                                        </p:tgtEl>
                                      </p:cBhvr>
                                    </p:animEffect>
                                    <p:anim calcmode="lin" valueType="num">
                                      <p:cBhvr>
                                        <p:cTn id="98" dur="911"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7" end="7"/>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7" end="7"/>
                                            </p:txEl>
                                          </p:spTgt>
                                        </p:tgtEl>
                                      </p:cBhvr>
                                      <p:to x="100000" y="60000"/>
                                    </p:animScale>
                                    <p:animScale>
                                      <p:cBhvr>
                                        <p:cTn id="104" dur="83" decel="50000">
                                          <p:stCondLst>
                                            <p:cond delay="338"/>
                                          </p:stCondLst>
                                        </p:cTn>
                                        <p:tgtEl>
                                          <p:spTgt spid="2">
                                            <p:txEl>
                                              <p:pRg st="7" end="7"/>
                                            </p:txEl>
                                          </p:spTgt>
                                        </p:tgtEl>
                                      </p:cBhvr>
                                      <p:to x="100000" y="100000"/>
                                    </p:animScale>
                                    <p:animScale>
                                      <p:cBhvr>
                                        <p:cTn id="105" dur="13">
                                          <p:stCondLst>
                                            <p:cond delay="656"/>
                                          </p:stCondLst>
                                        </p:cTn>
                                        <p:tgtEl>
                                          <p:spTgt spid="2">
                                            <p:txEl>
                                              <p:pRg st="7" end="7"/>
                                            </p:txEl>
                                          </p:spTgt>
                                        </p:tgtEl>
                                      </p:cBhvr>
                                      <p:to x="100000" y="80000"/>
                                    </p:animScale>
                                    <p:animScale>
                                      <p:cBhvr>
                                        <p:cTn id="106" dur="83" decel="50000">
                                          <p:stCondLst>
                                            <p:cond delay="669"/>
                                          </p:stCondLst>
                                        </p:cTn>
                                        <p:tgtEl>
                                          <p:spTgt spid="2">
                                            <p:txEl>
                                              <p:pRg st="7" end="7"/>
                                            </p:txEl>
                                          </p:spTgt>
                                        </p:tgtEl>
                                      </p:cBhvr>
                                      <p:to x="100000" y="100000"/>
                                    </p:animScale>
                                    <p:animScale>
                                      <p:cBhvr>
                                        <p:cTn id="107" dur="13">
                                          <p:stCondLst>
                                            <p:cond delay="821"/>
                                          </p:stCondLst>
                                        </p:cTn>
                                        <p:tgtEl>
                                          <p:spTgt spid="2">
                                            <p:txEl>
                                              <p:pRg st="7" end="7"/>
                                            </p:txEl>
                                          </p:spTgt>
                                        </p:tgtEl>
                                      </p:cBhvr>
                                      <p:to x="100000" y="90000"/>
                                    </p:animScale>
                                    <p:animScale>
                                      <p:cBhvr>
                                        <p:cTn id="108" dur="83" decel="50000">
                                          <p:stCondLst>
                                            <p:cond delay="834"/>
                                          </p:stCondLst>
                                        </p:cTn>
                                        <p:tgtEl>
                                          <p:spTgt spid="2">
                                            <p:txEl>
                                              <p:pRg st="7" end="7"/>
                                            </p:txEl>
                                          </p:spTgt>
                                        </p:tgtEl>
                                      </p:cBhvr>
                                      <p:to x="100000" y="100000"/>
                                    </p:animScale>
                                    <p:animScale>
                                      <p:cBhvr>
                                        <p:cTn id="109" dur="13">
                                          <p:stCondLst>
                                            <p:cond delay="904"/>
                                          </p:stCondLst>
                                        </p:cTn>
                                        <p:tgtEl>
                                          <p:spTgt spid="2">
                                            <p:txEl>
                                              <p:pRg st="7" end="7"/>
                                            </p:txEl>
                                          </p:spTgt>
                                        </p:tgtEl>
                                      </p:cBhvr>
                                      <p:to x="100000" y="95000"/>
                                    </p:animScale>
                                    <p:animScale>
                                      <p:cBhvr>
                                        <p:cTn id="110" dur="83" decel="50000">
                                          <p:stCondLst>
                                            <p:cond delay="917"/>
                                          </p:stCondLst>
                                        </p:cTn>
                                        <p:tgtEl>
                                          <p:spTgt spid="2">
                                            <p:txEl>
                                              <p:pRg st="7" end="7"/>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2">
                                            <p:txEl>
                                              <p:pRg st="8" end="8"/>
                                            </p:txEl>
                                          </p:spTgt>
                                        </p:tgtEl>
                                        <p:attrNameLst>
                                          <p:attrName>style.visibility</p:attrName>
                                        </p:attrNameLst>
                                      </p:cBhvr>
                                      <p:to>
                                        <p:strVal val="visible"/>
                                      </p:to>
                                    </p:set>
                                    <p:animEffect transition="in" filter="wipe(down)">
                                      <p:cBhvr>
                                        <p:cTn id="115" dur="290">
                                          <p:stCondLst>
                                            <p:cond delay="0"/>
                                          </p:stCondLst>
                                        </p:cTn>
                                        <p:tgtEl>
                                          <p:spTgt spid="2">
                                            <p:txEl>
                                              <p:pRg st="8" end="8"/>
                                            </p:txEl>
                                          </p:spTgt>
                                        </p:tgtEl>
                                      </p:cBhvr>
                                    </p:animEffect>
                                    <p:anim calcmode="lin" valueType="num">
                                      <p:cBhvr>
                                        <p:cTn id="116" dur="911" tmFilter="0,0; 0.14,0.36; 0.43,0.73; 0.71,0.91; 1.0,1.0">
                                          <p:stCondLst>
                                            <p:cond delay="0"/>
                                          </p:stCondLst>
                                        </p:cTn>
                                        <p:tgtEl>
                                          <p:spTgt spid="2">
                                            <p:txEl>
                                              <p:pRg st="8" end="8"/>
                                            </p:txEl>
                                          </p:spTgt>
                                        </p:tgtEl>
                                        <p:attrNameLst>
                                          <p:attrName>ppt_x</p:attrName>
                                        </p:attrNameLst>
                                      </p:cBhvr>
                                      <p:tavLst>
                                        <p:tav tm="0">
                                          <p:val>
                                            <p:strVal val="#ppt_x-0.25"/>
                                          </p:val>
                                        </p:tav>
                                        <p:tav tm="100000">
                                          <p:val>
                                            <p:strVal val="#ppt_x"/>
                                          </p:val>
                                        </p:tav>
                                      </p:tavLst>
                                    </p:anim>
                                    <p:anim calcmode="lin" valueType="num">
                                      <p:cBhvr>
                                        <p:cTn id="117" dur="332" tmFilter="0.0,0.0; 0.25,0.07; 0.50,0.2; 0.75,0.467; 1.0,1.0">
                                          <p:stCondLst>
                                            <p:cond delay="0"/>
                                          </p:stCondLst>
                                        </p:cTn>
                                        <p:tgtEl>
                                          <p:spTgt spid="2">
                                            <p:txEl>
                                              <p:pRg st="8" end="8"/>
                                            </p:txEl>
                                          </p:spTgt>
                                        </p:tgtEl>
                                        <p:attrNameLst>
                                          <p:attrName>ppt_y</p:attrName>
                                        </p:attrNameLst>
                                      </p:cBhvr>
                                      <p:tavLst>
                                        <p:tav tm="0" fmla="#ppt_y-sin(pi*$)/3">
                                          <p:val>
                                            <p:fltVal val="0.5"/>
                                          </p:val>
                                        </p:tav>
                                        <p:tav tm="100000">
                                          <p:val>
                                            <p:fltVal val="1"/>
                                          </p:val>
                                        </p:tav>
                                      </p:tavLst>
                                    </p:anim>
                                    <p:anim calcmode="lin" valueType="num">
                                      <p:cBhvr>
                                        <p:cTn id="118" dur="332" tmFilter="0, 0; 0.125,0.2665; 0.25,0.4; 0.375,0.465; 0.5,0.5;  0.625,0.535; 0.75,0.6; 0.875,0.7335; 1,1">
                                          <p:stCondLst>
                                            <p:cond delay="332"/>
                                          </p:stCondLst>
                                        </p:cTn>
                                        <p:tgtEl>
                                          <p:spTgt spid="2">
                                            <p:txEl>
                                              <p:pRg st="8" end="8"/>
                                            </p:txEl>
                                          </p:spTgt>
                                        </p:tgtEl>
                                        <p:attrNameLst>
                                          <p:attrName>ppt_y</p:attrName>
                                        </p:attrNameLst>
                                      </p:cBhvr>
                                      <p:tavLst>
                                        <p:tav tm="0" fmla="#ppt_y-sin(pi*$)/9">
                                          <p:val>
                                            <p:fltVal val="0"/>
                                          </p:val>
                                        </p:tav>
                                        <p:tav tm="100000">
                                          <p:val>
                                            <p:fltVal val="1"/>
                                          </p:val>
                                        </p:tav>
                                      </p:tavLst>
                                    </p:anim>
                                    <p:anim calcmode="lin" valueType="num">
                                      <p:cBhvr>
                                        <p:cTn id="119" dur="166" tmFilter="0, 0; 0.125,0.2665; 0.25,0.4; 0.375,0.465; 0.5,0.5;  0.625,0.535; 0.75,0.6; 0.875,0.7335; 1,1">
                                          <p:stCondLst>
                                            <p:cond delay="662"/>
                                          </p:stCondLst>
                                        </p:cTn>
                                        <p:tgtEl>
                                          <p:spTgt spid="2">
                                            <p:txEl>
                                              <p:pRg st="8" end="8"/>
                                            </p:txEl>
                                          </p:spTgt>
                                        </p:tgtEl>
                                        <p:attrNameLst>
                                          <p:attrName>ppt_y</p:attrName>
                                        </p:attrNameLst>
                                      </p:cBhvr>
                                      <p:tavLst>
                                        <p:tav tm="0" fmla="#ppt_y-sin(pi*$)/27">
                                          <p:val>
                                            <p:fltVal val="0"/>
                                          </p:val>
                                        </p:tav>
                                        <p:tav tm="100000">
                                          <p:val>
                                            <p:fltVal val="1"/>
                                          </p:val>
                                        </p:tav>
                                      </p:tavLst>
                                    </p:anim>
                                    <p:anim calcmode="lin" valueType="num">
                                      <p:cBhvr>
                                        <p:cTn id="120" dur="82" tmFilter="0, 0; 0.125,0.2665; 0.25,0.4; 0.375,0.465; 0.5,0.5;  0.625,0.535; 0.75,0.6; 0.875,0.7335; 1,1">
                                          <p:stCondLst>
                                            <p:cond delay="828"/>
                                          </p:stCondLst>
                                        </p:cTn>
                                        <p:tgtEl>
                                          <p:spTgt spid="2">
                                            <p:txEl>
                                              <p:pRg st="8" end="8"/>
                                            </p:txEl>
                                          </p:spTgt>
                                        </p:tgtEl>
                                        <p:attrNameLst>
                                          <p:attrName>ppt_y</p:attrName>
                                        </p:attrNameLst>
                                      </p:cBhvr>
                                      <p:tavLst>
                                        <p:tav tm="0" fmla="#ppt_y-sin(pi*$)/81">
                                          <p:val>
                                            <p:fltVal val="0"/>
                                          </p:val>
                                        </p:tav>
                                        <p:tav tm="100000">
                                          <p:val>
                                            <p:fltVal val="1"/>
                                          </p:val>
                                        </p:tav>
                                      </p:tavLst>
                                    </p:anim>
                                    <p:animScale>
                                      <p:cBhvr>
                                        <p:cTn id="121" dur="13">
                                          <p:stCondLst>
                                            <p:cond delay="325"/>
                                          </p:stCondLst>
                                        </p:cTn>
                                        <p:tgtEl>
                                          <p:spTgt spid="2">
                                            <p:txEl>
                                              <p:pRg st="8" end="8"/>
                                            </p:txEl>
                                          </p:spTgt>
                                        </p:tgtEl>
                                      </p:cBhvr>
                                      <p:to x="100000" y="60000"/>
                                    </p:animScale>
                                    <p:animScale>
                                      <p:cBhvr>
                                        <p:cTn id="122" dur="83" decel="50000">
                                          <p:stCondLst>
                                            <p:cond delay="338"/>
                                          </p:stCondLst>
                                        </p:cTn>
                                        <p:tgtEl>
                                          <p:spTgt spid="2">
                                            <p:txEl>
                                              <p:pRg st="8" end="8"/>
                                            </p:txEl>
                                          </p:spTgt>
                                        </p:tgtEl>
                                      </p:cBhvr>
                                      <p:to x="100000" y="100000"/>
                                    </p:animScale>
                                    <p:animScale>
                                      <p:cBhvr>
                                        <p:cTn id="123" dur="13">
                                          <p:stCondLst>
                                            <p:cond delay="656"/>
                                          </p:stCondLst>
                                        </p:cTn>
                                        <p:tgtEl>
                                          <p:spTgt spid="2">
                                            <p:txEl>
                                              <p:pRg st="8" end="8"/>
                                            </p:txEl>
                                          </p:spTgt>
                                        </p:tgtEl>
                                      </p:cBhvr>
                                      <p:to x="100000" y="80000"/>
                                    </p:animScale>
                                    <p:animScale>
                                      <p:cBhvr>
                                        <p:cTn id="124" dur="83" decel="50000">
                                          <p:stCondLst>
                                            <p:cond delay="669"/>
                                          </p:stCondLst>
                                        </p:cTn>
                                        <p:tgtEl>
                                          <p:spTgt spid="2">
                                            <p:txEl>
                                              <p:pRg st="8" end="8"/>
                                            </p:txEl>
                                          </p:spTgt>
                                        </p:tgtEl>
                                      </p:cBhvr>
                                      <p:to x="100000" y="100000"/>
                                    </p:animScale>
                                    <p:animScale>
                                      <p:cBhvr>
                                        <p:cTn id="125" dur="13">
                                          <p:stCondLst>
                                            <p:cond delay="821"/>
                                          </p:stCondLst>
                                        </p:cTn>
                                        <p:tgtEl>
                                          <p:spTgt spid="2">
                                            <p:txEl>
                                              <p:pRg st="8" end="8"/>
                                            </p:txEl>
                                          </p:spTgt>
                                        </p:tgtEl>
                                      </p:cBhvr>
                                      <p:to x="100000" y="90000"/>
                                    </p:animScale>
                                    <p:animScale>
                                      <p:cBhvr>
                                        <p:cTn id="126" dur="83" decel="50000">
                                          <p:stCondLst>
                                            <p:cond delay="834"/>
                                          </p:stCondLst>
                                        </p:cTn>
                                        <p:tgtEl>
                                          <p:spTgt spid="2">
                                            <p:txEl>
                                              <p:pRg st="8" end="8"/>
                                            </p:txEl>
                                          </p:spTgt>
                                        </p:tgtEl>
                                      </p:cBhvr>
                                      <p:to x="100000" y="100000"/>
                                    </p:animScale>
                                    <p:animScale>
                                      <p:cBhvr>
                                        <p:cTn id="127" dur="13">
                                          <p:stCondLst>
                                            <p:cond delay="904"/>
                                          </p:stCondLst>
                                        </p:cTn>
                                        <p:tgtEl>
                                          <p:spTgt spid="2">
                                            <p:txEl>
                                              <p:pRg st="8" end="8"/>
                                            </p:txEl>
                                          </p:spTgt>
                                        </p:tgtEl>
                                      </p:cBhvr>
                                      <p:to x="100000" y="95000"/>
                                    </p:animScale>
                                    <p:animScale>
                                      <p:cBhvr>
                                        <p:cTn id="128" dur="83" decel="50000">
                                          <p:stCondLst>
                                            <p:cond delay="917"/>
                                          </p:stCondLst>
                                        </p:cTn>
                                        <p:tgtEl>
                                          <p:spTgt spid="2">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586</TotalTime>
  <Words>1289</Words>
  <Application>Microsoft Office PowerPoint</Application>
  <PresentationFormat>عرض على الشاشة (3:4)‏</PresentationFormat>
  <Paragraphs>116</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ملتقى</vt:lpstr>
      <vt:lpstr>تقييـم واقتنـاء مصـادر المعلومـات الإلكترونيـة</vt:lpstr>
      <vt:lpstr>رخصـة / اتفاقيـة الاستخـدام</vt:lpstr>
      <vt:lpstr>مـــدة الترخيــص</vt:lpstr>
      <vt:lpstr>سعـر الاشتراك</vt:lpstr>
      <vt:lpstr>نمـوذج الدفعـة الواحـدة المحـددة</vt:lpstr>
      <vt:lpstr>الشريحة 6</vt:lpstr>
      <vt:lpstr>نموذج الدفعة الواحدة المحددة</vt:lpstr>
      <vt:lpstr>نموذج الدفعة التى تعتمد على حجم المؤسسة </vt:lpstr>
      <vt:lpstr>نموذج الدفعة التى تعتمد على حجم المؤسسة</vt:lpstr>
      <vt:lpstr>نموذج الدفعة التى تعتمد على عدد معين ومحدد من المستخدمين للمصدر الإلكتروني </vt:lpstr>
      <vt:lpstr>نموذج الدفعة التى تعتمد على عدد معين ومحدد من المستخدمين للمصدر الإلكتروني </vt:lpstr>
      <vt:lpstr>نموذج الدفعة التى تعتمد على العدد المتزامن لاستخدام المصدر الإلكتروني </vt:lpstr>
      <vt:lpstr>نموذج الدفعة التى تعتمد على العدد المتزامن لاستخدام المصدر الإلكتروني</vt:lpstr>
      <vt:lpstr>نموذج الدفعة التى تعتمد على مدى الاستخدام</vt:lpstr>
      <vt:lpstr>نموذج الدفعة التى تعتمد على مدى الاستخدام</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اختيار الكتب في مكتبات الكليات والمكتبات الجامعية</dc:title>
  <dc:creator>user</dc:creator>
  <cp:lastModifiedBy>باني</cp:lastModifiedBy>
  <cp:revision>74</cp:revision>
  <dcterms:created xsi:type="dcterms:W3CDTF">2013-02-26T07:41:05Z</dcterms:created>
  <dcterms:modified xsi:type="dcterms:W3CDTF">2013-03-17T19:06:44Z</dcterms:modified>
</cp:coreProperties>
</file>