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4056" r:id="rId1"/>
  </p:sldMasterIdLst>
  <p:sldIdLst>
    <p:sldId id="256" r:id="rId2"/>
    <p:sldId id="257" r:id="rId3"/>
    <p:sldId id="271" r:id="rId4"/>
    <p:sldId id="272" r:id="rId5"/>
    <p:sldId id="273" r:id="rId6"/>
    <p:sldId id="274" r:id="rId7"/>
    <p:sldId id="275" r:id="rId8"/>
    <p:sldId id="276" r:id="rId9"/>
    <p:sldId id="277" r:id="rId10"/>
    <p:sldId id="278" r:id="rId11"/>
    <p:sldId id="279" r:id="rId12"/>
    <p:sldId id="280" r:id="rId13"/>
    <p:sldId id="281" r:id="rId14"/>
    <p:sldId id="282" r:id="rId15"/>
    <p:sldId id="283" r:id="rId16"/>
    <p:sldId id="284" r:id="rId17"/>
    <p:sldId id="285" r:id="rId18"/>
    <p:sldId id="286" r:id="rId19"/>
    <p:sldId id="287" r:id="rId2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89965" autoAdjust="0"/>
  </p:normalViewPr>
  <p:slideViewPr>
    <p:cSldViewPr>
      <p:cViewPr varScale="1">
        <p:scale>
          <a:sx n="67" d="100"/>
          <a:sy n="67" d="100"/>
        </p:scale>
        <p:origin x="-1476"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10" name="مثلث قائم الزاوية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عنوان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ar-SA" smtClean="0"/>
              <a:t>انقر لتحرير نمط العنوان الرئيسي</a:t>
            </a:r>
            <a:endParaRPr kumimoji="0" lang="en-US"/>
          </a:p>
        </p:txBody>
      </p:sp>
      <p:sp>
        <p:nvSpPr>
          <p:cNvPr id="17" name="عنوان فرعي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grpSp>
        <p:nvGrpSpPr>
          <p:cNvPr id="2" name="مجموعة 1"/>
          <p:cNvGrpSpPr/>
          <p:nvPr/>
        </p:nvGrpSpPr>
        <p:grpSpPr>
          <a:xfrm>
            <a:off x="-3765" y="4953000"/>
            <a:ext cx="9147765" cy="1912088"/>
            <a:chOff x="-3765" y="4832896"/>
            <a:chExt cx="9147765" cy="2032192"/>
          </a:xfrm>
        </p:grpSpPr>
        <p:sp>
          <p:nvSpPr>
            <p:cNvPr id="7" name="شكل حر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شكل حر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شكل حر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رابط مستقيم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عنصر نائب للتاريخ 29"/>
          <p:cNvSpPr>
            <a:spLocks noGrp="1"/>
          </p:cNvSpPr>
          <p:nvPr>
            <p:ph type="dt" sz="half" idx="10"/>
          </p:nvPr>
        </p:nvSpPr>
        <p:spPr/>
        <p:txBody>
          <a:bodyPr/>
          <a:lstStyle>
            <a:lvl1pPr>
              <a:defRPr>
                <a:solidFill>
                  <a:srgbClr val="FFFFFF"/>
                </a:solidFill>
              </a:defRPr>
            </a:lvl1pPr>
            <a:extLst/>
          </a:lstStyle>
          <a:p>
            <a:fld id="{1B8ABB09-4A1D-463E-8065-109CC2B7EFAA}" type="datetimeFigureOut">
              <a:rPr lang="ar-SA" smtClean="0"/>
              <a:pPr/>
              <a:t>28/04/1434</a:t>
            </a:fld>
            <a:endParaRPr lang="ar-SA" dirty="0"/>
          </a:p>
        </p:txBody>
      </p:sp>
      <p:sp>
        <p:nvSpPr>
          <p:cNvPr id="19" name="عنصر نائب للتذييل 18"/>
          <p:cNvSpPr>
            <a:spLocks noGrp="1"/>
          </p:cNvSpPr>
          <p:nvPr>
            <p:ph type="ftr" sz="quarter" idx="11"/>
          </p:nvPr>
        </p:nvSpPr>
        <p:spPr/>
        <p:txBody>
          <a:bodyPr/>
          <a:lstStyle>
            <a:lvl1pPr>
              <a:defRPr>
                <a:solidFill>
                  <a:schemeClr val="accent1">
                    <a:tint val="20000"/>
                  </a:schemeClr>
                </a:solidFill>
              </a:defRPr>
            </a:lvl1pPr>
            <a:extLst/>
          </a:lstStyle>
          <a:p>
            <a:endParaRPr lang="ar-SA" dirty="0"/>
          </a:p>
        </p:txBody>
      </p:sp>
      <p:sp>
        <p:nvSpPr>
          <p:cNvPr id="27" name="عنصر نائب لرقم الشريحة 26"/>
          <p:cNvSpPr>
            <a:spLocks noGrp="1"/>
          </p:cNvSpPr>
          <p:nvPr>
            <p:ph type="sldNum" sz="quarter" idx="12"/>
          </p:nvPr>
        </p:nvSpPr>
        <p:spPr/>
        <p:txBody>
          <a:bodyPr/>
          <a:lstStyle>
            <a:lvl1pPr>
              <a:defRPr>
                <a:solidFill>
                  <a:srgbClr val="FFFFFF"/>
                </a:solidFill>
              </a:defRPr>
            </a:lvl1pPr>
            <a:extLst/>
          </a:lstStyle>
          <a:p>
            <a:fld id="{0B34F065-1154-456A-91E3-76DE8E75E17B}" type="slidenum">
              <a:rPr lang="ar-SA" smtClean="0"/>
              <a:pPr/>
              <a:t>‹#›</a:t>
            </a:fld>
            <a:endParaRPr lang="ar-SA" dirty="0"/>
          </a:p>
        </p:txBody>
      </p:sp>
    </p:spTree>
  </p:cSld>
  <p:clrMapOvr>
    <a:masterClrMapping/>
  </p:clrMapOvr>
  <p:transition spd="med">
    <p:push dir="d"/>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pPr/>
              <a:t>28/04/1434</a:t>
            </a:fld>
            <a:endParaRPr lang="ar-SA" dirty="0"/>
          </a:p>
        </p:txBody>
      </p:sp>
      <p:sp>
        <p:nvSpPr>
          <p:cNvPr id="5" name="عنصر نائب للتذييل 4"/>
          <p:cNvSpPr>
            <a:spLocks noGrp="1"/>
          </p:cNvSpPr>
          <p:nvPr>
            <p:ph type="ftr" sz="quarter" idx="11"/>
          </p:nvPr>
        </p:nvSpPr>
        <p:spPr/>
        <p:txBody>
          <a:bodyPr/>
          <a:lstStyle>
            <a:extLst/>
          </a:lstStyle>
          <a:p>
            <a:endParaRPr lang="ar-SA" dirty="0"/>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pPr/>
              <a:t>‹#›</a:t>
            </a:fld>
            <a:endParaRPr lang="ar-SA" dirty="0"/>
          </a:p>
        </p:txBody>
      </p:sp>
      <p:sp>
        <p:nvSpPr>
          <p:cNvPr id="7" name="عنوان 6"/>
          <p:cNvSpPr>
            <a:spLocks noGrp="1"/>
          </p:cNvSpPr>
          <p:nvPr>
            <p:ph type="title"/>
          </p:nvPr>
        </p:nvSpPr>
        <p:spPr/>
        <p:txBody>
          <a:bodyPr rtlCol="0"/>
          <a:lstStyle>
            <a:extLst/>
          </a:lstStyle>
          <a:p>
            <a:r>
              <a:rPr kumimoji="0" lang="ar-SA" smtClean="0"/>
              <a:t>انقر لتحرير نمط العنوان الرئيسي</a:t>
            </a:r>
            <a:endParaRPr kumimoji="0" lang="en-US"/>
          </a:p>
        </p:txBody>
      </p:sp>
    </p:spTree>
  </p:cSld>
  <p:clrMapOvr>
    <a:masterClrMapping/>
  </p:clrMapOvr>
  <p:transition spd="med">
    <p:push dir="d"/>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pPr/>
              <a:t>28/04/1434</a:t>
            </a:fld>
            <a:endParaRPr lang="ar-SA" dirty="0"/>
          </a:p>
        </p:txBody>
      </p:sp>
      <p:sp>
        <p:nvSpPr>
          <p:cNvPr id="5" name="عنصر نائب للتذييل 4"/>
          <p:cNvSpPr>
            <a:spLocks noGrp="1"/>
          </p:cNvSpPr>
          <p:nvPr>
            <p:ph type="ftr" sz="quarter" idx="11"/>
          </p:nvPr>
        </p:nvSpPr>
        <p:spPr/>
        <p:txBody>
          <a:bodyPr/>
          <a:lstStyle>
            <a:extLst/>
          </a:lstStyle>
          <a:p>
            <a:endParaRPr lang="ar-SA" dirty="0"/>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pPr/>
              <a:t>‹#›</a:t>
            </a:fld>
            <a:endParaRPr lang="ar-SA" dirty="0"/>
          </a:p>
        </p:txBody>
      </p:sp>
      <p:sp>
        <p:nvSpPr>
          <p:cNvPr id="7" name="شارة رتبة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شارة رتبة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spd="med">
    <p:push dir="d"/>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bg>
      <p:bgRef idx="1002">
        <a:schemeClr val="bg1"/>
      </p:bgRef>
    </p:bg>
    <p:spTree>
      <p:nvGrpSpPr>
        <p:cNvPr id="1" name=""/>
        <p:cNvGrpSpPr/>
        <p:nvPr/>
      </p:nvGrpSpPr>
      <p:grpSpPr>
        <a:xfrm>
          <a:off x="0" y="0"/>
          <a:ext cx="0" cy="0"/>
          <a:chOff x="0" y="0"/>
          <a:chExt cx="0" cy="0"/>
        </a:xfrm>
      </p:grpSpPr>
      <p:sp>
        <p:nvSpPr>
          <p:cNvPr id="3" name="عنصر نائب للمحتوى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1B8ABB09-4A1D-463E-8065-109CC2B7EFAA}" type="datetimeFigureOut">
              <a:rPr lang="ar-SA" smtClean="0"/>
              <a:pPr/>
              <a:t>28/04/1434</a:t>
            </a:fld>
            <a:endParaRPr lang="ar-SA" dirty="0"/>
          </a:p>
        </p:txBody>
      </p:sp>
      <p:sp>
        <p:nvSpPr>
          <p:cNvPr id="6" name="عنصر نائب للتذييل 5"/>
          <p:cNvSpPr>
            <a:spLocks noGrp="1"/>
          </p:cNvSpPr>
          <p:nvPr>
            <p:ph type="ftr" sz="quarter" idx="11"/>
          </p:nvPr>
        </p:nvSpPr>
        <p:spPr/>
        <p:txBody>
          <a:bodyPr/>
          <a:lstStyle>
            <a:extLst/>
          </a:lstStyle>
          <a:p>
            <a:endParaRPr lang="ar-SA" dirty="0"/>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pPr/>
              <a:t>‹#›</a:t>
            </a:fld>
            <a:endParaRPr lang="ar-SA" dirty="0"/>
          </a:p>
        </p:txBody>
      </p:sp>
      <p:sp>
        <p:nvSpPr>
          <p:cNvPr id="8" name="عنوان 7"/>
          <p:cNvSpPr>
            <a:spLocks noGrp="1"/>
          </p:cNvSpPr>
          <p:nvPr>
            <p:ph type="title"/>
          </p:nvPr>
        </p:nvSpPr>
        <p:spPr/>
        <p:txBody>
          <a:bodyPr rtlCol="0"/>
          <a:lstStyle>
            <a:extLst/>
          </a:lstStyle>
          <a:p>
            <a:r>
              <a:rPr kumimoji="0" lang="ar-SA" smtClean="0"/>
              <a:t>انقر لتحرير نمط العنوان الرئيسي</a:t>
            </a:r>
            <a:endParaRPr kumimoji="0" lang="en-US"/>
          </a:p>
        </p:txBody>
      </p:sp>
    </p:spTree>
  </p:cSld>
  <p:clrMapOvr>
    <a:overrideClrMapping bg1="dk1" tx1="lt1" bg2="dk2" tx2="lt2" accent1="accent1" accent2="accent2" accent3="accent3" accent4="accent4" accent5="accent5" accent6="accent6" hlink="hlink" folHlink="folHlink"/>
  </p:clrMapOvr>
  <p:transition spd="med">
    <p:push dir="d"/>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bg>
      <p:bgRef idx="1003">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8229600" cy="1143000"/>
          </a:xfrm>
        </p:spPr>
        <p:txBody>
          <a:bodyPr anchor="ctr"/>
          <a:lstStyle>
            <a:lvl1pPr>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1B8ABB09-4A1D-463E-8065-109CC2B7EFAA}" type="datetimeFigureOut">
              <a:rPr lang="ar-SA" smtClean="0"/>
              <a:pPr/>
              <a:t>28/04/1434</a:t>
            </a:fld>
            <a:endParaRPr lang="ar-SA" dirty="0"/>
          </a:p>
        </p:txBody>
      </p:sp>
      <p:sp>
        <p:nvSpPr>
          <p:cNvPr id="8" name="عنصر نائب للتذييل 7"/>
          <p:cNvSpPr>
            <a:spLocks noGrp="1"/>
          </p:cNvSpPr>
          <p:nvPr>
            <p:ph type="ftr" sz="quarter" idx="11"/>
          </p:nvPr>
        </p:nvSpPr>
        <p:spPr/>
        <p:txBody>
          <a:bodyPr/>
          <a:lstStyle>
            <a:extLst/>
          </a:lstStyle>
          <a:p>
            <a:endParaRPr lang="ar-SA" dirty="0"/>
          </a:p>
        </p:txBody>
      </p:sp>
      <p:sp>
        <p:nvSpPr>
          <p:cNvPr id="9" name="عنصر نائب لرقم الشريحة 8"/>
          <p:cNvSpPr>
            <a:spLocks noGrp="1"/>
          </p:cNvSpPr>
          <p:nvPr>
            <p:ph type="sldNum" sz="quarter" idx="12"/>
          </p:nvPr>
        </p:nvSpPr>
        <p:spPr/>
        <p:txBody>
          <a:bodyPr/>
          <a:lstStyle>
            <a:extLst/>
          </a:lstStyle>
          <a:p>
            <a:fld id="{0B34F065-1154-456A-91E3-76DE8E75E17B}" type="slidenum">
              <a:rPr lang="ar-SA" smtClean="0"/>
              <a:pPr/>
              <a:t>‹#›</a:t>
            </a:fld>
            <a:endParaRPr lang="ar-SA" dirty="0"/>
          </a:p>
        </p:txBody>
      </p:sp>
    </p:spTree>
  </p:cSld>
  <p:clrMapOvr>
    <a:overrideClrMapping bg1="lt1" tx1="dk1" bg2="lt2" tx2="dk2" accent1="accent1" accent2="accent2" accent3="accent3" accent4="accent4" accent5="accent5" accent6="accent6" hlink="hlink" folHlink="folHlink"/>
  </p:clrMapOvr>
  <p:transition spd="med">
    <p:push dir="d"/>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bg>
      <p:bgRef idx="1002">
        <a:schemeClr val="bg1"/>
      </p:bgRef>
    </p:bg>
    <p:spTree>
      <p:nvGrpSpPr>
        <p:cNvPr id="1" name=""/>
        <p:cNvGrpSpPr/>
        <p:nvPr/>
      </p:nvGrpSpPr>
      <p:grpSpPr>
        <a:xfrm>
          <a:off x="0" y="0"/>
          <a:ext cx="0" cy="0"/>
          <a:chOff x="0" y="0"/>
          <a:chExt cx="0" cy="0"/>
        </a:xfrm>
      </p:grpSpPr>
      <p:sp>
        <p:nvSpPr>
          <p:cNvPr id="3" name="عنصر نائب للتاريخ 2"/>
          <p:cNvSpPr>
            <a:spLocks noGrp="1"/>
          </p:cNvSpPr>
          <p:nvPr>
            <p:ph type="dt" sz="half" idx="10"/>
          </p:nvPr>
        </p:nvSpPr>
        <p:spPr/>
        <p:txBody>
          <a:bodyPr/>
          <a:lstStyle>
            <a:extLst/>
          </a:lstStyle>
          <a:p>
            <a:fld id="{1B8ABB09-4A1D-463E-8065-109CC2B7EFAA}" type="datetimeFigureOut">
              <a:rPr lang="ar-SA" smtClean="0"/>
              <a:pPr/>
              <a:t>28/04/1434</a:t>
            </a:fld>
            <a:endParaRPr lang="ar-SA" dirty="0"/>
          </a:p>
        </p:txBody>
      </p:sp>
      <p:sp>
        <p:nvSpPr>
          <p:cNvPr id="4" name="عنصر نائب للتذييل 3"/>
          <p:cNvSpPr>
            <a:spLocks noGrp="1"/>
          </p:cNvSpPr>
          <p:nvPr>
            <p:ph type="ftr" sz="quarter" idx="11"/>
          </p:nvPr>
        </p:nvSpPr>
        <p:spPr/>
        <p:txBody>
          <a:bodyPr/>
          <a:lstStyle>
            <a:extLst/>
          </a:lstStyle>
          <a:p>
            <a:endParaRPr lang="ar-SA" dirty="0"/>
          </a:p>
        </p:txBody>
      </p:sp>
      <p:sp>
        <p:nvSpPr>
          <p:cNvPr id="5" name="عنصر نائب لرقم الشريحة 4"/>
          <p:cNvSpPr>
            <a:spLocks noGrp="1"/>
          </p:cNvSpPr>
          <p:nvPr>
            <p:ph type="sldNum" sz="quarter" idx="12"/>
          </p:nvPr>
        </p:nvSpPr>
        <p:spPr/>
        <p:txBody>
          <a:bodyPr/>
          <a:lstStyle>
            <a:extLst/>
          </a:lstStyle>
          <a:p>
            <a:fld id="{0B34F065-1154-456A-91E3-76DE8E75E17B}" type="slidenum">
              <a:rPr lang="ar-SA" smtClean="0"/>
              <a:pPr/>
              <a:t>‹#›</a:t>
            </a:fld>
            <a:endParaRPr lang="ar-SA" dirty="0"/>
          </a:p>
        </p:txBody>
      </p:sp>
      <p:sp>
        <p:nvSpPr>
          <p:cNvPr id="6" name="عنوان 5"/>
          <p:cNvSpPr>
            <a:spLocks noGrp="1"/>
          </p:cNvSpPr>
          <p:nvPr>
            <p:ph type="title"/>
          </p:nvPr>
        </p:nvSpPr>
        <p:spPr/>
        <p:txBody>
          <a:bodyPr rtlCol="0"/>
          <a:lstStyle>
            <a:extLst/>
          </a:lstStyle>
          <a:p>
            <a:r>
              <a:rPr kumimoji="0" lang="ar-SA" smtClean="0"/>
              <a:t>انقر لتحرير نمط العنوان الرئيسي</a:t>
            </a:r>
            <a:endParaRPr kumimoji="0" lang="en-US"/>
          </a:p>
        </p:txBody>
      </p:sp>
    </p:spTree>
  </p:cSld>
  <p:clrMapOvr>
    <a:overrideClrMapping bg1="dk1" tx1="lt1" bg2="dk2" tx2="lt2" accent1="accent1" accent2="accent2" accent3="accent3" accent4="accent4" accent5="accent5" accent6="accent6" hlink="hlink" folHlink="folHlink"/>
  </p:clrMapOvr>
  <p:transition spd="med">
    <p:push dir="d"/>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extLst/>
          </a:lstStyle>
          <a:p>
            <a:fld id="{1B8ABB09-4A1D-463E-8065-109CC2B7EFAA}" type="datetimeFigureOut">
              <a:rPr lang="ar-SA" smtClean="0"/>
              <a:pPr/>
              <a:t>28/04/1434</a:t>
            </a:fld>
            <a:endParaRPr lang="ar-SA" dirty="0"/>
          </a:p>
        </p:txBody>
      </p:sp>
      <p:sp>
        <p:nvSpPr>
          <p:cNvPr id="3" name="عنصر نائب للتذييل 2"/>
          <p:cNvSpPr>
            <a:spLocks noGrp="1"/>
          </p:cNvSpPr>
          <p:nvPr>
            <p:ph type="ftr" sz="quarter" idx="11"/>
          </p:nvPr>
        </p:nvSpPr>
        <p:spPr/>
        <p:txBody>
          <a:bodyPr/>
          <a:lstStyle>
            <a:extLst/>
          </a:lstStyle>
          <a:p>
            <a:endParaRPr lang="ar-SA" dirty="0"/>
          </a:p>
        </p:txBody>
      </p:sp>
      <p:sp>
        <p:nvSpPr>
          <p:cNvPr id="4" name="عنصر نائب لرقم الشريحة 3"/>
          <p:cNvSpPr>
            <a:spLocks noGrp="1"/>
          </p:cNvSpPr>
          <p:nvPr>
            <p:ph type="sldNum" sz="quarter" idx="12"/>
          </p:nvPr>
        </p:nvSpPr>
        <p:spPr/>
        <p:txBody>
          <a:bodyPr/>
          <a:lstStyle>
            <a:extLst/>
          </a:lstStyle>
          <a:p>
            <a:fld id="{0B34F065-1154-456A-91E3-76DE8E75E17B}" type="slidenum">
              <a:rPr lang="ar-SA" smtClean="0"/>
              <a:pPr/>
              <a:t>‹#›</a:t>
            </a:fld>
            <a:endParaRPr lang="ar-SA" dirty="0"/>
          </a:p>
        </p:txBody>
      </p:sp>
    </p:spTree>
  </p:cSld>
  <p:clrMapOvr>
    <a:masterClrMapping/>
  </p:clrMapOvr>
  <p:transition spd="med">
    <p:push dir="d"/>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3">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a:xfrm>
            <a:off x="6727032" y="6407944"/>
            <a:ext cx="1920240" cy="365760"/>
          </a:xfrm>
        </p:spPr>
        <p:txBody>
          <a:bodyPr/>
          <a:lstStyle>
            <a:extLst/>
          </a:lstStyle>
          <a:p>
            <a:fld id="{1B8ABB09-4A1D-463E-8065-109CC2B7EFAA}" type="datetimeFigureOut">
              <a:rPr lang="ar-SA" smtClean="0"/>
              <a:pPr/>
              <a:t>28/04/1434</a:t>
            </a:fld>
            <a:endParaRPr lang="ar-SA" dirty="0"/>
          </a:p>
        </p:txBody>
      </p:sp>
      <p:sp>
        <p:nvSpPr>
          <p:cNvPr id="6" name="عنصر نائب للتذييل 5"/>
          <p:cNvSpPr>
            <a:spLocks noGrp="1"/>
          </p:cNvSpPr>
          <p:nvPr>
            <p:ph type="ftr" sz="quarter" idx="11"/>
          </p:nvPr>
        </p:nvSpPr>
        <p:spPr/>
        <p:txBody>
          <a:bodyPr/>
          <a:lstStyle>
            <a:extLst/>
          </a:lstStyle>
          <a:p>
            <a:endParaRPr lang="ar-SA" dirty="0"/>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pPr/>
              <a:t>‹#›</a:t>
            </a:fld>
            <a:endParaRPr lang="ar-SA" dirty="0"/>
          </a:p>
        </p:txBody>
      </p:sp>
    </p:spTree>
  </p:cSld>
  <p:clrMapOvr>
    <a:overrideClrMapping bg1="lt1" tx1="dk1" bg2="lt2" tx2="dk2" accent1="accent1" accent2="accent2" accent3="accent3" accent4="accent4" accent5="accent5" accent6="accent6" hlink="hlink" folHlink="folHlink"/>
  </p:clrMapOvr>
  <p:transition spd="med">
    <p:push dir="d"/>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bg>
      <p:bgRef idx="1002">
        <a:schemeClr val="bg1"/>
      </p:bgRef>
    </p:bg>
    <p:spTree>
      <p:nvGrpSpPr>
        <p:cNvPr id="1" name=""/>
        <p:cNvGrpSpPr/>
        <p:nvPr/>
      </p:nvGrpSpPr>
      <p:grpSpPr>
        <a:xfrm>
          <a:off x="0" y="0"/>
          <a:ext cx="0" cy="0"/>
          <a:chOff x="0" y="0"/>
          <a:chExt cx="0" cy="0"/>
        </a:xfrm>
      </p:grpSpPr>
      <p:sp>
        <p:nvSpPr>
          <p:cNvPr id="4" name="عنصر نائب للنص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
        <p:nvSpPr>
          <p:cNvPr id="3" name="عنصر نائب للصورة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ar-SA" smtClean="0"/>
              <a:t>انقر فوق الرمز لإضافة صورة</a:t>
            </a:r>
            <a:endParaRPr kumimoji="0" lang="en-US" dirty="0"/>
          </a:p>
        </p:txBody>
      </p:sp>
      <p:sp>
        <p:nvSpPr>
          <p:cNvPr id="5" name="عنصر نائب للتاريخ 4"/>
          <p:cNvSpPr>
            <a:spLocks noGrp="1"/>
          </p:cNvSpPr>
          <p:nvPr>
            <p:ph type="dt" sz="half" idx="10"/>
          </p:nvPr>
        </p:nvSpPr>
        <p:spPr/>
        <p:txBody>
          <a:bodyPr/>
          <a:lstStyle>
            <a:lvl1pPr>
              <a:defRPr>
                <a:solidFill>
                  <a:schemeClr val="tx1"/>
                </a:solidFill>
              </a:defRPr>
            </a:lvl1pPr>
            <a:extLst/>
          </a:lstStyle>
          <a:p>
            <a:fld id="{1B8ABB09-4A1D-463E-8065-109CC2B7EFAA}" type="datetimeFigureOut">
              <a:rPr lang="ar-SA" smtClean="0"/>
              <a:pPr/>
              <a:t>28/04/1434</a:t>
            </a:fld>
            <a:endParaRPr lang="ar-SA" dirty="0"/>
          </a:p>
        </p:txBody>
      </p:sp>
      <p:sp>
        <p:nvSpPr>
          <p:cNvPr id="6" name="عنصر نائب للتذييل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ar-SA" dirty="0"/>
          </a:p>
        </p:txBody>
      </p:sp>
      <p:sp>
        <p:nvSpPr>
          <p:cNvPr id="7" name="عنصر نائب لرقم الشريحة 6"/>
          <p:cNvSpPr>
            <a:spLocks noGrp="1"/>
          </p:cNvSpPr>
          <p:nvPr>
            <p:ph type="sldNum" sz="quarter" idx="12"/>
          </p:nvPr>
        </p:nvSpPr>
        <p:spPr/>
        <p:txBody>
          <a:bodyPr/>
          <a:lstStyle>
            <a:lvl1pPr>
              <a:defRPr>
                <a:solidFill>
                  <a:schemeClr val="tx1"/>
                </a:solidFill>
              </a:defRPr>
            </a:lvl1pPr>
            <a:extLst/>
          </a:lstStyle>
          <a:p>
            <a:fld id="{0B34F065-1154-456A-91E3-76DE8E75E17B}" type="slidenum">
              <a:rPr lang="ar-SA" smtClean="0"/>
              <a:pPr/>
              <a:t>‹#›</a:t>
            </a:fld>
            <a:endParaRPr lang="ar-SA" dirty="0"/>
          </a:p>
        </p:txBody>
      </p:sp>
      <p:sp>
        <p:nvSpPr>
          <p:cNvPr id="2" name="عنوان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ar-SA" smtClean="0"/>
              <a:t>انقر لتحرير نمط العنوان الرئيسي</a:t>
            </a:r>
            <a:endParaRPr kumimoji="0" lang="en-US"/>
          </a:p>
        </p:txBody>
      </p:sp>
      <p:sp>
        <p:nvSpPr>
          <p:cNvPr id="8" name="شكل حر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شكل حر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مثلث قائم الزاوية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رابط مستقيم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شارة رتبة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شارة رتبة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spd="med">
    <p:push dir="d"/>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1481329"/>
            <a:ext cx="8229600" cy="4386071"/>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pPr/>
              <a:t>28/04/1434</a:t>
            </a:fld>
            <a:endParaRPr lang="ar-SA" dirty="0"/>
          </a:p>
        </p:txBody>
      </p:sp>
      <p:sp>
        <p:nvSpPr>
          <p:cNvPr id="5" name="عنصر نائب للتذييل 4"/>
          <p:cNvSpPr>
            <a:spLocks noGrp="1"/>
          </p:cNvSpPr>
          <p:nvPr>
            <p:ph type="ftr" sz="quarter" idx="11"/>
          </p:nvPr>
        </p:nvSpPr>
        <p:spPr/>
        <p:txBody>
          <a:bodyPr/>
          <a:lstStyle>
            <a:extLst/>
          </a:lstStyle>
          <a:p>
            <a:endParaRPr lang="ar-SA" dirty="0"/>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pPr/>
              <a:t>‹#›</a:t>
            </a:fld>
            <a:endParaRPr lang="ar-SA" dirty="0"/>
          </a:p>
        </p:txBody>
      </p:sp>
    </p:spTree>
  </p:cSld>
  <p:clrMapOvr>
    <a:masterClrMapping/>
  </p:clrMapOvr>
  <p:transition spd="med">
    <p:push dir="d"/>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44013" y="274640"/>
            <a:ext cx="1777470" cy="5592761"/>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41"/>
            <a:ext cx="6324600" cy="5592760"/>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pPr/>
              <a:t>28/04/1434</a:t>
            </a:fld>
            <a:endParaRPr lang="ar-SA" dirty="0"/>
          </a:p>
        </p:txBody>
      </p:sp>
      <p:sp>
        <p:nvSpPr>
          <p:cNvPr id="5" name="عنصر نائب للتذييل 4"/>
          <p:cNvSpPr>
            <a:spLocks noGrp="1"/>
          </p:cNvSpPr>
          <p:nvPr>
            <p:ph type="ftr" sz="quarter" idx="11"/>
          </p:nvPr>
        </p:nvSpPr>
        <p:spPr/>
        <p:txBody>
          <a:bodyPr/>
          <a:lstStyle>
            <a:extLst/>
          </a:lstStyle>
          <a:p>
            <a:endParaRPr lang="ar-SA" dirty="0"/>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pPr/>
              <a:t>‹#›</a:t>
            </a:fld>
            <a:endParaRPr lang="ar-SA" dirty="0"/>
          </a:p>
        </p:txBody>
      </p:sp>
    </p:spTree>
  </p:cSld>
  <p:clrMapOvr>
    <a:masterClrMapping/>
  </p:clrMapOvr>
  <p:transition spd="med">
    <p:push dir="d"/>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شكل حر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شكل حر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مثلث قائم الزاوية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رابط مستقيم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عنصر نائب للعنوان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ar-SA" smtClean="0"/>
              <a:t>انقر لتحرير نمط العنوان الرئيسي</a:t>
            </a:r>
            <a:endParaRPr kumimoji="0" lang="en-US"/>
          </a:p>
        </p:txBody>
      </p:sp>
      <p:sp>
        <p:nvSpPr>
          <p:cNvPr id="30" name="عنصر نائب للنص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عنصر نائب للتاريخ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B8ABB09-4A1D-463E-8065-109CC2B7EFAA}" type="datetimeFigureOut">
              <a:rPr lang="ar-SA" smtClean="0"/>
              <a:pPr/>
              <a:t>28/04/1434</a:t>
            </a:fld>
            <a:endParaRPr lang="ar-SA" dirty="0"/>
          </a:p>
        </p:txBody>
      </p:sp>
      <p:sp>
        <p:nvSpPr>
          <p:cNvPr id="22" name="عنصر نائب للتذييل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ar-SA" dirty="0"/>
          </a:p>
        </p:txBody>
      </p:sp>
      <p:sp>
        <p:nvSpPr>
          <p:cNvPr id="18" name="عنصر نائب لرقم الشريحة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0B34F065-1154-456A-91E3-76DE8E75E17B}" type="slidenum">
              <a:rPr lang="ar-SA" smtClean="0"/>
              <a:pPr/>
              <a:t>‹#›</a:t>
            </a:fld>
            <a:endParaRPr lang="ar-SA" dirty="0"/>
          </a:p>
        </p:txBody>
      </p:sp>
    </p:spTree>
  </p:cSld>
  <p:clrMap bg1="lt1" tx1="dk1" bg2="lt2" tx2="dk2" accent1="accent1" accent2="accent2" accent3="accent3" accent4="accent4" accent5="accent5" accent6="accent6" hlink="hlink" folHlink="folHlink"/>
  <p:sldLayoutIdLst>
    <p:sldLayoutId id="2147484057" r:id="rId1"/>
    <p:sldLayoutId id="2147484058" r:id="rId2"/>
    <p:sldLayoutId id="2147484059" r:id="rId3"/>
    <p:sldLayoutId id="2147484060" r:id="rId4"/>
    <p:sldLayoutId id="2147484061" r:id="rId5"/>
    <p:sldLayoutId id="2147484062" r:id="rId6"/>
    <p:sldLayoutId id="2147484063" r:id="rId7"/>
    <p:sldLayoutId id="2147484064" r:id="rId8"/>
    <p:sldLayoutId id="2147484065" r:id="rId9"/>
    <p:sldLayoutId id="2147484066" r:id="rId10"/>
    <p:sldLayoutId id="2147484067" r:id="rId11"/>
  </p:sldLayoutIdLst>
  <p:transition spd="med">
    <p:push dir="d"/>
  </p:transition>
  <p:timing>
    <p:tnLst>
      <p:par>
        <p:cTn id="1" dur="indefinite" restart="never" nodeType="tmRoot"/>
      </p:par>
    </p:tnLst>
  </p:timing>
  <p:txStyles>
    <p:titleStyle>
      <a:lvl1pPr algn="l" rtl="1"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83568" y="3356992"/>
            <a:ext cx="7772400" cy="1829761"/>
          </a:xfrm>
        </p:spPr>
        <p:txBody>
          <a:bodyPr/>
          <a:lstStyle/>
          <a:p>
            <a:pPr algn="ctr"/>
            <a:r>
              <a:rPr lang="ar-SA" dirty="0" smtClean="0">
                <a:solidFill>
                  <a:schemeClr val="accent1">
                    <a:lumMod val="75000"/>
                  </a:schemeClr>
                </a:solidFill>
                <a:latin typeface="Arial Unicode MS" pitchFamily="34" charset="-128"/>
                <a:ea typeface="Arial Unicode MS" pitchFamily="34" charset="-128"/>
                <a:cs typeface="Arial Unicode MS" pitchFamily="34" charset="-128"/>
              </a:rPr>
              <a:t>تقييم واقتناء مصادر المعلومات الإلكترونية</a:t>
            </a:r>
            <a:endParaRPr lang="ar-SA" dirty="0">
              <a:solidFill>
                <a:schemeClr val="accent1">
                  <a:lumMod val="75000"/>
                </a:schemeClr>
              </a:solidFill>
              <a:latin typeface="Arial Unicode MS" pitchFamily="34" charset="-128"/>
              <a:ea typeface="Arial Unicode MS" pitchFamily="34" charset="-128"/>
              <a:cs typeface="Arial Unicode MS" pitchFamily="34" charset="-128"/>
            </a:endParaRPr>
          </a:p>
        </p:txBody>
      </p:sp>
    </p:spTree>
  </p:cSld>
  <p:clrMapOvr>
    <a:masterClrMapping/>
  </p:clrMapOvr>
  <p:transition spd="med">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95536" y="1700808"/>
            <a:ext cx="8568952" cy="4896544"/>
          </a:xfrm>
        </p:spPr>
        <p:txBody>
          <a:bodyPr>
            <a:normAutofit fontScale="92500" lnSpcReduction="10000"/>
          </a:bodyPr>
          <a:lstStyle/>
          <a:p>
            <a:pPr>
              <a:buFont typeface="Wingdings" pitchFamily="2" charset="2"/>
              <a:buChar char="Ø"/>
            </a:pPr>
            <a:r>
              <a:rPr lang="ar-SA" sz="3900" dirty="0" smtClean="0">
                <a:solidFill>
                  <a:srgbClr val="002060"/>
                </a:solidFill>
                <a:latin typeface="Arabic Typesetting" pitchFamily="66" charset="-78"/>
                <a:cs typeface="Akhbar MT" pitchFamily="2" charset="-78"/>
              </a:rPr>
              <a:t>هناك مسارين لتنمية المجموعات يتمثل في/تنمية المحتوى التقليدي+ المحتوى الرقمي.</a:t>
            </a:r>
          </a:p>
          <a:p>
            <a:pPr>
              <a:buFont typeface="Wingdings" pitchFamily="2" charset="2"/>
              <a:buChar char="Ø"/>
            </a:pPr>
            <a:r>
              <a:rPr lang="ar-SA" sz="3900" dirty="0" smtClean="0">
                <a:solidFill>
                  <a:srgbClr val="002060"/>
                </a:solidFill>
                <a:latin typeface="Arabic Typesetting" pitchFamily="66" charset="-78"/>
                <a:cs typeface="Akhbar MT" pitchFamily="2" charset="-78"/>
              </a:rPr>
              <a:t>كلا هذين المسارين ينحدران من سياسة واحدة لتنمية المجموعات،كما يعتمدان على ميزانية واحدة لاقتنائهما.</a:t>
            </a:r>
          </a:p>
          <a:p>
            <a:pPr>
              <a:buNone/>
            </a:pPr>
            <a:endParaRPr lang="ar-SA" sz="3900" dirty="0" smtClean="0">
              <a:solidFill>
                <a:srgbClr val="002060"/>
              </a:solidFill>
              <a:latin typeface="Arabic Typesetting" pitchFamily="66" charset="-78"/>
              <a:cs typeface="Akhbar MT" pitchFamily="2" charset="-78"/>
            </a:endParaRPr>
          </a:p>
          <a:p>
            <a:pPr>
              <a:buFont typeface="Wingdings" pitchFamily="2" charset="2"/>
              <a:buChar char="Ø"/>
            </a:pPr>
            <a:r>
              <a:rPr lang="ar-SA" sz="3900" dirty="0" smtClean="0">
                <a:solidFill>
                  <a:srgbClr val="002060"/>
                </a:solidFill>
                <a:latin typeface="Arabic Typesetting" pitchFamily="66" charset="-78"/>
                <a:cs typeface="Akhbar MT" pitchFamily="2" charset="-78"/>
              </a:rPr>
              <a:t>كما أن هناك عنصرا رئيسيا يتعلق بكلا المسارين لتنمية المجموعات وهي مجموعة المتخصصين المطلوبين للقيام بهذه العملية وهم (المختصين الموضوعيين + المستفيدين + أختصاصئ التقنية) والمسئولين عن عملية اتخاذ القرار في تنمية واقتناء المجموعات.</a:t>
            </a:r>
          </a:p>
          <a:p>
            <a:pPr>
              <a:buNone/>
            </a:pPr>
            <a:endParaRPr lang="ar-SA" dirty="0" smtClean="0">
              <a:solidFill>
                <a:schemeClr val="accent6">
                  <a:lumMod val="75000"/>
                </a:schemeClr>
              </a:solidFill>
            </a:endParaRPr>
          </a:p>
        </p:txBody>
      </p:sp>
      <p:sp>
        <p:nvSpPr>
          <p:cNvPr id="2" name="عنوان 1"/>
          <p:cNvSpPr>
            <a:spLocks noGrp="1"/>
          </p:cNvSpPr>
          <p:nvPr>
            <p:ph type="title"/>
          </p:nvPr>
        </p:nvSpPr>
        <p:spPr/>
        <p:txBody>
          <a:bodyPr>
            <a:normAutofit/>
          </a:bodyPr>
          <a:lstStyle/>
          <a:p>
            <a:pPr algn="ctr"/>
            <a:r>
              <a:rPr lang="ar-SA" dirty="0" smtClean="0">
                <a:solidFill>
                  <a:schemeClr val="accent1">
                    <a:lumMod val="75000"/>
                  </a:schemeClr>
                </a:solidFill>
              </a:rPr>
              <a:t>دورة حياة وخطوات تنمية المجموعات الرقمية</a:t>
            </a:r>
            <a:endParaRPr lang="ar-SA" dirty="0">
              <a:solidFill>
                <a:schemeClr val="accent1">
                  <a:lumMod val="75000"/>
                </a:schemeClr>
              </a:solidFill>
            </a:endParaRPr>
          </a:p>
        </p:txBody>
      </p:sp>
    </p:spTree>
  </p:cSld>
  <p:clrMapOvr>
    <a:masterClrMapping/>
  </p:clrMapOvr>
  <p:transition spd="med">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6"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500" fill="hold"/>
                                        <p:tgtEl>
                                          <p:spTgt spid="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25" dur="500" fill="hold"/>
                                        <p:tgtEl>
                                          <p:spTgt spid="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3">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1" presetClass="entr" presetSubtype="0" fill="hold" grpId="0" nodeType="clickEffect">
                                  <p:stCondLst>
                                    <p:cond delay="0"/>
                                  </p:stCondLst>
                                  <p:iterate type="lt">
                                    <p:tmPct val="10000"/>
                                  </p:iterate>
                                  <p:childTnLst>
                                    <p:set>
                                      <p:cBhvr>
                                        <p:cTn id="31" dur="1" fill="hold">
                                          <p:stCondLst>
                                            <p:cond delay="0"/>
                                          </p:stCondLst>
                                        </p:cTn>
                                        <p:tgtEl>
                                          <p:spTgt spid="3">
                                            <p:txEl>
                                              <p:pRg st="3" end="3"/>
                                            </p:txEl>
                                          </p:spTgt>
                                        </p:tgtEl>
                                        <p:attrNameLst>
                                          <p:attrName>style.visibility</p:attrName>
                                        </p:attrNameLst>
                                      </p:cBhvr>
                                      <p:to>
                                        <p:strVal val="visible"/>
                                      </p:to>
                                    </p:set>
                                    <p:anim calcmode="lin" valueType="num">
                                      <p:cBhvr>
                                        <p:cTn id="32" dur="500" fill="hold"/>
                                        <p:tgtEl>
                                          <p:spTgt spid="3">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3">
                                            <p:txEl>
                                              <p:pRg st="3" end="3"/>
                                            </p:txEl>
                                          </p:spTgt>
                                        </p:tgtEl>
                                        <p:attrNameLst>
                                          <p:attrName>ppt_y</p:attrName>
                                        </p:attrNameLst>
                                      </p:cBhvr>
                                      <p:tavLst>
                                        <p:tav tm="0">
                                          <p:val>
                                            <p:strVal val="#ppt_y"/>
                                          </p:val>
                                        </p:tav>
                                        <p:tav tm="100000">
                                          <p:val>
                                            <p:strVal val="#ppt_y"/>
                                          </p:val>
                                        </p:tav>
                                      </p:tavLst>
                                    </p:anim>
                                    <p:anim calcmode="lin" valueType="num">
                                      <p:cBhvr>
                                        <p:cTn id="34" dur="500" fill="hold"/>
                                        <p:tgtEl>
                                          <p:spTgt spid="3">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3">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67544" y="1988840"/>
            <a:ext cx="8424936" cy="4536504"/>
          </a:xfrm>
        </p:spPr>
        <p:txBody>
          <a:bodyPr>
            <a:normAutofit/>
          </a:bodyPr>
          <a:lstStyle/>
          <a:p>
            <a:pPr>
              <a:lnSpc>
                <a:spcPct val="80000"/>
              </a:lnSpc>
              <a:buFont typeface="Wingdings" pitchFamily="2" charset="2"/>
              <a:buChar char="Ø"/>
            </a:pPr>
            <a:r>
              <a:rPr lang="ar-SA" sz="3600" dirty="0" smtClean="0">
                <a:solidFill>
                  <a:srgbClr val="002060"/>
                </a:solidFill>
                <a:latin typeface="Arabic Typesetting" pitchFamily="66" charset="-78"/>
                <a:cs typeface="Akhbar MT" pitchFamily="2" charset="-78"/>
              </a:rPr>
              <a:t>يجب أن تكون السياسة الخاصة بتنمية المجموعات الرقمية جزءا من الاستراتيجية العامة لاقتناء مصادر المعلومات،وهذا الإجراء يعد خطوة أولى في دورة حياة تنمية المجموعات.</a:t>
            </a:r>
          </a:p>
          <a:p>
            <a:pPr>
              <a:lnSpc>
                <a:spcPct val="80000"/>
              </a:lnSpc>
              <a:buFont typeface="Wingdings" pitchFamily="2" charset="2"/>
              <a:buChar char="Ø"/>
            </a:pPr>
            <a:r>
              <a:rPr lang="ar-SA" sz="3600" dirty="0" smtClean="0">
                <a:solidFill>
                  <a:srgbClr val="002060"/>
                </a:solidFill>
                <a:latin typeface="Arabic Typesetting" pitchFamily="66" charset="-78"/>
                <a:cs typeface="Akhbar MT" pitchFamily="2" charset="-78"/>
              </a:rPr>
              <a:t>كما ينبغي أن تكون السياسة العامة والخاصة بالمجموعات الرقمية معلنة للجميع.</a:t>
            </a:r>
          </a:p>
          <a:p>
            <a:pPr>
              <a:lnSpc>
                <a:spcPct val="80000"/>
              </a:lnSpc>
              <a:buFont typeface="Wingdings" pitchFamily="2" charset="2"/>
              <a:buChar char="Ø"/>
            </a:pPr>
            <a:r>
              <a:rPr lang="ar-SA" sz="3600" dirty="0" smtClean="0">
                <a:solidFill>
                  <a:srgbClr val="002060"/>
                </a:solidFill>
                <a:latin typeface="Arabic Typesetting" pitchFamily="66" charset="-78"/>
                <a:cs typeface="Akhbar MT" pitchFamily="2" charset="-78"/>
              </a:rPr>
              <a:t>ويجب أن توضح وضعية مقتنيات أو مجموعات المؤسسة حاليا وما ترغب أن تكون عليه مستقبلا. </a:t>
            </a:r>
          </a:p>
          <a:p>
            <a:pPr>
              <a:buNone/>
            </a:pPr>
            <a:endParaRPr lang="ar-SA" sz="3200" dirty="0" smtClean="0">
              <a:solidFill>
                <a:schemeClr val="accent6">
                  <a:lumMod val="75000"/>
                </a:schemeClr>
              </a:solidFill>
              <a:latin typeface="Arabic Typesetting" pitchFamily="66" charset="-78"/>
              <a:cs typeface="Arabic Typesetting" pitchFamily="66" charset="-78"/>
            </a:endParaRPr>
          </a:p>
          <a:p>
            <a:endParaRPr lang="ar-SA" sz="3200" dirty="0" smtClean="0">
              <a:solidFill>
                <a:schemeClr val="accent6">
                  <a:lumMod val="75000"/>
                </a:schemeClr>
              </a:solidFill>
              <a:latin typeface="Arabic Typesetting" pitchFamily="66" charset="-78"/>
              <a:cs typeface="Arabic Typesetting" pitchFamily="66" charset="-78"/>
            </a:endParaRPr>
          </a:p>
          <a:p>
            <a:pPr>
              <a:buNone/>
            </a:pPr>
            <a:endParaRPr lang="ar-SA" dirty="0" smtClean="0">
              <a:solidFill>
                <a:schemeClr val="accent6">
                  <a:lumMod val="75000"/>
                </a:schemeClr>
              </a:solidFill>
            </a:endParaRPr>
          </a:p>
        </p:txBody>
      </p:sp>
      <p:sp>
        <p:nvSpPr>
          <p:cNvPr id="2" name="عنوان 1"/>
          <p:cNvSpPr>
            <a:spLocks noGrp="1"/>
          </p:cNvSpPr>
          <p:nvPr>
            <p:ph type="title"/>
          </p:nvPr>
        </p:nvSpPr>
        <p:spPr/>
        <p:txBody>
          <a:bodyPr>
            <a:normAutofit/>
          </a:bodyPr>
          <a:lstStyle/>
          <a:p>
            <a:pPr algn="ctr"/>
            <a:r>
              <a:rPr lang="ar-SA" dirty="0" smtClean="0">
                <a:solidFill>
                  <a:schemeClr val="accent1">
                    <a:lumMod val="75000"/>
                  </a:schemeClr>
                </a:solidFill>
              </a:rPr>
              <a:t>صياغة سياسة تنمية المجموعات الرقمية</a:t>
            </a:r>
            <a:endParaRPr lang="ar-SA" dirty="0">
              <a:solidFill>
                <a:schemeClr val="accent1">
                  <a:lumMod val="75000"/>
                </a:schemeClr>
              </a:solidFill>
            </a:endParaRPr>
          </a:p>
        </p:txBody>
      </p:sp>
    </p:spTree>
  </p:cSld>
  <p:clrMapOvr>
    <a:masterClrMapping/>
  </p:clrMapOvr>
  <p:transition spd="med">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6"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500" fill="hold"/>
                                        <p:tgtEl>
                                          <p:spTgt spid="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25" dur="500" fill="hold"/>
                                        <p:tgtEl>
                                          <p:spTgt spid="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3">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1" presetClass="entr" presetSubtype="0" fill="hold" grpId="0" nodeType="clickEffect">
                                  <p:stCondLst>
                                    <p:cond delay="0"/>
                                  </p:stCondLst>
                                  <p:iterate type="lt">
                                    <p:tmPct val="10000"/>
                                  </p:iterate>
                                  <p:childTnLst>
                                    <p:set>
                                      <p:cBhvr>
                                        <p:cTn id="31" dur="1" fill="hold">
                                          <p:stCondLst>
                                            <p:cond delay="0"/>
                                          </p:stCondLst>
                                        </p:cTn>
                                        <p:tgtEl>
                                          <p:spTgt spid="3">
                                            <p:txEl>
                                              <p:pRg st="2" end="2"/>
                                            </p:txEl>
                                          </p:spTgt>
                                        </p:tgtEl>
                                        <p:attrNameLst>
                                          <p:attrName>style.visibility</p:attrName>
                                        </p:attrNameLst>
                                      </p:cBhvr>
                                      <p:to>
                                        <p:strVal val="visible"/>
                                      </p:to>
                                    </p:set>
                                    <p:anim calcmode="lin" valueType="num">
                                      <p:cBhvr>
                                        <p:cTn id="32" dur="500" fill="hold"/>
                                        <p:tgtEl>
                                          <p:spTgt spid="3">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3">
                                            <p:txEl>
                                              <p:pRg st="2" end="2"/>
                                            </p:txEl>
                                          </p:spTgt>
                                        </p:tgtEl>
                                        <p:attrNameLst>
                                          <p:attrName>ppt_y</p:attrName>
                                        </p:attrNameLst>
                                      </p:cBhvr>
                                      <p:tavLst>
                                        <p:tav tm="0">
                                          <p:val>
                                            <p:strVal val="#ppt_y"/>
                                          </p:val>
                                        </p:tav>
                                        <p:tav tm="100000">
                                          <p:val>
                                            <p:strVal val="#ppt_y"/>
                                          </p:val>
                                        </p:tav>
                                      </p:tavLst>
                                    </p:anim>
                                    <p:anim calcmode="lin" valueType="num">
                                      <p:cBhvr>
                                        <p:cTn id="34" dur="500" fill="hold"/>
                                        <p:tgtEl>
                                          <p:spTgt spid="3">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3">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274638"/>
            <a:ext cx="7772400" cy="562074"/>
          </a:xfrm>
        </p:spPr>
        <p:txBody>
          <a:bodyPr>
            <a:normAutofit fontScale="90000"/>
          </a:bodyPr>
          <a:lstStyle/>
          <a:p>
            <a:pPr algn="ctr"/>
            <a:r>
              <a:rPr lang="ar-SA" dirty="0" smtClean="0">
                <a:solidFill>
                  <a:schemeClr val="accent1">
                    <a:lumMod val="75000"/>
                  </a:schemeClr>
                </a:solidFill>
              </a:rPr>
              <a:t>صياغة سياسة تنمية المجموعات الرقمية</a:t>
            </a:r>
            <a:endParaRPr lang="ar-SA" dirty="0">
              <a:solidFill>
                <a:schemeClr val="accent1">
                  <a:lumMod val="75000"/>
                </a:schemeClr>
              </a:solidFill>
            </a:endParaRPr>
          </a:p>
        </p:txBody>
      </p:sp>
      <p:sp>
        <p:nvSpPr>
          <p:cNvPr id="4" name="مستطيل مستدير الزوايا 3"/>
          <p:cNvSpPr/>
          <p:nvPr/>
        </p:nvSpPr>
        <p:spPr>
          <a:xfrm>
            <a:off x="4644008" y="908720"/>
            <a:ext cx="4248472" cy="4032448"/>
          </a:xfrm>
          <a:prstGeom prst="roundRect">
            <a:avLst/>
          </a:prstGeom>
          <a:solidFill>
            <a:schemeClr val="bg1">
              <a:lumMod val="95000"/>
            </a:schemeClr>
          </a:solidFill>
          <a:ln w="28575"/>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274320" indent="-274320">
              <a:lnSpc>
                <a:spcPct val="80000"/>
              </a:lnSpc>
              <a:spcBef>
                <a:spcPts val="580"/>
              </a:spcBef>
              <a:buClr>
                <a:schemeClr val="accent1"/>
              </a:buClr>
              <a:buSzPct val="85000"/>
              <a:buFont typeface="Wingdings" pitchFamily="2" charset="2"/>
              <a:buChar char="ü"/>
            </a:pPr>
            <a:r>
              <a:rPr lang="ar-SA" sz="2800" dirty="0" smtClean="0">
                <a:solidFill>
                  <a:srgbClr val="002060"/>
                </a:solidFill>
                <a:latin typeface="Arabic Typesetting" pitchFamily="66" charset="-78"/>
                <a:cs typeface="Akhbar MT" pitchFamily="2" charset="-78"/>
              </a:rPr>
              <a:t>الخطوة الأولى هي القيام بتجميع ومقارنة جميع المعلومات عن هذه الاشتراكات للخروج بتصور واضح عن المصادر المشترك بها حاليا ودواعي الاشتراك</a:t>
            </a:r>
          </a:p>
          <a:p>
            <a:pPr marL="274320" indent="-274320">
              <a:lnSpc>
                <a:spcPct val="80000"/>
              </a:lnSpc>
              <a:spcBef>
                <a:spcPts val="580"/>
              </a:spcBef>
              <a:buClr>
                <a:schemeClr val="accent1"/>
              </a:buClr>
              <a:buSzPct val="85000"/>
              <a:buFont typeface="Wingdings" pitchFamily="2" charset="2"/>
              <a:buChar char="ü"/>
            </a:pPr>
            <a:r>
              <a:rPr lang="ar-SA" sz="2800" dirty="0" smtClean="0">
                <a:solidFill>
                  <a:srgbClr val="002060"/>
                </a:solidFill>
                <a:latin typeface="Arabic Typesetting" pitchFamily="66" charset="-78"/>
                <a:cs typeface="Akhbar MT" pitchFamily="2" charset="-78"/>
              </a:rPr>
              <a:t>كما أن هذه الدراسة الاستطلاعية تحاول استكشاف جوانب القوة والضعف في المجموعات الرقمية، وكيفية تكاملها مع المجموعات الورقية،والمدة الملتزم بها للاشتراك</a:t>
            </a:r>
          </a:p>
          <a:p>
            <a:pPr marL="624078" indent="-514350" algn="ctr"/>
            <a:endParaRPr lang="ar-SA" b="1" dirty="0" smtClean="0">
              <a:solidFill>
                <a:schemeClr val="accent6">
                  <a:lumMod val="75000"/>
                </a:schemeClr>
              </a:solidFill>
            </a:endParaRPr>
          </a:p>
        </p:txBody>
      </p:sp>
      <p:sp>
        <p:nvSpPr>
          <p:cNvPr id="5" name="مستطيل مستدير الزوايا 4"/>
          <p:cNvSpPr/>
          <p:nvPr/>
        </p:nvSpPr>
        <p:spPr>
          <a:xfrm>
            <a:off x="251520" y="908720"/>
            <a:ext cx="4176464" cy="4032448"/>
          </a:xfrm>
          <a:prstGeom prst="roundRect">
            <a:avLst/>
          </a:prstGeom>
          <a:solidFill>
            <a:schemeClr val="bg1">
              <a:lumMod val="95000"/>
            </a:schemeClr>
          </a:solidFill>
          <a:ln w="28575">
            <a:solidFill>
              <a:schemeClr val="accent1">
                <a:lumMod val="75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274320" indent="-274320">
              <a:lnSpc>
                <a:spcPct val="80000"/>
              </a:lnSpc>
              <a:spcBef>
                <a:spcPts val="580"/>
              </a:spcBef>
              <a:buClr>
                <a:schemeClr val="accent1"/>
              </a:buClr>
              <a:buSzPct val="85000"/>
              <a:buFont typeface="Wingdings" pitchFamily="2" charset="2"/>
              <a:buChar char="ü"/>
            </a:pPr>
            <a:r>
              <a:rPr lang="ar-SA" sz="2800" dirty="0" smtClean="0">
                <a:solidFill>
                  <a:srgbClr val="002060"/>
                </a:solidFill>
                <a:latin typeface="Arabic Typesetting" pitchFamily="66" charset="-78"/>
                <a:cs typeface="Akhbar MT" pitchFamily="2" charset="-78"/>
              </a:rPr>
              <a:t>الخطوة الثانية هي اتخاذ القرارات الاستراتيجية المتعلقة بهذه المجموعات،والإطار الذي ستتم فيه تنمية المجموعات الرقمية ومدى ارتباطها بالمجموعات التقليدية </a:t>
            </a:r>
          </a:p>
        </p:txBody>
      </p:sp>
      <p:sp>
        <p:nvSpPr>
          <p:cNvPr id="7" name="مستطيل 6"/>
          <p:cNvSpPr/>
          <p:nvPr/>
        </p:nvSpPr>
        <p:spPr>
          <a:xfrm>
            <a:off x="467544" y="5157192"/>
            <a:ext cx="8280920" cy="1512168"/>
          </a:xfrm>
          <a:prstGeom prst="rect">
            <a:avLst/>
          </a:prstGeom>
          <a:solidFill>
            <a:schemeClr val="accent1">
              <a:lumMod val="20000"/>
              <a:lumOff val="80000"/>
            </a:schemeClr>
          </a:solidFill>
          <a:ln w="38100">
            <a:solidFill>
              <a:schemeClr val="accent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274320" indent="-274320">
              <a:lnSpc>
                <a:spcPct val="80000"/>
              </a:lnSpc>
              <a:spcBef>
                <a:spcPts val="580"/>
              </a:spcBef>
              <a:buClr>
                <a:schemeClr val="accent1"/>
              </a:buClr>
              <a:buSzPct val="85000"/>
              <a:buFont typeface="Wingdings" pitchFamily="2" charset="2"/>
              <a:buChar char="q"/>
            </a:pPr>
            <a:r>
              <a:rPr lang="ar-SA" sz="2800" dirty="0" smtClean="0">
                <a:solidFill>
                  <a:srgbClr val="002060"/>
                </a:solidFill>
                <a:latin typeface="Arabic Typesetting" pitchFamily="66" charset="-78"/>
                <a:cs typeface="Akhbar MT" pitchFamily="2" charset="-78"/>
              </a:rPr>
              <a:t>عند الحاجة لتحديد جوانب الضعف والقوة لصياغة سياسة تنمية المجموعات من السهل العمل على أساس المجالات الموضوعية إلا أن ذلك قد يسبب بعض المشكلات فالبعض يرى التركيز على نوعية المصادر لتحقق نتائج أفضل</a:t>
            </a:r>
            <a:endParaRPr lang="ar-SA" sz="2800" dirty="0">
              <a:solidFill>
                <a:srgbClr val="002060"/>
              </a:solidFill>
              <a:latin typeface="Arabic Typesetting" pitchFamily="66" charset="-78"/>
              <a:cs typeface="Akhbar MT" pitchFamily="2" charset="-78"/>
            </a:endParaRPr>
          </a:p>
        </p:txBody>
      </p:sp>
    </p:spTree>
  </p:cSld>
  <p:clrMapOvr>
    <a:masterClrMapping/>
  </p:clrMapOvr>
  <p:transition spd="med">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1000" fill="hold"/>
                                        <p:tgtEl>
                                          <p:spTgt spid="4"/>
                                        </p:tgtEl>
                                        <p:attrNameLst>
                                          <p:attrName>ppt_x</p:attrName>
                                        </p:attrNameLst>
                                      </p:cBhvr>
                                      <p:tavLst>
                                        <p:tav tm="0">
                                          <p:val>
                                            <p:strVal val="1+#ppt_w/2"/>
                                          </p:val>
                                        </p:tav>
                                        <p:tav tm="100000">
                                          <p:val>
                                            <p:strVal val="#ppt_x"/>
                                          </p:val>
                                        </p:tav>
                                      </p:tavLst>
                                    </p:anim>
                                    <p:anim calcmode="lin" valueType="num">
                                      <p:cBhvr additive="base">
                                        <p:cTn id="15" dur="10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1000" fill="hold"/>
                                        <p:tgtEl>
                                          <p:spTgt spid="5"/>
                                        </p:tgtEl>
                                        <p:attrNameLst>
                                          <p:attrName>ppt_x</p:attrName>
                                        </p:attrNameLst>
                                      </p:cBhvr>
                                      <p:tavLst>
                                        <p:tav tm="0">
                                          <p:val>
                                            <p:strVal val="0-#ppt_w/2"/>
                                          </p:val>
                                        </p:tav>
                                        <p:tav tm="100000">
                                          <p:val>
                                            <p:strVal val="#ppt_x"/>
                                          </p:val>
                                        </p:tav>
                                      </p:tavLst>
                                    </p:anim>
                                    <p:anim calcmode="lin" valueType="num">
                                      <p:cBhvr additive="base">
                                        <p:cTn id="21" dur="10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1000" fill="hold"/>
                                        <p:tgtEl>
                                          <p:spTgt spid="7"/>
                                        </p:tgtEl>
                                        <p:attrNameLst>
                                          <p:attrName>ppt_x</p:attrName>
                                        </p:attrNameLst>
                                      </p:cBhvr>
                                      <p:tavLst>
                                        <p:tav tm="0">
                                          <p:val>
                                            <p:strVal val="#ppt_x"/>
                                          </p:val>
                                        </p:tav>
                                        <p:tav tm="100000">
                                          <p:val>
                                            <p:strVal val="#ppt_x"/>
                                          </p:val>
                                        </p:tav>
                                      </p:tavLst>
                                    </p:anim>
                                    <p:anim calcmode="lin" valueType="num">
                                      <p:cBhvr additive="base">
                                        <p:cTn id="27"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animBg="1"/>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14400" y="1447800"/>
            <a:ext cx="7772400" cy="4933528"/>
          </a:xfrm>
        </p:spPr>
        <p:txBody>
          <a:bodyPr>
            <a:normAutofit fontScale="92500" lnSpcReduction="20000"/>
          </a:bodyPr>
          <a:lstStyle/>
          <a:p>
            <a:pPr>
              <a:lnSpc>
                <a:spcPct val="90000"/>
              </a:lnSpc>
              <a:buFont typeface="Wingdings" pitchFamily="2" charset="2"/>
              <a:buChar char="Ø"/>
            </a:pPr>
            <a:r>
              <a:rPr lang="ar-SA" sz="3900" dirty="0" smtClean="0">
                <a:solidFill>
                  <a:srgbClr val="002060"/>
                </a:solidFill>
                <a:latin typeface="Arabic Typesetting" pitchFamily="66" charset="-78"/>
                <a:cs typeface="Akhbar MT" pitchFamily="2" charset="-78"/>
              </a:rPr>
              <a:t>ما المدى المطلوب الوصول إليه خلال سنة – سنتين – أو خمس؟</a:t>
            </a:r>
          </a:p>
          <a:p>
            <a:pPr>
              <a:lnSpc>
                <a:spcPct val="90000"/>
              </a:lnSpc>
              <a:buFont typeface="Wingdings" pitchFamily="2" charset="2"/>
              <a:buChar char="Ø"/>
            </a:pPr>
            <a:r>
              <a:rPr lang="ar-SA" sz="3900" dirty="0" smtClean="0">
                <a:solidFill>
                  <a:srgbClr val="002060"/>
                </a:solidFill>
                <a:latin typeface="Arabic Typesetting" pitchFamily="66" charset="-78"/>
                <a:cs typeface="Akhbar MT" pitchFamily="2" charset="-78"/>
              </a:rPr>
              <a:t>كيف سيتم توفير التكاليف المالية؟</a:t>
            </a:r>
          </a:p>
          <a:p>
            <a:pPr>
              <a:lnSpc>
                <a:spcPct val="90000"/>
              </a:lnSpc>
              <a:buFont typeface="Wingdings" pitchFamily="2" charset="2"/>
              <a:buChar char="Ø"/>
            </a:pPr>
            <a:r>
              <a:rPr lang="ar-SA" sz="3900" dirty="0" smtClean="0">
                <a:solidFill>
                  <a:srgbClr val="002060"/>
                </a:solidFill>
                <a:latin typeface="Arabic Typesetting" pitchFamily="66" charset="-78"/>
                <a:cs typeface="Akhbar MT" pitchFamily="2" charset="-78"/>
              </a:rPr>
              <a:t>ما طبيعة مجتمع المستفيدين؟</a:t>
            </a:r>
          </a:p>
          <a:p>
            <a:pPr>
              <a:lnSpc>
                <a:spcPct val="90000"/>
              </a:lnSpc>
              <a:buFont typeface="Wingdings" pitchFamily="2" charset="2"/>
              <a:buChar char="Ø"/>
            </a:pPr>
            <a:r>
              <a:rPr lang="ar-SA" sz="3900" dirty="0" smtClean="0">
                <a:solidFill>
                  <a:srgbClr val="002060"/>
                </a:solidFill>
                <a:latin typeface="Arabic Typesetting" pitchFamily="66" charset="-78"/>
                <a:cs typeface="Akhbar MT" pitchFamily="2" charset="-78"/>
              </a:rPr>
              <a:t>هل يتواجد أفراد هذا المجتمع داخل المؤسسة في أثناء استخدام المصادر أم هناك حاجة إلى الدخول للمصادر عن بعد؟</a:t>
            </a:r>
          </a:p>
          <a:p>
            <a:pPr>
              <a:lnSpc>
                <a:spcPct val="90000"/>
              </a:lnSpc>
              <a:buFont typeface="Wingdings" pitchFamily="2" charset="2"/>
              <a:buChar char="Ø"/>
            </a:pPr>
            <a:r>
              <a:rPr lang="ar-SA" sz="3900" dirty="0" smtClean="0">
                <a:solidFill>
                  <a:srgbClr val="002060"/>
                </a:solidFill>
                <a:latin typeface="Arabic Typesetting" pitchFamily="66" charset="-78"/>
                <a:cs typeface="Akhbar MT" pitchFamily="2" charset="-78"/>
              </a:rPr>
              <a:t>هل سيقبل المستفيدون دفع التكاليف مقابل الاستخدام والأهم هل ذلك مقبولا لدى المؤسسة نفسها؟</a:t>
            </a:r>
          </a:p>
          <a:p>
            <a:pPr>
              <a:lnSpc>
                <a:spcPct val="90000"/>
              </a:lnSpc>
              <a:buFont typeface="Wingdings" pitchFamily="2" charset="2"/>
              <a:buChar char="Ø"/>
            </a:pPr>
            <a:r>
              <a:rPr lang="ar-SA" sz="3900" dirty="0" smtClean="0">
                <a:solidFill>
                  <a:srgbClr val="002060"/>
                </a:solidFill>
                <a:latin typeface="Arabic Typesetting" pitchFamily="66" charset="-78"/>
                <a:cs typeface="Akhbar MT" pitchFamily="2" charset="-78"/>
              </a:rPr>
              <a:t>ما جودة البنية التحتية لتقنية المعلومات؟</a:t>
            </a:r>
          </a:p>
          <a:p>
            <a:pPr>
              <a:lnSpc>
                <a:spcPct val="90000"/>
              </a:lnSpc>
              <a:buFont typeface="Wingdings" pitchFamily="2" charset="2"/>
              <a:buChar char="Ø"/>
            </a:pPr>
            <a:r>
              <a:rPr lang="ar-SA" sz="3900" dirty="0" smtClean="0">
                <a:solidFill>
                  <a:srgbClr val="002060"/>
                </a:solidFill>
                <a:latin typeface="Arabic Typesetting" pitchFamily="66" charset="-78"/>
                <a:cs typeface="Akhbar MT" pitchFamily="2" charset="-78"/>
              </a:rPr>
              <a:t>وهل يمكن الاعتماد على هذه البنية</a:t>
            </a:r>
          </a:p>
          <a:p>
            <a:pPr>
              <a:lnSpc>
                <a:spcPct val="90000"/>
              </a:lnSpc>
              <a:buNone/>
            </a:pPr>
            <a:r>
              <a:rPr lang="ar-SA" sz="3900" dirty="0" smtClean="0">
                <a:solidFill>
                  <a:srgbClr val="002060"/>
                </a:solidFill>
                <a:latin typeface="Arabic Typesetting" pitchFamily="66" charset="-78"/>
                <a:cs typeface="Akhbar MT" pitchFamily="2" charset="-78"/>
              </a:rPr>
              <a:t> لتوصيل المصادر بشكل ناجح</a:t>
            </a:r>
            <a:r>
              <a:rPr lang="ar-SA" sz="3600" dirty="0" smtClean="0">
                <a:solidFill>
                  <a:srgbClr val="002060"/>
                </a:solidFill>
                <a:latin typeface="Arabic Typesetting" pitchFamily="66" charset="-78"/>
                <a:cs typeface="Akhbar MT" pitchFamily="2" charset="-78"/>
              </a:rPr>
              <a:t>؟</a:t>
            </a:r>
          </a:p>
          <a:p>
            <a:endParaRPr lang="ar-SA" sz="3200" dirty="0" smtClean="0">
              <a:solidFill>
                <a:schemeClr val="accent6">
                  <a:lumMod val="75000"/>
                </a:schemeClr>
              </a:solidFill>
              <a:latin typeface="Arabic Typesetting" pitchFamily="66" charset="-78"/>
              <a:cs typeface="Arabic Typesetting" pitchFamily="66" charset="-78"/>
            </a:endParaRPr>
          </a:p>
          <a:p>
            <a:endParaRPr lang="ar-SA" sz="3200" dirty="0" smtClean="0">
              <a:solidFill>
                <a:schemeClr val="accent6">
                  <a:lumMod val="75000"/>
                </a:schemeClr>
              </a:solidFill>
              <a:latin typeface="Arabic Typesetting" pitchFamily="66" charset="-78"/>
              <a:cs typeface="Arabic Typesetting" pitchFamily="66" charset="-78"/>
            </a:endParaRPr>
          </a:p>
          <a:p>
            <a:pPr>
              <a:buNone/>
            </a:pPr>
            <a:endParaRPr lang="ar-SA" dirty="0" smtClean="0">
              <a:solidFill>
                <a:schemeClr val="accent6">
                  <a:lumMod val="75000"/>
                </a:schemeClr>
              </a:solidFill>
            </a:endParaRPr>
          </a:p>
        </p:txBody>
      </p:sp>
      <p:sp>
        <p:nvSpPr>
          <p:cNvPr id="2" name="عنوان 1"/>
          <p:cNvSpPr>
            <a:spLocks noGrp="1"/>
          </p:cNvSpPr>
          <p:nvPr>
            <p:ph type="title"/>
          </p:nvPr>
        </p:nvSpPr>
        <p:spPr/>
        <p:txBody>
          <a:bodyPr>
            <a:normAutofit fontScale="90000"/>
          </a:bodyPr>
          <a:lstStyle/>
          <a:p>
            <a:pPr algn="ctr"/>
            <a:r>
              <a:rPr lang="ar-SA" dirty="0" smtClean="0">
                <a:solidFill>
                  <a:schemeClr val="accent1">
                    <a:lumMod val="75000"/>
                  </a:schemeClr>
                </a:solidFill>
              </a:rPr>
              <a:t>أبرز القضايا أو التساؤلات في سياسة تنمية المجموعات</a:t>
            </a:r>
            <a:endParaRPr lang="ar-SA" dirty="0">
              <a:solidFill>
                <a:schemeClr val="accent1">
                  <a:lumMod val="75000"/>
                </a:schemeClr>
              </a:solidFill>
            </a:endParaRPr>
          </a:p>
        </p:txBody>
      </p:sp>
    </p:spTree>
  </p:cSld>
  <p:clrMapOvr>
    <a:masterClrMapping/>
  </p:clrMapOvr>
  <p:transition spd="med">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6"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500" fill="hold"/>
                                        <p:tgtEl>
                                          <p:spTgt spid="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25" dur="500" fill="hold"/>
                                        <p:tgtEl>
                                          <p:spTgt spid="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3">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1" presetClass="entr" presetSubtype="0" fill="hold" grpId="0" nodeType="clickEffect">
                                  <p:stCondLst>
                                    <p:cond delay="0"/>
                                  </p:stCondLst>
                                  <p:iterate type="lt">
                                    <p:tmPct val="10000"/>
                                  </p:iterate>
                                  <p:childTnLst>
                                    <p:set>
                                      <p:cBhvr>
                                        <p:cTn id="31" dur="1" fill="hold">
                                          <p:stCondLst>
                                            <p:cond delay="0"/>
                                          </p:stCondLst>
                                        </p:cTn>
                                        <p:tgtEl>
                                          <p:spTgt spid="3">
                                            <p:txEl>
                                              <p:pRg st="2" end="2"/>
                                            </p:txEl>
                                          </p:spTgt>
                                        </p:tgtEl>
                                        <p:attrNameLst>
                                          <p:attrName>style.visibility</p:attrName>
                                        </p:attrNameLst>
                                      </p:cBhvr>
                                      <p:to>
                                        <p:strVal val="visible"/>
                                      </p:to>
                                    </p:set>
                                    <p:anim calcmode="lin" valueType="num">
                                      <p:cBhvr>
                                        <p:cTn id="32" dur="500" fill="hold"/>
                                        <p:tgtEl>
                                          <p:spTgt spid="3">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3">
                                            <p:txEl>
                                              <p:pRg st="2" end="2"/>
                                            </p:txEl>
                                          </p:spTgt>
                                        </p:tgtEl>
                                        <p:attrNameLst>
                                          <p:attrName>ppt_y</p:attrName>
                                        </p:attrNameLst>
                                      </p:cBhvr>
                                      <p:tavLst>
                                        <p:tav tm="0">
                                          <p:val>
                                            <p:strVal val="#ppt_y"/>
                                          </p:val>
                                        </p:tav>
                                        <p:tav tm="100000">
                                          <p:val>
                                            <p:strVal val="#ppt_y"/>
                                          </p:val>
                                        </p:tav>
                                      </p:tavLst>
                                    </p:anim>
                                    <p:anim calcmode="lin" valueType="num">
                                      <p:cBhvr>
                                        <p:cTn id="34" dur="500" fill="hold"/>
                                        <p:tgtEl>
                                          <p:spTgt spid="3">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3">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3">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41" presetClass="entr" presetSubtype="0" fill="hold" grpId="0" nodeType="clickEffect">
                                  <p:stCondLst>
                                    <p:cond delay="0"/>
                                  </p:stCondLst>
                                  <p:iterate type="lt">
                                    <p:tmPct val="10000"/>
                                  </p:iterate>
                                  <p:childTnLst>
                                    <p:set>
                                      <p:cBhvr>
                                        <p:cTn id="40" dur="1" fill="hold">
                                          <p:stCondLst>
                                            <p:cond delay="0"/>
                                          </p:stCondLst>
                                        </p:cTn>
                                        <p:tgtEl>
                                          <p:spTgt spid="3">
                                            <p:txEl>
                                              <p:pRg st="3" end="3"/>
                                            </p:txEl>
                                          </p:spTgt>
                                        </p:tgtEl>
                                        <p:attrNameLst>
                                          <p:attrName>style.visibility</p:attrName>
                                        </p:attrNameLst>
                                      </p:cBhvr>
                                      <p:to>
                                        <p:strVal val="visible"/>
                                      </p:to>
                                    </p:set>
                                    <p:anim calcmode="lin" valueType="num">
                                      <p:cBhvr>
                                        <p:cTn id="41" dur="500" fill="hold"/>
                                        <p:tgtEl>
                                          <p:spTgt spid="3">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3">
                                            <p:txEl>
                                              <p:pRg st="3" end="3"/>
                                            </p:txEl>
                                          </p:spTgt>
                                        </p:tgtEl>
                                        <p:attrNameLst>
                                          <p:attrName>ppt_y</p:attrName>
                                        </p:attrNameLst>
                                      </p:cBhvr>
                                      <p:tavLst>
                                        <p:tav tm="0">
                                          <p:val>
                                            <p:strVal val="#ppt_y"/>
                                          </p:val>
                                        </p:tav>
                                        <p:tav tm="100000">
                                          <p:val>
                                            <p:strVal val="#ppt_y"/>
                                          </p:val>
                                        </p:tav>
                                      </p:tavLst>
                                    </p:anim>
                                    <p:anim calcmode="lin" valueType="num">
                                      <p:cBhvr>
                                        <p:cTn id="43" dur="500" fill="hold"/>
                                        <p:tgtEl>
                                          <p:spTgt spid="3">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3">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3">
                                            <p:txEl>
                                              <p:pRg st="3" end="3"/>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41" presetClass="entr" presetSubtype="0" fill="hold" grpId="0" nodeType="clickEffect">
                                  <p:stCondLst>
                                    <p:cond delay="0"/>
                                  </p:stCondLst>
                                  <p:iterate type="lt">
                                    <p:tmPct val="10000"/>
                                  </p:iterate>
                                  <p:childTnLst>
                                    <p:set>
                                      <p:cBhvr>
                                        <p:cTn id="49" dur="1" fill="hold">
                                          <p:stCondLst>
                                            <p:cond delay="0"/>
                                          </p:stCondLst>
                                        </p:cTn>
                                        <p:tgtEl>
                                          <p:spTgt spid="3">
                                            <p:txEl>
                                              <p:pRg st="4" end="4"/>
                                            </p:txEl>
                                          </p:spTgt>
                                        </p:tgtEl>
                                        <p:attrNameLst>
                                          <p:attrName>style.visibility</p:attrName>
                                        </p:attrNameLst>
                                      </p:cBhvr>
                                      <p:to>
                                        <p:strVal val="visible"/>
                                      </p:to>
                                    </p:set>
                                    <p:anim calcmode="lin" valueType="num">
                                      <p:cBhvr>
                                        <p:cTn id="50" dur="500" fill="hold"/>
                                        <p:tgtEl>
                                          <p:spTgt spid="3">
                                            <p:txEl>
                                              <p:pRg st="4" end="4"/>
                                            </p:txEl>
                                          </p:spTgt>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3">
                                            <p:txEl>
                                              <p:pRg st="4" end="4"/>
                                            </p:txEl>
                                          </p:spTgt>
                                        </p:tgtEl>
                                        <p:attrNameLst>
                                          <p:attrName>ppt_y</p:attrName>
                                        </p:attrNameLst>
                                      </p:cBhvr>
                                      <p:tavLst>
                                        <p:tav tm="0">
                                          <p:val>
                                            <p:strVal val="#ppt_y"/>
                                          </p:val>
                                        </p:tav>
                                        <p:tav tm="100000">
                                          <p:val>
                                            <p:strVal val="#ppt_y"/>
                                          </p:val>
                                        </p:tav>
                                      </p:tavLst>
                                    </p:anim>
                                    <p:anim calcmode="lin" valueType="num">
                                      <p:cBhvr>
                                        <p:cTn id="52" dur="500" fill="hold"/>
                                        <p:tgtEl>
                                          <p:spTgt spid="3">
                                            <p:txEl>
                                              <p:pRg st="4" end="4"/>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3">
                                            <p:txEl>
                                              <p:pRg st="4" end="4"/>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4" dur="500" tmFilter="0,0; .5, 1; 1, 1"/>
                                        <p:tgtEl>
                                          <p:spTgt spid="3">
                                            <p:txEl>
                                              <p:pRg st="4" end="4"/>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41" presetClass="entr" presetSubtype="0" fill="hold" grpId="0" nodeType="clickEffect">
                                  <p:stCondLst>
                                    <p:cond delay="0"/>
                                  </p:stCondLst>
                                  <p:iterate type="lt">
                                    <p:tmPct val="10000"/>
                                  </p:iterate>
                                  <p:childTnLst>
                                    <p:set>
                                      <p:cBhvr>
                                        <p:cTn id="58" dur="1" fill="hold">
                                          <p:stCondLst>
                                            <p:cond delay="0"/>
                                          </p:stCondLst>
                                        </p:cTn>
                                        <p:tgtEl>
                                          <p:spTgt spid="3">
                                            <p:txEl>
                                              <p:pRg st="5" end="5"/>
                                            </p:txEl>
                                          </p:spTgt>
                                        </p:tgtEl>
                                        <p:attrNameLst>
                                          <p:attrName>style.visibility</p:attrName>
                                        </p:attrNameLst>
                                      </p:cBhvr>
                                      <p:to>
                                        <p:strVal val="visible"/>
                                      </p:to>
                                    </p:set>
                                    <p:anim calcmode="lin" valueType="num">
                                      <p:cBhvr>
                                        <p:cTn id="59" dur="500" fill="hold"/>
                                        <p:tgtEl>
                                          <p:spTgt spid="3">
                                            <p:txEl>
                                              <p:pRg st="5" end="5"/>
                                            </p:txEl>
                                          </p:spTgt>
                                        </p:tgtEl>
                                        <p:attrNameLst>
                                          <p:attrName>ppt_x</p:attrName>
                                        </p:attrNameLst>
                                      </p:cBhvr>
                                      <p:tavLst>
                                        <p:tav tm="0">
                                          <p:val>
                                            <p:strVal val="#ppt_x"/>
                                          </p:val>
                                        </p:tav>
                                        <p:tav tm="50000">
                                          <p:val>
                                            <p:strVal val="#ppt_x+.1"/>
                                          </p:val>
                                        </p:tav>
                                        <p:tav tm="100000">
                                          <p:val>
                                            <p:strVal val="#ppt_x"/>
                                          </p:val>
                                        </p:tav>
                                      </p:tavLst>
                                    </p:anim>
                                    <p:anim calcmode="lin" valueType="num">
                                      <p:cBhvr>
                                        <p:cTn id="60" dur="500" fill="hold"/>
                                        <p:tgtEl>
                                          <p:spTgt spid="3">
                                            <p:txEl>
                                              <p:pRg st="5" end="5"/>
                                            </p:txEl>
                                          </p:spTgt>
                                        </p:tgtEl>
                                        <p:attrNameLst>
                                          <p:attrName>ppt_y</p:attrName>
                                        </p:attrNameLst>
                                      </p:cBhvr>
                                      <p:tavLst>
                                        <p:tav tm="0">
                                          <p:val>
                                            <p:strVal val="#ppt_y"/>
                                          </p:val>
                                        </p:tav>
                                        <p:tav tm="100000">
                                          <p:val>
                                            <p:strVal val="#ppt_y"/>
                                          </p:val>
                                        </p:tav>
                                      </p:tavLst>
                                    </p:anim>
                                    <p:anim calcmode="lin" valueType="num">
                                      <p:cBhvr>
                                        <p:cTn id="61" dur="500" fill="hold"/>
                                        <p:tgtEl>
                                          <p:spTgt spid="3">
                                            <p:txEl>
                                              <p:pRg st="5" end="5"/>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62" dur="500" fill="hold"/>
                                        <p:tgtEl>
                                          <p:spTgt spid="3">
                                            <p:txEl>
                                              <p:pRg st="5" end="5"/>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63" dur="500" tmFilter="0,0; .5, 1; 1, 1"/>
                                        <p:tgtEl>
                                          <p:spTgt spid="3">
                                            <p:txEl>
                                              <p:pRg st="5" end="5"/>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41" presetClass="entr" presetSubtype="0" fill="hold" grpId="0" nodeType="clickEffect">
                                  <p:stCondLst>
                                    <p:cond delay="0"/>
                                  </p:stCondLst>
                                  <p:iterate type="lt">
                                    <p:tmPct val="10000"/>
                                  </p:iterate>
                                  <p:childTnLst>
                                    <p:set>
                                      <p:cBhvr>
                                        <p:cTn id="67" dur="1" fill="hold">
                                          <p:stCondLst>
                                            <p:cond delay="0"/>
                                          </p:stCondLst>
                                        </p:cTn>
                                        <p:tgtEl>
                                          <p:spTgt spid="3">
                                            <p:txEl>
                                              <p:pRg st="6" end="6"/>
                                            </p:txEl>
                                          </p:spTgt>
                                        </p:tgtEl>
                                        <p:attrNameLst>
                                          <p:attrName>style.visibility</p:attrName>
                                        </p:attrNameLst>
                                      </p:cBhvr>
                                      <p:to>
                                        <p:strVal val="visible"/>
                                      </p:to>
                                    </p:set>
                                    <p:anim calcmode="lin" valueType="num">
                                      <p:cBhvr>
                                        <p:cTn id="68" dur="500" fill="hold"/>
                                        <p:tgtEl>
                                          <p:spTgt spid="3">
                                            <p:txEl>
                                              <p:pRg st="6" end="6"/>
                                            </p:txEl>
                                          </p:spTgt>
                                        </p:tgtEl>
                                        <p:attrNameLst>
                                          <p:attrName>ppt_x</p:attrName>
                                        </p:attrNameLst>
                                      </p:cBhvr>
                                      <p:tavLst>
                                        <p:tav tm="0">
                                          <p:val>
                                            <p:strVal val="#ppt_x"/>
                                          </p:val>
                                        </p:tav>
                                        <p:tav tm="50000">
                                          <p:val>
                                            <p:strVal val="#ppt_x+.1"/>
                                          </p:val>
                                        </p:tav>
                                        <p:tav tm="100000">
                                          <p:val>
                                            <p:strVal val="#ppt_x"/>
                                          </p:val>
                                        </p:tav>
                                      </p:tavLst>
                                    </p:anim>
                                    <p:anim calcmode="lin" valueType="num">
                                      <p:cBhvr>
                                        <p:cTn id="69" dur="500" fill="hold"/>
                                        <p:tgtEl>
                                          <p:spTgt spid="3">
                                            <p:txEl>
                                              <p:pRg st="6" end="6"/>
                                            </p:txEl>
                                          </p:spTgt>
                                        </p:tgtEl>
                                        <p:attrNameLst>
                                          <p:attrName>ppt_y</p:attrName>
                                        </p:attrNameLst>
                                      </p:cBhvr>
                                      <p:tavLst>
                                        <p:tav tm="0">
                                          <p:val>
                                            <p:strVal val="#ppt_y"/>
                                          </p:val>
                                        </p:tav>
                                        <p:tav tm="100000">
                                          <p:val>
                                            <p:strVal val="#ppt_y"/>
                                          </p:val>
                                        </p:tav>
                                      </p:tavLst>
                                    </p:anim>
                                    <p:anim calcmode="lin" valueType="num">
                                      <p:cBhvr>
                                        <p:cTn id="70" dur="500" fill="hold"/>
                                        <p:tgtEl>
                                          <p:spTgt spid="3">
                                            <p:txEl>
                                              <p:pRg st="6" end="6"/>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71" dur="500" fill="hold"/>
                                        <p:tgtEl>
                                          <p:spTgt spid="3">
                                            <p:txEl>
                                              <p:pRg st="6" end="6"/>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72" dur="500" tmFilter="0,0; .5, 1; 1, 1"/>
                                        <p:tgtEl>
                                          <p:spTgt spid="3">
                                            <p:txEl>
                                              <p:pRg st="6" end="6"/>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41" presetClass="entr" presetSubtype="0" fill="hold" grpId="0" nodeType="clickEffect">
                                  <p:stCondLst>
                                    <p:cond delay="0"/>
                                  </p:stCondLst>
                                  <p:iterate type="lt">
                                    <p:tmPct val="10000"/>
                                  </p:iterate>
                                  <p:childTnLst>
                                    <p:set>
                                      <p:cBhvr>
                                        <p:cTn id="76" dur="1" fill="hold">
                                          <p:stCondLst>
                                            <p:cond delay="0"/>
                                          </p:stCondLst>
                                        </p:cTn>
                                        <p:tgtEl>
                                          <p:spTgt spid="3">
                                            <p:txEl>
                                              <p:pRg st="7" end="7"/>
                                            </p:txEl>
                                          </p:spTgt>
                                        </p:tgtEl>
                                        <p:attrNameLst>
                                          <p:attrName>style.visibility</p:attrName>
                                        </p:attrNameLst>
                                      </p:cBhvr>
                                      <p:to>
                                        <p:strVal val="visible"/>
                                      </p:to>
                                    </p:set>
                                    <p:anim calcmode="lin" valueType="num">
                                      <p:cBhvr>
                                        <p:cTn id="77" dur="500" fill="hold"/>
                                        <p:tgtEl>
                                          <p:spTgt spid="3">
                                            <p:txEl>
                                              <p:pRg st="7" end="7"/>
                                            </p:txEl>
                                          </p:spTgt>
                                        </p:tgtEl>
                                        <p:attrNameLst>
                                          <p:attrName>ppt_x</p:attrName>
                                        </p:attrNameLst>
                                      </p:cBhvr>
                                      <p:tavLst>
                                        <p:tav tm="0">
                                          <p:val>
                                            <p:strVal val="#ppt_x"/>
                                          </p:val>
                                        </p:tav>
                                        <p:tav tm="50000">
                                          <p:val>
                                            <p:strVal val="#ppt_x+.1"/>
                                          </p:val>
                                        </p:tav>
                                        <p:tav tm="100000">
                                          <p:val>
                                            <p:strVal val="#ppt_x"/>
                                          </p:val>
                                        </p:tav>
                                      </p:tavLst>
                                    </p:anim>
                                    <p:anim calcmode="lin" valueType="num">
                                      <p:cBhvr>
                                        <p:cTn id="78" dur="500" fill="hold"/>
                                        <p:tgtEl>
                                          <p:spTgt spid="3">
                                            <p:txEl>
                                              <p:pRg st="7" end="7"/>
                                            </p:txEl>
                                          </p:spTgt>
                                        </p:tgtEl>
                                        <p:attrNameLst>
                                          <p:attrName>ppt_y</p:attrName>
                                        </p:attrNameLst>
                                      </p:cBhvr>
                                      <p:tavLst>
                                        <p:tav tm="0">
                                          <p:val>
                                            <p:strVal val="#ppt_y"/>
                                          </p:val>
                                        </p:tav>
                                        <p:tav tm="100000">
                                          <p:val>
                                            <p:strVal val="#ppt_y"/>
                                          </p:val>
                                        </p:tav>
                                      </p:tavLst>
                                    </p:anim>
                                    <p:anim calcmode="lin" valueType="num">
                                      <p:cBhvr>
                                        <p:cTn id="79" dur="500" fill="hold"/>
                                        <p:tgtEl>
                                          <p:spTgt spid="3">
                                            <p:txEl>
                                              <p:pRg st="7" end="7"/>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80" dur="500" fill="hold"/>
                                        <p:tgtEl>
                                          <p:spTgt spid="3">
                                            <p:txEl>
                                              <p:pRg st="7" end="7"/>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81" dur="500" tmFilter="0,0; .5, 1; 1, 1"/>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14400" y="692696"/>
            <a:ext cx="7772400" cy="5688632"/>
          </a:xfrm>
        </p:spPr>
        <p:txBody>
          <a:bodyPr>
            <a:normAutofit/>
          </a:bodyPr>
          <a:lstStyle/>
          <a:p>
            <a:pPr>
              <a:lnSpc>
                <a:spcPct val="80000"/>
              </a:lnSpc>
              <a:buFont typeface="Wingdings" pitchFamily="2" charset="2"/>
              <a:buChar char="Ø"/>
            </a:pPr>
            <a:r>
              <a:rPr lang="ar-SA" sz="3600" dirty="0" smtClean="0">
                <a:solidFill>
                  <a:srgbClr val="002060"/>
                </a:solidFill>
                <a:latin typeface="Arabic Typesetting" pitchFamily="66" charset="-78"/>
                <a:cs typeface="Akhbar MT" pitchFamily="2" charset="-78"/>
              </a:rPr>
              <a:t>توصف سياسة تنمية لمجموعات على أنها لوائح عامه.</a:t>
            </a:r>
          </a:p>
          <a:p>
            <a:pPr>
              <a:lnSpc>
                <a:spcPct val="80000"/>
              </a:lnSpc>
              <a:buFont typeface="Wingdings" pitchFamily="2" charset="2"/>
              <a:buChar char="Ø"/>
            </a:pPr>
            <a:r>
              <a:rPr lang="ar-SA" sz="3600" dirty="0" smtClean="0">
                <a:solidFill>
                  <a:srgbClr val="002060"/>
                </a:solidFill>
                <a:latin typeface="Arabic Typesetting" pitchFamily="66" charset="-78"/>
                <a:cs typeface="Akhbar MT" pitchFamily="2" charset="-78"/>
              </a:rPr>
              <a:t>هذه السياسات عبارة عن تنظيمات عامه متاحة للإطلاع من قبل كل المستفيدين والمسئولين عن تنمية المجموعات والناشرين.</a:t>
            </a:r>
          </a:p>
          <a:p>
            <a:pPr>
              <a:lnSpc>
                <a:spcPct val="80000"/>
              </a:lnSpc>
              <a:buFont typeface="Wingdings" pitchFamily="2" charset="2"/>
              <a:buChar char="Ø"/>
            </a:pPr>
            <a:r>
              <a:rPr lang="ar-SA" sz="3600" dirty="0" smtClean="0">
                <a:solidFill>
                  <a:srgbClr val="002060"/>
                </a:solidFill>
                <a:latin typeface="Arabic Typesetting" pitchFamily="66" charset="-78"/>
                <a:cs typeface="Akhbar MT" pitchFamily="2" charset="-78"/>
              </a:rPr>
              <a:t>وتشمل هذه السياسة مواد مختلفة من بناء المجموعات وقضايا التراخيص والاتفاقات الخاصة بالمصادر الرقمية.</a:t>
            </a:r>
          </a:p>
          <a:p>
            <a:pPr>
              <a:lnSpc>
                <a:spcPct val="80000"/>
              </a:lnSpc>
              <a:buFont typeface="Wingdings" pitchFamily="2" charset="2"/>
              <a:buChar char="Ø"/>
            </a:pPr>
            <a:endParaRPr lang="ar-SA" sz="3600" dirty="0" smtClean="0">
              <a:solidFill>
                <a:srgbClr val="002060"/>
              </a:solidFill>
              <a:latin typeface="Arabic Typesetting" pitchFamily="66" charset="-78"/>
              <a:cs typeface="Akhbar MT" pitchFamily="2" charset="-78"/>
            </a:endParaRPr>
          </a:p>
          <a:p>
            <a:pPr>
              <a:lnSpc>
                <a:spcPct val="80000"/>
              </a:lnSpc>
              <a:buFont typeface="Wingdings" pitchFamily="2" charset="2"/>
              <a:buChar char="Ø"/>
            </a:pPr>
            <a:r>
              <a:rPr lang="ar-SA" sz="3600" dirty="0" smtClean="0">
                <a:solidFill>
                  <a:srgbClr val="002060"/>
                </a:solidFill>
                <a:latin typeface="Arabic Typesetting" pitchFamily="66" charset="-78"/>
                <a:cs typeface="Akhbar MT" pitchFamily="2" charset="-78"/>
              </a:rPr>
              <a:t>عبارة عن مجموعة من الوثائق المتاحة لأفراد المجتمع، توضح الجوانب العامة بتنمية المجموعات الرقمية، إضافة إلى تبريرات للقرارات والإجراءات التي تم اتخاذها في هذه العملية، كما تحتوي على معلومات يحتاجها مزودو مصادر المعلومات الرقمية.</a:t>
            </a:r>
          </a:p>
          <a:p>
            <a:endParaRPr lang="ar-SA" sz="3200" dirty="0" smtClean="0">
              <a:solidFill>
                <a:schemeClr val="accent6">
                  <a:lumMod val="75000"/>
                </a:schemeClr>
              </a:solidFill>
              <a:latin typeface="Arabic Typesetting" pitchFamily="66" charset="-78"/>
              <a:cs typeface="Arabic Typesetting" pitchFamily="66" charset="-78"/>
            </a:endParaRPr>
          </a:p>
          <a:p>
            <a:endParaRPr lang="ar-SA" sz="3200" dirty="0" smtClean="0">
              <a:solidFill>
                <a:schemeClr val="accent6">
                  <a:lumMod val="75000"/>
                </a:schemeClr>
              </a:solidFill>
              <a:latin typeface="Arabic Typesetting" pitchFamily="66" charset="-78"/>
              <a:cs typeface="Arabic Typesetting" pitchFamily="66" charset="-78"/>
            </a:endParaRPr>
          </a:p>
          <a:p>
            <a:pPr>
              <a:buNone/>
            </a:pPr>
            <a:endParaRPr lang="ar-SA" dirty="0" smtClean="0">
              <a:solidFill>
                <a:schemeClr val="accent6">
                  <a:lumMod val="75000"/>
                </a:schemeClr>
              </a:solidFill>
            </a:endParaRPr>
          </a:p>
        </p:txBody>
      </p:sp>
    </p:spTree>
  </p:cSld>
  <p:clrMapOvr>
    <a:masterClrMapping/>
  </p:clrMapOvr>
  <p:transition spd="med">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1" presetClass="entr" presetSubtype="0" fill="hold" grpId="0" nodeType="clickEffect">
                                  <p:stCondLst>
                                    <p:cond delay="0"/>
                                  </p:stCondLst>
                                  <p:iterate type="lt">
                                    <p:tmPct val="10000"/>
                                  </p:iterate>
                                  <p:childTnLst>
                                    <p:set>
                                      <p:cBhvr>
                                        <p:cTn id="15" dur="1" fill="hold">
                                          <p:stCondLst>
                                            <p:cond delay="0"/>
                                          </p:stCondLst>
                                        </p:cTn>
                                        <p:tgtEl>
                                          <p:spTgt spid="3">
                                            <p:txEl>
                                              <p:pRg st="1" end="1"/>
                                            </p:txEl>
                                          </p:spTgt>
                                        </p:tgtEl>
                                        <p:attrNameLst>
                                          <p:attrName>style.visibility</p:attrName>
                                        </p:attrNameLst>
                                      </p:cBhvr>
                                      <p:to>
                                        <p:strVal val="visible"/>
                                      </p:to>
                                    </p:set>
                                    <p:anim calcmode="lin" valueType="num">
                                      <p:cBhvr>
                                        <p:cTn id="16" dur="500" fill="hold"/>
                                        <p:tgtEl>
                                          <p:spTgt spid="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18" dur="500" fill="hold"/>
                                        <p:tgtEl>
                                          <p:spTgt spid="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41" presetClass="entr" presetSubtype="0" fill="hold" grpId="0" nodeType="clickEffect">
                                  <p:stCondLst>
                                    <p:cond delay="0"/>
                                  </p:stCondLst>
                                  <p:iterate type="lt">
                                    <p:tmPct val="10000"/>
                                  </p:iterate>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p:cTn id="25" dur="500" fill="hold"/>
                                        <p:tgtEl>
                                          <p:spTgt spid="3">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3">
                                            <p:txEl>
                                              <p:pRg st="2" end="2"/>
                                            </p:txEl>
                                          </p:spTgt>
                                        </p:tgtEl>
                                        <p:attrNameLst>
                                          <p:attrName>ppt_y</p:attrName>
                                        </p:attrNameLst>
                                      </p:cBhvr>
                                      <p:tavLst>
                                        <p:tav tm="0">
                                          <p:val>
                                            <p:strVal val="#ppt_y"/>
                                          </p:val>
                                        </p:tav>
                                        <p:tav tm="100000">
                                          <p:val>
                                            <p:strVal val="#ppt_y"/>
                                          </p:val>
                                        </p:tav>
                                      </p:tavLst>
                                    </p:anim>
                                    <p:anim calcmode="lin" valueType="num">
                                      <p:cBhvr>
                                        <p:cTn id="27" dur="500" fill="hold"/>
                                        <p:tgtEl>
                                          <p:spTgt spid="3">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3">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3">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41" presetClass="entr" presetSubtype="0" fill="hold" grpId="0" nodeType="clickEffect">
                                  <p:stCondLst>
                                    <p:cond delay="0"/>
                                  </p:stCondLst>
                                  <p:iterate type="lt">
                                    <p:tmPct val="10000"/>
                                  </p:iterate>
                                  <p:childTnLst>
                                    <p:set>
                                      <p:cBhvr>
                                        <p:cTn id="33" dur="1" fill="hold">
                                          <p:stCondLst>
                                            <p:cond delay="0"/>
                                          </p:stCondLst>
                                        </p:cTn>
                                        <p:tgtEl>
                                          <p:spTgt spid="3">
                                            <p:txEl>
                                              <p:pRg st="4" end="4"/>
                                            </p:txEl>
                                          </p:spTgt>
                                        </p:tgtEl>
                                        <p:attrNameLst>
                                          <p:attrName>style.visibility</p:attrName>
                                        </p:attrNameLst>
                                      </p:cBhvr>
                                      <p:to>
                                        <p:strVal val="visible"/>
                                      </p:to>
                                    </p:set>
                                    <p:anim calcmode="lin" valueType="num">
                                      <p:cBhvr>
                                        <p:cTn id="34" dur="500" fill="hold"/>
                                        <p:tgtEl>
                                          <p:spTgt spid="3">
                                            <p:txEl>
                                              <p:pRg st="4" end="4"/>
                                            </p:txEl>
                                          </p:spTgt>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3">
                                            <p:txEl>
                                              <p:pRg st="4" end="4"/>
                                            </p:txEl>
                                          </p:spTgt>
                                        </p:tgtEl>
                                        <p:attrNameLst>
                                          <p:attrName>ppt_y</p:attrName>
                                        </p:attrNameLst>
                                      </p:cBhvr>
                                      <p:tavLst>
                                        <p:tav tm="0">
                                          <p:val>
                                            <p:strVal val="#ppt_y"/>
                                          </p:val>
                                        </p:tav>
                                        <p:tav tm="100000">
                                          <p:val>
                                            <p:strVal val="#ppt_y"/>
                                          </p:val>
                                        </p:tav>
                                      </p:tavLst>
                                    </p:anim>
                                    <p:anim calcmode="lin" valueType="num">
                                      <p:cBhvr>
                                        <p:cTn id="36" dur="500" fill="hold"/>
                                        <p:tgtEl>
                                          <p:spTgt spid="3">
                                            <p:txEl>
                                              <p:pRg st="4" end="4"/>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3">
                                            <p:txEl>
                                              <p:pRg st="4" end="4"/>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14400" y="1447800"/>
            <a:ext cx="7772400" cy="4933528"/>
          </a:xfrm>
        </p:spPr>
        <p:txBody>
          <a:bodyPr>
            <a:normAutofit fontScale="85000" lnSpcReduction="10000"/>
          </a:bodyPr>
          <a:lstStyle/>
          <a:p>
            <a:pPr>
              <a:lnSpc>
                <a:spcPct val="90000"/>
              </a:lnSpc>
              <a:buFont typeface="Wingdings" pitchFamily="2" charset="2"/>
              <a:buChar char="Ø"/>
            </a:pPr>
            <a:r>
              <a:rPr lang="ar-SA" sz="3900" dirty="0" smtClean="0">
                <a:solidFill>
                  <a:srgbClr val="002060"/>
                </a:solidFill>
                <a:latin typeface="Arabic Typesetting" pitchFamily="66" charset="-78"/>
                <a:cs typeface="Akhbar MT" pitchFamily="2" charset="-78"/>
              </a:rPr>
              <a:t>من الأفضل التعامل مع القرارات الخاصة بميزانيات مصادر المعلومات الرقمية ضمن الإطار العام لميزانية مصادر المعلومات بمختلف أشكالها بالمؤسسة وتحديد جهة إدارية واحدة تكون مسؤولة عن هذا العمل لضمان جودة القرار الخاص باقتناء المصادر.</a:t>
            </a:r>
          </a:p>
          <a:p>
            <a:pPr>
              <a:lnSpc>
                <a:spcPct val="90000"/>
              </a:lnSpc>
              <a:buFont typeface="Wingdings" pitchFamily="2" charset="2"/>
              <a:buChar char="Ø"/>
            </a:pPr>
            <a:r>
              <a:rPr lang="ar-SA" sz="3900" dirty="0" smtClean="0">
                <a:solidFill>
                  <a:srgbClr val="002060"/>
                </a:solidFill>
                <a:latin typeface="Arabic Typesetting" pitchFamily="66" charset="-78"/>
                <a:cs typeface="Akhbar MT" pitchFamily="2" charset="-78"/>
              </a:rPr>
              <a:t>من أبرز الأسباب لهذا الإجراء هو أن الشراء لنوع من المصادر أو في إحدى المجالات قد يؤثر في اقتناء الأنواع أو المجالات الأخرى.</a:t>
            </a:r>
          </a:p>
          <a:p>
            <a:pPr>
              <a:lnSpc>
                <a:spcPct val="90000"/>
              </a:lnSpc>
              <a:buFont typeface="Wingdings" pitchFamily="2" charset="2"/>
              <a:buChar char="Ø"/>
            </a:pPr>
            <a:r>
              <a:rPr lang="ar-SA" sz="3900" dirty="0" smtClean="0">
                <a:solidFill>
                  <a:srgbClr val="002060"/>
                </a:solidFill>
                <a:latin typeface="Arabic Typesetting" pitchFamily="66" charset="-78"/>
                <a:cs typeface="Akhbar MT" pitchFamily="2" charset="-78"/>
              </a:rPr>
              <a:t>وبالرغم من أن تقسيم الميزانية إلى بنود يعد أمرا دارجا إلا أنه من الصعب معرفة أفضل الطرق لذلك، فهل سيتم التقسيم على أساس شكل المصدر؟ أم أن التقسيم على أساس الموضوعات؟</a:t>
            </a:r>
          </a:p>
          <a:p>
            <a:pPr>
              <a:lnSpc>
                <a:spcPct val="90000"/>
              </a:lnSpc>
              <a:buFont typeface="Wingdings" pitchFamily="2" charset="2"/>
              <a:buChar char="Ø"/>
            </a:pPr>
            <a:r>
              <a:rPr lang="ar-SA" sz="3900" dirty="0" smtClean="0">
                <a:solidFill>
                  <a:srgbClr val="002060"/>
                </a:solidFill>
                <a:latin typeface="Arabic Typesetting" pitchFamily="66" charset="-78"/>
                <a:cs typeface="Akhbar MT" pitchFamily="2" charset="-78"/>
              </a:rPr>
              <a:t>من المؤكد أنه لا يوجد قسم لاقتناء مصادر المعلومات يمكن أن يصف ميزانيته على أنها كافية للحصول على جميع المواد المطلوبة.</a:t>
            </a:r>
          </a:p>
          <a:p>
            <a:endParaRPr lang="ar-SA" sz="3200" dirty="0" smtClean="0">
              <a:solidFill>
                <a:schemeClr val="accent6">
                  <a:lumMod val="75000"/>
                </a:schemeClr>
              </a:solidFill>
              <a:latin typeface="Arabic Typesetting" pitchFamily="66" charset="-78"/>
              <a:cs typeface="Arabic Typesetting" pitchFamily="66" charset="-78"/>
            </a:endParaRPr>
          </a:p>
          <a:p>
            <a:pPr>
              <a:buNone/>
            </a:pPr>
            <a:endParaRPr lang="ar-SA" dirty="0" smtClean="0">
              <a:solidFill>
                <a:schemeClr val="accent6">
                  <a:lumMod val="75000"/>
                </a:schemeClr>
              </a:solidFill>
            </a:endParaRPr>
          </a:p>
        </p:txBody>
      </p:sp>
      <p:sp>
        <p:nvSpPr>
          <p:cNvPr id="2" name="عنوان 1"/>
          <p:cNvSpPr>
            <a:spLocks noGrp="1"/>
          </p:cNvSpPr>
          <p:nvPr>
            <p:ph type="title"/>
          </p:nvPr>
        </p:nvSpPr>
        <p:spPr/>
        <p:txBody>
          <a:bodyPr>
            <a:normAutofit/>
          </a:bodyPr>
          <a:lstStyle/>
          <a:p>
            <a:pPr algn="ctr"/>
            <a:r>
              <a:rPr lang="ar-SA" dirty="0" smtClean="0">
                <a:solidFill>
                  <a:schemeClr val="accent1">
                    <a:lumMod val="75000"/>
                  </a:schemeClr>
                </a:solidFill>
              </a:rPr>
              <a:t>تحديد ميزانية المجموعات الرقمية</a:t>
            </a:r>
            <a:endParaRPr lang="ar-SA" dirty="0">
              <a:solidFill>
                <a:schemeClr val="accent1">
                  <a:lumMod val="75000"/>
                </a:schemeClr>
              </a:solidFill>
            </a:endParaRPr>
          </a:p>
        </p:txBody>
      </p:sp>
    </p:spTree>
    <p:extLst>
      <p:ext uri="{BB962C8B-B14F-4D97-AF65-F5344CB8AC3E}">
        <p14:creationId xmlns:p14="http://schemas.microsoft.com/office/powerpoint/2010/main" xmlns="" val="2886732657"/>
      </p:ext>
    </p:extLst>
  </p:cSld>
  <p:clrMapOvr>
    <a:masterClrMapping/>
  </p:clrMapOvr>
  <p:transition spd="med">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6"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500" fill="hold"/>
                                        <p:tgtEl>
                                          <p:spTgt spid="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25" dur="500" fill="hold"/>
                                        <p:tgtEl>
                                          <p:spTgt spid="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3">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1" presetClass="entr" presetSubtype="0" fill="hold" grpId="0" nodeType="clickEffect">
                                  <p:stCondLst>
                                    <p:cond delay="0"/>
                                  </p:stCondLst>
                                  <p:iterate type="lt">
                                    <p:tmPct val="10000"/>
                                  </p:iterate>
                                  <p:childTnLst>
                                    <p:set>
                                      <p:cBhvr>
                                        <p:cTn id="31" dur="1" fill="hold">
                                          <p:stCondLst>
                                            <p:cond delay="0"/>
                                          </p:stCondLst>
                                        </p:cTn>
                                        <p:tgtEl>
                                          <p:spTgt spid="3">
                                            <p:txEl>
                                              <p:pRg st="2" end="2"/>
                                            </p:txEl>
                                          </p:spTgt>
                                        </p:tgtEl>
                                        <p:attrNameLst>
                                          <p:attrName>style.visibility</p:attrName>
                                        </p:attrNameLst>
                                      </p:cBhvr>
                                      <p:to>
                                        <p:strVal val="visible"/>
                                      </p:to>
                                    </p:set>
                                    <p:anim calcmode="lin" valueType="num">
                                      <p:cBhvr>
                                        <p:cTn id="32" dur="500" fill="hold"/>
                                        <p:tgtEl>
                                          <p:spTgt spid="3">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3">
                                            <p:txEl>
                                              <p:pRg st="2" end="2"/>
                                            </p:txEl>
                                          </p:spTgt>
                                        </p:tgtEl>
                                        <p:attrNameLst>
                                          <p:attrName>ppt_y</p:attrName>
                                        </p:attrNameLst>
                                      </p:cBhvr>
                                      <p:tavLst>
                                        <p:tav tm="0">
                                          <p:val>
                                            <p:strVal val="#ppt_y"/>
                                          </p:val>
                                        </p:tav>
                                        <p:tav tm="100000">
                                          <p:val>
                                            <p:strVal val="#ppt_y"/>
                                          </p:val>
                                        </p:tav>
                                      </p:tavLst>
                                    </p:anim>
                                    <p:anim calcmode="lin" valueType="num">
                                      <p:cBhvr>
                                        <p:cTn id="34" dur="500" fill="hold"/>
                                        <p:tgtEl>
                                          <p:spTgt spid="3">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3">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3">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41" presetClass="entr" presetSubtype="0" fill="hold" grpId="0" nodeType="clickEffect">
                                  <p:stCondLst>
                                    <p:cond delay="0"/>
                                  </p:stCondLst>
                                  <p:iterate type="lt">
                                    <p:tmPct val="10000"/>
                                  </p:iterate>
                                  <p:childTnLst>
                                    <p:set>
                                      <p:cBhvr>
                                        <p:cTn id="40" dur="1" fill="hold">
                                          <p:stCondLst>
                                            <p:cond delay="0"/>
                                          </p:stCondLst>
                                        </p:cTn>
                                        <p:tgtEl>
                                          <p:spTgt spid="3">
                                            <p:txEl>
                                              <p:pRg st="3" end="3"/>
                                            </p:txEl>
                                          </p:spTgt>
                                        </p:tgtEl>
                                        <p:attrNameLst>
                                          <p:attrName>style.visibility</p:attrName>
                                        </p:attrNameLst>
                                      </p:cBhvr>
                                      <p:to>
                                        <p:strVal val="visible"/>
                                      </p:to>
                                    </p:set>
                                    <p:anim calcmode="lin" valueType="num">
                                      <p:cBhvr>
                                        <p:cTn id="41" dur="500" fill="hold"/>
                                        <p:tgtEl>
                                          <p:spTgt spid="3">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3">
                                            <p:txEl>
                                              <p:pRg st="3" end="3"/>
                                            </p:txEl>
                                          </p:spTgt>
                                        </p:tgtEl>
                                        <p:attrNameLst>
                                          <p:attrName>ppt_y</p:attrName>
                                        </p:attrNameLst>
                                      </p:cBhvr>
                                      <p:tavLst>
                                        <p:tav tm="0">
                                          <p:val>
                                            <p:strVal val="#ppt_y"/>
                                          </p:val>
                                        </p:tav>
                                        <p:tav tm="100000">
                                          <p:val>
                                            <p:strVal val="#ppt_y"/>
                                          </p:val>
                                        </p:tav>
                                      </p:tavLst>
                                    </p:anim>
                                    <p:anim calcmode="lin" valueType="num">
                                      <p:cBhvr>
                                        <p:cTn id="43" dur="500" fill="hold"/>
                                        <p:tgtEl>
                                          <p:spTgt spid="3">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3">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14400" y="1447800"/>
            <a:ext cx="7772400" cy="4933528"/>
          </a:xfrm>
        </p:spPr>
        <p:txBody>
          <a:bodyPr>
            <a:normAutofit/>
          </a:bodyPr>
          <a:lstStyle/>
          <a:p>
            <a:pPr>
              <a:lnSpc>
                <a:spcPct val="80000"/>
              </a:lnSpc>
              <a:buFont typeface="Wingdings" pitchFamily="2" charset="2"/>
              <a:buChar char="Ø"/>
            </a:pPr>
            <a:r>
              <a:rPr lang="ar-SA" sz="3600" dirty="0" smtClean="0">
                <a:solidFill>
                  <a:srgbClr val="002060"/>
                </a:solidFill>
                <a:latin typeface="Arabic Typesetting" pitchFamily="66" charset="-78"/>
                <a:cs typeface="Akhbar MT" pitchFamily="2" charset="-78"/>
              </a:rPr>
              <a:t>في الجانب التنظيمي من المتعارف عليه أن تحديد ميزانيات مصادر المعلومات يتم في الغالب على أساس سنوي.</a:t>
            </a:r>
          </a:p>
          <a:p>
            <a:pPr>
              <a:lnSpc>
                <a:spcPct val="80000"/>
              </a:lnSpc>
              <a:buFont typeface="Wingdings" pitchFamily="2" charset="2"/>
              <a:buChar char="Ø"/>
            </a:pPr>
            <a:r>
              <a:rPr lang="ar-SA" sz="3600" dirty="0" smtClean="0">
                <a:solidFill>
                  <a:srgbClr val="002060"/>
                </a:solidFill>
                <a:latin typeface="Arabic Typesetting" pitchFamily="66" charset="-78"/>
                <a:cs typeface="Akhbar MT" pitchFamily="2" charset="-78"/>
              </a:rPr>
              <a:t>هذه العملية التنظيمية قد تواجه بعض التعقيدات وذلك عندما تكون هناك اتفاقات اشتراك متعددة السنوات.</a:t>
            </a:r>
          </a:p>
          <a:p>
            <a:pPr>
              <a:lnSpc>
                <a:spcPct val="80000"/>
              </a:lnSpc>
              <a:buFont typeface="Wingdings" pitchFamily="2" charset="2"/>
              <a:buChar char="Ø"/>
            </a:pPr>
            <a:r>
              <a:rPr lang="ar-SA" sz="3600" dirty="0" smtClean="0">
                <a:solidFill>
                  <a:srgbClr val="002060"/>
                </a:solidFill>
                <a:latin typeface="Arabic Typesetting" pitchFamily="66" charset="-78"/>
                <a:cs typeface="Akhbar MT" pitchFamily="2" charset="-78"/>
              </a:rPr>
              <a:t>من المهم التأكيد على أن ما يتم تخصيصه من</a:t>
            </a:r>
          </a:p>
          <a:p>
            <a:pPr>
              <a:lnSpc>
                <a:spcPct val="80000"/>
              </a:lnSpc>
              <a:buNone/>
            </a:pPr>
            <a:r>
              <a:rPr lang="ar-SA" sz="3600" dirty="0" smtClean="0">
                <a:solidFill>
                  <a:srgbClr val="002060"/>
                </a:solidFill>
                <a:latin typeface="Arabic Typesetting" pitchFamily="66" charset="-78"/>
                <a:cs typeface="Akhbar MT" pitchFamily="2" charset="-78"/>
              </a:rPr>
              <a:t> الأموال لهذا النوع من المجموعات يجب ألا </a:t>
            </a:r>
          </a:p>
          <a:p>
            <a:pPr>
              <a:lnSpc>
                <a:spcPct val="80000"/>
              </a:lnSpc>
              <a:buNone/>
            </a:pPr>
            <a:r>
              <a:rPr lang="ar-SA" sz="3600" dirty="0" smtClean="0">
                <a:solidFill>
                  <a:srgbClr val="002060"/>
                </a:solidFill>
                <a:latin typeface="Arabic Typesetting" pitchFamily="66" charset="-78"/>
                <a:cs typeface="Akhbar MT" pitchFamily="2" charset="-78"/>
              </a:rPr>
              <a:t>يكون بنودا مستقلة.</a:t>
            </a:r>
          </a:p>
          <a:p>
            <a:pPr>
              <a:lnSpc>
                <a:spcPct val="80000"/>
              </a:lnSpc>
              <a:buFont typeface="Wingdings" pitchFamily="2" charset="2"/>
              <a:buChar char="Ø"/>
            </a:pPr>
            <a:r>
              <a:rPr lang="ar-SA" sz="3600" dirty="0" smtClean="0">
                <a:solidFill>
                  <a:srgbClr val="002060"/>
                </a:solidFill>
                <a:latin typeface="Arabic Typesetting" pitchFamily="66" charset="-78"/>
                <a:cs typeface="Akhbar MT" pitchFamily="2" charset="-78"/>
              </a:rPr>
              <a:t>إن «الطريقة التقليدية لتحديد الميزانية للعام </a:t>
            </a:r>
          </a:p>
          <a:p>
            <a:pPr>
              <a:lnSpc>
                <a:spcPct val="80000"/>
              </a:lnSpc>
              <a:buNone/>
            </a:pPr>
            <a:r>
              <a:rPr lang="ar-SA" sz="3600" dirty="0" smtClean="0">
                <a:solidFill>
                  <a:srgbClr val="002060"/>
                </a:solidFill>
                <a:latin typeface="Arabic Typesetting" pitchFamily="66" charset="-78"/>
                <a:cs typeface="Akhbar MT" pitchFamily="2" charset="-78"/>
              </a:rPr>
              <a:t>القادم تكون باعتماد ميزانية السنة السابقة مع</a:t>
            </a:r>
          </a:p>
          <a:p>
            <a:pPr>
              <a:lnSpc>
                <a:spcPct val="80000"/>
              </a:lnSpc>
              <a:buNone/>
            </a:pPr>
            <a:r>
              <a:rPr lang="ar-SA" sz="3600" dirty="0" smtClean="0">
                <a:solidFill>
                  <a:srgbClr val="002060"/>
                </a:solidFill>
                <a:latin typeface="Arabic Typesetting" pitchFamily="66" charset="-78"/>
                <a:cs typeface="Akhbar MT" pitchFamily="2" charset="-78"/>
              </a:rPr>
              <a:t> الزيادة عليها حسب الحاجة» رأي غير دقيق!!</a:t>
            </a:r>
          </a:p>
          <a:p>
            <a:pPr>
              <a:buNone/>
            </a:pPr>
            <a:endParaRPr lang="ar-SA" dirty="0" smtClean="0">
              <a:solidFill>
                <a:schemeClr val="accent6">
                  <a:lumMod val="75000"/>
                </a:schemeClr>
              </a:solidFill>
            </a:endParaRPr>
          </a:p>
        </p:txBody>
      </p:sp>
      <p:sp>
        <p:nvSpPr>
          <p:cNvPr id="2" name="عنوان 1"/>
          <p:cNvSpPr>
            <a:spLocks noGrp="1"/>
          </p:cNvSpPr>
          <p:nvPr>
            <p:ph type="title"/>
          </p:nvPr>
        </p:nvSpPr>
        <p:spPr/>
        <p:txBody>
          <a:bodyPr>
            <a:normAutofit/>
          </a:bodyPr>
          <a:lstStyle/>
          <a:p>
            <a:pPr algn="ctr"/>
            <a:r>
              <a:rPr lang="ar-SA" dirty="0" smtClean="0">
                <a:solidFill>
                  <a:schemeClr val="accent1">
                    <a:lumMod val="75000"/>
                  </a:schemeClr>
                </a:solidFill>
              </a:rPr>
              <a:t>تحديد ميزانية المجموعات الرقمية</a:t>
            </a:r>
            <a:endParaRPr lang="ar-SA" dirty="0">
              <a:solidFill>
                <a:schemeClr val="accent1">
                  <a:lumMod val="75000"/>
                </a:schemeClr>
              </a:solidFill>
            </a:endParaRPr>
          </a:p>
        </p:txBody>
      </p:sp>
    </p:spTree>
    <p:extLst>
      <p:ext uri="{BB962C8B-B14F-4D97-AF65-F5344CB8AC3E}">
        <p14:creationId xmlns:p14="http://schemas.microsoft.com/office/powerpoint/2010/main" xmlns="" val="322414386"/>
      </p:ext>
    </p:extLst>
  </p:cSld>
  <p:clrMapOvr>
    <a:masterClrMapping/>
  </p:clrMapOvr>
  <p:transition spd="med">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6"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500" fill="hold"/>
                                        <p:tgtEl>
                                          <p:spTgt spid="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25" dur="500" fill="hold"/>
                                        <p:tgtEl>
                                          <p:spTgt spid="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3">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1" presetClass="entr" presetSubtype="0" fill="hold" grpId="0" nodeType="clickEffect">
                                  <p:stCondLst>
                                    <p:cond delay="0"/>
                                  </p:stCondLst>
                                  <p:iterate type="lt">
                                    <p:tmPct val="10000"/>
                                  </p:iterate>
                                  <p:childTnLst>
                                    <p:set>
                                      <p:cBhvr>
                                        <p:cTn id="31" dur="1" fill="hold">
                                          <p:stCondLst>
                                            <p:cond delay="0"/>
                                          </p:stCondLst>
                                        </p:cTn>
                                        <p:tgtEl>
                                          <p:spTgt spid="3">
                                            <p:txEl>
                                              <p:pRg st="2" end="2"/>
                                            </p:txEl>
                                          </p:spTgt>
                                        </p:tgtEl>
                                        <p:attrNameLst>
                                          <p:attrName>style.visibility</p:attrName>
                                        </p:attrNameLst>
                                      </p:cBhvr>
                                      <p:to>
                                        <p:strVal val="visible"/>
                                      </p:to>
                                    </p:set>
                                    <p:anim calcmode="lin" valueType="num">
                                      <p:cBhvr>
                                        <p:cTn id="32" dur="500" fill="hold"/>
                                        <p:tgtEl>
                                          <p:spTgt spid="3">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3">
                                            <p:txEl>
                                              <p:pRg st="2" end="2"/>
                                            </p:txEl>
                                          </p:spTgt>
                                        </p:tgtEl>
                                        <p:attrNameLst>
                                          <p:attrName>ppt_y</p:attrName>
                                        </p:attrNameLst>
                                      </p:cBhvr>
                                      <p:tavLst>
                                        <p:tav tm="0">
                                          <p:val>
                                            <p:strVal val="#ppt_y"/>
                                          </p:val>
                                        </p:tav>
                                        <p:tav tm="100000">
                                          <p:val>
                                            <p:strVal val="#ppt_y"/>
                                          </p:val>
                                        </p:tav>
                                      </p:tavLst>
                                    </p:anim>
                                    <p:anim calcmode="lin" valueType="num">
                                      <p:cBhvr>
                                        <p:cTn id="34" dur="500" fill="hold"/>
                                        <p:tgtEl>
                                          <p:spTgt spid="3">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3">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3">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41" presetClass="entr" presetSubtype="0" fill="hold" grpId="0" nodeType="clickEffect">
                                  <p:stCondLst>
                                    <p:cond delay="0"/>
                                  </p:stCondLst>
                                  <p:iterate type="lt">
                                    <p:tmPct val="10000"/>
                                  </p:iterate>
                                  <p:childTnLst>
                                    <p:set>
                                      <p:cBhvr>
                                        <p:cTn id="40" dur="1" fill="hold">
                                          <p:stCondLst>
                                            <p:cond delay="0"/>
                                          </p:stCondLst>
                                        </p:cTn>
                                        <p:tgtEl>
                                          <p:spTgt spid="3">
                                            <p:txEl>
                                              <p:pRg st="3" end="3"/>
                                            </p:txEl>
                                          </p:spTgt>
                                        </p:tgtEl>
                                        <p:attrNameLst>
                                          <p:attrName>style.visibility</p:attrName>
                                        </p:attrNameLst>
                                      </p:cBhvr>
                                      <p:to>
                                        <p:strVal val="visible"/>
                                      </p:to>
                                    </p:set>
                                    <p:anim calcmode="lin" valueType="num">
                                      <p:cBhvr>
                                        <p:cTn id="41" dur="500" fill="hold"/>
                                        <p:tgtEl>
                                          <p:spTgt spid="3">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3">
                                            <p:txEl>
                                              <p:pRg st="3" end="3"/>
                                            </p:txEl>
                                          </p:spTgt>
                                        </p:tgtEl>
                                        <p:attrNameLst>
                                          <p:attrName>ppt_y</p:attrName>
                                        </p:attrNameLst>
                                      </p:cBhvr>
                                      <p:tavLst>
                                        <p:tav tm="0">
                                          <p:val>
                                            <p:strVal val="#ppt_y"/>
                                          </p:val>
                                        </p:tav>
                                        <p:tav tm="100000">
                                          <p:val>
                                            <p:strVal val="#ppt_y"/>
                                          </p:val>
                                        </p:tav>
                                      </p:tavLst>
                                    </p:anim>
                                    <p:anim calcmode="lin" valueType="num">
                                      <p:cBhvr>
                                        <p:cTn id="43" dur="500" fill="hold"/>
                                        <p:tgtEl>
                                          <p:spTgt spid="3">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3">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3">
                                            <p:txEl>
                                              <p:pRg st="3" end="3"/>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41" presetClass="entr" presetSubtype="0" fill="hold" grpId="0" nodeType="clickEffect">
                                  <p:stCondLst>
                                    <p:cond delay="0"/>
                                  </p:stCondLst>
                                  <p:iterate type="lt">
                                    <p:tmPct val="10000"/>
                                  </p:iterate>
                                  <p:childTnLst>
                                    <p:set>
                                      <p:cBhvr>
                                        <p:cTn id="49" dur="1" fill="hold">
                                          <p:stCondLst>
                                            <p:cond delay="0"/>
                                          </p:stCondLst>
                                        </p:cTn>
                                        <p:tgtEl>
                                          <p:spTgt spid="3">
                                            <p:txEl>
                                              <p:pRg st="4" end="4"/>
                                            </p:txEl>
                                          </p:spTgt>
                                        </p:tgtEl>
                                        <p:attrNameLst>
                                          <p:attrName>style.visibility</p:attrName>
                                        </p:attrNameLst>
                                      </p:cBhvr>
                                      <p:to>
                                        <p:strVal val="visible"/>
                                      </p:to>
                                    </p:set>
                                    <p:anim calcmode="lin" valueType="num">
                                      <p:cBhvr>
                                        <p:cTn id="50" dur="500" fill="hold"/>
                                        <p:tgtEl>
                                          <p:spTgt spid="3">
                                            <p:txEl>
                                              <p:pRg st="4" end="4"/>
                                            </p:txEl>
                                          </p:spTgt>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3">
                                            <p:txEl>
                                              <p:pRg st="4" end="4"/>
                                            </p:txEl>
                                          </p:spTgt>
                                        </p:tgtEl>
                                        <p:attrNameLst>
                                          <p:attrName>ppt_y</p:attrName>
                                        </p:attrNameLst>
                                      </p:cBhvr>
                                      <p:tavLst>
                                        <p:tav tm="0">
                                          <p:val>
                                            <p:strVal val="#ppt_y"/>
                                          </p:val>
                                        </p:tav>
                                        <p:tav tm="100000">
                                          <p:val>
                                            <p:strVal val="#ppt_y"/>
                                          </p:val>
                                        </p:tav>
                                      </p:tavLst>
                                    </p:anim>
                                    <p:anim calcmode="lin" valueType="num">
                                      <p:cBhvr>
                                        <p:cTn id="52" dur="500" fill="hold"/>
                                        <p:tgtEl>
                                          <p:spTgt spid="3">
                                            <p:txEl>
                                              <p:pRg st="4" end="4"/>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3">
                                            <p:txEl>
                                              <p:pRg st="4" end="4"/>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4" dur="500" tmFilter="0,0; .5, 1; 1, 1"/>
                                        <p:tgtEl>
                                          <p:spTgt spid="3">
                                            <p:txEl>
                                              <p:pRg st="4" end="4"/>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41" presetClass="entr" presetSubtype="0" fill="hold" grpId="0" nodeType="clickEffect">
                                  <p:stCondLst>
                                    <p:cond delay="0"/>
                                  </p:stCondLst>
                                  <p:iterate type="lt">
                                    <p:tmPct val="10000"/>
                                  </p:iterate>
                                  <p:childTnLst>
                                    <p:set>
                                      <p:cBhvr>
                                        <p:cTn id="58" dur="1" fill="hold">
                                          <p:stCondLst>
                                            <p:cond delay="0"/>
                                          </p:stCondLst>
                                        </p:cTn>
                                        <p:tgtEl>
                                          <p:spTgt spid="3">
                                            <p:txEl>
                                              <p:pRg st="5" end="5"/>
                                            </p:txEl>
                                          </p:spTgt>
                                        </p:tgtEl>
                                        <p:attrNameLst>
                                          <p:attrName>style.visibility</p:attrName>
                                        </p:attrNameLst>
                                      </p:cBhvr>
                                      <p:to>
                                        <p:strVal val="visible"/>
                                      </p:to>
                                    </p:set>
                                    <p:anim calcmode="lin" valueType="num">
                                      <p:cBhvr>
                                        <p:cTn id="59" dur="500" fill="hold"/>
                                        <p:tgtEl>
                                          <p:spTgt spid="3">
                                            <p:txEl>
                                              <p:pRg st="5" end="5"/>
                                            </p:txEl>
                                          </p:spTgt>
                                        </p:tgtEl>
                                        <p:attrNameLst>
                                          <p:attrName>ppt_x</p:attrName>
                                        </p:attrNameLst>
                                      </p:cBhvr>
                                      <p:tavLst>
                                        <p:tav tm="0">
                                          <p:val>
                                            <p:strVal val="#ppt_x"/>
                                          </p:val>
                                        </p:tav>
                                        <p:tav tm="50000">
                                          <p:val>
                                            <p:strVal val="#ppt_x+.1"/>
                                          </p:val>
                                        </p:tav>
                                        <p:tav tm="100000">
                                          <p:val>
                                            <p:strVal val="#ppt_x"/>
                                          </p:val>
                                        </p:tav>
                                      </p:tavLst>
                                    </p:anim>
                                    <p:anim calcmode="lin" valueType="num">
                                      <p:cBhvr>
                                        <p:cTn id="60" dur="500" fill="hold"/>
                                        <p:tgtEl>
                                          <p:spTgt spid="3">
                                            <p:txEl>
                                              <p:pRg st="5" end="5"/>
                                            </p:txEl>
                                          </p:spTgt>
                                        </p:tgtEl>
                                        <p:attrNameLst>
                                          <p:attrName>ppt_y</p:attrName>
                                        </p:attrNameLst>
                                      </p:cBhvr>
                                      <p:tavLst>
                                        <p:tav tm="0">
                                          <p:val>
                                            <p:strVal val="#ppt_y"/>
                                          </p:val>
                                        </p:tav>
                                        <p:tav tm="100000">
                                          <p:val>
                                            <p:strVal val="#ppt_y"/>
                                          </p:val>
                                        </p:tav>
                                      </p:tavLst>
                                    </p:anim>
                                    <p:anim calcmode="lin" valueType="num">
                                      <p:cBhvr>
                                        <p:cTn id="61" dur="500" fill="hold"/>
                                        <p:tgtEl>
                                          <p:spTgt spid="3">
                                            <p:txEl>
                                              <p:pRg st="5" end="5"/>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62" dur="500" fill="hold"/>
                                        <p:tgtEl>
                                          <p:spTgt spid="3">
                                            <p:txEl>
                                              <p:pRg st="5" end="5"/>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63" dur="500" tmFilter="0,0; .5, 1; 1, 1"/>
                                        <p:tgtEl>
                                          <p:spTgt spid="3">
                                            <p:txEl>
                                              <p:pRg st="5" end="5"/>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41" presetClass="entr" presetSubtype="0" fill="hold" grpId="0" nodeType="clickEffect">
                                  <p:stCondLst>
                                    <p:cond delay="0"/>
                                  </p:stCondLst>
                                  <p:iterate type="lt">
                                    <p:tmPct val="10000"/>
                                  </p:iterate>
                                  <p:childTnLst>
                                    <p:set>
                                      <p:cBhvr>
                                        <p:cTn id="67" dur="1" fill="hold">
                                          <p:stCondLst>
                                            <p:cond delay="0"/>
                                          </p:stCondLst>
                                        </p:cTn>
                                        <p:tgtEl>
                                          <p:spTgt spid="3">
                                            <p:txEl>
                                              <p:pRg st="6" end="6"/>
                                            </p:txEl>
                                          </p:spTgt>
                                        </p:tgtEl>
                                        <p:attrNameLst>
                                          <p:attrName>style.visibility</p:attrName>
                                        </p:attrNameLst>
                                      </p:cBhvr>
                                      <p:to>
                                        <p:strVal val="visible"/>
                                      </p:to>
                                    </p:set>
                                    <p:anim calcmode="lin" valueType="num">
                                      <p:cBhvr>
                                        <p:cTn id="68" dur="500" fill="hold"/>
                                        <p:tgtEl>
                                          <p:spTgt spid="3">
                                            <p:txEl>
                                              <p:pRg st="6" end="6"/>
                                            </p:txEl>
                                          </p:spTgt>
                                        </p:tgtEl>
                                        <p:attrNameLst>
                                          <p:attrName>ppt_x</p:attrName>
                                        </p:attrNameLst>
                                      </p:cBhvr>
                                      <p:tavLst>
                                        <p:tav tm="0">
                                          <p:val>
                                            <p:strVal val="#ppt_x"/>
                                          </p:val>
                                        </p:tav>
                                        <p:tav tm="50000">
                                          <p:val>
                                            <p:strVal val="#ppt_x+.1"/>
                                          </p:val>
                                        </p:tav>
                                        <p:tav tm="100000">
                                          <p:val>
                                            <p:strVal val="#ppt_x"/>
                                          </p:val>
                                        </p:tav>
                                      </p:tavLst>
                                    </p:anim>
                                    <p:anim calcmode="lin" valueType="num">
                                      <p:cBhvr>
                                        <p:cTn id="69" dur="500" fill="hold"/>
                                        <p:tgtEl>
                                          <p:spTgt spid="3">
                                            <p:txEl>
                                              <p:pRg st="6" end="6"/>
                                            </p:txEl>
                                          </p:spTgt>
                                        </p:tgtEl>
                                        <p:attrNameLst>
                                          <p:attrName>ppt_y</p:attrName>
                                        </p:attrNameLst>
                                      </p:cBhvr>
                                      <p:tavLst>
                                        <p:tav tm="0">
                                          <p:val>
                                            <p:strVal val="#ppt_y"/>
                                          </p:val>
                                        </p:tav>
                                        <p:tav tm="100000">
                                          <p:val>
                                            <p:strVal val="#ppt_y"/>
                                          </p:val>
                                        </p:tav>
                                      </p:tavLst>
                                    </p:anim>
                                    <p:anim calcmode="lin" valueType="num">
                                      <p:cBhvr>
                                        <p:cTn id="70" dur="500" fill="hold"/>
                                        <p:tgtEl>
                                          <p:spTgt spid="3">
                                            <p:txEl>
                                              <p:pRg st="6" end="6"/>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71" dur="500" fill="hold"/>
                                        <p:tgtEl>
                                          <p:spTgt spid="3">
                                            <p:txEl>
                                              <p:pRg st="6" end="6"/>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72" dur="500" tmFilter="0,0; .5, 1; 1, 1"/>
                                        <p:tgtEl>
                                          <p:spTgt spid="3">
                                            <p:txEl>
                                              <p:pRg st="6" end="6"/>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41" presetClass="entr" presetSubtype="0" fill="hold" grpId="0" nodeType="clickEffect">
                                  <p:stCondLst>
                                    <p:cond delay="0"/>
                                  </p:stCondLst>
                                  <p:iterate type="lt">
                                    <p:tmPct val="10000"/>
                                  </p:iterate>
                                  <p:childTnLst>
                                    <p:set>
                                      <p:cBhvr>
                                        <p:cTn id="76" dur="1" fill="hold">
                                          <p:stCondLst>
                                            <p:cond delay="0"/>
                                          </p:stCondLst>
                                        </p:cTn>
                                        <p:tgtEl>
                                          <p:spTgt spid="3">
                                            <p:txEl>
                                              <p:pRg st="7" end="7"/>
                                            </p:txEl>
                                          </p:spTgt>
                                        </p:tgtEl>
                                        <p:attrNameLst>
                                          <p:attrName>style.visibility</p:attrName>
                                        </p:attrNameLst>
                                      </p:cBhvr>
                                      <p:to>
                                        <p:strVal val="visible"/>
                                      </p:to>
                                    </p:set>
                                    <p:anim calcmode="lin" valueType="num">
                                      <p:cBhvr>
                                        <p:cTn id="77" dur="500" fill="hold"/>
                                        <p:tgtEl>
                                          <p:spTgt spid="3">
                                            <p:txEl>
                                              <p:pRg st="7" end="7"/>
                                            </p:txEl>
                                          </p:spTgt>
                                        </p:tgtEl>
                                        <p:attrNameLst>
                                          <p:attrName>ppt_x</p:attrName>
                                        </p:attrNameLst>
                                      </p:cBhvr>
                                      <p:tavLst>
                                        <p:tav tm="0">
                                          <p:val>
                                            <p:strVal val="#ppt_x"/>
                                          </p:val>
                                        </p:tav>
                                        <p:tav tm="50000">
                                          <p:val>
                                            <p:strVal val="#ppt_x+.1"/>
                                          </p:val>
                                        </p:tav>
                                        <p:tav tm="100000">
                                          <p:val>
                                            <p:strVal val="#ppt_x"/>
                                          </p:val>
                                        </p:tav>
                                      </p:tavLst>
                                    </p:anim>
                                    <p:anim calcmode="lin" valueType="num">
                                      <p:cBhvr>
                                        <p:cTn id="78" dur="500" fill="hold"/>
                                        <p:tgtEl>
                                          <p:spTgt spid="3">
                                            <p:txEl>
                                              <p:pRg st="7" end="7"/>
                                            </p:txEl>
                                          </p:spTgt>
                                        </p:tgtEl>
                                        <p:attrNameLst>
                                          <p:attrName>ppt_y</p:attrName>
                                        </p:attrNameLst>
                                      </p:cBhvr>
                                      <p:tavLst>
                                        <p:tav tm="0">
                                          <p:val>
                                            <p:strVal val="#ppt_y"/>
                                          </p:val>
                                        </p:tav>
                                        <p:tav tm="100000">
                                          <p:val>
                                            <p:strVal val="#ppt_y"/>
                                          </p:val>
                                        </p:tav>
                                      </p:tavLst>
                                    </p:anim>
                                    <p:anim calcmode="lin" valueType="num">
                                      <p:cBhvr>
                                        <p:cTn id="79" dur="500" fill="hold"/>
                                        <p:tgtEl>
                                          <p:spTgt spid="3">
                                            <p:txEl>
                                              <p:pRg st="7" end="7"/>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80" dur="500" fill="hold"/>
                                        <p:tgtEl>
                                          <p:spTgt spid="3">
                                            <p:txEl>
                                              <p:pRg st="7" end="7"/>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81" dur="500" tmFilter="0,0; .5, 1; 1, 1"/>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ctr"/>
            <a:r>
              <a:rPr lang="ar-SA" dirty="0" smtClean="0">
                <a:solidFill>
                  <a:schemeClr val="accent1">
                    <a:lumMod val="75000"/>
                  </a:schemeClr>
                </a:solidFill>
              </a:rPr>
              <a:t>عند وضع ميزانية لاقتناء مصادر المعلومات الإلكترونية يجب الأخذ بالتالي</a:t>
            </a:r>
            <a:endParaRPr lang="ar-SA" dirty="0">
              <a:solidFill>
                <a:schemeClr val="accent1">
                  <a:lumMod val="75000"/>
                </a:schemeClr>
              </a:solidFill>
            </a:endParaRPr>
          </a:p>
        </p:txBody>
      </p:sp>
      <p:sp>
        <p:nvSpPr>
          <p:cNvPr id="4" name="شكل بيضاوي 3"/>
          <p:cNvSpPr/>
          <p:nvPr/>
        </p:nvSpPr>
        <p:spPr>
          <a:xfrm>
            <a:off x="6444208" y="1700808"/>
            <a:ext cx="2232248" cy="2016224"/>
          </a:xfrm>
          <a:prstGeom prst="ellipse">
            <a:avLst/>
          </a:prstGeom>
          <a:solidFill>
            <a:schemeClr val="accent1">
              <a:lumMod val="40000"/>
              <a:lumOff val="60000"/>
            </a:schemeClr>
          </a:solidFill>
          <a:ln w="28575">
            <a:solidFill>
              <a:schemeClr val="tx2">
                <a:lumMod val="75000"/>
              </a:schemeClr>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b="1" dirty="0">
                <a:solidFill>
                  <a:srgbClr val="002060"/>
                </a:solidFill>
                <a:latin typeface="Arabic Typesetting" pitchFamily="66" charset="-78"/>
                <a:cs typeface="Akhbar MT" pitchFamily="2" charset="-78"/>
              </a:rPr>
              <a:t>المحافظة على الوضع الراهن</a:t>
            </a:r>
          </a:p>
        </p:txBody>
      </p:sp>
      <p:sp>
        <p:nvSpPr>
          <p:cNvPr id="5" name="شكل بيضاوي 4"/>
          <p:cNvSpPr/>
          <p:nvPr/>
        </p:nvSpPr>
        <p:spPr>
          <a:xfrm>
            <a:off x="3419872" y="1700808"/>
            <a:ext cx="2304256" cy="2016224"/>
          </a:xfrm>
          <a:prstGeom prst="ellipse">
            <a:avLst/>
          </a:prstGeom>
          <a:solidFill>
            <a:schemeClr val="accent1">
              <a:lumMod val="40000"/>
              <a:lumOff val="60000"/>
            </a:schemeClr>
          </a:solidFill>
          <a:ln w="28575">
            <a:solidFill>
              <a:schemeClr val="tx2">
                <a:lumMod val="75000"/>
              </a:schemeClr>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b="1" dirty="0">
                <a:solidFill>
                  <a:srgbClr val="002060"/>
                </a:solidFill>
                <a:latin typeface="Arabic Typesetting" pitchFamily="66" charset="-78"/>
                <a:cs typeface="Akhbar MT" pitchFamily="2" charset="-78"/>
              </a:rPr>
              <a:t>الطلبات الضرورية الملحة</a:t>
            </a:r>
          </a:p>
        </p:txBody>
      </p:sp>
      <p:sp>
        <p:nvSpPr>
          <p:cNvPr id="6" name="شكل بيضاوي 5"/>
          <p:cNvSpPr/>
          <p:nvPr/>
        </p:nvSpPr>
        <p:spPr>
          <a:xfrm>
            <a:off x="3419872" y="4293096"/>
            <a:ext cx="2195945" cy="2016224"/>
          </a:xfrm>
          <a:prstGeom prst="ellipse">
            <a:avLst/>
          </a:prstGeom>
          <a:solidFill>
            <a:schemeClr val="accent1">
              <a:lumMod val="40000"/>
              <a:lumOff val="60000"/>
            </a:schemeClr>
          </a:solidFill>
          <a:ln w="28575">
            <a:solidFill>
              <a:schemeClr val="tx2">
                <a:lumMod val="75000"/>
              </a:schemeClr>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b="1" dirty="0" smtClean="0">
                <a:solidFill>
                  <a:srgbClr val="002060"/>
                </a:solidFill>
                <a:latin typeface="Arabic Typesetting" pitchFamily="66" charset="-78"/>
                <a:cs typeface="Akhbar MT" pitchFamily="2" charset="-78"/>
              </a:rPr>
              <a:t>الطلبات غير المتوقعة للاقتناء</a:t>
            </a:r>
            <a:endParaRPr lang="ar-SA" sz="3200" b="1" dirty="0">
              <a:solidFill>
                <a:srgbClr val="002060"/>
              </a:solidFill>
              <a:latin typeface="Arabic Typesetting" pitchFamily="66" charset="-78"/>
              <a:cs typeface="Akhbar MT" pitchFamily="2" charset="-78"/>
            </a:endParaRPr>
          </a:p>
        </p:txBody>
      </p:sp>
      <p:sp>
        <p:nvSpPr>
          <p:cNvPr id="7" name="شكل بيضاوي 6"/>
          <p:cNvSpPr/>
          <p:nvPr/>
        </p:nvSpPr>
        <p:spPr>
          <a:xfrm>
            <a:off x="6372200" y="4293096"/>
            <a:ext cx="2376264" cy="2022047"/>
          </a:xfrm>
          <a:prstGeom prst="ellipse">
            <a:avLst/>
          </a:prstGeom>
          <a:solidFill>
            <a:schemeClr val="accent1">
              <a:lumMod val="40000"/>
              <a:lumOff val="60000"/>
            </a:schemeClr>
          </a:solidFill>
          <a:ln w="28575">
            <a:solidFill>
              <a:schemeClr val="tx2">
                <a:lumMod val="75000"/>
              </a:schemeClr>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b="1" dirty="0" smtClean="0">
                <a:solidFill>
                  <a:srgbClr val="002060"/>
                </a:solidFill>
                <a:latin typeface="Arabic Typesetting" pitchFamily="66" charset="-78"/>
                <a:cs typeface="Akhbar MT" pitchFamily="2" charset="-78"/>
              </a:rPr>
              <a:t>ارتفاع الأسعار</a:t>
            </a:r>
            <a:endParaRPr lang="ar-SA" sz="3200" b="1" dirty="0">
              <a:solidFill>
                <a:srgbClr val="002060"/>
              </a:solidFill>
              <a:latin typeface="Arabic Typesetting" pitchFamily="66" charset="-78"/>
              <a:cs typeface="Akhbar MT" pitchFamily="2" charset="-78"/>
            </a:endParaRPr>
          </a:p>
        </p:txBody>
      </p:sp>
      <p:sp>
        <p:nvSpPr>
          <p:cNvPr id="8" name="شكل بيضاوي 7"/>
          <p:cNvSpPr/>
          <p:nvPr/>
        </p:nvSpPr>
        <p:spPr>
          <a:xfrm>
            <a:off x="539552" y="4221088"/>
            <a:ext cx="2232248" cy="2088232"/>
          </a:xfrm>
          <a:prstGeom prst="ellipse">
            <a:avLst/>
          </a:prstGeom>
          <a:solidFill>
            <a:schemeClr val="accent1">
              <a:lumMod val="40000"/>
              <a:lumOff val="60000"/>
            </a:schemeClr>
          </a:solidFill>
          <a:ln w="28575">
            <a:solidFill>
              <a:schemeClr val="tx2">
                <a:lumMod val="75000"/>
              </a:schemeClr>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b="1" dirty="0" smtClean="0">
                <a:solidFill>
                  <a:srgbClr val="002060"/>
                </a:solidFill>
                <a:latin typeface="Arabic Typesetting" pitchFamily="66" charset="-78"/>
                <a:cs typeface="Akhbar MT" pitchFamily="2" charset="-78"/>
              </a:rPr>
              <a:t>اعتبارات خاصة بالمجلات الإلكترونية</a:t>
            </a:r>
            <a:endParaRPr lang="ar-SA" sz="3200" b="1" dirty="0">
              <a:solidFill>
                <a:srgbClr val="002060"/>
              </a:solidFill>
              <a:latin typeface="Arabic Typesetting" pitchFamily="66" charset="-78"/>
              <a:cs typeface="Akhbar MT" pitchFamily="2" charset="-78"/>
            </a:endParaRPr>
          </a:p>
        </p:txBody>
      </p:sp>
      <p:sp>
        <p:nvSpPr>
          <p:cNvPr id="9" name="شكل بيضاوي 8"/>
          <p:cNvSpPr/>
          <p:nvPr/>
        </p:nvSpPr>
        <p:spPr>
          <a:xfrm>
            <a:off x="611560" y="1628800"/>
            <a:ext cx="2304256" cy="2232248"/>
          </a:xfrm>
          <a:prstGeom prst="ellipse">
            <a:avLst/>
          </a:prstGeom>
          <a:solidFill>
            <a:schemeClr val="accent1">
              <a:lumMod val="40000"/>
              <a:lumOff val="60000"/>
            </a:schemeClr>
          </a:solidFill>
          <a:ln w="28575">
            <a:solidFill>
              <a:schemeClr val="tx2">
                <a:lumMod val="75000"/>
              </a:schemeClr>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b="1" dirty="0" smtClean="0">
                <a:solidFill>
                  <a:srgbClr val="002060"/>
                </a:solidFill>
                <a:latin typeface="Arabic Typesetting" pitchFamily="66" charset="-78"/>
                <a:cs typeface="Akhbar MT" pitchFamily="2" charset="-78"/>
              </a:rPr>
              <a:t>مراعاة المواد المرغوب اقتناؤها</a:t>
            </a:r>
            <a:endParaRPr lang="ar-SA" sz="3200" b="1" dirty="0">
              <a:solidFill>
                <a:srgbClr val="002060"/>
              </a:solidFill>
              <a:latin typeface="Arabic Typesetting" pitchFamily="66" charset="-78"/>
              <a:cs typeface="Akhbar MT" pitchFamily="2" charset="-78"/>
            </a:endParaRPr>
          </a:p>
        </p:txBody>
      </p:sp>
    </p:spTree>
    <p:extLst>
      <p:ext uri="{BB962C8B-B14F-4D97-AF65-F5344CB8AC3E}">
        <p14:creationId xmlns:p14="http://schemas.microsoft.com/office/powerpoint/2010/main" xmlns="" val="755080031"/>
      </p:ext>
    </p:extLst>
  </p:cSld>
  <p:clrMapOvr>
    <a:masterClrMapping/>
  </p:clrMapOvr>
  <p:transition spd="med">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30"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800" decel="100000"/>
                                        <p:tgtEl>
                                          <p:spTgt spid="4"/>
                                        </p:tgtEl>
                                      </p:cBhvr>
                                    </p:animEffect>
                                    <p:anim calcmode="lin" valueType="num">
                                      <p:cBhvr>
                                        <p:cTn id="15" dur="800" decel="100000" fill="hold"/>
                                        <p:tgtEl>
                                          <p:spTgt spid="4"/>
                                        </p:tgtEl>
                                        <p:attrNameLst>
                                          <p:attrName>style.rotation</p:attrName>
                                        </p:attrNameLst>
                                      </p:cBhvr>
                                      <p:tavLst>
                                        <p:tav tm="0">
                                          <p:val>
                                            <p:fltVal val="-90"/>
                                          </p:val>
                                        </p:tav>
                                        <p:tav tm="100000">
                                          <p:val>
                                            <p:fltVal val="0"/>
                                          </p:val>
                                        </p:tav>
                                      </p:tavLst>
                                    </p:anim>
                                    <p:anim calcmode="lin" valueType="num">
                                      <p:cBhvr>
                                        <p:cTn id="16" dur="800" decel="100000" fill="hold"/>
                                        <p:tgtEl>
                                          <p:spTgt spid="4"/>
                                        </p:tgtEl>
                                        <p:attrNameLst>
                                          <p:attrName>ppt_x</p:attrName>
                                        </p:attrNameLst>
                                      </p:cBhvr>
                                      <p:tavLst>
                                        <p:tav tm="0">
                                          <p:val>
                                            <p:strVal val="#ppt_x+0.4"/>
                                          </p:val>
                                        </p:tav>
                                        <p:tav tm="100000">
                                          <p:val>
                                            <p:strVal val="#ppt_x-0.05"/>
                                          </p:val>
                                        </p:tav>
                                      </p:tavLst>
                                    </p:anim>
                                    <p:anim calcmode="lin" valueType="num">
                                      <p:cBhvr>
                                        <p:cTn id="17" dur="800" decel="100000" fill="hold"/>
                                        <p:tgtEl>
                                          <p:spTgt spid="4"/>
                                        </p:tgtEl>
                                        <p:attrNameLst>
                                          <p:attrName>ppt_y</p:attrName>
                                        </p:attrNameLst>
                                      </p:cBhvr>
                                      <p:tavLst>
                                        <p:tav tm="0">
                                          <p:val>
                                            <p:strVal val="#ppt_y-0.4"/>
                                          </p:val>
                                        </p:tav>
                                        <p:tav tm="100000">
                                          <p:val>
                                            <p:strVal val="#ppt_y+0.1"/>
                                          </p:val>
                                        </p:tav>
                                      </p:tavLst>
                                    </p:anim>
                                    <p:anim calcmode="lin" valueType="num">
                                      <p:cBhvr>
                                        <p:cTn id="18" dur="200" accel="100000" fill="hold">
                                          <p:stCondLst>
                                            <p:cond delay="800"/>
                                          </p:stCondLst>
                                        </p:cTn>
                                        <p:tgtEl>
                                          <p:spTgt spid="4"/>
                                        </p:tgtEl>
                                        <p:attrNameLst>
                                          <p:attrName>ppt_x</p:attrName>
                                        </p:attrNameLst>
                                      </p:cBhvr>
                                      <p:tavLst>
                                        <p:tav tm="0">
                                          <p:val>
                                            <p:strVal val="#ppt_x-0.05"/>
                                          </p:val>
                                        </p:tav>
                                        <p:tav tm="100000">
                                          <p:val>
                                            <p:strVal val="#ppt_x"/>
                                          </p:val>
                                        </p:tav>
                                      </p:tavLst>
                                    </p:anim>
                                    <p:anim calcmode="lin" valueType="num">
                                      <p:cBhvr>
                                        <p:cTn id="19" dur="200" accel="100000" fill="hold">
                                          <p:stCondLst>
                                            <p:cond delay="800"/>
                                          </p:stCondLst>
                                        </p:cTn>
                                        <p:tgtEl>
                                          <p:spTgt spid="4"/>
                                        </p:tgtEl>
                                        <p:attrNameLst>
                                          <p:attrName>ppt_y</p:attrName>
                                        </p:attrNameLst>
                                      </p:cBhvr>
                                      <p:tavLst>
                                        <p:tav tm="0">
                                          <p:val>
                                            <p:strVal val="#ppt_y+0.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30" presetClass="entr" presetSubtype="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800" decel="100000"/>
                                        <p:tgtEl>
                                          <p:spTgt spid="5"/>
                                        </p:tgtEl>
                                      </p:cBhvr>
                                    </p:animEffect>
                                    <p:anim calcmode="lin" valueType="num">
                                      <p:cBhvr>
                                        <p:cTn id="25" dur="800" decel="100000" fill="hold"/>
                                        <p:tgtEl>
                                          <p:spTgt spid="5"/>
                                        </p:tgtEl>
                                        <p:attrNameLst>
                                          <p:attrName>style.rotation</p:attrName>
                                        </p:attrNameLst>
                                      </p:cBhvr>
                                      <p:tavLst>
                                        <p:tav tm="0">
                                          <p:val>
                                            <p:fltVal val="-90"/>
                                          </p:val>
                                        </p:tav>
                                        <p:tav tm="100000">
                                          <p:val>
                                            <p:fltVal val="0"/>
                                          </p:val>
                                        </p:tav>
                                      </p:tavLst>
                                    </p:anim>
                                    <p:anim calcmode="lin" valueType="num">
                                      <p:cBhvr>
                                        <p:cTn id="26" dur="800" decel="100000" fill="hold"/>
                                        <p:tgtEl>
                                          <p:spTgt spid="5"/>
                                        </p:tgtEl>
                                        <p:attrNameLst>
                                          <p:attrName>ppt_x</p:attrName>
                                        </p:attrNameLst>
                                      </p:cBhvr>
                                      <p:tavLst>
                                        <p:tav tm="0">
                                          <p:val>
                                            <p:strVal val="#ppt_x+0.4"/>
                                          </p:val>
                                        </p:tav>
                                        <p:tav tm="100000">
                                          <p:val>
                                            <p:strVal val="#ppt_x-0.05"/>
                                          </p:val>
                                        </p:tav>
                                      </p:tavLst>
                                    </p:anim>
                                    <p:anim calcmode="lin" valueType="num">
                                      <p:cBhvr>
                                        <p:cTn id="27" dur="800" decel="100000" fill="hold"/>
                                        <p:tgtEl>
                                          <p:spTgt spid="5"/>
                                        </p:tgtEl>
                                        <p:attrNameLst>
                                          <p:attrName>ppt_y</p:attrName>
                                        </p:attrNameLst>
                                      </p:cBhvr>
                                      <p:tavLst>
                                        <p:tav tm="0">
                                          <p:val>
                                            <p:strVal val="#ppt_y-0.4"/>
                                          </p:val>
                                        </p:tav>
                                        <p:tav tm="100000">
                                          <p:val>
                                            <p:strVal val="#ppt_y+0.1"/>
                                          </p:val>
                                        </p:tav>
                                      </p:tavLst>
                                    </p:anim>
                                    <p:anim calcmode="lin" valueType="num">
                                      <p:cBhvr>
                                        <p:cTn id="28"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29"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30" presetClass="entr" presetSubtype="0"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800" decel="100000"/>
                                        <p:tgtEl>
                                          <p:spTgt spid="9"/>
                                        </p:tgtEl>
                                      </p:cBhvr>
                                    </p:animEffect>
                                    <p:anim calcmode="lin" valueType="num">
                                      <p:cBhvr>
                                        <p:cTn id="35" dur="800" decel="100000" fill="hold"/>
                                        <p:tgtEl>
                                          <p:spTgt spid="9"/>
                                        </p:tgtEl>
                                        <p:attrNameLst>
                                          <p:attrName>style.rotation</p:attrName>
                                        </p:attrNameLst>
                                      </p:cBhvr>
                                      <p:tavLst>
                                        <p:tav tm="0">
                                          <p:val>
                                            <p:fltVal val="-90"/>
                                          </p:val>
                                        </p:tav>
                                        <p:tav tm="100000">
                                          <p:val>
                                            <p:fltVal val="0"/>
                                          </p:val>
                                        </p:tav>
                                      </p:tavLst>
                                    </p:anim>
                                    <p:anim calcmode="lin" valueType="num">
                                      <p:cBhvr>
                                        <p:cTn id="36" dur="800" decel="100000" fill="hold"/>
                                        <p:tgtEl>
                                          <p:spTgt spid="9"/>
                                        </p:tgtEl>
                                        <p:attrNameLst>
                                          <p:attrName>ppt_x</p:attrName>
                                        </p:attrNameLst>
                                      </p:cBhvr>
                                      <p:tavLst>
                                        <p:tav tm="0">
                                          <p:val>
                                            <p:strVal val="#ppt_x+0.4"/>
                                          </p:val>
                                        </p:tav>
                                        <p:tav tm="100000">
                                          <p:val>
                                            <p:strVal val="#ppt_x-0.05"/>
                                          </p:val>
                                        </p:tav>
                                      </p:tavLst>
                                    </p:anim>
                                    <p:anim calcmode="lin" valueType="num">
                                      <p:cBhvr>
                                        <p:cTn id="37" dur="800" decel="100000" fill="hold"/>
                                        <p:tgtEl>
                                          <p:spTgt spid="9"/>
                                        </p:tgtEl>
                                        <p:attrNameLst>
                                          <p:attrName>ppt_y</p:attrName>
                                        </p:attrNameLst>
                                      </p:cBhvr>
                                      <p:tavLst>
                                        <p:tav tm="0">
                                          <p:val>
                                            <p:strVal val="#ppt_y-0.4"/>
                                          </p:val>
                                        </p:tav>
                                        <p:tav tm="100000">
                                          <p:val>
                                            <p:strVal val="#ppt_y+0.1"/>
                                          </p:val>
                                        </p:tav>
                                      </p:tavLst>
                                    </p:anim>
                                    <p:anim calcmode="lin" valueType="num">
                                      <p:cBhvr>
                                        <p:cTn id="38" dur="200" accel="100000" fill="hold">
                                          <p:stCondLst>
                                            <p:cond delay="800"/>
                                          </p:stCondLst>
                                        </p:cTn>
                                        <p:tgtEl>
                                          <p:spTgt spid="9"/>
                                        </p:tgtEl>
                                        <p:attrNameLst>
                                          <p:attrName>ppt_x</p:attrName>
                                        </p:attrNameLst>
                                      </p:cBhvr>
                                      <p:tavLst>
                                        <p:tav tm="0">
                                          <p:val>
                                            <p:strVal val="#ppt_x-0.05"/>
                                          </p:val>
                                        </p:tav>
                                        <p:tav tm="100000">
                                          <p:val>
                                            <p:strVal val="#ppt_x"/>
                                          </p:val>
                                        </p:tav>
                                      </p:tavLst>
                                    </p:anim>
                                    <p:anim calcmode="lin" valueType="num">
                                      <p:cBhvr>
                                        <p:cTn id="39" dur="200" accel="100000" fill="hold">
                                          <p:stCondLst>
                                            <p:cond delay="800"/>
                                          </p:stCondLst>
                                        </p:cTn>
                                        <p:tgtEl>
                                          <p:spTgt spid="9"/>
                                        </p:tgtEl>
                                        <p:attrNameLst>
                                          <p:attrName>ppt_y</p:attrName>
                                        </p:attrNameLst>
                                      </p:cBhvr>
                                      <p:tavLst>
                                        <p:tav tm="0">
                                          <p:val>
                                            <p:strVal val="#ppt_y+0.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30" presetClass="entr" presetSubtype="0" fill="hold" grpId="0" nodeType="click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fade">
                                      <p:cBhvr>
                                        <p:cTn id="44" dur="800" decel="100000"/>
                                        <p:tgtEl>
                                          <p:spTgt spid="7"/>
                                        </p:tgtEl>
                                      </p:cBhvr>
                                    </p:animEffect>
                                    <p:anim calcmode="lin" valueType="num">
                                      <p:cBhvr>
                                        <p:cTn id="45" dur="800" decel="100000" fill="hold"/>
                                        <p:tgtEl>
                                          <p:spTgt spid="7"/>
                                        </p:tgtEl>
                                        <p:attrNameLst>
                                          <p:attrName>style.rotation</p:attrName>
                                        </p:attrNameLst>
                                      </p:cBhvr>
                                      <p:tavLst>
                                        <p:tav tm="0">
                                          <p:val>
                                            <p:fltVal val="-90"/>
                                          </p:val>
                                        </p:tav>
                                        <p:tav tm="100000">
                                          <p:val>
                                            <p:fltVal val="0"/>
                                          </p:val>
                                        </p:tav>
                                      </p:tavLst>
                                    </p:anim>
                                    <p:anim calcmode="lin" valueType="num">
                                      <p:cBhvr>
                                        <p:cTn id="46" dur="800" decel="100000" fill="hold"/>
                                        <p:tgtEl>
                                          <p:spTgt spid="7"/>
                                        </p:tgtEl>
                                        <p:attrNameLst>
                                          <p:attrName>ppt_x</p:attrName>
                                        </p:attrNameLst>
                                      </p:cBhvr>
                                      <p:tavLst>
                                        <p:tav tm="0">
                                          <p:val>
                                            <p:strVal val="#ppt_x+0.4"/>
                                          </p:val>
                                        </p:tav>
                                        <p:tav tm="100000">
                                          <p:val>
                                            <p:strVal val="#ppt_x-0.05"/>
                                          </p:val>
                                        </p:tav>
                                      </p:tavLst>
                                    </p:anim>
                                    <p:anim calcmode="lin" valueType="num">
                                      <p:cBhvr>
                                        <p:cTn id="47" dur="800" decel="100000" fill="hold"/>
                                        <p:tgtEl>
                                          <p:spTgt spid="7"/>
                                        </p:tgtEl>
                                        <p:attrNameLst>
                                          <p:attrName>ppt_y</p:attrName>
                                        </p:attrNameLst>
                                      </p:cBhvr>
                                      <p:tavLst>
                                        <p:tav tm="0">
                                          <p:val>
                                            <p:strVal val="#ppt_y-0.4"/>
                                          </p:val>
                                        </p:tav>
                                        <p:tav tm="100000">
                                          <p:val>
                                            <p:strVal val="#ppt_y+0.1"/>
                                          </p:val>
                                        </p:tav>
                                      </p:tavLst>
                                    </p:anim>
                                    <p:anim calcmode="lin" valueType="num">
                                      <p:cBhvr>
                                        <p:cTn id="48"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49"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30" presetClass="entr" presetSubtype="0" fill="hold" grpId="0" nodeType="clickEffect">
                                  <p:stCondLst>
                                    <p:cond delay="0"/>
                                  </p:stCondLst>
                                  <p:childTnLst>
                                    <p:set>
                                      <p:cBhvr>
                                        <p:cTn id="53" dur="1" fill="hold">
                                          <p:stCondLst>
                                            <p:cond delay="0"/>
                                          </p:stCondLst>
                                        </p:cTn>
                                        <p:tgtEl>
                                          <p:spTgt spid="6"/>
                                        </p:tgtEl>
                                        <p:attrNameLst>
                                          <p:attrName>style.visibility</p:attrName>
                                        </p:attrNameLst>
                                      </p:cBhvr>
                                      <p:to>
                                        <p:strVal val="visible"/>
                                      </p:to>
                                    </p:set>
                                    <p:animEffect transition="in" filter="fade">
                                      <p:cBhvr>
                                        <p:cTn id="54" dur="800" decel="100000"/>
                                        <p:tgtEl>
                                          <p:spTgt spid="6"/>
                                        </p:tgtEl>
                                      </p:cBhvr>
                                    </p:animEffect>
                                    <p:anim calcmode="lin" valueType="num">
                                      <p:cBhvr>
                                        <p:cTn id="55" dur="800" decel="100000" fill="hold"/>
                                        <p:tgtEl>
                                          <p:spTgt spid="6"/>
                                        </p:tgtEl>
                                        <p:attrNameLst>
                                          <p:attrName>style.rotation</p:attrName>
                                        </p:attrNameLst>
                                      </p:cBhvr>
                                      <p:tavLst>
                                        <p:tav tm="0">
                                          <p:val>
                                            <p:fltVal val="-90"/>
                                          </p:val>
                                        </p:tav>
                                        <p:tav tm="100000">
                                          <p:val>
                                            <p:fltVal val="0"/>
                                          </p:val>
                                        </p:tav>
                                      </p:tavLst>
                                    </p:anim>
                                    <p:anim calcmode="lin" valueType="num">
                                      <p:cBhvr>
                                        <p:cTn id="56" dur="800" decel="100000" fill="hold"/>
                                        <p:tgtEl>
                                          <p:spTgt spid="6"/>
                                        </p:tgtEl>
                                        <p:attrNameLst>
                                          <p:attrName>ppt_x</p:attrName>
                                        </p:attrNameLst>
                                      </p:cBhvr>
                                      <p:tavLst>
                                        <p:tav tm="0">
                                          <p:val>
                                            <p:strVal val="#ppt_x+0.4"/>
                                          </p:val>
                                        </p:tav>
                                        <p:tav tm="100000">
                                          <p:val>
                                            <p:strVal val="#ppt_x-0.05"/>
                                          </p:val>
                                        </p:tav>
                                      </p:tavLst>
                                    </p:anim>
                                    <p:anim calcmode="lin" valueType="num">
                                      <p:cBhvr>
                                        <p:cTn id="57" dur="800" decel="100000" fill="hold"/>
                                        <p:tgtEl>
                                          <p:spTgt spid="6"/>
                                        </p:tgtEl>
                                        <p:attrNameLst>
                                          <p:attrName>ppt_y</p:attrName>
                                        </p:attrNameLst>
                                      </p:cBhvr>
                                      <p:tavLst>
                                        <p:tav tm="0">
                                          <p:val>
                                            <p:strVal val="#ppt_y-0.4"/>
                                          </p:val>
                                        </p:tav>
                                        <p:tav tm="100000">
                                          <p:val>
                                            <p:strVal val="#ppt_y+0.1"/>
                                          </p:val>
                                        </p:tav>
                                      </p:tavLst>
                                    </p:anim>
                                    <p:anim calcmode="lin" valueType="num">
                                      <p:cBhvr>
                                        <p:cTn id="58"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59"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30" presetClass="entr" presetSubtype="0" fill="hold" grpId="0" nodeType="clickEffect">
                                  <p:stCondLst>
                                    <p:cond delay="0"/>
                                  </p:stCondLst>
                                  <p:childTnLst>
                                    <p:set>
                                      <p:cBhvr>
                                        <p:cTn id="63" dur="1" fill="hold">
                                          <p:stCondLst>
                                            <p:cond delay="0"/>
                                          </p:stCondLst>
                                        </p:cTn>
                                        <p:tgtEl>
                                          <p:spTgt spid="8"/>
                                        </p:tgtEl>
                                        <p:attrNameLst>
                                          <p:attrName>style.visibility</p:attrName>
                                        </p:attrNameLst>
                                      </p:cBhvr>
                                      <p:to>
                                        <p:strVal val="visible"/>
                                      </p:to>
                                    </p:set>
                                    <p:animEffect transition="in" filter="fade">
                                      <p:cBhvr>
                                        <p:cTn id="64" dur="800" decel="100000"/>
                                        <p:tgtEl>
                                          <p:spTgt spid="8"/>
                                        </p:tgtEl>
                                      </p:cBhvr>
                                    </p:animEffect>
                                    <p:anim calcmode="lin" valueType="num">
                                      <p:cBhvr>
                                        <p:cTn id="65" dur="800" decel="100000" fill="hold"/>
                                        <p:tgtEl>
                                          <p:spTgt spid="8"/>
                                        </p:tgtEl>
                                        <p:attrNameLst>
                                          <p:attrName>style.rotation</p:attrName>
                                        </p:attrNameLst>
                                      </p:cBhvr>
                                      <p:tavLst>
                                        <p:tav tm="0">
                                          <p:val>
                                            <p:fltVal val="-90"/>
                                          </p:val>
                                        </p:tav>
                                        <p:tav tm="100000">
                                          <p:val>
                                            <p:fltVal val="0"/>
                                          </p:val>
                                        </p:tav>
                                      </p:tavLst>
                                    </p:anim>
                                    <p:anim calcmode="lin" valueType="num">
                                      <p:cBhvr>
                                        <p:cTn id="66" dur="800" decel="100000" fill="hold"/>
                                        <p:tgtEl>
                                          <p:spTgt spid="8"/>
                                        </p:tgtEl>
                                        <p:attrNameLst>
                                          <p:attrName>ppt_x</p:attrName>
                                        </p:attrNameLst>
                                      </p:cBhvr>
                                      <p:tavLst>
                                        <p:tav tm="0">
                                          <p:val>
                                            <p:strVal val="#ppt_x+0.4"/>
                                          </p:val>
                                        </p:tav>
                                        <p:tav tm="100000">
                                          <p:val>
                                            <p:strVal val="#ppt_x-0.05"/>
                                          </p:val>
                                        </p:tav>
                                      </p:tavLst>
                                    </p:anim>
                                    <p:anim calcmode="lin" valueType="num">
                                      <p:cBhvr>
                                        <p:cTn id="67" dur="800" decel="100000" fill="hold"/>
                                        <p:tgtEl>
                                          <p:spTgt spid="8"/>
                                        </p:tgtEl>
                                        <p:attrNameLst>
                                          <p:attrName>ppt_y</p:attrName>
                                        </p:attrNameLst>
                                      </p:cBhvr>
                                      <p:tavLst>
                                        <p:tav tm="0">
                                          <p:val>
                                            <p:strVal val="#ppt_y-0.4"/>
                                          </p:val>
                                        </p:tav>
                                        <p:tav tm="100000">
                                          <p:val>
                                            <p:strVal val="#ppt_y+0.1"/>
                                          </p:val>
                                        </p:tav>
                                      </p:tavLst>
                                    </p:anim>
                                    <p:anim calcmode="lin" valueType="num">
                                      <p:cBhvr>
                                        <p:cTn id="68"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69"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animBg="1"/>
      <p:bldP spid="6" grpId="0" animBg="1"/>
      <p:bldP spid="7" grpId="0" animBg="1"/>
      <p:bldP spid="8" grpId="0" animBg="1"/>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14400" y="1412776"/>
            <a:ext cx="7772400" cy="4968552"/>
          </a:xfrm>
        </p:spPr>
        <p:txBody>
          <a:bodyPr>
            <a:noAutofit/>
          </a:bodyPr>
          <a:lstStyle/>
          <a:p>
            <a:pPr>
              <a:buFont typeface="Wingdings" pitchFamily="2" charset="2"/>
              <a:buChar char="Ø"/>
            </a:pPr>
            <a:r>
              <a:rPr lang="ar-SA" sz="3200" dirty="0" smtClean="0">
                <a:solidFill>
                  <a:srgbClr val="002060"/>
                </a:solidFill>
                <a:latin typeface="Arabic Typesetting" pitchFamily="66" charset="-78"/>
                <a:cs typeface="Akhbar MT" pitchFamily="2" charset="-78"/>
              </a:rPr>
              <a:t>تتسب المجلات الإلكترونية بنوع خاص من المشكلات عند عمل الميزانية وذلك يعود إلى ثلاثة عوامل أساسية:</a:t>
            </a:r>
          </a:p>
          <a:p>
            <a:pPr>
              <a:buFont typeface="Wingdings" pitchFamily="2" charset="2"/>
              <a:buChar char="ü"/>
            </a:pPr>
            <a:r>
              <a:rPr lang="ar-SA" sz="3200" dirty="0" smtClean="0">
                <a:solidFill>
                  <a:srgbClr val="002060"/>
                </a:solidFill>
                <a:latin typeface="Arabic Typesetting" pitchFamily="66" charset="-78"/>
                <a:cs typeface="Akhbar MT" pitchFamily="2" charset="-78"/>
              </a:rPr>
              <a:t>ارتباط الاشتراك بالمجلات الإلكترونية باشتراك المجلات المطبوعة.</a:t>
            </a:r>
          </a:p>
          <a:p>
            <a:pPr>
              <a:buFont typeface="Wingdings" pitchFamily="2" charset="2"/>
              <a:buChar char="ü"/>
            </a:pPr>
            <a:r>
              <a:rPr lang="ar-SA" sz="3200" dirty="0" smtClean="0">
                <a:solidFill>
                  <a:srgbClr val="002060"/>
                </a:solidFill>
                <a:latin typeface="Arabic Typesetting" pitchFamily="66" charset="-78"/>
                <a:cs typeface="Akhbar MT" pitchFamily="2" charset="-78"/>
              </a:rPr>
              <a:t>وجود الكثير من المجلات الإلكترونية المجانية في الوقت الراهن والتي يمكن أن تطلب مقابلا ماديا في المستقبل.</a:t>
            </a:r>
          </a:p>
          <a:p>
            <a:pPr>
              <a:buFont typeface="Wingdings" pitchFamily="2" charset="2"/>
              <a:buChar char="ü"/>
            </a:pPr>
            <a:r>
              <a:rPr lang="ar-SA" sz="3200" dirty="0" smtClean="0">
                <a:solidFill>
                  <a:srgbClr val="002060"/>
                </a:solidFill>
                <a:latin typeface="Arabic Typesetting" pitchFamily="66" charset="-78"/>
                <a:cs typeface="Akhbar MT" pitchFamily="2" charset="-78"/>
              </a:rPr>
              <a:t>المبالغ المالية العالية المترتبة على اتفاقات المجموعات الكبيرة والتي يفرضها ناشرو هذه المجموعات.</a:t>
            </a:r>
          </a:p>
        </p:txBody>
      </p:sp>
      <p:sp>
        <p:nvSpPr>
          <p:cNvPr id="2" name="عنوان 1"/>
          <p:cNvSpPr>
            <a:spLocks noGrp="1"/>
          </p:cNvSpPr>
          <p:nvPr>
            <p:ph type="title"/>
          </p:nvPr>
        </p:nvSpPr>
        <p:spPr/>
        <p:txBody>
          <a:bodyPr>
            <a:normAutofit/>
          </a:bodyPr>
          <a:lstStyle/>
          <a:p>
            <a:pPr algn="ctr"/>
            <a:r>
              <a:rPr lang="ar-SA" dirty="0" smtClean="0">
                <a:solidFill>
                  <a:schemeClr val="accent1">
                    <a:lumMod val="75000"/>
                  </a:schemeClr>
                </a:solidFill>
              </a:rPr>
              <a:t>تحديد ميزانية المجموعات الرقمية</a:t>
            </a:r>
            <a:endParaRPr lang="ar-SA" dirty="0">
              <a:solidFill>
                <a:schemeClr val="accent1">
                  <a:lumMod val="75000"/>
                </a:schemeClr>
              </a:solidFill>
            </a:endParaRPr>
          </a:p>
        </p:txBody>
      </p:sp>
    </p:spTree>
    <p:extLst>
      <p:ext uri="{BB962C8B-B14F-4D97-AF65-F5344CB8AC3E}">
        <p14:creationId xmlns:p14="http://schemas.microsoft.com/office/powerpoint/2010/main" xmlns="" val="1222709774"/>
      </p:ext>
    </p:extLst>
  </p:cSld>
  <p:clrMapOvr>
    <a:masterClrMapping/>
  </p:clrMapOvr>
  <p:transition spd="med">
    <p:push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14400" y="1447800"/>
            <a:ext cx="7772400" cy="4933528"/>
          </a:xfrm>
        </p:spPr>
        <p:txBody>
          <a:bodyPr>
            <a:normAutofit/>
          </a:bodyPr>
          <a:lstStyle/>
          <a:p>
            <a:pPr algn="ctr">
              <a:buNone/>
            </a:pPr>
            <a:r>
              <a:rPr lang="ar-SA" sz="3200" dirty="0" smtClean="0">
                <a:solidFill>
                  <a:srgbClr val="002060"/>
                </a:solidFill>
                <a:latin typeface="Arabic Typesetting" pitchFamily="66" charset="-78"/>
                <a:cs typeface="Arabic Typesetting" pitchFamily="66" charset="-78"/>
              </a:rPr>
              <a:t>للعمل على وضع تقديرات للميزانية السنوية المطلوبة لبناء مصادر المعلومات الإلكترونية </a:t>
            </a:r>
            <a:r>
              <a:rPr lang="ar-SA" sz="2000" b="1" dirty="0" smtClean="0">
                <a:solidFill>
                  <a:srgbClr val="002060"/>
                </a:solidFill>
                <a:cs typeface="Akhbar MT" pitchFamily="2" charset="-78"/>
              </a:rPr>
              <a:t>يمكن</a:t>
            </a:r>
            <a:r>
              <a:rPr lang="ar-SA" sz="3200" dirty="0" smtClean="0">
                <a:solidFill>
                  <a:srgbClr val="002060"/>
                </a:solidFill>
                <a:latin typeface="Arabic Typesetting" pitchFamily="66" charset="-78"/>
                <a:cs typeface="Arabic Typesetting" pitchFamily="66" charset="-78"/>
              </a:rPr>
              <a:t> مراعاة الأمور لتالية</a:t>
            </a:r>
          </a:p>
        </p:txBody>
      </p:sp>
      <p:sp>
        <p:nvSpPr>
          <p:cNvPr id="2" name="عنوان 1"/>
          <p:cNvSpPr>
            <a:spLocks noGrp="1"/>
          </p:cNvSpPr>
          <p:nvPr>
            <p:ph type="title"/>
          </p:nvPr>
        </p:nvSpPr>
        <p:spPr/>
        <p:txBody>
          <a:bodyPr>
            <a:normAutofit/>
          </a:bodyPr>
          <a:lstStyle/>
          <a:p>
            <a:pPr algn="ctr"/>
            <a:r>
              <a:rPr lang="ar-SA" dirty="0" smtClean="0">
                <a:solidFill>
                  <a:schemeClr val="accent1">
                    <a:lumMod val="75000"/>
                  </a:schemeClr>
                </a:solidFill>
              </a:rPr>
              <a:t>تحديد ميزانية المجموعات الرقمية</a:t>
            </a:r>
            <a:endParaRPr lang="ar-SA" dirty="0">
              <a:solidFill>
                <a:schemeClr val="accent1">
                  <a:lumMod val="75000"/>
                </a:schemeClr>
              </a:solidFill>
            </a:endParaRPr>
          </a:p>
        </p:txBody>
      </p:sp>
      <p:sp>
        <p:nvSpPr>
          <p:cNvPr id="4" name="شكل بيضاوي 3"/>
          <p:cNvSpPr/>
          <p:nvPr/>
        </p:nvSpPr>
        <p:spPr>
          <a:xfrm>
            <a:off x="2483768" y="4941168"/>
            <a:ext cx="1872208" cy="1656184"/>
          </a:xfrm>
          <a:prstGeom prst="ellipse">
            <a:avLst/>
          </a:prstGeom>
          <a:solidFill>
            <a:schemeClr val="accent1">
              <a:lumMod val="20000"/>
              <a:lumOff val="80000"/>
            </a:schemeClr>
          </a:solidFill>
          <a:ln w="38100">
            <a:solidFill>
              <a:schemeClr val="bg2">
                <a:lumMod val="50000"/>
              </a:schemeClr>
            </a:solidFill>
          </a:ln>
          <a:effectLst>
            <a:outerShdw blurRad="152400" dist="3175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rgbClr val="002060"/>
                </a:solidFill>
                <a:cs typeface="Akhbar MT" pitchFamily="2" charset="-78"/>
              </a:rPr>
              <a:t>احتساب نسبة 25% للمصادر الموصى باقتنائها</a:t>
            </a:r>
            <a:endParaRPr lang="ar-SA" sz="2000" b="1" dirty="0">
              <a:solidFill>
                <a:srgbClr val="002060"/>
              </a:solidFill>
              <a:cs typeface="Akhbar MT" pitchFamily="2" charset="-78"/>
            </a:endParaRPr>
          </a:p>
        </p:txBody>
      </p:sp>
      <p:sp>
        <p:nvSpPr>
          <p:cNvPr id="5" name="شكل بيضاوي 4"/>
          <p:cNvSpPr/>
          <p:nvPr/>
        </p:nvSpPr>
        <p:spPr>
          <a:xfrm>
            <a:off x="3707904" y="2348880"/>
            <a:ext cx="1728192" cy="1584176"/>
          </a:xfrm>
          <a:prstGeom prst="ellipse">
            <a:avLst/>
          </a:prstGeom>
          <a:solidFill>
            <a:schemeClr val="accent1">
              <a:lumMod val="20000"/>
              <a:lumOff val="80000"/>
            </a:schemeClr>
          </a:solidFill>
          <a:ln w="38100">
            <a:solidFill>
              <a:schemeClr val="bg2">
                <a:lumMod val="50000"/>
              </a:schemeClr>
            </a:solidFill>
          </a:ln>
          <a:effectLst>
            <a:outerShdw blurRad="152400" dist="3175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a:solidFill>
                  <a:srgbClr val="002060"/>
                </a:solidFill>
                <a:cs typeface="Akhbar MT" pitchFamily="2" charset="-78"/>
              </a:rPr>
              <a:t>تكاليف الاشتراكات الراهنة</a:t>
            </a:r>
          </a:p>
        </p:txBody>
      </p:sp>
      <p:sp>
        <p:nvSpPr>
          <p:cNvPr id="6" name="شكل بيضاوي 5"/>
          <p:cNvSpPr/>
          <p:nvPr/>
        </p:nvSpPr>
        <p:spPr>
          <a:xfrm>
            <a:off x="5724128" y="3068960"/>
            <a:ext cx="1872208" cy="1800200"/>
          </a:xfrm>
          <a:prstGeom prst="ellipse">
            <a:avLst/>
          </a:prstGeom>
          <a:solidFill>
            <a:schemeClr val="accent1">
              <a:lumMod val="20000"/>
              <a:lumOff val="80000"/>
            </a:schemeClr>
          </a:solidFill>
          <a:ln w="38100">
            <a:solidFill>
              <a:schemeClr val="bg2">
                <a:lumMod val="50000"/>
              </a:schemeClr>
            </a:solidFill>
          </a:ln>
          <a:effectLst>
            <a:outerShdw blurRad="152400" dist="3175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rgbClr val="002060"/>
                </a:solidFill>
                <a:cs typeface="Akhbar MT" pitchFamily="2" charset="-78"/>
              </a:rPr>
              <a:t>احتساب نسبة زيادة للميزانيات السنوية المستقبلية بسب التضخم الاقتصادي</a:t>
            </a:r>
            <a:endParaRPr lang="ar-SA" sz="2000" b="1" dirty="0">
              <a:solidFill>
                <a:srgbClr val="002060"/>
              </a:solidFill>
              <a:cs typeface="Akhbar MT" pitchFamily="2" charset="-78"/>
            </a:endParaRPr>
          </a:p>
        </p:txBody>
      </p:sp>
      <p:sp>
        <p:nvSpPr>
          <p:cNvPr id="7" name="شكل بيضاوي 6"/>
          <p:cNvSpPr/>
          <p:nvPr/>
        </p:nvSpPr>
        <p:spPr>
          <a:xfrm>
            <a:off x="4788024" y="4941168"/>
            <a:ext cx="1800200" cy="1656184"/>
          </a:xfrm>
          <a:prstGeom prst="ellipse">
            <a:avLst/>
          </a:prstGeom>
          <a:solidFill>
            <a:schemeClr val="accent1">
              <a:lumMod val="20000"/>
              <a:lumOff val="80000"/>
            </a:schemeClr>
          </a:solidFill>
          <a:ln w="38100">
            <a:solidFill>
              <a:schemeClr val="bg2">
                <a:lumMod val="50000"/>
              </a:schemeClr>
            </a:solidFill>
          </a:ln>
          <a:effectLst>
            <a:outerShdw blurRad="152400" dist="3175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rgbClr val="002060"/>
                </a:solidFill>
                <a:cs typeface="Akhbar MT" pitchFamily="2" charset="-78"/>
              </a:rPr>
              <a:t>الأخذ بالحسبان طلبات الاقتناء الضرورية</a:t>
            </a:r>
            <a:endParaRPr lang="ar-SA" sz="2000" b="1" dirty="0">
              <a:solidFill>
                <a:srgbClr val="002060"/>
              </a:solidFill>
              <a:cs typeface="Akhbar MT" pitchFamily="2" charset="-78"/>
            </a:endParaRPr>
          </a:p>
        </p:txBody>
      </p:sp>
      <p:sp>
        <p:nvSpPr>
          <p:cNvPr id="8" name="شكل بيضاوي 7"/>
          <p:cNvSpPr/>
          <p:nvPr/>
        </p:nvSpPr>
        <p:spPr>
          <a:xfrm>
            <a:off x="1619672" y="3140968"/>
            <a:ext cx="1800200" cy="1584176"/>
          </a:xfrm>
          <a:prstGeom prst="ellipse">
            <a:avLst/>
          </a:prstGeom>
          <a:solidFill>
            <a:schemeClr val="accent1">
              <a:lumMod val="20000"/>
              <a:lumOff val="80000"/>
            </a:schemeClr>
          </a:solidFill>
          <a:ln w="38100">
            <a:solidFill>
              <a:schemeClr val="bg2">
                <a:lumMod val="50000"/>
              </a:schemeClr>
            </a:solidFill>
          </a:ln>
          <a:effectLst>
            <a:outerShdw blurRad="152400" dist="3175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rgbClr val="002060"/>
                </a:solidFill>
                <a:cs typeface="Akhbar MT" pitchFamily="2" charset="-78"/>
              </a:rPr>
              <a:t>احتساب بنود للحالات الطارئة</a:t>
            </a:r>
            <a:endParaRPr lang="ar-SA" sz="2000" b="1" dirty="0">
              <a:solidFill>
                <a:srgbClr val="002060"/>
              </a:solidFill>
              <a:cs typeface="Akhbar MT" pitchFamily="2" charset="-78"/>
            </a:endParaRPr>
          </a:p>
        </p:txBody>
      </p:sp>
    </p:spTree>
    <p:extLst>
      <p:ext uri="{BB962C8B-B14F-4D97-AF65-F5344CB8AC3E}">
        <p14:creationId xmlns:p14="http://schemas.microsoft.com/office/powerpoint/2010/main" xmlns="" val="98272017"/>
      </p:ext>
    </p:extLst>
  </p:cSld>
  <p:clrMapOvr>
    <a:masterClrMapping/>
  </p:clrMapOvr>
  <p:transition spd="med">
    <p:push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67544" y="548680"/>
            <a:ext cx="8280920" cy="5832648"/>
          </a:xfrm>
        </p:spPr>
        <p:txBody>
          <a:bodyPr>
            <a:normAutofit/>
          </a:bodyPr>
          <a:lstStyle/>
          <a:p>
            <a:pPr>
              <a:buFont typeface="Wingdings" pitchFamily="2" charset="2"/>
              <a:buChar char="Ø"/>
            </a:pPr>
            <a:r>
              <a:rPr lang="ar-SA" sz="3600" dirty="0" smtClean="0">
                <a:solidFill>
                  <a:srgbClr val="002060"/>
                </a:solidFill>
                <a:latin typeface="Arabic Typesetting" pitchFamily="66" charset="-78"/>
                <a:cs typeface="Akhbar MT" pitchFamily="2" charset="-78"/>
              </a:rPr>
              <a:t>تتسب المجلات الإلكترونية بنوع خاص من المشكلات عند عمل الميزانية وذلك يعود إلى ثلاثة عوامل </a:t>
            </a:r>
            <a:r>
              <a:rPr lang="ar-SA" sz="3600" dirty="0" err="1" smtClean="0">
                <a:solidFill>
                  <a:srgbClr val="002060"/>
                </a:solidFill>
                <a:latin typeface="Arabic Typesetting" pitchFamily="66" charset="-78"/>
                <a:cs typeface="Akhbar MT" pitchFamily="2" charset="-78"/>
              </a:rPr>
              <a:t>أساسيه:</a:t>
            </a:r>
            <a:endParaRPr lang="ar-SA" sz="3600" dirty="0" smtClean="0">
              <a:solidFill>
                <a:srgbClr val="002060"/>
              </a:solidFill>
              <a:latin typeface="Arabic Typesetting" pitchFamily="66" charset="-78"/>
              <a:cs typeface="Akhbar MT" pitchFamily="2" charset="-78"/>
            </a:endParaRPr>
          </a:p>
          <a:p>
            <a:pPr>
              <a:buNone/>
            </a:pPr>
            <a:endParaRPr lang="ar-SA" sz="3600" dirty="0" smtClean="0">
              <a:solidFill>
                <a:srgbClr val="002060"/>
              </a:solidFill>
              <a:latin typeface="Arabic Typesetting" pitchFamily="66" charset="-78"/>
              <a:cs typeface="Akhbar MT" pitchFamily="2" charset="-78"/>
            </a:endParaRPr>
          </a:p>
          <a:p>
            <a:pPr marL="742950" indent="-742950">
              <a:buFont typeface="+mj-lt"/>
              <a:buAutoNum type="arabicPeriod"/>
            </a:pPr>
            <a:r>
              <a:rPr lang="ar-SA" sz="3600" dirty="0" smtClean="0">
                <a:solidFill>
                  <a:srgbClr val="002060"/>
                </a:solidFill>
                <a:latin typeface="Arabic Typesetting" pitchFamily="66" charset="-78"/>
                <a:cs typeface="Akhbar MT" pitchFamily="2" charset="-78"/>
              </a:rPr>
              <a:t>ارتباط الاشتراك بالمجلات الإلكترونية باشتراك المجلات المطبوعة.</a:t>
            </a:r>
          </a:p>
          <a:p>
            <a:pPr marL="742950" indent="-742950">
              <a:buFont typeface="+mj-lt"/>
              <a:buAutoNum type="arabicPeriod"/>
            </a:pPr>
            <a:r>
              <a:rPr lang="ar-SA" sz="3600" dirty="0" smtClean="0">
                <a:solidFill>
                  <a:srgbClr val="002060"/>
                </a:solidFill>
                <a:latin typeface="Arabic Typesetting" pitchFamily="66" charset="-78"/>
                <a:cs typeface="Akhbar MT" pitchFamily="2" charset="-78"/>
              </a:rPr>
              <a:t>وجود الكثير من المجلات الإلكترونية المجانية في الوقت الراهن والتي يمكن أن تطلب مقابلا ماديا في المستقبل.</a:t>
            </a:r>
          </a:p>
          <a:p>
            <a:pPr marL="742950" indent="-742950">
              <a:buFont typeface="+mj-lt"/>
              <a:buAutoNum type="arabicPeriod"/>
            </a:pPr>
            <a:r>
              <a:rPr lang="ar-SA" sz="3600" dirty="0" smtClean="0">
                <a:solidFill>
                  <a:srgbClr val="002060"/>
                </a:solidFill>
                <a:latin typeface="Arabic Typesetting" pitchFamily="66" charset="-78"/>
                <a:cs typeface="Akhbar MT" pitchFamily="2" charset="-78"/>
              </a:rPr>
              <a:t>المبالغ المالية العالية المترتبة على اتفاقات المجموعات الكبيرة والتي يفرضها ناشرو هذه المجموعات.</a:t>
            </a:r>
          </a:p>
        </p:txBody>
      </p:sp>
    </p:spTree>
    <p:extLst>
      <p:ext uri="{BB962C8B-B14F-4D97-AF65-F5344CB8AC3E}">
        <p14:creationId xmlns:p14="http://schemas.microsoft.com/office/powerpoint/2010/main" xmlns="" val="1222709774"/>
      </p:ext>
    </p:extLst>
  </p:cSld>
  <p:clrMapOvr>
    <a:masterClrMapping/>
  </p:clrMapOvr>
  <p:transition spd="med">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1" presetClass="entr" presetSubtype="0" fill="hold" grpId="0" nodeType="clickEffect">
                                  <p:stCondLst>
                                    <p:cond delay="0"/>
                                  </p:stCondLst>
                                  <p:iterate type="lt">
                                    <p:tmPct val="10000"/>
                                  </p:iterate>
                                  <p:childTnLst>
                                    <p:set>
                                      <p:cBhvr>
                                        <p:cTn id="15" dur="1" fill="hold">
                                          <p:stCondLst>
                                            <p:cond delay="0"/>
                                          </p:stCondLst>
                                        </p:cTn>
                                        <p:tgtEl>
                                          <p:spTgt spid="3">
                                            <p:txEl>
                                              <p:pRg st="2" end="2"/>
                                            </p:txEl>
                                          </p:spTgt>
                                        </p:tgtEl>
                                        <p:attrNameLst>
                                          <p:attrName>style.visibility</p:attrName>
                                        </p:attrNameLst>
                                      </p:cBhvr>
                                      <p:to>
                                        <p:strVal val="visible"/>
                                      </p:to>
                                    </p:set>
                                    <p:anim calcmode="lin" valueType="num">
                                      <p:cBhvr>
                                        <p:cTn id="16" dur="500" fill="hold"/>
                                        <p:tgtEl>
                                          <p:spTgt spid="3">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3">
                                            <p:txEl>
                                              <p:pRg st="2" end="2"/>
                                            </p:txEl>
                                          </p:spTgt>
                                        </p:tgtEl>
                                        <p:attrNameLst>
                                          <p:attrName>ppt_y</p:attrName>
                                        </p:attrNameLst>
                                      </p:cBhvr>
                                      <p:tavLst>
                                        <p:tav tm="0">
                                          <p:val>
                                            <p:strVal val="#ppt_y"/>
                                          </p:val>
                                        </p:tav>
                                        <p:tav tm="100000">
                                          <p:val>
                                            <p:strVal val="#ppt_y"/>
                                          </p:val>
                                        </p:tav>
                                      </p:tavLst>
                                    </p:anim>
                                    <p:anim calcmode="lin" valueType="num">
                                      <p:cBhvr>
                                        <p:cTn id="18" dur="500" fill="hold"/>
                                        <p:tgtEl>
                                          <p:spTgt spid="3">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3">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41" presetClass="entr" presetSubtype="0" fill="hold" grpId="0" nodeType="clickEffect">
                                  <p:stCondLst>
                                    <p:cond delay="0"/>
                                  </p:stCondLst>
                                  <p:iterate type="lt">
                                    <p:tmPct val="10000"/>
                                  </p:iterate>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p:cTn id="25" dur="500" fill="hold"/>
                                        <p:tgtEl>
                                          <p:spTgt spid="3">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3">
                                            <p:txEl>
                                              <p:pRg st="3" end="3"/>
                                            </p:txEl>
                                          </p:spTgt>
                                        </p:tgtEl>
                                        <p:attrNameLst>
                                          <p:attrName>ppt_y</p:attrName>
                                        </p:attrNameLst>
                                      </p:cBhvr>
                                      <p:tavLst>
                                        <p:tav tm="0">
                                          <p:val>
                                            <p:strVal val="#ppt_y"/>
                                          </p:val>
                                        </p:tav>
                                        <p:tav tm="100000">
                                          <p:val>
                                            <p:strVal val="#ppt_y"/>
                                          </p:val>
                                        </p:tav>
                                      </p:tavLst>
                                    </p:anim>
                                    <p:anim calcmode="lin" valueType="num">
                                      <p:cBhvr>
                                        <p:cTn id="27" dur="500" fill="hold"/>
                                        <p:tgtEl>
                                          <p:spTgt spid="3">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3">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41" presetClass="entr" presetSubtype="0" fill="hold" grpId="0" nodeType="clickEffect">
                                  <p:stCondLst>
                                    <p:cond delay="0"/>
                                  </p:stCondLst>
                                  <p:iterate type="lt">
                                    <p:tmPct val="10000"/>
                                  </p:iterate>
                                  <p:childTnLst>
                                    <p:set>
                                      <p:cBhvr>
                                        <p:cTn id="33" dur="1" fill="hold">
                                          <p:stCondLst>
                                            <p:cond delay="0"/>
                                          </p:stCondLst>
                                        </p:cTn>
                                        <p:tgtEl>
                                          <p:spTgt spid="3">
                                            <p:txEl>
                                              <p:pRg st="4" end="4"/>
                                            </p:txEl>
                                          </p:spTgt>
                                        </p:tgtEl>
                                        <p:attrNameLst>
                                          <p:attrName>style.visibility</p:attrName>
                                        </p:attrNameLst>
                                      </p:cBhvr>
                                      <p:to>
                                        <p:strVal val="visible"/>
                                      </p:to>
                                    </p:set>
                                    <p:anim calcmode="lin" valueType="num">
                                      <p:cBhvr>
                                        <p:cTn id="34" dur="500" fill="hold"/>
                                        <p:tgtEl>
                                          <p:spTgt spid="3">
                                            <p:txEl>
                                              <p:pRg st="4" end="4"/>
                                            </p:txEl>
                                          </p:spTgt>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3">
                                            <p:txEl>
                                              <p:pRg st="4" end="4"/>
                                            </p:txEl>
                                          </p:spTgt>
                                        </p:tgtEl>
                                        <p:attrNameLst>
                                          <p:attrName>ppt_y</p:attrName>
                                        </p:attrNameLst>
                                      </p:cBhvr>
                                      <p:tavLst>
                                        <p:tav tm="0">
                                          <p:val>
                                            <p:strVal val="#ppt_y"/>
                                          </p:val>
                                        </p:tav>
                                        <p:tav tm="100000">
                                          <p:val>
                                            <p:strVal val="#ppt_y"/>
                                          </p:val>
                                        </p:tav>
                                      </p:tavLst>
                                    </p:anim>
                                    <p:anim calcmode="lin" valueType="num">
                                      <p:cBhvr>
                                        <p:cTn id="36" dur="500" fill="hold"/>
                                        <p:tgtEl>
                                          <p:spTgt spid="3">
                                            <p:txEl>
                                              <p:pRg st="4" end="4"/>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3">
                                            <p:txEl>
                                              <p:pRg st="4" end="4"/>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14400" y="1844824"/>
            <a:ext cx="7772400" cy="4536504"/>
          </a:xfrm>
        </p:spPr>
        <p:txBody>
          <a:bodyPr>
            <a:normAutofit lnSpcReduction="10000"/>
          </a:bodyPr>
          <a:lstStyle/>
          <a:p>
            <a:pPr>
              <a:buFont typeface="Wingdings" pitchFamily="2" charset="2"/>
              <a:buChar char="Ø"/>
            </a:pPr>
            <a:r>
              <a:rPr lang="ar-SA" sz="2400" dirty="0" smtClean="0">
                <a:solidFill>
                  <a:srgbClr val="002060"/>
                </a:solidFill>
                <a:cs typeface="Akhbar MT" pitchFamily="2" charset="-78"/>
              </a:rPr>
              <a:t>من الواضح أن هناك الكثير من المؤسسات التي يكون تنظيمها المالي غير مركزي مما يجعل الإدارات والأقسام تمتلك ميزانيتها الخاصة  والتحكم بها يطلق على هذا النوع نظام الميزانيات الموزعة.</a:t>
            </a:r>
          </a:p>
          <a:p>
            <a:pPr>
              <a:buFont typeface="Wingdings" pitchFamily="2" charset="2"/>
              <a:buChar char="Ø"/>
            </a:pPr>
            <a:r>
              <a:rPr lang="ar-SA" sz="2400" dirty="0" smtClean="0">
                <a:solidFill>
                  <a:srgbClr val="002060"/>
                </a:solidFill>
                <a:cs typeface="Akhbar MT" pitchFamily="2" charset="-78"/>
              </a:rPr>
              <a:t>هذا النوع يعطي الوحدات الإدارية استقلالا وقدرة على التحكم بأمورها المالية الخاصة، كما يحمي الاقسام الصغيرة من السيطرة على ميزانيتها واستهلاكها من قبل الأقسام الكبيرة ذات النفوذ الكبير.</a:t>
            </a:r>
          </a:p>
          <a:p>
            <a:pPr>
              <a:buFont typeface="Wingdings" pitchFamily="2" charset="2"/>
              <a:buChar char="Ø"/>
            </a:pPr>
            <a:r>
              <a:rPr lang="ar-SA" sz="2400" dirty="0" smtClean="0">
                <a:solidFill>
                  <a:srgbClr val="002060"/>
                </a:solidFill>
                <a:cs typeface="Akhbar MT" pitchFamily="2" charset="-78"/>
              </a:rPr>
              <a:t>إلا أن هذا النوع يتسبب بمشكلات رئيسية يرتكز أغلبها حول تواجد قطاعات أو اقسام منعزلة ومتباعدة ماليا.</a:t>
            </a:r>
            <a:endParaRPr lang="en-US" sz="2400" dirty="0" smtClean="0">
              <a:solidFill>
                <a:srgbClr val="002060"/>
              </a:solidFill>
              <a:cs typeface="Akhbar MT" pitchFamily="2" charset="-78"/>
            </a:endParaRPr>
          </a:p>
          <a:p>
            <a:pPr>
              <a:buFont typeface="Wingdings" pitchFamily="2" charset="2"/>
              <a:buChar char="Ø"/>
            </a:pPr>
            <a:r>
              <a:rPr lang="ar-SA" sz="2400" dirty="0" smtClean="0">
                <a:solidFill>
                  <a:srgbClr val="002060"/>
                </a:solidFill>
                <a:cs typeface="Akhbar MT" pitchFamily="2" charset="-78"/>
              </a:rPr>
              <a:t>كما يمكن القول إن هذا النوع من الميزانيات لا يتناسب مع بناء المجموعات الرقمية.</a:t>
            </a:r>
            <a:endParaRPr lang="en-US" sz="2400" dirty="0" smtClean="0">
              <a:solidFill>
                <a:srgbClr val="002060"/>
              </a:solidFill>
              <a:cs typeface="Akhbar MT" pitchFamily="2" charset="-78"/>
            </a:endParaRPr>
          </a:p>
          <a:p>
            <a:pPr>
              <a:buFont typeface="Wingdings" pitchFamily="2" charset="2"/>
              <a:buChar char="Ø"/>
            </a:pPr>
            <a:r>
              <a:rPr lang="ar-SA" sz="2400" dirty="0" smtClean="0">
                <a:solidFill>
                  <a:srgbClr val="002060"/>
                </a:solidFill>
                <a:cs typeface="Akhbar MT" pitchFamily="2" charset="-78"/>
              </a:rPr>
              <a:t>في حالة صعوبة توحيد الميزانيات فمن الأفضل تطوير نظام معين يستطيع من خلاله المستفيدون من الميزانية والمتحكمون بها إحاطة بعضهم البعض عن خططهم المستقبلية تفاديا لمشكلات الانفرادية.</a:t>
            </a:r>
            <a:endParaRPr lang="en-US" sz="2400" dirty="0" smtClean="0">
              <a:solidFill>
                <a:srgbClr val="002060"/>
              </a:solidFill>
              <a:cs typeface="Akhbar MT" pitchFamily="2" charset="-78"/>
            </a:endParaRPr>
          </a:p>
          <a:p>
            <a:endParaRPr lang="en-US" sz="2400" dirty="0" smtClean="0"/>
          </a:p>
          <a:p>
            <a:endParaRPr lang="ar-SA" sz="3200" dirty="0" smtClean="0"/>
          </a:p>
          <a:p>
            <a:endParaRPr lang="en-US" sz="3200" dirty="0" smtClean="0"/>
          </a:p>
          <a:p>
            <a:endParaRPr lang="ar-SA" sz="3200" dirty="0" smtClean="0">
              <a:solidFill>
                <a:schemeClr val="accent6">
                  <a:lumMod val="75000"/>
                </a:schemeClr>
              </a:solidFill>
              <a:latin typeface="Arabic Typesetting" pitchFamily="66" charset="-78"/>
              <a:cs typeface="Arabic Typesetting" pitchFamily="66" charset="-78"/>
            </a:endParaRPr>
          </a:p>
        </p:txBody>
      </p:sp>
      <p:sp>
        <p:nvSpPr>
          <p:cNvPr id="2" name="عنوان 1"/>
          <p:cNvSpPr>
            <a:spLocks noGrp="1"/>
          </p:cNvSpPr>
          <p:nvPr>
            <p:ph type="title"/>
          </p:nvPr>
        </p:nvSpPr>
        <p:spPr>
          <a:xfrm>
            <a:off x="827584" y="332656"/>
            <a:ext cx="7772400" cy="1656184"/>
          </a:xfrm>
        </p:spPr>
        <p:txBody>
          <a:bodyPr>
            <a:normAutofit fontScale="90000"/>
          </a:bodyPr>
          <a:lstStyle/>
          <a:p>
            <a:pPr algn="ctr"/>
            <a:r>
              <a:rPr lang="ar-SA" sz="4400" dirty="0" smtClean="0">
                <a:solidFill>
                  <a:schemeClr val="accent1">
                    <a:lumMod val="75000"/>
                  </a:schemeClr>
                </a:solidFill>
                <a:latin typeface="Arial Unicode MS" pitchFamily="34" charset="-128"/>
                <a:ea typeface="Arial Unicode MS" pitchFamily="34" charset="-128"/>
                <a:cs typeface="Arial Unicode MS" pitchFamily="34" charset="-128"/>
              </a:rPr>
              <a:t>الميزانيات المركزية مقابل الميزانيات الموزعة</a:t>
            </a:r>
            <a:r>
              <a:rPr lang="en-US" dirty="0" smtClean="0"/>
              <a:t/>
            </a:r>
            <a:br>
              <a:rPr lang="en-US" dirty="0" smtClean="0"/>
            </a:br>
            <a:endParaRPr lang="ar-SA" dirty="0">
              <a:solidFill>
                <a:schemeClr val="accent1">
                  <a:lumMod val="75000"/>
                </a:schemeClr>
              </a:solidFill>
            </a:endParaRPr>
          </a:p>
        </p:txBody>
      </p:sp>
    </p:spTree>
    <p:extLst>
      <p:ext uri="{BB962C8B-B14F-4D97-AF65-F5344CB8AC3E}">
        <p14:creationId xmlns:p14="http://schemas.microsoft.com/office/powerpoint/2010/main" xmlns="" val="1222709774"/>
      </p:ext>
    </p:extLst>
  </p:cSld>
  <p:clrMapOvr>
    <a:masterClrMapping/>
  </p:clrMapOvr>
  <p:transition spd="med">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6"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500" fill="hold"/>
                                        <p:tgtEl>
                                          <p:spTgt spid="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25" dur="500" fill="hold"/>
                                        <p:tgtEl>
                                          <p:spTgt spid="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3">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1" presetClass="entr" presetSubtype="0" fill="hold" grpId="0" nodeType="clickEffect">
                                  <p:stCondLst>
                                    <p:cond delay="0"/>
                                  </p:stCondLst>
                                  <p:iterate type="lt">
                                    <p:tmPct val="10000"/>
                                  </p:iterate>
                                  <p:childTnLst>
                                    <p:set>
                                      <p:cBhvr>
                                        <p:cTn id="31" dur="1" fill="hold">
                                          <p:stCondLst>
                                            <p:cond delay="0"/>
                                          </p:stCondLst>
                                        </p:cTn>
                                        <p:tgtEl>
                                          <p:spTgt spid="3">
                                            <p:txEl>
                                              <p:pRg st="2" end="2"/>
                                            </p:txEl>
                                          </p:spTgt>
                                        </p:tgtEl>
                                        <p:attrNameLst>
                                          <p:attrName>style.visibility</p:attrName>
                                        </p:attrNameLst>
                                      </p:cBhvr>
                                      <p:to>
                                        <p:strVal val="visible"/>
                                      </p:to>
                                    </p:set>
                                    <p:anim calcmode="lin" valueType="num">
                                      <p:cBhvr>
                                        <p:cTn id="32" dur="500" fill="hold"/>
                                        <p:tgtEl>
                                          <p:spTgt spid="3">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3">
                                            <p:txEl>
                                              <p:pRg st="2" end="2"/>
                                            </p:txEl>
                                          </p:spTgt>
                                        </p:tgtEl>
                                        <p:attrNameLst>
                                          <p:attrName>ppt_y</p:attrName>
                                        </p:attrNameLst>
                                      </p:cBhvr>
                                      <p:tavLst>
                                        <p:tav tm="0">
                                          <p:val>
                                            <p:strVal val="#ppt_y"/>
                                          </p:val>
                                        </p:tav>
                                        <p:tav tm="100000">
                                          <p:val>
                                            <p:strVal val="#ppt_y"/>
                                          </p:val>
                                        </p:tav>
                                      </p:tavLst>
                                    </p:anim>
                                    <p:anim calcmode="lin" valueType="num">
                                      <p:cBhvr>
                                        <p:cTn id="34" dur="500" fill="hold"/>
                                        <p:tgtEl>
                                          <p:spTgt spid="3">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3">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3">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41" presetClass="entr" presetSubtype="0" fill="hold" grpId="0" nodeType="clickEffect">
                                  <p:stCondLst>
                                    <p:cond delay="0"/>
                                  </p:stCondLst>
                                  <p:iterate type="lt">
                                    <p:tmPct val="10000"/>
                                  </p:iterate>
                                  <p:childTnLst>
                                    <p:set>
                                      <p:cBhvr>
                                        <p:cTn id="40" dur="1" fill="hold">
                                          <p:stCondLst>
                                            <p:cond delay="0"/>
                                          </p:stCondLst>
                                        </p:cTn>
                                        <p:tgtEl>
                                          <p:spTgt spid="3">
                                            <p:txEl>
                                              <p:pRg st="3" end="3"/>
                                            </p:txEl>
                                          </p:spTgt>
                                        </p:tgtEl>
                                        <p:attrNameLst>
                                          <p:attrName>style.visibility</p:attrName>
                                        </p:attrNameLst>
                                      </p:cBhvr>
                                      <p:to>
                                        <p:strVal val="visible"/>
                                      </p:to>
                                    </p:set>
                                    <p:anim calcmode="lin" valueType="num">
                                      <p:cBhvr>
                                        <p:cTn id="41" dur="500" fill="hold"/>
                                        <p:tgtEl>
                                          <p:spTgt spid="3">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3">
                                            <p:txEl>
                                              <p:pRg st="3" end="3"/>
                                            </p:txEl>
                                          </p:spTgt>
                                        </p:tgtEl>
                                        <p:attrNameLst>
                                          <p:attrName>ppt_y</p:attrName>
                                        </p:attrNameLst>
                                      </p:cBhvr>
                                      <p:tavLst>
                                        <p:tav tm="0">
                                          <p:val>
                                            <p:strVal val="#ppt_y"/>
                                          </p:val>
                                        </p:tav>
                                        <p:tav tm="100000">
                                          <p:val>
                                            <p:strVal val="#ppt_y"/>
                                          </p:val>
                                        </p:tav>
                                      </p:tavLst>
                                    </p:anim>
                                    <p:anim calcmode="lin" valueType="num">
                                      <p:cBhvr>
                                        <p:cTn id="43" dur="500" fill="hold"/>
                                        <p:tgtEl>
                                          <p:spTgt spid="3">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3">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3">
                                            <p:txEl>
                                              <p:pRg st="3" end="3"/>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41" presetClass="entr" presetSubtype="0" fill="hold" grpId="0" nodeType="clickEffect">
                                  <p:stCondLst>
                                    <p:cond delay="0"/>
                                  </p:stCondLst>
                                  <p:iterate type="lt">
                                    <p:tmPct val="10000"/>
                                  </p:iterate>
                                  <p:childTnLst>
                                    <p:set>
                                      <p:cBhvr>
                                        <p:cTn id="49" dur="1" fill="hold">
                                          <p:stCondLst>
                                            <p:cond delay="0"/>
                                          </p:stCondLst>
                                        </p:cTn>
                                        <p:tgtEl>
                                          <p:spTgt spid="3">
                                            <p:txEl>
                                              <p:pRg st="4" end="4"/>
                                            </p:txEl>
                                          </p:spTgt>
                                        </p:tgtEl>
                                        <p:attrNameLst>
                                          <p:attrName>style.visibility</p:attrName>
                                        </p:attrNameLst>
                                      </p:cBhvr>
                                      <p:to>
                                        <p:strVal val="visible"/>
                                      </p:to>
                                    </p:set>
                                    <p:anim calcmode="lin" valueType="num">
                                      <p:cBhvr>
                                        <p:cTn id="50" dur="500" fill="hold"/>
                                        <p:tgtEl>
                                          <p:spTgt spid="3">
                                            <p:txEl>
                                              <p:pRg st="4" end="4"/>
                                            </p:txEl>
                                          </p:spTgt>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3">
                                            <p:txEl>
                                              <p:pRg st="4" end="4"/>
                                            </p:txEl>
                                          </p:spTgt>
                                        </p:tgtEl>
                                        <p:attrNameLst>
                                          <p:attrName>ppt_y</p:attrName>
                                        </p:attrNameLst>
                                      </p:cBhvr>
                                      <p:tavLst>
                                        <p:tav tm="0">
                                          <p:val>
                                            <p:strVal val="#ppt_y"/>
                                          </p:val>
                                        </p:tav>
                                        <p:tav tm="100000">
                                          <p:val>
                                            <p:strVal val="#ppt_y"/>
                                          </p:val>
                                        </p:tav>
                                      </p:tavLst>
                                    </p:anim>
                                    <p:anim calcmode="lin" valueType="num">
                                      <p:cBhvr>
                                        <p:cTn id="52" dur="500" fill="hold"/>
                                        <p:tgtEl>
                                          <p:spTgt spid="3">
                                            <p:txEl>
                                              <p:pRg st="4" end="4"/>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3">
                                            <p:txEl>
                                              <p:pRg st="4" end="4"/>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4" dur="500" tmFilter="0,0; .5, 1; 1, 1"/>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14400" y="1447800"/>
            <a:ext cx="7772400" cy="1045096"/>
          </a:xfrm>
        </p:spPr>
        <p:txBody>
          <a:bodyPr>
            <a:normAutofit/>
          </a:bodyPr>
          <a:lstStyle/>
          <a:p>
            <a:pPr algn="ctr">
              <a:buNone/>
            </a:pPr>
            <a:r>
              <a:rPr lang="ar-SA" sz="2800" dirty="0" smtClean="0">
                <a:solidFill>
                  <a:srgbClr val="002060"/>
                </a:solidFill>
                <a:cs typeface="Akhbar MT" pitchFamily="2" charset="-78"/>
              </a:rPr>
              <a:t>المصادر الأساسية للمعلومات عن المصادر الإلكترونية الجديدة</a:t>
            </a:r>
            <a:endParaRPr lang="en-US" sz="2800" dirty="0" smtClean="0">
              <a:solidFill>
                <a:srgbClr val="002060"/>
              </a:solidFill>
              <a:cs typeface="Akhbar MT" pitchFamily="2" charset="-78"/>
            </a:endParaRPr>
          </a:p>
          <a:p>
            <a:endParaRPr lang="ar-SA" sz="3200" dirty="0" smtClean="0">
              <a:solidFill>
                <a:schemeClr val="accent6">
                  <a:lumMod val="75000"/>
                </a:schemeClr>
              </a:solidFill>
              <a:latin typeface="Arabic Typesetting" pitchFamily="66" charset="-78"/>
              <a:cs typeface="Arabic Typesetting" pitchFamily="66" charset="-78"/>
            </a:endParaRPr>
          </a:p>
        </p:txBody>
      </p:sp>
      <p:sp>
        <p:nvSpPr>
          <p:cNvPr id="2" name="عنوان 1"/>
          <p:cNvSpPr>
            <a:spLocks noGrp="1"/>
          </p:cNvSpPr>
          <p:nvPr>
            <p:ph type="title"/>
          </p:nvPr>
        </p:nvSpPr>
        <p:spPr>
          <a:xfrm>
            <a:off x="611560" y="404664"/>
            <a:ext cx="7772400" cy="1440160"/>
          </a:xfrm>
        </p:spPr>
        <p:txBody>
          <a:bodyPr>
            <a:normAutofit fontScale="90000"/>
          </a:bodyPr>
          <a:lstStyle/>
          <a:p>
            <a:pPr algn="ctr"/>
            <a:r>
              <a:rPr lang="ar-SA" sz="4400" dirty="0" smtClean="0">
                <a:solidFill>
                  <a:schemeClr val="accent1">
                    <a:lumMod val="75000"/>
                  </a:schemeClr>
                </a:solidFill>
                <a:latin typeface="Arial Unicode MS" pitchFamily="34" charset="-128"/>
                <a:ea typeface="Arial Unicode MS" pitchFamily="34" charset="-128"/>
                <a:cs typeface="Arial Unicode MS" pitchFamily="34" charset="-128"/>
              </a:rPr>
              <a:t>التعرف إلى مصادر المعلومات الإلكترونية</a:t>
            </a:r>
            <a:r>
              <a:rPr lang="en-US" dirty="0" smtClean="0"/>
              <a:t/>
            </a:r>
            <a:br>
              <a:rPr lang="en-US" dirty="0" smtClean="0"/>
            </a:br>
            <a:endParaRPr lang="ar-SA" dirty="0">
              <a:solidFill>
                <a:schemeClr val="accent1">
                  <a:lumMod val="75000"/>
                </a:schemeClr>
              </a:solidFill>
            </a:endParaRPr>
          </a:p>
        </p:txBody>
      </p:sp>
      <p:sp>
        <p:nvSpPr>
          <p:cNvPr id="4" name="شكل بيضاوي 3"/>
          <p:cNvSpPr/>
          <p:nvPr/>
        </p:nvSpPr>
        <p:spPr>
          <a:xfrm>
            <a:off x="6300192" y="2060848"/>
            <a:ext cx="2592288" cy="2304256"/>
          </a:xfrm>
          <a:prstGeom prst="ellipse">
            <a:avLst/>
          </a:prstGeom>
          <a:solidFill>
            <a:schemeClr val="accent1">
              <a:lumMod val="40000"/>
              <a:lumOff val="60000"/>
            </a:schemeClr>
          </a:solidFill>
          <a:ln w="28575">
            <a:solidFill>
              <a:schemeClr val="bg2">
                <a:lumMod val="50000"/>
              </a:schemeClr>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rgbClr val="002060"/>
                </a:solidFill>
                <a:cs typeface="Akhbar MT" pitchFamily="2" charset="-78"/>
              </a:rPr>
              <a:t>الاتصالات المباشرة من قبل الناشرين بما فيها النشرات الإعلامية والبريد الالكتروني</a:t>
            </a:r>
            <a:endParaRPr lang="ar-SA" sz="2400" b="1" dirty="0">
              <a:solidFill>
                <a:srgbClr val="002060"/>
              </a:solidFill>
              <a:cs typeface="Akhbar MT" pitchFamily="2" charset="-78"/>
            </a:endParaRPr>
          </a:p>
        </p:txBody>
      </p:sp>
      <p:sp>
        <p:nvSpPr>
          <p:cNvPr id="5" name="شكل بيضاوي 4"/>
          <p:cNvSpPr/>
          <p:nvPr/>
        </p:nvSpPr>
        <p:spPr>
          <a:xfrm>
            <a:off x="3419872" y="2060848"/>
            <a:ext cx="2592288" cy="2304256"/>
          </a:xfrm>
          <a:prstGeom prst="ellipse">
            <a:avLst/>
          </a:prstGeom>
          <a:solidFill>
            <a:schemeClr val="accent1">
              <a:lumMod val="40000"/>
              <a:lumOff val="60000"/>
            </a:schemeClr>
          </a:solidFill>
          <a:ln w="28575">
            <a:solidFill>
              <a:schemeClr val="bg2">
                <a:lumMod val="50000"/>
              </a:schemeClr>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rgbClr val="002060"/>
                </a:solidFill>
                <a:cs typeface="Akhbar MT" pitchFamily="2" charset="-78"/>
              </a:rPr>
              <a:t>المعلومات الشفهية خلال الاجتماعات والقوائم البريدية ومواقع الانترنت</a:t>
            </a:r>
          </a:p>
        </p:txBody>
      </p:sp>
      <p:sp>
        <p:nvSpPr>
          <p:cNvPr id="6" name="شكل بيضاوي 5"/>
          <p:cNvSpPr/>
          <p:nvPr/>
        </p:nvSpPr>
        <p:spPr>
          <a:xfrm>
            <a:off x="539552" y="2060848"/>
            <a:ext cx="2592288" cy="2304256"/>
          </a:xfrm>
          <a:prstGeom prst="ellipse">
            <a:avLst/>
          </a:prstGeom>
          <a:solidFill>
            <a:schemeClr val="accent1">
              <a:lumMod val="40000"/>
              <a:lumOff val="60000"/>
            </a:schemeClr>
          </a:solidFill>
          <a:ln w="28575">
            <a:solidFill>
              <a:schemeClr val="bg2">
                <a:lumMod val="50000"/>
              </a:schemeClr>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rgbClr val="002060"/>
                </a:solidFill>
                <a:cs typeface="Akhbar MT" pitchFamily="2" charset="-78"/>
              </a:rPr>
              <a:t>الإخطار عن المصادر الإلكترونية الجديدة من قبل المستفيدين أو زملاء العمل</a:t>
            </a:r>
          </a:p>
        </p:txBody>
      </p:sp>
      <p:sp>
        <p:nvSpPr>
          <p:cNvPr id="9" name="مستطيل مستدير الزوايا 8"/>
          <p:cNvSpPr/>
          <p:nvPr/>
        </p:nvSpPr>
        <p:spPr>
          <a:xfrm>
            <a:off x="323528" y="4365104"/>
            <a:ext cx="8496944" cy="2232248"/>
          </a:xfrm>
          <a:prstGeom prst="roundRect">
            <a:avLst/>
          </a:prstGeom>
          <a:noFill/>
          <a:ln w="2857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fontAlgn="base">
              <a:spcBef>
                <a:spcPct val="0"/>
              </a:spcBef>
              <a:spcAft>
                <a:spcPct val="0"/>
              </a:spcAft>
              <a:buFont typeface="Wingdings" pitchFamily="2" charset="2"/>
              <a:buChar char="q"/>
            </a:pPr>
            <a:r>
              <a:rPr lang="ar-SA" sz="2400" b="1" dirty="0" smtClean="0">
                <a:solidFill>
                  <a:srgbClr val="002060"/>
                </a:solidFill>
                <a:latin typeface="Calibri" pitchFamily="34" charset="0"/>
                <a:ea typeface="Calibri" pitchFamily="34" charset="0"/>
                <a:cs typeface="Akhbar MT" pitchFamily="2" charset="-78"/>
              </a:rPr>
              <a:t>النوعان الأول والثاني يعدان من الجهود الشخصية التي يقوم بها المسئولون عن التنمية كما تعد أنشطة استباقيه للتعرف على المصادر واقتنائها.</a:t>
            </a:r>
          </a:p>
          <a:p>
            <a:pPr fontAlgn="base">
              <a:spcBef>
                <a:spcPct val="0"/>
              </a:spcBef>
              <a:spcAft>
                <a:spcPct val="0"/>
              </a:spcAft>
              <a:buFont typeface="Wingdings" pitchFamily="2" charset="2"/>
              <a:buChar char="q"/>
            </a:pPr>
            <a:r>
              <a:rPr lang="ar-SA" sz="2400" b="1" dirty="0" smtClean="0">
                <a:solidFill>
                  <a:srgbClr val="002060"/>
                </a:solidFill>
                <a:latin typeface="Calibri" pitchFamily="34" charset="0"/>
                <a:ea typeface="Calibri" pitchFamily="34" charset="0"/>
                <a:cs typeface="Akhbar MT" pitchFamily="2" charset="-78"/>
              </a:rPr>
              <a:t>النوع الثالث هو عبارة عن ردة فعل لاقتراحات المستفيدين وزملاء العمل وهو اجراء شائع على الرغم من أنه الأكثر إشكالا.</a:t>
            </a:r>
            <a:endParaRPr lang="ar-SA" sz="2400" b="1" dirty="0" smtClean="0">
              <a:solidFill>
                <a:srgbClr val="002060"/>
              </a:solidFill>
              <a:latin typeface="Arial" pitchFamily="34" charset="0"/>
              <a:cs typeface="Akhbar MT" pitchFamily="2" charset="-78"/>
            </a:endParaRPr>
          </a:p>
          <a:p>
            <a:pPr lvl="0" fontAlgn="base">
              <a:spcBef>
                <a:spcPct val="0"/>
              </a:spcBef>
              <a:spcAft>
                <a:spcPct val="0"/>
              </a:spcAft>
            </a:pPr>
            <a:endParaRPr lang="ar-SA" dirty="0" smtClean="0">
              <a:solidFill>
                <a:schemeClr val="tx1"/>
              </a:solidFill>
              <a:latin typeface="Calibri" pitchFamily="34" charset="0"/>
              <a:ea typeface="Calibri" pitchFamily="34" charset="0"/>
              <a:cs typeface="Arial" pitchFamily="34" charset="0"/>
            </a:endParaRPr>
          </a:p>
          <a:p>
            <a:pPr lvl="0" fontAlgn="base">
              <a:spcBef>
                <a:spcPct val="0"/>
              </a:spcBef>
              <a:spcAft>
                <a:spcPct val="0"/>
              </a:spcAft>
            </a:pPr>
            <a:endParaRPr lang="ar-SA" sz="3200" dirty="0" smtClean="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xmlns="" val="1222709774"/>
      </p:ext>
    </p:extLst>
  </p:cSld>
  <p:clrMapOvr>
    <a:masterClrMapping/>
  </p:clrMapOvr>
  <p:transition spd="med">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6"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5"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500" fill="hold"/>
                                        <p:tgtEl>
                                          <p:spTgt spid="4"/>
                                        </p:tgtEl>
                                        <p:attrNameLst>
                                          <p:attrName>ppt_w</p:attrName>
                                        </p:attrNameLst>
                                      </p:cBhvr>
                                      <p:tavLst>
                                        <p:tav tm="0">
                                          <p:val>
                                            <p:strVal val="#ppt_w*0.70"/>
                                          </p:val>
                                        </p:tav>
                                        <p:tav tm="100000">
                                          <p:val>
                                            <p:strVal val="#ppt_w"/>
                                          </p:val>
                                        </p:tav>
                                      </p:tavLst>
                                    </p:anim>
                                    <p:anim calcmode="lin" valueType="num">
                                      <p:cBhvr>
                                        <p:cTn id="24" dur="500" fill="hold"/>
                                        <p:tgtEl>
                                          <p:spTgt spid="4"/>
                                        </p:tgtEl>
                                        <p:attrNameLst>
                                          <p:attrName>ppt_h</p:attrName>
                                        </p:attrNameLst>
                                      </p:cBhvr>
                                      <p:tavLst>
                                        <p:tav tm="0">
                                          <p:val>
                                            <p:strVal val="#ppt_h"/>
                                          </p:val>
                                        </p:tav>
                                        <p:tav tm="100000">
                                          <p:val>
                                            <p:strVal val="#ppt_h"/>
                                          </p:val>
                                        </p:tav>
                                      </p:tavLst>
                                    </p:anim>
                                    <p:animEffect transition="in" filter="fade">
                                      <p:cBhvr>
                                        <p:cTn id="25" dur="5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55" presetClass="entr" presetSubtype="0" fill="hold" grpId="0" nodeType="click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500" fill="hold"/>
                                        <p:tgtEl>
                                          <p:spTgt spid="5"/>
                                        </p:tgtEl>
                                        <p:attrNameLst>
                                          <p:attrName>ppt_w</p:attrName>
                                        </p:attrNameLst>
                                      </p:cBhvr>
                                      <p:tavLst>
                                        <p:tav tm="0">
                                          <p:val>
                                            <p:strVal val="#ppt_w*0.70"/>
                                          </p:val>
                                        </p:tav>
                                        <p:tav tm="100000">
                                          <p:val>
                                            <p:strVal val="#ppt_w"/>
                                          </p:val>
                                        </p:tav>
                                      </p:tavLst>
                                    </p:anim>
                                    <p:anim calcmode="lin" valueType="num">
                                      <p:cBhvr>
                                        <p:cTn id="31" dur="500" fill="hold"/>
                                        <p:tgtEl>
                                          <p:spTgt spid="5"/>
                                        </p:tgtEl>
                                        <p:attrNameLst>
                                          <p:attrName>ppt_h</p:attrName>
                                        </p:attrNameLst>
                                      </p:cBhvr>
                                      <p:tavLst>
                                        <p:tav tm="0">
                                          <p:val>
                                            <p:strVal val="#ppt_h"/>
                                          </p:val>
                                        </p:tav>
                                        <p:tav tm="100000">
                                          <p:val>
                                            <p:strVal val="#ppt_h"/>
                                          </p:val>
                                        </p:tav>
                                      </p:tavLst>
                                    </p:anim>
                                    <p:animEffect transition="in" filter="fade">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55" presetClass="entr" presetSubtype="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strVal val="#ppt_w*0.70"/>
                                          </p:val>
                                        </p:tav>
                                        <p:tav tm="100000">
                                          <p:val>
                                            <p:strVal val="#ppt_w"/>
                                          </p:val>
                                        </p:tav>
                                      </p:tavLst>
                                    </p:anim>
                                    <p:anim calcmode="lin" valueType="num">
                                      <p:cBhvr>
                                        <p:cTn id="38" dur="500" fill="hold"/>
                                        <p:tgtEl>
                                          <p:spTgt spid="6"/>
                                        </p:tgtEl>
                                        <p:attrNameLst>
                                          <p:attrName>ppt_h</p:attrName>
                                        </p:attrNameLst>
                                      </p:cBhvr>
                                      <p:tavLst>
                                        <p:tav tm="0">
                                          <p:val>
                                            <p:strVal val="#ppt_h"/>
                                          </p:val>
                                        </p:tav>
                                        <p:tav tm="100000">
                                          <p:val>
                                            <p:strVal val="#ppt_h"/>
                                          </p:val>
                                        </p:tav>
                                      </p:tavLst>
                                    </p:anim>
                                    <p:animEffect transition="in" filter="fade">
                                      <p:cBhvr>
                                        <p:cTn id="39" dur="500"/>
                                        <p:tgtEl>
                                          <p:spTgt spid="6"/>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9"/>
                                        </p:tgtEl>
                                        <p:attrNameLst>
                                          <p:attrName>style.visibility</p:attrName>
                                        </p:attrNameLst>
                                      </p:cBhvr>
                                      <p:to>
                                        <p:strVal val="visible"/>
                                      </p:to>
                                    </p:set>
                                    <p:anim calcmode="lin" valueType="num">
                                      <p:cBhvr additive="base">
                                        <p:cTn id="44" dur="1000" fill="hold"/>
                                        <p:tgtEl>
                                          <p:spTgt spid="9"/>
                                        </p:tgtEl>
                                        <p:attrNameLst>
                                          <p:attrName>ppt_x</p:attrName>
                                        </p:attrNameLst>
                                      </p:cBhvr>
                                      <p:tavLst>
                                        <p:tav tm="0">
                                          <p:val>
                                            <p:strVal val="#ppt_x"/>
                                          </p:val>
                                        </p:tav>
                                        <p:tav tm="100000">
                                          <p:val>
                                            <p:strVal val="#ppt_x"/>
                                          </p:val>
                                        </p:tav>
                                      </p:tavLst>
                                    </p:anim>
                                    <p:anim calcmode="lin" valueType="num">
                                      <p:cBhvr additive="base">
                                        <p:cTn id="45"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P spid="4" grpId="0" animBg="1"/>
      <p:bldP spid="5" grpId="0" animBg="1"/>
      <p:bldP spid="6" grpId="0" animBg="1"/>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14400" y="1447800"/>
            <a:ext cx="7772400" cy="4933528"/>
          </a:xfrm>
        </p:spPr>
        <p:txBody>
          <a:bodyPr>
            <a:normAutofit fontScale="85000" lnSpcReduction="20000"/>
          </a:bodyPr>
          <a:lstStyle/>
          <a:p>
            <a:pPr>
              <a:buFont typeface="Wingdings" pitchFamily="2" charset="2"/>
              <a:buChar char="Ø"/>
            </a:pPr>
            <a:r>
              <a:rPr lang="ar-SA" sz="3000" dirty="0" smtClean="0">
                <a:solidFill>
                  <a:srgbClr val="002060"/>
                </a:solidFill>
                <a:cs typeface="Akhbar MT" pitchFamily="2" charset="-78"/>
              </a:rPr>
              <a:t>هذا الإجراء يؤدي إلى ثلاثة أشكال من النزاع:</a:t>
            </a:r>
            <a:endParaRPr lang="en-US" sz="3000" dirty="0" smtClean="0">
              <a:solidFill>
                <a:srgbClr val="002060"/>
              </a:solidFill>
              <a:cs typeface="Akhbar MT" pitchFamily="2" charset="-78"/>
            </a:endParaRPr>
          </a:p>
          <a:p>
            <a:pPr>
              <a:buFont typeface="Wingdings" pitchFamily="2" charset="2"/>
              <a:buChar char="ü"/>
            </a:pPr>
            <a:r>
              <a:rPr lang="ar-SA" sz="3000" dirty="0" smtClean="0">
                <a:solidFill>
                  <a:srgbClr val="002060"/>
                </a:solidFill>
                <a:cs typeface="Akhbar MT" pitchFamily="2" charset="-78"/>
              </a:rPr>
              <a:t>بعض المستفيدين يتوقعون أنه بمجرد اقتراح عنوان لمصدر إلكتروني انه سيتم اقتناءه مباشرة ودون تردد.</a:t>
            </a:r>
            <a:endParaRPr lang="en-US" sz="3000" dirty="0" smtClean="0">
              <a:solidFill>
                <a:srgbClr val="002060"/>
              </a:solidFill>
              <a:cs typeface="Akhbar MT" pitchFamily="2" charset="-78"/>
            </a:endParaRPr>
          </a:p>
          <a:p>
            <a:pPr>
              <a:buFont typeface="Wingdings" pitchFamily="2" charset="2"/>
              <a:buChar char="ü"/>
            </a:pPr>
            <a:r>
              <a:rPr lang="ar-SA" sz="3000" dirty="0" smtClean="0">
                <a:solidFill>
                  <a:srgbClr val="002060"/>
                </a:solidFill>
                <a:cs typeface="Akhbar MT" pitchFamily="2" charset="-78"/>
              </a:rPr>
              <a:t>أن الأشخاص الذين يقدمون الاقتراحات يفضلون اطلاعهم بالتقدم الذي يحصل في التعامل مع اقتراحاتهم وهذا يتطلب الكثير من الجهد.</a:t>
            </a:r>
            <a:endParaRPr lang="en-US" sz="3000" dirty="0" smtClean="0">
              <a:solidFill>
                <a:srgbClr val="002060"/>
              </a:solidFill>
              <a:cs typeface="Akhbar MT" pitchFamily="2" charset="-78"/>
            </a:endParaRPr>
          </a:p>
          <a:p>
            <a:pPr>
              <a:buFont typeface="Wingdings" pitchFamily="2" charset="2"/>
              <a:buChar char="ü"/>
            </a:pPr>
            <a:r>
              <a:rPr lang="ar-SA" sz="3000" dirty="0" smtClean="0">
                <a:solidFill>
                  <a:srgbClr val="002060"/>
                </a:solidFill>
                <a:cs typeface="Akhbar MT" pitchFamily="2" charset="-78"/>
              </a:rPr>
              <a:t>المعلومات التي تقدم من قبل الأشخاص عن المصادر المقترحة تكون غالبا ناقصة.</a:t>
            </a:r>
            <a:endParaRPr lang="en-US" sz="3000" dirty="0" smtClean="0">
              <a:solidFill>
                <a:srgbClr val="002060"/>
              </a:solidFill>
              <a:cs typeface="Akhbar MT" pitchFamily="2" charset="-78"/>
            </a:endParaRPr>
          </a:p>
          <a:p>
            <a:pPr>
              <a:buFont typeface="Wingdings" pitchFamily="2" charset="2"/>
              <a:buChar char="Ø"/>
            </a:pPr>
            <a:endParaRPr lang="ar-SA" sz="3000" dirty="0" smtClean="0">
              <a:solidFill>
                <a:srgbClr val="002060"/>
              </a:solidFill>
              <a:latin typeface="Arabic Typesetting" pitchFamily="66" charset="-78"/>
              <a:cs typeface="Akhbar MT" pitchFamily="2" charset="-78"/>
            </a:endParaRPr>
          </a:p>
          <a:p>
            <a:pPr>
              <a:buFont typeface="Wingdings" pitchFamily="2" charset="2"/>
              <a:buChar char="Ø"/>
            </a:pPr>
            <a:r>
              <a:rPr lang="ar-SA" sz="3000" dirty="0" smtClean="0">
                <a:solidFill>
                  <a:srgbClr val="002060"/>
                </a:solidFill>
                <a:cs typeface="Akhbar MT" pitchFamily="2" charset="-78"/>
              </a:rPr>
              <a:t>ويمكن التغلب على المشكلتان الأولى والثانية من خلال التوعية المستمرة للمستفيدين عن المصادر وإجراءات الاقتناء وكذلك إيجاد قنوات اتصال معهم.</a:t>
            </a:r>
          </a:p>
          <a:p>
            <a:pPr>
              <a:buFont typeface="Wingdings" pitchFamily="2" charset="2"/>
              <a:buChar char="Ø"/>
            </a:pPr>
            <a:r>
              <a:rPr lang="ar-SA" sz="3000" dirty="0" smtClean="0">
                <a:solidFill>
                  <a:srgbClr val="002060"/>
                </a:solidFill>
                <a:cs typeface="Akhbar MT" pitchFamily="2" charset="-78"/>
              </a:rPr>
              <a:t>ولتغلب على المشكلة الأخيرة يمكن وضع تعليمات توضح فيه المعلومات والتفصيلات التي يجب أن تحتويها الاقتراحات قبل أن ينظر فيها من أجل الاقتناء(اسم الموصي ووسائل الاتصال به-عنوان المصدر الالكتروني-وصف مختصر عن المصدر-اسم الناشر ووسائل الاتصال به-السعر التقريبي للمصدر-أسباب التوصية بالاقتناء)</a:t>
            </a:r>
            <a:endParaRPr lang="en-US" sz="3000" dirty="0" smtClean="0">
              <a:solidFill>
                <a:srgbClr val="002060"/>
              </a:solidFill>
              <a:cs typeface="Akhbar MT" pitchFamily="2" charset="-78"/>
            </a:endParaRPr>
          </a:p>
          <a:p>
            <a:endParaRPr lang="en-US" sz="2400" dirty="0" smtClean="0"/>
          </a:p>
          <a:p>
            <a:endParaRPr lang="ar-SA" sz="3200" dirty="0" smtClean="0">
              <a:solidFill>
                <a:schemeClr val="accent6">
                  <a:lumMod val="75000"/>
                </a:schemeClr>
              </a:solidFill>
              <a:latin typeface="Arabic Typesetting" pitchFamily="66" charset="-78"/>
              <a:cs typeface="Arabic Typesetting" pitchFamily="66" charset="-78"/>
            </a:endParaRPr>
          </a:p>
        </p:txBody>
      </p:sp>
      <p:sp>
        <p:nvSpPr>
          <p:cNvPr id="2" name="عنوان 1"/>
          <p:cNvSpPr>
            <a:spLocks noGrp="1"/>
          </p:cNvSpPr>
          <p:nvPr>
            <p:ph type="title"/>
          </p:nvPr>
        </p:nvSpPr>
        <p:spPr/>
        <p:txBody>
          <a:bodyPr>
            <a:normAutofit/>
          </a:bodyPr>
          <a:lstStyle/>
          <a:p>
            <a:pPr algn="ctr"/>
            <a:r>
              <a:rPr lang="ar-SA" dirty="0" smtClean="0">
                <a:solidFill>
                  <a:schemeClr val="accent1">
                    <a:lumMod val="75000"/>
                  </a:schemeClr>
                </a:solidFill>
                <a:latin typeface="Arial Unicode MS" pitchFamily="34" charset="-128"/>
                <a:ea typeface="Arial Unicode MS" pitchFamily="34" charset="-128"/>
                <a:cs typeface="Arial Unicode MS" pitchFamily="34" charset="-128"/>
              </a:rPr>
              <a:t>تحديد ميزانية المجموعات الرقمية</a:t>
            </a:r>
            <a:endParaRPr lang="ar-SA" dirty="0">
              <a:solidFill>
                <a:schemeClr val="accent1">
                  <a:lumMod val="75000"/>
                </a:schemeClr>
              </a:solidFill>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xmlns="" val="1222709774"/>
      </p:ext>
    </p:extLst>
  </p:cSld>
  <p:clrMapOvr>
    <a:masterClrMapping/>
  </p:clrMapOvr>
  <p:transition spd="med">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6"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500" fill="hold"/>
                                        <p:tgtEl>
                                          <p:spTgt spid="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25" dur="500" fill="hold"/>
                                        <p:tgtEl>
                                          <p:spTgt spid="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3">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1" presetClass="entr" presetSubtype="0" fill="hold" grpId="0" nodeType="clickEffect">
                                  <p:stCondLst>
                                    <p:cond delay="0"/>
                                  </p:stCondLst>
                                  <p:iterate type="lt">
                                    <p:tmPct val="10000"/>
                                  </p:iterate>
                                  <p:childTnLst>
                                    <p:set>
                                      <p:cBhvr>
                                        <p:cTn id="31" dur="1" fill="hold">
                                          <p:stCondLst>
                                            <p:cond delay="0"/>
                                          </p:stCondLst>
                                        </p:cTn>
                                        <p:tgtEl>
                                          <p:spTgt spid="3">
                                            <p:txEl>
                                              <p:pRg st="2" end="2"/>
                                            </p:txEl>
                                          </p:spTgt>
                                        </p:tgtEl>
                                        <p:attrNameLst>
                                          <p:attrName>style.visibility</p:attrName>
                                        </p:attrNameLst>
                                      </p:cBhvr>
                                      <p:to>
                                        <p:strVal val="visible"/>
                                      </p:to>
                                    </p:set>
                                    <p:anim calcmode="lin" valueType="num">
                                      <p:cBhvr>
                                        <p:cTn id="32" dur="500" fill="hold"/>
                                        <p:tgtEl>
                                          <p:spTgt spid="3">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3">
                                            <p:txEl>
                                              <p:pRg st="2" end="2"/>
                                            </p:txEl>
                                          </p:spTgt>
                                        </p:tgtEl>
                                        <p:attrNameLst>
                                          <p:attrName>ppt_y</p:attrName>
                                        </p:attrNameLst>
                                      </p:cBhvr>
                                      <p:tavLst>
                                        <p:tav tm="0">
                                          <p:val>
                                            <p:strVal val="#ppt_y"/>
                                          </p:val>
                                        </p:tav>
                                        <p:tav tm="100000">
                                          <p:val>
                                            <p:strVal val="#ppt_y"/>
                                          </p:val>
                                        </p:tav>
                                      </p:tavLst>
                                    </p:anim>
                                    <p:anim calcmode="lin" valueType="num">
                                      <p:cBhvr>
                                        <p:cTn id="34" dur="500" fill="hold"/>
                                        <p:tgtEl>
                                          <p:spTgt spid="3">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3">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3">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41" presetClass="entr" presetSubtype="0" fill="hold" grpId="0" nodeType="clickEffect">
                                  <p:stCondLst>
                                    <p:cond delay="0"/>
                                  </p:stCondLst>
                                  <p:iterate type="lt">
                                    <p:tmPct val="10000"/>
                                  </p:iterate>
                                  <p:childTnLst>
                                    <p:set>
                                      <p:cBhvr>
                                        <p:cTn id="40" dur="1" fill="hold">
                                          <p:stCondLst>
                                            <p:cond delay="0"/>
                                          </p:stCondLst>
                                        </p:cTn>
                                        <p:tgtEl>
                                          <p:spTgt spid="3">
                                            <p:txEl>
                                              <p:pRg st="3" end="3"/>
                                            </p:txEl>
                                          </p:spTgt>
                                        </p:tgtEl>
                                        <p:attrNameLst>
                                          <p:attrName>style.visibility</p:attrName>
                                        </p:attrNameLst>
                                      </p:cBhvr>
                                      <p:to>
                                        <p:strVal val="visible"/>
                                      </p:to>
                                    </p:set>
                                    <p:anim calcmode="lin" valueType="num">
                                      <p:cBhvr>
                                        <p:cTn id="41" dur="500" fill="hold"/>
                                        <p:tgtEl>
                                          <p:spTgt spid="3">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3">
                                            <p:txEl>
                                              <p:pRg st="3" end="3"/>
                                            </p:txEl>
                                          </p:spTgt>
                                        </p:tgtEl>
                                        <p:attrNameLst>
                                          <p:attrName>ppt_y</p:attrName>
                                        </p:attrNameLst>
                                      </p:cBhvr>
                                      <p:tavLst>
                                        <p:tav tm="0">
                                          <p:val>
                                            <p:strVal val="#ppt_y"/>
                                          </p:val>
                                        </p:tav>
                                        <p:tav tm="100000">
                                          <p:val>
                                            <p:strVal val="#ppt_y"/>
                                          </p:val>
                                        </p:tav>
                                      </p:tavLst>
                                    </p:anim>
                                    <p:anim calcmode="lin" valueType="num">
                                      <p:cBhvr>
                                        <p:cTn id="43" dur="500" fill="hold"/>
                                        <p:tgtEl>
                                          <p:spTgt spid="3">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3">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3">
                                            <p:txEl>
                                              <p:pRg st="3" end="3"/>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41" presetClass="entr" presetSubtype="0" fill="hold" grpId="0" nodeType="clickEffect">
                                  <p:stCondLst>
                                    <p:cond delay="0"/>
                                  </p:stCondLst>
                                  <p:iterate type="lt">
                                    <p:tmPct val="10000"/>
                                  </p:iterate>
                                  <p:childTnLst>
                                    <p:set>
                                      <p:cBhvr>
                                        <p:cTn id="49" dur="1" fill="hold">
                                          <p:stCondLst>
                                            <p:cond delay="0"/>
                                          </p:stCondLst>
                                        </p:cTn>
                                        <p:tgtEl>
                                          <p:spTgt spid="3">
                                            <p:txEl>
                                              <p:pRg st="5" end="5"/>
                                            </p:txEl>
                                          </p:spTgt>
                                        </p:tgtEl>
                                        <p:attrNameLst>
                                          <p:attrName>style.visibility</p:attrName>
                                        </p:attrNameLst>
                                      </p:cBhvr>
                                      <p:to>
                                        <p:strVal val="visible"/>
                                      </p:to>
                                    </p:set>
                                    <p:anim calcmode="lin" valueType="num">
                                      <p:cBhvr>
                                        <p:cTn id="50" dur="500" fill="hold"/>
                                        <p:tgtEl>
                                          <p:spTgt spid="3">
                                            <p:txEl>
                                              <p:pRg st="5" end="5"/>
                                            </p:txEl>
                                          </p:spTgt>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3">
                                            <p:txEl>
                                              <p:pRg st="5" end="5"/>
                                            </p:txEl>
                                          </p:spTgt>
                                        </p:tgtEl>
                                        <p:attrNameLst>
                                          <p:attrName>ppt_y</p:attrName>
                                        </p:attrNameLst>
                                      </p:cBhvr>
                                      <p:tavLst>
                                        <p:tav tm="0">
                                          <p:val>
                                            <p:strVal val="#ppt_y"/>
                                          </p:val>
                                        </p:tav>
                                        <p:tav tm="100000">
                                          <p:val>
                                            <p:strVal val="#ppt_y"/>
                                          </p:val>
                                        </p:tav>
                                      </p:tavLst>
                                    </p:anim>
                                    <p:anim calcmode="lin" valueType="num">
                                      <p:cBhvr>
                                        <p:cTn id="52" dur="500" fill="hold"/>
                                        <p:tgtEl>
                                          <p:spTgt spid="3">
                                            <p:txEl>
                                              <p:pRg st="5" end="5"/>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3">
                                            <p:txEl>
                                              <p:pRg st="5" end="5"/>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4" dur="500" tmFilter="0,0; .5, 1; 1, 1"/>
                                        <p:tgtEl>
                                          <p:spTgt spid="3">
                                            <p:txEl>
                                              <p:pRg st="5" end="5"/>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41" presetClass="entr" presetSubtype="0" fill="hold" grpId="0" nodeType="clickEffect">
                                  <p:stCondLst>
                                    <p:cond delay="0"/>
                                  </p:stCondLst>
                                  <p:iterate type="lt">
                                    <p:tmPct val="10000"/>
                                  </p:iterate>
                                  <p:childTnLst>
                                    <p:set>
                                      <p:cBhvr>
                                        <p:cTn id="58" dur="1" fill="hold">
                                          <p:stCondLst>
                                            <p:cond delay="0"/>
                                          </p:stCondLst>
                                        </p:cTn>
                                        <p:tgtEl>
                                          <p:spTgt spid="3">
                                            <p:txEl>
                                              <p:pRg st="6" end="6"/>
                                            </p:txEl>
                                          </p:spTgt>
                                        </p:tgtEl>
                                        <p:attrNameLst>
                                          <p:attrName>style.visibility</p:attrName>
                                        </p:attrNameLst>
                                      </p:cBhvr>
                                      <p:to>
                                        <p:strVal val="visible"/>
                                      </p:to>
                                    </p:set>
                                    <p:anim calcmode="lin" valueType="num">
                                      <p:cBhvr>
                                        <p:cTn id="59" dur="500" fill="hold"/>
                                        <p:tgtEl>
                                          <p:spTgt spid="3">
                                            <p:txEl>
                                              <p:pRg st="6" end="6"/>
                                            </p:txEl>
                                          </p:spTgt>
                                        </p:tgtEl>
                                        <p:attrNameLst>
                                          <p:attrName>ppt_x</p:attrName>
                                        </p:attrNameLst>
                                      </p:cBhvr>
                                      <p:tavLst>
                                        <p:tav tm="0">
                                          <p:val>
                                            <p:strVal val="#ppt_x"/>
                                          </p:val>
                                        </p:tav>
                                        <p:tav tm="50000">
                                          <p:val>
                                            <p:strVal val="#ppt_x+.1"/>
                                          </p:val>
                                        </p:tav>
                                        <p:tav tm="100000">
                                          <p:val>
                                            <p:strVal val="#ppt_x"/>
                                          </p:val>
                                        </p:tav>
                                      </p:tavLst>
                                    </p:anim>
                                    <p:anim calcmode="lin" valueType="num">
                                      <p:cBhvr>
                                        <p:cTn id="60" dur="500" fill="hold"/>
                                        <p:tgtEl>
                                          <p:spTgt spid="3">
                                            <p:txEl>
                                              <p:pRg st="6" end="6"/>
                                            </p:txEl>
                                          </p:spTgt>
                                        </p:tgtEl>
                                        <p:attrNameLst>
                                          <p:attrName>ppt_y</p:attrName>
                                        </p:attrNameLst>
                                      </p:cBhvr>
                                      <p:tavLst>
                                        <p:tav tm="0">
                                          <p:val>
                                            <p:strVal val="#ppt_y"/>
                                          </p:val>
                                        </p:tav>
                                        <p:tav tm="100000">
                                          <p:val>
                                            <p:strVal val="#ppt_y"/>
                                          </p:val>
                                        </p:tav>
                                      </p:tavLst>
                                    </p:anim>
                                    <p:anim calcmode="lin" valueType="num">
                                      <p:cBhvr>
                                        <p:cTn id="61" dur="500" fill="hold"/>
                                        <p:tgtEl>
                                          <p:spTgt spid="3">
                                            <p:txEl>
                                              <p:pRg st="6" end="6"/>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62" dur="500" fill="hold"/>
                                        <p:tgtEl>
                                          <p:spTgt spid="3">
                                            <p:txEl>
                                              <p:pRg st="6" end="6"/>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63" dur="500" tmFilter="0,0; .5, 1; 1, 1"/>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14400" y="1916832"/>
            <a:ext cx="7772400" cy="4464496"/>
          </a:xfrm>
        </p:spPr>
        <p:txBody>
          <a:bodyPr>
            <a:normAutofit/>
          </a:bodyPr>
          <a:lstStyle/>
          <a:p>
            <a:pPr>
              <a:buFont typeface="Wingdings" pitchFamily="2" charset="2"/>
              <a:buChar char="Ø"/>
            </a:pPr>
            <a:r>
              <a:rPr lang="ar-SA" sz="3200" b="1" dirty="0" smtClean="0">
                <a:solidFill>
                  <a:srgbClr val="002060"/>
                </a:solidFill>
                <a:cs typeface="Akhbar MT" pitchFamily="2" charset="-78"/>
              </a:rPr>
              <a:t>جوانب التقييم الأولي:</a:t>
            </a:r>
            <a:endParaRPr lang="en-US" sz="3200" b="1" dirty="0" smtClean="0">
              <a:solidFill>
                <a:srgbClr val="002060"/>
              </a:solidFill>
              <a:cs typeface="Akhbar MT" pitchFamily="2" charset="-78"/>
            </a:endParaRPr>
          </a:p>
          <a:p>
            <a:pPr marL="514350" indent="-514350">
              <a:buFont typeface="+mj-lt"/>
              <a:buAutoNum type="arabicPeriod"/>
            </a:pPr>
            <a:r>
              <a:rPr lang="ar-SA" sz="3200" b="1" dirty="0" smtClean="0">
                <a:solidFill>
                  <a:srgbClr val="002060"/>
                </a:solidFill>
                <a:cs typeface="Akhbar MT" pitchFamily="2" charset="-78"/>
              </a:rPr>
              <a:t>التكلفة</a:t>
            </a:r>
            <a:endParaRPr lang="en-US" sz="3200" b="1" dirty="0" smtClean="0">
              <a:solidFill>
                <a:srgbClr val="002060"/>
              </a:solidFill>
              <a:cs typeface="Akhbar MT" pitchFamily="2" charset="-78"/>
            </a:endParaRPr>
          </a:p>
          <a:p>
            <a:pPr marL="514350" indent="-514350">
              <a:buFont typeface="+mj-lt"/>
              <a:buAutoNum type="arabicPeriod"/>
            </a:pPr>
            <a:r>
              <a:rPr lang="ar-SA" sz="3200" b="1" dirty="0" smtClean="0">
                <a:solidFill>
                  <a:srgbClr val="002060"/>
                </a:solidFill>
                <a:cs typeface="Akhbar MT" pitchFamily="2" charset="-78"/>
              </a:rPr>
              <a:t>المحتوى</a:t>
            </a:r>
            <a:endParaRPr lang="en-US" sz="3200" b="1" dirty="0" smtClean="0">
              <a:solidFill>
                <a:srgbClr val="002060"/>
              </a:solidFill>
              <a:cs typeface="Akhbar MT" pitchFamily="2" charset="-78"/>
            </a:endParaRPr>
          </a:p>
          <a:p>
            <a:pPr marL="514350" indent="-514350">
              <a:buFont typeface="+mj-lt"/>
              <a:buAutoNum type="arabicPeriod"/>
            </a:pPr>
            <a:r>
              <a:rPr lang="ar-SA" sz="3200" b="1" dirty="0" smtClean="0">
                <a:solidFill>
                  <a:srgbClr val="002060"/>
                </a:solidFill>
                <a:cs typeface="Akhbar MT" pitchFamily="2" charset="-78"/>
              </a:rPr>
              <a:t>المتطلبات</a:t>
            </a:r>
          </a:p>
        </p:txBody>
      </p:sp>
      <p:sp>
        <p:nvSpPr>
          <p:cNvPr id="2" name="عنوان 1"/>
          <p:cNvSpPr>
            <a:spLocks noGrp="1"/>
          </p:cNvSpPr>
          <p:nvPr>
            <p:ph type="title"/>
          </p:nvPr>
        </p:nvSpPr>
        <p:spPr/>
        <p:txBody>
          <a:bodyPr>
            <a:normAutofit fontScale="90000"/>
          </a:bodyPr>
          <a:lstStyle/>
          <a:p>
            <a:pPr algn="ctr"/>
            <a:r>
              <a:rPr lang="ar-SA" sz="4400" dirty="0" smtClean="0">
                <a:solidFill>
                  <a:schemeClr val="accent1">
                    <a:lumMod val="75000"/>
                  </a:schemeClr>
                </a:solidFill>
                <a:latin typeface="Arial Unicode MS" pitchFamily="34" charset="-128"/>
                <a:ea typeface="Arial Unicode MS" pitchFamily="34" charset="-128"/>
                <a:cs typeface="Arial Unicode MS" pitchFamily="34" charset="-128"/>
              </a:rPr>
              <a:t>تقييم المصادر الإلكترونية وتجربتها</a:t>
            </a:r>
            <a:r>
              <a:rPr lang="en-US" dirty="0" smtClean="0"/>
              <a:t/>
            </a:r>
            <a:br>
              <a:rPr lang="en-US" dirty="0" smtClean="0"/>
            </a:br>
            <a:endParaRPr lang="ar-SA" dirty="0">
              <a:solidFill>
                <a:schemeClr val="accent1">
                  <a:lumMod val="75000"/>
                </a:schemeClr>
              </a:solidFill>
            </a:endParaRPr>
          </a:p>
        </p:txBody>
      </p:sp>
    </p:spTree>
    <p:extLst>
      <p:ext uri="{BB962C8B-B14F-4D97-AF65-F5344CB8AC3E}">
        <p14:creationId xmlns:p14="http://schemas.microsoft.com/office/powerpoint/2010/main" xmlns="" val="322414386"/>
      </p:ext>
    </p:extLst>
  </p:cSld>
  <p:clrMapOvr>
    <a:masterClrMapping/>
  </p:clrMapOvr>
  <p:transition spd="med">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6"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500" fill="hold"/>
                                        <p:tgtEl>
                                          <p:spTgt spid="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25" dur="500" fill="hold"/>
                                        <p:tgtEl>
                                          <p:spTgt spid="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3">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1" presetClass="entr" presetSubtype="0" fill="hold" grpId="0" nodeType="clickEffect">
                                  <p:stCondLst>
                                    <p:cond delay="0"/>
                                  </p:stCondLst>
                                  <p:iterate type="lt">
                                    <p:tmPct val="10000"/>
                                  </p:iterate>
                                  <p:childTnLst>
                                    <p:set>
                                      <p:cBhvr>
                                        <p:cTn id="31" dur="1" fill="hold">
                                          <p:stCondLst>
                                            <p:cond delay="0"/>
                                          </p:stCondLst>
                                        </p:cTn>
                                        <p:tgtEl>
                                          <p:spTgt spid="3">
                                            <p:txEl>
                                              <p:pRg st="2" end="2"/>
                                            </p:txEl>
                                          </p:spTgt>
                                        </p:tgtEl>
                                        <p:attrNameLst>
                                          <p:attrName>style.visibility</p:attrName>
                                        </p:attrNameLst>
                                      </p:cBhvr>
                                      <p:to>
                                        <p:strVal val="visible"/>
                                      </p:to>
                                    </p:set>
                                    <p:anim calcmode="lin" valueType="num">
                                      <p:cBhvr>
                                        <p:cTn id="32" dur="500" fill="hold"/>
                                        <p:tgtEl>
                                          <p:spTgt spid="3">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3">
                                            <p:txEl>
                                              <p:pRg st="2" end="2"/>
                                            </p:txEl>
                                          </p:spTgt>
                                        </p:tgtEl>
                                        <p:attrNameLst>
                                          <p:attrName>ppt_y</p:attrName>
                                        </p:attrNameLst>
                                      </p:cBhvr>
                                      <p:tavLst>
                                        <p:tav tm="0">
                                          <p:val>
                                            <p:strVal val="#ppt_y"/>
                                          </p:val>
                                        </p:tav>
                                        <p:tav tm="100000">
                                          <p:val>
                                            <p:strVal val="#ppt_y"/>
                                          </p:val>
                                        </p:tav>
                                      </p:tavLst>
                                    </p:anim>
                                    <p:anim calcmode="lin" valueType="num">
                                      <p:cBhvr>
                                        <p:cTn id="34" dur="500" fill="hold"/>
                                        <p:tgtEl>
                                          <p:spTgt spid="3">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3">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3">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41" presetClass="entr" presetSubtype="0" fill="hold" grpId="0" nodeType="clickEffect">
                                  <p:stCondLst>
                                    <p:cond delay="0"/>
                                  </p:stCondLst>
                                  <p:iterate type="lt">
                                    <p:tmPct val="10000"/>
                                  </p:iterate>
                                  <p:childTnLst>
                                    <p:set>
                                      <p:cBhvr>
                                        <p:cTn id="40" dur="1" fill="hold">
                                          <p:stCondLst>
                                            <p:cond delay="0"/>
                                          </p:stCondLst>
                                        </p:cTn>
                                        <p:tgtEl>
                                          <p:spTgt spid="3">
                                            <p:txEl>
                                              <p:pRg st="3" end="3"/>
                                            </p:txEl>
                                          </p:spTgt>
                                        </p:tgtEl>
                                        <p:attrNameLst>
                                          <p:attrName>style.visibility</p:attrName>
                                        </p:attrNameLst>
                                      </p:cBhvr>
                                      <p:to>
                                        <p:strVal val="visible"/>
                                      </p:to>
                                    </p:set>
                                    <p:anim calcmode="lin" valueType="num">
                                      <p:cBhvr>
                                        <p:cTn id="41" dur="500" fill="hold"/>
                                        <p:tgtEl>
                                          <p:spTgt spid="3">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3">
                                            <p:txEl>
                                              <p:pRg st="3" end="3"/>
                                            </p:txEl>
                                          </p:spTgt>
                                        </p:tgtEl>
                                        <p:attrNameLst>
                                          <p:attrName>ppt_y</p:attrName>
                                        </p:attrNameLst>
                                      </p:cBhvr>
                                      <p:tavLst>
                                        <p:tav tm="0">
                                          <p:val>
                                            <p:strVal val="#ppt_y"/>
                                          </p:val>
                                        </p:tav>
                                        <p:tav tm="100000">
                                          <p:val>
                                            <p:strVal val="#ppt_y"/>
                                          </p:val>
                                        </p:tav>
                                      </p:tavLst>
                                    </p:anim>
                                    <p:anim calcmode="lin" valueType="num">
                                      <p:cBhvr>
                                        <p:cTn id="43" dur="500" fill="hold"/>
                                        <p:tgtEl>
                                          <p:spTgt spid="3">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3">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14400" y="1447800"/>
            <a:ext cx="7772400" cy="4933528"/>
          </a:xfrm>
        </p:spPr>
        <p:txBody>
          <a:bodyPr>
            <a:normAutofit fontScale="92500" lnSpcReduction="20000"/>
          </a:bodyPr>
          <a:lstStyle/>
          <a:p>
            <a:pPr>
              <a:buFont typeface="Wingdings" pitchFamily="2" charset="2"/>
              <a:buChar char="Ø"/>
            </a:pPr>
            <a:r>
              <a:rPr lang="ar-SA" sz="3900" dirty="0" smtClean="0">
                <a:solidFill>
                  <a:srgbClr val="002060"/>
                </a:solidFill>
                <a:cs typeface="Akhbar MT" pitchFamily="2" charset="-78"/>
              </a:rPr>
              <a:t>بعد القيام بعملية التقييم الأولي يكون قد أوجدنا قائمة مبدئية لعناوين مصادر إلكترونية  تساعد على اتخاذ القرار، هذه العناوين يتم تقييمها لاحقا بشكل مفصل مع الأخذ بالاعتبار الاقتناء الفعلي للمصدر في هذه المرحلة. </a:t>
            </a:r>
            <a:endParaRPr lang="en-US" sz="3900" dirty="0" smtClean="0">
              <a:solidFill>
                <a:srgbClr val="002060"/>
              </a:solidFill>
              <a:cs typeface="Akhbar MT" pitchFamily="2" charset="-78"/>
            </a:endParaRPr>
          </a:p>
          <a:p>
            <a:pPr>
              <a:buFont typeface="Wingdings" pitchFamily="2" charset="2"/>
              <a:buChar char="Ø"/>
            </a:pPr>
            <a:r>
              <a:rPr lang="ar-SA" sz="3900" dirty="0" smtClean="0">
                <a:solidFill>
                  <a:srgbClr val="002060"/>
                </a:solidFill>
                <a:cs typeface="Akhbar MT" pitchFamily="2" charset="-78"/>
              </a:rPr>
              <a:t>مما يعني الحاجة لوجود نظام لترتيب المصادر طبقا لأهميتها وأولوياتها.</a:t>
            </a:r>
            <a:endParaRPr lang="en-US" sz="3900" dirty="0" smtClean="0">
              <a:solidFill>
                <a:srgbClr val="002060"/>
              </a:solidFill>
              <a:cs typeface="Akhbar MT" pitchFamily="2" charset="-78"/>
            </a:endParaRPr>
          </a:p>
          <a:p>
            <a:pPr>
              <a:buFont typeface="Wingdings" pitchFamily="2" charset="2"/>
              <a:buChar char="Ø"/>
            </a:pPr>
            <a:r>
              <a:rPr lang="ar-SA" sz="3900" dirty="0" smtClean="0">
                <a:solidFill>
                  <a:srgbClr val="002060"/>
                </a:solidFill>
                <a:cs typeface="Akhbar MT" pitchFamily="2" charset="-78"/>
              </a:rPr>
              <a:t>بعد اختيار المصدر تأتي خطوة هامة وهي طلب اشتراك تجريبي أو نسخة تقييم لتعرف أكثر على المصدر. وفي حالة عدم توفر ذلك يمكن الاعتماد على سمعة الناشر أو سؤال جهات أخرى تقتني هذا المصدر.</a:t>
            </a:r>
            <a:endParaRPr lang="en-US" sz="3900" dirty="0" smtClean="0">
              <a:solidFill>
                <a:srgbClr val="002060"/>
              </a:solidFill>
              <a:cs typeface="Akhbar MT" pitchFamily="2" charset="-78"/>
            </a:endParaRPr>
          </a:p>
          <a:p>
            <a:endParaRPr lang="ar-SA" dirty="0" smtClean="0">
              <a:solidFill>
                <a:schemeClr val="accent6">
                  <a:lumMod val="75000"/>
                </a:schemeClr>
              </a:solidFill>
            </a:endParaRPr>
          </a:p>
        </p:txBody>
      </p:sp>
      <p:sp>
        <p:nvSpPr>
          <p:cNvPr id="2" name="عنوان 1"/>
          <p:cNvSpPr>
            <a:spLocks noGrp="1"/>
          </p:cNvSpPr>
          <p:nvPr>
            <p:ph type="title"/>
          </p:nvPr>
        </p:nvSpPr>
        <p:spPr/>
        <p:txBody>
          <a:bodyPr>
            <a:normAutofit fontScale="90000"/>
          </a:bodyPr>
          <a:lstStyle/>
          <a:p>
            <a:pPr algn="ctr"/>
            <a:r>
              <a:rPr lang="ar-SA" sz="4400" dirty="0" smtClean="0">
                <a:solidFill>
                  <a:schemeClr val="accent1">
                    <a:lumMod val="75000"/>
                  </a:schemeClr>
                </a:solidFill>
                <a:latin typeface="Arial Unicode MS" pitchFamily="34" charset="-128"/>
                <a:ea typeface="Arial Unicode MS" pitchFamily="34" charset="-128"/>
                <a:cs typeface="Arial Unicode MS" pitchFamily="34" charset="-128"/>
              </a:rPr>
              <a:t>تقييم المصادر الإلكترونية وتجربتها</a:t>
            </a:r>
            <a:r>
              <a:rPr lang="en-US" dirty="0" smtClean="0"/>
              <a:t/>
            </a:r>
            <a:br>
              <a:rPr lang="en-US" dirty="0" smtClean="0"/>
            </a:br>
            <a:endParaRPr lang="ar-SA" dirty="0">
              <a:solidFill>
                <a:schemeClr val="accent1">
                  <a:lumMod val="75000"/>
                </a:schemeClr>
              </a:solidFill>
            </a:endParaRPr>
          </a:p>
        </p:txBody>
      </p:sp>
    </p:spTree>
    <p:extLst>
      <p:ext uri="{BB962C8B-B14F-4D97-AF65-F5344CB8AC3E}">
        <p14:creationId xmlns:p14="http://schemas.microsoft.com/office/powerpoint/2010/main" xmlns="" val="322414386"/>
      </p:ext>
    </p:extLst>
  </p:cSld>
  <p:clrMapOvr>
    <a:masterClrMapping/>
  </p:clrMapOvr>
  <p:transition spd="med">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6"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500" fill="hold"/>
                                        <p:tgtEl>
                                          <p:spTgt spid="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25" dur="500" fill="hold"/>
                                        <p:tgtEl>
                                          <p:spTgt spid="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3">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1" presetClass="entr" presetSubtype="0" fill="hold" grpId="0" nodeType="clickEffect">
                                  <p:stCondLst>
                                    <p:cond delay="0"/>
                                  </p:stCondLst>
                                  <p:iterate type="lt">
                                    <p:tmPct val="10000"/>
                                  </p:iterate>
                                  <p:childTnLst>
                                    <p:set>
                                      <p:cBhvr>
                                        <p:cTn id="31" dur="1" fill="hold">
                                          <p:stCondLst>
                                            <p:cond delay="0"/>
                                          </p:stCondLst>
                                        </p:cTn>
                                        <p:tgtEl>
                                          <p:spTgt spid="3">
                                            <p:txEl>
                                              <p:pRg st="2" end="2"/>
                                            </p:txEl>
                                          </p:spTgt>
                                        </p:tgtEl>
                                        <p:attrNameLst>
                                          <p:attrName>style.visibility</p:attrName>
                                        </p:attrNameLst>
                                      </p:cBhvr>
                                      <p:to>
                                        <p:strVal val="visible"/>
                                      </p:to>
                                    </p:set>
                                    <p:anim calcmode="lin" valueType="num">
                                      <p:cBhvr>
                                        <p:cTn id="32" dur="500" fill="hold"/>
                                        <p:tgtEl>
                                          <p:spTgt spid="3">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3">
                                            <p:txEl>
                                              <p:pRg st="2" end="2"/>
                                            </p:txEl>
                                          </p:spTgt>
                                        </p:tgtEl>
                                        <p:attrNameLst>
                                          <p:attrName>ppt_y</p:attrName>
                                        </p:attrNameLst>
                                      </p:cBhvr>
                                      <p:tavLst>
                                        <p:tav tm="0">
                                          <p:val>
                                            <p:strVal val="#ppt_y"/>
                                          </p:val>
                                        </p:tav>
                                        <p:tav tm="100000">
                                          <p:val>
                                            <p:strVal val="#ppt_y"/>
                                          </p:val>
                                        </p:tav>
                                      </p:tavLst>
                                    </p:anim>
                                    <p:anim calcmode="lin" valueType="num">
                                      <p:cBhvr>
                                        <p:cTn id="34" dur="500" fill="hold"/>
                                        <p:tgtEl>
                                          <p:spTgt spid="3">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3">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14400" y="1447800"/>
            <a:ext cx="7772400" cy="4933528"/>
          </a:xfrm>
        </p:spPr>
        <p:txBody>
          <a:bodyPr>
            <a:normAutofit lnSpcReduction="10000"/>
          </a:bodyPr>
          <a:lstStyle/>
          <a:p>
            <a:pPr>
              <a:buFont typeface="Wingdings" pitchFamily="2" charset="2"/>
              <a:buChar char="Ø"/>
            </a:pPr>
            <a:r>
              <a:rPr lang="ar-SA" sz="3600" b="1" dirty="0" smtClean="0">
                <a:solidFill>
                  <a:srgbClr val="002060"/>
                </a:solidFill>
                <a:cs typeface="Akhbar MT" pitchFamily="2" charset="-78"/>
              </a:rPr>
              <a:t>تقييم المصادر الإلكترونية والاشتراكات التجريبية تعد عملية صعبة التنظيم.</a:t>
            </a:r>
            <a:endParaRPr lang="en-US" sz="3600" b="1" dirty="0" smtClean="0">
              <a:solidFill>
                <a:srgbClr val="002060"/>
              </a:solidFill>
              <a:cs typeface="Akhbar MT" pitchFamily="2" charset="-78"/>
            </a:endParaRPr>
          </a:p>
          <a:p>
            <a:pPr>
              <a:buFont typeface="Wingdings" pitchFamily="2" charset="2"/>
              <a:buChar char="Ø"/>
            </a:pPr>
            <a:r>
              <a:rPr lang="ar-SA" sz="3600" b="1" dirty="0" smtClean="0">
                <a:solidFill>
                  <a:srgbClr val="002060"/>
                </a:solidFill>
                <a:cs typeface="Akhbar MT" pitchFamily="2" charset="-78"/>
              </a:rPr>
              <a:t>لذا فإن التقييم في هذه المرحلة يتطلب مشاركة مجموعة من المختصين:</a:t>
            </a:r>
            <a:endParaRPr lang="en-US" sz="3600" b="1" dirty="0" smtClean="0">
              <a:solidFill>
                <a:srgbClr val="002060"/>
              </a:solidFill>
              <a:cs typeface="Akhbar MT" pitchFamily="2" charset="-78"/>
            </a:endParaRPr>
          </a:p>
          <a:p>
            <a:pPr>
              <a:buFont typeface="Wingdings" pitchFamily="2" charset="2"/>
              <a:buChar char="ü"/>
            </a:pPr>
            <a:r>
              <a:rPr lang="ar-SA" sz="3600" b="1" dirty="0" smtClean="0">
                <a:solidFill>
                  <a:srgbClr val="002060"/>
                </a:solidFill>
                <a:cs typeface="Akhbar MT" pitchFamily="2" charset="-78"/>
              </a:rPr>
              <a:t>الاختصاصيون الموضوعيون</a:t>
            </a:r>
            <a:endParaRPr lang="en-US" sz="3600" b="1" dirty="0" smtClean="0">
              <a:solidFill>
                <a:srgbClr val="002060"/>
              </a:solidFill>
              <a:cs typeface="Akhbar MT" pitchFamily="2" charset="-78"/>
            </a:endParaRPr>
          </a:p>
          <a:p>
            <a:pPr>
              <a:buFont typeface="Wingdings" pitchFamily="2" charset="2"/>
              <a:buChar char="ü"/>
            </a:pPr>
            <a:r>
              <a:rPr lang="ar-SA" sz="3600" b="1" dirty="0" smtClean="0">
                <a:solidFill>
                  <a:srgbClr val="002060"/>
                </a:solidFill>
                <a:cs typeface="Akhbar MT" pitchFamily="2" charset="-78"/>
              </a:rPr>
              <a:t>الاختصاصيون الفنيون</a:t>
            </a:r>
            <a:endParaRPr lang="en-US" sz="3600" b="1" dirty="0" smtClean="0">
              <a:solidFill>
                <a:srgbClr val="002060"/>
              </a:solidFill>
              <a:cs typeface="Akhbar MT" pitchFamily="2" charset="-78"/>
            </a:endParaRPr>
          </a:p>
          <a:p>
            <a:pPr>
              <a:buFont typeface="Wingdings" pitchFamily="2" charset="2"/>
              <a:buChar char="ü"/>
            </a:pPr>
            <a:r>
              <a:rPr lang="ar-SA" sz="3600" b="1" dirty="0" smtClean="0">
                <a:solidFill>
                  <a:srgbClr val="002060"/>
                </a:solidFill>
                <a:cs typeface="Akhbar MT" pitchFamily="2" charset="-78"/>
              </a:rPr>
              <a:t>المستفيدون</a:t>
            </a:r>
            <a:endParaRPr lang="en-US" sz="3600" b="1" dirty="0" smtClean="0">
              <a:solidFill>
                <a:srgbClr val="002060"/>
              </a:solidFill>
              <a:cs typeface="Akhbar MT" pitchFamily="2" charset="-78"/>
            </a:endParaRPr>
          </a:p>
          <a:p>
            <a:pPr>
              <a:buFont typeface="Wingdings" pitchFamily="2" charset="2"/>
              <a:buChar char="ü"/>
            </a:pPr>
            <a:r>
              <a:rPr lang="ar-SA" sz="3600" b="1" dirty="0" smtClean="0">
                <a:solidFill>
                  <a:srgbClr val="002060"/>
                </a:solidFill>
                <a:cs typeface="Akhbar MT" pitchFamily="2" charset="-78"/>
              </a:rPr>
              <a:t>المختصون بواجهات الاستخدام البرمجية</a:t>
            </a:r>
            <a:endParaRPr lang="en-US" sz="3600" b="1" dirty="0" smtClean="0">
              <a:solidFill>
                <a:srgbClr val="002060"/>
              </a:solidFill>
              <a:cs typeface="Akhbar MT" pitchFamily="2" charset="-78"/>
            </a:endParaRPr>
          </a:p>
          <a:p>
            <a:pPr>
              <a:buFont typeface="Wingdings" pitchFamily="2" charset="2"/>
              <a:buChar char="ü"/>
            </a:pPr>
            <a:r>
              <a:rPr lang="ar-SA" sz="3600" b="1" dirty="0" smtClean="0">
                <a:solidFill>
                  <a:srgbClr val="002060"/>
                </a:solidFill>
                <a:cs typeface="Akhbar MT" pitchFamily="2" charset="-78"/>
              </a:rPr>
              <a:t>الموظفون الاداريون</a:t>
            </a:r>
            <a:endParaRPr lang="en-US" sz="3600" b="1" dirty="0" smtClean="0">
              <a:solidFill>
                <a:srgbClr val="002060"/>
              </a:solidFill>
              <a:cs typeface="Akhbar MT" pitchFamily="2" charset="-78"/>
            </a:endParaRPr>
          </a:p>
          <a:p>
            <a:endParaRPr lang="ar-SA" dirty="0" smtClean="0">
              <a:solidFill>
                <a:schemeClr val="accent6">
                  <a:lumMod val="75000"/>
                </a:schemeClr>
              </a:solidFill>
            </a:endParaRPr>
          </a:p>
        </p:txBody>
      </p:sp>
      <p:sp>
        <p:nvSpPr>
          <p:cNvPr id="2" name="عنوان 1"/>
          <p:cNvSpPr>
            <a:spLocks noGrp="1"/>
          </p:cNvSpPr>
          <p:nvPr>
            <p:ph type="title"/>
          </p:nvPr>
        </p:nvSpPr>
        <p:spPr/>
        <p:txBody>
          <a:bodyPr>
            <a:normAutofit fontScale="90000"/>
          </a:bodyPr>
          <a:lstStyle/>
          <a:p>
            <a:pPr algn="ctr"/>
            <a:r>
              <a:rPr lang="ar-SA" sz="4400" dirty="0" smtClean="0">
                <a:solidFill>
                  <a:schemeClr val="accent1">
                    <a:lumMod val="75000"/>
                  </a:schemeClr>
                </a:solidFill>
                <a:latin typeface="Arial Unicode MS" pitchFamily="34" charset="-128"/>
                <a:ea typeface="Arial Unicode MS" pitchFamily="34" charset="-128"/>
                <a:cs typeface="Arial Unicode MS" pitchFamily="34" charset="-128"/>
              </a:rPr>
              <a:t>تقييم المصادر الإلكترونية وتجربتها</a:t>
            </a:r>
            <a:r>
              <a:rPr lang="en-US" dirty="0" smtClean="0"/>
              <a:t/>
            </a:r>
            <a:br>
              <a:rPr lang="en-US" dirty="0" smtClean="0"/>
            </a:br>
            <a:endParaRPr lang="ar-SA" dirty="0">
              <a:solidFill>
                <a:schemeClr val="accent1">
                  <a:lumMod val="75000"/>
                </a:schemeClr>
              </a:solidFill>
            </a:endParaRPr>
          </a:p>
        </p:txBody>
      </p:sp>
    </p:spTree>
    <p:extLst>
      <p:ext uri="{BB962C8B-B14F-4D97-AF65-F5344CB8AC3E}">
        <p14:creationId xmlns:p14="http://schemas.microsoft.com/office/powerpoint/2010/main" xmlns="" val="322414386"/>
      </p:ext>
    </p:extLst>
  </p:cSld>
  <p:clrMapOvr>
    <a:masterClrMapping/>
  </p:clrMapOvr>
  <p:transition spd="med">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6"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500" fill="hold"/>
                                        <p:tgtEl>
                                          <p:spTgt spid="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25" dur="500" fill="hold"/>
                                        <p:tgtEl>
                                          <p:spTgt spid="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3">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1" presetClass="entr" presetSubtype="0" fill="hold" grpId="0" nodeType="clickEffect">
                                  <p:stCondLst>
                                    <p:cond delay="0"/>
                                  </p:stCondLst>
                                  <p:iterate type="lt">
                                    <p:tmPct val="10000"/>
                                  </p:iterate>
                                  <p:childTnLst>
                                    <p:set>
                                      <p:cBhvr>
                                        <p:cTn id="31" dur="1" fill="hold">
                                          <p:stCondLst>
                                            <p:cond delay="0"/>
                                          </p:stCondLst>
                                        </p:cTn>
                                        <p:tgtEl>
                                          <p:spTgt spid="3">
                                            <p:txEl>
                                              <p:pRg st="2" end="2"/>
                                            </p:txEl>
                                          </p:spTgt>
                                        </p:tgtEl>
                                        <p:attrNameLst>
                                          <p:attrName>style.visibility</p:attrName>
                                        </p:attrNameLst>
                                      </p:cBhvr>
                                      <p:to>
                                        <p:strVal val="visible"/>
                                      </p:to>
                                    </p:set>
                                    <p:anim calcmode="lin" valueType="num">
                                      <p:cBhvr>
                                        <p:cTn id="32" dur="500" fill="hold"/>
                                        <p:tgtEl>
                                          <p:spTgt spid="3">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3">
                                            <p:txEl>
                                              <p:pRg st="2" end="2"/>
                                            </p:txEl>
                                          </p:spTgt>
                                        </p:tgtEl>
                                        <p:attrNameLst>
                                          <p:attrName>ppt_y</p:attrName>
                                        </p:attrNameLst>
                                      </p:cBhvr>
                                      <p:tavLst>
                                        <p:tav tm="0">
                                          <p:val>
                                            <p:strVal val="#ppt_y"/>
                                          </p:val>
                                        </p:tav>
                                        <p:tav tm="100000">
                                          <p:val>
                                            <p:strVal val="#ppt_y"/>
                                          </p:val>
                                        </p:tav>
                                      </p:tavLst>
                                    </p:anim>
                                    <p:anim calcmode="lin" valueType="num">
                                      <p:cBhvr>
                                        <p:cTn id="34" dur="500" fill="hold"/>
                                        <p:tgtEl>
                                          <p:spTgt spid="3">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3">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3">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41" presetClass="entr" presetSubtype="0" fill="hold" grpId="0" nodeType="clickEffect">
                                  <p:stCondLst>
                                    <p:cond delay="0"/>
                                  </p:stCondLst>
                                  <p:iterate type="lt">
                                    <p:tmPct val="10000"/>
                                  </p:iterate>
                                  <p:childTnLst>
                                    <p:set>
                                      <p:cBhvr>
                                        <p:cTn id="40" dur="1" fill="hold">
                                          <p:stCondLst>
                                            <p:cond delay="0"/>
                                          </p:stCondLst>
                                        </p:cTn>
                                        <p:tgtEl>
                                          <p:spTgt spid="3">
                                            <p:txEl>
                                              <p:pRg st="3" end="3"/>
                                            </p:txEl>
                                          </p:spTgt>
                                        </p:tgtEl>
                                        <p:attrNameLst>
                                          <p:attrName>style.visibility</p:attrName>
                                        </p:attrNameLst>
                                      </p:cBhvr>
                                      <p:to>
                                        <p:strVal val="visible"/>
                                      </p:to>
                                    </p:set>
                                    <p:anim calcmode="lin" valueType="num">
                                      <p:cBhvr>
                                        <p:cTn id="41" dur="500" fill="hold"/>
                                        <p:tgtEl>
                                          <p:spTgt spid="3">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3">
                                            <p:txEl>
                                              <p:pRg st="3" end="3"/>
                                            </p:txEl>
                                          </p:spTgt>
                                        </p:tgtEl>
                                        <p:attrNameLst>
                                          <p:attrName>ppt_y</p:attrName>
                                        </p:attrNameLst>
                                      </p:cBhvr>
                                      <p:tavLst>
                                        <p:tav tm="0">
                                          <p:val>
                                            <p:strVal val="#ppt_y"/>
                                          </p:val>
                                        </p:tav>
                                        <p:tav tm="100000">
                                          <p:val>
                                            <p:strVal val="#ppt_y"/>
                                          </p:val>
                                        </p:tav>
                                      </p:tavLst>
                                    </p:anim>
                                    <p:anim calcmode="lin" valueType="num">
                                      <p:cBhvr>
                                        <p:cTn id="43" dur="500" fill="hold"/>
                                        <p:tgtEl>
                                          <p:spTgt spid="3">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3">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3">
                                            <p:txEl>
                                              <p:pRg st="3" end="3"/>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41" presetClass="entr" presetSubtype="0" fill="hold" grpId="0" nodeType="clickEffect">
                                  <p:stCondLst>
                                    <p:cond delay="0"/>
                                  </p:stCondLst>
                                  <p:iterate type="lt">
                                    <p:tmPct val="10000"/>
                                  </p:iterate>
                                  <p:childTnLst>
                                    <p:set>
                                      <p:cBhvr>
                                        <p:cTn id="49" dur="1" fill="hold">
                                          <p:stCondLst>
                                            <p:cond delay="0"/>
                                          </p:stCondLst>
                                        </p:cTn>
                                        <p:tgtEl>
                                          <p:spTgt spid="3">
                                            <p:txEl>
                                              <p:pRg st="4" end="4"/>
                                            </p:txEl>
                                          </p:spTgt>
                                        </p:tgtEl>
                                        <p:attrNameLst>
                                          <p:attrName>style.visibility</p:attrName>
                                        </p:attrNameLst>
                                      </p:cBhvr>
                                      <p:to>
                                        <p:strVal val="visible"/>
                                      </p:to>
                                    </p:set>
                                    <p:anim calcmode="lin" valueType="num">
                                      <p:cBhvr>
                                        <p:cTn id="50" dur="500" fill="hold"/>
                                        <p:tgtEl>
                                          <p:spTgt spid="3">
                                            <p:txEl>
                                              <p:pRg st="4" end="4"/>
                                            </p:txEl>
                                          </p:spTgt>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3">
                                            <p:txEl>
                                              <p:pRg st="4" end="4"/>
                                            </p:txEl>
                                          </p:spTgt>
                                        </p:tgtEl>
                                        <p:attrNameLst>
                                          <p:attrName>ppt_y</p:attrName>
                                        </p:attrNameLst>
                                      </p:cBhvr>
                                      <p:tavLst>
                                        <p:tav tm="0">
                                          <p:val>
                                            <p:strVal val="#ppt_y"/>
                                          </p:val>
                                        </p:tav>
                                        <p:tav tm="100000">
                                          <p:val>
                                            <p:strVal val="#ppt_y"/>
                                          </p:val>
                                        </p:tav>
                                      </p:tavLst>
                                    </p:anim>
                                    <p:anim calcmode="lin" valueType="num">
                                      <p:cBhvr>
                                        <p:cTn id="52" dur="500" fill="hold"/>
                                        <p:tgtEl>
                                          <p:spTgt spid="3">
                                            <p:txEl>
                                              <p:pRg st="4" end="4"/>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3">
                                            <p:txEl>
                                              <p:pRg st="4" end="4"/>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4" dur="500" tmFilter="0,0; .5, 1; 1, 1"/>
                                        <p:tgtEl>
                                          <p:spTgt spid="3">
                                            <p:txEl>
                                              <p:pRg st="4" end="4"/>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41" presetClass="entr" presetSubtype="0" fill="hold" grpId="0" nodeType="clickEffect">
                                  <p:stCondLst>
                                    <p:cond delay="0"/>
                                  </p:stCondLst>
                                  <p:iterate type="lt">
                                    <p:tmPct val="10000"/>
                                  </p:iterate>
                                  <p:childTnLst>
                                    <p:set>
                                      <p:cBhvr>
                                        <p:cTn id="58" dur="1" fill="hold">
                                          <p:stCondLst>
                                            <p:cond delay="0"/>
                                          </p:stCondLst>
                                        </p:cTn>
                                        <p:tgtEl>
                                          <p:spTgt spid="3">
                                            <p:txEl>
                                              <p:pRg st="5" end="5"/>
                                            </p:txEl>
                                          </p:spTgt>
                                        </p:tgtEl>
                                        <p:attrNameLst>
                                          <p:attrName>style.visibility</p:attrName>
                                        </p:attrNameLst>
                                      </p:cBhvr>
                                      <p:to>
                                        <p:strVal val="visible"/>
                                      </p:to>
                                    </p:set>
                                    <p:anim calcmode="lin" valueType="num">
                                      <p:cBhvr>
                                        <p:cTn id="59" dur="500" fill="hold"/>
                                        <p:tgtEl>
                                          <p:spTgt spid="3">
                                            <p:txEl>
                                              <p:pRg st="5" end="5"/>
                                            </p:txEl>
                                          </p:spTgt>
                                        </p:tgtEl>
                                        <p:attrNameLst>
                                          <p:attrName>ppt_x</p:attrName>
                                        </p:attrNameLst>
                                      </p:cBhvr>
                                      <p:tavLst>
                                        <p:tav tm="0">
                                          <p:val>
                                            <p:strVal val="#ppt_x"/>
                                          </p:val>
                                        </p:tav>
                                        <p:tav tm="50000">
                                          <p:val>
                                            <p:strVal val="#ppt_x+.1"/>
                                          </p:val>
                                        </p:tav>
                                        <p:tav tm="100000">
                                          <p:val>
                                            <p:strVal val="#ppt_x"/>
                                          </p:val>
                                        </p:tav>
                                      </p:tavLst>
                                    </p:anim>
                                    <p:anim calcmode="lin" valueType="num">
                                      <p:cBhvr>
                                        <p:cTn id="60" dur="500" fill="hold"/>
                                        <p:tgtEl>
                                          <p:spTgt spid="3">
                                            <p:txEl>
                                              <p:pRg st="5" end="5"/>
                                            </p:txEl>
                                          </p:spTgt>
                                        </p:tgtEl>
                                        <p:attrNameLst>
                                          <p:attrName>ppt_y</p:attrName>
                                        </p:attrNameLst>
                                      </p:cBhvr>
                                      <p:tavLst>
                                        <p:tav tm="0">
                                          <p:val>
                                            <p:strVal val="#ppt_y"/>
                                          </p:val>
                                        </p:tav>
                                        <p:tav tm="100000">
                                          <p:val>
                                            <p:strVal val="#ppt_y"/>
                                          </p:val>
                                        </p:tav>
                                      </p:tavLst>
                                    </p:anim>
                                    <p:anim calcmode="lin" valueType="num">
                                      <p:cBhvr>
                                        <p:cTn id="61" dur="500" fill="hold"/>
                                        <p:tgtEl>
                                          <p:spTgt spid="3">
                                            <p:txEl>
                                              <p:pRg st="5" end="5"/>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62" dur="500" fill="hold"/>
                                        <p:tgtEl>
                                          <p:spTgt spid="3">
                                            <p:txEl>
                                              <p:pRg st="5" end="5"/>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63" dur="500" tmFilter="0,0; .5, 1; 1, 1"/>
                                        <p:tgtEl>
                                          <p:spTgt spid="3">
                                            <p:txEl>
                                              <p:pRg st="5" end="5"/>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41" presetClass="entr" presetSubtype="0" fill="hold" grpId="0" nodeType="clickEffect">
                                  <p:stCondLst>
                                    <p:cond delay="0"/>
                                  </p:stCondLst>
                                  <p:iterate type="lt">
                                    <p:tmPct val="10000"/>
                                  </p:iterate>
                                  <p:childTnLst>
                                    <p:set>
                                      <p:cBhvr>
                                        <p:cTn id="67" dur="1" fill="hold">
                                          <p:stCondLst>
                                            <p:cond delay="0"/>
                                          </p:stCondLst>
                                        </p:cTn>
                                        <p:tgtEl>
                                          <p:spTgt spid="3">
                                            <p:txEl>
                                              <p:pRg st="6" end="6"/>
                                            </p:txEl>
                                          </p:spTgt>
                                        </p:tgtEl>
                                        <p:attrNameLst>
                                          <p:attrName>style.visibility</p:attrName>
                                        </p:attrNameLst>
                                      </p:cBhvr>
                                      <p:to>
                                        <p:strVal val="visible"/>
                                      </p:to>
                                    </p:set>
                                    <p:anim calcmode="lin" valueType="num">
                                      <p:cBhvr>
                                        <p:cTn id="68" dur="500" fill="hold"/>
                                        <p:tgtEl>
                                          <p:spTgt spid="3">
                                            <p:txEl>
                                              <p:pRg st="6" end="6"/>
                                            </p:txEl>
                                          </p:spTgt>
                                        </p:tgtEl>
                                        <p:attrNameLst>
                                          <p:attrName>ppt_x</p:attrName>
                                        </p:attrNameLst>
                                      </p:cBhvr>
                                      <p:tavLst>
                                        <p:tav tm="0">
                                          <p:val>
                                            <p:strVal val="#ppt_x"/>
                                          </p:val>
                                        </p:tav>
                                        <p:tav tm="50000">
                                          <p:val>
                                            <p:strVal val="#ppt_x+.1"/>
                                          </p:val>
                                        </p:tav>
                                        <p:tav tm="100000">
                                          <p:val>
                                            <p:strVal val="#ppt_x"/>
                                          </p:val>
                                        </p:tav>
                                      </p:tavLst>
                                    </p:anim>
                                    <p:anim calcmode="lin" valueType="num">
                                      <p:cBhvr>
                                        <p:cTn id="69" dur="500" fill="hold"/>
                                        <p:tgtEl>
                                          <p:spTgt spid="3">
                                            <p:txEl>
                                              <p:pRg st="6" end="6"/>
                                            </p:txEl>
                                          </p:spTgt>
                                        </p:tgtEl>
                                        <p:attrNameLst>
                                          <p:attrName>ppt_y</p:attrName>
                                        </p:attrNameLst>
                                      </p:cBhvr>
                                      <p:tavLst>
                                        <p:tav tm="0">
                                          <p:val>
                                            <p:strVal val="#ppt_y"/>
                                          </p:val>
                                        </p:tav>
                                        <p:tav tm="100000">
                                          <p:val>
                                            <p:strVal val="#ppt_y"/>
                                          </p:val>
                                        </p:tav>
                                      </p:tavLst>
                                    </p:anim>
                                    <p:anim calcmode="lin" valueType="num">
                                      <p:cBhvr>
                                        <p:cTn id="70" dur="500" fill="hold"/>
                                        <p:tgtEl>
                                          <p:spTgt spid="3">
                                            <p:txEl>
                                              <p:pRg st="6" end="6"/>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71" dur="500" fill="hold"/>
                                        <p:tgtEl>
                                          <p:spTgt spid="3">
                                            <p:txEl>
                                              <p:pRg st="6" end="6"/>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72" dur="500" tmFilter="0,0; .5, 1; 1, 1"/>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14400" y="2132856"/>
            <a:ext cx="7772400" cy="4248472"/>
          </a:xfrm>
        </p:spPr>
        <p:txBody>
          <a:bodyPr>
            <a:normAutofit/>
          </a:bodyPr>
          <a:lstStyle/>
          <a:p>
            <a:endParaRPr lang="en-US" dirty="0" smtClean="0"/>
          </a:p>
          <a:p>
            <a:pPr>
              <a:buFont typeface="Wingdings" pitchFamily="2" charset="2"/>
              <a:buChar char="Ø"/>
            </a:pPr>
            <a:r>
              <a:rPr lang="ar-SA" sz="3200" b="1" dirty="0" smtClean="0">
                <a:solidFill>
                  <a:srgbClr val="002060"/>
                </a:solidFill>
                <a:cs typeface="Akhbar MT" pitchFamily="2" charset="-78"/>
              </a:rPr>
              <a:t>التفاصيل الأولية.</a:t>
            </a:r>
          </a:p>
          <a:p>
            <a:pPr>
              <a:buFont typeface="Wingdings" pitchFamily="2" charset="2"/>
              <a:buChar char="Ø"/>
            </a:pPr>
            <a:r>
              <a:rPr lang="ar-SA" sz="3200" b="1" dirty="0" smtClean="0">
                <a:solidFill>
                  <a:srgbClr val="002060"/>
                </a:solidFill>
                <a:cs typeface="Akhbar MT" pitchFamily="2" charset="-78"/>
              </a:rPr>
              <a:t>تهيئة المصدر الإلكتروني أو تهيئة الدخول إليه.</a:t>
            </a:r>
          </a:p>
          <a:p>
            <a:pPr>
              <a:buFont typeface="Wingdings" pitchFamily="2" charset="2"/>
              <a:buChar char="Ø"/>
            </a:pPr>
            <a:r>
              <a:rPr lang="ar-SA" sz="3200" b="1" dirty="0" smtClean="0">
                <a:solidFill>
                  <a:srgbClr val="002060"/>
                </a:solidFill>
                <a:cs typeface="Akhbar MT" pitchFamily="2" charset="-78"/>
              </a:rPr>
              <a:t>تغطية المصدر الإلكتروني.</a:t>
            </a:r>
          </a:p>
          <a:p>
            <a:pPr>
              <a:buFont typeface="Wingdings" pitchFamily="2" charset="2"/>
              <a:buChar char="Ø"/>
            </a:pPr>
            <a:r>
              <a:rPr lang="ar-SA" sz="3200" b="1" dirty="0" smtClean="0">
                <a:solidFill>
                  <a:srgbClr val="002060"/>
                </a:solidFill>
                <a:cs typeface="Akhbar MT" pitchFamily="2" charset="-78"/>
              </a:rPr>
              <a:t>واجهة الاستخدام والبحث.</a:t>
            </a:r>
          </a:p>
          <a:p>
            <a:pPr>
              <a:buFont typeface="Wingdings" pitchFamily="2" charset="2"/>
              <a:buChar char="Ø"/>
            </a:pPr>
            <a:r>
              <a:rPr lang="ar-SA" sz="3200" b="1" dirty="0" smtClean="0">
                <a:solidFill>
                  <a:srgbClr val="002060"/>
                </a:solidFill>
                <a:cs typeface="Akhbar MT" pitchFamily="2" charset="-78"/>
              </a:rPr>
              <a:t>العرض التخزين الطباعة.</a:t>
            </a:r>
          </a:p>
        </p:txBody>
      </p:sp>
      <p:sp>
        <p:nvSpPr>
          <p:cNvPr id="2" name="عنوان 1"/>
          <p:cNvSpPr>
            <a:spLocks noGrp="1"/>
          </p:cNvSpPr>
          <p:nvPr>
            <p:ph type="title"/>
          </p:nvPr>
        </p:nvSpPr>
        <p:spPr>
          <a:xfrm>
            <a:off x="914400" y="-243408"/>
            <a:ext cx="7772400" cy="2736304"/>
          </a:xfrm>
        </p:spPr>
        <p:txBody>
          <a:bodyPr>
            <a:normAutofit/>
          </a:bodyPr>
          <a:lstStyle/>
          <a:p>
            <a:pPr algn="ctr"/>
            <a:r>
              <a:rPr lang="ar-SA" dirty="0" smtClean="0">
                <a:solidFill>
                  <a:schemeClr val="accent1">
                    <a:lumMod val="75000"/>
                  </a:schemeClr>
                </a:solidFill>
                <a:latin typeface="Arial Unicode MS" pitchFamily="34" charset="-128"/>
                <a:ea typeface="Arial Unicode MS" pitchFamily="34" charset="-128"/>
                <a:cs typeface="Arial Unicode MS" pitchFamily="34" charset="-128"/>
              </a:rPr>
              <a:t>قائمة قياسية لتقييم المصادر الإلكترونية لأغراض الاقتناء</a:t>
            </a:r>
            <a:r>
              <a:rPr lang="en-US" dirty="0" smtClean="0"/>
              <a:t/>
            </a:r>
            <a:br>
              <a:rPr lang="en-US" dirty="0" smtClean="0"/>
            </a:br>
            <a:endParaRPr lang="ar-SA" dirty="0">
              <a:solidFill>
                <a:schemeClr val="accent1">
                  <a:lumMod val="75000"/>
                </a:schemeClr>
              </a:solidFill>
            </a:endParaRPr>
          </a:p>
        </p:txBody>
      </p:sp>
    </p:spTree>
    <p:extLst>
      <p:ext uri="{BB962C8B-B14F-4D97-AF65-F5344CB8AC3E}">
        <p14:creationId xmlns:p14="http://schemas.microsoft.com/office/powerpoint/2010/main" xmlns="" val="322414386"/>
      </p:ext>
    </p:extLst>
  </p:cSld>
  <p:clrMapOvr>
    <a:masterClrMapping/>
  </p:clrMapOvr>
  <p:transition spd="med">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16" dur="500" fill="hold"/>
                                        <p:tgtEl>
                                          <p:spTgt spid="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500" fill="hold"/>
                                        <p:tgtEl>
                                          <p:spTgt spid="3">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3">
                                            <p:txEl>
                                              <p:pRg st="2" end="2"/>
                                            </p:txEl>
                                          </p:spTgt>
                                        </p:tgtEl>
                                        <p:attrNameLst>
                                          <p:attrName>ppt_y</p:attrName>
                                        </p:attrNameLst>
                                      </p:cBhvr>
                                      <p:tavLst>
                                        <p:tav tm="0">
                                          <p:val>
                                            <p:strVal val="#ppt_y"/>
                                          </p:val>
                                        </p:tav>
                                        <p:tav tm="100000">
                                          <p:val>
                                            <p:strVal val="#ppt_y"/>
                                          </p:val>
                                        </p:tav>
                                      </p:tavLst>
                                    </p:anim>
                                    <p:anim calcmode="lin" valueType="num">
                                      <p:cBhvr>
                                        <p:cTn id="25" dur="500" fill="hold"/>
                                        <p:tgtEl>
                                          <p:spTgt spid="3">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3">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1" presetClass="entr" presetSubtype="0" fill="hold" grpId="0" nodeType="clickEffect">
                                  <p:stCondLst>
                                    <p:cond delay="0"/>
                                  </p:stCondLst>
                                  <p:iterate type="lt">
                                    <p:tmPct val="10000"/>
                                  </p:iterate>
                                  <p:childTnLst>
                                    <p:set>
                                      <p:cBhvr>
                                        <p:cTn id="31" dur="1" fill="hold">
                                          <p:stCondLst>
                                            <p:cond delay="0"/>
                                          </p:stCondLst>
                                        </p:cTn>
                                        <p:tgtEl>
                                          <p:spTgt spid="3">
                                            <p:txEl>
                                              <p:pRg st="3" end="3"/>
                                            </p:txEl>
                                          </p:spTgt>
                                        </p:tgtEl>
                                        <p:attrNameLst>
                                          <p:attrName>style.visibility</p:attrName>
                                        </p:attrNameLst>
                                      </p:cBhvr>
                                      <p:to>
                                        <p:strVal val="visible"/>
                                      </p:to>
                                    </p:set>
                                    <p:anim calcmode="lin" valueType="num">
                                      <p:cBhvr>
                                        <p:cTn id="32" dur="500" fill="hold"/>
                                        <p:tgtEl>
                                          <p:spTgt spid="3">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3">
                                            <p:txEl>
                                              <p:pRg st="3" end="3"/>
                                            </p:txEl>
                                          </p:spTgt>
                                        </p:tgtEl>
                                        <p:attrNameLst>
                                          <p:attrName>ppt_y</p:attrName>
                                        </p:attrNameLst>
                                      </p:cBhvr>
                                      <p:tavLst>
                                        <p:tav tm="0">
                                          <p:val>
                                            <p:strVal val="#ppt_y"/>
                                          </p:val>
                                        </p:tav>
                                        <p:tav tm="100000">
                                          <p:val>
                                            <p:strVal val="#ppt_y"/>
                                          </p:val>
                                        </p:tav>
                                      </p:tavLst>
                                    </p:anim>
                                    <p:anim calcmode="lin" valueType="num">
                                      <p:cBhvr>
                                        <p:cTn id="34" dur="500" fill="hold"/>
                                        <p:tgtEl>
                                          <p:spTgt spid="3">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3">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3">
                                            <p:txEl>
                                              <p:pRg st="3" end="3"/>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41" presetClass="entr" presetSubtype="0" fill="hold" grpId="0" nodeType="clickEffect">
                                  <p:stCondLst>
                                    <p:cond delay="0"/>
                                  </p:stCondLst>
                                  <p:iterate type="lt">
                                    <p:tmPct val="10000"/>
                                  </p:iterate>
                                  <p:childTnLst>
                                    <p:set>
                                      <p:cBhvr>
                                        <p:cTn id="40" dur="1" fill="hold">
                                          <p:stCondLst>
                                            <p:cond delay="0"/>
                                          </p:stCondLst>
                                        </p:cTn>
                                        <p:tgtEl>
                                          <p:spTgt spid="3">
                                            <p:txEl>
                                              <p:pRg st="4" end="4"/>
                                            </p:txEl>
                                          </p:spTgt>
                                        </p:tgtEl>
                                        <p:attrNameLst>
                                          <p:attrName>style.visibility</p:attrName>
                                        </p:attrNameLst>
                                      </p:cBhvr>
                                      <p:to>
                                        <p:strVal val="visible"/>
                                      </p:to>
                                    </p:set>
                                    <p:anim calcmode="lin" valueType="num">
                                      <p:cBhvr>
                                        <p:cTn id="41" dur="500" fill="hold"/>
                                        <p:tgtEl>
                                          <p:spTgt spid="3">
                                            <p:txEl>
                                              <p:pRg st="4" end="4"/>
                                            </p:txEl>
                                          </p:spTgt>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3">
                                            <p:txEl>
                                              <p:pRg st="4" end="4"/>
                                            </p:txEl>
                                          </p:spTgt>
                                        </p:tgtEl>
                                        <p:attrNameLst>
                                          <p:attrName>ppt_y</p:attrName>
                                        </p:attrNameLst>
                                      </p:cBhvr>
                                      <p:tavLst>
                                        <p:tav tm="0">
                                          <p:val>
                                            <p:strVal val="#ppt_y"/>
                                          </p:val>
                                        </p:tav>
                                        <p:tav tm="100000">
                                          <p:val>
                                            <p:strVal val="#ppt_y"/>
                                          </p:val>
                                        </p:tav>
                                      </p:tavLst>
                                    </p:anim>
                                    <p:anim calcmode="lin" valueType="num">
                                      <p:cBhvr>
                                        <p:cTn id="43" dur="500" fill="hold"/>
                                        <p:tgtEl>
                                          <p:spTgt spid="3">
                                            <p:txEl>
                                              <p:pRg st="4" end="4"/>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3">
                                            <p:txEl>
                                              <p:pRg st="4" end="4"/>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3">
                                            <p:txEl>
                                              <p:pRg st="4" end="4"/>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41" presetClass="entr" presetSubtype="0" fill="hold" grpId="0" nodeType="clickEffect">
                                  <p:stCondLst>
                                    <p:cond delay="0"/>
                                  </p:stCondLst>
                                  <p:iterate type="lt">
                                    <p:tmPct val="10000"/>
                                  </p:iterate>
                                  <p:childTnLst>
                                    <p:set>
                                      <p:cBhvr>
                                        <p:cTn id="49" dur="1" fill="hold">
                                          <p:stCondLst>
                                            <p:cond delay="0"/>
                                          </p:stCondLst>
                                        </p:cTn>
                                        <p:tgtEl>
                                          <p:spTgt spid="3">
                                            <p:txEl>
                                              <p:pRg st="5" end="5"/>
                                            </p:txEl>
                                          </p:spTgt>
                                        </p:tgtEl>
                                        <p:attrNameLst>
                                          <p:attrName>style.visibility</p:attrName>
                                        </p:attrNameLst>
                                      </p:cBhvr>
                                      <p:to>
                                        <p:strVal val="visible"/>
                                      </p:to>
                                    </p:set>
                                    <p:anim calcmode="lin" valueType="num">
                                      <p:cBhvr>
                                        <p:cTn id="50" dur="500" fill="hold"/>
                                        <p:tgtEl>
                                          <p:spTgt spid="3">
                                            <p:txEl>
                                              <p:pRg st="5" end="5"/>
                                            </p:txEl>
                                          </p:spTgt>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3">
                                            <p:txEl>
                                              <p:pRg st="5" end="5"/>
                                            </p:txEl>
                                          </p:spTgt>
                                        </p:tgtEl>
                                        <p:attrNameLst>
                                          <p:attrName>ppt_y</p:attrName>
                                        </p:attrNameLst>
                                      </p:cBhvr>
                                      <p:tavLst>
                                        <p:tav tm="0">
                                          <p:val>
                                            <p:strVal val="#ppt_y"/>
                                          </p:val>
                                        </p:tav>
                                        <p:tav tm="100000">
                                          <p:val>
                                            <p:strVal val="#ppt_y"/>
                                          </p:val>
                                        </p:tav>
                                      </p:tavLst>
                                    </p:anim>
                                    <p:anim calcmode="lin" valueType="num">
                                      <p:cBhvr>
                                        <p:cTn id="52" dur="500" fill="hold"/>
                                        <p:tgtEl>
                                          <p:spTgt spid="3">
                                            <p:txEl>
                                              <p:pRg st="5" end="5"/>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3">
                                            <p:txEl>
                                              <p:pRg st="5" end="5"/>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4" dur="500" tmFilter="0,0; .5, 1; 1, 1"/>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لتقى">
  <a:themeElements>
    <a:clrScheme name="ملتقى">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ملتقى">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ملتقى">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715</TotalTime>
  <Words>1296</Words>
  <Application>Microsoft Office PowerPoint</Application>
  <PresentationFormat>عرض على الشاشة (3:4)‏</PresentationFormat>
  <Paragraphs>117</Paragraphs>
  <Slides>19</Slides>
  <Notes>0</Notes>
  <HiddenSlides>0</HiddenSlides>
  <MMClips>0</MMClips>
  <ScaleCrop>false</ScaleCrop>
  <HeadingPairs>
    <vt:vector size="4" baseType="variant">
      <vt:variant>
        <vt:lpstr>سمة</vt:lpstr>
      </vt:variant>
      <vt:variant>
        <vt:i4>1</vt:i4>
      </vt:variant>
      <vt:variant>
        <vt:lpstr>عناوين الشرائح</vt:lpstr>
      </vt:variant>
      <vt:variant>
        <vt:i4>19</vt:i4>
      </vt:variant>
    </vt:vector>
  </HeadingPairs>
  <TitlesOfParts>
    <vt:vector size="20" baseType="lpstr">
      <vt:lpstr>ملتقى</vt:lpstr>
      <vt:lpstr>تقييم واقتناء مصادر المعلومات الإلكترونية</vt:lpstr>
      <vt:lpstr>دورة حياة وخطوات تنمية المجموعات الرقمية</vt:lpstr>
      <vt:lpstr>صياغة سياسة تنمية المجموعات الرقمية</vt:lpstr>
      <vt:lpstr>صياغة سياسة تنمية المجموعات الرقمية</vt:lpstr>
      <vt:lpstr>أبرز القضايا أو التساؤلات في سياسة تنمية المجموعات</vt:lpstr>
      <vt:lpstr>الشريحة 6</vt:lpstr>
      <vt:lpstr>تحديد ميزانية المجموعات الرقمية</vt:lpstr>
      <vt:lpstr>تحديد ميزانية المجموعات الرقمية</vt:lpstr>
      <vt:lpstr>عند وضع ميزانية لاقتناء مصادر المعلومات الإلكترونية يجب الأخذ بالتالي</vt:lpstr>
      <vt:lpstr>تحديد ميزانية المجموعات الرقمية</vt:lpstr>
      <vt:lpstr>تحديد ميزانية المجموعات الرقمية</vt:lpstr>
      <vt:lpstr>الشريحة 12</vt:lpstr>
      <vt:lpstr>الميزانيات المركزية مقابل الميزانيات الموزعة </vt:lpstr>
      <vt:lpstr>التعرف إلى مصادر المعلومات الإلكترونية </vt:lpstr>
      <vt:lpstr>تحديد ميزانية المجموعات الرقمية</vt:lpstr>
      <vt:lpstr>تقييم المصادر الإلكترونية وتجربتها </vt:lpstr>
      <vt:lpstr>تقييم المصادر الإلكترونية وتجربتها </vt:lpstr>
      <vt:lpstr>تقييم المصادر الإلكترونية وتجربتها </vt:lpstr>
      <vt:lpstr>قائمة قياسية لتقييم المصادر الإلكترونية لأغراض الاقتناء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اختيار الكتب في المكتبات العامة</dc:title>
  <dc:creator>VAIO</dc:creator>
  <cp:lastModifiedBy>باني</cp:lastModifiedBy>
  <cp:revision>97</cp:revision>
  <dcterms:created xsi:type="dcterms:W3CDTF">2013-02-14T01:45:46Z</dcterms:created>
  <dcterms:modified xsi:type="dcterms:W3CDTF">2013-03-10T19:27:34Z</dcterms:modified>
</cp:coreProperties>
</file>