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5" r:id="rId1"/>
  </p:sldMasterIdLst>
  <p:notesMasterIdLst>
    <p:notesMasterId r:id="rId29"/>
  </p:notesMasterIdLst>
  <p:handoutMasterIdLst>
    <p:handoutMasterId r:id="rId30"/>
  </p:handoutMasterIdLst>
  <p:sldIdLst>
    <p:sldId id="322" r:id="rId2"/>
    <p:sldId id="324" r:id="rId3"/>
    <p:sldId id="326" r:id="rId4"/>
    <p:sldId id="327"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7" r:id="rId19"/>
    <p:sldId id="348" r:id="rId20"/>
    <p:sldId id="349" r:id="rId21"/>
    <p:sldId id="346" r:id="rId22"/>
    <p:sldId id="350" r:id="rId23"/>
    <p:sldId id="352" r:id="rId24"/>
    <p:sldId id="353" r:id="rId25"/>
    <p:sldId id="354" r:id="rId26"/>
    <p:sldId id="351" r:id="rId27"/>
    <p:sldId id="325" r:id="rId28"/>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80" d="100"/>
          <a:sy n="80" d="100"/>
        </p:scale>
        <p:origin x="-540"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5"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E5857567-6602-4324-8234-F346ACAD1716}"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56BC05F3-BEDE-4FEC-94EA-502D432E63E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94F1D40E-A1FB-4916-B13A-ADD9A105F8DB}" type="slidenum">
              <a:rPr lang="ar-SA"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04D54D37-36EF-4F55-A14C-D6746A2FF688}"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EB98B967-4104-4A00-8196-6D35D111895A}"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576D3E32-46FA-44B6-A94C-DA06898E7EBD}"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D2186D8E-1154-4026-A871-AA67646B6EEC}"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3900"/>
          </a:xfrm>
        </p:spPr>
        <p:txBody>
          <a:bodyPr/>
          <a:lstStyle/>
          <a:p>
            <a:pPr lvl="0"/>
            <a:r>
              <a:rPr lang="en-US" noProof="0" smtClean="0"/>
              <a:t>Click icon to add table</a:t>
            </a:r>
            <a:endParaRPr lang="ar-EG"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62483CD3-6D0B-4F35-9B47-C110AAC70C1B}" type="slidenum">
              <a:rPr lang="ar-SA" smtClean="0"/>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xfrm>
            <a:off x="3124200" y="6243638"/>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C72D6C6C-E646-422A-A1FD-1867A22DCA93}" type="slidenum">
              <a:rPr lang="ar-SA" smtClean="0"/>
              <a:pPr>
                <a:defRPr/>
              </a:pPr>
              <a:t>‹#›</a:t>
            </a:fld>
            <a:endParaRPr lang="en-US"/>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5"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648200"/>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defRPr/>
            </a:pPr>
            <a:r>
              <a:rPr lang="ar-SA" sz="4000" b="1" dirty="0" smtClean="0">
                <a:solidFill>
                  <a:srgbClr val="7F7F7F"/>
                </a:solidFill>
                <a:latin typeface="Calibri" pitchFamily="34" charset="0"/>
                <a:cs typeface="Times New Roman" pitchFamily="18" charset="0"/>
              </a:rPr>
              <a:t>قـــواعـــــــــد الــبيـانــــات</a:t>
            </a:r>
            <a:endParaRPr lang="en-US" sz="4000" b="1" dirty="0" smtClean="0">
              <a:solidFill>
                <a:srgbClr val="7F7F7F"/>
              </a:solidFill>
              <a:latin typeface="Calibri" pitchFamily="34" charset="0"/>
            </a:endParaRPr>
          </a:p>
          <a:p>
            <a:pPr algn="ctr">
              <a:defRPr/>
            </a:pPr>
            <a:r>
              <a:rPr lang="ar-SA" sz="4000" b="1" dirty="0" smtClean="0">
                <a:solidFill>
                  <a:srgbClr val="7F7F7F"/>
                </a:solidFill>
                <a:latin typeface="Calibri" pitchFamily="34" charset="0"/>
                <a:cs typeface="Times New Roman" pitchFamily="18" charset="0"/>
              </a:rPr>
              <a:t>د. مصــــلح </a:t>
            </a:r>
            <a:r>
              <a:rPr lang="ar-SA" sz="4000" b="1" dirty="0" err="1" smtClean="0">
                <a:solidFill>
                  <a:srgbClr val="7F7F7F"/>
                </a:solidFill>
                <a:latin typeface="Calibri" pitchFamily="34" charset="0"/>
                <a:cs typeface="Times New Roman" pitchFamily="18" charset="0"/>
              </a:rPr>
              <a:t>العضـــــــايله</a:t>
            </a:r>
            <a:endParaRPr lang="en-US" sz="40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latin typeface="ae_AlMateen" pitchFamily="2" charset="-78"/>
                <a:cs typeface="ae_AlMateen" pitchFamily="2" charset="-78"/>
              </a:rPr>
              <a:t>المحاضرة </a:t>
            </a:r>
            <a:r>
              <a:rPr lang="ar-SA" spc="-150" dirty="0" smtClean="0">
                <a:latin typeface="ae_AlMateen" pitchFamily="2" charset="-78"/>
                <a:cs typeface="ae_AlMateen" pitchFamily="2" charset="-78"/>
              </a:rPr>
              <a:t>التاسعة</a:t>
            </a:r>
            <a:endParaRPr lang="en-US" spc="-150" dirty="0" smtClean="0">
              <a:latin typeface="ae_AlMateen" pitchFamily="2" charset="-78"/>
              <a:cs typeface="ae_AlMateen" pitchFamily="2" charset="-78"/>
            </a:endParaRPr>
          </a:p>
        </p:txBody>
      </p:sp>
      <p:sp>
        <p:nvSpPr>
          <p:cNvPr id="4" name="Subtitle 3"/>
          <p:cNvSpPr>
            <a:spLocks noGrp="1"/>
          </p:cNvSpPr>
          <p:nvPr>
            <p:ph type="subTitle" idx="1"/>
          </p:nvPr>
        </p:nvSpPr>
        <p:spPr>
          <a:xfrm>
            <a:off x="755576" y="3356992"/>
            <a:ext cx="7632848" cy="1752600"/>
          </a:xfrm>
        </p:spPr>
        <p:txBody>
          <a:bodyPr/>
          <a:lstStyle/>
          <a:p>
            <a:r>
              <a:rPr lang="ar-SA" b="1" dirty="0" smtClean="0"/>
              <a:t>برنامج إدارة قواعد البيانات</a:t>
            </a:r>
          </a:p>
          <a:p>
            <a:r>
              <a:rPr lang="ar-SA" b="1" dirty="0" smtClean="0"/>
              <a:t>مايكروسوفت أكسس 2007</a:t>
            </a:r>
          </a:p>
          <a:p>
            <a:r>
              <a:rPr lang="en-US" b="1" dirty="0" smtClean="0"/>
              <a:t>Microsoft Access 2007</a:t>
            </a:r>
            <a:endParaRPr lang="ar-SA" b="1" dirty="0" smtClean="0"/>
          </a:p>
          <a:p>
            <a:r>
              <a:rPr lang="ar-SA" b="1" dirty="0" smtClean="0"/>
              <a:t>مقدمة</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467544" y="1412776"/>
            <a:ext cx="7920880" cy="4824535"/>
          </a:xfrm>
        </p:spPr>
        <p:txBody>
          <a:bodyPr>
            <a:normAutofit/>
          </a:bodyPr>
          <a:lstStyle/>
          <a:p>
            <a:pPr>
              <a:buFont typeface="Arial" pitchFamily="34" charset="0"/>
              <a:buChar char="•"/>
            </a:pPr>
            <a:r>
              <a:rPr lang="ar-SA" b="1" dirty="0" smtClean="0"/>
              <a:t>مقدمة</a:t>
            </a:r>
          </a:p>
          <a:p>
            <a:pPr>
              <a:buFont typeface="Arial" pitchFamily="34" charset="0"/>
              <a:buChar char="•"/>
            </a:pPr>
            <a:r>
              <a:rPr lang="ar-SA" b="1" dirty="0" smtClean="0"/>
              <a:t>ممیزات مايكروسوفت أكسس 2007</a:t>
            </a:r>
          </a:p>
          <a:p>
            <a:pPr>
              <a:buFont typeface="Arial" pitchFamily="34" charset="0"/>
              <a:buChar char="•"/>
            </a:pPr>
            <a:r>
              <a:rPr lang="ar-SA" b="1" dirty="0" smtClean="0"/>
              <a:t>مايكروسوفت أكسس2007 </a:t>
            </a:r>
            <a:r>
              <a:rPr lang="ar-SA" b="1" dirty="0" err="1" smtClean="0"/>
              <a:t>و</a:t>
            </a:r>
            <a:r>
              <a:rPr lang="ar-SA" b="1" dirty="0" smtClean="0"/>
              <a:t> قواعد البيانات </a:t>
            </a:r>
            <a:r>
              <a:rPr lang="ar-SA" b="1" dirty="0" err="1" smtClean="0"/>
              <a:t>العلائقية</a:t>
            </a:r>
            <a:endParaRPr lang="ar-SA" b="1" dirty="0" smtClean="0"/>
          </a:p>
          <a:p>
            <a:pPr>
              <a:buFont typeface="Arial" pitchFamily="34" charset="0"/>
              <a:buChar char="•"/>
            </a:pPr>
            <a:r>
              <a:rPr lang="ar-SA" b="1" dirty="0" smtClean="0"/>
              <a:t>الكائنات المستخدمة في مايكروسوفت أكسس 2007</a:t>
            </a:r>
          </a:p>
          <a:p>
            <a:pPr>
              <a:buFont typeface="Arial" pitchFamily="34" charset="0"/>
              <a:buChar char="•"/>
            </a:pPr>
            <a:r>
              <a:rPr lang="ar-SA" b="1" dirty="0" smtClean="0"/>
              <a:t>فتح برنامج أكسس 2007</a:t>
            </a:r>
          </a:p>
          <a:p>
            <a:pPr>
              <a:buFont typeface="Arial" pitchFamily="34" charset="0"/>
              <a:buChar char="•"/>
            </a:pPr>
            <a:r>
              <a:rPr lang="ar-SA" b="1" dirty="0" smtClean="0"/>
              <a:t>إنشاء ملف قاعدة بيانات</a:t>
            </a:r>
          </a:p>
          <a:p>
            <a:pPr>
              <a:buFont typeface="Arial" pitchFamily="34" charset="0"/>
              <a:buChar char="•"/>
            </a:pPr>
            <a:r>
              <a:rPr lang="ar-SA" b="1" dirty="0" smtClean="0"/>
              <a:t>فتح ملف قاعدة بيانات قديم</a:t>
            </a:r>
          </a:p>
          <a:p>
            <a:pPr>
              <a:buFont typeface="Arial" pitchFamily="34" charset="0"/>
              <a:buChar char="•"/>
            </a:pPr>
            <a:r>
              <a:rPr lang="ar-SA" b="1" dirty="0" smtClean="0"/>
              <a:t>التعرف على بيئة أكسس 2007</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مقدمة</a:t>
            </a:r>
          </a:p>
        </p:txBody>
      </p:sp>
      <p:sp>
        <p:nvSpPr>
          <p:cNvPr id="3" name="Content Placeholder 2"/>
          <p:cNvSpPr>
            <a:spLocks noGrp="1"/>
          </p:cNvSpPr>
          <p:nvPr>
            <p:ph idx="1"/>
          </p:nvPr>
        </p:nvSpPr>
        <p:spPr/>
        <p:txBody>
          <a:bodyPr/>
          <a:lstStyle/>
          <a:p>
            <a:pPr algn="just">
              <a:buFont typeface="Arial" pitchFamily="34" charset="0"/>
              <a:buChar char="•"/>
            </a:pPr>
            <a:r>
              <a:rPr lang="ar-SA" b="1" dirty="0" smtClean="0"/>
              <a:t>یعتبر برنامج </a:t>
            </a:r>
            <a:r>
              <a:rPr lang="en-US" b="1" dirty="0" smtClean="0"/>
              <a:t>Microsoft Access</a:t>
            </a:r>
            <a:r>
              <a:rPr lang="ar-SA" b="1" dirty="0" smtClean="0"/>
              <a:t> واحد من أشھر قواعد البیانات والتي تستخدم في ترتیب قواعد البیانات واستخراج النتائج منھا وعمل الاستفسارات اللازمة.</a:t>
            </a:r>
          </a:p>
          <a:p>
            <a:pPr algn="just">
              <a:buFont typeface="Arial" pitchFamily="34" charset="0"/>
              <a:buChar char="•"/>
            </a:pPr>
            <a:r>
              <a:rPr lang="ar-SA" b="1" dirty="0" smtClean="0"/>
              <a:t>وھ</a:t>
            </a:r>
            <a:r>
              <a:rPr lang="ar-SA" b="1" dirty="0" err="1" smtClean="0"/>
              <a:t>و</a:t>
            </a:r>
            <a:r>
              <a:rPr lang="ar-SA" b="1" dirty="0" smtClean="0"/>
              <a:t> عبارة عن برنامج رسومي یعمل تحت بیئة</a:t>
            </a:r>
            <a:r>
              <a:rPr lang="en-US" b="1" dirty="0" smtClean="0"/>
              <a:t> Windows </a:t>
            </a:r>
            <a:r>
              <a:rPr lang="ar-SA" b="1" dirty="0" smtClean="0"/>
              <a:t> </a:t>
            </a:r>
            <a:r>
              <a:rPr lang="ar-SA" b="1" dirty="0" err="1" smtClean="0"/>
              <a:t>الرسومیة</a:t>
            </a:r>
            <a:r>
              <a:rPr lang="ar-SA" b="1" dirty="0" smtClean="0"/>
              <a:t>  . ویحتوي ھذا البرنامج على مجموعة متنوعة من الكائنات التي یمكن استخدامھا لعرض المعلومات وإدارتھا مثل الجداول والنماذج والتقاریر والاستعلامات.</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ممیزات مايكروسوفت أكسس</a:t>
            </a:r>
            <a:endParaRPr lang="ar-SA" dirty="0"/>
          </a:p>
        </p:txBody>
      </p:sp>
      <p:sp>
        <p:nvSpPr>
          <p:cNvPr id="3" name="Content Placeholder 2"/>
          <p:cNvSpPr>
            <a:spLocks noGrp="1"/>
          </p:cNvSpPr>
          <p:nvPr>
            <p:ph idx="1"/>
          </p:nvPr>
        </p:nvSpPr>
        <p:spPr/>
        <p:txBody>
          <a:bodyPr>
            <a:normAutofit fontScale="92500" lnSpcReduction="20000"/>
          </a:bodyPr>
          <a:lstStyle/>
          <a:p>
            <a:pPr marL="514350" indent="-514350" algn="just">
              <a:buFont typeface="+mj-lt"/>
              <a:buAutoNum type="arabicPeriod"/>
            </a:pPr>
            <a:r>
              <a:rPr lang="ar-SA" b="1" dirty="0" smtClean="0"/>
              <a:t>جمع جمیع كائنات القاعدة في ملف واحد یأخذ الامتداد </a:t>
            </a:r>
            <a:r>
              <a:rPr lang="en-US" b="1" dirty="0" smtClean="0"/>
              <a:t>.</a:t>
            </a:r>
            <a:r>
              <a:rPr lang="en-US" b="1" dirty="0" err="1" smtClean="0"/>
              <a:t>accdb</a:t>
            </a:r>
            <a:r>
              <a:rPr lang="ar-SA" b="1" dirty="0" smtClean="0"/>
              <a:t> ،وھذا ولاشك أسھل في التعامل مع القاعدة وإن كان قد یمثل خطورة على القاعدة من </a:t>
            </a:r>
            <a:r>
              <a:rPr lang="ar-SA" b="1" dirty="0" err="1" smtClean="0"/>
              <a:t>ج</a:t>
            </a:r>
            <a:r>
              <a:rPr lang="ar-SA" b="1" dirty="0" smtClean="0"/>
              <a:t>ھة أن تلف ھذا الملف یتلف معھ كل كائنات القاعدة .</a:t>
            </a:r>
          </a:p>
          <a:p>
            <a:pPr marL="514350" indent="-514350" algn="just">
              <a:buFont typeface="+mj-lt"/>
              <a:buAutoNum type="arabicPeriod"/>
            </a:pPr>
            <a:r>
              <a:rPr lang="ar-SA" b="1" dirty="0" smtClean="0"/>
              <a:t>استیراد وتصدیر أنواع مختلفة من البیانات إلى برامج مجموعة الأوفس أو إلى قواعد وبرامج أخرى .</a:t>
            </a:r>
          </a:p>
          <a:p>
            <a:pPr marL="514350" indent="-514350" algn="just">
              <a:buFont typeface="+mj-lt"/>
              <a:buAutoNum type="arabicPeriod"/>
            </a:pPr>
            <a:r>
              <a:rPr lang="ar-SA" b="1" dirty="0" smtClean="0"/>
              <a:t>تعدد درجات الأمان في القاعدة وتعدد المستخدمین .</a:t>
            </a:r>
          </a:p>
          <a:p>
            <a:pPr marL="514350" indent="-514350" algn="just">
              <a:buFont typeface="+mj-lt"/>
              <a:buAutoNum type="arabicPeriod"/>
            </a:pPr>
            <a:r>
              <a:rPr lang="ar-SA" b="1" dirty="0" smtClean="0"/>
              <a:t>إمكانیة وضع القاعدة على شبكة اتصالات داخلیة وتشغیلھا من عدة مستخدمین في آن واحد .</a:t>
            </a:r>
          </a:p>
          <a:p>
            <a:pPr marL="514350" indent="-514350" algn="just">
              <a:buFont typeface="+mj-lt"/>
              <a:buAutoNum type="arabicPeriod"/>
            </a:pPr>
            <a:r>
              <a:rPr lang="ar-SA" b="1" dirty="0" smtClean="0"/>
              <a:t>وجود خصائص وطرق تمكن المستخدم من التحكم الكامل في القاعدة وبیاناتھا ومنع تغییر تصمیمھا .</a:t>
            </a:r>
          </a:p>
          <a:p>
            <a:pPr marL="514350" indent="-514350" algn="just">
              <a:buFont typeface="+mj-lt"/>
              <a:buAutoNum type="arabicPeriod"/>
            </a:pP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smtClean="0"/>
              <a:t>مايكروسوفت أكسس </a:t>
            </a:r>
            <a:r>
              <a:rPr lang="ar-SA" sz="4000" b="1" dirty="0" err="1" smtClean="0"/>
              <a:t>و</a:t>
            </a:r>
            <a:r>
              <a:rPr lang="ar-SA" sz="4000" b="1" dirty="0" smtClean="0"/>
              <a:t> قواعد البيانات </a:t>
            </a:r>
            <a:r>
              <a:rPr lang="ar-SA" sz="4000" b="1" dirty="0" err="1" smtClean="0"/>
              <a:t>العلائقية</a:t>
            </a:r>
            <a:endParaRPr lang="ar-SA" sz="4000" dirty="0"/>
          </a:p>
        </p:txBody>
      </p:sp>
      <p:sp>
        <p:nvSpPr>
          <p:cNvPr id="3" name="Content Placeholder 2"/>
          <p:cNvSpPr>
            <a:spLocks noGrp="1"/>
          </p:cNvSpPr>
          <p:nvPr>
            <p:ph idx="1"/>
          </p:nvPr>
        </p:nvSpPr>
        <p:spPr/>
        <p:txBody>
          <a:bodyPr/>
          <a:lstStyle/>
          <a:p>
            <a:pPr algn="just">
              <a:buFont typeface="Arial" pitchFamily="34" charset="0"/>
              <a:buChar char="•"/>
            </a:pPr>
            <a:r>
              <a:rPr lang="ar-SA" b="1" dirty="0" smtClean="0"/>
              <a:t>یطلق على قواعد بیانات میكروسوفت أكسس اسم قواعد البیانات </a:t>
            </a:r>
            <a:r>
              <a:rPr lang="ar-SA" b="1" dirty="0" err="1" smtClean="0"/>
              <a:t>العلائقیة</a:t>
            </a:r>
            <a:r>
              <a:rPr lang="ar-SA" b="1" dirty="0" smtClean="0"/>
              <a:t> ویقصد </a:t>
            </a:r>
            <a:r>
              <a:rPr lang="ar-SA" b="1" dirty="0" err="1" smtClean="0"/>
              <a:t>ب</a:t>
            </a:r>
            <a:r>
              <a:rPr lang="ar-SA" b="1" dirty="0" smtClean="0"/>
              <a:t>ھا قواعد البیانات التي تكون الجداول فیھا مترابطة بینھا بعلاقات في حقل واحد أو أكثر .</a:t>
            </a:r>
          </a:p>
          <a:p>
            <a:pPr algn="just">
              <a:buFont typeface="Arial" pitchFamily="34" charset="0"/>
              <a:buChar char="•"/>
            </a:pPr>
            <a:r>
              <a:rPr lang="ar-SA" b="1" dirty="0" err="1" smtClean="0"/>
              <a:t>ال</a:t>
            </a:r>
            <a:r>
              <a:rPr lang="ar-SA" b="1" dirty="0" smtClean="0"/>
              <a:t>ھدف الأساسي من ربط الجداول ھو منع تكرار البیانات والحد من مساحات التخزین الضائعة والرفع من كفاءة قاعدة البیانات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الكائنات المستخدمة في مايكروسوفت أكسس 2007</a:t>
            </a:r>
            <a:endParaRPr lang="ar-SA" sz="3600" dirty="0"/>
          </a:p>
        </p:txBody>
      </p:sp>
      <p:sp>
        <p:nvSpPr>
          <p:cNvPr id="3" name="Content Placeholder 2"/>
          <p:cNvSpPr>
            <a:spLocks noGrp="1"/>
          </p:cNvSpPr>
          <p:nvPr>
            <p:ph idx="1"/>
          </p:nvPr>
        </p:nvSpPr>
        <p:spPr/>
        <p:txBody>
          <a:bodyPr>
            <a:normAutofit fontScale="92500" lnSpcReduction="20000"/>
          </a:bodyPr>
          <a:lstStyle/>
          <a:p>
            <a:pPr algn="just">
              <a:buFont typeface="Arial" pitchFamily="34" charset="0"/>
              <a:buChar char="•"/>
            </a:pPr>
            <a:r>
              <a:rPr lang="ar-SA" b="1" dirty="0" smtClean="0"/>
              <a:t>وضعت میكروسوفت في ھذا البرنامج كائنات تساعد المستخدم لإدخال البیانات واستخراجھا من القاعدة وطباعتھا ، منها :</a:t>
            </a:r>
          </a:p>
          <a:p>
            <a:pPr marL="914400" lvl="1" indent="-514350" algn="just">
              <a:buFont typeface="+mj-lt"/>
              <a:buAutoNum type="arabicPeriod"/>
            </a:pPr>
            <a:r>
              <a:rPr lang="ar-SA" b="1" dirty="0" smtClean="0"/>
              <a:t>الجداول : وھي مكان تخزین البیانات في القاعدة ،وتتكون الجداول من حقول (أعمدة) وسجلات (صفوف) . </a:t>
            </a:r>
          </a:p>
          <a:p>
            <a:pPr marL="914400" lvl="1" indent="-514350" algn="just">
              <a:buFont typeface="+mj-lt"/>
              <a:buAutoNum type="arabicPeriod"/>
            </a:pPr>
            <a:r>
              <a:rPr lang="ar-SA" b="1" dirty="0" smtClean="0"/>
              <a:t>استعلامات : وھي كما یتضح من اسمھا استعلام عن بیانات معینة في القاعدة تنطبق علیھا معاییر محددة ، أو كائنات لتنفیذ عملیات على البیانات في الجداول كحذف سجلات أو تحدیثھا أو إنشاء الجداول أو إَلحاق سجلات بھا .</a:t>
            </a:r>
          </a:p>
          <a:p>
            <a:pPr marL="914400" lvl="1" indent="-514350" algn="just">
              <a:buFont typeface="+mj-lt"/>
              <a:buAutoNum type="arabicPeriod"/>
            </a:pPr>
            <a:r>
              <a:rPr lang="ar-SA" b="1" dirty="0" smtClean="0"/>
              <a:t>النماذج : وھي مكان تسجیل البیانات التي ترغب في حفظھا في الجدول ، وتحریرھا وعرضها على شاشة المستخدم</a:t>
            </a:r>
          </a:p>
          <a:p>
            <a:pPr marL="914400" lvl="1" indent="-514350" algn="just">
              <a:buFont typeface="+mj-lt"/>
              <a:buAutoNum type="arabicPeriod"/>
            </a:pPr>
            <a:r>
              <a:rPr lang="ar-SA" b="1" dirty="0" smtClean="0"/>
              <a:t>التقاریر : وھي كائنات عرض وطباعة البیانات بأشكال وطرق وتنسیقات منوعة .</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فتح برنامج أكسس 2007</a:t>
            </a:r>
            <a:endParaRPr lang="ar-SA" dirty="0"/>
          </a:p>
        </p:txBody>
      </p:sp>
      <p:pic>
        <p:nvPicPr>
          <p:cNvPr id="1026" name="Picture 2"/>
          <p:cNvPicPr>
            <a:picLocks noChangeAspect="1" noChangeArrowheads="1"/>
          </p:cNvPicPr>
          <p:nvPr/>
        </p:nvPicPr>
        <p:blipFill>
          <a:blip r:embed="rId2" cstate="print"/>
          <a:srcRect t="31770" r="52460"/>
          <a:stretch>
            <a:fillRect/>
          </a:stretch>
        </p:blipFill>
        <p:spPr bwMode="auto">
          <a:xfrm>
            <a:off x="0" y="1988840"/>
            <a:ext cx="5796136" cy="4191000"/>
          </a:xfrm>
          <a:prstGeom prst="rect">
            <a:avLst/>
          </a:prstGeom>
          <a:noFill/>
          <a:ln w="9525">
            <a:noFill/>
            <a:miter lim="800000"/>
            <a:headEnd/>
            <a:tailEnd/>
          </a:ln>
        </p:spPr>
      </p:pic>
      <p:sp>
        <p:nvSpPr>
          <p:cNvPr id="3" name="Content Placeholder 2"/>
          <p:cNvSpPr>
            <a:spLocks noGrp="1"/>
          </p:cNvSpPr>
          <p:nvPr>
            <p:ph idx="1"/>
          </p:nvPr>
        </p:nvSpPr>
        <p:spPr>
          <a:xfrm>
            <a:off x="2483768" y="1600201"/>
            <a:ext cx="6480720" cy="4525963"/>
          </a:xfrm>
        </p:spPr>
        <p:txBody>
          <a:bodyPr/>
          <a:lstStyle/>
          <a:p>
            <a:pPr marL="514350" indent="-514350">
              <a:buFont typeface="Arial" pitchFamily="34" charset="0"/>
              <a:buChar char="•"/>
            </a:pPr>
            <a:r>
              <a:rPr lang="ar-SA" dirty="0" smtClean="0"/>
              <a:t>يتم فتح برنامج أكسس عن طريق الخطوات:</a:t>
            </a:r>
          </a:p>
          <a:p>
            <a:pPr marL="514350" indent="-514350">
              <a:buFont typeface="+mj-lt"/>
              <a:buAutoNum type="arabicPeriod"/>
            </a:pPr>
            <a:r>
              <a:rPr lang="en-US" dirty="0" smtClean="0"/>
              <a:t>Start</a:t>
            </a:r>
          </a:p>
          <a:p>
            <a:pPr marL="514350" indent="-514350">
              <a:buFont typeface="+mj-lt"/>
              <a:buAutoNum type="arabicPeriod"/>
            </a:pPr>
            <a:r>
              <a:rPr lang="en-US" dirty="0" smtClean="0"/>
              <a:t>All Programs</a:t>
            </a:r>
          </a:p>
          <a:p>
            <a:pPr marL="514350" indent="-514350">
              <a:buFont typeface="+mj-lt"/>
              <a:buAutoNum type="arabicPeriod"/>
            </a:pPr>
            <a:r>
              <a:rPr lang="en-US" dirty="0" smtClean="0"/>
              <a:t>Microsoft Office</a:t>
            </a:r>
          </a:p>
          <a:p>
            <a:pPr marL="514350" indent="-514350">
              <a:buFont typeface="+mj-lt"/>
              <a:buAutoNum type="arabicPeriod"/>
            </a:pPr>
            <a:r>
              <a:rPr lang="en-US" dirty="0" smtClean="0"/>
              <a:t>Microsoft Office Access 2007</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فتح برنامج أكسس 2007</a:t>
            </a:r>
            <a:endParaRPr lang="ar-SA" dirty="0"/>
          </a:p>
        </p:txBody>
      </p:sp>
      <p:sp>
        <p:nvSpPr>
          <p:cNvPr id="3" name="Content Placeholder 2"/>
          <p:cNvSpPr>
            <a:spLocks noGrp="1"/>
          </p:cNvSpPr>
          <p:nvPr>
            <p:ph idx="1"/>
          </p:nvPr>
        </p:nvSpPr>
        <p:spPr>
          <a:xfrm>
            <a:off x="457200" y="1600201"/>
            <a:ext cx="8229600" cy="532655"/>
          </a:xfrm>
        </p:spPr>
        <p:txBody>
          <a:bodyPr/>
          <a:lstStyle/>
          <a:p>
            <a:r>
              <a:rPr lang="ar-SA" dirty="0" smtClean="0"/>
              <a:t>تظهر لنا الشاشة التالية:</a:t>
            </a:r>
            <a:endParaRPr lang="ar-SA" dirty="0"/>
          </a:p>
        </p:txBody>
      </p:sp>
      <p:pic>
        <p:nvPicPr>
          <p:cNvPr id="2050" name="Picture 2"/>
          <p:cNvPicPr>
            <a:picLocks noChangeAspect="1" noChangeArrowheads="1"/>
          </p:cNvPicPr>
          <p:nvPr/>
        </p:nvPicPr>
        <p:blipFill>
          <a:blip r:embed="rId2" cstate="print"/>
          <a:srcRect/>
          <a:stretch>
            <a:fillRect/>
          </a:stretch>
        </p:blipFill>
        <p:spPr bwMode="auto">
          <a:xfrm>
            <a:off x="1115616" y="2204864"/>
            <a:ext cx="6840760" cy="3816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p>
        </p:txBody>
      </p:sp>
      <p:sp>
        <p:nvSpPr>
          <p:cNvPr id="3" name="Content Placeholder 2"/>
          <p:cNvSpPr>
            <a:spLocks noGrp="1"/>
          </p:cNvSpPr>
          <p:nvPr>
            <p:ph idx="1"/>
          </p:nvPr>
        </p:nvSpPr>
        <p:spPr>
          <a:xfrm>
            <a:off x="457200" y="1600201"/>
            <a:ext cx="8229600" cy="4349079"/>
          </a:xfrm>
        </p:spPr>
        <p:txBody>
          <a:bodyPr>
            <a:normAutofit fontScale="92500"/>
          </a:bodyPr>
          <a:lstStyle/>
          <a:p>
            <a:r>
              <a:rPr lang="ar-SA" dirty="0" smtClean="0"/>
              <a:t>يمكنك إنشاء قاعدة بيانات من قوالب جاهزة</a:t>
            </a:r>
          </a:p>
          <a:p>
            <a:r>
              <a:rPr lang="ar-SA" dirty="0" err="1" smtClean="0"/>
              <a:t>للإستخدام</a:t>
            </a:r>
            <a:r>
              <a:rPr lang="ar-SA" dirty="0" smtClean="0"/>
              <a:t> ، وهي نوعان :</a:t>
            </a:r>
          </a:p>
          <a:p>
            <a:r>
              <a:rPr lang="ar-SA" dirty="0" smtClean="0"/>
              <a:t>1)محلية </a:t>
            </a:r>
            <a:r>
              <a:rPr lang="ar-SA" dirty="0" err="1" smtClean="0"/>
              <a:t>و</a:t>
            </a:r>
            <a:r>
              <a:rPr lang="ar-SA" dirty="0" smtClean="0"/>
              <a:t> </a:t>
            </a:r>
            <a:r>
              <a:rPr lang="en-US" dirty="0" smtClean="0"/>
              <a:t>Sample</a:t>
            </a:r>
            <a:endParaRPr lang="ar-SA" dirty="0" smtClean="0"/>
          </a:p>
          <a:p>
            <a:r>
              <a:rPr lang="ar-SA" dirty="0" smtClean="0"/>
              <a:t>هي قوالب نموذجية وجاهزة للاستخدام ،موجودة على الحاسب الذي تعمل عليه وليس بالضرورة وجود رابط إنترنت لتحميلها</a:t>
            </a:r>
          </a:p>
          <a:p>
            <a:r>
              <a:rPr lang="ar-SA" dirty="0" smtClean="0"/>
              <a:t>2)</a:t>
            </a:r>
            <a:r>
              <a:rPr lang="en-US" dirty="0" smtClean="0"/>
              <a:t>Microsoft office Online</a:t>
            </a:r>
            <a:endParaRPr lang="ar-SA" dirty="0" smtClean="0"/>
          </a:p>
          <a:p>
            <a:r>
              <a:rPr lang="ar-SA" dirty="0" smtClean="0"/>
              <a:t>هي قوالب نموذجية وجاهزة للاستخدام ،متوفرة على موقع شركة مايكروسوفت ويجب وجود رابط إنترنت لتحميلها </a:t>
            </a:r>
          </a:p>
          <a:p>
            <a:endParaRPr lang="ar-SA" dirty="0"/>
          </a:p>
        </p:txBody>
      </p:sp>
      <p:pic>
        <p:nvPicPr>
          <p:cNvPr id="4" name="Picture 2"/>
          <p:cNvPicPr>
            <a:picLocks noChangeAspect="1" noChangeArrowheads="1"/>
          </p:cNvPicPr>
          <p:nvPr/>
        </p:nvPicPr>
        <p:blipFill>
          <a:blip r:embed="rId2" cstate="print"/>
          <a:srcRect l="82105" b="62264"/>
          <a:stretch>
            <a:fillRect/>
          </a:stretch>
        </p:blipFill>
        <p:spPr bwMode="auto">
          <a:xfrm>
            <a:off x="0" y="0"/>
            <a:ext cx="2815513" cy="33123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p>
        </p:txBody>
      </p:sp>
      <p:sp>
        <p:nvSpPr>
          <p:cNvPr id="3" name="Content Placeholder 2"/>
          <p:cNvSpPr>
            <a:spLocks noGrp="1"/>
          </p:cNvSpPr>
          <p:nvPr>
            <p:ph idx="1"/>
          </p:nvPr>
        </p:nvSpPr>
        <p:spPr>
          <a:xfrm>
            <a:off x="457200" y="1600201"/>
            <a:ext cx="8229600" cy="1324743"/>
          </a:xfrm>
        </p:spPr>
        <p:txBody>
          <a:bodyPr/>
          <a:lstStyle/>
          <a:p>
            <a:pPr>
              <a:buFont typeface="Arial" pitchFamily="34" charset="0"/>
              <a:buChar char="•"/>
            </a:pPr>
            <a:r>
              <a:rPr lang="ar-SA" dirty="0" smtClean="0"/>
              <a:t>يمكنك إنشاء قاعدة بيانات جديدة عن طريق اختيار قاعدة بيانات فارغة</a:t>
            </a:r>
            <a:endParaRPr lang="ar-SA" dirty="0"/>
          </a:p>
        </p:txBody>
      </p:sp>
      <p:pic>
        <p:nvPicPr>
          <p:cNvPr id="4" name="Picture 2"/>
          <p:cNvPicPr>
            <a:picLocks noChangeAspect="1" noChangeArrowheads="1"/>
          </p:cNvPicPr>
          <p:nvPr/>
        </p:nvPicPr>
        <p:blipFill>
          <a:blip r:embed="rId2" cstate="print"/>
          <a:srcRect l="62105" b="62264"/>
          <a:stretch>
            <a:fillRect/>
          </a:stretch>
        </p:blipFill>
        <p:spPr bwMode="auto">
          <a:xfrm>
            <a:off x="1835696" y="2564904"/>
            <a:ext cx="5184576" cy="2880320"/>
          </a:xfrm>
          <a:prstGeom prst="rect">
            <a:avLst/>
          </a:prstGeom>
          <a:noFill/>
          <a:ln w="9525">
            <a:noFill/>
            <a:miter lim="800000"/>
            <a:headEnd/>
            <a:tailEnd/>
          </a:ln>
        </p:spPr>
      </p:pic>
      <p:sp>
        <p:nvSpPr>
          <p:cNvPr id="5" name="سهم لأعلى 4"/>
          <p:cNvSpPr/>
          <p:nvPr/>
        </p:nvSpPr>
        <p:spPr>
          <a:xfrm rot="18483591">
            <a:off x="4198074" y="4237054"/>
            <a:ext cx="504056" cy="576064"/>
          </a:xfrm>
          <a:prstGeom prst="upArrow">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p>
        </p:txBody>
      </p:sp>
      <p:sp>
        <p:nvSpPr>
          <p:cNvPr id="3" name="Content Placeholder 2"/>
          <p:cNvSpPr>
            <a:spLocks noGrp="1"/>
          </p:cNvSpPr>
          <p:nvPr>
            <p:ph idx="1"/>
          </p:nvPr>
        </p:nvSpPr>
        <p:spPr>
          <a:xfrm>
            <a:off x="457200" y="1600201"/>
            <a:ext cx="8229600" cy="1252735"/>
          </a:xfrm>
        </p:spPr>
        <p:txBody>
          <a:bodyPr>
            <a:normAutofit/>
          </a:bodyPr>
          <a:lstStyle/>
          <a:p>
            <a:r>
              <a:rPr lang="ar-SA" dirty="0" smtClean="0"/>
              <a:t>عند </a:t>
            </a:r>
            <a:r>
              <a:rPr lang="ar-SA" dirty="0" err="1" smtClean="0"/>
              <a:t>إختيار</a:t>
            </a:r>
            <a:r>
              <a:rPr lang="ar-SA" dirty="0" smtClean="0"/>
              <a:t> قاعدة بيانات فارغة ، يطلب منك تحديد إسم و موقع ملف قاعدة البيانات</a:t>
            </a:r>
            <a:endParaRPr lang="ar-SA" dirty="0"/>
          </a:p>
        </p:txBody>
      </p:sp>
      <p:pic>
        <p:nvPicPr>
          <p:cNvPr id="4098" name="Picture 2"/>
          <p:cNvPicPr>
            <a:picLocks noChangeAspect="1" noChangeArrowheads="1"/>
          </p:cNvPicPr>
          <p:nvPr/>
        </p:nvPicPr>
        <p:blipFill>
          <a:blip r:embed="rId2" cstate="print"/>
          <a:srcRect t="15705" r="17613" b="26650"/>
          <a:stretch>
            <a:fillRect/>
          </a:stretch>
        </p:blipFill>
        <p:spPr bwMode="auto">
          <a:xfrm>
            <a:off x="144016" y="2636912"/>
            <a:ext cx="8892480" cy="3384376"/>
          </a:xfrm>
          <a:prstGeom prst="rect">
            <a:avLst/>
          </a:prstGeom>
          <a:noFill/>
          <a:ln w="9525">
            <a:noFill/>
            <a:miter lim="800000"/>
            <a:headEnd/>
            <a:tailEnd/>
          </a:ln>
        </p:spPr>
      </p:pic>
      <p:sp>
        <p:nvSpPr>
          <p:cNvPr id="6" name="سهم إلى اليسار 5"/>
          <p:cNvSpPr/>
          <p:nvPr/>
        </p:nvSpPr>
        <p:spPr>
          <a:xfrm rot="20695471">
            <a:off x="2519420" y="4893833"/>
            <a:ext cx="1193260"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إسم</a:t>
            </a:r>
            <a:r>
              <a:rPr lang="ar-SA" dirty="0" smtClean="0"/>
              <a:t> الملف</a:t>
            </a:r>
            <a:endParaRPr lang="ar-SA" dirty="0"/>
          </a:p>
        </p:txBody>
      </p:sp>
      <p:sp>
        <p:nvSpPr>
          <p:cNvPr id="7" name="سهم إلى اليسار 6"/>
          <p:cNvSpPr/>
          <p:nvPr/>
        </p:nvSpPr>
        <p:spPr>
          <a:xfrm rot="1437337">
            <a:off x="2592095" y="5668865"/>
            <a:ext cx="1193260"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موقع الملف</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p>
        </p:txBody>
      </p:sp>
      <p:sp>
        <p:nvSpPr>
          <p:cNvPr id="3" name="Content Placeholder 2"/>
          <p:cNvSpPr>
            <a:spLocks noGrp="1"/>
          </p:cNvSpPr>
          <p:nvPr>
            <p:ph idx="1"/>
          </p:nvPr>
        </p:nvSpPr>
        <p:spPr>
          <a:xfrm>
            <a:off x="457200" y="1412777"/>
            <a:ext cx="8229600" cy="1080119"/>
          </a:xfrm>
        </p:spPr>
        <p:txBody>
          <a:bodyPr>
            <a:normAutofit/>
          </a:bodyPr>
          <a:lstStyle/>
          <a:p>
            <a:r>
              <a:rPr lang="ar-SA" dirty="0" smtClean="0"/>
              <a:t>لتغيير موقع الملف نضغط عل الرابط كما في الصورة ، ليظهر لنا صندوق حوار تخزين الملف</a:t>
            </a:r>
            <a:endParaRPr lang="ar-SA" dirty="0"/>
          </a:p>
        </p:txBody>
      </p:sp>
      <p:pic>
        <p:nvPicPr>
          <p:cNvPr id="5122" name="Picture 2"/>
          <p:cNvPicPr>
            <a:picLocks noChangeAspect="1" noChangeArrowheads="1"/>
          </p:cNvPicPr>
          <p:nvPr/>
        </p:nvPicPr>
        <p:blipFill>
          <a:blip r:embed="rId2" cstate="print"/>
          <a:srcRect r="47735" b="27595"/>
          <a:stretch>
            <a:fillRect/>
          </a:stretch>
        </p:blipFill>
        <p:spPr bwMode="auto">
          <a:xfrm>
            <a:off x="1115616" y="2420888"/>
            <a:ext cx="6372200" cy="3744416"/>
          </a:xfrm>
          <a:prstGeom prst="rect">
            <a:avLst/>
          </a:prstGeom>
          <a:noFill/>
          <a:ln w="9525">
            <a:noFill/>
            <a:miter lim="800000"/>
            <a:headEnd/>
            <a:tailEnd/>
          </a:ln>
        </p:spPr>
      </p:pic>
      <p:sp>
        <p:nvSpPr>
          <p:cNvPr id="5" name="سهم لأعلى 4"/>
          <p:cNvSpPr/>
          <p:nvPr/>
        </p:nvSpPr>
        <p:spPr>
          <a:xfrm>
            <a:off x="1115616" y="5805264"/>
            <a:ext cx="504056" cy="43204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123" name="Picture 3"/>
          <p:cNvPicPr>
            <a:picLocks noChangeAspect="1" noChangeArrowheads="1"/>
          </p:cNvPicPr>
          <p:nvPr/>
        </p:nvPicPr>
        <p:blipFill>
          <a:blip r:embed="rId3" cstate="print"/>
          <a:srcRect l="34256" t="74295" r="61019" b="14365"/>
          <a:stretch>
            <a:fillRect/>
          </a:stretch>
        </p:blipFill>
        <p:spPr bwMode="auto">
          <a:xfrm>
            <a:off x="0" y="4221088"/>
            <a:ext cx="1259632" cy="16201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endParaRPr lang="ar-SA" dirty="0"/>
          </a:p>
        </p:txBody>
      </p:sp>
      <p:sp>
        <p:nvSpPr>
          <p:cNvPr id="3" name="Content Placeholder 2"/>
          <p:cNvSpPr>
            <a:spLocks noGrp="1"/>
          </p:cNvSpPr>
          <p:nvPr>
            <p:ph idx="1"/>
          </p:nvPr>
        </p:nvSpPr>
        <p:spPr>
          <a:xfrm>
            <a:off x="457200" y="1600201"/>
            <a:ext cx="8229600" cy="1612775"/>
          </a:xfrm>
        </p:spPr>
        <p:txBody>
          <a:bodyPr>
            <a:normAutofit fontScale="92500"/>
          </a:bodyPr>
          <a:lstStyle/>
          <a:p>
            <a:pPr>
              <a:buFont typeface="Arial" pitchFamily="34" charset="0"/>
              <a:buChar char="•"/>
            </a:pPr>
            <a:r>
              <a:rPr lang="ar-SA" dirty="0" smtClean="0"/>
              <a:t>تم اختيار موقع الملف ليكون على سطح المكتب، وتم </a:t>
            </a:r>
            <a:r>
              <a:rPr lang="ar-SA" dirty="0" err="1" smtClean="0"/>
              <a:t>الإحتفاظ</a:t>
            </a:r>
            <a:r>
              <a:rPr lang="ar-SA" dirty="0" smtClean="0"/>
              <a:t> </a:t>
            </a:r>
            <a:r>
              <a:rPr lang="ar-SA" dirty="0" err="1" smtClean="0"/>
              <a:t>بإسم</a:t>
            </a:r>
            <a:r>
              <a:rPr lang="ar-SA" dirty="0" smtClean="0"/>
              <a:t> الملف المعياري كما هو ”قاعدة بيانات 1.</a:t>
            </a:r>
            <a:r>
              <a:rPr lang="en-US" dirty="0" err="1" smtClean="0"/>
              <a:t>accdb</a:t>
            </a:r>
            <a:r>
              <a:rPr lang="ar-SA" dirty="0" smtClean="0"/>
              <a:t>“ ،علما بأنه يمكننا تغيير إسم الملف كا نريد، ثم نضغط موافق</a:t>
            </a:r>
            <a:endParaRPr lang="ar-SA" dirty="0"/>
          </a:p>
        </p:txBody>
      </p:sp>
      <p:pic>
        <p:nvPicPr>
          <p:cNvPr id="6146" name="Picture 2"/>
          <p:cNvPicPr>
            <a:picLocks noChangeAspect="1" noChangeArrowheads="1"/>
          </p:cNvPicPr>
          <p:nvPr/>
        </p:nvPicPr>
        <p:blipFill>
          <a:blip r:embed="rId2" cstate="print"/>
          <a:srcRect r="50097" b="39880"/>
          <a:stretch>
            <a:fillRect/>
          </a:stretch>
        </p:blipFill>
        <p:spPr bwMode="auto">
          <a:xfrm>
            <a:off x="1403648" y="3068960"/>
            <a:ext cx="6084168" cy="3284984"/>
          </a:xfrm>
          <a:prstGeom prst="rect">
            <a:avLst/>
          </a:prstGeom>
          <a:noFill/>
          <a:ln w="9525">
            <a:noFill/>
            <a:miter lim="800000"/>
            <a:headEnd/>
            <a:tailEnd/>
          </a:ln>
        </p:spPr>
      </p:pic>
      <p:sp>
        <p:nvSpPr>
          <p:cNvPr id="5" name="سهم إلى اليسار 4"/>
          <p:cNvSpPr/>
          <p:nvPr/>
        </p:nvSpPr>
        <p:spPr>
          <a:xfrm rot="19791978">
            <a:off x="3260161" y="5835450"/>
            <a:ext cx="504056" cy="360040"/>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endParaRPr lang="ar-SA" dirty="0"/>
          </a:p>
        </p:txBody>
      </p:sp>
      <p:sp>
        <p:nvSpPr>
          <p:cNvPr id="3" name="Content Placeholder 2"/>
          <p:cNvSpPr>
            <a:spLocks noGrp="1"/>
          </p:cNvSpPr>
          <p:nvPr>
            <p:ph idx="1"/>
          </p:nvPr>
        </p:nvSpPr>
        <p:spPr/>
        <p:txBody>
          <a:bodyPr>
            <a:normAutofit/>
          </a:bodyPr>
          <a:lstStyle/>
          <a:p>
            <a:pPr>
              <a:buFont typeface="Arial" pitchFamily="34" charset="0"/>
              <a:buChar char="•"/>
            </a:pPr>
            <a:r>
              <a:rPr lang="ar-SA" dirty="0" smtClean="0"/>
              <a:t>نلاحظ تغير موقع الملف، ثم نضغط زر إنشاء ، لإتمام عملية الإنشاء</a:t>
            </a:r>
            <a:endParaRPr lang="ar-SA" dirty="0"/>
          </a:p>
        </p:txBody>
      </p:sp>
      <p:pic>
        <p:nvPicPr>
          <p:cNvPr id="7170" name="Picture 2"/>
          <p:cNvPicPr>
            <a:picLocks noChangeAspect="1" noChangeArrowheads="1"/>
          </p:cNvPicPr>
          <p:nvPr/>
        </p:nvPicPr>
        <p:blipFill>
          <a:blip r:embed="rId2" cstate="print"/>
          <a:srcRect t="49725" r="75494" b="24760"/>
          <a:stretch>
            <a:fillRect/>
          </a:stretch>
        </p:blipFill>
        <p:spPr bwMode="auto">
          <a:xfrm>
            <a:off x="0" y="2289631"/>
            <a:ext cx="5292080" cy="3443625"/>
          </a:xfrm>
          <a:prstGeom prst="rect">
            <a:avLst/>
          </a:prstGeom>
          <a:noFill/>
          <a:ln w="9525">
            <a:noFill/>
            <a:miter lim="800000"/>
            <a:headEnd/>
            <a:tailEnd/>
          </a:ln>
        </p:spPr>
      </p:pic>
      <p:sp>
        <p:nvSpPr>
          <p:cNvPr id="5" name="سهم إلى اليسار 4"/>
          <p:cNvSpPr/>
          <p:nvPr/>
        </p:nvSpPr>
        <p:spPr>
          <a:xfrm>
            <a:off x="4932040" y="4293096"/>
            <a:ext cx="1440160" cy="504056"/>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تغير الموقع</a:t>
            </a:r>
            <a:endParaRPr lang="ar-SA" dirty="0">
              <a:solidFill>
                <a:srgbClr val="FF0000"/>
              </a:solidFill>
            </a:endParaRPr>
          </a:p>
        </p:txBody>
      </p:sp>
      <p:sp>
        <p:nvSpPr>
          <p:cNvPr id="6" name="سهم إلى اليسار 5"/>
          <p:cNvSpPr/>
          <p:nvPr/>
        </p:nvSpPr>
        <p:spPr>
          <a:xfrm rot="1687573">
            <a:off x="4309409" y="5115182"/>
            <a:ext cx="1224136" cy="720080"/>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نضغط هنا</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1115616" y="1771845"/>
            <a:ext cx="6755904" cy="4537475"/>
          </a:xfrm>
          <a:prstGeom prst="rect">
            <a:avLst/>
          </a:prstGeom>
          <a:noFill/>
          <a:ln w="9525">
            <a:noFill/>
            <a:miter lim="800000"/>
            <a:headEnd/>
            <a:tailEnd/>
          </a:ln>
        </p:spPr>
      </p:pic>
      <p:sp>
        <p:nvSpPr>
          <p:cNvPr id="5" name="مربع نص 4"/>
          <p:cNvSpPr txBox="1"/>
          <p:nvPr/>
        </p:nvSpPr>
        <p:spPr>
          <a:xfrm>
            <a:off x="899592" y="1292510"/>
            <a:ext cx="7848872" cy="523220"/>
          </a:xfrm>
          <a:prstGeom prst="rect">
            <a:avLst/>
          </a:prstGeom>
          <a:noFill/>
        </p:spPr>
        <p:txBody>
          <a:bodyPr wrap="square" rtlCol="1">
            <a:spAutoFit/>
          </a:bodyPr>
          <a:lstStyle/>
          <a:p>
            <a:pPr algn="r" rtl="1">
              <a:buFont typeface="Arial" pitchFamily="34" charset="0"/>
              <a:buChar char="•"/>
            </a:pPr>
            <a:r>
              <a:rPr lang="ar-SA" sz="2800" dirty="0" smtClean="0"/>
              <a:t>أصبح لدينا الآن ملف قاعدة بيانات فارغ جاهز للاستخدام</a:t>
            </a:r>
            <a:endParaRPr lang="ar-SA"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إنشاء ملف قاعدة بيانات</a:t>
            </a:r>
            <a:endParaRPr lang="ar-SA" dirty="0"/>
          </a:p>
        </p:txBody>
      </p:sp>
      <p:sp>
        <p:nvSpPr>
          <p:cNvPr id="3" name="Content Placeholder 2"/>
          <p:cNvSpPr>
            <a:spLocks noGrp="1"/>
          </p:cNvSpPr>
          <p:nvPr>
            <p:ph idx="1"/>
          </p:nvPr>
        </p:nvSpPr>
        <p:spPr/>
        <p:txBody>
          <a:bodyPr>
            <a:normAutofit/>
          </a:bodyPr>
          <a:lstStyle/>
          <a:p>
            <a:pPr algn="just">
              <a:buFont typeface="Arial" pitchFamily="34" charset="0"/>
              <a:buChar char="•"/>
            </a:pPr>
            <a:r>
              <a:rPr lang="ar-SA" dirty="0" smtClean="0"/>
              <a:t>ملاحظة : خلافا لبرامج مايكروسوفت الأخرى ، يتم طلب تخزين ملف قاعدة البيانات أكسس، والسبب أن هذا الملف يحتوي في داخله العديد من الكائنات الأخرى التي يجب أن تخزن أولا بأول ، مثل الجداول والإستعلامات ، وعليه يجب أن نهيئ الملف لتخزين هذه الكائنات، وذلك بحجز مكان لها على ذاكرة الجهاز الثانوية(القرص الصلب مثلا)، وعملية الحجز تتم بتخزين الملف الذي يحتوي هذه الكائنات أي ملف قاعدة البيانات. </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فتح ملف قاعدة بيانات قديم</a:t>
            </a:r>
          </a:p>
        </p:txBody>
      </p:sp>
      <p:sp>
        <p:nvSpPr>
          <p:cNvPr id="3" name="Content Placeholder 2"/>
          <p:cNvSpPr>
            <a:spLocks noGrp="1"/>
          </p:cNvSpPr>
          <p:nvPr>
            <p:ph idx="1"/>
          </p:nvPr>
        </p:nvSpPr>
        <p:spPr>
          <a:xfrm>
            <a:off x="323528" y="1412776"/>
            <a:ext cx="8291264" cy="4525963"/>
          </a:xfrm>
        </p:spPr>
        <p:txBody>
          <a:bodyPr>
            <a:normAutofit/>
          </a:bodyPr>
          <a:lstStyle/>
          <a:p>
            <a:pPr algn="just">
              <a:buFont typeface="Arial" pitchFamily="34" charset="0"/>
              <a:buChar char="•"/>
            </a:pPr>
            <a:r>
              <a:rPr lang="ar-SA" sz="2800" dirty="0" smtClean="0"/>
              <a:t>يمكنك فتح ملف أكسس،إما بالضغط عل فتح من زر أوفيس، أو بالضغط على الملف المطلوب إذا كان ظاهرا في المستندات الأخيرة</a:t>
            </a:r>
            <a:endParaRPr lang="ar-SA" sz="2800" dirty="0"/>
          </a:p>
        </p:txBody>
      </p:sp>
      <p:pic>
        <p:nvPicPr>
          <p:cNvPr id="9218" name="Picture 2"/>
          <p:cNvPicPr>
            <a:picLocks noChangeAspect="1" noChangeArrowheads="1"/>
          </p:cNvPicPr>
          <p:nvPr/>
        </p:nvPicPr>
        <p:blipFill>
          <a:blip r:embed="rId2" cstate="print"/>
          <a:srcRect b="35155"/>
          <a:stretch>
            <a:fillRect/>
          </a:stretch>
        </p:blipFill>
        <p:spPr bwMode="auto">
          <a:xfrm>
            <a:off x="1115616" y="2348880"/>
            <a:ext cx="6971928" cy="3960440"/>
          </a:xfrm>
          <a:prstGeom prst="rect">
            <a:avLst/>
          </a:prstGeom>
          <a:noFill/>
          <a:ln w="9525">
            <a:noFill/>
            <a:miter lim="800000"/>
            <a:headEnd/>
            <a:tailEnd/>
          </a:ln>
        </p:spPr>
      </p:pic>
      <p:sp>
        <p:nvSpPr>
          <p:cNvPr id="5" name="سهم إلى اليسار 4"/>
          <p:cNvSpPr/>
          <p:nvPr/>
        </p:nvSpPr>
        <p:spPr>
          <a:xfrm>
            <a:off x="7956376" y="2300622"/>
            <a:ext cx="1043608" cy="432048"/>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050" dirty="0" smtClean="0">
                <a:solidFill>
                  <a:srgbClr val="FF0000"/>
                </a:solidFill>
              </a:rPr>
              <a:t>زر أوفيس</a:t>
            </a:r>
            <a:endParaRPr lang="ar-SA" sz="1050" dirty="0">
              <a:solidFill>
                <a:srgbClr val="FF0000"/>
              </a:solidFill>
            </a:endParaRPr>
          </a:p>
        </p:txBody>
      </p:sp>
      <p:sp>
        <p:nvSpPr>
          <p:cNvPr id="6" name="سهم إلى اليسار 5"/>
          <p:cNvSpPr/>
          <p:nvPr/>
        </p:nvSpPr>
        <p:spPr>
          <a:xfrm>
            <a:off x="7956376" y="2996952"/>
            <a:ext cx="1043608" cy="432048"/>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050" dirty="0" smtClean="0">
                <a:solidFill>
                  <a:srgbClr val="FF0000"/>
                </a:solidFill>
              </a:rPr>
              <a:t>فتح</a:t>
            </a:r>
            <a:endParaRPr lang="ar-SA" sz="1050" dirty="0">
              <a:solidFill>
                <a:srgbClr val="FF0000"/>
              </a:solidFill>
            </a:endParaRPr>
          </a:p>
        </p:txBody>
      </p:sp>
      <p:sp>
        <p:nvSpPr>
          <p:cNvPr id="8" name="سهم إلى اليمين 7"/>
          <p:cNvSpPr/>
          <p:nvPr/>
        </p:nvSpPr>
        <p:spPr>
          <a:xfrm>
            <a:off x="5292080" y="2564904"/>
            <a:ext cx="1106588" cy="36905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050" b="1" dirty="0" smtClean="0">
                <a:solidFill>
                  <a:srgbClr val="FF0000"/>
                </a:solidFill>
              </a:rPr>
              <a:t>المستندات الأخيرة</a:t>
            </a:r>
            <a:endParaRPr lang="ar-SA" sz="1050" b="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pic>
        <p:nvPicPr>
          <p:cNvPr id="10242" name="Picture 2"/>
          <p:cNvPicPr>
            <a:picLocks noChangeAspect="1" noChangeArrowheads="1"/>
          </p:cNvPicPr>
          <p:nvPr/>
        </p:nvPicPr>
        <p:blipFill>
          <a:blip r:embed="rId2" cstate="print"/>
          <a:srcRect/>
          <a:stretch>
            <a:fillRect/>
          </a:stretch>
        </p:blipFill>
        <p:spPr bwMode="auto">
          <a:xfrm>
            <a:off x="1290638" y="1412776"/>
            <a:ext cx="6562725" cy="4888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a:xfrm>
            <a:off x="4788024" y="1600201"/>
            <a:ext cx="3898776" cy="4525963"/>
          </a:xfrm>
        </p:spPr>
        <p:txBody>
          <a:bodyPr>
            <a:normAutofit/>
          </a:bodyPr>
          <a:lstStyle/>
          <a:p>
            <a:pPr>
              <a:buFont typeface="Arial" pitchFamily="34" charset="0"/>
              <a:buChar char="•"/>
            </a:pPr>
            <a:r>
              <a:rPr lang="ar-SA" b="1" dirty="0" smtClean="0"/>
              <a:t>زر أوفيس:</a:t>
            </a:r>
          </a:p>
          <a:p>
            <a:pPr lvl="1" algn="just">
              <a:buFont typeface="Arial" pitchFamily="34" charset="0"/>
              <a:buChar char="•"/>
            </a:pPr>
            <a:r>
              <a:rPr lang="ar-SA" dirty="0" smtClean="0"/>
              <a:t>يستخدم لفتح قائمة ملف المستخدمة في الإصدارات السابقة ، والتي تحتوي على أوامر الملفات من فتح وإنشاء، وحفظ وطباعة ...إلخ</a:t>
            </a:r>
            <a:endParaRPr lang="ar-SA" dirty="0"/>
          </a:p>
        </p:txBody>
      </p:sp>
      <p:pic>
        <p:nvPicPr>
          <p:cNvPr id="11266" name="Picture 2"/>
          <p:cNvPicPr>
            <a:picLocks noChangeAspect="1" noChangeArrowheads="1"/>
          </p:cNvPicPr>
          <p:nvPr/>
        </p:nvPicPr>
        <p:blipFill>
          <a:blip r:embed="rId2" cstate="print"/>
          <a:srcRect l="62897" b="35741"/>
          <a:stretch>
            <a:fillRect/>
          </a:stretch>
        </p:blipFill>
        <p:spPr bwMode="auto">
          <a:xfrm>
            <a:off x="107504" y="1412776"/>
            <a:ext cx="4523656" cy="4392488"/>
          </a:xfrm>
          <a:prstGeom prst="rect">
            <a:avLst/>
          </a:prstGeom>
          <a:noFill/>
          <a:ln w="9525">
            <a:noFill/>
            <a:miter lim="800000"/>
            <a:headEnd/>
            <a:tailEnd/>
          </a:ln>
        </p:spPr>
      </p:pic>
      <p:sp>
        <p:nvSpPr>
          <p:cNvPr id="5" name="سهم إلى اليسار 4"/>
          <p:cNvSpPr/>
          <p:nvPr/>
        </p:nvSpPr>
        <p:spPr>
          <a:xfrm>
            <a:off x="4427984" y="1412776"/>
            <a:ext cx="1008112" cy="452168"/>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b="1" dirty="0" smtClean="0">
                <a:solidFill>
                  <a:srgbClr val="FF0000"/>
                </a:solidFill>
              </a:rPr>
              <a:t>زر أوفيس</a:t>
            </a:r>
            <a:endParaRPr lang="ar-SA" sz="1600"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a:xfrm>
            <a:off x="323528" y="1600201"/>
            <a:ext cx="8363272" cy="4525963"/>
          </a:xfrm>
        </p:spPr>
        <p:txBody>
          <a:bodyPr>
            <a:normAutofit fontScale="92500" lnSpcReduction="10000"/>
          </a:bodyPr>
          <a:lstStyle/>
          <a:p>
            <a:pPr algn="just">
              <a:buFont typeface="Arial" pitchFamily="34" charset="0"/>
              <a:buChar char="•"/>
            </a:pPr>
            <a:r>
              <a:rPr lang="ar-SA" dirty="0" smtClean="0"/>
              <a:t>تتميز بيئة أوفيس 2007 </a:t>
            </a:r>
            <a:r>
              <a:rPr lang="ar-SA" dirty="0" err="1" smtClean="0"/>
              <a:t>بإستخدامها</a:t>
            </a:r>
            <a:r>
              <a:rPr lang="ar-SA" dirty="0" smtClean="0"/>
              <a:t> لشريط التبويب بدلا من القوائم، وهو شريط يحتوي على </a:t>
            </a:r>
            <a:r>
              <a:rPr lang="ar-SA" dirty="0" err="1" smtClean="0"/>
              <a:t>تبويبات</a:t>
            </a:r>
            <a:r>
              <a:rPr lang="ar-SA" dirty="0" smtClean="0"/>
              <a:t> متخصصة ، وفي كل تبويب مجموعات خاصة بهذا التبويب، ولدينا التبويبات الرئيسية التالية:</a:t>
            </a:r>
          </a:p>
          <a:p>
            <a:pPr lvl="1">
              <a:buFont typeface="Calibri" pitchFamily="34" charset="0"/>
              <a:buChar char="₋"/>
            </a:pPr>
            <a:r>
              <a:rPr lang="ar-SA" dirty="0" smtClean="0"/>
              <a:t>تبويب الصفحة الرئيسية</a:t>
            </a:r>
          </a:p>
          <a:p>
            <a:pPr lvl="1">
              <a:buFont typeface="Calibri" pitchFamily="34" charset="0"/>
              <a:buChar char="₋"/>
            </a:pPr>
            <a:r>
              <a:rPr lang="ar-SA" dirty="0" smtClean="0"/>
              <a:t>تبويب إنشاء</a:t>
            </a:r>
          </a:p>
          <a:p>
            <a:pPr lvl="1">
              <a:buFont typeface="Calibri" pitchFamily="34" charset="0"/>
              <a:buChar char="₋"/>
            </a:pPr>
            <a:r>
              <a:rPr lang="ar-SA" dirty="0" smtClean="0"/>
              <a:t>تبويب بيانات خارجية</a:t>
            </a:r>
          </a:p>
          <a:p>
            <a:pPr lvl="1">
              <a:buFont typeface="Calibri" pitchFamily="34" charset="0"/>
              <a:buChar char="₋"/>
            </a:pPr>
            <a:r>
              <a:rPr lang="ar-SA" dirty="0" smtClean="0"/>
              <a:t>تبويب أدوات قواعد البيانات</a:t>
            </a:r>
          </a:p>
          <a:p>
            <a:pPr>
              <a:buFont typeface="Arial" pitchFamily="34" charset="0"/>
              <a:buChar char="•"/>
            </a:pPr>
            <a:r>
              <a:rPr lang="ar-SA" dirty="0" smtClean="0"/>
              <a:t>وهناك </a:t>
            </a:r>
            <a:r>
              <a:rPr lang="ar-SA" dirty="0" err="1" smtClean="0"/>
              <a:t>تبويبات</a:t>
            </a:r>
            <a:r>
              <a:rPr lang="ar-SA" dirty="0" smtClean="0"/>
              <a:t> ثانوية تظهر عند الحاجة،أو تظهر عند </a:t>
            </a:r>
            <a:r>
              <a:rPr lang="ar-SA" dirty="0" err="1" smtClean="0"/>
              <a:t>إستخدام</a:t>
            </a:r>
            <a:r>
              <a:rPr lang="ar-SA" dirty="0" smtClean="0"/>
              <a:t> كائن معين</a:t>
            </a:r>
          </a:p>
          <a:p>
            <a:pPr lvl="1">
              <a:buFont typeface="Arial" pitchFamily="34" charset="0"/>
              <a:buChar char="•"/>
            </a:pPr>
            <a:endParaRPr lang="ar-SA" dirty="0" smtClean="0"/>
          </a:p>
          <a:p>
            <a:pPr>
              <a:buFont typeface="Arial" pitchFamily="34" charset="0"/>
              <a:buChar char="•"/>
            </a:pP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a:xfrm>
            <a:off x="457200" y="2924944"/>
            <a:ext cx="8229600" cy="3201220"/>
          </a:xfrm>
        </p:spPr>
        <p:txBody>
          <a:bodyPr>
            <a:normAutofit fontScale="70000" lnSpcReduction="20000"/>
          </a:bodyPr>
          <a:lstStyle/>
          <a:p>
            <a:pPr>
              <a:buFont typeface="Arial" pitchFamily="34" charset="0"/>
              <a:buChar char="•"/>
            </a:pPr>
            <a:r>
              <a:rPr lang="ar-SA" sz="3800" b="1" dirty="0" smtClean="0"/>
              <a:t>تبويب الصفحة الرئيسية:</a:t>
            </a:r>
            <a:r>
              <a:rPr lang="ar-SA" sz="3800" dirty="0" smtClean="0"/>
              <a:t>يستخدم في إنجاز مهام مثل</a:t>
            </a:r>
            <a:endParaRPr lang="ar-SA" sz="3800" b="1" dirty="0" smtClean="0"/>
          </a:p>
          <a:p>
            <a:pPr lvl="1">
              <a:buFont typeface="Calibri" pitchFamily="34" charset="0"/>
              <a:buChar char="₋"/>
            </a:pPr>
            <a:r>
              <a:rPr lang="ar-SA" dirty="0" smtClean="0"/>
              <a:t>تحديد طريقة عرض أخرى. </a:t>
            </a:r>
          </a:p>
          <a:p>
            <a:pPr lvl="1">
              <a:buFont typeface="Calibri" pitchFamily="34" charset="0"/>
              <a:buChar char="₋"/>
            </a:pPr>
            <a:r>
              <a:rPr lang="ar-SA" dirty="0" smtClean="0"/>
              <a:t>نسخ ولصق من الحافظة.</a:t>
            </a:r>
          </a:p>
          <a:p>
            <a:pPr lvl="1">
              <a:buFont typeface="Calibri" pitchFamily="34" charset="0"/>
              <a:buChar char="₋"/>
            </a:pPr>
            <a:r>
              <a:rPr lang="ar-SA" dirty="0" smtClean="0"/>
              <a:t> تعيين خصائص الخط الحالية.</a:t>
            </a:r>
          </a:p>
          <a:p>
            <a:pPr lvl="1">
              <a:buFont typeface="Calibri" pitchFamily="34" charset="0"/>
              <a:buChar char="₋"/>
            </a:pPr>
            <a:r>
              <a:rPr lang="ar-SA" dirty="0" smtClean="0"/>
              <a:t> تعيين محاذاة الخط الحالية.</a:t>
            </a:r>
          </a:p>
          <a:p>
            <a:pPr lvl="1">
              <a:buFont typeface="Calibri" pitchFamily="34" charset="0"/>
              <a:buChar char="₋"/>
            </a:pPr>
            <a:r>
              <a:rPr lang="ar-SA" dirty="0" smtClean="0"/>
              <a:t> تطبيق تنسيق النص المنسق على حقل "مذكرة".</a:t>
            </a:r>
          </a:p>
          <a:p>
            <a:pPr lvl="1">
              <a:buFont typeface="Calibri" pitchFamily="34" charset="0"/>
              <a:buChar char="₋"/>
            </a:pPr>
            <a:r>
              <a:rPr lang="ar-SA" dirty="0" smtClean="0"/>
              <a:t> العمل مع السجلات (تتضمن الأوامر "تحديث" و"جديد" و"حفظ" و"حذف" و"الإجماليات" و"تدقيق إملائي" و"أكثر").</a:t>
            </a:r>
          </a:p>
          <a:p>
            <a:pPr lvl="1">
              <a:buFont typeface="Calibri" pitchFamily="34" charset="0"/>
              <a:buChar char="₋"/>
            </a:pPr>
            <a:r>
              <a:rPr lang="ar-SA" dirty="0" smtClean="0"/>
              <a:t> فرز السجلات وتصفيتها.</a:t>
            </a:r>
          </a:p>
          <a:p>
            <a:pPr lvl="1">
              <a:buFont typeface="Calibri" pitchFamily="34" charset="0"/>
              <a:buChar char="₋"/>
            </a:pPr>
            <a:r>
              <a:rPr lang="ar-SA" dirty="0" smtClean="0"/>
              <a:t> البحث عن السجلات.</a:t>
            </a:r>
            <a:endParaRPr lang="ar-SA" dirty="0"/>
          </a:p>
        </p:txBody>
      </p:sp>
      <p:pic>
        <p:nvPicPr>
          <p:cNvPr id="12290" name="Picture 2"/>
          <p:cNvPicPr>
            <a:picLocks noChangeAspect="1" noChangeArrowheads="1"/>
          </p:cNvPicPr>
          <p:nvPr/>
        </p:nvPicPr>
        <p:blipFill>
          <a:blip r:embed="rId2" cstate="print"/>
          <a:srcRect l="12694" t="3421" b="82404"/>
          <a:stretch>
            <a:fillRect/>
          </a:stretch>
        </p:blipFill>
        <p:spPr bwMode="auto">
          <a:xfrm>
            <a:off x="0" y="1556792"/>
            <a:ext cx="9144000" cy="108012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a:xfrm>
            <a:off x="457200" y="2924944"/>
            <a:ext cx="8229600" cy="3201220"/>
          </a:xfrm>
        </p:spPr>
        <p:txBody>
          <a:bodyPr>
            <a:normAutofit fontScale="77500" lnSpcReduction="20000"/>
          </a:bodyPr>
          <a:lstStyle/>
          <a:p>
            <a:pPr>
              <a:buFont typeface="Arial" pitchFamily="34" charset="0"/>
              <a:buChar char="•"/>
            </a:pPr>
            <a:r>
              <a:rPr lang="ar-SA" sz="3800" b="1" dirty="0" smtClean="0"/>
              <a:t>تبويب إنشاء: </a:t>
            </a:r>
            <a:r>
              <a:rPr lang="ar-SA" sz="3800" dirty="0" smtClean="0"/>
              <a:t>وهو التبويب الأكثر أهمية ويستخدم في إنجاز مهام مثل:</a:t>
            </a:r>
            <a:endParaRPr lang="ar-SA" sz="3800" b="1" dirty="0" smtClean="0"/>
          </a:p>
          <a:p>
            <a:pPr lvl="1">
              <a:buFont typeface="Calibri" pitchFamily="34" charset="0"/>
              <a:buChar char="₋"/>
            </a:pPr>
            <a:r>
              <a:rPr lang="ar-SA" dirty="0" smtClean="0"/>
              <a:t>إنشاء جدول فارغ جديد.</a:t>
            </a:r>
          </a:p>
          <a:p>
            <a:pPr lvl="1">
              <a:buFont typeface="Calibri" pitchFamily="34" charset="0"/>
              <a:buChar char="₋"/>
            </a:pPr>
            <a:r>
              <a:rPr lang="ar-SA" dirty="0" smtClean="0"/>
              <a:t> إنشاء جدول جديد باستخدام قالب الجدول.</a:t>
            </a:r>
          </a:p>
          <a:p>
            <a:pPr lvl="1">
              <a:buFont typeface="Calibri" pitchFamily="34" charset="0"/>
              <a:buChar char="₋"/>
            </a:pPr>
            <a:r>
              <a:rPr lang="ar-SA" dirty="0" smtClean="0"/>
              <a:t>إنشاء جدول فارغ جديد في طريقة عرض "التصميم".</a:t>
            </a:r>
          </a:p>
          <a:p>
            <a:pPr lvl="1">
              <a:buFont typeface="Calibri" pitchFamily="34" charset="0"/>
              <a:buChar char="₋"/>
            </a:pPr>
            <a:r>
              <a:rPr lang="ar-SA" dirty="0" smtClean="0"/>
              <a:t> إنشاء نموذج جديد يستند إلى جدول أو استعلام نشط.</a:t>
            </a:r>
          </a:p>
          <a:p>
            <a:pPr lvl="1">
              <a:buFont typeface="Calibri" pitchFamily="34" charset="0"/>
              <a:buChar char="₋"/>
            </a:pPr>
            <a:r>
              <a:rPr lang="ar-SA" dirty="0" smtClean="0"/>
              <a:t> إنشاء </a:t>
            </a:r>
            <a:r>
              <a:rPr lang="en-US" dirty="0" smtClean="0"/>
              <a:t>pivot table </a:t>
            </a:r>
            <a:r>
              <a:rPr lang="ar-SA" dirty="0" smtClean="0"/>
              <a:t>أو مخطط جديد.</a:t>
            </a:r>
          </a:p>
          <a:p>
            <a:pPr lvl="1">
              <a:buFont typeface="Calibri" pitchFamily="34" charset="0"/>
              <a:buChar char="₋"/>
            </a:pPr>
            <a:r>
              <a:rPr lang="ar-SA" dirty="0" smtClean="0"/>
              <a:t> إنشاء تقرير جديد يستند إلى جدول أو استعلام نشط.</a:t>
            </a:r>
          </a:p>
          <a:p>
            <a:pPr lvl="1">
              <a:buFont typeface="Calibri" pitchFamily="34" charset="0"/>
              <a:buChar char="₋"/>
            </a:pPr>
            <a:r>
              <a:rPr lang="ar-SA" dirty="0" smtClean="0"/>
              <a:t> إنشاء استعلام أو ماكرو أو وحدة نمطية أو فئة وحدة نمطية جديدة.</a:t>
            </a:r>
            <a:endParaRPr lang="ar-SA" dirty="0"/>
          </a:p>
        </p:txBody>
      </p:sp>
      <p:pic>
        <p:nvPicPr>
          <p:cNvPr id="13314" name="Picture 2"/>
          <p:cNvPicPr>
            <a:picLocks noChangeAspect="1" noChangeArrowheads="1"/>
          </p:cNvPicPr>
          <p:nvPr/>
        </p:nvPicPr>
        <p:blipFill>
          <a:blip r:embed="rId2" cstate="print"/>
          <a:srcRect l="35138" t="3420" b="82405"/>
          <a:stretch>
            <a:fillRect/>
          </a:stretch>
        </p:blipFill>
        <p:spPr bwMode="auto">
          <a:xfrm>
            <a:off x="59092" y="1484784"/>
            <a:ext cx="8962436" cy="122413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a:xfrm>
            <a:off x="457200" y="2924944"/>
            <a:ext cx="8229600" cy="3201220"/>
          </a:xfrm>
        </p:spPr>
        <p:txBody>
          <a:bodyPr>
            <a:normAutofit fontScale="85000" lnSpcReduction="20000"/>
          </a:bodyPr>
          <a:lstStyle/>
          <a:p>
            <a:pPr>
              <a:buFont typeface="Arial" pitchFamily="34" charset="0"/>
              <a:buChar char="•"/>
            </a:pPr>
            <a:r>
              <a:rPr lang="ar-SA" sz="3800" b="1" dirty="0" smtClean="0"/>
              <a:t>تبويب بيانات خارجية:</a:t>
            </a:r>
            <a:r>
              <a:rPr lang="ar-SA" sz="3800" dirty="0" smtClean="0"/>
              <a:t>يستخدم في إنجاز مهام مثل</a:t>
            </a:r>
            <a:endParaRPr lang="ar-SA" sz="3800" b="1" dirty="0" smtClean="0"/>
          </a:p>
          <a:p>
            <a:pPr lvl="1">
              <a:buFont typeface="Calibri" pitchFamily="34" charset="0"/>
              <a:buChar char="₋"/>
            </a:pPr>
            <a:r>
              <a:rPr lang="ar-SA" dirty="0" smtClean="0"/>
              <a:t>استيراد بيانات خارجية أو الارتباط </a:t>
            </a:r>
            <a:r>
              <a:rPr lang="ar-SA" dirty="0" err="1" smtClean="0"/>
              <a:t>بها</a:t>
            </a:r>
            <a:r>
              <a:rPr lang="ar-SA" dirty="0" smtClean="0"/>
              <a:t>.</a:t>
            </a:r>
          </a:p>
          <a:p>
            <a:pPr lvl="1">
              <a:buFont typeface="Calibri" pitchFamily="34" charset="0"/>
              <a:buChar char="₋"/>
            </a:pPr>
            <a:r>
              <a:rPr lang="ar-SA" dirty="0" smtClean="0"/>
              <a:t> تصدير بيانات.</a:t>
            </a:r>
          </a:p>
          <a:p>
            <a:pPr lvl="1">
              <a:buFont typeface="Calibri" pitchFamily="34" charset="0"/>
              <a:buChar char="₋"/>
            </a:pPr>
            <a:r>
              <a:rPr lang="ar-SA" dirty="0" smtClean="0"/>
              <a:t> تجميع البيانات وتحديثها باستخدام البريد الإلكتروني.</a:t>
            </a:r>
          </a:p>
          <a:p>
            <a:pPr lvl="1">
              <a:buFont typeface="Calibri" pitchFamily="34" charset="0"/>
              <a:buChar char="₋"/>
            </a:pPr>
            <a:r>
              <a:rPr lang="ar-SA" dirty="0" smtClean="0"/>
              <a:t> العمل مع قوائم </a:t>
            </a:r>
            <a:r>
              <a:rPr lang="en-US" dirty="0" smtClean="0"/>
              <a:t>SharePoint </a:t>
            </a:r>
            <a:r>
              <a:rPr lang="ar-SA" dirty="0" smtClean="0"/>
              <a:t>غير المتصلة. </a:t>
            </a:r>
          </a:p>
          <a:p>
            <a:pPr lvl="1">
              <a:buFont typeface="Calibri" pitchFamily="34" charset="0"/>
              <a:buChar char="₋"/>
            </a:pPr>
            <a:r>
              <a:rPr lang="ar-SA" dirty="0" smtClean="0"/>
              <a:t>إنشاء عمليات الاستيراد والتصدير المحفوظة. </a:t>
            </a:r>
          </a:p>
          <a:p>
            <a:pPr lvl="1">
              <a:buFont typeface="Calibri" pitchFamily="34" charset="0"/>
              <a:buChar char="₋"/>
            </a:pPr>
            <a:r>
              <a:rPr lang="ar-SA" dirty="0" smtClean="0"/>
              <a:t>نقل كافة أجزاء قاعدة البيانات أو جزء منها إلى موقع </a:t>
            </a:r>
            <a:r>
              <a:rPr lang="en-US" dirty="0" smtClean="0"/>
              <a:t>SharePoint </a:t>
            </a:r>
            <a:r>
              <a:rPr lang="ar-SA" dirty="0" smtClean="0"/>
              <a:t>جديد أو موجود.</a:t>
            </a:r>
            <a:endParaRPr lang="ar-SA" dirty="0"/>
          </a:p>
        </p:txBody>
      </p:sp>
      <p:pic>
        <p:nvPicPr>
          <p:cNvPr id="14338" name="Picture 2"/>
          <p:cNvPicPr>
            <a:picLocks noChangeAspect="1" noChangeArrowheads="1"/>
          </p:cNvPicPr>
          <p:nvPr/>
        </p:nvPicPr>
        <p:blipFill>
          <a:blip r:embed="rId2" cstate="print"/>
          <a:srcRect l="17419" t="3420" b="82405"/>
          <a:stretch>
            <a:fillRect/>
          </a:stretch>
        </p:blipFill>
        <p:spPr bwMode="auto">
          <a:xfrm>
            <a:off x="0" y="1628800"/>
            <a:ext cx="9144000" cy="108012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a:xfrm>
            <a:off x="457200" y="2924944"/>
            <a:ext cx="8229600" cy="3201220"/>
          </a:xfrm>
        </p:spPr>
        <p:txBody>
          <a:bodyPr>
            <a:normAutofit fontScale="77500" lnSpcReduction="20000"/>
          </a:bodyPr>
          <a:lstStyle/>
          <a:p>
            <a:pPr>
              <a:buFont typeface="Arial" pitchFamily="34" charset="0"/>
              <a:buChar char="•"/>
            </a:pPr>
            <a:r>
              <a:rPr lang="ar-SA" sz="3800" b="1" dirty="0" smtClean="0"/>
              <a:t>تبويب أدوات قاعدة البيانات:</a:t>
            </a:r>
            <a:r>
              <a:rPr lang="ar-SA" sz="3800" dirty="0" smtClean="0"/>
              <a:t>يستخدم في إنجاز مهام مثل</a:t>
            </a:r>
            <a:endParaRPr lang="ar-SA" sz="3800" b="1" dirty="0" smtClean="0"/>
          </a:p>
          <a:p>
            <a:pPr lvl="1">
              <a:buFont typeface="Calibri" pitchFamily="34" charset="0"/>
              <a:buChar char="₋"/>
            </a:pPr>
            <a:r>
              <a:rPr lang="ar-SA" dirty="0" smtClean="0"/>
              <a:t>تشغيل محرر </a:t>
            </a:r>
            <a:r>
              <a:rPr lang="en-US" dirty="0" smtClean="0"/>
              <a:t>Visual Basic </a:t>
            </a:r>
            <a:r>
              <a:rPr lang="ar-SA" dirty="0" smtClean="0"/>
              <a:t>أو ماكرو.</a:t>
            </a:r>
          </a:p>
          <a:p>
            <a:pPr lvl="1">
              <a:buFont typeface="Calibri" pitchFamily="34" charset="0"/>
              <a:buChar char="₋"/>
            </a:pPr>
            <a:r>
              <a:rPr lang="ar-SA" b="1" dirty="0" smtClean="0"/>
              <a:t> إنشاء علاقات جدول وعرضها.</a:t>
            </a:r>
          </a:p>
          <a:p>
            <a:pPr lvl="1">
              <a:buFont typeface="Calibri" pitchFamily="34" charset="0"/>
              <a:buChar char="₋"/>
            </a:pPr>
            <a:r>
              <a:rPr lang="ar-SA" dirty="0" smtClean="0"/>
              <a:t> إظهار/إخفاء </a:t>
            </a:r>
            <a:r>
              <a:rPr lang="ar-SA" dirty="0" err="1" smtClean="0"/>
              <a:t>تبعيات</a:t>
            </a:r>
            <a:r>
              <a:rPr lang="ar-SA" dirty="0" smtClean="0"/>
              <a:t> الكائنات أو ورقة الخصائص.</a:t>
            </a:r>
          </a:p>
          <a:p>
            <a:pPr lvl="1">
              <a:buFont typeface="Calibri" pitchFamily="34" charset="0"/>
              <a:buChar char="₋"/>
            </a:pPr>
            <a:r>
              <a:rPr lang="ar-SA" dirty="0" smtClean="0"/>
              <a:t> تشغيل توثيق قاعدة البيانات أو تحليل الأداء.</a:t>
            </a:r>
          </a:p>
          <a:p>
            <a:pPr lvl="1">
              <a:buFont typeface="Calibri" pitchFamily="34" charset="0"/>
              <a:buChar char="₋"/>
            </a:pPr>
            <a:r>
              <a:rPr lang="ar-SA" dirty="0" smtClean="0"/>
              <a:t> نقل البيانات إلى </a:t>
            </a:r>
            <a:r>
              <a:rPr lang="en-US" dirty="0" smtClean="0"/>
              <a:t>Microsoft SQL Server </a:t>
            </a:r>
            <a:r>
              <a:rPr lang="ar-SA" dirty="0" smtClean="0"/>
              <a:t>أو قاعدة بيانات </a:t>
            </a:r>
            <a:r>
              <a:rPr lang="en-US" dirty="0" smtClean="0"/>
              <a:t>Access (</a:t>
            </a:r>
            <a:r>
              <a:rPr lang="ar-SA" dirty="0" smtClean="0"/>
              <a:t>الجداول فقط).</a:t>
            </a:r>
          </a:p>
          <a:p>
            <a:pPr lvl="1">
              <a:buFont typeface="Calibri" pitchFamily="34" charset="0"/>
              <a:buChar char="₋"/>
            </a:pPr>
            <a:r>
              <a:rPr lang="ar-SA" dirty="0" smtClean="0"/>
              <a:t> تشغيل "إدارة الجداول المرتبطة" إدارة وظائف </a:t>
            </a:r>
            <a:r>
              <a:rPr lang="en-US" dirty="0" smtClean="0"/>
              <a:t>Access </a:t>
            </a:r>
            <a:r>
              <a:rPr lang="ar-SA" dirty="0" smtClean="0"/>
              <a:t>الإضافية. </a:t>
            </a:r>
          </a:p>
          <a:p>
            <a:pPr lvl="1">
              <a:buFont typeface="Calibri" pitchFamily="34" charset="0"/>
              <a:buChar char="₋"/>
            </a:pPr>
            <a:r>
              <a:rPr lang="ar-SA" dirty="0" smtClean="0"/>
              <a:t>إنشاء وحدة نمطية (</a:t>
            </a:r>
            <a:r>
              <a:rPr lang="en-US" dirty="0" smtClean="0"/>
              <a:t>Visual Basic for Applications (VBA.</a:t>
            </a:r>
            <a:endParaRPr lang="ar-SA" dirty="0"/>
          </a:p>
        </p:txBody>
      </p:sp>
      <p:pic>
        <p:nvPicPr>
          <p:cNvPr id="15362" name="Picture 2"/>
          <p:cNvPicPr>
            <a:picLocks noChangeAspect="1" noChangeArrowheads="1"/>
          </p:cNvPicPr>
          <p:nvPr/>
        </p:nvPicPr>
        <p:blipFill>
          <a:blip r:embed="rId2" cstate="print"/>
          <a:srcRect l="30413" t="3420" b="82405"/>
          <a:stretch>
            <a:fillRect/>
          </a:stretch>
        </p:blipFill>
        <p:spPr bwMode="auto">
          <a:xfrm>
            <a:off x="0" y="1412776"/>
            <a:ext cx="9049702" cy="1296144"/>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التعرف على بيئة أكسس 2007</a:t>
            </a:r>
          </a:p>
        </p:txBody>
      </p:sp>
      <p:sp>
        <p:nvSpPr>
          <p:cNvPr id="3" name="Content Placeholder 2"/>
          <p:cNvSpPr>
            <a:spLocks noGrp="1"/>
          </p:cNvSpPr>
          <p:nvPr>
            <p:ph idx="1"/>
          </p:nvPr>
        </p:nvSpPr>
        <p:spPr/>
        <p:txBody>
          <a:bodyPr>
            <a:normAutofit/>
          </a:bodyPr>
          <a:lstStyle/>
          <a:p>
            <a:pPr algn="just">
              <a:buFont typeface="Arial" pitchFamily="34" charset="0"/>
              <a:buChar char="•"/>
            </a:pPr>
            <a:r>
              <a:rPr lang="ar-SA" b="1" dirty="0" smtClean="0"/>
              <a:t>جزء التنقل:</a:t>
            </a:r>
            <a:r>
              <a:rPr lang="ar-SA" dirty="0" smtClean="0"/>
              <a:t>وهو الجزء الذي يحتوي كل الكائنات التي تحتويها قاعدة البيانات،وبشكل رئيسي تحتوي على:</a:t>
            </a:r>
          </a:p>
          <a:p>
            <a:pPr marL="971550" lvl="1" indent="-514350">
              <a:buFont typeface="+mj-lt"/>
              <a:buAutoNum type="arabicPeriod"/>
            </a:pPr>
            <a:r>
              <a:rPr lang="ar-SA" dirty="0" smtClean="0"/>
              <a:t>الجداول</a:t>
            </a:r>
          </a:p>
          <a:p>
            <a:pPr marL="971550" lvl="1" indent="-514350">
              <a:buFont typeface="+mj-lt"/>
              <a:buAutoNum type="arabicPeriod"/>
            </a:pPr>
            <a:r>
              <a:rPr lang="ar-SA" dirty="0" smtClean="0"/>
              <a:t>الاستعلامات</a:t>
            </a:r>
          </a:p>
          <a:p>
            <a:pPr marL="971550" lvl="1" indent="-514350">
              <a:buFont typeface="+mj-lt"/>
              <a:buAutoNum type="arabicPeriod"/>
            </a:pPr>
            <a:r>
              <a:rPr lang="ar-SA" dirty="0" smtClean="0"/>
              <a:t>النماذج</a:t>
            </a:r>
          </a:p>
          <a:p>
            <a:pPr marL="971550" lvl="1" indent="-514350">
              <a:buFont typeface="+mj-lt"/>
              <a:buAutoNum type="arabicPeriod"/>
            </a:pPr>
            <a:r>
              <a:rPr lang="ar-SA" dirty="0" smtClean="0"/>
              <a:t>التقارير</a:t>
            </a:r>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Lect2</Template>
  <TotalTime>5141</TotalTime>
  <Words>1135</Words>
  <Application>Microsoft Office PowerPoint</Application>
  <PresentationFormat>On-screen Show (4:3)</PresentationFormat>
  <Paragraphs>135</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المحاضرة التمهيدية</vt:lpstr>
      <vt:lpstr>Slide 1</vt:lpstr>
      <vt:lpstr>المحاضرة التاسعة</vt:lpstr>
      <vt:lpstr>عناصر المحاضرة</vt:lpstr>
      <vt:lpstr>مقدمة</vt:lpstr>
      <vt:lpstr>ممیزات مايكروسوفت أكسس</vt:lpstr>
      <vt:lpstr>مايكروسوفت أكسس و قواعد البيانات العلائقية</vt:lpstr>
      <vt:lpstr>الكائنات المستخدمة في مايكروسوفت أكسس 2007</vt:lpstr>
      <vt:lpstr>فتح برنامج أكسس 2007</vt:lpstr>
      <vt:lpstr>فتح برنامج أكسس 2007</vt:lpstr>
      <vt:lpstr>إنشاء ملف قاعدة بيانات</vt:lpstr>
      <vt:lpstr>إنشاء ملف قاعدة بيانات</vt:lpstr>
      <vt:lpstr>إنشاء ملف قاعدة بيانات</vt:lpstr>
      <vt:lpstr>إنشاء ملف قاعدة بيانات</vt:lpstr>
      <vt:lpstr>إنشاء ملف قاعدة بيانات</vt:lpstr>
      <vt:lpstr>إنشاء ملف قاعدة بيانات</vt:lpstr>
      <vt:lpstr>إنشاء ملف قاعدة بيانات</vt:lpstr>
      <vt:lpstr>إنشاء ملف قاعدة بيانات</vt:lpstr>
      <vt:lpstr>فتح ملف قاعدة بيانات قديم</vt:lpstr>
      <vt:lpstr>التعرف على بيئة أكسس 2007</vt:lpstr>
      <vt:lpstr>التعرف على بيئة أكسس 2007</vt:lpstr>
      <vt:lpstr>التعرف على بيئة أكسس 2007</vt:lpstr>
      <vt:lpstr>التعرف على بيئة أكسس 2007</vt:lpstr>
      <vt:lpstr>التعرف على بيئة أكسس 2007</vt:lpstr>
      <vt:lpstr>التعرف على بيئة أكسس 2007</vt:lpstr>
      <vt:lpstr>التعرف على بيئة أكسس 2007</vt:lpstr>
      <vt:lpstr>التعرف على بيئة أكسس 2007</vt:lpstr>
      <vt:lpstr>Slide 27</vt:lpstr>
    </vt:vector>
  </TitlesOfParts>
  <Company>ksu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Database Systems Concepts and Architecture</dc:title>
  <dc:creator>taha</dc:creator>
  <cp:lastModifiedBy>madaileh</cp:lastModifiedBy>
  <cp:revision>365</cp:revision>
  <dcterms:created xsi:type="dcterms:W3CDTF">2001-02-14T05:04:12Z</dcterms:created>
  <dcterms:modified xsi:type="dcterms:W3CDTF">2011-12-01T06:48:29Z</dcterms:modified>
</cp:coreProperties>
</file>