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5" r:id="rId1"/>
  </p:sldMasterIdLst>
  <p:notesMasterIdLst>
    <p:notesMasterId r:id="rId29"/>
  </p:notesMasterIdLst>
  <p:handoutMasterIdLst>
    <p:handoutMasterId r:id="rId30"/>
  </p:handoutMasterIdLst>
  <p:sldIdLst>
    <p:sldId id="322" r:id="rId2"/>
    <p:sldId id="324" r:id="rId3"/>
    <p:sldId id="326" r:id="rId4"/>
    <p:sldId id="373" r:id="rId5"/>
    <p:sldId id="393" r:id="rId6"/>
    <p:sldId id="394" r:id="rId7"/>
    <p:sldId id="395" r:id="rId8"/>
    <p:sldId id="396" r:id="rId9"/>
    <p:sldId id="397" r:id="rId10"/>
    <p:sldId id="398" r:id="rId11"/>
    <p:sldId id="399" r:id="rId12"/>
    <p:sldId id="400" r:id="rId13"/>
    <p:sldId id="401" r:id="rId14"/>
    <p:sldId id="402" r:id="rId15"/>
    <p:sldId id="403" r:id="rId16"/>
    <p:sldId id="404" r:id="rId17"/>
    <p:sldId id="405" r:id="rId18"/>
    <p:sldId id="406" r:id="rId19"/>
    <p:sldId id="407" r:id="rId20"/>
    <p:sldId id="408" r:id="rId21"/>
    <p:sldId id="409" r:id="rId22"/>
    <p:sldId id="410" r:id="rId23"/>
    <p:sldId id="411" r:id="rId24"/>
    <p:sldId id="412" r:id="rId25"/>
    <p:sldId id="413" r:id="rId26"/>
    <p:sldId id="414" r:id="rId27"/>
    <p:sldId id="325" r:id="rId28"/>
  </p:sldIdLst>
  <p:sldSz cx="9144000" cy="6858000" type="screen4x3"/>
  <p:notesSz cx="66690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33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>
        <p:scale>
          <a:sx n="80" d="100"/>
          <a:sy n="80" d="100"/>
        </p:scale>
        <p:origin x="-21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8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857567-6602-4324-8234-F346ACAD171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56BC05F3-BEDE-4FEC-94EA-502D432E63E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1D40E-A1FB-4916-B13A-ADD9A105F8DB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54D37-36EF-4F55-A14C-D6746A2FF688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8B967-4104-4A00-8196-6D35D111895A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D3E32-46FA-44B6-A94C-DA06898E7EBD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86D8E-1154-4026-A871-AA67646B6EEC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39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ar-EG" noProof="0" smtClean="0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83CD3-6D0B-4F35-9B47-C110AAC70C1B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72D6C6C-E646-422A-A1FD-1867A22DCA9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572001" y="4648200"/>
            <a:ext cx="4572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323528" y="270892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ar-EG" sz="5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54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قـــواعـــــــــد الــبيـانــــات</a:t>
            </a:r>
            <a:endParaRPr lang="en-US" sz="40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مصــــلح </a:t>
            </a:r>
            <a:r>
              <a:rPr lang="ar-SA" sz="40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العضـــــــايله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latin typeface="ae_AlMateen" pitchFamily="2" charset="-78"/>
                <a:cs typeface="ae_AlMateen" pitchFamily="2" charset="-78"/>
              </a:rPr>
              <a:t>السابعة – الجزء الثاني</a:t>
            </a:r>
            <a:endParaRPr lang="en-US" spc="-150" dirty="0" smtClean="0"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827584" y="3260576"/>
            <a:ext cx="7632848" cy="1752600"/>
          </a:xfrm>
        </p:spPr>
        <p:txBody>
          <a:bodyPr/>
          <a:lstStyle/>
          <a:p>
            <a:r>
              <a:rPr lang="ar-SA" b="1" dirty="0" smtClean="0"/>
              <a:t>تصميم قواعد البيانات العلاقية</a:t>
            </a:r>
          </a:p>
          <a:p>
            <a:r>
              <a:rPr lang="en-US" b="1" dirty="0" smtClean="0"/>
              <a:t>Design of Relational Database</a:t>
            </a:r>
            <a:endParaRPr lang="ar-SA" b="1" dirty="0" smtClean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9904" y="1494664"/>
            <a:ext cx="8174544" cy="4824535"/>
          </a:xfrm>
        </p:spPr>
        <p:txBody>
          <a:bodyPr>
            <a:normAutofit/>
          </a:bodyPr>
          <a:lstStyle/>
          <a:p>
            <a:pPr lvl="0">
              <a:buFont typeface="Arial" pitchFamily="34" charset="0"/>
              <a:buChar char="•"/>
            </a:pPr>
            <a:r>
              <a:rPr lang="ar-SA" sz="2800" b="1" dirty="0" smtClean="0"/>
              <a:t>دورة حیاة قاعدة البیانات </a:t>
            </a:r>
            <a:r>
              <a:rPr lang="en-US" sz="2800" b="1" dirty="0" smtClean="0"/>
              <a:t>Database Life Cycle (DBLC)</a:t>
            </a:r>
            <a:endParaRPr lang="ar-SA" sz="2800" b="1" dirty="0" smtClean="0"/>
          </a:p>
          <a:p>
            <a:pPr lvl="0">
              <a:buFont typeface="Arial" pitchFamily="34" charset="0"/>
              <a:buChar char="•"/>
            </a:pPr>
            <a:r>
              <a:rPr lang="ar-SA" sz="2800" b="1" dirty="0" smtClean="0"/>
              <a:t>مخطط قواعد البيانات </a:t>
            </a:r>
            <a:r>
              <a:rPr lang="en-US" sz="2800" b="1" dirty="0" smtClean="0"/>
              <a:t>Database Schema</a:t>
            </a:r>
            <a:endParaRPr lang="ar-SA" sz="2800" b="1" dirty="0" smtClean="0"/>
          </a:p>
          <a:p>
            <a:pPr lvl="0">
              <a:buFont typeface="Arial" pitchFamily="34" charset="0"/>
              <a:buChar char="•"/>
            </a:pPr>
            <a:r>
              <a:rPr lang="ar-SA" sz="2800" b="1" dirty="0" smtClean="0"/>
              <a:t>التحويل من مخطط الكيان العلائقي إلى مخطط قواعد بيانات</a:t>
            </a:r>
            <a:endParaRPr lang="en-US" sz="2800" dirty="0" smtClean="0"/>
          </a:p>
          <a:p>
            <a:pPr lvl="1">
              <a:buFont typeface="Calibri" pitchFamily="34" charset="0"/>
              <a:buChar char="₋"/>
            </a:pPr>
            <a:r>
              <a:rPr lang="ar-SA" sz="2400" dirty="0" smtClean="0"/>
              <a:t>تحويل الكيان</a:t>
            </a:r>
          </a:p>
          <a:p>
            <a:pPr lvl="1">
              <a:buFont typeface="Calibri" pitchFamily="34" charset="0"/>
              <a:buChar char="₋"/>
            </a:pPr>
            <a:r>
              <a:rPr lang="ar-SA" sz="2400" dirty="0" smtClean="0"/>
              <a:t>تحويل الصفة المركبة والصفة متعددة القيمة </a:t>
            </a:r>
          </a:p>
          <a:p>
            <a:pPr lvl="1">
              <a:buFont typeface="Calibri" pitchFamily="34" charset="0"/>
              <a:buChar char="₋"/>
            </a:pPr>
            <a:r>
              <a:rPr lang="ar-SA" sz="2400" dirty="0" smtClean="0"/>
              <a:t>تحوي الكيان الضعيف</a:t>
            </a:r>
          </a:p>
          <a:p>
            <a:pPr lvl="1">
              <a:buFont typeface="Calibri" pitchFamily="34" charset="0"/>
              <a:buChar char="₋"/>
            </a:pPr>
            <a:r>
              <a:rPr lang="ar-SA" sz="2400" dirty="0" smtClean="0"/>
              <a:t>تحويل العلاقات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مثال1(مخطط الكيان العلاقة لجامعة)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مثال2 (مخطط الكيان العلاقة لشركة)</a:t>
            </a:r>
            <a:endParaRPr lang="en-US" sz="2800" dirty="0" smtClean="0"/>
          </a:p>
          <a:p>
            <a:pPr lvl="0">
              <a:buFont typeface="Arial" pitchFamily="34" charset="0"/>
              <a:buChar char="•"/>
            </a:pPr>
            <a:endParaRPr lang="ar-SA" dirty="0" smtClean="0"/>
          </a:p>
          <a:p>
            <a:pPr>
              <a:buFont typeface="Arial" pitchFamily="34" charset="0"/>
              <a:buChar char="•"/>
            </a:pP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مثال2</a:t>
            </a:r>
            <a:endParaRPr lang="ar-SA" dirty="0"/>
          </a:p>
        </p:txBody>
      </p:sp>
      <p:pic>
        <p:nvPicPr>
          <p:cNvPr id="5" name="Picture 4" descr="fig03_02"/>
          <p:cNvPicPr>
            <a:picLocks noChangeAspect="1" noChangeArrowheads="1"/>
          </p:cNvPicPr>
          <p:nvPr/>
        </p:nvPicPr>
        <p:blipFill>
          <a:blip r:embed="rId2" cstate="print"/>
          <a:srcRect b="8326"/>
          <a:stretch>
            <a:fillRect/>
          </a:stretch>
        </p:blipFill>
        <p:spPr bwMode="auto">
          <a:xfrm>
            <a:off x="0" y="-1"/>
            <a:ext cx="7315200" cy="6096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38042"/>
            <a:ext cx="6840760" cy="4801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ar-SA" b="1" dirty="0" smtClean="0"/>
              <a:t>نبدأ بتحويل الكيان العادي:</a:t>
            </a:r>
            <a:endParaRPr lang="en-US" dirty="0" smtClean="0"/>
          </a:p>
          <a:p>
            <a:pPr lvl="1">
              <a:buFont typeface="Courier New" pitchFamily="49" charset="0"/>
              <a:buChar char="o"/>
            </a:pPr>
            <a:r>
              <a:rPr lang="ar-SA" dirty="0" smtClean="0"/>
              <a:t>يحتوي مخطط الكيان العلائقي السابق على ثلاث   كيانات عادية هي:</a:t>
            </a:r>
            <a:endParaRPr lang="en-US" dirty="0" smtClean="0"/>
          </a:p>
          <a:p>
            <a:pPr marL="1371600" lvl="2" indent="-457200">
              <a:buFont typeface="+mj-cs"/>
              <a:buAutoNum type="arabic2Minus"/>
            </a:pPr>
            <a:r>
              <a:rPr lang="ar-SA" dirty="0" smtClean="0"/>
              <a:t>الموظف (</a:t>
            </a:r>
            <a:r>
              <a:rPr lang="en-US" dirty="0" smtClean="0"/>
              <a:t>Employee</a:t>
            </a:r>
            <a:r>
              <a:rPr lang="ar-SA" dirty="0" smtClean="0"/>
              <a:t>)</a:t>
            </a:r>
            <a:endParaRPr lang="en-US" dirty="0" smtClean="0"/>
          </a:p>
          <a:p>
            <a:pPr marL="1371600" lvl="2" indent="-457200">
              <a:buFont typeface="+mj-cs"/>
              <a:buAutoNum type="arabic2Minus"/>
            </a:pPr>
            <a:r>
              <a:rPr lang="ar-SA" dirty="0" smtClean="0"/>
              <a:t>القسم(</a:t>
            </a:r>
            <a:r>
              <a:rPr lang="en-US" dirty="0" smtClean="0"/>
              <a:t>Department</a:t>
            </a:r>
            <a:r>
              <a:rPr lang="ar-SA" dirty="0" smtClean="0"/>
              <a:t>)</a:t>
            </a:r>
            <a:endParaRPr lang="en-US" dirty="0" smtClean="0"/>
          </a:p>
          <a:p>
            <a:pPr marL="1371600" lvl="2" indent="-457200">
              <a:buFont typeface="+mj-cs"/>
              <a:buAutoNum type="arabic2Minus"/>
            </a:pPr>
            <a:r>
              <a:rPr lang="ar-SA" dirty="0" smtClean="0"/>
              <a:t>المشروع(</a:t>
            </a:r>
            <a:r>
              <a:rPr lang="en-US" dirty="0" smtClean="0"/>
              <a:t>Project</a:t>
            </a:r>
            <a:r>
              <a:rPr lang="ar-SA" dirty="0" smtClean="0"/>
              <a:t>)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7944" y="1600201"/>
            <a:ext cx="4824536" cy="4493095"/>
          </a:xfrm>
        </p:spPr>
        <p:txBody>
          <a:bodyPr/>
          <a:lstStyle/>
          <a:p>
            <a:pPr marL="350838" lvl="1"/>
            <a:r>
              <a:rPr lang="en-US" b="1" dirty="0" smtClean="0"/>
              <a:t>1</a:t>
            </a:r>
            <a:r>
              <a:rPr lang="ar-SA" b="1" dirty="0" smtClean="0"/>
              <a:t>.أ) كيان الموظف (</a:t>
            </a:r>
            <a:r>
              <a:rPr lang="en-US" b="1" dirty="0" smtClean="0"/>
              <a:t>Employee</a:t>
            </a:r>
            <a:r>
              <a:rPr lang="ar-SA" b="1" dirty="0" smtClean="0"/>
              <a:t>)</a:t>
            </a:r>
          </a:p>
          <a:p>
            <a:pPr marL="454025" lvl="2" algn="just">
              <a:buFont typeface="Courier New" pitchFamily="49" charset="0"/>
              <a:buChar char="o"/>
            </a:pPr>
            <a:r>
              <a:rPr lang="ar-SA" dirty="0" smtClean="0"/>
              <a:t>نلاحظ في هذا الكيان وجود صفة مركبة هي صفة الإسم(</a:t>
            </a:r>
            <a:r>
              <a:rPr lang="en-US" dirty="0" smtClean="0"/>
              <a:t>Name</a:t>
            </a:r>
            <a:r>
              <a:rPr lang="ar-SA" dirty="0" smtClean="0"/>
              <a:t>)والتي تتكون من الصفات الجزئية الاسم الأول (</a:t>
            </a:r>
            <a:r>
              <a:rPr lang="en-US" dirty="0" err="1" smtClean="0"/>
              <a:t>Fname</a:t>
            </a:r>
            <a:r>
              <a:rPr lang="ar-SA" dirty="0" smtClean="0"/>
              <a:t>) ، و حرف الاسم الأوسط (</a:t>
            </a:r>
            <a:r>
              <a:rPr lang="en-US" dirty="0" err="1" smtClean="0"/>
              <a:t>Minit</a:t>
            </a:r>
            <a:r>
              <a:rPr lang="ar-SA" dirty="0" smtClean="0"/>
              <a:t>) ، والاسم الأخير (</a:t>
            </a:r>
            <a:r>
              <a:rPr lang="en-US" dirty="0" err="1" smtClean="0"/>
              <a:t>Fname</a:t>
            </a:r>
            <a:r>
              <a:rPr lang="ar-SA" dirty="0" smtClean="0"/>
              <a:t>). وكما اوضحنا سابقا ، فإن الصفة المركبة في عملية التحويل تدرج بصفاتها الجزئية فقط</a:t>
            </a:r>
            <a:endParaRPr lang="en-US" dirty="0" smtClean="0"/>
          </a:p>
          <a:p>
            <a:pPr marL="750888" lvl="2">
              <a:buFont typeface="Courier New" pitchFamily="49" charset="0"/>
              <a:buChar char="o"/>
            </a:pPr>
            <a:r>
              <a:rPr lang="ar-SA" dirty="0" smtClean="0"/>
              <a:t>وينتج عن عملية التحويل الجدول التالي:</a:t>
            </a:r>
            <a:endParaRPr lang="en-US" dirty="0" smtClean="0"/>
          </a:p>
          <a:p>
            <a:pPr marL="750888" lvl="2">
              <a:buFont typeface="Courier New" pitchFamily="49" charset="0"/>
              <a:buChar char="o"/>
            </a:pPr>
            <a:endParaRPr lang="en-US" dirty="0" smtClean="0"/>
          </a:p>
          <a:p>
            <a:endParaRPr lang="ar-S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3808065" cy="3165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03648" y="5373216"/>
          <a:ext cx="5976665" cy="210312"/>
        </p:xfrm>
        <a:graphic>
          <a:graphicData uri="http://schemas.openxmlformats.org/drawingml/2006/table">
            <a:tbl>
              <a:tblPr/>
              <a:tblGrid>
                <a:gridCol w="1008113"/>
                <a:gridCol w="504056"/>
                <a:gridCol w="648072"/>
                <a:gridCol w="504056"/>
                <a:gridCol w="720080"/>
                <a:gridCol w="648072"/>
                <a:gridCol w="792088"/>
                <a:gridCol w="648072"/>
                <a:gridCol w="504056"/>
              </a:tblGrid>
              <a:tr h="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EMPLOYEE </a:t>
                      </a:r>
                      <a:endParaRPr lang="en-US" sz="11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u="sng">
                          <a:latin typeface="Calibri"/>
                          <a:ea typeface="Calibri"/>
                          <a:cs typeface="Arial"/>
                        </a:rPr>
                        <a:t>Ssn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latin typeface="Calibri"/>
                          <a:ea typeface="Calibri"/>
                          <a:cs typeface="Arial"/>
                        </a:rPr>
                        <a:t>Fname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latin typeface="Calibri"/>
                          <a:ea typeface="Calibri"/>
                          <a:cs typeface="Arial"/>
                        </a:rPr>
                        <a:t>Minit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latin typeface="Calibri"/>
                          <a:ea typeface="Calibri"/>
                          <a:cs typeface="Arial"/>
                        </a:rPr>
                        <a:t>Lname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latin typeface="Calibri"/>
                          <a:ea typeface="Calibri"/>
                          <a:cs typeface="Arial"/>
                        </a:rPr>
                        <a:t>Bdate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latin typeface="Calibri"/>
                          <a:ea typeface="Calibri"/>
                          <a:cs typeface="Arial"/>
                        </a:rPr>
                        <a:t>Address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latin typeface="Calibri"/>
                          <a:ea typeface="Calibri"/>
                          <a:cs typeface="Arial"/>
                        </a:rPr>
                        <a:t>Salary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latin typeface="Calibri"/>
                          <a:ea typeface="Calibri"/>
                          <a:cs typeface="Arial"/>
                        </a:rPr>
                        <a:t>Sex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65103"/>
          </a:xfrm>
        </p:spPr>
        <p:txBody>
          <a:bodyPr/>
          <a:lstStyle/>
          <a:p>
            <a:pPr marL="350838" lvl="1"/>
            <a:r>
              <a:rPr lang="ar-SA" b="1" dirty="0" smtClean="0"/>
              <a:t>1.ب) كيان القسم (</a:t>
            </a:r>
            <a:r>
              <a:rPr lang="en-US" b="1" dirty="0" smtClean="0"/>
              <a:t>Department</a:t>
            </a:r>
            <a:r>
              <a:rPr lang="ar-SA" b="1" dirty="0" smtClean="0"/>
              <a:t>)</a:t>
            </a:r>
            <a:endParaRPr lang="en-US" dirty="0" smtClean="0"/>
          </a:p>
          <a:p>
            <a:pPr lvl="2" algn="just">
              <a:buFont typeface="Courier New" pitchFamily="49" charset="0"/>
              <a:buChar char="o"/>
            </a:pPr>
            <a:endParaRPr lang="ar-SA" dirty="0" smtClean="0"/>
          </a:p>
          <a:p>
            <a:pPr lvl="2" algn="just">
              <a:buFont typeface="Courier New" pitchFamily="49" charset="0"/>
              <a:buChar char="o"/>
            </a:pPr>
            <a:endParaRPr lang="ar-SA" dirty="0" smtClean="0"/>
          </a:p>
          <a:p>
            <a:pPr lvl="2" algn="just">
              <a:buFont typeface="Courier New" pitchFamily="49" charset="0"/>
              <a:buChar char="o"/>
            </a:pPr>
            <a:endParaRPr lang="ar-SA" dirty="0" smtClean="0"/>
          </a:p>
          <a:p>
            <a:pPr marL="454025" lvl="2" algn="just">
              <a:buFont typeface="Courier New" pitchFamily="49" charset="0"/>
              <a:buChar char="o"/>
            </a:pPr>
            <a:r>
              <a:rPr lang="ar-SA" dirty="0" smtClean="0"/>
              <a:t>نلاحظ في هذا الكيان وجود صفة مشتقة هي عدد الموظفين (</a:t>
            </a:r>
            <a:r>
              <a:rPr lang="en-US" dirty="0" smtClean="0"/>
              <a:t>Number of employees</a:t>
            </a:r>
            <a:r>
              <a:rPr lang="ar-SA" dirty="0" smtClean="0"/>
              <a:t>)، وذكرنا سابقا أننا في عملية التحويل نتجاه هذه الصفة ،ليتم بناؤها لاحقا بجملة إستعلام</a:t>
            </a:r>
            <a:endParaRPr lang="en-US" dirty="0" smtClean="0"/>
          </a:p>
          <a:p>
            <a:pPr marL="454025" lvl="2" algn="just">
              <a:buFont typeface="Courier New" pitchFamily="49" charset="0"/>
              <a:buChar char="o"/>
            </a:pPr>
            <a:r>
              <a:rPr lang="ar-SA" dirty="0" smtClean="0"/>
              <a:t>كما نلاحظ وجود صفة متعددة القيمة وهي المواقع (</a:t>
            </a:r>
            <a:r>
              <a:rPr lang="en-US" dirty="0" smtClean="0"/>
              <a:t>locations</a:t>
            </a:r>
            <a:r>
              <a:rPr lang="ar-SA" dirty="0" smtClean="0"/>
              <a:t>)وذكرنا سابقا أن الصفة متعددة القيمة يتم تحويلها إلى جدول مستقل مع المفتاح الرئيسي للكيان ،ويكون إسم الجدول مكون من إسم الكيان مضافا إليه إسم الصفة متعددة القيمة.</a:t>
            </a:r>
            <a:endParaRPr lang="ar-S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4283968" cy="20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79"/>
          </a:xfrm>
        </p:spPr>
        <p:txBody>
          <a:bodyPr/>
          <a:lstStyle/>
          <a:p>
            <a:pPr lvl="2">
              <a:buFont typeface="Courier New" pitchFamily="49" charset="0"/>
              <a:buChar char="o"/>
            </a:pPr>
            <a:r>
              <a:rPr lang="ar-SA" dirty="0" smtClean="0"/>
              <a:t>وينتج عن عملية التحويل الجدولين التاليين: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636912"/>
            <a:ext cx="4850854" cy="148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7"/>
            <a:ext cx="8229600" cy="2952328"/>
          </a:xfrm>
        </p:spPr>
        <p:txBody>
          <a:bodyPr/>
          <a:lstStyle/>
          <a:p>
            <a:pPr lvl="1"/>
            <a:r>
              <a:rPr lang="ar-SA" b="1" dirty="0" smtClean="0"/>
              <a:t>1.ج) كيان المشروع:</a:t>
            </a:r>
          </a:p>
          <a:p>
            <a:pPr lvl="1"/>
            <a:endParaRPr lang="ar-SA" b="1" dirty="0" smtClean="0"/>
          </a:p>
          <a:p>
            <a:pPr lvl="1"/>
            <a:endParaRPr lang="ar-SA" b="1" dirty="0" smtClean="0"/>
          </a:p>
          <a:p>
            <a:pPr lvl="1"/>
            <a:endParaRPr lang="ar-SA" b="1" dirty="0" smtClean="0"/>
          </a:p>
          <a:p>
            <a:pPr lvl="2">
              <a:buFont typeface="Courier New" pitchFamily="49" charset="0"/>
              <a:buChar char="o"/>
            </a:pPr>
            <a:r>
              <a:rPr lang="ar-SA" dirty="0" smtClean="0"/>
              <a:t>هذا الكيان يحتوي على صفات بسيطة فقط،وبالتالي ينتج عن عملية التحويل الجدول التالي: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ar-S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628800"/>
            <a:ext cx="288032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47664" y="4581128"/>
          <a:ext cx="6096000" cy="315468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Project</a:t>
                      </a:r>
                      <a:endParaRPr lang="en-US" sz="16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b="1" i="1" u="sng">
                          <a:latin typeface="Calibri"/>
                          <a:ea typeface="Calibri"/>
                          <a:cs typeface="Arial"/>
                        </a:rPr>
                        <a:t>Number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>
                          <a:latin typeface="Calibri"/>
                          <a:ea typeface="Calibri"/>
                          <a:cs typeface="Arial"/>
                        </a:rPr>
                        <a:t> Name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Calibri"/>
                          <a:ea typeface="Calibri"/>
                          <a:cs typeface="Arial"/>
                        </a:rPr>
                        <a:t> Location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104" y="1628800"/>
            <a:ext cx="335280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9872" y="1600201"/>
            <a:ext cx="5266928" cy="2404863"/>
          </a:xfrm>
        </p:spPr>
        <p:txBody>
          <a:bodyPr/>
          <a:lstStyle/>
          <a:p>
            <a:r>
              <a:rPr lang="ar-SA" b="1" dirty="0" smtClean="0"/>
              <a:t>2.تحويل الكيان الضعيف:</a:t>
            </a:r>
          </a:p>
          <a:p>
            <a:pPr lvl="1">
              <a:buFont typeface="Arial" pitchFamily="34" charset="0"/>
              <a:buChar char="•"/>
            </a:pPr>
            <a:r>
              <a:rPr lang="ar-SA" dirty="0" smtClean="0"/>
              <a:t>في هذا المثال كيان ضعيف واحد هو:</a:t>
            </a:r>
            <a:endParaRPr lang="en-US" dirty="0" smtClean="0"/>
          </a:p>
          <a:p>
            <a:pPr lvl="2" algn="just">
              <a:buFont typeface="Courier New" pitchFamily="49" charset="0"/>
              <a:buChar char="o"/>
            </a:pPr>
            <a:r>
              <a:rPr lang="ar-SA" dirty="0" smtClean="0"/>
              <a:t>كيان المعتمد على (</a:t>
            </a:r>
            <a:r>
              <a:rPr lang="en-US" dirty="0" smtClean="0"/>
              <a:t>Dependent</a:t>
            </a:r>
            <a:r>
              <a:rPr lang="ar-SA" dirty="0" smtClean="0"/>
              <a:t>)، حيث يصف  هذا الكيان أفراد عائلة الموظف المعتمدين عليه في إعالتهم.</a:t>
            </a:r>
            <a:endParaRPr lang="en-US" dirty="0" smtClean="0"/>
          </a:p>
          <a:p>
            <a:endParaRPr lang="ar-SA" dirty="0"/>
          </a:p>
        </p:txBody>
      </p:sp>
      <p:sp>
        <p:nvSpPr>
          <p:cNvPr id="112641" name="Oval 1"/>
          <p:cNvSpPr>
            <a:spLocks noChangeArrowheads="1"/>
          </p:cNvSpPr>
          <p:nvPr/>
        </p:nvSpPr>
        <p:spPr bwMode="auto">
          <a:xfrm>
            <a:off x="251519" y="4581128"/>
            <a:ext cx="3528393" cy="1195958"/>
          </a:xfrm>
          <a:prstGeom prst="ellipse">
            <a:avLst/>
          </a:prstGeom>
          <a:noFill/>
          <a:ln w="19050">
            <a:solidFill>
              <a:srgbClr val="548DD4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>
              <a:buFont typeface="Courier New" pitchFamily="49" charset="0"/>
              <a:buChar char="o"/>
            </a:pPr>
            <a:r>
              <a:rPr lang="ar-SA" sz="2400" dirty="0" smtClean="0"/>
              <a:t>ويحتوي هذا الكيان على صفة المفتاح الجزئي الإسم (</a:t>
            </a:r>
            <a:r>
              <a:rPr lang="en-US" sz="2400" u="dash" dirty="0" smtClean="0"/>
              <a:t>Name</a:t>
            </a:r>
            <a:r>
              <a:rPr lang="ar-SA" sz="2400" dirty="0" smtClean="0"/>
              <a:t>)،التالية:</a:t>
            </a:r>
            <a:endParaRPr lang="en-US" sz="2400" dirty="0" smtClean="0"/>
          </a:p>
          <a:p>
            <a:pPr lvl="1" algn="just">
              <a:buFont typeface="Courier New" pitchFamily="49" charset="0"/>
              <a:buChar char="o"/>
            </a:pPr>
            <a:r>
              <a:rPr lang="ar-SA" sz="2400" dirty="0" smtClean="0"/>
              <a:t>و يرتبط هذا الكيان الضعيف بكيان قوي هو كيان الموظف (</a:t>
            </a:r>
            <a:r>
              <a:rPr lang="en-US" sz="2400" dirty="0" smtClean="0"/>
              <a:t>Employee</a:t>
            </a:r>
            <a:r>
              <a:rPr lang="ar-SA" sz="2400" dirty="0" smtClean="0"/>
              <a:t>) بواسطة علاقة التعريف يعتمد على (</a:t>
            </a:r>
            <a:r>
              <a:rPr lang="en-US" sz="2400" dirty="0" err="1" smtClean="0"/>
              <a:t>Dependent_of</a:t>
            </a:r>
            <a:r>
              <a:rPr lang="ar-SA" sz="2400" dirty="0" smtClean="0"/>
              <a:t>). </a:t>
            </a:r>
            <a:endParaRPr lang="en-US" sz="2400" dirty="0" smtClean="0"/>
          </a:p>
          <a:p>
            <a:pPr lvl="1" algn="just">
              <a:buFont typeface="Courier New" pitchFamily="49" charset="0"/>
              <a:buChar char="o"/>
            </a:pPr>
            <a:r>
              <a:rPr lang="ar-SA" sz="2400" dirty="0" smtClean="0"/>
              <a:t>وتتم عملية تحويل الكيان الضعيف بتحويله إلى جدول يحمل إسم الكيان الضعيف(</a:t>
            </a:r>
            <a:r>
              <a:rPr lang="en-US" sz="2400" dirty="0" smtClean="0"/>
              <a:t>Dependent</a:t>
            </a:r>
            <a:r>
              <a:rPr lang="ar-SA" sz="2400" dirty="0" smtClean="0"/>
              <a:t>)،ويحتوي حقولا من الصفات المرتبطة به ، بالاضافة إلى حقل المفتاح الرئيسي من جدول الكيان القوي(</a:t>
            </a:r>
            <a:r>
              <a:rPr lang="en-US" sz="2400" dirty="0" smtClean="0"/>
              <a:t>Employee</a:t>
            </a:r>
            <a:r>
              <a:rPr lang="ar-SA" sz="2400" dirty="0" smtClean="0"/>
              <a:t>) المرتبط معه بعلاقة التعريف(</a:t>
            </a:r>
            <a:r>
              <a:rPr lang="en-US" sz="2400" dirty="0" smtClean="0"/>
              <a:t>Dependent-of</a:t>
            </a:r>
            <a:r>
              <a:rPr lang="ar-SA" sz="2400" dirty="0" smtClean="0"/>
              <a:t>). ويكون المفتاح الرئيسي للجدول هو مفتاحا للكيان القوي(</a:t>
            </a:r>
            <a:r>
              <a:rPr lang="en-US" sz="2400" dirty="0" err="1" smtClean="0"/>
              <a:t>Empoyee-Ssn</a:t>
            </a:r>
            <a:r>
              <a:rPr lang="ar-SA" sz="2400" dirty="0" smtClean="0"/>
              <a:t>) بالإضافة إلى المفتاح الجزئي في الكيان الضعيف (</a:t>
            </a:r>
            <a:r>
              <a:rPr lang="en-US" sz="2400" dirty="0" smtClean="0"/>
              <a:t>Dependent-Name</a:t>
            </a:r>
            <a:r>
              <a:rPr lang="ar-SA" sz="2400" dirty="0" smtClean="0"/>
              <a:t>).</a:t>
            </a:r>
            <a:endParaRPr lang="en-US" sz="2400" dirty="0" smtClean="0"/>
          </a:p>
          <a:p>
            <a:pPr algn="just">
              <a:buFont typeface="Courier New" pitchFamily="49" charset="0"/>
              <a:buChar char="o"/>
            </a:pP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1"/>
          </a:xfrm>
        </p:spPr>
        <p:txBody>
          <a:bodyPr/>
          <a:lstStyle/>
          <a:p>
            <a:pPr lvl="2">
              <a:buFont typeface="Courier New" pitchFamily="49" charset="0"/>
              <a:buChar char="o"/>
            </a:pPr>
            <a:r>
              <a:rPr lang="ar-SA" dirty="0" smtClean="0"/>
              <a:t>وينتج عن عملية التحويل الجدول التالي:</a:t>
            </a:r>
            <a:endParaRPr lang="en-US" dirty="0" smtClean="0"/>
          </a:p>
          <a:p>
            <a:endParaRPr lang="ar-S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3568" y="2276872"/>
          <a:ext cx="7056784" cy="245364"/>
        </p:xfrm>
        <a:graphic>
          <a:graphicData uri="http://schemas.openxmlformats.org/drawingml/2006/table">
            <a:tbl>
              <a:tblPr/>
              <a:tblGrid>
                <a:gridCol w="1296144"/>
                <a:gridCol w="1296144"/>
                <a:gridCol w="1512168"/>
                <a:gridCol w="1296144"/>
                <a:gridCol w="576064"/>
                <a:gridCol w="1080120"/>
              </a:tblGrid>
              <a:tr h="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DEPENDENT</a:t>
                      </a:r>
                      <a:endParaRPr lang="en-US" sz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400" b="1" i="1" u="sng">
                          <a:latin typeface="Calibri"/>
                          <a:ea typeface="Calibri"/>
                          <a:cs typeface="Arial"/>
                        </a:rPr>
                        <a:t>Employee-Ssn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400" b="1" i="1" u="sng">
                          <a:latin typeface="Calibri"/>
                          <a:ea typeface="Calibri"/>
                          <a:cs typeface="Arial"/>
                        </a:rPr>
                        <a:t>Dependent-Name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Arial"/>
                        </a:rPr>
                        <a:t> Relationship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Arial"/>
                        </a:rPr>
                        <a:t> Sex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400" b="1" i="1" dirty="0" err="1">
                          <a:latin typeface="Calibri"/>
                          <a:ea typeface="Calibri"/>
                          <a:cs typeface="Arial"/>
                        </a:rPr>
                        <a:t>Birth_date</a:t>
                      </a:r>
                      <a:r>
                        <a:rPr lang="en-US" sz="1400" b="1" i="1" dirty="0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7544" y="2636912"/>
            <a:ext cx="82296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143000" lvl="2" indent="-228600" algn="just" rtl="1">
              <a:spcBef>
                <a:spcPct val="20000"/>
              </a:spcBef>
              <a:buFont typeface="Courier New" pitchFamily="49" charset="0"/>
              <a:buChar char="o"/>
            </a:pPr>
            <a:r>
              <a:rPr lang="ar-SA" sz="2000" dirty="0" smtClean="0">
                <a:latin typeface="+mn-lt"/>
                <a:cs typeface="Arial" charset="0"/>
              </a:rPr>
              <a:t>وبذلك يرتبط جدول (</a:t>
            </a:r>
            <a:r>
              <a:rPr lang="en-US" sz="2000" dirty="0" smtClean="0">
                <a:latin typeface="+mn-lt"/>
                <a:cs typeface="Arial" charset="0"/>
              </a:rPr>
              <a:t>Dependent</a:t>
            </a:r>
            <a:r>
              <a:rPr lang="ar-SA" sz="2000" dirty="0" smtClean="0">
                <a:latin typeface="+mn-lt"/>
                <a:cs typeface="Arial" charset="0"/>
              </a:rPr>
              <a:t>) بجدول (</a:t>
            </a:r>
            <a:r>
              <a:rPr lang="en-US" sz="2000" dirty="0" smtClean="0">
                <a:latin typeface="+mn-lt"/>
                <a:cs typeface="Arial" charset="0"/>
              </a:rPr>
              <a:t>Employee</a:t>
            </a:r>
            <a:r>
              <a:rPr lang="ar-SA" sz="2000" dirty="0" smtClean="0">
                <a:latin typeface="+mn-lt"/>
                <a:cs typeface="Arial" charset="0"/>
              </a:rPr>
              <a:t>) بوجود المفتاح الأجنبي رقم الموظف (</a:t>
            </a:r>
            <a:r>
              <a:rPr lang="en-US" sz="2000" dirty="0" smtClean="0">
                <a:latin typeface="+mn-lt"/>
                <a:cs typeface="Arial" charset="0"/>
              </a:rPr>
              <a:t>Employee-</a:t>
            </a:r>
            <a:r>
              <a:rPr lang="en-US" sz="2000" dirty="0" err="1" smtClean="0">
                <a:latin typeface="+mn-lt"/>
                <a:cs typeface="Arial" charset="0"/>
              </a:rPr>
              <a:t>Ssn</a:t>
            </a:r>
            <a:r>
              <a:rPr lang="ar-SA" sz="2000" dirty="0" smtClean="0">
                <a:latin typeface="+mn-lt"/>
                <a:cs typeface="Arial" charset="0"/>
              </a:rPr>
              <a:t>).</a:t>
            </a:r>
            <a:endParaRPr lang="en-US" sz="2000" dirty="0" smtClean="0">
              <a:latin typeface="+mn-lt"/>
              <a:cs typeface="Arial" charset="0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645024"/>
            <a:ext cx="651142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b="1" dirty="0" smtClean="0"/>
              <a:t>2.تحويل العلاقات: </a:t>
            </a:r>
            <a:endParaRPr lang="en-US" dirty="0" smtClean="0"/>
          </a:p>
          <a:p>
            <a:pPr lvl="1"/>
            <a:r>
              <a:rPr lang="ar-SA" b="1" dirty="0" smtClean="0"/>
              <a:t>3.أ) تحويل علاقة واحد إلى واحد:</a:t>
            </a:r>
            <a:endParaRPr lang="en-US" dirty="0" smtClean="0"/>
          </a:p>
          <a:p>
            <a:pPr lvl="2" algn="just"/>
            <a:r>
              <a:rPr lang="ar-SA" dirty="0" smtClean="0"/>
              <a:t>في هذا المثال توجد علاقة من النوع واحد- إلى- واحد ،وهي علاقة (</a:t>
            </a:r>
            <a:r>
              <a:rPr lang="en-US" dirty="0" smtClean="0"/>
              <a:t>Manages</a:t>
            </a:r>
            <a:r>
              <a:rPr lang="ar-SA" dirty="0" smtClean="0"/>
              <a:t>)بين كيان الموظف،وكيان القسم، والعلاقة ذات إشتراك كلي من جهة القسم ، مع وجود الصفة (</a:t>
            </a:r>
            <a:r>
              <a:rPr lang="en-US" dirty="0" err="1" smtClean="0"/>
              <a:t>start_date</a:t>
            </a:r>
            <a:r>
              <a:rPr lang="en-US" dirty="0" smtClean="0"/>
              <a:t> </a:t>
            </a:r>
            <a:r>
              <a:rPr lang="ar-SA" dirty="0" smtClean="0"/>
              <a:t>) على العلاقة.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861048"/>
            <a:ext cx="6912768" cy="243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just">
              <a:buFont typeface="Courier New" pitchFamily="49" charset="0"/>
              <a:buChar char="o"/>
            </a:pPr>
            <a:r>
              <a:rPr lang="ar-SA" dirty="0" smtClean="0"/>
              <a:t>وبناءا علي النقطة السابقة ، يتم أخذ نسخة من المفتاح الرئيسي لجدول الموظف (</a:t>
            </a:r>
            <a:r>
              <a:rPr lang="en-US" dirty="0" err="1" smtClean="0"/>
              <a:t>Employee_Ssn</a:t>
            </a:r>
            <a:r>
              <a:rPr lang="ar-SA" dirty="0" smtClean="0"/>
              <a:t>)، مضافا إليها الصفة على العلاقة (</a:t>
            </a:r>
            <a:r>
              <a:rPr lang="en-US" dirty="0" err="1" smtClean="0"/>
              <a:t>start_date</a:t>
            </a:r>
            <a:r>
              <a:rPr lang="ar-SA" dirty="0" smtClean="0"/>
              <a:t>)، ووضعهما كتعديل على جدول القسم(</a:t>
            </a:r>
            <a:r>
              <a:rPr lang="en-US" dirty="0" smtClean="0"/>
              <a:t>department</a:t>
            </a:r>
            <a:r>
              <a:rPr lang="ar-SA" dirty="0" smtClean="0"/>
              <a:t>)، ويفضل إعادة تسمية المفتاح الرئيسي ليدل على العلاقة وهي علاقة ادارة ، فهو مدير (</a:t>
            </a:r>
            <a:r>
              <a:rPr lang="en-US" dirty="0" smtClean="0"/>
              <a:t>Manager</a:t>
            </a:r>
            <a:r>
              <a:rPr lang="ar-SA" dirty="0" smtClean="0"/>
              <a:t>)، وبالتالي بدلا من التسمية </a:t>
            </a:r>
            <a:r>
              <a:rPr lang="en-US" dirty="0" err="1" smtClean="0"/>
              <a:t>Employee_Ssn</a:t>
            </a:r>
            <a:r>
              <a:rPr lang="en-US" dirty="0" smtClean="0"/>
              <a:t>  </a:t>
            </a:r>
            <a:r>
              <a:rPr lang="ar-SA" dirty="0" smtClean="0"/>
              <a:t>تصبح التسمية </a:t>
            </a:r>
            <a:r>
              <a:rPr lang="en-US" dirty="0" err="1" smtClean="0"/>
              <a:t>Manager_Ssn</a:t>
            </a:r>
            <a:endParaRPr lang="en-US" dirty="0" smtClean="0"/>
          </a:p>
          <a:p>
            <a:pPr lvl="2" algn="just">
              <a:buFont typeface="Courier New" pitchFamily="49" charset="0"/>
              <a:buChar char="o"/>
            </a:pPr>
            <a:r>
              <a:rPr lang="ar-SA" dirty="0" smtClean="0"/>
              <a:t>وعليه يتم التعديل على جدول القسم(</a:t>
            </a:r>
            <a:r>
              <a:rPr lang="en-US" dirty="0" smtClean="0"/>
              <a:t>Department</a:t>
            </a:r>
            <a:r>
              <a:rPr lang="ar-SA" dirty="0" smtClean="0"/>
              <a:t>)ليصبح بالشكل التالي:</a:t>
            </a:r>
            <a:endParaRPr lang="en-US" dirty="0" smtClean="0"/>
          </a:p>
          <a:p>
            <a:endParaRPr lang="ar-S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5018888"/>
          <a:ext cx="6096000" cy="280416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  <a:gridCol w="1041648"/>
                <a:gridCol w="1396752"/>
                <a:gridCol w="1219200"/>
              </a:tblGrid>
              <a:tr h="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Department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600" b="1" i="1" u="sng">
                          <a:latin typeface="Calibri"/>
                          <a:ea typeface="Calibri"/>
                          <a:cs typeface="Arial"/>
                        </a:rPr>
                        <a:t>Number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>
                          <a:latin typeface="Calibri"/>
                          <a:ea typeface="Calibri"/>
                          <a:cs typeface="Arial"/>
                        </a:rPr>
                        <a:t> Name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>
                          <a:latin typeface="Calibri"/>
                          <a:ea typeface="Calibri"/>
                          <a:cs typeface="Arial"/>
                        </a:rPr>
                        <a:t>Manager-Ssn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dirty="0" err="1">
                          <a:latin typeface="Calibri"/>
                          <a:ea typeface="Calibri"/>
                          <a:cs typeface="Arial"/>
                        </a:rPr>
                        <a:t>Start_date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just">
              <a:buFont typeface="Courier New" pitchFamily="49" charset="0"/>
              <a:buChar char="o"/>
            </a:pPr>
            <a:r>
              <a:rPr lang="ar-SA" dirty="0" smtClean="0"/>
              <a:t>وبذلك يرتبط جدول (</a:t>
            </a:r>
            <a:r>
              <a:rPr lang="en-US" dirty="0" smtClean="0"/>
              <a:t>Department</a:t>
            </a:r>
            <a:r>
              <a:rPr lang="ar-SA" dirty="0" smtClean="0"/>
              <a:t>) بجدول (</a:t>
            </a:r>
            <a:r>
              <a:rPr lang="en-US" dirty="0" smtClean="0"/>
              <a:t>Employee</a:t>
            </a:r>
            <a:r>
              <a:rPr lang="ar-SA" dirty="0" smtClean="0"/>
              <a:t>) بوجود المفتاح الأجنبي رقم الموظف (</a:t>
            </a:r>
            <a:r>
              <a:rPr lang="en-US" dirty="0" smtClean="0"/>
              <a:t>Employee-</a:t>
            </a:r>
            <a:r>
              <a:rPr lang="en-US" dirty="0" err="1" smtClean="0"/>
              <a:t>Ssn</a:t>
            </a:r>
            <a:r>
              <a:rPr lang="ar-SA" dirty="0" smtClean="0"/>
              <a:t>).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3" y="2636912"/>
            <a:ext cx="5528840" cy="12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ar-SA" b="1" dirty="0" smtClean="0"/>
              <a:t>3.ب) تحويل علاقة واحد إلى كثير:</a:t>
            </a:r>
            <a:endParaRPr lang="en-US" dirty="0" smtClean="0"/>
          </a:p>
          <a:p>
            <a:pPr lvl="2">
              <a:buFont typeface="Courier New" pitchFamily="49" charset="0"/>
              <a:buChar char="o"/>
            </a:pPr>
            <a:r>
              <a:rPr lang="ar-SA" dirty="0" smtClean="0"/>
              <a:t>في هذا المثال لدينا ثلاث علاقات من نوع واحد إلى كثير وهي:</a:t>
            </a:r>
            <a:endParaRPr lang="en-US" dirty="0" smtClean="0"/>
          </a:p>
          <a:p>
            <a:pPr lvl="3"/>
            <a:r>
              <a:rPr lang="ar-SA" dirty="0" smtClean="0"/>
              <a:t>1.علاقة  موظف يعمل في قسم(</a:t>
            </a:r>
            <a:r>
              <a:rPr lang="en-US" dirty="0" err="1" smtClean="0"/>
              <a:t>Works_for</a:t>
            </a:r>
            <a:r>
              <a:rPr lang="ar-SA" dirty="0" smtClean="0"/>
              <a:t>)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924944"/>
            <a:ext cx="6984776" cy="292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just">
              <a:buFont typeface="Arial" pitchFamily="34" charset="0"/>
              <a:buChar char="•"/>
            </a:pPr>
            <a:r>
              <a:rPr lang="ar-SA" dirty="0" smtClean="0"/>
              <a:t>نتيجة لهذه العلاقة يتم التعديل على جدول الموظف(</a:t>
            </a:r>
            <a:r>
              <a:rPr lang="en-US" dirty="0" smtClean="0"/>
              <a:t>Employee</a:t>
            </a:r>
            <a:r>
              <a:rPr lang="ar-SA" dirty="0" smtClean="0"/>
              <a:t>) ليحتوي على رقم القسم(</a:t>
            </a:r>
            <a:r>
              <a:rPr lang="en-US" dirty="0" err="1" smtClean="0"/>
              <a:t>Department_Number</a:t>
            </a:r>
            <a:r>
              <a:rPr lang="ar-SA" dirty="0" smtClean="0"/>
              <a:t>) الذي يعمل فيه، ليصبح جدول الموظف (</a:t>
            </a:r>
            <a:r>
              <a:rPr lang="en-US" dirty="0" smtClean="0"/>
              <a:t>Employee</a:t>
            </a:r>
            <a:r>
              <a:rPr lang="ar-SA" dirty="0" smtClean="0"/>
              <a:t>) بالشكل التالي:</a:t>
            </a:r>
          </a:p>
          <a:p>
            <a:pPr lvl="2" algn="just">
              <a:buFont typeface="Arial" pitchFamily="34" charset="0"/>
              <a:buChar char="•"/>
            </a:pPr>
            <a:endParaRPr lang="ar-SA" dirty="0" smtClean="0"/>
          </a:p>
          <a:p>
            <a:pPr lvl="2" algn="just">
              <a:buFont typeface="Arial" pitchFamily="34" charset="0"/>
              <a:buChar char="•"/>
            </a:pPr>
            <a:endParaRPr lang="ar-SA" dirty="0" smtClean="0"/>
          </a:p>
          <a:p>
            <a:pPr lvl="2" algn="just">
              <a:buFont typeface="Arial" pitchFamily="34" charset="0"/>
              <a:buChar char="•"/>
            </a:pPr>
            <a:r>
              <a:rPr lang="ar-SA" dirty="0" smtClean="0"/>
              <a:t>وعليه تتوثق العلاقة بين جدول الموظف والقسم، بإضافة مفتاح أجنبي جديد، وهو رقم القسم في جدول الموظف، كما  يظهر في الشكل التالي:</a:t>
            </a:r>
            <a:endParaRPr lang="en-US" dirty="0" smtClean="0"/>
          </a:p>
          <a:p>
            <a:pPr lvl="2" algn="just">
              <a:buFont typeface="Arial" pitchFamily="34" charset="0"/>
              <a:buChar char="•"/>
            </a:pPr>
            <a:endParaRPr lang="en-US" dirty="0" smtClean="0"/>
          </a:p>
          <a:p>
            <a:endParaRPr lang="ar-S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1522" y="3227724"/>
          <a:ext cx="8424934" cy="402551"/>
        </p:xfrm>
        <a:graphic>
          <a:graphicData uri="http://schemas.openxmlformats.org/drawingml/2006/table">
            <a:tbl>
              <a:tblPr/>
              <a:tblGrid>
                <a:gridCol w="1083997"/>
                <a:gridCol w="395433"/>
                <a:gridCol w="739715"/>
                <a:gridCol w="739715"/>
                <a:gridCol w="739715"/>
                <a:gridCol w="739715"/>
                <a:gridCol w="885080"/>
                <a:gridCol w="729699"/>
                <a:gridCol w="489327"/>
                <a:gridCol w="1882538"/>
              </a:tblGrid>
              <a:tr h="402551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EMPLOYEE 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u="sng" dirty="0" err="1">
                          <a:latin typeface="Calibri"/>
                          <a:ea typeface="Calibri"/>
                          <a:cs typeface="Arial"/>
                        </a:rPr>
                        <a:t>Ssn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Arial"/>
                        </a:rPr>
                        <a:t>Fname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Arial"/>
                        </a:rPr>
                        <a:t>Minit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Arial"/>
                        </a:rPr>
                        <a:t>Lname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Arial"/>
                        </a:rPr>
                        <a:t>Bdate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Arial"/>
                        </a:rPr>
                        <a:t>Address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Arial"/>
                        </a:rPr>
                        <a:t>Salary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Arial"/>
                        </a:rPr>
                        <a:t>Sex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latin typeface="Calibri"/>
                          <a:ea typeface="Calibri"/>
                          <a:cs typeface="Arial"/>
                        </a:rPr>
                        <a:t>Department-Number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437112"/>
            <a:ext cx="820891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/>
            <a:r>
              <a:rPr lang="ar-SA" dirty="0" smtClean="0"/>
              <a:t>2)علاقة قسم يتحكم بمشروع (</a:t>
            </a:r>
            <a:r>
              <a:rPr lang="en-US" dirty="0" smtClean="0"/>
              <a:t>Controls</a:t>
            </a:r>
            <a:r>
              <a:rPr lang="ar-SA" dirty="0" smtClean="0"/>
              <a:t>)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132856"/>
            <a:ext cx="417646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>
              <a:buFont typeface="Arial" pitchFamily="34" charset="0"/>
              <a:buChar char="•"/>
            </a:pPr>
            <a:r>
              <a:rPr lang="ar-SA" dirty="0" smtClean="0"/>
              <a:t>نتيجة لهذه العلاقة يتم التعديل على جدول المشروع (</a:t>
            </a:r>
            <a:r>
              <a:rPr lang="en-US" dirty="0" smtClean="0"/>
              <a:t>Project</a:t>
            </a:r>
            <a:r>
              <a:rPr lang="ar-SA" dirty="0" smtClean="0"/>
              <a:t>) ليحتوي على رقم القسم(</a:t>
            </a:r>
            <a:r>
              <a:rPr lang="en-US" dirty="0" err="1" smtClean="0"/>
              <a:t>Department_Number</a:t>
            </a:r>
            <a:r>
              <a:rPr lang="ar-SA" dirty="0" smtClean="0"/>
              <a:t>) الذي يتحكم في المشروع، ليصبح جدول المشروع (</a:t>
            </a:r>
            <a:r>
              <a:rPr lang="en-US" dirty="0" smtClean="0"/>
              <a:t>Project</a:t>
            </a:r>
            <a:r>
              <a:rPr lang="ar-SA" dirty="0" smtClean="0"/>
              <a:t>) بالشكل التالي:</a:t>
            </a:r>
          </a:p>
          <a:p>
            <a:pPr lvl="3">
              <a:buFont typeface="Arial" pitchFamily="34" charset="0"/>
              <a:buChar char="•"/>
            </a:pPr>
            <a:endParaRPr lang="ar-SA" dirty="0" smtClean="0"/>
          </a:p>
          <a:p>
            <a:pPr lvl="3">
              <a:buFont typeface="Arial" pitchFamily="34" charset="0"/>
              <a:buChar char="•"/>
            </a:pPr>
            <a:endParaRPr lang="ar-SA" dirty="0" smtClean="0"/>
          </a:p>
          <a:p>
            <a:pPr lvl="3">
              <a:buFont typeface="Arial" pitchFamily="34" charset="0"/>
              <a:buChar char="•"/>
            </a:pPr>
            <a:r>
              <a:rPr lang="ar-SA" dirty="0" smtClean="0"/>
              <a:t>وعليه يرتبط  جدول القسم بجدول المشروع بواسطة المفتاح الأجنبي رقم القسم (</a:t>
            </a:r>
            <a:r>
              <a:rPr lang="en-US" dirty="0" smtClean="0"/>
              <a:t>Department-Number</a:t>
            </a:r>
            <a:r>
              <a:rPr lang="ar-SA" dirty="0" smtClean="0"/>
              <a:t>) الذي تم إضافته إلى جدول المشروع ، كما يظهر في الشكل التالي:</a:t>
            </a:r>
            <a:endParaRPr lang="en-US" dirty="0" smtClean="0"/>
          </a:p>
          <a:p>
            <a:pPr lvl="3">
              <a:buFont typeface="Arial" pitchFamily="34" charset="0"/>
              <a:buChar char="•"/>
            </a:pPr>
            <a:endParaRPr lang="en-US" dirty="0" smtClean="0"/>
          </a:p>
          <a:p>
            <a:endParaRPr lang="ar-S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9552" y="2636912"/>
          <a:ext cx="6648400" cy="280416"/>
        </p:xfrm>
        <a:graphic>
          <a:graphicData uri="http://schemas.openxmlformats.org/drawingml/2006/table">
            <a:tbl>
              <a:tblPr/>
              <a:tblGrid>
                <a:gridCol w="1329680"/>
                <a:gridCol w="998240"/>
                <a:gridCol w="864096"/>
                <a:gridCol w="1152128"/>
                <a:gridCol w="2304256"/>
              </a:tblGrid>
              <a:tr h="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Project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600" b="1" i="1" u="sng">
                          <a:latin typeface="Calibri"/>
                          <a:ea typeface="Calibri"/>
                          <a:cs typeface="Arial"/>
                        </a:rPr>
                        <a:t>Number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>
                          <a:latin typeface="Calibri"/>
                          <a:ea typeface="Calibri"/>
                          <a:cs typeface="Arial"/>
                        </a:rPr>
                        <a:t> Name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latin typeface="Calibri"/>
                          <a:ea typeface="Calibri"/>
                          <a:cs typeface="Arial"/>
                        </a:rPr>
                        <a:t> Location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dirty="0" err="1">
                          <a:latin typeface="Calibri"/>
                          <a:ea typeface="Calibri"/>
                          <a:cs typeface="Arial"/>
                        </a:rPr>
                        <a:t>Department_Number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437112"/>
            <a:ext cx="691276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/>
            <a:r>
              <a:rPr lang="ar-SA" dirty="0" smtClean="0"/>
              <a:t>3)علاقة إشراف موظف على موظف (</a:t>
            </a:r>
            <a:r>
              <a:rPr lang="en-US" dirty="0" smtClean="0"/>
              <a:t>Supervision</a:t>
            </a:r>
            <a:r>
              <a:rPr lang="ar-SA" dirty="0" smtClean="0"/>
              <a:t>):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060848"/>
            <a:ext cx="374441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>
              <a:buFont typeface="Arial" pitchFamily="34" charset="0"/>
              <a:buChar char="•"/>
            </a:pPr>
            <a:r>
              <a:rPr lang="ar-SA" dirty="0" smtClean="0"/>
              <a:t>هذه العلاقة هي علاقة أحادية ذات تغذية راجعة،أي علاقة كيان على نفسه.</a:t>
            </a:r>
            <a:endParaRPr lang="en-US" dirty="0" smtClean="0"/>
          </a:p>
          <a:p>
            <a:pPr lvl="3">
              <a:buFont typeface="Arial" pitchFamily="34" charset="0"/>
              <a:buChar char="•"/>
            </a:pPr>
            <a:r>
              <a:rPr lang="ar-SA" dirty="0" smtClean="0"/>
              <a:t>نتيجة هذه العلاقة أن يتم إضافة حقل جديد هو حقل المشرف (</a:t>
            </a:r>
            <a:r>
              <a:rPr lang="en-US" dirty="0" smtClean="0"/>
              <a:t>Supervisor</a:t>
            </a:r>
            <a:r>
              <a:rPr lang="ar-SA" dirty="0" smtClean="0"/>
              <a:t>)،وهو حقل يعبر عن رقم الموظف، مع إعطائه خصوصية كونه مشرفا على غيره من الموظفين.الحقل يتم إضافته إلى جدول الموظف (</a:t>
            </a:r>
            <a:r>
              <a:rPr lang="en-US" dirty="0" smtClean="0"/>
              <a:t>Employee</a:t>
            </a:r>
            <a:r>
              <a:rPr lang="ar-SA" dirty="0" smtClean="0"/>
              <a:t>) ليصبح بالشكل التالي:</a:t>
            </a:r>
            <a:endParaRPr lang="en-US" dirty="0" smtClean="0"/>
          </a:p>
          <a:p>
            <a:endParaRPr lang="ar-SA" dirty="0"/>
          </a:p>
        </p:txBody>
      </p:sp>
      <p:cxnSp>
        <p:nvCxnSpPr>
          <p:cNvPr id="101377" name="AutoShape 1"/>
          <p:cNvCxnSpPr>
            <a:cxnSpLocks noChangeShapeType="1"/>
          </p:cNvCxnSpPr>
          <p:nvPr/>
        </p:nvCxnSpPr>
        <p:spPr bwMode="auto">
          <a:xfrm>
            <a:off x="6369050" y="6705600"/>
            <a:ext cx="7938" cy="1587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1378" name="AutoShape 2"/>
          <p:cNvCxnSpPr>
            <a:cxnSpLocks noChangeShapeType="1"/>
          </p:cNvCxnSpPr>
          <p:nvPr/>
        </p:nvCxnSpPr>
        <p:spPr bwMode="auto">
          <a:xfrm flipH="1">
            <a:off x="1511300" y="6864350"/>
            <a:ext cx="48577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1379" name="AutoShape 3"/>
          <p:cNvCxnSpPr>
            <a:cxnSpLocks noChangeShapeType="1"/>
          </p:cNvCxnSpPr>
          <p:nvPr/>
        </p:nvCxnSpPr>
        <p:spPr bwMode="auto">
          <a:xfrm flipV="1">
            <a:off x="1511300" y="6705600"/>
            <a:ext cx="0" cy="1587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01380" name="AutoShape 4"/>
          <p:cNvSpPr>
            <a:spLocks noChangeShapeType="1"/>
          </p:cNvSpPr>
          <p:nvPr/>
        </p:nvSpPr>
        <p:spPr bwMode="auto">
          <a:xfrm>
            <a:off x="192088" y="155575"/>
            <a:ext cx="7937" cy="1587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01381" name="AutoShape 5"/>
          <p:cNvSpPr>
            <a:spLocks noChangeShapeType="1"/>
          </p:cNvSpPr>
          <p:nvPr/>
        </p:nvSpPr>
        <p:spPr bwMode="auto">
          <a:xfrm flipV="1">
            <a:off x="84138" y="155575"/>
            <a:ext cx="0" cy="1587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01384" name="Picture 8"/>
          <p:cNvPicPr>
            <a:picLocks noChangeAspect="1" noChangeArrowheads="1"/>
          </p:cNvPicPr>
          <p:nvPr/>
        </p:nvPicPr>
        <p:blipFill>
          <a:blip r:embed="rId2" cstate="print"/>
          <a:srcRect l="5704" t="63781" r="10133" b="27360"/>
          <a:stretch>
            <a:fillRect/>
          </a:stretch>
        </p:blipFill>
        <p:spPr bwMode="auto">
          <a:xfrm>
            <a:off x="251520" y="3356992"/>
            <a:ext cx="820891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ar-SA" b="1" dirty="0" smtClean="0"/>
              <a:t>3.ج) تحويل علاقة كثير إلى كثير:</a:t>
            </a:r>
            <a:endParaRPr lang="en-US" dirty="0" smtClean="0"/>
          </a:p>
          <a:p>
            <a:pPr lvl="2" algn="just">
              <a:buFont typeface="Courier New" pitchFamily="49" charset="0"/>
              <a:buChar char="o"/>
            </a:pPr>
            <a:r>
              <a:rPr lang="ar-SA" dirty="0" smtClean="0"/>
              <a:t>في هذا المثال، يوجد لدينا علاقة واحدة من  نوع كثير إلى كثير، هي علاقة موظف يعمل على مشروع (</a:t>
            </a:r>
            <a:r>
              <a:rPr lang="en-US" dirty="0" err="1" smtClean="0"/>
              <a:t>Works_on</a:t>
            </a:r>
            <a:r>
              <a:rPr lang="ar-SA" dirty="0" smtClean="0"/>
              <a:t>)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996952"/>
            <a:ext cx="784887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just">
              <a:buFont typeface="Courier New" pitchFamily="49" charset="0"/>
              <a:buChar char="o"/>
            </a:pPr>
            <a:r>
              <a:rPr lang="ar-SA" dirty="0" smtClean="0"/>
              <a:t>وفي هذه الحالة يتم إنشاء جدول جديد تحت إسم العلاقة (</a:t>
            </a:r>
            <a:r>
              <a:rPr lang="en-US" dirty="0" smtClean="0"/>
              <a:t>Works-on</a:t>
            </a:r>
            <a:r>
              <a:rPr lang="ar-SA" dirty="0" smtClean="0"/>
              <a:t>)، ونقوم بأخذ المفتاح الرئيس من كل الجدولين ، الموظف (</a:t>
            </a:r>
            <a:r>
              <a:rPr lang="en-US" dirty="0" smtClean="0"/>
              <a:t>Employee</a:t>
            </a:r>
            <a:r>
              <a:rPr lang="ar-SA" dirty="0" smtClean="0"/>
              <a:t>) والمشروع (</a:t>
            </a:r>
            <a:r>
              <a:rPr lang="en-US" dirty="0" smtClean="0"/>
              <a:t>Project</a:t>
            </a:r>
            <a:r>
              <a:rPr lang="ar-SA" dirty="0" smtClean="0"/>
              <a:t>)، بالإضافة إلى الصفة عدد الساعات (</a:t>
            </a:r>
            <a:r>
              <a:rPr lang="en-US" dirty="0" smtClean="0"/>
              <a:t>Hours</a:t>
            </a:r>
            <a:r>
              <a:rPr lang="ar-SA" dirty="0" smtClean="0"/>
              <a:t>) المرتبطة بالعلاقة، ويصبح لدينا الجدول التالي:</a:t>
            </a:r>
            <a:endParaRPr lang="ar-S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55576" y="3323844"/>
          <a:ext cx="6864424" cy="315468"/>
        </p:xfrm>
        <a:graphic>
          <a:graphicData uri="http://schemas.openxmlformats.org/drawingml/2006/table">
            <a:tbl>
              <a:tblPr/>
              <a:tblGrid>
                <a:gridCol w="1716106"/>
                <a:gridCol w="1716106"/>
                <a:gridCol w="1716106"/>
                <a:gridCol w="1716106"/>
              </a:tblGrid>
              <a:tr h="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WORKS_ON </a:t>
                      </a:r>
                      <a:endParaRPr lang="en-US" sz="16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u="sng">
                          <a:latin typeface="Calibri"/>
                          <a:ea typeface="Calibri"/>
                          <a:cs typeface="Arial"/>
                        </a:rPr>
                        <a:t>Employee-Ssn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b="1" i="1" u="sng">
                          <a:latin typeface="Calibri"/>
                          <a:ea typeface="Calibri"/>
                          <a:cs typeface="Arial"/>
                        </a:rPr>
                        <a:t>Project-Number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Calibri"/>
                          <a:ea typeface="Calibri"/>
                          <a:cs typeface="Arial"/>
                        </a:rPr>
                        <a:t> Hours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just">
              <a:buFont typeface="Courier New" pitchFamily="49" charset="0"/>
              <a:buChar char="o"/>
            </a:pPr>
            <a:r>
              <a:rPr lang="ar-SA" dirty="0" smtClean="0"/>
              <a:t>وبذلك يرتبط جدول الموظف (</a:t>
            </a:r>
            <a:r>
              <a:rPr lang="en-US" dirty="0" smtClean="0"/>
              <a:t>Employee</a:t>
            </a:r>
            <a:r>
              <a:rPr lang="ar-SA" dirty="0" smtClean="0"/>
              <a:t>) وجدول المشروع (</a:t>
            </a:r>
            <a:r>
              <a:rPr lang="en-US" dirty="0" smtClean="0"/>
              <a:t>Project</a:t>
            </a:r>
            <a:r>
              <a:rPr lang="ar-SA" dirty="0" smtClean="0"/>
              <a:t>) عن طرق الجدول الجديد (</a:t>
            </a:r>
            <a:r>
              <a:rPr lang="en-US" dirty="0" err="1" smtClean="0"/>
              <a:t>Works_on</a:t>
            </a:r>
            <a:r>
              <a:rPr lang="ar-SA" dirty="0" smtClean="0"/>
              <a:t>) عن طريق المفاتيح الأجنبية  رقم الموظف (</a:t>
            </a:r>
            <a:r>
              <a:rPr lang="en-US" dirty="0" smtClean="0"/>
              <a:t>Employee-</a:t>
            </a:r>
            <a:r>
              <a:rPr lang="en-US" dirty="0" err="1" smtClean="0"/>
              <a:t>Ssn</a:t>
            </a:r>
            <a:r>
              <a:rPr lang="ar-SA" dirty="0" smtClean="0"/>
              <a:t>) من جدول الموظف</a:t>
            </a:r>
            <a:r>
              <a:rPr lang="en-US" dirty="0" smtClean="0"/>
              <a:t>Employee  </a:t>
            </a:r>
            <a:r>
              <a:rPr lang="ar-SA" dirty="0" smtClean="0"/>
              <a:t>، ورقم المشروع (</a:t>
            </a:r>
            <a:r>
              <a:rPr lang="en-US" dirty="0" smtClean="0"/>
              <a:t>Project-Number</a:t>
            </a:r>
            <a:r>
              <a:rPr lang="ar-SA" dirty="0" smtClean="0"/>
              <a:t>) من جدول المشروع (</a:t>
            </a:r>
            <a:r>
              <a:rPr lang="en-US" dirty="0" smtClean="0"/>
              <a:t>Project</a:t>
            </a:r>
            <a:r>
              <a:rPr lang="ar-SA" dirty="0" smtClean="0"/>
              <a:t>) 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501008"/>
            <a:ext cx="691276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تحويل مخطط الكيان العلاقة لشركة إلى ما يقابله من مخطط قواعد البيانات (جداول)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وبذلك نكون قد أنشأنا مخطط قواعد البيانات الناتج عن التحويل للمثال رقم (</a:t>
            </a:r>
            <a:r>
              <a:rPr lang="en-US" sz="2800" b="1" dirty="0" smtClean="0"/>
              <a:t>2</a:t>
            </a:r>
            <a:r>
              <a:rPr lang="ar-SA" sz="2800" b="1" dirty="0" smtClean="0"/>
              <a:t>)، وهو على الشكل التالي:</a:t>
            </a:r>
            <a:endParaRPr lang="en-US" sz="2800" dirty="0" smtClean="0"/>
          </a:p>
          <a:p>
            <a:endParaRPr lang="ar-S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564904"/>
            <a:ext cx="640871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Lect2</Template>
  <TotalTime>5089</TotalTime>
  <Words>1242</Words>
  <Application>Microsoft Office PowerPoint</Application>
  <PresentationFormat>عرض على الشاشة (3:4)‏</PresentationFormat>
  <Paragraphs>144</Paragraphs>
  <Slides>27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المحاضرة التمهيدية</vt:lpstr>
      <vt:lpstr>الشريحة 1</vt:lpstr>
      <vt:lpstr>المحاضرة السابعة – الجزء الثاني</vt:lpstr>
      <vt:lpstr>عناصر المحاضرة</vt:lpstr>
      <vt:lpstr>مثال2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تحويل مخطط الكيان العلاقة لشركة إلى ما يقابله من مخطط قواعد البيانات (جداول)</vt:lpstr>
      <vt:lpstr>الشريحة 27</vt:lpstr>
    </vt:vector>
  </TitlesOfParts>
  <Company>ksu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Database Systems Concepts and Architecture</dc:title>
  <dc:creator>taha</dc:creator>
  <cp:lastModifiedBy>adminuser</cp:lastModifiedBy>
  <cp:revision>332</cp:revision>
  <dcterms:created xsi:type="dcterms:W3CDTF">2001-02-14T05:04:12Z</dcterms:created>
  <dcterms:modified xsi:type="dcterms:W3CDTF">2011-10-22T17:57:30Z</dcterms:modified>
</cp:coreProperties>
</file>