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5" r:id="rId1"/>
  </p:sldMasterIdLst>
  <p:notesMasterIdLst>
    <p:notesMasterId r:id="rId30"/>
  </p:notesMasterIdLst>
  <p:handoutMasterIdLst>
    <p:handoutMasterId r:id="rId31"/>
  </p:handoutMasterIdLst>
  <p:sldIdLst>
    <p:sldId id="322" r:id="rId2"/>
    <p:sldId id="324" r:id="rId3"/>
    <p:sldId id="326" r:id="rId4"/>
    <p:sldId id="329" r:id="rId5"/>
    <p:sldId id="330" r:id="rId6"/>
    <p:sldId id="331" r:id="rId7"/>
    <p:sldId id="332" r:id="rId8"/>
    <p:sldId id="333" r:id="rId9"/>
    <p:sldId id="334" r:id="rId10"/>
    <p:sldId id="335" r:id="rId11"/>
    <p:sldId id="336" r:id="rId12"/>
    <p:sldId id="337" r:id="rId13"/>
    <p:sldId id="338" r:id="rId14"/>
    <p:sldId id="339" r:id="rId15"/>
    <p:sldId id="340" r:id="rId16"/>
    <p:sldId id="341" r:id="rId17"/>
    <p:sldId id="342" r:id="rId18"/>
    <p:sldId id="343" r:id="rId19"/>
    <p:sldId id="344" r:id="rId20"/>
    <p:sldId id="345" r:id="rId21"/>
    <p:sldId id="346" r:id="rId22"/>
    <p:sldId id="347" r:id="rId23"/>
    <p:sldId id="348" r:id="rId24"/>
    <p:sldId id="349" r:id="rId25"/>
    <p:sldId id="350" r:id="rId26"/>
    <p:sldId id="352" r:id="rId27"/>
    <p:sldId id="353" r:id="rId28"/>
    <p:sldId id="325" r:id="rId29"/>
  </p:sldIdLst>
  <p:sldSz cx="9144000" cy="6858000" type="screen4x3"/>
  <p:notesSz cx="6669088" cy="9926638"/>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3366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24" autoAdjust="0"/>
  </p:normalViewPr>
  <p:slideViewPr>
    <p:cSldViewPr>
      <p:cViewPr>
        <p:scale>
          <a:sx n="80" d="100"/>
          <a:sy n="80" d="100"/>
        </p:scale>
        <p:origin x="-1080" y="3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28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20483" name="Rectangle 3"/>
          <p:cNvSpPr>
            <a:spLocks noGrp="1" noChangeArrowheads="1"/>
          </p:cNvSpPr>
          <p:nvPr>
            <p:ph type="dt" sz="quarter" idx="1"/>
          </p:nvPr>
        </p:nvSpPr>
        <p:spPr bwMode="auto">
          <a:xfrm>
            <a:off x="3779838"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a:p>
        </p:txBody>
      </p:sp>
      <p:sp>
        <p:nvSpPr>
          <p:cNvPr id="20484" name="Rectangle 4"/>
          <p:cNvSpPr>
            <a:spLocks noGrp="1" noChangeArrowheads="1"/>
          </p:cNvSpPr>
          <p:nvPr>
            <p:ph type="ftr" sz="quarter" idx="2"/>
          </p:nvPr>
        </p:nvSpPr>
        <p:spPr bwMode="auto">
          <a:xfrm>
            <a:off x="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20485" name="Rectangle 5"/>
          <p:cNvSpPr>
            <a:spLocks noGrp="1" noChangeArrowheads="1"/>
          </p:cNvSpPr>
          <p:nvPr>
            <p:ph type="sldNum" sz="quarter" idx="3"/>
          </p:nvPr>
        </p:nvSpPr>
        <p:spPr bwMode="auto">
          <a:xfrm>
            <a:off x="3779838"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itchFamily="18" charset="0"/>
                <a:cs typeface="Times New Roman" pitchFamily="18" charset="0"/>
              </a:defRPr>
            </a:lvl1pPr>
          </a:lstStyle>
          <a:p>
            <a:pPr>
              <a:defRPr/>
            </a:pPr>
            <a:fld id="{E5857567-6602-4324-8234-F346ACAD1716}" type="slidenum">
              <a:rPr lang="ar-SA"/>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3075" name="Rectangle 3"/>
          <p:cNvSpPr>
            <a:spLocks noGrp="1" noChangeArrowheads="1"/>
          </p:cNvSpPr>
          <p:nvPr>
            <p:ph type="dt" idx="1"/>
          </p:nvPr>
        </p:nvSpPr>
        <p:spPr bwMode="auto">
          <a:xfrm>
            <a:off x="3779838"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852488" y="744538"/>
            <a:ext cx="4964112" cy="3722687"/>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889000" y="4714875"/>
            <a:ext cx="48910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3079" name="Rectangle 7"/>
          <p:cNvSpPr>
            <a:spLocks noGrp="1" noChangeArrowheads="1"/>
          </p:cNvSpPr>
          <p:nvPr>
            <p:ph type="sldNum" sz="quarter" idx="5"/>
          </p:nvPr>
        </p:nvSpPr>
        <p:spPr bwMode="auto">
          <a:xfrm>
            <a:off x="3779838"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itchFamily="18" charset="0"/>
                <a:cs typeface="Times New Roman" pitchFamily="18" charset="0"/>
              </a:defRPr>
            </a:lvl1pPr>
          </a:lstStyle>
          <a:p>
            <a:pPr>
              <a:defRPr/>
            </a:pPr>
            <a:fld id="{56BC05F3-BEDE-4FEC-94EA-502D432E63E6}"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94F1D40E-A1FB-4916-B13A-ADD9A105F8DB}" type="slidenum">
              <a:rPr lang="ar-SA"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04D54D37-36EF-4F55-A14C-D6746A2FF688}" type="slidenum">
              <a:rPr lang="ar-SA"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EB98B967-4104-4A00-8196-6D35D111895A}" type="slidenum">
              <a:rPr lang="ar-SA"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576D3E32-46FA-44B6-A94C-DA06898E7EBD}" type="slidenum">
              <a:rPr lang="ar-SA"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D2186D8E-1154-4026-A871-AA67646B6EEC}" type="slidenum">
              <a:rPr lang="ar-SA"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EG"/>
          </a:p>
        </p:txBody>
      </p:sp>
      <p:sp>
        <p:nvSpPr>
          <p:cNvPr id="3" name="Table Placeholder 2"/>
          <p:cNvSpPr>
            <a:spLocks noGrp="1"/>
          </p:cNvSpPr>
          <p:nvPr>
            <p:ph type="tbl" idx="1"/>
          </p:nvPr>
        </p:nvSpPr>
        <p:spPr>
          <a:xfrm>
            <a:off x="457200" y="1600200"/>
            <a:ext cx="8229600" cy="4533900"/>
          </a:xfrm>
        </p:spPr>
        <p:txBody>
          <a:bodyPr/>
          <a:lstStyle/>
          <a:p>
            <a:pPr lvl="0"/>
            <a:r>
              <a:rPr lang="en-US" noProof="0" smtClean="0"/>
              <a:t>Click icon to add table</a:t>
            </a:r>
            <a:endParaRPr lang="ar-EG" noProof="0" smtClean="0"/>
          </a:p>
        </p:txBody>
      </p:sp>
      <p:sp>
        <p:nvSpPr>
          <p:cNvPr id="4" name="Rectangle 218"/>
          <p:cNvSpPr>
            <a:spLocks noGrp="1" noChangeArrowheads="1"/>
          </p:cNvSpPr>
          <p:nvPr>
            <p:ph type="sldNum" sz="quarter" idx="10"/>
          </p:nvPr>
        </p:nvSpPr>
        <p:spPr>
          <a:ln/>
        </p:spPr>
        <p:txBody>
          <a:bodyPr/>
          <a:lstStyle>
            <a:lvl1pPr>
              <a:defRPr/>
            </a:lvl1pPr>
          </a:lstStyle>
          <a:p>
            <a:pPr>
              <a:defRPr/>
            </a:pPr>
            <a:fld id="{62483CD3-6D0B-4F35-9B47-C110AAC70C1B}" type="slidenum">
              <a:rPr lang="ar-SA" smtClean="0"/>
              <a:pPr>
                <a:defRPr/>
              </a:pPr>
              <a:t>‹#›</a:t>
            </a:fld>
            <a:endParaRPr lang="en-US"/>
          </a:p>
        </p:txBody>
      </p:sp>
      <p:sp>
        <p:nvSpPr>
          <p:cNvPr id="5" name="Rectangle 219"/>
          <p:cNvSpPr>
            <a:spLocks noGrp="1" noChangeArrowheads="1"/>
          </p:cNvSpPr>
          <p:nvPr>
            <p:ph type="dt" sz="half" idx="11"/>
          </p:nvPr>
        </p:nvSpPr>
        <p:spPr>
          <a:xfrm>
            <a:off x="457200" y="6243638"/>
            <a:ext cx="2133600" cy="457200"/>
          </a:xfrm>
          <a:prstGeom prst="rect">
            <a:avLst/>
          </a:prstGeom>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xfrm>
            <a:off x="3124200" y="6243638"/>
            <a:ext cx="2895600" cy="457200"/>
          </a:xfrm>
          <a:prstGeom prst="rect">
            <a:avLst/>
          </a:prstGeom>
          <a:ln/>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C72D6C6C-E646-422A-A1FD-1867A22DCA93}" type="slidenum">
              <a:rPr lang="ar-SA" smtClean="0"/>
              <a:pPr>
                <a:defRPr/>
              </a:pPr>
              <a:t>‹#›</a:t>
            </a:fld>
            <a:endParaRPr lang="en-US"/>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5"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648200"/>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5400" b="1" dirty="0" smtClean="0">
                <a:solidFill>
                  <a:schemeClr val="accent1">
                    <a:lumMod val="50000"/>
                  </a:schemeClr>
                </a:solidFill>
                <a:latin typeface="AYM Wadiy S_U normal."/>
                <a:cs typeface="Times New Roman" pitchFamily="18" charset="0"/>
              </a:rPr>
              <a:t>اسم المقرر</a:t>
            </a:r>
            <a:endParaRPr lang="ar-SA" sz="5400" b="1" dirty="0" smtClean="0">
              <a:solidFill>
                <a:schemeClr val="accent1">
                  <a:lumMod val="50000"/>
                </a:schemeClr>
              </a:solidFill>
              <a:latin typeface="AYM Wadiy S_U normal."/>
              <a:cs typeface="Times New Roman" pitchFamily="18" charset="0"/>
            </a:endParaRPr>
          </a:p>
          <a:p>
            <a:pPr algn="ctr">
              <a:defRPr/>
            </a:pPr>
            <a:r>
              <a:rPr lang="ar-SA" sz="4000" b="1" dirty="0" smtClean="0">
                <a:solidFill>
                  <a:srgbClr val="7F7F7F"/>
                </a:solidFill>
                <a:latin typeface="Calibri" pitchFamily="34" charset="0"/>
                <a:cs typeface="Times New Roman" pitchFamily="18" charset="0"/>
              </a:rPr>
              <a:t>قـــواعـــــــــد الــبيـانــــات</a:t>
            </a:r>
            <a:endParaRPr lang="en-US" sz="4000" b="1" dirty="0" smtClean="0">
              <a:solidFill>
                <a:srgbClr val="7F7F7F"/>
              </a:solidFill>
              <a:latin typeface="Calibri" pitchFamily="34" charset="0"/>
            </a:endParaRPr>
          </a:p>
          <a:p>
            <a:pPr algn="ctr">
              <a:defRPr/>
            </a:pPr>
            <a:r>
              <a:rPr lang="ar-SA" sz="4000" b="1" dirty="0" smtClean="0">
                <a:solidFill>
                  <a:srgbClr val="7F7F7F"/>
                </a:solidFill>
                <a:latin typeface="Calibri" pitchFamily="34" charset="0"/>
                <a:cs typeface="Times New Roman" pitchFamily="18" charset="0"/>
              </a:rPr>
              <a:t>د. مصــــلح </a:t>
            </a:r>
            <a:r>
              <a:rPr lang="ar-SA" sz="4000" b="1" dirty="0" err="1" smtClean="0">
                <a:solidFill>
                  <a:srgbClr val="7F7F7F"/>
                </a:solidFill>
                <a:latin typeface="Calibri" pitchFamily="34" charset="0"/>
                <a:cs typeface="Times New Roman" pitchFamily="18" charset="0"/>
              </a:rPr>
              <a:t>العضـــــــايله</a:t>
            </a:r>
            <a:endParaRPr lang="en-US" sz="4000" b="1" dirty="0">
              <a:solidFill>
                <a:srgbClr val="7F7F7F"/>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latin typeface="ae_AlMateen" pitchFamily="2" charset="-78"/>
                <a:cs typeface="ae_AlMateen" pitchFamily="2" charset="-78"/>
              </a:rPr>
              <a:t>المحاضرة السادسة</a:t>
            </a:r>
            <a:endParaRPr lang="en-US" spc="-150" dirty="0" smtClean="0">
              <a:latin typeface="ae_AlMateen" pitchFamily="2" charset="-78"/>
              <a:cs typeface="ae_AlMateen" pitchFamily="2" charset="-78"/>
            </a:endParaRPr>
          </a:p>
        </p:txBody>
      </p:sp>
      <p:sp>
        <p:nvSpPr>
          <p:cNvPr id="4" name="Subtitle 3"/>
          <p:cNvSpPr>
            <a:spLocks noGrp="1"/>
          </p:cNvSpPr>
          <p:nvPr>
            <p:ph type="subTitle" idx="1"/>
          </p:nvPr>
        </p:nvSpPr>
        <p:spPr>
          <a:xfrm>
            <a:off x="755576" y="3886200"/>
            <a:ext cx="7632848" cy="1752600"/>
          </a:xfrm>
        </p:spPr>
        <p:txBody>
          <a:bodyPr/>
          <a:lstStyle/>
          <a:p>
            <a:r>
              <a:rPr lang="ar-SA" b="1" dirty="0" smtClean="0"/>
              <a:t>تصميم نموذج الكيان والعلاقة الرابطة - </a:t>
            </a:r>
            <a:r>
              <a:rPr lang="ar-SA" b="1" dirty="0" smtClean="0">
                <a:solidFill>
                  <a:srgbClr val="FF0000"/>
                </a:solidFill>
              </a:rPr>
              <a:t>تابع</a:t>
            </a:r>
          </a:p>
          <a:p>
            <a:r>
              <a:rPr lang="en-US" b="1" dirty="0" smtClean="0"/>
              <a:t>Design of Entity-Relationship Diagram (ERD)</a:t>
            </a:r>
            <a:endParaRPr lang="ar-SA" b="1" dirty="0" smtClean="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429904" y="1494664"/>
            <a:ext cx="8174544" cy="4824535"/>
          </a:xfrm>
        </p:spPr>
        <p:txBody>
          <a:bodyPr>
            <a:normAutofit/>
          </a:bodyPr>
          <a:lstStyle/>
          <a:p>
            <a:pPr lvl="0">
              <a:buFont typeface="Arial" pitchFamily="34" charset="0"/>
              <a:buChar char="•"/>
            </a:pPr>
            <a:r>
              <a:rPr lang="ar-SA" dirty="0" smtClean="0"/>
              <a:t>المزيد من مكونات مخطط الكيان العلاقة</a:t>
            </a:r>
          </a:p>
          <a:p>
            <a:pPr lvl="1">
              <a:buFont typeface="Calibri" pitchFamily="34" charset="0"/>
              <a:buChar char="₋"/>
            </a:pPr>
            <a:r>
              <a:rPr lang="ar-SA" sz="2400" dirty="0" smtClean="0"/>
              <a:t>الكيان</a:t>
            </a:r>
          </a:p>
          <a:p>
            <a:pPr lvl="1">
              <a:buFont typeface="Calibri" pitchFamily="34" charset="0"/>
              <a:buChar char="₋"/>
            </a:pPr>
            <a:r>
              <a:rPr lang="ar-SA" sz="2400" dirty="0" smtClean="0"/>
              <a:t>الصفة وانواعها </a:t>
            </a:r>
          </a:p>
          <a:p>
            <a:pPr lvl="1">
              <a:buFont typeface="Calibri" pitchFamily="34" charset="0"/>
              <a:buChar char="₋"/>
            </a:pPr>
            <a:r>
              <a:rPr lang="ar-SA" sz="2400" dirty="0" smtClean="0"/>
              <a:t> المفتاح الرئيسي والمفتاح الجزئي</a:t>
            </a:r>
          </a:p>
          <a:p>
            <a:pPr lvl="1">
              <a:buFont typeface="Calibri" pitchFamily="34" charset="0"/>
              <a:buChar char="₋"/>
            </a:pPr>
            <a:r>
              <a:rPr lang="ar-SA" sz="2400" dirty="0" smtClean="0"/>
              <a:t>الكيان الضعيف</a:t>
            </a:r>
          </a:p>
          <a:p>
            <a:pPr lvl="1">
              <a:buFont typeface="Calibri" pitchFamily="34" charset="0"/>
              <a:buChar char="₋"/>
            </a:pPr>
            <a:r>
              <a:rPr lang="ar-SA" sz="2400" dirty="0" smtClean="0"/>
              <a:t>العلاقات و أنواع العلاقات</a:t>
            </a:r>
          </a:p>
          <a:p>
            <a:pPr lvl="1">
              <a:buFont typeface="Calibri" pitchFamily="34" charset="0"/>
              <a:buChar char="₋"/>
            </a:pPr>
            <a:r>
              <a:rPr lang="ar-SA" sz="2400" dirty="0" smtClean="0"/>
              <a:t>أنواع القیود على العلاقات</a:t>
            </a:r>
          </a:p>
          <a:p>
            <a:pPr>
              <a:buFont typeface="Arial" pitchFamily="34" charset="0"/>
              <a:buChar char="•"/>
            </a:pPr>
            <a:r>
              <a:rPr lang="ar-SA" sz="2800" dirty="0" smtClean="0"/>
              <a:t>مثال1(مخطط الكيان العلاقة لجامعة)</a:t>
            </a:r>
          </a:p>
          <a:p>
            <a:pPr>
              <a:buFont typeface="Arial" pitchFamily="34" charset="0"/>
              <a:buChar char="•"/>
            </a:pPr>
            <a:r>
              <a:rPr lang="ar-SA" sz="2800" dirty="0" smtClean="0"/>
              <a:t>مثال2 (مخطط الكيان العلاقة لشركة)</a:t>
            </a:r>
            <a:endParaRPr lang="en-US" sz="2800" dirty="0" smtClean="0"/>
          </a:p>
          <a:p>
            <a:pPr lvl="0">
              <a:buFont typeface="Arial" pitchFamily="34" charset="0"/>
              <a:buChar char="•"/>
            </a:pPr>
            <a:endParaRPr lang="ar-SA" dirty="0" smtClean="0"/>
          </a:p>
          <a:p>
            <a:pPr>
              <a:buFont typeface="Arial" pitchFamily="34" charset="0"/>
              <a:buChar char="•"/>
            </a:pPr>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ما هو مخطط الكيان العلاقة؟</a:t>
            </a:r>
            <a:endParaRPr lang="ar-SA" dirty="0"/>
          </a:p>
        </p:txBody>
      </p:sp>
      <p:sp>
        <p:nvSpPr>
          <p:cNvPr id="3" name="Content Placeholder 2"/>
          <p:cNvSpPr>
            <a:spLocks noGrp="1"/>
          </p:cNvSpPr>
          <p:nvPr>
            <p:ph idx="1"/>
          </p:nvPr>
        </p:nvSpPr>
        <p:spPr/>
        <p:txBody>
          <a:bodyPr/>
          <a:lstStyle/>
          <a:p>
            <a:pPr marL="95250" indent="19050" algn="just"/>
            <a:r>
              <a:rPr lang="ar-SA" dirty="0" smtClean="0"/>
              <a:t>ھو نموذج عالي المستوي یقوم بعرض بناء البیانات، ویتم استخدام ھذا النموذج أثناء مرحلة التصمیم المفاھیمي للنموذج الأولى،وینتج عن ذلك النموذج الأولي ، لقاعدة البیانات، والذي عن طریقه نقوم بتصمیم مخطط قاعدة البیانات، ویتم تمثیل بناءالبیانات والقیود المطلوبة علیھا باستخدام أشكال رسومیة سھلة ومحددة.</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sp>
        <p:nvSpPr>
          <p:cNvPr id="3" name="Content Placeholder 2"/>
          <p:cNvSpPr>
            <a:spLocks noGrp="1"/>
          </p:cNvSpPr>
          <p:nvPr>
            <p:ph idx="1"/>
          </p:nvPr>
        </p:nvSpPr>
        <p:spPr/>
        <p:txBody>
          <a:bodyPr/>
          <a:lstStyle/>
          <a:p>
            <a:pPr algn="just">
              <a:buFont typeface="Arial" pitchFamily="34" charset="0"/>
              <a:buChar char="•"/>
            </a:pPr>
            <a:r>
              <a:rPr lang="ar-SA" b="1" u="sng" dirty="0" smtClean="0"/>
              <a:t>الكیان أو الكینونة</a:t>
            </a:r>
            <a:r>
              <a:rPr lang="en-US" b="1" u="sng" dirty="0" smtClean="0"/>
              <a:t>(Entity)</a:t>
            </a:r>
            <a:r>
              <a:rPr lang="ar-SA" b="1" u="sng" dirty="0" smtClean="0"/>
              <a:t>:</a:t>
            </a:r>
            <a:r>
              <a:rPr lang="ar-SA" dirty="0" smtClean="0"/>
              <a:t>ھو الوحدة الأساسیة التي یتم تمثیلھا بنموذج الكینونة/العلاقة ویشیر ھذا الكیان إلي “شيء” حقیقي في الحیاة سواء كان لھ وجود فعلي مثل (طالب – موظف – سیارة - ... الخ) أو وجود منطقي مثل (شركة – وظیفة – مقرر -... الخ).</a:t>
            </a:r>
          </a:p>
          <a:p>
            <a:pPr algn="just">
              <a:buFont typeface="Arial" pitchFamily="34" charset="0"/>
              <a:buChar char="•"/>
            </a:pPr>
            <a:r>
              <a:rPr lang="ar-SA" dirty="0" smtClean="0"/>
              <a:t>ویتم تمثیل الكیان باستخدام شكل مستطیل یكتب داخلھ اسم الكیان أو الكینونة</a:t>
            </a:r>
          </a:p>
          <a:p>
            <a:endParaRPr lang="ar-SA" u="sng" dirty="0"/>
          </a:p>
        </p:txBody>
      </p:sp>
      <p:pic>
        <p:nvPicPr>
          <p:cNvPr id="1028" name="Picture 4"/>
          <p:cNvPicPr>
            <a:picLocks noChangeAspect="1" noChangeArrowheads="1"/>
          </p:cNvPicPr>
          <p:nvPr/>
        </p:nvPicPr>
        <p:blipFill>
          <a:blip r:embed="rId2" cstate="print"/>
          <a:srcRect/>
          <a:stretch>
            <a:fillRect/>
          </a:stretch>
        </p:blipFill>
        <p:spPr bwMode="auto">
          <a:xfrm>
            <a:off x="3124200" y="4868868"/>
            <a:ext cx="2608048" cy="12573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sp>
        <p:nvSpPr>
          <p:cNvPr id="3" name="Content Placeholder 2"/>
          <p:cNvSpPr>
            <a:spLocks noGrp="1"/>
          </p:cNvSpPr>
          <p:nvPr>
            <p:ph idx="1"/>
          </p:nvPr>
        </p:nvSpPr>
        <p:spPr/>
        <p:txBody>
          <a:bodyPr>
            <a:normAutofit fontScale="92500" lnSpcReduction="20000"/>
          </a:bodyPr>
          <a:lstStyle/>
          <a:p>
            <a:pPr algn="just">
              <a:buFont typeface="Arial" pitchFamily="34" charset="0"/>
              <a:buChar char="•"/>
            </a:pPr>
            <a:r>
              <a:rPr lang="ar-SA" b="1" u="sng" dirty="0" smtClean="0"/>
              <a:t>الصفة </a:t>
            </a:r>
            <a:r>
              <a:rPr lang="en-US" b="1" u="sng" dirty="0" smtClean="0"/>
              <a:t>(Attribute)</a:t>
            </a:r>
            <a:r>
              <a:rPr lang="ar-SA" b="1" u="sng" dirty="0" smtClean="0"/>
              <a:t>:</a:t>
            </a:r>
            <a:r>
              <a:rPr lang="ar-SA" dirty="0" smtClean="0"/>
              <a:t>ھي صفة معینة تصف الكیان وتكون تابعة لھ في المخطط ، مثل اسم الموظف ، عمر الطالب، مرتب موظف، درجة طالب، عدد الساعات الدراسیة لمقرر، لاحظ أن كل صفة تتبع كیانا معینا.</a:t>
            </a:r>
          </a:p>
          <a:p>
            <a:pPr>
              <a:buFont typeface="Arial" pitchFamily="34" charset="0"/>
              <a:buChar char="•"/>
            </a:pPr>
            <a:r>
              <a:rPr lang="ar-SA" dirty="0" smtClean="0"/>
              <a:t>الصفة یمكن أن تكون صفة بسیطة – أو صفة مركبة</a:t>
            </a:r>
          </a:p>
          <a:p>
            <a:pPr>
              <a:buFont typeface="Arial" pitchFamily="34" charset="0"/>
              <a:buChar char="•"/>
            </a:pPr>
            <a:r>
              <a:rPr lang="ar-SA" dirty="0" smtClean="0"/>
              <a:t> الصفة یمكن أن تكون أحادیة القیمة – أو صفة متعددة القیم</a:t>
            </a:r>
          </a:p>
          <a:p>
            <a:pPr>
              <a:buFont typeface="Arial" pitchFamily="34" charset="0"/>
              <a:buChar char="•"/>
            </a:pPr>
            <a:r>
              <a:rPr lang="ar-SA" dirty="0" smtClean="0"/>
              <a:t>یوضع خط تحت اسم الصفة أو الصفات التي تمثل مفتاح الكیان</a:t>
            </a:r>
          </a:p>
          <a:p>
            <a:pPr algn="just">
              <a:buFont typeface="Arial" pitchFamily="34" charset="0"/>
              <a:buChar char="•"/>
            </a:pPr>
            <a:r>
              <a:rPr lang="ar-SA" b="1" dirty="0" smtClean="0"/>
              <a:t>الصفة المشتقة </a:t>
            </a:r>
            <a:r>
              <a:rPr lang="ar-SA" dirty="0" smtClean="0"/>
              <a:t>:وھي صفة بسیطة یمكن الحصول علیھا من صفة بسیطة أخرى، مثل الصفة عمر الطالب التي یمكن الحصول علیھا من تأریخ المیلاد</a:t>
            </a:r>
            <a:endParaRPr lang="ar-SA" u="sng"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sp>
        <p:nvSpPr>
          <p:cNvPr id="3" name="Content Placeholder 2"/>
          <p:cNvSpPr>
            <a:spLocks noGrp="1"/>
          </p:cNvSpPr>
          <p:nvPr>
            <p:ph idx="1"/>
          </p:nvPr>
        </p:nvSpPr>
        <p:spPr/>
        <p:txBody>
          <a:bodyPr>
            <a:normAutofit/>
          </a:bodyPr>
          <a:lstStyle/>
          <a:p>
            <a:pPr algn="just">
              <a:buFont typeface="Arial" pitchFamily="34" charset="0"/>
              <a:buChar char="•"/>
            </a:pPr>
            <a:r>
              <a:rPr lang="ar-SA" dirty="0" smtClean="0"/>
              <a:t>یتم تمثیل الصفة باستخدام شكل بیضاوي، والصفة متعددة القیم یتم تمثیلھا بالشكل البیضاوي المزدوج</a:t>
            </a:r>
            <a:endParaRPr lang="ar-SA" u="sng" dirty="0"/>
          </a:p>
        </p:txBody>
      </p:sp>
      <p:pic>
        <p:nvPicPr>
          <p:cNvPr id="2050" name="Picture 2"/>
          <p:cNvPicPr>
            <a:picLocks noChangeAspect="1" noChangeArrowheads="1"/>
          </p:cNvPicPr>
          <p:nvPr/>
        </p:nvPicPr>
        <p:blipFill>
          <a:blip r:embed="rId2" cstate="print"/>
          <a:srcRect l="18750" t="29167" r="6250" b="45833"/>
          <a:stretch>
            <a:fillRect/>
          </a:stretch>
        </p:blipFill>
        <p:spPr bwMode="auto">
          <a:xfrm>
            <a:off x="457200" y="2743200"/>
            <a:ext cx="8229600" cy="28956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pic>
        <p:nvPicPr>
          <p:cNvPr id="3074" name="Picture 2"/>
          <p:cNvPicPr>
            <a:picLocks noChangeAspect="1" noChangeArrowheads="1"/>
          </p:cNvPicPr>
          <p:nvPr/>
        </p:nvPicPr>
        <p:blipFill>
          <a:blip r:embed="rId2" cstate="print"/>
          <a:srcRect l="17188" t="31250" r="10937" b="46261"/>
          <a:stretch>
            <a:fillRect/>
          </a:stretch>
        </p:blipFill>
        <p:spPr bwMode="auto">
          <a:xfrm>
            <a:off x="215900" y="1455738"/>
            <a:ext cx="8470900" cy="39894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pic>
        <p:nvPicPr>
          <p:cNvPr id="3074" name="Picture 2"/>
          <p:cNvPicPr>
            <a:picLocks noChangeAspect="1" noChangeArrowheads="1"/>
          </p:cNvPicPr>
          <p:nvPr/>
        </p:nvPicPr>
        <p:blipFill>
          <a:blip r:embed="rId2" cstate="print"/>
          <a:srcRect l="17188" t="56250" r="10937" b="20833"/>
          <a:stretch>
            <a:fillRect/>
          </a:stretch>
        </p:blipFill>
        <p:spPr bwMode="auto">
          <a:xfrm>
            <a:off x="0" y="1417638"/>
            <a:ext cx="8411150" cy="36877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sp>
        <p:nvSpPr>
          <p:cNvPr id="3" name="Content Placeholder 2"/>
          <p:cNvSpPr>
            <a:spLocks noGrp="1"/>
          </p:cNvSpPr>
          <p:nvPr>
            <p:ph idx="1"/>
          </p:nvPr>
        </p:nvSpPr>
        <p:spPr/>
        <p:txBody>
          <a:bodyPr/>
          <a:lstStyle/>
          <a:p>
            <a:pPr>
              <a:buFont typeface="Arial" pitchFamily="34" charset="0"/>
              <a:buChar char="•"/>
            </a:pPr>
            <a:r>
              <a:rPr lang="ar-SA" b="1" u="sng" dirty="0" smtClean="0"/>
              <a:t>صفة المفتاح الرئيسي(</a:t>
            </a:r>
            <a:r>
              <a:rPr lang="en-US" b="1" u="sng" dirty="0" smtClean="0"/>
              <a:t>Primary Key Attribute</a:t>
            </a:r>
            <a:r>
              <a:rPr lang="ar-SA" b="1" u="sng" dirty="0" smtClean="0"/>
              <a:t>) :</a:t>
            </a:r>
            <a:r>
              <a:rPr lang="ar-SA" dirty="0" smtClean="0"/>
              <a:t> هي تلك الصفة المميزة للكيان ، ويتم تمثيلها بشكل بيضاوي مع خط تحت إسم الصفة، وقد يكون للكيان أكثر من صفة لتمثل معا المفتاح الرئيسي</a:t>
            </a:r>
            <a:endParaRPr lang="ar-SA" b="1" u="sng" dirty="0"/>
          </a:p>
        </p:txBody>
      </p:sp>
      <p:sp>
        <p:nvSpPr>
          <p:cNvPr id="5" name="Oval 4"/>
          <p:cNvSpPr/>
          <p:nvPr/>
        </p:nvSpPr>
        <p:spPr>
          <a:xfrm>
            <a:off x="3276600" y="4038600"/>
            <a:ext cx="2057400" cy="762000"/>
          </a:xfrm>
          <a:prstGeom prst="ellipse">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cxnSp>
        <p:nvCxnSpPr>
          <p:cNvPr id="7" name="Straight Connector 6"/>
          <p:cNvCxnSpPr/>
          <p:nvPr/>
        </p:nvCxnSpPr>
        <p:spPr>
          <a:xfrm rot="16200000" flipH="1">
            <a:off x="4305300" y="3923507"/>
            <a:ext cx="0" cy="1454802"/>
          </a:xfrm>
          <a:prstGeom prst="line">
            <a:avLst/>
          </a:prstGeom>
          <a:ln w="28575"/>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sp>
        <p:nvSpPr>
          <p:cNvPr id="3" name="Content Placeholder 2"/>
          <p:cNvSpPr>
            <a:spLocks noGrp="1"/>
          </p:cNvSpPr>
          <p:nvPr>
            <p:ph idx="1"/>
          </p:nvPr>
        </p:nvSpPr>
        <p:spPr/>
        <p:txBody>
          <a:bodyPr/>
          <a:lstStyle/>
          <a:p>
            <a:pPr algn="just">
              <a:buFont typeface="Arial" pitchFamily="34" charset="0"/>
              <a:buChar char="•"/>
            </a:pPr>
            <a:r>
              <a:rPr lang="ar-SA" b="1" u="sng" dirty="0" smtClean="0"/>
              <a:t>صفة المفتاح الجزئي (</a:t>
            </a:r>
            <a:r>
              <a:rPr lang="en-US" b="1" u="sng" dirty="0" smtClean="0"/>
              <a:t>Partial Key Attribute</a:t>
            </a:r>
            <a:r>
              <a:rPr lang="ar-SA" b="1" u="sng" dirty="0" smtClean="0"/>
              <a:t>) :</a:t>
            </a:r>
            <a:r>
              <a:rPr lang="ar-SA" dirty="0" smtClean="0"/>
              <a:t> هي تلك الصفة التي لم ترقى لتكون مميزة للكيان ،ولكنها صفة قد تساعد في تكوين صفة مميزة إذا تم ضمها إلى صفة مميزة من كيان آخر، ويتم تمثيلها بشكل بيضاوي مع خط متقطع تحت إسم الصفة</a:t>
            </a:r>
            <a:endParaRPr lang="ar-SA" b="1" u="sng" dirty="0"/>
          </a:p>
        </p:txBody>
      </p:sp>
      <p:sp>
        <p:nvSpPr>
          <p:cNvPr id="5" name="Oval 4"/>
          <p:cNvSpPr/>
          <p:nvPr/>
        </p:nvSpPr>
        <p:spPr>
          <a:xfrm>
            <a:off x="3276600" y="4038600"/>
            <a:ext cx="2057400" cy="762000"/>
          </a:xfrm>
          <a:prstGeom prst="ellipse">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cxnSp>
        <p:nvCxnSpPr>
          <p:cNvPr id="7" name="Straight Connector 6"/>
          <p:cNvCxnSpPr/>
          <p:nvPr/>
        </p:nvCxnSpPr>
        <p:spPr>
          <a:xfrm rot="16200000" flipH="1">
            <a:off x="4305300" y="3923507"/>
            <a:ext cx="0" cy="1454802"/>
          </a:xfrm>
          <a:prstGeom prst="line">
            <a:avLst/>
          </a:prstGeom>
          <a:ln w="28575">
            <a:prstDash val="dash"/>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sp>
        <p:nvSpPr>
          <p:cNvPr id="3" name="Content Placeholder 2"/>
          <p:cNvSpPr>
            <a:spLocks noGrp="1"/>
          </p:cNvSpPr>
          <p:nvPr>
            <p:ph idx="1"/>
          </p:nvPr>
        </p:nvSpPr>
        <p:spPr/>
        <p:txBody>
          <a:bodyPr/>
          <a:lstStyle/>
          <a:p>
            <a:pPr algn="just">
              <a:buFont typeface="Arial" pitchFamily="34" charset="0"/>
              <a:buChar char="•"/>
            </a:pPr>
            <a:r>
              <a:rPr lang="ar-SA" b="1" u="sng" dirty="0" smtClean="0"/>
              <a:t>الكيان الضعيف(</a:t>
            </a:r>
            <a:r>
              <a:rPr lang="en-US" b="1" u="sng" dirty="0" smtClean="0"/>
              <a:t>Weak Entity</a:t>
            </a:r>
            <a:r>
              <a:rPr lang="ar-SA" b="1" u="sng" dirty="0" smtClean="0"/>
              <a:t>) :</a:t>
            </a:r>
            <a:r>
              <a:rPr lang="ar-SA" dirty="0" smtClean="0"/>
              <a:t> هو ذلك الكيان الذي ليس لديه مفتاح رئيسي يميز بياناته عن بعضها البعض، وعادة ما يقترن الكيان الضعيف بكيان قوي عن طريق علاقة تعريف تقويه، ويتم تمثيل الكيان الضعيف بمستطيل مزدوج</a:t>
            </a:r>
            <a:endParaRPr lang="ar-SA" b="1" u="sng" dirty="0"/>
          </a:p>
        </p:txBody>
      </p:sp>
      <p:sp>
        <p:nvSpPr>
          <p:cNvPr id="11" name="Frame 10"/>
          <p:cNvSpPr/>
          <p:nvPr/>
        </p:nvSpPr>
        <p:spPr>
          <a:xfrm>
            <a:off x="3657600" y="4191000"/>
            <a:ext cx="2514600" cy="1066800"/>
          </a:xfrm>
          <a:prstGeom prst="fra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sp>
        <p:nvSpPr>
          <p:cNvPr id="3" name="Content Placeholder 2"/>
          <p:cNvSpPr>
            <a:spLocks noGrp="1"/>
          </p:cNvSpPr>
          <p:nvPr>
            <p:ph idx="1"/>
          </p:nvPr>
        </p:nvSpPr>
        <p:spPr/>
        <p:txBody>
          <a:bodyPr/>
          <a:lstStyle/>
          <a:p>
            <a:pPr algn="just">
              <a:buFont typeface="Arial" pitchFamily="34" charset="0"/>
              <a:buChar char="•"/>
            </a:pPr>
            <a:r>
              <a:rPr lang="ar-SA" dirty="0" smtClean="0"/>
              <a:t>يرتبط المفتاح الجزئي بالكيان الضعيف، ليساعد فيما بعد بتكوين مفتاح رئيسي للكيان الضعيف.</a:t>
            </a:r>
            <a:endParaRPr lang="ar-SA" dirty="0"/>
          </a:p>
        </p:txBody>
      </p:sp>
      <p:pic>
        <p:nvPicPr>
          <p:cNvPr id="4098" name="Picture 2"/>
          <p:cNvPicPr>
            <a:picLocks noChangeAspect="1" noChangeArrowheads="1"/>
          </p:cNvPicPr>
          <p:nvPr/>
        </p:nvPicPr>
        <p:blipFill>
          <a:blip r:embed="rId2" cstate="print"/>
          <a:srcRect l="28125" t="25000" r="22656" b="60417"/>
          <a:stretch>
            <a:fillRect/>
          </a:stretch>
        </p:blipFill>
        <p:spPr bwMode="auto">
          <a:xfrm>
            <a:off x="0" y="3200400"/>
            <a:ext cx="8229600" cy="1828800"/>
          </a:xfrm>
          <a:prstGeom prst="rect">
            <a:avLst/>
          </a:prstGeom>
          <a:noFill/>
          <a:ln w="9525">
            <a:noFill/>
            <a:miter lim="800000"/>
            <a:headEnd/>
            <a:tailEnd/>
          </a:ln>
        </p:spPr>
      </p:pic>
      <p:sp>
        <p:nvSpPr>
          <p:cNvPr id="7" name="Frame 6"/>
          <p:cNvSpPr/>
          <p:nvPr/>
        </p:nvSpPr>
        <p:spPr>
          <a:xfrm>
            <a:off x="3200400" y="3879261"/>
            <a:ext cx="2209800" cy="762000"/>
          </a:xfrm>
          <a:prstGeom prst="fra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l="20313" t="57292" r="8594" b="19195"/>
          <a:stretch>
            <a:fillRect/>
          </a:stretch>
        </p:blipFill>
        <p:spPr bwMode="auto">
          <a:xfrm>
            <a:off x="571500" y="3098003"/>
            <a:ext cx="8301390" cy="2059189"/>
          </a:xfrm>
          <a:prstGeom prst="rect">
            <a:avLst/>
          </a:prstGeom>
          <a:noFill/>
          <a:ln w="9525">
            <a:noFill/>
            <a:miter lim="800000"/>
            <a:headEnd/>
            <a:tailEnd/>
          </a:ln>
        </p:spPr>
      </p:pic>
      <p:sp>
        <p:nvSpPr>
          <p:cNvPr id="2" name="Title 1"/>
          <p:cNvSpPr>
            <a:spLocks noGrp="1"/>
          </p:cNvSpPr>
          <p:nvPr>
            <p:ph type="title"/>
          </p:nvPr>
        </p:nvSpPr>
        <p:spPr/>
        <p:txBody>
          <a:bodyPr/>
          <a:lstStyle/>
          <a:p>
            <a:r>
              <a:rPr lang="ar-SA" dirty="0" smtClean="0"/>
              <a:t>مكونات مخطط الكيان العلاقة</a:t>
            </a:r>
            <a:endParaRPr lang="ar-SA" dirty="0"/>
          </a:p>
        </p:txBody>
      </p:sp>
      <p:sp>
        <p:nvSpPr>
          <p:cNvPr id="3" name="Content Placeholder 2"/>
          <p:cNvSpPr>
            <a:spLocks noGrp="1"/>
          </p:cNvSpPr>
          <p:nvPr>
            <p:ph idx="1"/>
          </p:nvPr>
        </p:nvSpPr>
        <p:spPr/>
        <p:txBody>
          <a:bodyPr/>
          <a:lstStyle/>
          <a:p>
            <a:pPr algn="just">
              <a:buFont typeface="Arial" pitchFamily="34" charset="0"/>
              <a:buChar char="•"/>
            </a:pPr>
            <a:r>
              <a:rPr lang="ar-SA" dirty="0" smtClean="0"/>
              <a:t>يرتبط المفتاح الجزئي بالكيان الضعيف، ليساعد فيما بعد بتكوين مفتاح رئيسي للكيان الضعيف.</a:t>
            </a:r>
            <a:endParaRPr lang="ar-SA" dirty="0"/>
          </a:p>
        </p:txBody>
      </p:sp>
      <p:sp>
        <p:nvSpPr>
          <p:cNvPr id="7" name="Frame 6"/>
          <p:cNvSpPr/>
          <p:nvPr/>
        </p:nvSpPr>
        <p:spPr>
          <a:xfrm>
            <a:off x="2514600" y="3981450"/>
            <a:ext cx="1066800" cy="533400"/>
          </a:xfrm>
          <a:prstGeom prst="fra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sp>
        <p:nvSpPr>
          <p:cNvPr id="3" name="Content Placeholder 2"/>
          <p:cNvSpPr>
            <a:spLocks noGrp="1"/>
          </p:cNvSpPr>
          <p:nvPr>
            <p:ph idx="1"/>
          </p:nvPr>
        </p:nvSpPr>
        <p:spPr/>
        <p:txBody>
          <a:bodyPr>
            <a:normAutofit fontScale="92500" lnSpcReduction="20000"/>
          </a:bodyPr>
          <a:lstStyle/>
          <a:p>
            <a:pPr algn="just">
              <a:buFont typeface="Arial" pitchFamily="34" charset="0"/>
              <a:buChar char="•"/>
            </a:pPr>
            <a:r>
              <a:rPr lang="ar-SA" b="1" u="sng" dirty="0" smtClean="0"/>
              <a:t>العلاقات(</a:t>
            </a:r>
            <a:r>
              <a:rPr lang="en-US" b="1" u="sng" dirty="0" smtClean="0"/>
              <a:t>Relation</a:t>
            </a:r>
            <a:r>
              <a:rPr lang="ar-SA" b="1" u="sng" dirty="0" smtClean="0"/>
              <a:t>):</a:t>
            </a:r>
            <a:r>
              <a:rPr lang="ar-SA" dirty="0" smtClean="0"/>
              <a:t> العلاقة </a:t>
            </a:r>
            <a:r>
              <a:rPr lang="en-US" dirty="0" smtClean="0"/>
              <a:t>( R )</a:t>
            </a:r>
            <a:r>
              <a:rPr lang="ar-SA" dirty="0" smtClean="0"/>
              <a:t> بین مجموعة من الكیانات </a:t>
            </a:r>
            <a:r>
              <a:rPr lang="en-US" dirty="0" smtClean="0"/>
              <a:t>(E1,E2, ...En)</a:t>
            </a:r>
            <a:r>
              <a:rPr lang="ar-SA" dirty="0" smtClean="0"/>
              <a:t> ھي مجموعة تمثل الارتباطات بین ھذه الكیانات، كل وحدة في العلاقة </a:t>
            </a:r>
            <a:r>
              <a:rPr lang="en-US" dirty="0" smtClean="0"/>
              <a:t>(R)</a:t>
            </a:r>
            <a:r>
              <a:rPr lang="ar-SA" dirty="0" smtClean="0"/>
              <a:t> ھي عبارة عن اتحاد أو ارتباط بین الكیانات المرتبطة بھذه العلاقة، بحیث أن ھذه الوحدة تمثل بصف واحد من كل كیان مشارك في العلاقة.</a:t>
            </a:r>
          </a:p>
          <a:p>
            <a:pPr algn="just">
              <a:buFont typeface="Arial" pitchFamily="34" charset="0"/>
              <a:buChar char="•"/>
            </a:pPr>
            <a:r>
              <a:rPr lang="ar-SA" dirty="0" smtClean="0"/>
              <a:t>في نموذج الكیان/العلاقة، یجب أن یتم تمثیل المرجعیة من كیان إلى كیان آخر، باستخدام “علاقة” ولیس كصفة في الكیان</a:t>
            </a:r>
          </a:p>
          <a:p>
            <a:pPr algn="just">
              <a:buFont typeface="Arial" pitchFamily="34" charset="0"/>
              <a:buChar char="•"/>
            </a:pPr>
            <a:r>
              <a:rPr lang="ar-SA" dirty="0" smtClean="0"/>
              <a:t>یتم تمثیل العلاقة في نموذج الكینونة/العلاقة باستخدام شكل المعین</a:t>
            </a:r>
          </a:p>
          <a:p>
            <a:endParaRPr lang="ar-SA" u="sng" dirty="0" smtClean="0"/>
          </a:p>
          <a:p>
            <a:r>
              <a:rPr lang="ar-SA" u="sng" dirty="0" smtClean="0"/>
              <a:t>.</a:t>
            </a:r>
            <a:endParaRPr lang="ar-SA" u="sng" dirty="0"/>
          </a:p>
        </p:txBody>
      </p:sp>
      <p:sp>
        <p:nvSpPr>
          <p:cNvPr id="8" name="Diamond 7"/>
          <p:cNvSpPr/>
          <p:nvPr/>
        </p:nvSpPr>
        <p:spPr>
          <a:xfrm>
            <a:off x="3200400" y="4953000"/>
            <a:ext cx="2667000" cy="1173168"/>
          </a:xfrm>
          <a:prstGeom prst="diamond">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sp>
        <p:nvSpPr>
          <p:cNvPr id="3" name="Content Placeholder 2"/>
          <p:cNvSpPr>
            <a:spLocks noGrp="1"/>
          </p:cNvSpPr>
          <p:nvPr>
            <p:ph idx="1"/>
          </p:nvPr>
        </p:nvSpPr>
        <p:spPr/>
        <p:txBody>
          <a:bodyPr>
            <a:normAutofit/>
          </a:bodyPr>
          <a:lstStyle/>
          <a:p>
            <a:pPr>
              <a:buFont typeface="Arial" pitchFamily="34" charset="0"/>
              <a:buChar char="•"/>
            </a:pPr>
            <a:r>
              <a:rPr lang="ar-SA" b="1" dirty="0" smtClean="0"/>
              <a:t>درجة العلاقة:</a:t>
            </a:r>
            <a:r>
              <a:rPr lang="ar-SA" dirty="0" smtClean="0"/>
              <a:t>لكل علاقة درجة، وتتحدد ھذه الدرجة بعدد الكیانات المرتبطة بھذه العلاقة (ثنائیة – ثلاثیة - ....)</a:t>
            </a:r>
          </a:p>
          <a:p>
            <a:endParaRPr lang="ar-SA" u="sng" dirty="0"/>
          </a:p>
        </p:txBody>
      </p:sp>
      <p:pic>
        <p:nvPicPr>
          <p:cNvPr id="6146" name="Picture 2"/>
          <p:cNvPicPr>
            <a:picLocks noChangeAspect="1" noChangeArrowheads="1"/>
          </p:cNvPicPr>
          <p:nvPr/>
        </p:nvPicPr>
        <p:blipFill>
          <a:blip r:embed="rId2" cstate="print"/>
          <a:srcRect l="20312" t="57292" r="17969" b="21875"/>
          <a:stretch>
            <a:fillRect/>
          </a:stretch>
        </p:blipFill>
        <p:spPr bwMode="auto">
          <a:xfrm>
            <a:off x="457200" y="2667000"/>
            <a:ext cx="8427720" cy="31242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sp>
        <p:nvSpPr>
          <p:cNvPr id="3" name="Content Placeholder 2"/>
          <p:cNvSpPr>
            <a:spLocks noGrp="1"/>
          </p:cNvSpPr>
          <p:nvPr>
            <p:ph idx="1"/>
          </p:nvPr>
        </p:nvSpPr>
        <p:spPr/>
        <p:txBody>
          <a:bodyPr>
            <a:normAutofit fontScale="77500" lnSpcReduction="20000"/>
          </a:bodyPr>
          <a:lstStyle/>
          <a:p>
            <a:pPr algn="just">
              <a:buFont typeface="Arial" pitchFamily="34" charset="0"/>
              <a:buChar char="•"/>
            </a:pPr>
            <a:r>
              <a:rPr lang="ar-SA" b="1" dirty="0" smtClean="0"/>
              <a:t>نوع العلاقة</a:t>
            </a:r>
            <a:r>
              <a:rPr lang="en-US" b="1" dirty="0" smtClean="0"/>
              <a:t>(Cardinality Ratio)</a:t>
            </a:r>
            <a:r>
              <a:rPr lang="ar-SA" b="1" dirty="0" smtClean="0"/>
              <a:t>:</a:t>
            </a:r>
            <a:r>
              <a:rPr lang="ar-SA" dirty="0" smtClean="0"/>
              <a:t>المصطلح یعني نسبة الارتباط بین وحدات الكیان، التي ترتبط بنفس العلاقة، وفي العلاقة الثنائیة بین كیانین، نوع العلاقة ھو عدد الوحدات </a:t>
            </a:r>
            <a:r>
              <a:rPr lang="en-US" dirty="0" smtClean="0"/>
              <a:t>(Instances)</a:t>
            </a:r>
            <a:r>
              <a:rPr lang="ar-SA" dirty="0" smtClean="0"/>
              <a:t> في العلاقة التي یمكن أن یشترك فیھا الكیان وھي ثلاثة أنواع:</a:t>
            </a:r>
          </a:p>
          <a:p>
            <a:pPr marL="914400" lvl="1" indent="-514350" algn="just">
              <a:buFont typeface="+mj-lt"/>
              <a:buAutoNum type="arabicPeriod"/>
            </a:pPr>
            <a:r>
              <a:rPr lang="ar-SA" b="1" dirty="0" smtClean="0"/>
              <a:t>علاقة واحد- الى-واحد</a:t>
            </a:r>
            <a:r>
              <a:rPr lang="en-US" b="1" dirty="0" smtClean="0"/>
              <a:t>:(one-to-one)</a:t>
            </a:r>
            <a:r>
              <a:rPr lang="ar-SA" dirty="0" smtClean="0"/>
              <a:t> وفیھا ترتبط وحدة واحدة من الكیان الأول بوحدة واحدة من الكیان الآخر على الأكثر، ویرمز لھا بالرمز</a:t>
            </a:r>
            <a:r>
              <a:rPr lang="en-US" dirty="0" smtClean="0"/>
              <a:t>1:1</a:t>
            </a:r>
            <a:endParaRPr lang="ar-SA" dirty="0" smtClean="0"/>
          </a:p>
          <a:p>
            <a:pPr marL="914400" lvl="1" indent="-514350" algn="just">
              <a:buFont typeface="+mj-lt"/>
              <a:buAutoNum type="arabicPeriod"/>
            </a:pPr>
            <a:r>
              <a:rPr lang="ar-SA" b="1" dirty="0" smtClean="0"/>
              <a:t>علاقة واحد- الى-كثیر</a:t>
            </a:r>
            <a:r>
              <a:rPr lang="en-US" b="1" dirty="0" smtClean="0"/>
              <a:t>: (one-to-many)</a:t>
            </a:r>
            <a:r>
              <a:rPr lang="ar-SA" dirty="0" smtClean="0"/>
              <a:t> وفیھا یمكن أن ترتبط وحدة واحدة من أحد الكیانات بأكثر من وحدة في الكیان الآخر، والعكس غیر صحیح، ویرمز لھا بالرمز </a:t>
            </a:r>
            <a:r>
              <a:rPr lang="en-US" dirty="0" smtClean="0"/>
              <a:t>1:N</a:t>
            </a:r>
            <a:endParaRPr lang="ar-SA" dirty="0" smtClean="0"/>
          </a:p>
          <a:p>
            <a:pPr marL="914400" lvl="1" indent="-514350" algn="just">
              <a:buFont typeface="+mj-lt"/>
              <a:buAutoNum type="arabicPeriod"/>
            </a:pPr>
            <a:r>
              <a:rPr lang="ar-SA" b="1" dirty="0" smtClean="0"/>
              <a:t>علاقة كثیر- الى-كثیر</a:t>
            </a:r>
            <a:r>
              <a:rPr lang="en-US" b="1" dirty="0" smtClean="0"/>
              <a:t>: (many-to-many)</a:t>
            </a:r>
            <a:r>
              <a:rPr lang="ar-SA" dirty="0" smtClean="0"/>
              <a:t> وفیھا یمكن أن ترتبط أكثر من وحدة من الكیان الأول بأكثر من وحدة في الكیان الآخر، والعكس، أي یمكن لأي وحدة  في الكیان الآخر أن ترتبط بأي وحدة في الكیان الأول، ویرمز لھا بالرمز </a:t>
            </a:r>
            <a:r>
              <a:rPr lang="en-US" dirty="0" smtClean="0"/>
              <a:t>M:N</a:t>
            </a:r>
            <a:endParaRPr lang="ar-SA" u="sng"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pic>
        <p:nvPicPr>
          <p:cNvPr id="7170" name="Picture 2"/>
          <p:cNvPicPr>
            <a:picLocks noChangeAspect="1" noChangeArrowheads="1"/>
          </p:cNvPicPr>
          <p:nvPr/>
        </p:nvPicPr>
        <p:blipFill>
          <a:blip r:embed="rId2" cstate="print"/>
          <a:srcRect l="20313" t="13542" r="6250" b="60417"/>
          <a:stretch>
            <a:fillRect/>
          </a:stretch>
        </p:blipFill>
        <p:spPr bwMode="auto">
          <a:xfrm>
            <a:off x="457200" y="1417638"/>
            <a:ext cx="8229600" cy="3916362"/>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pic>
        <p:nvPicPr>
          <p:cNvPr id="8194" name="Picture 2"/>
          <p:cNvPicPr>
            <a:picLocks noChangeAspect="1" noChangeArrowheads="1"/>
          </p:cNvPicPr>
          <p:nvPr/>
        </p:nvPicPr>
        <p:blipFill>
          <a:blip r:embed="rId2" cstate="print"/>
          <a:srcRect l="10938" t="40625" r="6250" b="37500"/>
          <a:stretch>
            <a:fillRect/>
          </a:stretch>
        </p:blipFill>
        <p:spPr bwMode="auto">
          <a:xfrm>
            <a:off x="0" y="1676400"/>
            <a:ext cx="8686800" cy="33528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pic>
        <p:nvPicPr>
          <p:cNvPr id="9218" name="Picture 2"/>
          <p:cNvPicPr>
            <a:picLocks noChangeAspect="1" noChangeArrowheads="1"/>
          </p:cNvPicPr>
          <p:nvPr/>
        </p:nvPicPr>
        <p:blipFill>
          <a:blip r:embed="rId2" cstate="print"/>
          <a:srcRect l="10938" t="61458" r="6250" b="7834"/>
          <a:stretch>
            <a:fillRect/>
          </a:stretch>
        </p:blipFill>
        <p:spPr bwMode="auto">
          <a:xfrm>
            <a:off x="457200" y="1924840"/>
            <a:ext cx="8077200" cy="3866359"/>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pic>
        <p:nvPicPr>
          <p:cNvPr id="10242" name="Picture 2"/>
          <p:cNvPicPr>
            <a:picLocks noChangeAspect="1" noChangeArrowheads="1"/>
          </p:cNvPicPr>
          <p:nvPr/>
        </p:nvPicPr>
        <p:blipFill>
          <a:blip r:embed="rId2" cstate="print"/>
          <a:srcRect l="20313" t="46875" r="6250" b="21875"/>
          <a:stretch>
            <a:fillRect/>
          </a:stretch>
        </p:blipFill>
        <p:spPr bwMode="auto">
          <a:xfrm>
            <a:off x="457200" y="1417639"/>
            <a:ext cx="7772400" cy="4297362"/>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sp>
        <p:nvSpPr>
          <p:cNvPr id="3" name="Content Placeholder 2"/>
          <p:cNvSpPr>
            <a:spLocks noGrp="1"/>
          </p:cNvSpPr>
          <p:nvPr>
            <p:ph idx="1"/>
          </p:nvPr>
        </p:nvSpPr>
        <p:spPr>
          <a:xfrm>
            <a:off x="95250" y="1600205"/>
            <a:ext cx="8686800" cy="4525963"/>
          </a:xfrm>
        </p:spPr>
        <p:txBody>
          <a:bodyPr/>
          <a:lstStyle/>
          <a:p>
            <a:pPr algn="just">
              <a:buFont typeface="Arial" pitchFamily="34" charset="0"/>
              <a:buChar char="•"/>
            </a:pPr>
            <a:r>
              <a:rPr lang="ar-SA" b="1" u="sng" dirty="0" smtClean="0"/>
              <a:t>أنواع القیود على العلاقات</a:t>
            </a:r>
            <a:r>
              <a:rPr lang="en-US" b="1" u="sng" dirty="0" smtClean="0"/>
              <a:t>Relationship Constraints</a:t>
            </a:r>
            <a:r>
              <a:rPr lang="ar-SA" b="1" dirty="0" smtClean="0"/>
              <a:t>:</a:t>
            </a:r>
            <a:r>
              <a:rPr lang="ar-SA" dirty="0" smtClean="0"/>
              <a:t>كما أوضحنا سابقا فالعلاقات تختلف فیما بینھا، وكذلك شروط العلاقة تختلف حسب طبیعة العلاقة، وحسب الكیانات المرتبطة، وقید العلاقة ھو القید الذي یعتمد على طبیعة اشتراك كیانین في علاقة ما، ھل ھو اشتراك كلي أم جزئي؟، ویحدد </a:t>
            </a:r>
            <a:r>
              <a:rPr lang="ar-SA" b="1" dirty="0" smtClean="0"/>
              <a:t>نوع الاشتراك </a:t>
            </a:r>
            <a:r>
              <a:rPr lang="ar-SA" dirty="0" smtClean="0"/>
              <a:t>ما إذا كان وجود الكیان یعتمد على كونھ مرتبط بكیان آخر عن طریق العلاقة.</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sp>
        <p:nvSpPr>
          <p:cNvPr id="3" name="Content Placeholder 2"/>
          <p:cNvSpPr>
            <a:spLocks noGrp="1"/>
          </p:cNvSpPr>
          <p:nvPr>
            <p:ph idx="1"/>
          </p:nvPr>
        </p:nvSpPr>
        <p:spPr>
          <a:xfrm>
            <a:off x="95250" y="1600205"/>
            <a:ext cx="8686800" cy="4525963"/>
          </a:xfrm>
        </p:spPr>
        <p:txBody>
          <a:bodyPr>
            <a:normAutofit fontScale="92500" lnSpcReduction="10000"/>
          </a:bodyPr>
          <a:lstStyle/>
          <a:p>
            <a:pPr>
              <a:buFont typeface="Arial" pitchFamily="34" charset="0"/>
              <a:buChar char="•"/>
            </a:pPr>
            <a:r>
              <a:rPr lang="ar-SA" b="1" u="sng" dirty="0" smtClean="0"/>
              <a:t>أنواع القیود على العلاقات</a:t>
            </a:r>
            <a:r>
              <a:rPr lang="en-US" b="1" u="sng" dirty="0" smtClean="0"/>
              <a:t>Relationship Constraints</a:t>
            </a:r>
            <a:r>
              <a:rPr lang="ar-SA" b="1" u="sng" dirty="0" smtClean="0"/>
              <a:t>:</a:t>
            </a:r>
          </a:p>
          <a:p>
            <a:r>
              <a:rPr lang="ar-SA" b="1" dirty="0" smtClean="0"/>
              <a:t>1.الاشتراك الكلي</a:t>
            </a:r>
            <a:r>
              <a:rPr lang="en-US" b="1" dirty="0" smtClean="0"/>
              <a:t> (Total participation)</a:t>
            </a:r>
            <a:r>
              <a:rPr lang="ar-SA" b="1" dirty="0" smtClean="0"/>
              <a:t>:</a:t>
            </a:r>
            <a:r>
              <a:rPr lang="ar-SA" dirty="0" smtClean="0"/>
              <a:t> نقول أن العلاقة علاقة الاشتراك الكلي ، إذا كان كل وحدة في الكیان ألأول یجب أن ترتبط بوحدة من الكیان الآخر ضمن العلاقة، یسمي ھذا القید بقید “ارتباط الوجود“ ، أي أن وجود وحدة من كیان ما یستلزم ارتباطھا بوحدة من كیان آخر،ومثال ذلك كیان (</a:t>
            </a:r>
            <a:r>
              <a:rPr lang="ar-SA" smtClean="0"/>
              <a:t>سجل </a:t>
            </a:r>
            <a:r>
              <a:rPr lang="ar-SA" smtClean="0"/>
              <a:t>الاكاديمي) </a:t>
            </a:r>
            <a:r>
              <a:rPr lang="ar-SA" dirty="0" smtClean="0"/>
              <a:t>لطالب في نظام معلومات الجامعة، إذ لا بد أن یرتبط أي قید في السجل الطبي بطالب ما في كیان الطلاب، وإلا فلا معنى للعلاقة ھذه.</a:t>
            </a:r>
          </a:p>
          <a:p>
            <a:pPr>
              <a:buFont typeface="Arial" pitchFamily="34" charset="0"/>
              <a:buChar char="•"/>
            </a:pPr>
            <a:r>
              <a:rPr lang="ar-SA" dirty="0" smtClean="0"/>
              <a:t> ویتم تمثیل قید الاشتراك الكلي، برسم خط مزدوج، یربط الكیانات المرتبطة بھذه العلاقة، من جھة الكیان المعتمد على الاشتراك الكلي</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sp>
        <p:nvSpPr>
          <p:cNvPr id="3" name="Content Placeholder 2"/>
          <p:cNvSpPr>
            <a:spLocks noGrp="1"/>
          </p:cNvSpPr>
          <p:nvPr>
            <p:ph idx="1"/>
          </p:nvPr>
        </p:nvSpPr>
        <p:spPr>
          <a:xfrm>
            <a:off x="95250" y="1600205"/>
            <a:ext cx="8686800" cy="4525963"/>
          </a:xfrm>
        </p:spPr>
        <p:txBody>
          <a:bodyPr>
            <a:normAutofit/>
          </a:bodyPr>
          <a:lstStyle/>
          <a:p>
            <a:pPr>
              <a:buFont typeface="Arial" pitchFamily="34" charset="0"/>
              <a:buChar char="•"/>
            </a:pPr>
            <a:r>
              <a:rPr lang="ar-SA" b="1" u="sng" dirty="0" smtClean="0"/>
              <a:t>أنواع القیود على العلاقات</a:t>
            </a:r>
            <a:r>
              <a:rPr lang="en-US" b="1" u="sng" dirty="0" smtClean="0"/>
              <a:t>Relationship Constraints</a:t>
            </a:r>
            <a:r>
              <a:rPr lang="ar-SA" b="1" u="sng" dirty="0" smtClean="0"/>
              <a:t>:</a:t>
            </a:r>
          </a:p>
          <a:p>
            <a:r>
              <a:rPr lang="ar-SA" b="1" dirty="0" smtClean="0"/>
              <a:t>2.الاشتراك الجزئي</a:t>
            </a:r>
            <a:r>
              <a:rPr lang="en-US" b="1" dirty="0" smtClean="0"/>
              <a:t> (Partial participation)</a:t>
            </a:r>
            <a:r>
              <a:rPr lang="ar-SA" b="1" dirty="0" smtClean="0"/>
              <a:t>:</a:t>
            </a:r>
            <a:r>
              <a:rPr lang="ar-SA" dirty="0" smtClean="0"/>
              <a:t>نقول أن العلاقة علاقة اشتراك جزئي، إذا كانت بعض الوحدات في الكیان المشترك بالعلاقة ترتبط ببعض الوحدات في الكیان الآخر ضمن العلاقة، ویتم تمثیل قید الاشتراك الجزئي برسم خط مفرد یربط الكیانات المرتبطة.</a:t>
            </a:r>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مكونات مخطط الكيان العلاقة</a:t>
            </a:r>
            <a:endParaRPr lang="ar-SA" dirty="0"/>
          </a:p>
        </p:txBody>
      </p:sp>
      <p:sp>
        <p:nvSpPr>
          <p:cNvPr id="3" name="Content Placeholder 2"/>
          <p:cNvSpPr>
            <a:spLocks noGrp="1"/>
          </p:cNvSpPr>
          <p:nvPr>
            <p:ph idx="1"/>
          </p:nvPr>
        </p:nvSpPr>
        <p:spPr>
          <a:xfrm>
            <a:off x="95250" y="1600205"/>
            <a:ext cx="8686800" cy="1066795"/>
          </a:xfrm>
        </p:spPr>
        <p:txBody>
          <a:bodyPr>
            <a:normAutofit/>
          </a:bodyPr>
          <a:lstStyle/>
          <a:p>
            <a:pPr>
              <a:buFont typeface="Arial" pitchFamily="34" charset="0"/>
              <a:buChar char="•"/>
            </a:pPr>
            <a:r>
              <a:rPr lang="ar-SA" b="1" u="sng" dirty="0" smtClean="0"/>
              <a:t>أنواع القیود على العلاقات</a:t>
            </a:r>
            <a:r>
              <a:rPr lang="en-US" b="1" u="sng" dirty="0" smtClean="0"/>
              <a:t>Relationship Constraints</a:t>
            </a:r>
            <a:r>
              <a:rPr lang="ar-SA" b="1" u="sng" dirty="0" smtClean="0"/>
              <a:t>:</a:t>
            </a:r>
          </a:p>
        </p:txBody>
      </p:sp>
      <p:sp>
        <p:nvSpPr>
          <p:cNvPr id="513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pSp>
        <p:nvGrpSpPr>
          <p:cNvPr id="5121" name="Group 1"/>
          <p:cNvGrpSpPr>
            <a:grpSpLocks noChangeAspect="1"/>
          </p:cNvGrpSpPr>
          <p:nvPr/>
        </p:nvGrpSpPr>
        <p:grpSpPr bwMode="auto">
          <a:xfrm>
            <a:off x="697069" y="2780928"/>
            <a:ext cx="7703955" cy="2304256"/>
            <a:chOff x="2827" y="2954"/>
            <a:chExt cx="6340" cy="1601"/>
          </a:xfrm>
        </p:grpSpPr>
        <p:sp>
          <p:nvSpPr>
            <p:cNvPr id="5129" name="AutoShape 9"/>
            <p:cNvSpPr>
              <a:spLocks noChangeAspect="1" noChangeArrowheads="1" noTextEdit="1"/>
            </p:cNvSpPr>
            <p:nvPr/>
          </p:nvSpPr>
          <p:spPr bwMode="auto">
            <a:xfrm>
              <a:off x="2827" y="2954"/>
              <a:ext cx="6340" cy="16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5128" name="AutoShape 8"/>
            <p:cNvSpPr>
              <a:spLocks noChangeArrowheads="1"/>
            </p:cNvSpPr>
            <p:nvPr/>
          </p:nvSpPr>
          <p:spPr bwMode="auto">
            <a:xfrm>
              <a:off x="7565" y="2977"/>
              <a:ext cx="1215" cy="945"/>
            </a:xfrm>
            <a:prstGeom prst="diamond">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5127" name="AutoShape 7"/>
            <p:cNvSpPr>
              <a:spLocks noChangeArrowheads="1"/>
            </p:cNvSpPr>
            <p:nvPr/>
          </p:nvSpPr>
          <p:spPr bwMode="auto">
            <a:xfrm>
              <a:off x="3944" y="2977"/>
              <a:ext cx="1386" cy="945"/>
            </a:xfrm>
            <a:prstGeom prst="diamond">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5126" name="AutoShape 6"/>
            <p:cNvSpPr>
              <a:spLocks noChangeShapeType="1"/>
            </p:cNvSpPr>
            <p:nvPr/>
          </p:nvSpPr>
          <p:spPr bwMode="auto">
            <a:xfrm flipH="1">
              <a:off x="6493" y="3428"/>
              <a:ext cx="1105" cy="1"/>
            </a:xfrm>
            <a:prstGeom prst="straightConnector1">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5125" name="AutoShape 5"/>
            <p:cNvSpPr>
              <a:spLocks noChangeShapeType="1"/>
            </p:cNvSpPr>
            <p:nvPr/>
          </p:nvSpPr>
          <p:spPr bwMode="auto">
            <a:xfrm flipH="1">
              <a:off x="2837" y="3450"/>
              <a:ext cx="1107" cy="1"/>
            </a:xfrm>
            <a:prstGeom prst="straightConnector1">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5124" name="AutoShape 4"/>
            <p:cNvSpPr>
              <a:spLocks noChangeShapeType="1"/>
            </p:cNvSpPr>
            <p:nvPr/>
          </p:nvSpPr>
          <p:spPr bwMode="auto">
            <a:xfrm flipH="1">
              <a:off x="6491" y="3481"/>
              <a:ext cx="1105" cy="1"/>
            </a:xfrm>
            <a:prstGeom prst="straightConnector1">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5123" name="Text Box 3"/>
            <p:cNvSpPr txBox="1">
              <a:spLocks noChangeArrowheads="1"/>
            </p:cNvSpPr>
            <p:nvPr/>
          </p:nvSpPr>
          <p:spPr bwMode="auto">
            <a:xfrm>
              <a:off x="6781" y="3976"/>
              <a:ext cx="2386" cy="57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100" b="0" i="0" u="sng" strike="noStrike" cap="none" normalizeH="0" baseline="0" smtClean="0">
                  <a:ln>
                    <a:noFill/>
                  </a:ln>
                  <a:solidFill>
                    <a:schemeClr val="tx1"/>
                  </a:solidFill>
                  <a:effectLst/>
                  <a:latin typeface="Calibri" pitchFamily="34" charset="0"/>
                  <a:ea typeface="Calibri" pitchFamily="34" charset="0"/>
                  <a:cs typeface="Arial" pitchFamily="34" charset="0"/>
                </a:rPr>
                <a:t>اشتراك كلي</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5122" name="Text Box 2"/>
            <p:cNvSpPr txBox="1">
              <a:spLocks noChangeArrowheads="1"/>
            </p:cNvSpPr>
            <p:nvPr/>
          </p:nvSpPr>
          <p:spPr bwMode="auto">
            <a:xfrm>
              <a:off x="3394" y="3985"/>
              <a:ext cx="2386" cy="57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100" b="0" i="0" u="sng" strike="noStrike" cap="none" normalizeH="0" baseline="0" smtClean="0">
                  <a:ln>
                    <a:noFill/>
                  </a:ln>
                  <a:solidFill>
                    <a:schemeClr val="tx1"/>
                  </a:solidFill>
                  <a:effectLst/>
                  <a:latin typeface="Calibri" pitchFamily="34" charset="0"/>
                  <a:ea typeface="Calibri" pitchFamily="34" charset="0"/>
                  <a:cs typeface="Arial" pitchFamily="34" charset="0"/>
                </a:rPr>
                <a:t>اشتراك جزئي</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مثال1</a:t>
            </a:r>
            <a:endParaRPr lang="ar-SA" dirty="0"/>
          </a:p>
        </p:txBody>
      </p:sp>
      <p:pic>
        <p:nvPicPr>
          <p:cNvPr id="1026" name="Picture 2"/>
          <p:cNvPicPr>
            <a:picLocks noGrp="1" noChangeAspect="1" noChangeArrowheads="1"/>
          </p:cNvPicPr>
          <p:nvPr>
            <p:ph idx="1"/>
          </p:nvPr>
        </p:nvPicPr>
        <p:blipFill>
          <a:blip r:embed="rId2" cstate="print"/>
          <a:srcRect r="4000"/>
          <a:stretch>
            <a:fillRect/>
          </a:stretch>
        </p:blipFill>
        <p:spPr bwMode="auto">
          <a:xfrm>
            <a:off x="0" y="-1"/>
            <a:ext cx="7315200" cy="6376993"/>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مثال2</a:t>
            </a:r>
            <a:endParaRPr lang="ar-SA" dirty="0"/>
          </a:p>
        </p:txBody>
      </p:sp>
      <p:pic>
        <p:nvPicPr>
          <p:cNvPr id="5" name="Picture 4" descr="fig03_02"/>
          <p:cNvPicPr>
            <a:picLocks noChangeAspect="1" noChangeArrowheads="1"/>
          </p:cNvPicPr>
          <p:nvPr/>
        </p:nvPicPr>
        <p:blipFill>
          <a:blip r:embed="rId2" cstate="print"/>
          <a:srcRect b="8326"/>
          <a:stretch>
            <a:fillRect/>
          </a:stretch>
        </p:blipFill>
        <p:spPr bwMode="auto">
          <a:xfrm>
            <a:off x="0" y="-1"/>
            <a:ext cx="7315200" cy="60960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Lect2</Template>
  <TotalTime>4855</TotalTime>
  <Words>1047</Words>
  <Application>Microsoft Office PowerPoint</Application>
  <PresentationFormat>عرض على الشاشة (3:4)‏</PresentationFormat>
  <Paragraphs>81</Paragraphs>
  <Slides>28</Slides>
  <Notes>1</Notes>
  <HiddenSlides>0</HiddenSlides>
  <MMClips>0</MMClips>
  <ScaleCrop>false</ScaleCrop>
  <HeadingPairs>
    <vt:vector size="4" baseType="variant">
      <vt:variant>
        <vt:lpstr>سمة</vt:lpstr>
      </vt:variant>
      <vt:variant>
        <vt:i4>1</vt:i4>
      </vt:variant>
      <vt:variant>
        <vt:lpstr>عناوين الشرائح</vt:lpstr>
      </vt:variant>
      <vt:variant>
        <vt:i4>28</vt:i4>
      </vt:variant>
    </vt:vector>
  </HeadingPairs>
  <TitlesOfParts>
    <vt:vector size="29" baseType="lpstr">
      <vt:lpstr>المحاضرة التمهيدية</vt:lpstr>
      <vt:lpstr>الشريحة 1</vt:lpstr>
      <vt:lpstr>المحاضرة السادسة</vt:lpstr>
      <vt:lpstr>عناصر المحاضرة</vt:lpstr>
      <vt:lpstr>ما هو مخطط الكيان العلاقة؟</vt:lpstr>
      <vt:lpstr>مكونات مخطط الكيان العلاقة</vt:lpstr>
      <vt:lpstr>مكونات مخطط الكيان العلاقة</vt:lpstr>
      <vt:lpstr>مكونات مخطط الكيان العلاقة</vt:lpstr>
      <vt:lpstr>مكونات مخطط الكيان العلاقة</vt:lpstr>
      <vt:lpstr>مكونات مخطط الكيان العلاقة</vt:lpstr>
      <vt:lpstr>مكونات مخطط الكيان العلاقة</vt:lpstr>
      <vt:lpstr>مكونات مخطط الكيان العلاقة</vt:lpstr>
      <vt:lpstr>مكونات مخطط الكيان العلاقة</vt:lpstr>
      <vt:lpstr>مكونات مخطط الكيان العلاقة</vt:lpstr>
      <vt:lpstr>مكونات مخطط الكيان العلاقة</vt:lpstr>
      <vt:lpstr>مكونات مخطط الكيان العلاقة</vt:lpstr>
      <vt:lpstr>مكونات مخطط الكيان العلاقة</vt:lpstr>
      <vt:lpstr>مكونات مخطط الكيان العلاقة</vt:lpstr>
      <vt:lpstr>مكونات مخطط الكيان العلاقة</vt:lpstr>
      <vt:lpstr>مكونات مخطط الكيان العلاقة</vt:lpstr>
      <vt:lpstr>مكونات مخطط الكيان العلاقة</vt:lpstr>
      <vt:lpstr>مكونات مخطط الكيان العلاقة</vt:lpstr>
      <vt:lpstr>مكونات مخطط الكيان العلاقة</vt:lpstr>
      <vt:lpstr>مكونات مخطط الكيان العلاقة</vt:lpstr>
      <vt:lpstr>مكونات مخطط الكيان العلاقة</vt:lpstr>
      <vt:lpstr>مكونات مخطط الكيان العلاقة</vt:lpstr>
      <vt:lpstr>مثال1</vt:lpstr>
      <vt:lpstr>مثال2</vt:lpstr>
      <vt:lpstr>الشريحة 28</vt:lpstr>
    </vt:vector>
  </TitlesOfParts>
  <Company>ksu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Database Systems Concepts and Architecture</dc:title>
  <dc:creator>taha</dc:creator>
  <cp:lastModifiedBy>Falsabagh</cp:lastModifiedBy>
  <cp:revision>265</cp:revision>
  <dcterms:created xsi:type="dcterms:W3CDTF">2001-02-14T05:04:12Z</dcterms:created>
  <dcterms:modified xsi:type="dcterms:W3CDTF">2011-10-21T07:10:31Z</dcterms:modified>
</cp:coreProperties>
</file>