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9" r:id="rId4"/>
  </p:sldMasterIdLst>
  <p:notesMasterIdLst>
    <p:notesMasterId r:id="rId30"/>
  </p:notesMasterIdLst>
  <p:handoutMasterIdLst>
    <p:handoutMasterId r:id="rId31"/>
  </p:handoutMasterIdLst>
  <p:sldIdLst>
    <p:sldId id="286" r:id="rId5"/>
    <p:sldId id="287" r:id="rId6"/>
    <p:sldId id="289" r:id="rId7"/>
    <p:sldId id="276" r:id="rId8"/>
    <p:sldId id="269" r:id="rId9"/>
    <p:sldId id="277" r:id="rId10"/>
    <p:sldId id="279" r:id="rId11"/>
    <p:sldId id="280" r:id="rId12"/>
    <p:sldId id="281" r:id="rId13"/>
    <p:sldId id="282" r:id="rId14"/>
    <p:sldId id="278" r:id="rId15"/>
    <p:sldId id="283" r:id="rId16"/>
    <p:sldId id="284" r:id="rId17"/>
    <p:sldId id="273" r:id="rId18"/>
    <p:sldId id="285" r:id="rId19"/>
    <p:sldId id="270" r:id="rId20"/>
    <p:sldId id="271" r:id="rId21"/>
    <p:sldId id="265" r:id="rId22"/>
    <p:sldId id="268" r:id="rId23"/>
    <p:sldId id="272" r:id="rId24"/>
    <p:sldId id="274" r:id="rId25"/>
    <p:sldId id="275" r:id="rId26"/>
    <p:sldId id="266" r:id="rId27"/>
    <p:sldId id="264" r:id="rId28"/>
    <p:sldId id="288" r:id="rId2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34" autoAdjust="0"/>
    <p:restoredTop sz="94660" autoAdjust="0"/>
  </p:normalViewPr>
  <p:slideViewPr>
    <p:cSldViewPr>
      <p:cViewPr varScale="1">
        <p:scale>
          <a:sx n="74" d="100"/>
          <a:sy n="74" d="100"/>
        </p:scale>
        <p:origin x="-39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F96BF620-5DF2-4AA5-AAEC-B2B4FFD5CA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E5C5D1F6-904E-4F35-A659-B6C44C15B6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4" y="6356351"/>
            <a:ext cx="44547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5E084-9970-4F34-AC24-F1A206AAC9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0166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1BEFD-5694-4D42-B6B2-4AB0CF4212D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57673-F87A-43BA-AA61-C74C9F012FC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F3978-8EEA-4379-8B38-B0CDE824526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D8995-148C-4492-AF94-5C9F1387DA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300A16-F201-4E35-871D-6738331B5CE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260123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07773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844062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91712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788025" y="4581128"/>
            <a:ext cx="4355976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22031" y="2819400"/>
            <a:ext cx="470681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قـــواعـــــــــد الــبيـانــــات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مصــــلح </a:t>
            </a:r>
            <a:r>
              <a:rPr lang="ar-SA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العضـــــــايله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</a:t>
            </a:r>
            <a:r>
              <a:rPr lang="ar-SA" spc="-150" dirty="0" err="1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الاولى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b="1" dirty="0" smtClean="0"/>
              <a:t>مقدمة في أنظمة قواعد البيانات</a:t>
            </a:r>
            <a:endParaRPr lang="ar-SA" dirty="0"/>
          </a:p>
        </p:txBody>
      </p:sp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69868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z="1600" smtClean="0">
                <a:cs typeface="Arial" pitchFamily="34" charset="0"/>
              </a:rPr>
              <a:pPr/>
              <a:t>2</a:t>
            </a:fld>
            <a:endParaRPr lang="en-US" sz="16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59632" y="1494664"/>
            <a:ext cx="5887704" cy="4824535"/>
          </a:xfrm>
        </p:spPr>
        <p:txBody>
          <a:bodyPr numCol="1">
            <a:normAutofit fontScale="55000" lnSpcReduction="20000"/>
          </a:bodyPr>
          <a:lstStyle/>
          <a:p>
            <a:pPr algn="r">
              <a:buFont typeface="Arial" pitchFamily="34" charset="0"/>
              <a:buChar char="•"/>
            </a:pPr>
            <a:r>
              <a:rPr lang="ar-SA" b="1" dirty="0" smtClean="0">
                <a:cs typeface="+mn-cs"/>
              </a:rPr>
              <a:t>مقدمة في أنظمة قواعد البيانات</a:t>
            </a:r>
          </a:p>
          <a:p>
            <a:pPr algn="r">
              <a:buFont typeface="Arial" pitchFamily="34" charset="0"/>
              <a:buChar char="•"/>
            </a:pPr>
            <a:r>
              <a:rPr lang="ar-SA" b="1" dirty="0" smtClean="0">
                <a:cs typeface="+mn-cs"/>
              </a:rPr>
              <a:t>خواص قواعد البيانات</a:t>
            </a:r>
          </a:p>
          <a:p>
            <a:pPr algn="r">
              <a:buFont typeface="Arial" pitchFamily="34" charset="0"/>
              <a:buChar char="•"/>
            </a:pPr>
            <a:r>
              <a:rPr lang="ar-SA" b="1" dirty="0" smtClean="0">
                <a:cs typeface="+mn-cs"/>
              </a:rPr>
              <a:t>مفهوم قواعد البيانات</a:t>
            </a:r>
          </a:p>
          <a:p>
            <a:pPr algn="r">
              <a:buFont typeface="Arial" pitchFamily="34" charset="0"/>
              <a:buChar char="•"/>
            </a:pPr>
            <a:r>
              <a:rPr lang="ar-SA" b="1" dirty="0" smtClean="0">
                <a:cs typeface="+mn-cs"/>
              </a:rPr>
              <a:t>نظم ملفات البيانات</a:t>
            </a:r>
          </a:p>
          <a:p>
            <a:pPr lvl="1" algn="r">
              <a:buFont typeface="Arial" pitchFamily="34" charset="0"/>
              <a:buChar char="•"/>
            </a:pPr>
            <a:r>
              <a:rPr lang="ar-SA" b="1" dirty="0" smtClean="0">
                <a:cs typeface="+mn-cs"/>
              </a:rPr>
              <a:t>أنواع الملفات</a:t>
            </a:r>
          </a:p>
          <a:p>
            <a:pPr lvl="1" algn="r">
              <a:buFont typeface="Arial" pitchFamily="34" charset="0"/>
              <a:buChar char="•"/>
            </a:pPr>
            <a:r>
              <a:rPr lang="ar-SA" b="1" dirty="0" smtClean="0">
                <a:cs typeface="+mn-cs"/>
              </a:rPr>
              <a:t>مشاكل الملفات</a:t>
            </a:r>
          </a:p>
          <a:p>
            <a:pPr algn="r">
              <a:buFont typeface="Arial" pitchFamily="34" charset="0"/>
              <a:buChar char="•"/>
            </a:pPr>
            <a:r>
              <a:rPr lang="ar-SA" b="1" dirty="0" smtClean="0">
                <a:cs typeface="+mn-cs"/>
              </a:rPr>
              <a:t>نظم قواعد البيانات</a:t>
            </a:r>
          </a:p>
          <a:p>
            <a:pPr algn="r">
              <a:buFont typeface="Arial" pitchFamily="34" charset="0"/>
              <a:buChar char="•"/>
            </a:pPr>
            <a:r>
              <a:rPr lang="ar-SA" b="1" dirty="0" smtClean="0">
                <a:cs typeface="+mn-cs"/>
              </a:rPr>
              <a:t>نظم ادارة قواعد البيانات</a:t>
            </a:r>
          </a:p>
          <a:p>
            <a:pPr algn="r">
              <a:buFont typeface="Arial" pitchFamily="34" charset="0"/>
              <a:buChar char="•"/>
            </a:pPr>
            <a:r>
              <a:rPr lang="ar-SA" sz="3300" b="1" dirty="0" smtClean="0">
                <a:cs typeface="+mn-cs"/>
              </a:rPr>
              <a:t>أمثلة نظم ادارة قواعد البيانات</a:t>
            </a:r>
          </a:p>
          <a:p>
            <a:pPr algn="r">
              <a:buFont typeface="Arial" pitchFamily="34" charset="0"/>
              <a:buChar char="•"/>
            </a:pPr>
            <a:r>
              <a:rPr lang="ar-SA" b="1" dirty="0" smtClean="0">
                <a:cs typeface="+mn-cs"/>
              </a:rPr>
              <a:t>الفرق بين نظم قواعد البيانات ونظم الملفات التقليدية</a:t>
            </a:r>
          </a:p>
          <a:p>
            <a:pPr algn="r">
              <a:buFont typeface="Arial" pitchFamily="34" charset="0"/>
              <a:buChar char="•"/>
            </a:pPr>
            <a:r>
              <a:rPr lang="ar-SA" b="1" dirty="0" smtClean="0">
                <a:cs typeface="+mn-cs"/>
              </a:rPr>
              <a:t>قواعد البيانات و نظم ادارة قواعد البيانات</a:t>
            </a:r>
          </a:p>
          <a:p>
            <a:pPr algn="r">
              <a:buFont typeface="Arial" pitchFamily="34" charset="0"/>
              <a:buChar char="•"/>
            </a:pPr>
            <a:r>
              <a:rPr lang="ar-SA" b="1" dirty="0" smtClean="0">
                <a:cs typeface="+mn-cs"/>
              </a:rPr>
              <a:t>خواص أخرى لقواعد البيانات</a:t>
            </a:r>
          </a:p>
          <a:p>
            <a:pPr algn="r">
              <a:buFont typeface="Arial" pitchFamily="34" charset="0"/>
              <a:buChar char="•"/>
            </a:pPr>
            <a:r>
              <a:rPr lang="ar-SA" b="1" dirty="0" smtClean="0">
                <a:cs typeface="+mn-cs"/>
              </a:rPr>
              <a:t>مميزات استخدام قواعد البيانات</a:t>
            </a:r>
          </a:p>
          <a:p>
            <a:pPr algn="r">
              <a:buFont typeface="Arial" pitchFamily="34" charset="0"/>
              <a:buChar char="•"/>
            </a:pPr>
            <a:r>
              <a:rPr lang="ar-SA" b="1" dirty="0" smtClean="0">
                <a:latin typeface="Times New Roman" pitchFamily="18" charset="0"/>
                <a:cs typeface="+mn-cs"/>
              </a:rPr>
              <a:t>مخطط يوضح قواعد البيانات ونظم إدارتها</a:t>
            </a:r>
          </a:p>
          <a:p>
            <a:pPr algn="r">
              <a:buFont typeface="Arial" pitchFamily="34" charset="0"/>
              <a:buChar char="•"/>
            </a:pPr>
            <a:r>
              <a:rPr lang="ar-SA" b="1" dirty="0" smtClean="0"/>
              <a:t>مستخدم قواعد البيانات</a:t>
            </a:r>
          </a:p>
          <a:p>
            <a:pPr algn="r">
              <a:buFont typeface="Arial" pitchFamily="34" charset="0"/>
              <a:buChar char="•"/>
            </a:pPr>
            <a:r>
              <a:rPr lang="ar-SA" b="1" dirty="0" smtClean="0"/>
              <a:t>متى لا نستخدم قواعد البيانات؟</a:t>
            </a:r>
          </a:p>
          <a:p>
            <a:pPr algn="r">
              <a:buFont typeface="Arial" pitchFamily="34" charset="0"/>
              <a:buChar char="•"/>
            </a:pPr>
            <a:r>
              <a:rPr lang="ar-SA" b="1" dirty="0" smtClean="0"/>
              <a:t>أشخاص يتعاملون مع قواعد البيانات بطريقة غير مباشرة</a:t>
            </a:r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مقدمة في أنظمة قواعد البيانات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 rtl="1">
              <a:buFont typeface="Arial" pitchFamily="34" charset="0"/>
              <a:buChar char="•"/>
              <a:defRPr/>
            </a:pPr>
            <a:r>
              <a:rPr lang="ar-SA" dirty="0" smtClean="0"/>
              <a:t>اصبحت قواعد البيانات و تطبيقاتها عنصرا جوهرياً في تسيير امور الحياة اليومية في المجتمع المعاصر ، حيث ان جميع الانشطة التي يمارسها افراد المجتمع من تسجيل مواليد ووفيات و نتائج دراسية و وثائق السفر و العمليات البنكية و غيرها الكثير يجب فيها التعامل مع احد قواعد البيانات</a:t>
            </a:r>
          </a:p>
          <a:p>
            <a:pPr algn="just" rtl="1">
              <a:buFont typeface="Arial" pitchFamily="34" charset="0"/>
              <a:buChar char="•"/>
              <a:defRPr/>
            </a:pPr>
            <a:r>
              <a:rPr lang="ar-SA" dirty="0" smtClean="0"/>
              <a:t>كافة الانشطة السابقة  تدخل في نطاق التطبيقات التقليدية لقاعدة البيانات .</a:t>
            </a:r>
          </a:p>
          <a:p>
            <a:pPr algn="just" rtl="1">
              <a:buFont typeface="Arial" pitchFamily="34" charset="0"/>
              <a:buChar char="•"/>
              <a:defRPr/>
            </a:pPr>
            <a:r>
              <a:rPr lang="ar-SA" dirty="0" smtClean="0"/>
              <a:t>توجد حالياً تطبيقات متقدمة لقواعد البيانات مثل استخدام الذكاء الاصطناعي و التجارة الالكترونية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85800"/>
          </a:xfrm>
        </p:spPr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خواص قواعد البيانات</a:t>
            </a:r>
            <a:endParaRPr lang="en-US" dirty="0" smtClean="0">
              <a:solidFill>
                <a:srgbClr val="C00000"/>
              </a:solidFill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7772400" cy="4572000"/>
          </a:xfrm>
        </p:spPr>
        <p:txBody>
          <a:bodyPr/>
          <a:lstStyle/>
          <a:p>
            <a:pPr algn="r" rtl="1" eaLnBrk="1" hangingPunct="1"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ar-SA" dirty="0" smtClean="0"/>
              <a:t>تمثل بعض مظاهر العالم الحقيقي. أي إنها تمثل حالة من حالات البيانات التي تصف موضوع حقيقي</a:t>
            </a:r>
          </a:p>
          <a:p>
            <a:pPr algn="r" rtl="1" eaLnBrk="1" hangingPunct="1"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ar-SA" dirty="0" smtClean="0"/>
              <a:t>تمثل مجموعة من البيانات المتلاصقة منطقيا وتحتوي على معنى ضمني</a:t>
            </a:r>
          </a:p>
          <a:p>
            <a:pPr algn="r" rtl="1" eaLnBrk="1" hangingPunct="1"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ar-SA" dirty="0" smtClean="0"/>
              <a:t>يتم تصميمها و تخزين البيانات فيها من أجل غرض معين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autoUpdateAnimBg="0"/>
      <p:bldP spid="28675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مفهوم قواعد البيانات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>
              <a:buFont typeface="Wingdings" pitchFamily="2" charset="2"/>
              <a:buChar char="q"/>
              <a:defRPr/>
            </a:pPr>
            <a:r>
              <a:rPr lang="ar-SA" b="1" u="sng" dirty="0" smtClean="0"/>
              <a:t>قواعد البيانات (</a:t>
            </a:r>
            <a:r>
              <a:rPr lang="en-US" b="1" u="sng" dirty="0" smtClean="0"/>
              <a:t>Database</a:t>
            </a:r>
            <a:r>
              <a:rPr lang="ar-SA" b="1" u="sng" dirty="0" smtClean="0"/>
              <a:t>)</a:t>
            </a:r>
            <a:r>
              <a:rPr lang="ar-SA" b="1" dirty="0" smtClean="0"/>
              <a:t>:</a:t>
            </a:r>
            <a:r>
              <a:rPr lang="ar-SA" dirty="0" smtClean="0"/>
              <a:t>هي اسلوب محدد لتنظيم المعلومات يبسط كيفية ادخالها و تعديلها و استخراجها في صورة ملائمة و مفهومة للمستخدم لمجموعة مشتركة من البیانات المترابطة والمتجانسة منطقیا .</a:t>
            </a:r>
          </a:p>
          <a:p>
            <a:pPr algn="just">
              <a:buFont typeface="Wingdings" pitchFamily="2" charset="2"/>
              <a:buChar char="q"/>
              <a:defRPr/>
            </a:pPr>
            <a:r>
              <a:rPr lang="ar-SA" dirty="0" smtClean="0"/>
              <a:t>هي مجموعة من عناصرِ البيانات المنطقية المرتبطة مع بعضها البعض بعلاقة معينة، وتتكون قاعدة البيانات من جداول (واحد أو أكثر). ويتكون الجدول </a:t>
            </a:r>
            <a:r>
              <a:rPr lang="ar-SA" dirty="0" err="1" smtClean="0"/>
              <a:t>اعمدة</a:t>
            </a:r>
            <a:r>
              <a:rPr lang="ar-SA" dirty="0" smtClean="0"/>
              <a:t> (حقول </a:t>
            </a:r>
            <a:r>
              <a:rPr lang="en-US" dirty="0" smtClean="0"/>
              <a:t>Fields</a:t>
            </a:r>
            <a:r>
              <a:rPr lang="ar-SA" dirty="0" smtClean="0"/>
              <a:t>) ومن صفوف (سجلات </a:t>
            </a:r>
            <a:r>
              <a:rPr lang="en-US" dirty="0" smtClean="0"/>
              <a:t> (Record</a:t>
            </a:r>
            <a:r>
              <a:rPr lang="ar-SA" dirty="0" smtClean="0"/>
              <a:t>.</a:t>
            </a:r>
          </a:p>
          <a:p>
            <a:pPr algn="just" rtl="1">
              <a:buFont typeface="Wingdings" pitchFamily="2" charset="2"/>
              <a:buChar char="q"/>
              <a:defRPr/>
            </a:pPr>
            <a:endParaRPr lang="ar-SA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نظم ملفات البيانات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428750"/>
            <a:ext cx="8229600" cy="4533900"/>
          </a:xfrm>
        </p:spPr>
        <p:txBody>
          <a:bodyPr>
            <a:normAutofit lnSpcReduction="10000"/>
          </a:bodyPr>
          <a:lstStyle/>
          <a:p>
            <a:pPr algn="just" rtl="1">
              <a:buFont typeface="Arial" charset="0"/>
              <a:buChar char="•"/>
              <a:defRPr/>
            </a:pPr>
            <a:r>
              <a:rPr lang="ar-SA" dirty="0" smtClean="0"/>
              <a:t>استخدام الملفات في تخزين البيانات.</a:t>
            </a:r>
          </a:p>
          <a:p>
            <a:pPr algn="just" rtl="1">
              <a:buFont typeface="Arial" charset="0"/>
              <a:buChar char="•"/>
              <a:defRPr/>
            </a:pPr>
            <a:r>
              <a:rPr lang="ar-SA" dirty="0" smtClean="0"/>
              <a:t>استخدام المبرمجون ملفات البيانات في تخزين المعلومات لفترة طويلة.</a:t>
            </a:r>
          </a:p>
          <a:p>
            <a:pPr algn="just" rtl="1">
              <a:buFont typeface="Arial" charset="0"/>
              <a:buChar char="•"/>
              <a:defRPr/>
            </a:pPr>
            <a:r>
              <a:rPr lang="ar-SA" dirty="0" smtClean="0"/>
              <a:t>أدى استخدام الملفات إلى ظهور  بعض المشاكل والعيوب .</a:t>
            </a:r>
          </a:p>
          <a:p>
            <a:pPr algn="just" rtl="1">
              <a:buFont typeface="Arial" charset="0"/>
              <a:buChar char="•"/>
              <a:defRPr/>
            </a:pPr>
            <a:r>
              <a:rPr lang="ar-SA" dirty="0" smtClean="0"/>
              <a:t>أدى إلى تطوير أسلوب التعامل مع الملفات وبذل الجهد والوقت </a:t>
            </a:r>
          </a:p>
          <a:p>
            <a:pPr algn="just" rtl="1">
              <a:buFont typeface="Arial" charset="0"/>
              <a:buChar char="•"/>
              <a:defRPr/>
            </a:pPr>
            <a:r>
              <a:rPr lang="ar-SA" dirty="0" smtClean="0"/>
              <a:t>في نظام معالجة البيانات كان كل برنامج يصمم لأداء غرض معين وله الملفات الخاصة به ، دون وجود إطار عام يربط جميع البرامج او يسمح باضافة برامج جديدة بسهولة.</a:t>
            </a:r>
          </a:p>
          <a:p>
            <a:pPr algn="just" rtl="1">
              <a:buFont typeface="Wingdings" pitchFamily="2" charset="2"/>
              <a:buChar char="q"/>
              <a:defRPr/>
            </a:pPr>
            <a:endParaRPr lang="ar-SA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نظم ملفات البيانات (</a:t>
            </a:r>
            <a:r>
              <a:rPr lang="en-US" dirty="0" smtClean="0">
                <a:solidFill>
                  <a:srgbClr val="C00000"/>
                </a:solidFill>
              </a:rPr>
              <a:t>File Systems</a:t>
            </a:r>
            <a:r>
              <a:rPr lang="ar-SA" dirty="0" smtClean="0">
                <a:solidFill>
                  <a:srgbClr val="C00000"/>
                </a:solidFill>
              </a:rPr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415960"/>
            <a:ext cx="8229600" cy="4533900"/>
          </a:xfrm>
        </p:spPr>
        <p:txBody>
          <a:bodyPr>
            <a:normAutofit fontScale="92500" lnSpcReduction="20000"/>
          </a:bodyPr>
          <a:lstStyle/>
          <a:p>
            <a:pPr algn="just" rtl="1">
              <a:buFont typeface="Wingdings" pitchFamily="2" charset="2"/>
              <a:buNone/>
              <a:defRPr/>
            </a:pPr>
            <a:r>
              <a:rPr lang="ar-SA" b="1" u="sng" dirty="0" smtClean="0"/>
              <a:t>انواع الملفات:</a:t>
            </a:r>
          </a:p>
          <a:p>
            <a:pPr algn="just" rtl="1">
              <a:buFont typeface="Arial" charset="0"/>
              <a:buChar char="•"/>
              <a:defRPr/>
            </a:pPr>
            <a:r>
              <a:rPr lang="ar-SA" dirty="0" smtClean="0"/>
              <a:t>ملف تتابعي: يتم تخزين سجلات البيانات بشكل تتابعي بنفس ترتيب وصولها للملف سجل بعد سجل. لاسترجاع البيانات تجري عملية قراءة السجلات من اول سجل الى اخر سجل و بشكل تتابعي.</a:t>
            </a:r>
          </a:p>
          <a:p>
            <a:pPr algn="just" rtl="1">
              <a:buFont typeface="Arial" charset="0"/>
              <a:buChar char="•"/>
              <a:defRPr/>
            </a:pPr>
            <a:r>
              <a:rPr lang="ar-SA" dirty="0" smtClean="0"/>
              <a:t>ملف عشوائي : يتم تخزين سجلات البيانات بشكل عشوائي مع معرفة موقع او عنوان كل سجل بيانات، و تتم قراءة البيانات مباشرة عن طريق العنوان.</a:t>
            </a:r>
          </a:p>
          <a:p>
            <a:pPr algn="just" rtl="1">
              <a:buFont typeface="Arial" charset="0"/>
              <a:buChar char="•"/>
              <a:defRPr/>
            </a:pPr>
            <a:r>
              <a:rPr lang="ar-SA" dirty="0" smtClean="0"/>
              <a:t>ملف مفهرس: يستخدم فهرس اشبه بفهرس الكتاب  من خلاله يتم الوصول الى اي سجل بيانات، يتم عمل الفهرس من خلال احد حقول البيانات.</a:t>
            </a:r>
          </a:p>
          <a:p>
            <a:pPr algn="just" rtl="1">
              <a:buFont typeface="Arial" charset="0"/>
              <a:buChar char="•"/>
              <a:defRPr/>
            </a:pPr>
            <a:endParaRPr lang="ar-SA" dirty="0" smtClean="0"/>
          </a:p>
          <a:p>
            <a:pPr algn="just" rtl="1">
              <a:buFont typeface="Wingdings" pitchFamily="2" charset="2"/>
              <a:buChar char="q"/>
              <a:defRPr/>
            </a:pPr>
            <a:endParaRPr lang="ar-SA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نظم ملفات البيانات  </a:t>
            </a:r>
            <a:r>
              <a:rPr lang="en-US" dirty="0" smtClean="0">
                <a:solidFill>
                  <a:srgbClr val="C00000"/>
                </a:solidFill>
              </a:rPr>
              <a:t>File Systems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395059"/>
            <a:ext cx="8229600" cy="4533900"/>
          </a:xfrm>
        </p:spPr>
        <p:txBody>
          <a:bodyPr>
            <a:normAutofit fontScale="92500" lnSpcReduction="10000"/>
          </a:bodyPr>
          <a:lstStyle/>
          <a:p>
            <a:pPr algn="just" rtl="1">
              <a:buFont typeface="Wingdings" pitchFamily="2" charset="2"/>
              <a:buNone/>
              <a:defRPr/>
            </a:pPr>
            <a:r>
              <a:rPr lang="ar-SA" b="1" u="sng" dirty="0" smtClean="0"/>
              <a:t>مشاكل الملفات:</a:t>
            </a:r>
          </a:p>
          <a:p>
            <a:pPr algn="just" rtl="1">
              <a:buFont typeface="Arial" charset="0"/>
              <a:buChar char="•"/>
              <a:defRPr/>
            </a:pPr>
            <a:r>
              <a:rPr lang="ar-SA" dirty="0" smtClean="0"/>
              <a:t>تكرار البيانات: تكرار البيانات في اكثر من ملف مما يضيع حيز التخزين و الجهد و الوقت .</a:t>
            </a:r>
          </a:p>
          <a:p>
            <a:pPr algn="just" rtl="1">
              <a:buFont typeface="Arial" charset="0"/>
              <a:buChar char="•"/>
              <a:defRPr/>
            </a:pPr>
            <a:r>
              <a:rPr lang="ar-SA" dirty="0" smtClean="0"/>
              <a:t>عدم تجانس او توافق البيانات: نفس المعلومة تكون مخزنه في اكثر من ملف عند تعديلها قد لا نعدلها في الملفات الاخرى.</a:t>
            </a:r>
          </a:p>
          <a:p>
            <a:pPr algn="just" rtl="1">
              <a:buFont typeface="Arial" charset="0"/>
              <a:buChar char="•"/>
              <a:defRPr/>
            </a:pPr>
            <a:r>
              <a:rPr lang="ar-SA" dirty="0" smtClean="0"/>
              <a:t>عدم المرونه:عملية التعديل و الحذف تتطلب جهد و وقت و كلفة عالية.</a:t>
            </a:r>
          </a:p>
          <a:p>
            <a:pPr algn="just" rtl="1">
              <a:buFont typeface="Arial" charset="0"/>
              <a:buChar char="•"/>
              <a:defRPr/>
            </a:pPr>
            <a:r>
              <a:rPr lang="ar-SA" dirty="0" smtClean="0"/>
              <a:t>الافتقار الى المواصفات القياسية.</a:t>
            </a:r>
          </a:p>
          <a:p>
            <a:pPr algn="just" rtl="1">
              <a:buFont typeface="Arial" charset="0"/>
              <a:buChar char="•"/>
              <a:defRPr/>
            </a:pPr>
            <a:r>
              <a:rPr lang="ar-SA" dirty="0" smtClean="0"/>
              <a:t>معدل منخفض لإنتاج البرامج</a:t>
            </a:r>
          </a:p>
          <a:p>
            <a:pPr algn="just" rtl="1">
              <a:buFont typeface="Wingdings" pitchFamily="2" charset="2"/>
              <a:buNone/>
              <a:defRPr/>
            </a:pPr>
            <a:endParaRPr lang="ar-SA" dirty="0" smtClean="0"/>
          </a:p>
          <a:p>
            <a:pPr algn="just" rtl="1">
              <a:buFont typeface="Wingdings" pitchFamily="2" charset="2"/>
              <a:buChar char="q"/>
              <a:defRPr/>
            </a:pPr>
            <a:endParaRPr lang="ar-SA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نظم ملفات البيانات </a:t>
            </a:r>
            <a:r>
              <a:rPr lang="en-US" dirty="0" smtClean="0">
                <a:solidFill>
                  <a:srgbClr val="C00000"/>
                </a:solidFill>
              </a:rPr>
              <a:t>File Systems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395059"/>
            <a:ext cx="8229600" cy="4533900"/>
          </a:xfrm>
        </p:spPr>
        <p:txBody>
          <a:bodyPr/>
          <a:lstStyle/>
          <a:p>
            <a:pPr algn="just" rtl="1">
              <a:buFont typeface="Wingdings" pitchFamily="2" charset="2"/>
              <a:buNone/>
              <a:defRPr/>
            </a:pPr>
            <a:r>
              <a:rPr lang="ar-SA" u="sng" dirty="0" smtClean="0"/>
              <a:t>مشاكل الملفات:</a:t>
            </a:r>
          </a:p>
          <a:p>
            <a:pPr algn="just" rtl="1">
              <a:buFont typeface="Arial" charset="0"/>
              <a:buChar char="•"/>
              <a:defRPr/>
            </a:pPr>
            <a:r>
              <a:rPr lang="ar-SA" dirty="0" smtClean="0"/>
              <a:t>مشاركة محدوة جداً بين البرامج المختلفة و ملفات البيانات.</a:t>
            </a:r>
          </a:p>
          <a:p>
            <a:pPr algn="just" rtl="1">
              <a:buFont typeface="Arial" charset="0"/>
              <a:buChar char="•"/>
              <a:defRPr/>
            </a:pPr>
            <a:r>
              <a:rPr lang="ar-SA" dirty="0" smtClean="0"/>
              <a:t>صعوبة الصيانة اي تعديل لملف يلزم تعديل كافة البرامج الخاصه به .</a:t>
            </a:r>
          </a:p>
          <a:p>
            <a:pPr algn="just" rtl="1">
              <a:buFont typeface="Arial" charset="0"/>
              <a:buChar char="•"/>
              <a:defRPr/>
            </a:pPr>
            <a:r>
              <a:rPr lang="ar-SA" dirty="0" smtClean="0"/>
              <a:t>امن  سرية المعلومات تكون على نطاق محدود.</a:t>
            </a:r>
          </a:p>
          <a:p>
            <a:pPr algn="just" rtl="1">
              <a:buFont typeface="Wingdings" pitchFamily="2" charset="2"/>
              <a:buNone/>
              <a:defRPr/>
            </a:pPr>
            <a:endParaRPr lang="ar-SA" dirty="0" smtClean="0"/>
          </a:p>
          <a:p>
            <a:pPr algn="just" rtl="1">
              <a:buFont typeface="Wingdings" pitchFamily="2" charset="2"/>
              <a:buChar char="q"/>
              <a:defRPr/>
            </a:pPr>
            <a:endParaRPr lang="ar-SA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نظم قواعد البيانات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 rtl="1">
              <a:buFont typeface="Arial" charset="0"/>
              <a:buChar char="•"/>
              <a:defRPr/>
            </a:pPr>
            <a:r>
              <a:rPr lang="ar-SA" dirty="0" smtClean="0"/>
              <a:t>نشأت قواعد البيانات و نظم قواعد البيانات من اجل ايجاد بديل لملفات البيانات و نظم معالجتها بحيث تحل كافة المشكلات و القيود و الصعوبات التي يواجهها المستخدمون في تعاملهم مع الملفات.</a:t>
            </a:r>
          </a:p>
          <a:p>
            <a:pPr algn="just" rtl="1">
              <a:buFont typeface="Arial" charset="0"/>
              <a:buChar char="•"/>
              <a:defRPr/>
            </a:pPr>
            <a:r>
              <a:rPr lang="ar-SA" dirty="0" smtClean="0"/>
              <a:t>البيانات : هي كافة البيانات المطلوب ادخالها او الاستعلام عنها ، حيث كل بيان يمثل عنصر مستقل مثل ( اسم المريض ، رقم الغرفة ، العنوان ، ....)</a:t>
            </a:r>
          </a:p>
          <a:p>
            <a:pPr algn="just" rtl="1">
              <a:buFont typeface="Arial" charset="0"/>
              <a:buChar char="•"/>
              <a:defRPr/>
            </a:pPr>
            <a:r>
              <a:rPr lang="ar-SA" dirty="0" smtClean="0"/>
              <a:t>المعلومات : هي البيانات التي تمت معالجتها و وضعها في صورة ملائمة و مفهومة للمستخدم.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نظم قواعد البيانات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50"/>
            <a:ext cx="8229600" cy="4533900"/>
          </a:xfrm>
        </p:spPr>
        <p:txBody>
          <a:bodyPr>
            <a:normAutofit fontScale="92500" lnSpcReduction="10000"/>
          </a:bodyPr>
          <a:lstStyle/>
          <a:p>
            <a:pPr algn="just" rtl="1">
              <a:buFont typeface="Arial" charset="0"/>
              <a:buChar char="•"/>
              <a:defRPr/>
            </a:pPr>
            <a:r>
              <a:rPr lang="ar-SA" dirty="0" smtClean="0"/>
              <a:t>نظم قواعد البيانات هي اسلوب محدد لتنظيم البيانات يبسط كيفية ادخالها و تعديلها و استخراجها </a:t>
            </a:r>
            <a:r>
              <a:rPr lang="ar-SA" dirty="0" err="1" smtClean="0"/>
              <a:t>اما</a:t>
            </a:r>
            <a:r>
              <a:rPr lang="ar-SA" dirty="0" smtClean="0"/>
              <a:t> بنفس الشكل المدخل او مجمعة في صورة احصائية او تقارير او شاشات استعلام مع التحكم في كل عملية.</a:t>
            </a:r>
          </a:p>
          <a:p>
            <a:pPr algn="just" rtl="1">
              <a:buFont typeface="Arial" charset="0"/>
              <a:buChar char="•"/>
              <a:defRPr/>
            </a:pPr>
            <a:r>
              <a:rPr lang="ar-SA" dirty="0" smtClean="0"/>
              <a:t>تصميم قاعدة البيانات يشمل تحديد انواع البيانات و التراكيب و القيود على كافة البيانات.</a:t>
            </a:r>
          </a:p>
          <a:p>
            <a:pPr algn="just" rtl="1">
              <a:buFont typeface="Arial" charset="0"/>
              <a:buChar char="•"/>
              <a:defRPr/>
            </a:pPr>
            <a:r>
              <a:rPr lang="ar-SA" dirty="0" smtClean="0"/>
              <a:t>بناء قاعدة البيانات هو عملية تخزين البيانات نفسها في وسط تخزين تتحكم </a:t>
            </a:r>
            <a:r>
              <a:rPr lang="ar-SA" dirty="0" err="1" smtClean="0"/>
              <a:t>به</a:t>
            </a:r>
            <a:r>
              <a:rPr lang="ar-SA" dirty="0" smtClean="0"/>
              <a:t> نظم قواعد البيانات .</a:t>
            </a:r>
          </a:p>
          <a:p>
            <a:pPr algn="just" rtl="1">
              <a:buFont typeface="Arial" charset="0"/>
              <a:buChar char="•"/>
              <a:defRPr/>
            </a:pPr>
            <a:r>
              <a:rPr lang="ar-SA" dirty="0" smtClean="0"/>
              <a:t>عند تصميم قاعدة بيانات يجب تحديد المستخدمين و التطبيقات  الذين سيستخدمون قاعدة البيانات.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أمثلة نظم ادارة قواعد البيانات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50"/>
            <a:ext cx="8229600" cy="4533900"/>
          </a:xfrm>
        </p:spPr>
        <p:txBody>
          <a:bodyPr/>
          <a:lstStyle/>
          <a:p>
            <a:pPr algn="just" rtl="1">
              <a:buFont typeface="Arial" charset="0"/>
              <a:buChar char="•"/>
              <a:defRPr/>
            </a:pPr>
            <a:r>
              <a:rPr lang="ar-SA" dirty="0" smtClean="0"/>
              <a:t>يمكن انتاج و معالجة قاعدة البيانات باستخدام الحاسب الآلي بواسطة مجموعة من البرامج التطبيقية المصممة خصيصاً لهذا الغرض أو بواسطة نظم ادارة قواعد البيانات (</a:t>
            </a:r>
            <a:r>
              <a:rPr lang="en-US" dirty="0" smtClean="0"/>
              <a:t>DBMS</a:t>
            </a:r>
            <a:r>
              <a:rPr lang="ar-SA" dirty="0" smtClean="0"/>
              <a:t>)</a:t>
            </a:r>
            <a:r>
              <a:rPr lang="en-US" dirty="0" smtClean="0"/>
              <a:t>  </a:t>
            </a:r>
            <a:r>
              <a:rPr lang="ar-SA" dirty="0" smtClean="0">
                <a:cs typeface="Arial" charset="0"/>
              </a:rPr>
              <a:t>مثل: </a:t>
            </a:r>
          </a:p>
          <a:p>
            <a:pPr lvl="2" algn="just">
              <a:buFont typeface="Arial" charset="0"/>
              <a:buChar char="•"/>
              <a:defRPr/>
            </a:pPr>
            <a:r>
              <a:rPr lang="en-US" dirty="0" smtClean="0"/>
              <a:t>MS-Access</a:t>
            </a:r>
          </a:p>
          <a:p>
            <a:pPr lvl="2" algn="just">
              <a:buFont typeface="Arial" charset="0"/>
              <a:buChar char="•"/>
              <a:defRPr/>
            </a:pPr>
            <a:r>
              <a:rPr lang="en-US" dirty="0" smtClean="0"/>
              <a:t>Oracle</a:t>
            </a:r>
            <a:endParaRPr lang="en-US" dirty="0" smtClean="0">
              <a:cs typeface="Arial" charset="0"/>
            </a:endParaRPr>
          </a:p>
          <a:p>
            <a:pPr lvl="2" algn="just">
              <a:buFont typeface="Arial" charset="0"/>
              <a:buChar char="•"/>
              <a:defRPr/>
            </a:pPr>
            <a:r>
              <a:rPr lang="en-US" dirty="0" smtClean="0">
                <a:cs typeface="Arial" charset="0"/>
              </a:rPr>
              <a:t>Sybase</a:t>
            </a:r>
          </a:p>
          <a:p>
            <a:pPr lvl="2" algn="just">
              <a:buFont typeface="Arial" charset="0"/>
              <a:buChar char="•"/>
              <a:defRPr/>
            </a:pPr>
            <a:r>
              <a:rPr lang="en-US" dirty="0" smtClean="0">
                <a:cs typeface="Arial" charset="0"/>
              </a:rPr>
              <a:t>Power Builder</a:t>
            </a:r>
          </a:p>
          <a:p>
            <a:pPr lvl="2" algn="just">
              <a:buFont typeface="Arial" charset="0"/>
              <a:buChar char="•"/>
              <a:defRPr/>
            </a:pPr>
            <a:r>
              <a:rPr lang="en-US" dirty="0" smtClean="0">
                <a:cs typeface="Arial" charset="0"/>
              </a:rPr>
              <a:t>Informix</a:t>
            </a:r>
            <a:endParaRPr lang="ar-SA" dirty="0" smtClean="0">
              <a:cs typeface="Arial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5888"/>
            <a:ext cx="7772400" cy="1039812"/>
          </a:xfrm>
        </p:spPr>
        <p:txBody>
          <a:bodyPr/>
          <a:lstStyle/>
          <a:p>
            <a:pPr rtl="1" eaLnBrk="1" hangingPunct="1">
              <a:defRPr/>
            </a:pPr>
            <a:r>
              <a:rPr lang="ar-SA" sz="3600" dirty="0" smtClean="0">
                <a:solidFill>
                  <a:srgbClr val="C00000"/>
                </a:solidFill>
              </a:rPr>
              <a:t>الفرق بين نظم قواعد البيانات ونظم الملفات التقليدية</a:t>
            </a:r>
            <a:endParaRPr lang="en-US" sz="3600" dirty="0" smtClean="0">
              <a:solidFill>
                <a:srgbClr val="C00000"/>
              </a:solidFill>
            </a:endParaRP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393494"/>
            <a:ext cx="8610600" cy="4884762"/>
          </a:xfrm>
        </p:spPr>
        <p:txBody>
          <a:bodyPr>
            <a:normAutofit lnSpcReduction="10000"/>
          </a:bodyPr>
          <a:lstStyle/>
          <a:p>
            <a:pPr algn="r" rtl="1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ar-SA" sz="2800" dirty="0" smtClean="0"/>
              <a:t>يوجد العديد من الخواص التى تفرق بين قواعد البيانات ونظم الملفات التقليدية وهي:</a:t>
            </a:r>
          </a:p>
          <a:p>
            <a:pPr algn="r" rtl="1" eaLnBrk="1" hangingPunct="1">
              <a:lnSpc>
                <a:spcPct val="90000"/>
              </a:lnSpc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ar-SA" sz="2800" b="1" u="sng" dirty="0" smtClean="0"/>
              <a:t>الوصف الذاتي للبيانات (</a:t>
            </a:r>
            <a:r>
              <a:rPr lang="en-US" sz="2800" b="1" u="sng" dirty="0" smtClean="0"/>
              <a:t>Self-Description Nature</a:t>
            </a:r>
            <a:r>
              <a:rPr lang="ar-SA" sz="2800" b="1" u="sng" dirty="0" smtClean="0"/>
              <a:t>):</a:t>
            </a:r>
            <a:endParaRPr lang="en-US" sz="2800" b="1" u="sng" dirty="0" smtClean="0"/>
          </a:p>
          <a:p>
            <a:pPr lvl="1" algn="r" rtl="1" eaLnBrk="1" hangingPunct="1">
              <a:lnSpc>
                <a:spcPct val="90000"/>
              </a:lnSpc>
              <a:buClr>
                <a:schemeClr val="tx1"/>
              </a:buClr>
              <a:buFont typeface="Wingdings" pitchFamily="2" charset="2"/>
              <a:buNone/>
              <a:defRPr/>
            </a:pPr>
            <a:r>
              <a:rPr lang="ar-SA" sz="2400" dirty="0" smtClean="0">
                <a:cs typeface="Arial" charset="0"/>
              </a:rPr>
              <a:t>تحتوى قواعد البيانات علي البيانات ووصف البيانات وذلك عن طريق إنشاء فهرس البيانات والذى يحتوي على ما يسمى (</a:t>
            </a:r>
            <a:r>
              <a:rPr lang="en-US" sz="2400" dirty="0" smtClean="0">
                <a:cs typeface="Arial" charset="0"/>
              </a:rPr>
              <a:t>Meta-data</a:t>
            </a:r>
            <a:r>
              <a:rPr lang="ar-SA" sz="2400" dirty="0" smtClean="0">
                <a:cs typeface="Arial" charset="0"/>
              </a:rPr>
              <a:t>)</a:t>
            </a:r>
          </a:p>
          <a:p>
            <a:pPr algn="r" rtl="1" eaLnBrk="1" hangingPunct="1">
              <a:lnSpc>
                <a:spcPct val="90000"/>
              </a:lnSpc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ar-SA" sz="2800" b="1" u="sng" dirty="0" smtClean="0"/>
              <a:t>الفصل بين البرامج والبيانات(</a:t>
            </a:r>
            <a:r>
              <a:rPr lang="en-US" sz="2800" b="1" u="sng" dirty="0" smtClean="0"/>
              <a:t>Program/Data Insulation</a:t>
            </a:r>
            <a:r>
              <a:rPr lang="ar-SA" sz="2800" b="1" u="sng" dirty="0" smtClean="0"/>
              <a:t>):</a:t>
            </a:r>
            <a:endParaRPr lang="en-US" sz="2800" b="1" u="sng" dirty="0" smtClean="0"/>
          </a:p>
          <a:p>
            <a:pPr lvl="1" algn="r" rtl="1" eaLnBrk="1" hangingPunct="1">
              <a:lnSpc>
                <a:spcPct val="90000"/>
              </a:lnSpc>
              <a:buClr>
                <a:schemeClr val="tx1"/>
              </a:buClr>
              <a:buFont typeface="Wingdings" pitchFamily="2" charset="2"/>
              <a:buNone/>
              <a:defRPr/>
            </a:pPr>
            <a:r>
              <a:rPr lang="ar-SA" sz="2400" dirty="0" smtClean="0">
                <a:cs typeface="Arial" charset="0"/>
              </a:rPr>
              <a:t>لا تحتوى البرامج على وصف البيانات بل يوجد فصل بينهما مما يتيح إمكانية تعديل شكل البيانات بدون الحاجة لتعديل البرامج</a:t>
            </a:r>
          </a:p>
          <a:p>
            <a:pPr algn="r" rtl="1" eaLnBrk="1" hangingPunct="1">
              <a:lnSpc>
                <a:spcPct val="90000"/>
              </a:lnSpc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ar-SA" sz="2800" b="1" dirty="0" smtClean="0"/>
              <a:t>المشاركة فى البيانات والتعامل مع العديد من المستخدمين</a:t>
            </a:r>
            <a:endParaRPr lang="en-US" sz="2800" b="1" dirty="0" smtClean="0"/>
          </a:p>
          <a:p>
            <a:pPr algn="r" rtl="1" eaLnBrk="1" hangingPunct="1">
              <a:lnSpc>
                <a:spcPct val="90000"/>
              </a:lnSpc>
              <a:buClr>
                <a:schemeClr val="tx1"/>
              </a:buClr>
              <a:buFont typeface="Wingdings" pitchFamily="2" charset="2"/>
              <a:buNone/>
              <a:defRPr/>
            </a:pPr>
            <a:r>
              <a:rPr lang="ar-SA" sz="2800" b="1" dirty="0" smtClean="0"/>
              <a:t> </a:t>
            </a:r>
            <a:r>
              <a:rPr lang="en-US" sz="2800" b="1" dirty="0" smtClean="0"/>
              <a:t>	</a:t>
            </a:r>
            <a:r>
              <a:rPr lang="ar-SA" sz="2800" b="1" u="sng" dirty="0" smtClean="0"/>
              <a:t>(</a:t>
            </a:r>
            <a:r>
              <a:rPr lang="en-US" sz="2800" b="1" u="sng" dirty="0" smtClean="0"/>
              <a:t>Data Sharing and Multi-user system</a:t>
            </a:r>
            <a:r>
              <a:rPr lang="ar-SA" sz="2800" b="1" u="sng" dirty="0" smtClean="0"/>
              <a:t>):</a:t>
            </a:r>
          </a:p>
          <a:p>
            <a:pPr lvl="1" algn="r" rtl="1" eaLnBrk="1" hangingPunct="1">
              <a:lnSpc>
                <a:spcPct val="90000"/>
              </a:lnSpc>
              <a:buClr>
                <a:schemeClr val="tx1"/>
              </a:buClr>
              <a:buFont typeface="Wingdings" pitchFamily="2" charset="2"/>
              <a:buNone/>
              <a:defRPr/>
            </a:pPr>
            <a:r>
              <a:rPr lang="ar-SA" sz="2400" dirty="0" smtClean="0">
                <a:cs typeface="Arial" charset="0"/>
              </a:rPr>
              <a:t>تتيح قواعد البيانات المشاركة في استخدام البيانات وكذلك تعطي إمكانية تعامل العديد من المستخدمين مع نفس قواعد البيانات في نفس الوقت بدون مشاكل</a:t>
            </a:r>
            <a:endParaRPr lang="en-US" sz="2400" dirty="0" smtClean="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2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2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utoUpdateAnimBg="0"/>
      <p:bldP spid="32771" grpId="0" build="p" bldLvl="2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قواعد البيانات و نظم ادارة قواعد البيانات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6782"/>
            <a:ext cx="8229600" cy="3440410"/>
          </a:xfrm>
        </p:spPr>
        <p:txBody>
          <a:bodyPr/>
          <a:lstStyle/>
          <a:p>
            <a:pPr algn="just" rtl="1">
              <a:buFont typeface="Arial" charset="0"/>
              <a:buChar char="•"/>
              <a:defRPr/>
            </a:pPr>
            <a:r>
              <a:rPr lang="ar-SA" dirty="0" smtClean="0"/>
              <a:t>نظام ادارة قواعد البيانات: هو مجموعة من البرامج التي يمكن استخدامها في انشاء و معالجة قاعدة بيانات . </a:t>
            </a:r>
          </a:p>
          <a:p>
            <a:pPr algn="just" rtl="1">
              <a:buFont typeface="Arial" charset="0"/>
              <a:buChar char="•"/>
              <a:defRPr/>
            </a:pPr>
            <a:r>
              <a:rPr lang="ar-SA" dirty="0" smtClean="0"/>
              <a:t>نظام ادارة قواعد البيانات هو نظام برامجي متعدد الاغراض يسهل تعريف و بناء و معالجة قواعد البيانات التطبيقية.</a:t>
            </a:r>
          </a:p>
          <a:p>
            <a:pPr algn="just" rtl="1">
              <a:buFont typeface="Arial" charset="0"/>
              <a:buChar char="•"/>
              <a:defRPr/>
            </a:pPr>
            <a:r>
              <a:rPr lang="ar-SA" dirty="0" smtClean="0"/>
              <a:t>يمكن ان تصمم قاعدة بيانات واحدة تستخدم مع العديد من البرامج والتطبيقات.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762000"/>
          </a:xfrm>
        </p:spPr>
        <p:txBody>
          <a:bodyPr/>
          <a:lstStyle/>
          <a:p>
            <a:pPr rtl="1"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خواص أخرى لقواعد البيانات</a:t>
            </a:r>
            <a:endParaRPr lang="en-US" dirty="0" smtClean="0">
              <a:solidFill>
                <a:srgbClr val="C00000"/>
              </a:solidFill>
            </a:endParaRP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396624"/>
            <a:ext cx="8077200" cy="4876800"/>
          </a:xfrm>
        </p:spPr>
        <p:txBody>
          <a:bodyPr>
            <a:normAutofit/>
          </a:bodyPr>
          <a:lstStyle/>
          <a:p>
            <a:pPr algn="r" rtl="1" eaLnBrk="1" hangingPunct="1">
              <a:buFont typeface="Arial" pitchFamily="34" charset="0"/>
              <a:buChar char="•"/>
              <a:defRPr/>
            </a:pPr>
            <a:r>
              <a:rPr lang="ar-SA" dirty="0" smtClean="0"/>
              <a:t>يمكن أن تكون قاعدة البيانات في أي حجم فيمكن أن تحتوي على القليل من السجلات أو المئات منها ويمكن أن تحتوي على مئات الملايين من السجلات</a:t>
            </a:r>
          </a:p>
          <a:p>
            <a:pPr algn="r" rtl="1" eaLnBrk="1" hangingPunct="1">
              <a:buFont typeface="Arial" pitchFamily="34" charset="0"/>
              <a:buChar char="•"/>
              <a:defRPr/>
            </a:pPr>
            <a:r>
              <a:rPr lang="ar-SA" dirty="0" smtClean="0"/>
              <a:t>يمكن أن يتم إنشائها و التعامل معها يدويا أو باستخدام الحاسبات الآلية</a:t>
            </a:r>
          </a:p>
          <a:p>
            <a:pPr algn="r" rtl="1" eaLnBrk="1" hangingPunct="1">
              <a:buFont typeface="Arial" pitchFamily="34" charset="0"/>
              <a:buChar char="•"/>
              <a:defRPr/>
            </a:pPr>
            <a:r>
              <a:rPr lang="ar-SA" dirty="0" smtClean="0"/>
              <a:t>إذا تم استخدام الحاسب الآلي لإدارة قواعد البيانات فإن ذلك يتم عن طريق مجموعة من البرامج التي تصمم خصيصا لذلك أو عن طريق استخدام نظم إدارة قواعد البيانات </a:t>
            </a:r>
            <a:r>
              <a:rPr lang="en-US" dirty="0" smtClean="0"/>
              <a:t>        </a:t>
            </a:r>
            <a:r>
              <a:rPr lang="ar-SA" dirty="0" smtClean="0"/>
              <a:t>(</a:t>
            </a:r>
            <a:r>
              <a:rPr lang="en-US" dirty="0" smtClean="0"/>
              <a:t>Database Management System DBMS</a:t>
            </a:r>
            <a:r>
              <a:rPr lang="ar-SA" dirty="0" smtClean="0"/>
              <a:t>) 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 autoUpdateAnimBg="0"/>
      <p:bldP spid="29699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534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ar-SA" sz="4000" dirty="0" smtClean="0">
                <a:solidFill>
                  <a:srgbClr val="C00000"/>
                </a:solidFill>
              </a:rPr>
              <a:t>نظام إدارة قواعد البيانات</a:t>
            </a:r>
            <a:r>
              <a:rPr lang="en-US" sz="4000" dirty="0" smtClean="0">
                <a:solidFill>
                  <a:srgbClr val="C00000"/>
                </a:solidFill>
              </a:rPr>
              <a:t/>
            </a:r>
            <a:br>
              <a:rPr lang="en-US" sz="4000" dirty="0" smtClean="0">
                <a:solidFill>
                  <a:srgbClr val="C00000"/>
                </a:solidFill>
              </a:rPr>
            </a:br>
            <a:r>
              <a:rPr lang="ar-SA" sz="4000" dirty="0" smtClean="0">
                <a:solidFill>
                  <a:srgbClr val="C00000"/>
                </a:solidFill>
              </a:rPr>
              <a:t> </a:t>
            </a:r>
            <a:r>
              <a:rPr lang="en-US" sz="4000" dirty="0" smtClean="0">
                <a:solidFill>
                  <a:srgbClr val="C00000"/>
                </a:solidFill>
              </a:rPr>
              <a:t>(Database Management System DBMS)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447800"/>
            <a:ext cx="8458200" cy="4648200"/>
          </a:xfrm>
        </p:spPr>
        <p:txBody>
          <a:bodyPr/>
          <a:lstStyle/>
          <a:p>
            <a:pPr lvl="1" eaLnBrk="1" hangingPunct="1">
              <a:buClr>
                <a:schemeClr val="tx1"/>
              </a:buClr>
              <a:buFont typeface="Wingdings" pitchFamily="2" charset="2"/>
              <a:buNone/>
              <a:defRPr/>
            </a:pPr>
            <a:endParaRPr lang="ar-SA" dirty="0" smtClean="0"/>
          </a:p>
          <a:p>
            <a:pPr lvl="1" eaLnBrk="1" hangingPunct="1"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ar-SA" dirty="0" smtClean="0"/>
              <a:t>تسمى قواعد البيانات + نظم إدارة قواعد البيانات بنظم قواعد البيانات</a:t>
            </a:r>
          </a:p>
          <a:p>
            <a:pPr lvl="1" eaLnBrk="1" hangingPunct="1">
              <a:buClr>
                <a:schemeClr val="tx1"/>
              </a:buClr>
              <a:buFont typeface="Wingdings" pitchFamily="2" charset="2"/>
              <a:buNone/>
              <a:defRPr/>
            </a:pPr>
            <a:endParaRPr lang="ar-SA" dirty="0" smtClean="0"/>
          </a:p>
          <a:p>
            <a:pPr lvl="1" algn="ctr" eaLnBrk="1" hangingPunct="1">
              <a:buClr>
                <a:schemeClr val="tx1"/>
              </a:buClr>
              <a:buFont typeface="Wingdings" pitchFamily="2" charset="2"/>
              <a:buNone/>
              <a:defRPr/>
            </a:pPr>
            <a:r>
              <a:rPr lang="ar-SA" dirty="0" smtClean="0">
                <a:solidFill>
                  <a:srgbClr val="0070C0"/>
                </a:solidFill>
              </a:rPr>
              <a:t>(قواعد البيانات + نظم إدارة قواعد البيانات </a:t>
            </a:r>
            <a:r>
              <a:rPr lang="en-US" dirty="0" smtClean="0">
                <a:solidFill>
                  <a:srgbClr val="0070C0"/>
                </a:solidFill>
              </a:rPr>
              <a:t>←</a:t>
            </a:r>
            <a:r>
              <a:rPr lang="ar-SA" dirty="0" smtClean="0">
                <a:solidFill>
                  <a:srgbClr val="0070C0"/>
                </a:solidFill>
              </a:rPr>
              <a:t> نظم قواعد البيانات )</a:t>
            </a:r>
          </a:p>
          <a:p>
            <a:pPr lvl="1" algn="ctr" eaLnBrk="1" hangingPunct="1">
              <a:buClr>
                <a:schemeClr val="tx1"/>
              </a:buClr>
              <a:buFont typeface="Wingdings" pitchFamily="2" charset="2"/>
              <a:buNone/>
              <a:defRPr/>
            </a:pPr>
            <a:r>
              <a:rPr lang="en-US" sz="2400" dirty="0" smtClean="0">
                <a:solidFill>
                  <a:srgbClr val="0070C0"/>
                </a:solidFill>
              </a:rPr>
              <a:t>(  Database (DB)   +     DBMS  →    Database System (DBS)   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 autoUpdateAnimBg="0"/>
      <p:bldP spid="30723" grpId="0" build="p" bldLvl="3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898525"/>
          </a:xfrm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مميزات استخدام قواعد البيانات</a:t>
            </a:r>
            <a:endParaRPr lang="en-US" dirty="0" smtClean="0">
              <a:solidFill>
                <a:srgbClr val="C00000"/>
              </a:solidFill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357188" y="1426411"/>
            <a:ext cx="8534400" cy="4495800"/>
          </a:xfrm>
        </p:spPr>
        <p:txBody>
          <a:bodyPr>
            <a:normAutofit fontScale="92500" lnSpcReduction="20000"/>
          </a:bodyPr>
          <a:lstStyle/>
          <a:p>
            <a:pPr algn="r" rtl="1" eaLnBrk="1" hangingPunct="1">
              <a:buFont typeface="Arial" pitchFamily="34" charset="0"/>
              <a:buChar char="•"/>
              <a:defRPr/>
            </a:pPr>
            <a:r>
              <a:rPr lang="ar-SA" dirty="0" smtClean="0"/>
              <a:t>ندرة التكرار و امكانية التحكم فى تكرار البيانات </a:t>
            </a:r>
          </a:p>
          <a:p>
            <a:pPr algn="r" rtl="1" eaLnBrk="1" hangingPunct="1">
              <a:buFont typeface="Arial" pitchFamily="34" charset="0"/>
              <a:buChar char="•"/>
              <a:defRPr/>
            </a:pPr>
            <a:r>
              <a:rPr lang="ar-SA" dirty="0" smtClean="0"/>
              <a:t>امن و سرية البيانات عالية جداً</a:t>
            </a:r>
            <a:endParaRPr lang="en-US" dirty="0" smtClean="0"/>
          </a:p>
          <a:p>
            <a:pPr algn="r" rtl="1" eaLnBrk="1" hangingPunct="1">
              <a:buFont typeface="Arial" pitchFamily="34" charset="0"/>
              <a:buChar char="•"/>
              <a:defRPr/>
            </a:pPr>
            <a:r>
              <a:rPr lang="en-US" dirty="0" smtClean="0"/>
              <a:t> </a:t>
            </a:r>
            <a:r>
              <a:rPr lang="ar-SA" dirty="0" smtClean="0"/>
              <a:t>فرض القيود على المستخدمين الذين ليس لهم صلاحيات معينة</a:t>
            </a:r>
            <a:endParaRPr lang="en-US" dirty="0" smtClean="0"/>
          </a:p>
          <a:p>
            <a:pPr algn="r" rtl="1" eaLnBrk="1" hangingPunct="1">
              <a:buFont typeface="Arial" pitchFamily="34" charset="0"/>
              <a:buChar char="•"/>
              <a:defRPr/>
            </a:pPr>
            <a:r>
              <a:rPr lang="en-US" dirty="0" smtClean="0"/>
              <a:t> </a:t>
            </a:r>
            <a:r>
              <a:rPr lang="ar-SA" dirty="0" smtClean="0"/>
              <a:t>توفير بيئة تخزين مناسبة و صعوبة فقد البيانات</a:t>
            </a:r>
          </a:p>
          <a:p>
            <a:pPr algn="r" rtl="1" eaLnBrk="1" hangingPunct="1">
              <a:buFont typeface="Arial" pitchFamily="34" charset="0"/>
              <a:buChar char="•"/>
              <a:defRPr/>
            </a:pPr>
            <a:r>
              <a:rPr lang="ar-SA" dirty="0" smtClean="0"/>
              <a:t>السماح باستنباط معلومات من البيانات المتواجدة</a:t>
            </a:r>
          </a:p>
          <a:p>
            <a:pPr algn="r" rtl="1" eaLnBrk="1" hangingPunct="1">
              <a:buFont typeface="Arial" pitchFamily="34" charset="0"/>
              <a:buChar char="•"/>
              <a:defRPr/>
            </a:pPr>
            <a:r>
              <a:rPr lang="ar-SA" dirty="0" smtClean="0"/>
              <a:t>توفير واجهات متعددة لتعامل المستخدم مع البيانات</a:t>
            </a:r>
          </a:p>
          <a:p>
            <a:pPr algn="r" rtl="1" eaLnBrk="1" hangingPunct="1">
              <a:buFont typeface="Arial" pitchFamily="34" charset="0"/>
              <a:buChar char="•"/>
              <a:defRPr/>
            </a:pPr>
            <a:r>
              <a:rPr lang="ar-SA" dirty="0" smtClean="0"/>
              <a:t>تمثيل العلاقات المعقدة بين البيانات بسهولة</a:t>
            </a:r>
          </a:p>
          <a:p>
            <a:pPr algn="r" rtl="1" eaLnBrk="1" hangingPunct="1">
              <a:buFont typeface="Arial" pitchFamily="34" charset="0"/>
              <a:buChar char="•"/>
              <a:defRPr/>
            </a:pPr>
            <a:r>
              <a:rPr lang="ar-SA" dirty="0" smtClean="0"/>
              <a:t>تكامل البيانات بشكل عالي و متناسق.</a:t>
            </a:r>
          </a:p>
          <a:p>
            <a:pPr algn="r" rtl="1" eaLnBrk="1" hangingPunct="1">
              <a:buFont typeface="Arial" pitchFamily="34" charset="0"/>
              <a:buChar char="•"/>
              <a:defRPr/>
            </a:pPr>
            <a:r>
              <a:rPr lang="ar-SA" dirty="0" smtClean="0"/>
              <a:t>سهولة الصيانة  حيث اي تعديل يتم بكل سهولة و من مكان واحد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74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74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autoUpdateAnimBg="0"/>
      <p:bldP spid="17411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مميزات استخدام قواعد البيانات</a:t>
            </a:r>
            <a:endParaRPr lang="en-US" dirty="0" smtClean="0">
              <a:solidFill>
                <a:srgbClr val="C00000"/>
              </a:solidFill>
            </a:endParaRP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500063" y="1496990"/>
            <a:ext cx="8229600" cy="4533900"/>
          </a:xfrm>
        </p:spPr>
        <p:txBody>
          <a:bodyPr>
            <a:normAutofit lnSpcReduction="10000"/>
          </a:bodyPr>
          <a:lstStyle/>
          <a:p>
            <a:pPr algn="r" rtl="1" eaLnBrk="1" hangingPunct="1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ar-SA" dirty="0" smtClean="0"/>
              <a:t>توفير طرق متعددة للحصول على النسخ الاحتياطية و كذلك معالجة البيانات فى حالات الأعطال التى قد تحدث لقواعد البيانات</a:t>
            </a:r>
          </a:p>
          <a:p>
            <a:pPr algn="r" rtl="1" eaLnBrk="1" hangingPunct="1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ar-SA" dirty="0" smtClean="0"/>
              <a:t>تساعد على وضع معايير قياسية للتعامل مع البيانات</a:t>
            </a:r>
          </a:p>
          <a:p>
            <a:pPr algn="r" rtl="1" eaLnBrk="1" hangingPunct="1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ar-SA" dirty="0" smtClean="0"/>
              <a:t>تقليل زمن تطوير البرامج</a:t>
            </a:r>
          </a:p>
          <a:p>
            <a:pPr algn="r" rtl="1" eaLnBrk="1" hangingPunct="1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ar-SA" dirty="0" smtClean="0"/>
              <a:t>المرونة الشديدة فى استخدام وتعديل البيانات</a:t>
            </a:r>
          </a:p>
          <a:p>
            <a:pPr algn="r" rtl="1" eaLnBrk="1" hangingPunct="1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ar-SA" dirty="0" smtClean="0"/>
              <a:t>توفير بيانات على درجة عالية من التحديث</a:t>
            </a:r>
          </a:p>
          <a:p>
            <a:pPr algn="r" rtl="1" eaLnBrk="1" hangingPunct="1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ar-SA" dirty="0" smtClean="0"/>
              <a:t>اقتصادية الاستخدام</a:t>
            </a:r>
          </a:p>
          <a:p>
            <a:pPr algn="r" rtl="1" eaLnBrk="1" hangingPunct="1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ar-SA" dirty="0" smtClean="0"/>
              <a:t>المرونه العالية في مشاركة البيانات و بكل سهولة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7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7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 autoUpdateAnimBg="0"/>
      <p:bldP spid="27651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533400" y="908720"/>
            <a:ext cx="8001000" cy="427288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ar-EG" sz="2400">
              <a:latin typeface="Times New Roman" pitchFamily="18" charset="0"/>
            </a:endParaRPr>
          </a:p>
        </p:txBody>
      </p:sp>
      <p:sp>
        <p:nvSpPr>
          <p:cNvPr id="31758" name="Rectangle 14"/>
          <p:cNvSpPr>
            <a:spLocks noChangeArrowheads="1"/>
          </p:cNvSpPr>
          <p:nvPr/>
        </p:nvSpPr>
        <p:spPr bwMode="auto">
          <a:xfrm>
            <a:off x="1828800" y="2057400"/>
            <a:ext cx="5257800" cy="19050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 algn="r"/>
            <a:r>
              <a:rPr lang="ar-SA" sz="2000">
                <a:solidFill>
                  <a:srgbClr val="993300"/>
                </a:solidFill>
                <a:latin typeface="Times New Roman" pitchFamily="18" charset="0"/>
              </a:rPr>
              <a:t>نظم إدارة</a:t>
            </a:r>
          </a:p>
          <a:p>
            <a:pPr algn="r"/>
            <a:r>
              <a:rPr lang="ar-SA" sz="2000">
                <a:solidFill>
                  <a:srgbClr val="993300"/>
                </a:solidFill>
                <a:latin typeface="Times New Roman" pitchFamily="18" charset="0"/>
              </a:rPr>
              <a:t>قواعد البيانات</a:t>
            </a:r>
            <a:endParaRPr lang="en-US" sz="2000" dirty="0">
              <a:solidFill>
                <a:srgbClr val="993300"/>
              </a:solidFill>
              <a:latin typeface="Times New Roman" pitchFamily="18" charset="0"/>
            </a:endParaRPr>
          </a:p>
        </p:txBody>
      </p:sp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6372200" y="1052736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SA" sz="2400" dirty="0">
                <a:latin typeface="Times New Roman" pitchFamily="18" charset="0"/>
              </a:rPr>
              <a:t>نظم قواعد البيانات</a:t>
            </a:r>
            <a:endParaRPr lang="en-US" sz="2400" dirty="0">
              <a:latin typeface="Times New Roman" pitchFamily="18" charset="0"/>
            </a:endParaRPr>
          </a:p>
        </p:txBody>
      </p:sp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2667000" y="2286000"/>
            <a:ext cx="3505200" cy="1371600"/>
            <a:chOff x="1680" y="1440"/>
            <a:chExt cx="2208" cy="864"/>
          </a:xfrm>
        </p:grpSpPr>
        <p:sp>
          <p:nvSpPr>
            <p:cNvPr id="20500" name="Rectangle 5"/>
            <p:cNvSpPr>
              <a:spLocks noChangeArrowheads="1"/>
            </p:cNvSpPr>
            <p:nvPr/>
          </p:nvSpPr>
          <p:spPr bwMode="auto">
            <a:xfrm>
              <a:off x="1920" y="1440"/>
              <a:ext cx="1728" cy="336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ar-SA">
                  <a:latin typeface="Times New Roman" pitchFamily="18" charset="0"/>
                </a:rPr>
                <a:t>برامج لتنفيذ التطبيقات والاستفسارات</a:t>
              </a:r>
              <a:endParaRPr lang="en-US" dirty="0">
                <a:latin typeface="Times New Roman" pitchFamily="18" charset="0"/>
              </a:endParaRPr>
            </a:p>
          </p:txBody>
        </p:sp>
        <p:sp>
          <p:nvSpPr>
            <p:cNvPr id="20501" name="Rectangle 6"/>
            <p:cNvSpPr>
              <a:spLocks noChangeArrowheads="1"/>
            </p:cNvSpPr>
            <p:nvPr/>
          </p:nvSpPr>
          <p:spPr bwMode="auto">
            <a:xfrm>
              <a:off x="1680" y="1968"/>
              <a:ext cx="2208" cy="336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ar-SA" sz="2400">
                  <a:latin typeface="Times New Roman" pitchFamily="18" charset="0"/>
                </a:rPr>
                <a:t>برامج للتعامل مع البيانات المخزنة</a:t>
              </a:r>
              <a:endParaRPr lang="en-US" sz="2400" dirty="0">
                <a:latin typeface="Times New Roman" pitchFamily="18" charset="0"/>
              </a:endParaRPr>
            </a:p>
          </p:txBody>
        </p:sp>
        <p:cxnSp>
          <p:nvCxnSpPr>
            <p:cNvPr id="20502" name="AutoShape 11"/>
            <p:cNvCxnSpPr>
              <a:cxnSpLocks noChangeShapeType="1"/>
              <a:stCxn id="20500" idx="2"/>
              <a:endCxn id="20501" idx="0"/>
            </p:cNvCxnSpPr>
            <p:nvPr/>
          </p:nvCxnSpPr>
          <p:spPr bwMode="auto">
            <a:xfrm>
              <a:off x="2784" y="1776"/>
              <a:ext cx="0" cy="19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3" name="Group 20"/>
          <p:cNvGrpSpPr>
            <a:grpSpLocks/>
          </p:cNvGrpSpPr>
          <p:nvPr/>
        </p:nvGrpSpPr>
        <p:grpSpPr bwMode="auto">
          <a:xfrm>
            <a:off x="3048000" y="457200"/>
            <a:ext cx="2743200" cy="1828800"/>
            <a:chOff x="1920" y="288"/>
            <a:chExt cx="1728" cy="1152"/>
          </a:xfrm>
        </p:grpSpPr>
        <p:grpSp>
          <p:nvGrpSpPr>
            <p:cNvPr id="20495" name="Group 19"/>
            <p:cNvGrpSpPr>
              <a:grpSpLocks/>
            </p:cNvGrpSpPr>
            <p:nvPr/>
          </p:nvGrpSpPr>
          <p:grpSpPr bwMode="auto">
            <a:xfrm>
              <a:off x="1920" y="768"/>
              <a:ext cx="1728" cy="672"/>
              <a:chOff x="1920" y="768"/>
              <a:chExt cx="1728" cy="672"/>
            </a:xfrm>
          </p:grpSpPr>
          <p:sp>
            <p:nvSpPr>
              <p:cNvPr id="20498" name="Rectangle 4"/>
              <p:cNvSpPr>
                <a:spLocks noChangeArrowheads="1"/>
              </p:cNvSpPr>
              <p:nvPr/>
            </p:nvSpPr>
            <p:spPr bwMode="auto">
              <a:xfrm>
                <a:off x="1920" y="768"/>
                <a:ext cx="1728" cy="336"/>
              </a:xfrm>
              <a:prstGeom prst="rect">
                <a:avLst/>
              </a:prstGeom>
              <a:solidFill>
                <a:srgbClr val="FF66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ar-SA" sz="2400">
                    <a:latin typeface="Times New Roman" pitchFamily="18" charset="0"/>
                  </a:rPr>
                  <a:t>برامج تطبيقية/استفسارات</a:t>
                </a:r>
                <a:endParaRPr lang="en-US" sz="2400" dirty="0">
                  <a:latin typeface="Times New Roman" pitchFamily="18" charset="0"/>
                </a:endParaRPr>
              </a:p>
            </p:txBody>
          </p:sp>
          <p:cxnSp>
            <p:nvCxnSpPr>
              <p:cNvPr id="20499" name="AutoShape 12"/>
              <p:cNvCxnSpPr>
                <a:cxnSpLocks noChangeShapeType="1"/>
                <a:stCxn id="20498" idx="2"/>
                <a:endCxn id="20500" idx="0"/>
              </p:cNvCxnSpPr>
              <p:nvPr/>
            </p:nvCxnSpPr>
            <p:spPr bwMode="auto">
              <a:xfrm>
                <a:off x="2784" y="1104"/>
                <a:ext cx="0" cy="33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  <p:sp>
          <p:nvSpPr>
            <p:cNvPr id="20496" name="Line 13"/>
            <p:cNvSpPr>
              <a:spLocks noChangeShapeType="1"/>
            </p:cNvSpPr>
            <p:nvPr/>
          </p:nvSpPr>
          <p:spPr bwMode="auto">
            <a:xfrm>
              <a:off x="2784" y="5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/>
            <a:lstStyle/>
            <a:p>
              <a:endParaRPr lang="ar-SA"/>
            </a:p>
          </p:txBody>
        </p:sp>
        <p:sp>
          <p:nvSpPr>
            <p:cNvPr id="20497" name="Text Box 16"/>
            <p:cNvSpPr txBox="1">
              <a:spLocks noChangeArrowheads="1"/>
            </p:cNvSpPr>
            <p:nvPr/>
          </p:nvSpPr>
          <p:spPr bwMode="auto">
            <a:xfrm>
              <a:off x="1968" y="288"/>
              <a:ext cx="15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rtl="1">
                <a:spcBef>
                  <a:spcPct val="50000"/>
                </a:spcBef>
              </a:pPr>
              <a:r>
                <a:rPr lang="ar-SA" sz="2400">
                  <a:latin typeface="Times New Roman" pitchFamily="18" charset="0"/>
                  <a:cs typeface="Times New Roman" pitchFamily="18" charset="0"/>
                </a:rPr>
                <a:t>مستخدمون / برامج</a:t>
              </a:r>
              <a:endParaRPr lang="en-US" sz="24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5" name="Group 21"/>
          <p:cNvGrpSpPr>
            <a:grpSpLocks/>
          </p:cNvGrpSpPr>
          <p:nvPr/>
        </p:nvGrpSpPr>
        <p:grpSpPr bwMode="auto">
          <a:xfrm>
            <a:off x="2209800" y="3657601"/>
            <a:ext cx="4648200" cy="1427163"/>
            <a:chOff x="1392" y="2304"/>
            <a:chExt cx="2928" cy="899"/>
          </a:xfrm>
        </p:grpSpPr>
        <p:sp>
          <p:nvSpPr>
            <p:cNvPr id="20491" name="AutoShape 8"/>
            <p:cNvSpPr>
              <a:spLocks noChangeArrowheads="1"/>
            </p:cNvSpPr>
            <p:nvPr/>
          </p:nvSpPr>
          <p:spPr bwMode="auto">
            <a:xfrm>
              <a:off x="3651" y="2640"/>
              <a:ext cx="669" cy="563"/>
            </a:xfrm>
            <a:prstGeom prst="flowChartMagneticDisk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600" dirty="0" smtClean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r>
                <a:rPr lang="ar-SA" sz="1600" dirty="0" smtClean="0">
                  <a:solidFill>
                    <a:srgbClr val="993300"/>
                  </a:solidFill>
                  <a:latin typeface="Times New Roman" pitchFamily="18" charset="0"/>
                  <a:cs typeface="Times New Roman" pitchFamily="18" charset="0"/>
                </a:rPr>
                <a:t>قواعد </a:t>
              </a:r>
              <a:r>
                <a:rPr lang="ar-SA" sz="1600" dirty="0">
                  <a:solidFill>
                    <a:srgbClr val="993300"/>
                  </a:solidFill>
                  <a:latin typeface="Times New Roman" pitchFamily="18" charset="0"/>
                  <a:cs typeface="Times New Roman" pitchFamily="18" charset="0"/>
                </a:rPr>
                <a:t>البيانات</a:t>
              </a:r>
            </a:p>
            <a:p>
              <a:pPr algn="ctr"/>
              <a:r>
                <a:rPr lang="ar-SA" sz="1600" dirty="0" smtClean="0">
                  <a:solidFill>
                    <a:srgbClr val="993300"/>
                  </a:solidFill>
                  <a:latin typeface="Times New Roman" pitchFamily="18" charset="0"/>
                  <a:cs typeface="Times New Roman" pitchFamily="18" charset="0"/>
                </a:rPr>
                <a:t>المخزنة</a:t>
              </a:r>
              <a:endParaRPr lang="en-US" sz="1600" dirty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0492" name="AutoShape 9"/>
            <p:cNvCxnSpPr>
              <a:cxnSpLocks noChangeShapeType="1"/>
              <a:stCxn id="20501" idx="2"/>
            </p:cNvCxnSpPr>
            <p:nvPr/>
          </p:nvCxnSpPr>
          <p:spPr bwMode="auto">
            <a:xfrm flipH="1">
              <a:off x="1680" y="2304"/>
              <a:ext cx="1104" cy="33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</p:cxnSp>
        <p:cxnSp>
          <p:nvCxnSpPr>
            <p:cNvPr id="20493" name="AutoShape 10"/>
            <p:cNvCxnSpPr>
              <a:cxnSpLocks noChangeShapeType="1"/>
              <a:stCxn id="20501" idx="2"/>
              <a:endCxn id="20491" idx="1"/>
            </p:cNvCxnSpPr>
            <p:nvPr/>
          </p:nvCxnSpPr>
          <p:spPr bwMode="auto">
            <a:xfrm rot="16200000" flipH="1">
              <a:off x="3217" y="1871"/>
              <a:ext cx="336" cy="120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</p:cxnSp>
        <p:sp>
          <p:nvSpPr>
            <p:cNvPr id="20494" name="AutoShape 17"/>
            <p:cNvSpPr>
              <a:spLocks noChangeArrowheads="1"/>
            </p:cNvSpPr>
            <p:nvPr/>
          </p:nvSpPr>
          <p:spPr bwMode="auto">
            <a:xfrm>
              <a:off x="1392" y="2640"/>
              <a:ext cx="672" cy="563"/>
            </a:xfrm>
            <a:prstGeom prst="flowChartMagneticDisk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600" dirty="0" smtClean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r>
                <a:rPr lang="ar-SA" sz="1600" dirty="0" smtClean="0">
                  <a:solidFill>
                    <a:srgbClr val="993300"/>
                  </a:solidFill>
                  <a:latin typeface="Times New Roman" pitchFamily="18" charset="0"/>
                  <a:cs typeface="Times New Roman" pitchFamily="18" charset="0"/>
                </a:rPr>
                <a:t>وصف </a:t>
              </a:r>
            </a:p>
            <a:p>
              <a:pPr algn="ctr"/>
              <a:r>
                <a:rPr lang="ar-SA" sz="1600" dirty="0" smtClean="0">
                  <a:solidFill>
                    <a:srgbClr val="993300"/>
                  </a:solidFill>
                  <a:latin typeface="Times New Roman" pitchFamily="18" charset="0"/>
                  <a:cs typeface="Times New Roman" pitchFamily="18" charset="0"/>
                </a:rPr>
                <a:t>قواعد </a:t>
              </a:r>
              <a:r>
                <a:rPr lang="ar-SA" sz="1600" dirty="0">
                  <a:solidFill>
                    <a:srgbClr val="993300"/>
                  </a:solidFill>
                  <a:latin typeface="Times New Roman" pitchFamily="18" charset="0"/>
                  <a:cs typeface="Times New Roman" pitchFamily="18" charset="0"/>
                </a:rPr>
                <a:t>البيانات</a:t>
              </a:r>
            </a:p>
            <a:p>
              <a:pPr algn="ctr"/>
              <a:endParaRPr lang="en-US" sz="1600" dirty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1762" name="Text Box 18"/>
          <p:cNvSpPr txBox="1">
            <a:spLocks noChangeArrowheads="1"/>
          </p:cNvSpPr>
          <p:nvPr/>
        </p:nvSpPr>
        <p:spPr bwMode="auto">
          <a:xfrm>
            <a:off x="1371600" y="5410200"/>
            <a:ext cx="6324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ar-SA" sz="3600" dirty="0">
                <a:solidFill>
                  <a:srgbClr val="C00000"/>
                </a:solidFill>
                <a:latin typeface="+mj-lt"/>
                <a:ea typeface="+mj-ea"/>
                <a:cs typeface="Arial" charset="0"/>
              </a:rPr>
              <a:t>مخطط يوضح قواعد البيانات ونظم إدارتها</a:t>
            </a:r>
            <a:endParaRPr lang="en-US" sz="3600" dirty="0">
              <a:solidFill>
                <a:srgbClr val="C00000"/>
              </a:solidFill>
              <a:latin typeface="+mj-lt"/>
              <a:ea typeface="+mj-ea"/>
              <a:cs typeface="Arial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644008" y="6361583"/>
            <a:ext cx="4320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1400" dirty="0" smtClean="0">
                <a:solidFill>
                  <a:schemeClr val="bg1"/>
                </a:solidFill>
              </a:rPr>
              <a:t>20</a:t>
            </a:r>
            <a:endParaRPr lang="ar-SA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7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7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 animBg="1" autoUpdateAnimBg="0"/>
      <p:bldP spid="31758" grpId="0" animBg="1" autoUpdateAnimBg="0"/>
      <p:bldP spid="31747" grpId="0" autoUpdateAnimBg="0"/>
      <p:bldP spid="31762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533400"/>
          </a:xfrm>
        </p:spPr>
        <p:txBody>
          <a:bodyPr/>
          <a:lstStyle/>
          <a:p>
            <a:pPr rtl="1"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مستخدم قواعد البيانات</a:t>
            </a:r>
            <a:endParaRPr lang="en-US" dirty="0" smtClean="0">
              <a:solidFill>
                <a:srgbClr val="C00000"/>
              </a:solidFill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400040"/>
            <a:ext cx="8458200" cy="4909280"/>
          </a:xfrm>
        </p:spPr>
        <p:txBody>
          <a:bodyPr>
            <a:normAutofit/>
          </a:bodyPr>
          <a:lstStyle/>
          <a:p>
            <a:pPr algn="r" rtl="1" eaLnBrk="1" hangingPunct="1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ar-SA" sz="2400" b="1" u="sng" dirty="0" smtClean="0"/>
              <a:t>مدير قواعد البيانات(</a:t>
            </a:r>
            <a:r>
              <a:rPr lang="en-US" sz="2400" b="1" u="sng" dirty="0" smtClean="0"/>
              <a:t>DBA</a:t>
            </a:r>
            <a:r>
              <a:rPr lang="ar-SA" sz="2400" b="1" u="sng" dirty="0" smtClean="0"/>
              <a:t>):</a:t>
            </a:r>
          </a:p>
          <a:p>
            <a:pPr lvl="1" algn="r" rtl="1" eaLnBrk="1" hangingPunct="1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ar-SA" sz="2000" dirty="0" smtClean="0">
                <a:cs typeface="Arial" charset="0"/>
              </a:rPr>
              <a:t>هو الذي يقوم بإدارة قواعد البيانات والتحكم في صلاحيات العمل ومراقبة النظام وتحسين أداء قواعد البيانات</a:t>
            </a:r>
          </a:p>
          <a:p>
            <a:pPr algn="r" rtl="1" eaLnBrk="1" hangingPunct="1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ar-SA" sz="2400" b="1" u="sng" dirty="0" smtClean="0"/>
              <a:t>مصمم قواعد البيانات (</a:t>
            </a:r>
            <a:r>
              <a:rPr lang="en-US" sz="2400" b="1" u="sng" dirty="0" smtClean="0"/>
              <a:t>DB Designer</a:t>
            </a:r>
            <a:r>
              <a:rPr lang="ar-SA" sz="2400" b="1" u="sng" dirty="0" smtClean="0"/>
              <a:t>):</a:t>
            </a:r>
          </a:p>
          <a:p>
            <a:pPr lvl="1" algn="r" rtl="1" eaLnBrk="1" hangingPunct="1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ar-SA" sz="2000" dirty="0" smtClean="0">
                <a:cs typeface="Arial" charset="0"/>
              </a:rPr>
              <a:t>يقوم بتصميم قواعد البيانات ليتم إنشائها وبنائها بطريقة ذات كفاءة عالية طبقا لمتطلبات المستخدم</a:t>
            </a:r>
          </a:p>
          <a:p>
            <a:pPr algn="r" rtl="1" eaLnBrk="1" hangingPunct="1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ar-SA" sz="2400" b="1" u="sng" dirty="0" smtClean="0"/>
              <a:t>مستخدم قواعد البيانات (</a:t>
            </a:r>
            <a:r>
              <a:rPr lang="en-US" sz="2400" b="1" u="sng" dirty="0" smtClean="0"/>
              <a:t>End User</a:t>
            </a:r>
            <a:r>
              <a:rPr lang="ar-SA" sz="2400" b="1" u="sng" dirty="0" smtClean="0"/>
              <a:t>):</a:t>
            </a:r>
          </a:p>
          <a:p>
            <a:pPr lvl="1" algn="r" rtl="1" eaLnBrk="1" hangingPunct="1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ar-SA" sz="2000" dirty="0" smtClean="0">
                <a:cs typeface="Arial" charset="0"/>
              </a:rPr>
              <a:t>بعض المستخدمين يكون لديهم الخبرة الكافية لإعداد الاستفسارات المطلوبة بلغة الاستفسارات، وبعض المستخدمين ليس لديهم الخبرة فيتم إنشاء برامج خاصة لهم يقومون بتشغيلها للحصول على المطلوب</a:t>
            </a:r>
            <a:endParaRPr lang="en-US" sz="2000" dirty="0" smtClean="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 autoUpdateAnimBg="0"/>
      <p:bldP spid="33795" grpId="0" build="p" bldLvl="2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pPr rtl="1"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مستخدم قواعد البيانات</a:t>
            </a:r>
            <a:endParaRPr lang="en-US" dirty="0" smtClean="0">
              <a:solidFill>
                <a:srgbClr val="C00000"/>
              </a:solidFill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431880"/>
            <a:ext cx="8382000" cy="4365848"/>
          </a:xfrm>
        </p:spPr>
        <p:txBody>
          <a:bodyPr/>
          <a:lstStyle/>
          <a:p>
            <a:pPr algn="r" rtl="1" eaLnBrk="1" hangingPunct="1">
              <a:buFont typeface="Arial" pitchFamily="34" charset="0"/>
              <a:buChar char="•"/>
              <a:defRPr/>
            </a:pPr>
            <a:r>
              <a:rPr lang="ar-SA" sz="2400" b="1" u="sng" dirty="0" smtClean="0"/>
              <a:t>محلل النظم ومبرمج النظم(</a:t>
            </a:r>
            <a:r>
              <a:rPr lang="en-US" sz="2400" b="1" u="sng" dirty="0" smtClean="0"/>
              <a:t>Analyst &amp; Programmer</a:t>
            </a:r>
            <a:r>
              <a:rPr lang="ar-SA" sz="2400" b="1" u="sng" dirty="0" smtClean="0"/>
              <a:t>):</a:t>
            </a:r>
          </a:p>
          <a:p>
            <a:pPr lvl="1" algn="r" rtl="1" eaLnBrk="1" hangingPunct="1"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ar-SA" sz="2000" dirty="0" smtClean="0">
                <a:cs typeface="Arial" charset="0"/>
              </a:rPr>
              <a:t>يقوم محلل النظم بتحديد متطلبات المستخدم وتطوير هذه المواصفات المطلوبة لتحديد المطلوب من قواعد البيانات</a:t>
            </a:r>
          </a:p>
          <a:p>
            <a:pPr lvl="1" algn="r" rtl="1" eaLnBrk="1" hangingPunct="1"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ar-SA" sz="2000" dirty="0" smtClean="0">
                <a:cs typeface="Arial" charset="0"/>
              </a:rPr>
              <a:t>بينما يقوم مبرمج النظم بتنفيذ المتطلبات لإنشاء التطبيقات المناسبة</a:t>
            </a:r>
          </a:p>
          <a:p>
            <a:pPr lvl="1" algn="r" rtl="1" eaLnBrk="1" hangingPunct="1"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ar-SA" sz="2000" dirty="0" smtClean="0">
                <a:cs typeface="Arial" charset="0"/>
              </a:rPr>
              <a:t>هندسة النظم هي عملية تحليل النظام بالإضافة لعملية إنشاء البرامج التطبيقية</a:t>
            </a:r>
          </a:p>
          <a:p>
            <a:pPr lvl="1" algn="ctr" rtl="1" eaLnBrk="1" hangingPunct="1">
              <a:buClr>
                <a:schemeClr val="tx1"/>
              </a:buClr>
              <a:buFont typeface="Wingdings" pitchFamily="2" charset="2"/>
              <a:buNone/>
              <a:defRPr/>
            </a:pPr>
            <a:r>
              <a:rPr lang="ar-SA" sz="2000" dirty="0" smtClean="0">
                <a:cs typeface="Arial" charset="0"/>
              </a:rPr>
              <a:t>(</a:t>
            </a:r>
            <a:r>
              <a:rPr lang="en-US" sz="2000" dirty="0" smtClean="0">
                <a:cs typeface="Arial" charset="0"/>
              </a:rPr>
              <a:t>  </a:t>
            </a:r>
            <a:r>
              <a:rPr lang="ar-SA" sz="2000" dirty="0" smtClean="0">
                <a:cs typeface="Arial" charset="0"/>
              </a:rPr>
              <a:t>محلل النظم</a:t>
            </a:r>
            <a:r>
              <a:rPr lang="en-US" sz="2000" dirty="0" smtClean="0">
                <a:cs typeface="Arial" charset="0"/>
              </a:rPr>
              <a:t>  </a:t>
            </a:r>
            <a:r>
              <a:rPr lang="ar-SA" sz="2000" dirty="0" smtClean="0">
                <a:cs typeface="Arial" charset="0"/>
              </a:rPr>
              <a:t> +</a:t>
            </a:r>
            <a:r>
              <a:rPr lang="en-US" sz="2000" dirty="0" smtClean="0">
                <a:cs typeface="Arial" charset="0"/>
              </a:rPr>
              <a:t>  </a:t>
            </a:r>
            <a:r>
              <a:rPr lang="ar-SA" sz="2000" dirty="0" smtClean="0">
                <a:cs typeface="Arial" charset="0"/>
              </a:rPr>
              <a:t> مبرمج النظم</a:t>
            </a:r>
            <a:r>
              <a:rPr lang="en-US" sz="2000" dirty="0" smtClean="0">
                <a:cs typeface="Arial" charset="0"/>
              </a:rPr>
              <a:t>  </a:t>
            </a:r>
            <a:r>
              <a:rPr lang="ar-SA" sz="2000" dirty="0" smtClean="0">
                <a:cs typeface="Arial" charset="0"/>
              </a:rPr>
              <a:t>  </a:t>
            </a:r>
            <a:r>
              <a:rPr lang="en-US" sz="2000" dirty="0" smtClean="0">
                <a:cs typeface="Arial" charset="0"/>
              </a:rPr>
              <a:t>←  </a:t>
            </a:r>
            <a:r>
              <a:rPr lang="ar-SA" sz="2000" dirty="0" smtClean="0">
                <a:cs typeface="Arial" charset="0"/>
              </a:rPr>
              <a:t> مهندس النظم</a:t>
            </a:r>
            <a:r>
              <a:rPr lang="en-US" sz="2000" dirty="0" smtClean="0">
                <a:cs typeface="Arial" charset="0"/>
              </a:rPr>
              <a:t>  </a:t>
            </a:r>
            <a:r>
              <a:rPr lang="ar-SA" sz="2000" dirty="0" smtClean="0">
                <a:cs typeface="Arial" charset="0"/>
              </a:rPr>
              <a:t> )</a:t>
            </a:r>
          </a:p>
          <a:p>
            <a:pPr lvl="1" algn="ctr" eaLnBrk="1" hangingPunct="1">
              <a:buClr>
                <a:schemeClr val="tx1"/>
              </a:buClr>
              <a:buFont typeface="Wingdings" pitchFamily="2" charset="2"/>
              <a:buNone/>
              <a:defRPr/>
            </a:pPr>
            <a:r>
              <a:rPr lang="en-US" sz="2000" dirty="0" smtClean="0">
                <a:cs typeface="Arial" charset="0"/>
              </a:rPr>
              <a:t>( Analyst   +     Programmer  →    Software Engineer)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 autoUpdateAnimBg="0"/>
      <p:bldP spid="34819" grpId="0" build="p" bldLvl="2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متى لا نستخدم قواعد البيانات؟</a:t>
            </a:r>
            <a:endParaRPr lang="en-US" dirty="0" smtClean="0">
              <a:solidFill>
                <a:srgbClr val="C00000"/>
              </a:solidFill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r" rtl="1" eaLnBrk="1" hangingPunct="1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ar-SA" sz="2400" dirty="0" smtClean="0"/>
              <a:t>إذا كانت تكلفة الإعداد عالية بالنسبة لحجم المشروع</a:t>
            </a:r>
          </a:p>
          <a:p>
            <a:pPr algn="r" rtl="1" eaLnBrk="1" hangingPunct="1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ar-SA" sz="2400" dirty="0" smtClean="0"/>
              <a:t>إذا كانت قاعدة البيانات و التطبيقات بسيطة و سهلة</a:t>
            </a:r>
          </a:p>
          <a:p>
            <a:pPr algn="r" rtl="1" eaLnBrk="1" hangingPunct="1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ar-SA" sz="2400" dirty="0" smtClean="0"/>
              <a:t>إذا كان المشروع يحتاج لسرعة استجابة عالية جدا وبشكل ضرورى</a:t>
            </a:r>
          </a:p>
          <a:p>
            <a:pPr algn="r" rtl="1" eaLnBrk="1" hangingPunct="1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ar-SA" sz="2400" dirty="0" smtClean="0"/>
              <a:t>اذا كان العمل لا يحتاج الى بيئة ذات عدة مستخدمين</a:t>
            </a: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 autoUpdateAnimBg="0"/>
      <p:bldP spid="18435" grpId="0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382000" cy="609600"/>
          </a:xfrm>
        </p:spPr>
        <p:txBody>
          <a:bodyPr/>
          <a:lstStyle/>
          <a:p>
            <a:pPr eaLnBrk="1" hangingPunct="1">
              <a:defRPr/>
            </a:pPr>
            <a:r>
              <a:rPr lang="ar-SA" sz="3600" dirty="0" smtClean="0">
                <a:solidFill>
                  <a:srgbClr val="C00000"/>
                </a:solidFill>
              </a:rPr>
              <a:t>أشخاص يتعاملون مع قواعد البيانات بطريقة غير مباشرة</a:t>
            </a:r>
            <a:endParaRPr lang="en-US" sz="3600" dirty="0" smtClean="0">
              <a:solidFill>
                <a:srgbClr val="C00000"/>
              </a:solidFill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676400"/>
            <a:ext cx="7772400" cy="4343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ar-SA" sz="2400" dirty="0" smtClean="0"/>
              <a:t>هؤلاء الأشخاص لا يهتمون بقواعد البيانات ذاتها ولكنهم يقدمون لمستخدم قواعد البيانات البيئة اللازمة لهم وهم:</a:t>
            </a:r>
            <a:endParaRPr lang="en-US" sz="2000" b="1" dirty="0" smtClean="0"/>
          </a:p>
          <a:p>
            <a:pPr rtl="1" eaLnBrk="1" hangingPunct="1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ar-SA" sz="2800" b="1" u="sng" dirty="0" smtClean="0"/>
              <a:t>مصمموا ومنفذوا نظم إدارة قواعد البيانات</a:t>
            </a:r>
            <a:r>
              <a:rPr lang="en-US" sz="2800" b="1" u="sng" dirty="0" smtClean="0"/>
              <a:t>:</a:t>
            </a:r>
            <a:endParaRPr lang="ar-SA" sz="2800" b="1" u="sng" dirty="0" smtClean="0"/>
          </a:p>
          <a:p>
            <a:pPr lvl="1" rtl="1" eaLnBrk="1" hangingPunct="1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ar-SA" sz="2000" dirty="0" smtClean="0">
                <a:cs typeface="Arial" charset="0"/>
              </a:rPr>
              <a:t>هم الذين يقومون بتصميم وتنفيذ نظم إدارة قواعد البيانات نفسها</a:t>
            </a:r>
          </a:p>
          <a:p>
            <a:pPr rtl="1" eaLnBrk="1" hangingPunct="1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ar-SA" sz="2800" b="1" u="sng" dirty="0" smtClean="0"/>
              <a:t>مطوروا البرامج المساعدة</a:t>
            </a:r>
            <a:r>
              <a:rPr lang="en-US" sz="2800" b="1" u="sng" dirty="0" smtClean="0"/>
              <a:t>:</a:t>
            </a:r>
            <a:endParaRPr lang="ar-SA" sz="2800" b="1" u="sng" dirty="0" smtClean="0"/>
          </a:p>
          <a:p>
            <a:pPr lvl="1" rtl="1" eaLnBrk="1" hangingPunct="1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ar-SA" sz="2000" dirty="0" smtClean="0">
                <a:cs typeface="Arial" charset="0"/>
              </a:rPr>
              <a:t>الذين يقومون بتطوير البرامج المساعدة مثل برامج تحليل النظم، تصميم النظم، إنشاء وتطوير التطبيقات، إنشاء التقارير وواجهات التطبيق</a:t>
            </a:r>
          </a:p>
          <a:p>
            <a:pPr rtl="1" eaLnBrk="1" hangingPunct="1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ar-SA" sz="2800" b="1" u="sng" dirty="0" smtClean="0"/>
              <a:t>المشغلون وأفراد الصيانة</a:t>
            </a:r>
            <a:r>
              <a:rPr lang="en-US" sz="2800" b="1" u="sng" dirty="0" smtClean="0"/>
              <a:t>:</a:t>
            </a:r>
            <a:endParaRPr lang="ar-SA" sz="2800" b="1" u="sng" dirty="0" smtClean="0"/>
          </a:p>
          <a:p>
            <a:pPr lvl="1" rtl="1" eaLnBrk="1" hangingPunct="1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ar-SA" sz="2000" dirty="0" smtClean="0">
                <a:cs typeface="Arial" charset="0"/>
              </a:rPr>
              <a:t>الذين يقومون بتشغيل النظم وإدارتها وصيانتها وكذلك صيانة البرامج والأجهزة المستخدمة في إنشاء وتطوير قواعد البيانات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autoUpdateAnimBg="0"/>
      <p:bldP spid="16387" grpId="0" build="p" bldLvl="2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0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165231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المحاضرة التمهيدية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9DCA7809943246987C296F52628793" ma:contentTypeVersion="0" ma:contentTypeDescription="Create a new document." ma:contentTypeScope="" ma:versionID="66248b1838ce988e3d1949362f485d5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A31ECFD-0FC7-4749-9C70-1BCB8B0CB385}">
  <ds:schemaRefs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C9AA4854-023C-442B-BF0B-BFE67BD6A1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A13A9A0C-CBD6-41F3-A75A-99682811E7E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المحاضرة التمهيدية</Template>
  <TotalTime>1181</TotalTime>
  <Words>1473</Words>
  <Application>Microsoft Office PowerPoint</Application>
  <PresentationFormat>عرض على الشاشة (3:4)‏</PresentationFormat>
  <Paragraphs>167</Paragraphs>
  <Slides>25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25</vt:i4>
      </vt:variant>
    </vt:vector>
  </HeadingPairs>
  <TitlesOfParts>
    <vt:vector size="26" baseType="lpstr">
      <vt:lpstr>المحاضرة التمهيدية</vt:lpstr>
      <vt:lpstr>الشريحة 1</vt:lpstr>
      <vt:lpstr>المحاضرة الاولى</vt:lpstr>
      <vt:lpstr>عناصر المحاضرة</vt:lpstr>
      <vt:lpstr>مقدمة في أنظمة قواعد البيانات</vt:lpstr>
      <vt:lpstr>خواص قواعد البيانات</vt:lpstr>
      <vt:lpstr>مفهوم قواعد البيانات</vt:lpstr>
      <vt:lpstr>نظم ملفات البيانات</vt:lpstr>
      <vt:lpstr>نظم ملفات البيانات (File Systems)</vt:lpstr>
      <vt:lpstr>نظم ملفات البيانات  File Systems</vt:lpstr>
      <vt:lpstr>نظم ملفات البيانات File Systems</vt:lpstr>
      <vt:lpstr>نظم قواعد البيانات</vt:lpstr>
      <vt:lpstr>نظم قواعد البيانات</vt:lpstr>
      <vt:lpstr>أمثلة نظم ادارة قواعد البيانات</vt:lpstr>
      <vt:lpstr>الفرق بين نظم قواعد البيانات ونظم الملفات التقليدية</vt:lpstr>
      <vt:lpstr>قواعد البيانات و نظم ادارة قواعد البيانات</vt:lpstr>
      <vt:lpstr>خواص أخرى لقواعد البيانات</vt:lpstr>
      <vt:lpstr>نظام إدارة قواعد البيانات  (Database Management System DBMS)</vt:lpstr>
      <vt:lpstr>مميزات استخدام قواعد البيانات</vt:lpstr>
      <vt:lpstr>مميزات استخدام قواعد البيانات</vt:lpstr>
      <vt:lpstr>الشريحة 20</vt:lpstr>
      <vt:lpstr>مستخدم قواعد البيانات</vt:lpstr>
      <vt:lpstr>مستخدم قواعد البيانات</vt:lpstr>
      <vt:lpstr>متى لا نستخدم قواعد البيانات؟</vt:lpstr>
      <vt:lpstr>أشخاص يتعاملون مع قواعد البيانات بطريقة غير مباشرة</vt:lpstr>
      <vt:lpstr>الشريحة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Marwan</dc:creator>
  <cp:lastModifiedBy>adminuser</cp:lastModifiedBy>
  <cp:revision>118</cp:revision>
  <dcterms:created xsi:type="dcterms:W3CDTF">1601-01-01T00:00:00Z</dcterms:created>
  <dcterms:modified xsi:type="dcterms:W3CDTF">2011-09-29T12:18:20Z</dcterms:modified>
</cp:coreProperties>
</file>