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05" r:id="rId1"/>
  </p:sldMasterIdLst>
  <p:notesMasterIdLst>
    <p:notesMasterId r:id="rId35"/>
  </p:notesMasterIdLst>
  <p:handoutMasterIdLst>
    <p:handoutMasterId r:id="rId36"/>
  </p:handoutMasterIdLst>
  <p:sldIdLst>
    <p:sldId id="322" r:id="rId2"/>
    <p:sldId id="324" r:id="rId3"/>
    <p:sldId id="326" r:id="rId4"/>
    <p:sldId id="311" r:id="rId5"/>
    <p:sldId id="312" r:id="rId6"/>
    <p:sldId id="313" r:id="rId7"/>
    <p:sldId id="314" r:id="rId8"/>
    <p:sldId id="315" r:id="rId9"/>
    <p:sldId id="316" r:id="rId10"/>
    <p:sldId id="317" r:id="rId11"/>
    <p:sldId id="318" r:id="rId12"/>
    <p:sldId id="319" r:id="rId13"/>
    <p:sldId id="320" r:id="rId14"/>
    <p:sldId id="321" r:id="rId15"/>
    <p:sldId id="327" r:id="rId16"/>
    <p:sldId id="331" r:id="rId17"/>
    <p:sldId id="332" r:id="rId18"/>
    <p:sldId id="333" r:id="rId19"/>
    <p:sldId id="334" r:id="rId20"/>
    <p:sldId id="335" r:id="rId21"/>
    <p:sldId id="336" r:id="rId22"/>
    <p:sldId id="337" r:id="rId23"/>
    <p:sldId id="338" r:id="rId24"/>
    <p:sldId id="339" r:id="rId25"/>
    <p:sldId id="340" r:id="rId26"/>
    <p:sldId id="341" r:id="rId27"/>
    <p:sldId id="342" r:id="rId28"/>
    <p:sldId id="343" r:id="rId29"/>
    <p:sldId id="344" r:id="rId30"/>
    <p:sldId id="345" r:id="rId31"/>
    <p:sldId id="346" r:id="rId32"/>
    <p:sldId id="347" r:id="rId33"/>
    <p:sldId id="325" r:id="rId34"/>
  </p:sldIdLst>
  <p:sldSz cx="9144000" cy="6858000" type="screen4x3"/>
  <p:notesSz cx="6669088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  <a:srgbClr val="3366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4" autoAdjust="0"/>
    <p:restoredTop sz="94624" autoAdjust="0"/>
  </p:normalViewPr>
  <p:slideViewPr>
    <p:cSldViewPr>
      <p:cViewPr>
        <p:scale>
          <a:sx n="80" d="100"/>
          <a:sy n="80" d="100"/>
        </p:scale>
        <p:origin x="-540" y="-1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282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92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9838" y="0"/>
            <a:ext cx="28892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750"/>
            <a:ext cx="28892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9838" y="9429750"/>
            <a:ext cx="28892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E5857567-6602-4324-8234-F346ACAD1716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92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9838" y="0"/>
            <a:ext cx="28892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52488" y="744538"/>
            <a:ext cx="4964112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9000" y="4714875"/>
            <a:ext cx="4891088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8892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9838" y="9429750"/>
            <a:ext cx="28892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56BC05F3-BEDE-4FEC-94EA-502D432E63E6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2B8BAD-30A2-4184-9AA2-111A23B8E5B8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1"/>
          <p:cNvSpPr/>
          <p:nvPr/>
        </p:nvSpPr>
        <p:spPr>
          <a:xfrm>
            <a:off x="6682154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548554" y="6356351"/>
            <a:ext cx="44547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F1D40E-A1FB-4916-B13A-ADD9A105F8DB}" type="slidenum">
              <a:rPr lang="ar-SA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501662" y="6367463"/>
            <a:ext cx="9220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</a:t>
            </a:r>
            <a:fld id="{8A1C9AF9-138B-4FF1-9E9A-A36AC571954C}" type="slidenum">
              <a:rPr lang="en-US" sz="1600" smtClean="0">
                <a:solidFill>
                  <a:schemeClr val="bg1"/>
                </a:solidFill>
                <a:latin typeface="+mn-lt"/>
                <a:cs typeface="+mn-cs"/>
              </a:rPr>
              <a:pPr algn="l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     </a:t>
            </a: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4638685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22031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D54D37-36EF-4F55-A14C-D6746A2FF688}" type="slidenum">
              <a:rPr lang="ar-SA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98B967-4104-4A00-8196-6D35D111895A}" type="slidenum">
              <a:rPr lang="ar-SA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6D3E32-46FA-44B6-A94C-DA06898E7EBD}" type="slidenum">
              <a:rPr lang="ar-SA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1" y="274640"/>
            <a:ext cx="65341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186D8E-1154-4026-A871-AA67646B6EEC}" type="slidenum">
              <a:rPr lang="ar-SA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33900"/>
          </a:xfrm>
        </p:spPr>
        <p:txBody>
          <a:bodyPr/>
          <a:lstStyle/>
          <a:p>
            <a:pPr lvl="0"/>
            <a:r>
              <a:rPr lang="en-US" noProof="0" smtClean="0"/>
              <a:t>Click icon to add table</a:t>
            </a:r>
            <a:endParaRPr lang="ar-EG" noProof="0" smtClean="0"/>
          </a:p>
        </p:txBody>
      </p:sp>
      <p:sp>
        <p:nvSpPr>
          <p:cNvPr id="4" name="Rectangle 2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483CD3-6D0B-4F35-9B47-C110AAC70C1B}" type="slidenum">
              <a:rPr lang="ar-SA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219"/>
          <p:cNvSpPr>
            <a:spLocks noGrp="1" noChangeArrowheads="1"/>
          </p:cNvSpPr>
          <p:nvPr>
            <p:ph type="dt" sz="half" idx="11"/>
          </p:nvPr>
        </p:nvSpPr>
        <p:spPr>
          <a:xfrm>
            <a:off x="457200" y="6243638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20"/>
          <p:cNvSpPr>
            <a:spLocks noGrp="1" noChangeArrowheads="1"/>
          </p:cNvSpPr>
          <p:nvPr>
            <p:ph type="ftr" sz="quarter" idx="12"/>
          </p:nvPr>
        </p:nvSpPr>
        <p:spPr>
          <a:xfrm>
            <a:off x="3124200" y="6243638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7948246" y="5791200"/>
            <a:ext cx="868974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36831" y="6376989"/>
            <a:ext cx="527538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72D6C6C-E646-422A-A1FD-1867A22DCA93}" type="slidenum">
              <a:rPr lang="ar-SA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6260123" y="6519864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507773" y="6291264"/>
            <a:ext cx="14061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281354" y="5791201"/>
            <a:ext cx="773723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844062" y="6581776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091712" y="6291264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6" r:id="rId1"/>
    <p:sldLayoutId id="2147483807" r:id="rId2"/>
    <p:sldLayoutId id="2147483808" r:id="rId3"/>
    <p:sldLayoutId id="2147483809" r:id="rId4"/>
    <p:sldLayoutId id="2147483810" r:id="rId5"/>
    <p:sldLayoutId id="2147483811" r:id="rId6"/>
    <p:sldLayoutId id="2147483812" r:id="rId7"/>
    <p:sldLayoutId id="2147483813" r:id="rId8"/>
    <p:sldLayoutId id="2147483814" r:id="rId9"/>
    <p:sldLayoutId id="2147483815" r:id="rId10"/>
    <p:sldLayoutId id="2147483816" r:id="rId11"/>
    <p:sldLayoutId id="2147483817" r:id="rId12"/>
  </p:sldLayoutIdLst>
  <p:hf hdr="0" dt="0"/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641B72C-ACC8-4B85-BE2B-D4397CF4367B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4644009" y="4648200"/>
            <a:ext cx="4499992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994889" y="1981201"/>
            <a:ext cx="2400300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5622681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51692" y="6405564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03D8253F-85DB-4BD5-864C-440904512F6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 bwMode="auto">
          <a:xfrm>
            <a:off x="422031" y="2819400"/>
            <a:ext cx="4706815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ar-EG" sz="54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المقرر</a:t>
            </a:r>
            <a:endParaRPr lang="ar-SA" sz="54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r>
              <a:rPr lang="ar-SA" sz="40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قـــواعـــــــــد الــبيـانــــات</a:t>
            </a:r>
            <a:endParaRPr lang="en-US" sz="4000" b="1" dirty="0" smtClean="0">
              <a:solidFill>
                <a:srgbClr val="7F7F7F"/>
              </a:solidFill>
              <a:latin typeface="Calibri" pitchFamily="34" charset="0"/>
            </a:endParaRPr>
          </a:p>
          <a:p>
            <a:pPr algn="ctr">
              <a:defRPr/>
            </a:pPr>
            <a:r>
              <a:rPr lang="ar-SA" sz="40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مصــــلح </a:t>
            </a:r>
            <a:r>
              <a:rPr lang="ar-SA" sz="40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العضـــــــايله</a:t>
            </a:r>
            <a:endParaRPr lang="en-US" sz="4000" b="1" dirty="0">
              <a:solidFill>
                <a:srgbClr val="7F7F7F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0040" y="1958975"/>
            <a:ext cx="7772400" cy="1470025"/>
          </a:xfrm>
        </p:spPr>
        <p:txBody>
          <a:bodyPr/>
          <a:lstStyle/>
          <a:p>
            <a:pPr eaLnBrk="1" hangingPunct="1">
              <a:defRPr/>
            </a:pPr>
            <a:r>
              <a:rPr lang="ar-SA" spc="-150" dirty="0" smtClean="0">
                <a:latin typeface="ae_AlMateen" pitchFamily="2" charset="-78"/>
                <a:cs typeface="ae_AlMateen" pitchFamily="2" charset="-78"/>
              </a:rPr>
              <a:t>المحاضرة الخامسة</a:t>
            </a:r>
            <a:endParaRPr lang="en-US" spc="-150" dirty="0" smtClean="0"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835696" y="3212976"/>
            <a:ext cx="5976664" cy="1008112"/>
          </a:xfrm>
        </p:spPr>
        <p:txBody>
          <a:bodyPr/>
          <a:lstStyle/>
          <a:p>
            <a:r>
              <a:rPr lang="ar-SA" sz="2400" b="1" dirty="0" smtClean="0"/>
              <a:t>مبادئ قواعد البيانات العلاقية</a:t>
            </a:r>
          </a:p>
          <a:p>
            <a:r>
              <a:rPr lang="en-US" sz="2400" dirty="0" smtClean="0"/>
              <a:t>Fundamentals of Relational Databases</a:t>
            </a:r>
            <a:endParaRPr lang="ar-SA" sz="2400" b="1" dirty="0" smtClean="0"/>
          </a:p>
          <a:p>
            <a:endParaRPr lang="ar-SA" b="1" dirty="0"/>
          </a:p>
        </p:txBody>
      </p:sp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698682" y="6356351"/>
            <a:ext cx="445477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9B498F4A-58E1-402E-9A26-F99314DCE6EC}" type="slidenum">
              <a:rPr lang="en-US" sz="1600" smtClean="0">
                <a:cs typeface="Arial" pitchFamily="34" charset="0"/>
              </a:rPr>
              <a:pPr/>
              <a:t>2</a:t>
            </a:fld>
            <a:endParaRPr lang="en-US" sz="1600" dirty="0" smtClean="0">
              <a:cs typeface="Arial" pitchFamily="34" charset="0"/>
            </a:endParaRPr>
          </a:p>
        </p:txBody>
      </p:sp>
      <p:sp>
        <p:nvSpPr>
          <p:cNvPr id="5" name="Subtitle 3"/>
          <p:cNvSpPr txBox="1">
            <a:spLocks/>
          </p:cNvSpPr>
          <p:nvPr/>
        </p:nvSpPr>
        <p:spPr bwMode="auto">
          <a:xfrm>
            <a:off x="755576" y="4221088"/>
            <a:ext cx="7632848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تصميم نموذج الكيان والعلاقة الرابطة</a:t>
            </a:r>
          </a:p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Design of Entity-Relationship Diagram (ERD)</a:t>
            </a:r>
            <a:endParaRPr kumimoji="0" lang="ar-SA" sz="2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عناصر المحاضرة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29904" y="1494665"/>
            <a:ext cx="8174544" cy="3302488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ar-SA" sz="2800" dirty="0" err="1" smtClean="0"/>
              <a:t>انواع</a:t>
            </a:r>
            <a:r>
              <a:rPr lang="ar-SA" sz="2800" dirty="0" smtClean="0"/>
              <a:t> العلاقات الرابطة بين الكيانات (السجلات)</a:t>
            </a:r>
          </a:p>
          <a:p>
            <a:pPr>
              <a:buFont typeface="Arial" pitchFamily="34" charset="0"/>
              <a:buChar char="•"/>
            </a:pPr>
            <a:r>
              <a:rPr lang="ar-SA" sz="2800" dirty="0" smtClean="0"/>
              <a:t>درجة العلاقة الرابطة بين السجلات (الكيانات)</a:t>
            </a:r>
          </a:p>
          <a:p>
            <a:pPr>
              <a:buFont typeface="Arial" pitchFamily="34" charset="0"/>
              <a:buChar char="•"/>
            </a:pPr>
            <a:r>
              <a:rPr lang="ar-SA" sz="2800" dirty="0" smtClean="0"/>
              <a:t>النموذج العلاقي (</a:t>
            </a:r>
            <a:r>
              <a:rPr lang="en-US" sz="2800" dirty="0" smtClean="0"/>
              <a:t>Relational Model</a:t>
            </a:r>
            <a:r>
              <a:rPr lang="ar-SA" sz="2800" dirty="0" smtClean="0"/>
              <a:t>)</a:t>
            </a:r>
          </a:p>
          <a:p>
            <a:pPr>
              <a:buFont typeface="Arial" pitchFamily="34" charset="0"/>
              <a:buChar char="•"/>
            </a:pPr>
            <a:r>
              <a:rPr lang="ar-SA" sz="2800" dirty="0" smtClean="0"/>
              <a:t>نموذج الكيان و العلاقة الرابطة (</a:t>
            </a:r>
            <a:r>
              <a:rPr lang="en-US" sz="2800" dirty="0" smtClean="0"/>
              <a:t>Entity Relationship Model</a:t>
            </a:r>
            <a:r>
              <a:rPr lang="ar-SA" sz="2800" dirty="0" smtClean="0"/>
              <a:t>)</a:t>
            </a:r>
          </a:p>
          <a:p>
            <a:pPr lvl="0">
              <a:buFont typeface="Arial" pitchFamily="34" charset="0"/>
              <a:buChar char="•"/>
            </a:pPr>
            <a:r>
              <a:rPr lang="ar-SA" sz="2800" dirty="0" smtClean="0"/>
              <a:t>تصميم نموذج الكيان والعلاقة الرابطة</a:t>
            </a:r>
          </a:p>
          <a:p>
            <a:pPr>
              <a:buFont typeface="Arial" pitchFamily="34" charset="0"/>
              <a:buChar char="•"/>
            </a:pPr>
            <a:endParaRPr lang="ar-SA" sz="2800" dirty="0" smtClean="0"/>
          </a:p>
          <a:p>
            <a:pPr>
              <a:buFont typeface="Arial" pitchFamily="34" charset="0"/>
              <a:buChar char="•"/>
            </a:pPr>
            <a:endParaRPr lang="ar-SA" dirty="0" smtClean="0"/>
          </a:p>
          <a:p>
            <a:pPr>
              <a:buFont typeface="Arial" pitchFamily="34" charset="0"/>
              <a:buChar char="•"/>
            </a:pPr>
            <a:endParaRPr lang="ar-SA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4000" b="1" dirty="0" smtClean="0"/>
              <a:t>انواع العلاقات الرابطة بين الكيانات (السجلات)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 algn="just" rtl="1">
              <a:buFont typeface="Arial" pitchFamily="34" charset="0"/>
              <a:buChar char="•"/>
              <a:defRPr/>
            </a:pPr>
            <a:r>
              <a:rPr lang="ar-SA" dirty="0" smtClean="0"/>
              <a:t>العلاقات الرابطة بين الكيانات هي اهم ما يميز قاعدة البيانات العلاقية ، حيث تتوقف قاعدة البيانات التي نصممها و ننفذها بشكل كبير على انواع العلاقات الرابطة </a:t>
            </a:r>
          </a:p>
          <a:p>
            <a:pPr lvl="1" algn="just" rtl="1">
              <a:buFont typeface="Arial" pitchFamily="34" charset="0"/>
              <a:buChar char="•"/>
              <a:defRPr/>
            </a:pPr>
            <a:r>
              <a:rPr lang="ar-SA" dirty="0" smtClean="0"/>
              <a:t>تقسم الى ثلاث انواع:-</a:t>
            </a:r>
          </a:p>
          <a:p>
            <a:pPr lvl="2" algn="just" rtl="1">
              <a:buFont typeface="Arial" pitchFamily="34" charset="0"/>
              <a:buChar char="•"/>
              <a:defRPr/>
            </a:pPr>
            <a:r>
              <a:rPr lang="ar-SA" dirty="0" smtClean="0"/>
              <a:t>علاقة سجل واحد مع سجل واحد</a:t>
            </a:r>
          </a:p>
          <a:p>
            <a:pPr lvl="2" algn="just" rtl="1">
              <a:buFont typeface="Arial" pitchFamily="34" charset="0"/>
              <a:buChar char="•"/>
              <a:defRPr/>
            </a:pPr>
            <a:r>
              <a:rPr lang="ar-SA" dirty="0" smtClean="0"/>
              <a:t>علاقة سجل واحد مع عدة سجلات</a:t>
            </a:r>
          </a:p>
          <a:p>
            <a:pPr lvl="2" algn="just" rtl="1">
              <a:buFont typeface="Arial" pitchFamily="34" charset="0"/>
              <a:buChar char="•"/>
              <a:defRPr/>
            </a:pPr>
            <a:r>
              <a:rPr lang="ar-SA" dirty="0" smtClean="0"/>
              <a:t>علاقة عدة سجلات مع عدة سجلات</a:t>
            </a:r>
            <a:endParaRPr lang="ar-SA" dirty="0"/>
          </a:p>
          <a:p>
            <a:pPr algn="just" rtl="1">
              <a:buFont typeface="Arial" pitchFamily="34" charset="0"/>
              <a:buChar char="•"/>
              <a:defRPr/>
            </a:pPr>
            <a:endParaRPr lang="ar-SA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4000" b="1" dirty="0" smtClean="0"/>
              <a:t>انواع العلاقات الرابطة بين الكيانات (السجلات)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777"/>
            <a:ext cx="8229600" cy="4713388"/>
          </a:xfrm>
        </p:spPr>
        <p:txBody>
          <a:bodyPr/>
          <a:lstStyle/>
          <a:p>
            <a:pPr lvl="1" algn="r" rtl="1">
              <a:buFont typeface="Wingdings" pitchFamily="2" charset="2"/>
              <a:buChar char=""/>
              <a:defRPr/>
            </a:pPr>
            <a:r>
              <a:rPr lang="ar-SA" b="1" u="sng" dirty="0"/>
              <a:t>علاقة سجل واحد مع سجل </a:t>
            </a:r>
            <a:r>
              <a:rPr lang="ar-SA" b="1" u="sng" dirty="0" smtClean="0"/>
              <a:t>واحد(</a:t>
            </a:r>
            <a:r>
              <a:rPr lang="en-US" b="1" u="sng" dirty="0" smtClean="0"/>
              <a:t>One to one</a:t>
            </a:r>
            <a:r>
              <a:rPr lang="ar-SA" b="1" u="sng" dirty="0" smtClean="0"/>
              <a:t>)</a:t>
            </a:r>
            <a:r>
              <a:rPr lang="ar-SA" dirty="0" smtClean="0"/>
              <a:t>:	</a:t>
            </a:r>
          </a:p>
          <a:p>
            <a:pPr lvl="1" algn="r" rtl="1">
              <a:buFont typeface="Wingdings" pitchFamily="2" charset="2"/>
              <a:buNone/>
              <a:defRPr/>
            </a:pPr>
            <a:r>
              <a:rPr lang="ar-SA" dirty="0" smtClean="0"/>
              <a:t>تعني هذه العلاقة ان اي سجل يرتبط مع سجل واحد على الاكثر من الكيان الثاني</a:t>
            </a:r>
          </a:p>
          <a:p>
            <a:pPr lvl="1" algn="r" rtl="1">
              <a:buFont typeface="Wingdings" pitchFamily="2" charset="2"/>
              <a:buChar char=""/>
              <a:defRPr/>
            </a:pPr>
            <a:endParaRPr lang="ar-SA" dirty="0"/>
          </a:p>
          <a:p>
            <a:pPr algn="r" rtl="1">
              <a:buFont typeface="Wingdings" pitchFamily="2" charset="2"/>
              <a:buNone/>
              <a:defRPr/>
            </a:pPr>
            <a:endParaRPr lang="ar-SA" dirty="0" smtClean="0"/>
          </a:p>
        </p:txBody>
      </p:sp>
      <p:grpSp>
        <p:nvGrpSpPr>
          <p:cNvPr id="30" name="Group 29"/>
          <p:cNvGrpSpPr/>
          <p:nvPr/>
        </p:nvGrpSpPr>
        <p:grpSpPr>
          <a:xfrm>
            <a:off x="5148064" y="2852936"/>
            <a:ext cx="3530600" cy="3313113"/>
            <a:chOff x="5578475" y="3152775"/>
            <a:chExt cx="3530600" cy="3313113"/>
          </a:xfrm>
        </p:grpSpPr>
        <p:sp>
          <p:nvSpPr>
            <p:cNvPr id="11269" name="Rectangle 7"/>
            <p:cNvSpPr>
              <a:spLocks noChangeArrowheads="1"/>
            </p:cNvSpPr>
            <p:nvPr/>
          </p:nvSpPr>
          <p:spPr bwMode="auto">
            <a:xfrm>
              <a:off x="5578475" y="3152775"/>
              <a:ext cx="1873250" cy="503238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ar-SA" sz="2800" b="1"/>
                <a:t>طالب</a:t>
              </a:r>
              <a:endParaRPr lang="ar-SA" sz="2800"/>
            </a:p>
          </p:txBody>
        </p:sp>
        <p:sp>
          <p:nvSpPr>
            <p:cNvPr id="11270" name="Flowchart: Decision 12"/>
            <p:cNvSpPr>
              <a:spLocks noChangeArrowheads="1"/>
            </p:cNvSpPr>
            <p:nvPr/>
          </p:nvSpPr>
          <p:spPr bwMode="auto">
            <a:xfrm>
              <a:off x="5578475" y="4378325"/>
              <a:ext cx="1873250" cy="863600"/>
            </a:xfrm>
            <a:prstGeom prst="flowChartDecision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r>
                <a:rPr lang="ar-SA" sz="2800" b="1"/>
                <a:t>يمتلك</a:t>
              </a:r>
              <a:endParaRPr lang="ar-SA" b="1"/>
            </a:p>
          </p:txBody>
        </p:sp>
        <p:sp>
          <p:nvSpPr>
            <p:cNvPr id="11271" name="Rectangle 7"/>
            <p:cNvSpPr>
              <a:spLocks noChangeArrowheads="1"/>
            </p:cNvSpPr>
            <p:nvPr/>
          </p:nvSpPr>
          <p:spPr bwMode="auto">
            <a:xfrm>
              <a:off x="5578475" y="5962650"/>
              <a:ext cx="1873250" cy="503238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ar-SA" sz="2800" b="1"/>
                <a:t>سجل اكاديمي</a:t>
              </a:r>
              <a:endParaRPr lang="ar-SA" sz="2800"/>
            </a:p>
          </p:txBody>
        </p:sp>
        <p:cxnSp>
          <p:nvCxnSpPr>
            <p:cNvPr id="11272" name="Straight Connector 8"/>
            <p:cNvCxnSpPr>
              <a:cxnSpLocks noChangeShapeType="1"/>
              <a:stCxn id="11269" idx="2"/>
              <a:endCxn id="11270" idx="0"/>
            </p:cNvCxnSpPr>
            <p:nvPr/>
          </p:nvCxnSpPr>
          <p:spPr bwMode="auto">
            <a:xfrm>
              <a:off x="6515100" y="3656013"/>
              <a:ext cx="0" cy="722312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1273" name="Straight Connector 10"/>
            <p:cNvCxnSpPr>
              <a:cxnSpLocks noChangeShapeType="1"/>
            </p:cNvCxnSpPr>
            <p:nvPr/>
          </p:nvCxnSpPr>
          <p:spPr bwMode="auto">
            <a:xfrm>
              <a:off x="6516688" y="5240338"/>
              <a:ext cx="0" cy="720725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11274" name="TextBox 9"/>
            <p:cNvSpPr txBox="1">
              <a:spLocks noChangeArrowheads="1"/>
            </p:cNvSpPr>
            <p:nvPr/>
          </p:nvSpPr>
          <p:spPr bwMode="auto">
            <a:xfrm>
              <a:off x="6588125" y="5376863"/>
              <a:ext cx="360363" cy="368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/>
                <a:t>1</a:t>
              </a:r>
              <a:endParaRPr lang="ar-SA"/>
            </a:p>
          </p:txBody>
        </p:sp>
        <p:sp>
          <p:nvSpPr>
            <p:cNvPr id="11275" name="TextBox 9"/>
            <p:cNvSpPr txBox="1">
              <a:spLocks noChangeArrowheads="1"/>
            </p:cNvSpPr>
            <p:nvPr/>
          </p:nvSpPr>
          <p:spPr bwMode="auto">
            <a:xfrm>
              <a:off x="6588125" y="3802063"/>
              <a:ext cx="360363" cy="368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/>
                <a:t>1</a:t>
              </a:r>
              <a:endParaRPr lang="ar-SA"/>
            </a:p>
          </p:txBody>
        </p:sp>
        <p:sp>
          <p:nvSpPr>
            <p:cNvPr id="11276" name="TextBox 13"/>
            <p:cNvSpPr txBox="1">
              <a:spLocks noChangeArrowheads="1"/>
            </p:cNvSpPr>
            <p:nvPr/>
          </p:nvSpPr>
          <p:spPr bwMode="auto">
            <a:xfrm>
              <a:off x="7524750" y="3370263"/>
              <a:ext cx="1511300" cy="10144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ar-SA" sz="2000"/>
                <a:t>كل طالب لديه سجل اكاديمي واحد فقط</a:t>
              </a:r>
            </a:p>
          </p:txBody>
        </p:sp>
        <p:sp>
          <p:nvSpPr>
            <p:cNvPr id="11277" name="TextBox 9"/>
            <p:cNvSpPr txBox="1">
              <a:spLocks noChangeArrowheads="1"/>
            </p:cNvSpPr>
            <p:nvPr/>
          </p:nvSpPr>
          <p:spPr bwMode="auto">
            <a:xfrm>
              <a:off x="5651500" y="3802063"/>
              <a:ext cx="649288" cy="368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/>
                <a:t>1:1</a:t>
              </a:r>
              <a:endParaRPr lang="ar-SA"/>
            </a:p>
          </p:txBody>
        </p:sp>
        <p:sp>
          <p:nvSpPr>
            <p:cNvPr id="11278" name="TextBox 9"/>
            <p:cNvSpPr txBox="1">
              <a:spLocks noChangeArrowheads="1"/>
            </p:cNvSpPr>
            <p:nvPr/>
          </p:nvSpPr>
          <p:spPr bwMode="auto">
            <a:xfrm>
              <a:off x="5651500" y="5376863"/>
              <a:ext cx="649288" cy="368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/>
                <a:t>1:1</a:t>
              </a:r>
              <a:endParaRPr lang="ar-SA"/>
            </a:p>
          </p:txBody>
        </p:sp>
        <p:sp>
          <p:nvSpPr>
            <p:cNvPr id="11279" name="TextBox 16"/>
            <p:cNvSpPr txBox="1">
              <a:spLocks noChangeArrowheads="1"/>
            </p:cNvSpPr>
            <p:nvPr/>
          </p:nvSpPr>
          <p:spPr bwMode="auto">
            <a:xfrm>
              <a:off x="7596188" y="4873625"/>
              <a:ext cx="1512887" cy="1016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ar-SA" sz="2000"/>
                <a:t>كل سجل اكاديمي  يخص طالب واحد فقط</a:t>
              </a: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755576" y="2420888"/>
            <a:ext cx="3457575" cy="3313113"/>
            <a:chOff x="826393" y="2708920"/>
            <a:chExt cx="3457575" cy="3313113"/>
          </a:xfrm>
        </p:grpSpPr>
        <p:grpSp>
          <p:nvGrpSpPr>
            <p:cNvPr id="28" name="Group 27"/>
            <p:cNvGrpSpPr/>
            <p:nvPr/>
          </p:nvGrpSpPr>
          <p:grpSpPr>
            <a:xfrm>
              <a:off x="826393" y="2708920"/>
              <a:ext cx="3457575" cy="3313113"/>
              <a:chOff x="539750" y="3152775"/>
              <a:chExt cx="3457575" cy="3313113"/>
            </a:xfrm>
          </p:grpSpPr>
          <p:sp>
            <p:nvSpPr>
              <p:cNvPr id="11280" name="Rectangle 7"/>
              <p:cNvSpPr>
                <a:spLocks noChangeArrowheads="1"/>
              </p:cNvSpPr>
              <p:nvPr/>
            </p:nvSpPr>
            <p:spPr bwMode="auto">
              <a:xfrm>
                <a:off x="539750" y="3152775"/>
                <a:ext cx="1873250" cy="503238"/>
              </a:xfrm>
              <a:prstGeom prst="rect">
                <a:avLst/>
              </a:prstGeom>
              <a:solidFill>
                <a:schemeClr val="accent1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ar-SA" sz="2800" b="1"/>
                  <a:t>رجل</a:t>
                </a:r>
                <a:endParaRPr lang="ar-SA" sz="2800"/>
              </a:p>
            </p:txBody>
          </p:sp>
          <p:sp>
            <p:nvSpPr>
              <p:cNvPr id="11281" name="Flowchart: Decision 12"/>
              <p:cNvSpPr>
                <a:spLocks noChangeArrowheads="1"/>
              </p:cNvSpPr>
              <p:nvPr/>
            </p:nvSpPr>
            <p:spPr bwMode="auto">
              <a:xfrm>
                <a:off x="539750" y="4378325"/>
                <a:ext cx="1873250" cy="863600"/>
              </a:xfrm>
              <a:prstGeom prst="flowChartDecision">
                <a:avLst/>
              </a:prstGeom>
              <a:solidFill>
                <a:schemeClr val="accent1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r>
                  <a:rPr lang="ar-SA" sz="2800" b="1"/>
                  <a:t>يتزوج</a:t>
                </a:r>
                <a:endParaRPr lang="ar-SA" b="1"/>
              </a:p>
            </p:txBody>
          </p:sp>
          <p:sp>
            <p:nvSpPr>
              <p:cNvPr id="11282" name="Rectangle 7"/>
              <p:cNvSpPr>
                <a:spLocks noChangeArrowheads="1"/>
              </p:cNvSpPr>
              <p:nvPr/>
            </p:nvSpPr>
            <p:spPr bwMode="auto">
              <a:xfrm>
                <a:off x="539750" y="5962650"/>
                <a:ext cx="1873250" cy="503238"/>
              </a:xfrm>
              <a:prstGeom prst="rect">
                <a:avLst/>
              </a:prstGeom>
              <a:solidFill>
                <a:schemeClr val="accent1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ar-SA" sz="2800" b="1"/>
                  <a:t>امرأة</a:t>
                </a:r>
                <a:endParaRPr lang="ar-SA" sz="2800"/>
              </a:p>
            </p:txBody>
          </p:sp>
          <p:cxnSp>
            <p:nvCxnSpPr>
              <p:cNvPr id="11283" name="Straight Connector 21"/>
              <p:cNvCxnSpPr>
                <a:cxnSpLocks noChangeShapeType="1"/>
                <a:stCxn id="11280" idx="2"/>
                <a:endCxn id="11281" idx="0"/>
              </p:cNvCxnSpPr>
              <p:nvPr/>
            </p:nvCxnSpPr>
            <p:spPr bwMode="auto">
              <a:xfrm>
                <a:off x="1476375" y="3656013"/>
                <a:ext cx="0" cy="722312"/>
              </a:xfrm>
              <a:prstGeom prst="line">
                <a:avLst/>
              </a:prstGeom>
              <a:noFill/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1284" name="Straight Connector 22"/>
              <p:cNvCxnSpPr>
                <a:cxnSpLocks noChangeShapeType="1"/>
              </p:cNvCxnSpPr>
              <p:nvPr/>
            </p:nvCxnSpPr>
            <p:spPr bwMode="auto">
              <a:xfrm>
                <a:off x="1476375" y="5240338"/>
                <a:ext cx="0" cy="720725"/>
              </a:xfrm>
              <a:prstGeom prst="line">
                <a:avLst/>
              </a:prstGeom>
              <a:noFill/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</p:cxnSp>
          <p:sp>
            <p:nvSpPr>
              <p:cNvPr id="11285" name="TextBox 9"/>
              <p:cNvSpPr txBox="1">
                <a:spLocks noChangeArrowheads="1"/>
              </p:cNvSpPr>
              <p:nvPr/>
            </p:nvSpPr>
            <p:spPr bwMode="auto">
              <a:xfrm>
                <a:off x="1547813" y="5376863"/>
                <a:ext cx="360362" cy="3683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dirty="0" smtClean="0"/>
                  <a:t>1</a:t>
                </a:r>
                <a:endParaRPr lang="ar-SA" dirty="0"/>
              </a:p>
            </p:txBody>
          </p:sp>
          <p:sp>
            <p:nvSpPr>
              <p:cNvPr id="11286" name="TextBox 9"/>
              <p:cNvSpPr txBox="1">
                <a:spLocks noChangeArrowheads="1"/>
              </p:cNvSpPr>
              <p:nvPr/>
            </p:nvSpPr>
            <p:spPr bwMode="auto">
              <a:xfrm>
                <a:off x="1547813" y="3802063"/>
                <a:ext cx="360362" cy="3683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dirty="0" smtClean="0"/>
                  <a:t>1</a:t>
                </a:r>
                <a:endParaRPr lang="ar-SA" dirty="0"/>
              </a:p>
            </p:txBody>
          </p:sp>
          <p:sp>
            <p:nvSpPr>
              <p:cNvPr id="11287" name="TextBox 25"/>
              <p:cNvSpPr txBox="1">
                <a:spLocks noChangeArrowheads="1"/>
              </p:cNvSpPr>
              <p:nvPr/>
            </p:nvSpPr>
            <p:spPr bwMode="auto">
              <a:xfrm>
                <a:off x="2484438" y="3370263"/>
                <a:ext cx="1512887" cy="10144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ar-SA" sz="2000"/>
                  <a:t>كل رجل يتزوج امرأة واحدة او لا يتزوج ابداً</a:t>
                </a:r>
              </a:p>
            </p:txBody>
          </p:sp>
          <p:sp>
            <p:nvSpPr>
              <p:cNvPr id="11288" name="TextBox 9"/>
              <p:cNvSpPr txBox="1">
                <a:spLocks noChangeArrowheads="1"/>
              </p:cNvSpPr>
              <p:nvPr/>
            </p:nvSpPr>
            <p:spPr bwMode="auto">
              <a:xfrm>
                <a:off x="612775" y="3802063"/>
                <a:ext cx="647700" cy="3683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/>
                  <a:t>0:1</a:t>
                </a:r>
                <a:endParaRPr lang="ar-SA"/>
              </a:p>
            </p:txBody>
          </p:sp>
          <p:sp>
            <p:nvSpPr>
              <p:cNvPr id="11289" name="TextBox 9"/>
              <p:cNvSpPr txBox="1">
                <a:spLocks noChangeArrowheads="1"/>
              </p:cNvSpPr>
              <p:nvPr/>
            </p:nvSpPr>
            <p:spPr bwMode="auto">
              <a:xfrm>
                <a:off x="612775" y="5376863"/>
                <a:ext cx="647700" cy="3683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/>
                  <a:t>0:1</a:t>
                </a:r>
                <a:endParaRPr lang="ar-SA"/>
              </a:p>
            </p:txBody>
          </p:sp>
        </p:grpSp>
        <p:sp>
          <p:nvSpPr>
            <p:cNvPr id="11290" name="TextBox 29"/>
            <p:cNvSpPr txBox="1">
              <a:spLocks noChangeArrowheads="1"/>
            </p:cNvSpPr>
            <p:nvPr/>
          </p:nvSpPr>
          <p:spPr bwMode="auto">
            <a:xfrm>
              <a:off x="2636838" y="4946650"/>
              <a:ext cx="1512887" cy="10144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ar-SA" sz="2000"/>
                <a:t>كل مرأة تتزوج رجل واحد او لا تتزوج ابداً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4000" b="1" dirty="0" smtClean="0"/>
              <a:t>انواع العلاقات الرابطة بين الكيانات (السجلات)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372766"/>
            <a:ext cx="8856984" cy="5008562"/>
          </a:xfrm>
        </p:spPr>
        <p:txBody>
          <a:bodyPr/>
          <a:lstStyle/>
          <a:p>
            <a:pPr marL="350838" lvl="1" algn="just" rtl="1">
              <a:buFont typeface="Wingdings" pitchFamily="2" charset="2"/>
              <a:buChar char=""/>
              <a:defRPr/>
            </a:pPr>
            <a:r>
              <a:rPr lang="ar-SA" b="1" u="sng" dirty="0"/>
              <a:t>علاقة سجل واحد مع </a:t>
            </a:r>
            <a:r>
              <a:rPr lang="ar-SA" b="1" u="sng" dirty="0" smtClean="0"/>
              <a:t>عدة سجلات(</a:t>
            </a:r>
            <a:r>
              <a:rPr lang="en-US" b="1" u="sng" dirty="0" smtClean="0"/>
              <a:t>one to many</a:t>
            </a:r>
            <a:r>
              <a:rPr lang="ar-SA" b="1" u="sng" dirty="0" smtClean="0"/>
              <a:t>)</a:t>
            </a:r>
            <a:r>
              <a:rPr lang="ar-SA" dirty="0" smtClean="0"/>
              <a:t>:	تعني هذه العلاقة ان اي سجل من الكيان الاول يمكن ان  يرتبط مع عدة سجلات من الكيان الثاني ، و يرتبط اي سجل من الكيان الثاني مع سجل واحد على الاكثر من الكيان الاول</a:t>
            </a:r>
          </a:p>
          <a:p>
            <a:pPr lvl="1" algn="r" rtl="1">
              <a:buFont typeface="Wingdings" pitchFamily="2" charset="2"/>
              <a:buChar char=""/>
              <a:defRPr/>
            </a:pPr>
            <a:endParaRPr lang="ar-SA" dirty="0"/>
          </a:p>
          <a:p>
            <a:pPr algn="r" rtl="1">
              <a:buFont typeface="Wingdings" pitchFamily="2" charset="2"/>
              <a:buNone/>
              <a:defRPr/>
            </a:pPr>
            <a:endParaRPr lang="ar-SA" dirty="0" smtClean="0"/>
          </a:p>
        </p:txBody>
      </p:sp>
      <p:grpSp>
        <p:nvGrpSpPr>
          <p:cNvPr id="38" name="Group 37"/>
          <p:cNvGrpSpPr/>
          <p:nvPr/>
        </p:nvGrpSpPr>
        <p:grpSpPr>
          <a:xfrm>
            <a:off x="4788024" y="2924175"/>
            <a:ext cx="3529111" cy="3024287"/>
            <a:chOff x="4788024" y="2924175"/>
            <a:chExt cx="3529111" cy="3024287"/>
          </a:xfrm>
        </p:grpSpPr>
        <p:sp>
          <p:nvSpPr>
            <p:cNvPr id="12293" name="Rectangle 7"/>
            <p:cNvSpPr>
              <a:spLocks noChangeArrowheads="1"/>
            </p:cNvSpPr>
            <p:nvPr/>
          </p:nvSpPr>
          <p:spPr bwMode="auto">
            <a:xfrm>
              <a:off x="4788024" y="2924175"/>
              <a:ext cx="1873250" cy="503238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ar-SA" sz="2800" b="1"/>
                <a:t>كلية</a:t>
              </a:r>
              <a:endParaRPr lang="ar-SA" sz="2800"/>
            </a:p>
          </p:txBody>
        </p:sp>
        <p:sp>
          <p:nvSpPr>
            <p:cNvPr id="12294" name="Flowchart: Decision 12"/>
            <p:cNvSpPr>
              <a:spLocks noChangeArrowheads="1"/>
            </p:cNvSpPr>
            <p:nvPr/>
          </p:nvSpPr>
          <p:spPr bwMode="auto">
            <a:xfrm>
              <a:off x="4788024" y="3861048"/>
              <a:ext cx="1873250" cy="863600"/>
            </a:xfrm>
            <a:prstGeom prst="flowChartDecision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r>
                <a:rPr lang="ar-SA" sz="2800" b="1"/>
                <a:t>ترتبط</a:t>
              </a:r>
              <a:endParaRPr lang="ar-SA" b="1"/>
            </a:p>
          </p:txBody>
        </p:sp>
        <p:sp>
          <p:nvSpPr>
            <p:cNvPr id="12295" name="Rectangle 7"/>
            <p:cNvSpPr>
              <a:spLocks noChangeArrowheads="1"/>
            </p:cNvSpPr>
            <p:nvPr/>
          </p:nvSpPr>
          <p:spPr bwMode="auto">
            <a:xfrm>
              <a:off x="4788024" y="5445224"/>
              <a:ext cx="1873250" cy="503238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ar-SA" sz="2800" b="1"/>
                <a:t>قسم</a:t>
              </a:r>
              <a:endParaRPr lang="ar-SA" sz="2800"/>
            </a:p>
          </p:txBody>
        </p:sp>
        <p:cxnSp>
          <p:nvCxnSpPr>
            <p:cNvPr id="12296" name="Straight Connector 8"/>
            <p:cNvCxnSpPr>
              <a:cxnSpLocks noChangeShapeType="1"/>
              <a:stCxn id="12293" idx="2"/>
              <a:endCxn id="12294" idx="0"/>
            </p:cNvCxnSpPr>
            <p:nvPr/>
          </p:nvCxnSpPr>
          <p:spPr bwMode="auto">
            <a:xfrm rot="5400000">
              <a:off x="5507832" y="3644230"/>
              <a:ext cx="433635" cy="0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12298" name="TextBox 13"/>
            <p:cNvSpPr txBox="1">
              <a:spLocks noChangeArrowheads="1"/>
            </p:cNvSpPr>
            <p:nvPr/>
          </p:nvSpPr>
          <p:spPr bwMode="auto">
            <a:xfrm>
              <a:off x="6734299" y="3141663"/>
              <a:ext cx="1511300" cy="1006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ar-SA" sz="2000"/>
                <a:t>كل كليه ترتبط بقسم واحد او عدة اقسام</a:t>
              </a:r>
            </a:p>
          </p:txBody>
        </p:sp>
        <p:sp>
          <p:nvSpPr>
            <p:cNvPr id="12299" name="TextBox 9"/>
            <p:cNvSpPr txBox="1">
              <a:spLocks noChangeArrowheads="1"/>
            </p:cNvSpPr>
            <p:nvPr/>
          </p:nvSpPr>
          <p:spPr bwMode="auto">
            <a:xfrm>
              <a:off x="4861049" y="3573463"/>
              <a:ext cx="649288" cy="368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/>
                <a:t>1:1</a:t>
              </a:r>
              <a:endParaRPr lang="ar-SA"/>
            </a:p>
          </p:txBody>
        </p:sp>
        <p:sp>
          <p:nvSpPr>
            <p:cNvPr id="12300" name="TextBox 9"/>
            <p:cNvSpPr txBox="1">
              <a:spLocks noChangeArrowheads="1"/>
            </p:cNvSpPr>
            <p:nvPr/>
          </p:nvSpPr>
          <p:spPr bwMode="auto">
            <a:xfrm>
              <a:off x="4861049" y="5148263"/>
              <a:ext cx="649288" cy="368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/>
                <a:t>1:N</a:t>
              </a:r>
              <a:endParaRPr lang="ar-SA"/>
            </a:p>
          </p:txBody>
        </p:sp>
        <p:sp>
          <p:nvSpPr>
            <p:cNvPr id="12301" name="TextBox 16"/>
            <p:cNvSpPr txBox="1">
              <a:spLocks noChangeArrowheads="1"/>
            </p:cNvSpPr>
            <p:nvPr/>
          </p:nvSpPr>
          <p:spPr bwMode="auto">
            <a:xfrm>
              <a:off x="6804248" y="4645025"/>
              <a:ext cx="1512887" cy="1006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ar-SA" sz="2000" dirty="0"/>
                <a:t>كل قسم او عدة اقسام ترتبط </a:t>
              </a:r>
              <a:r>
                <a:rPr lang="en-US" sz="2000" dirty="0"/>
                <a:t> </a:t>
              </a:r>
              <a:r>
                <a:rPr lang="ar-SA" sz="2000" dirty="0"/>
                <a:t> بكلية واحدة</a:t>
              </a:r>
              <a:r>
                <a:rPr lang="en-US" sz="2000" dirty="0"/>
                <a:t> </a:t>
              </a:r>
              <a:endParaRPr lang="ar-SA" sz="2000" dirty="0"/>
            </a:p>
          </p:txBody>
        </p:sp>
        <p:sp>
          <p:nvSpPr>
            <p:cNvPr id="12313" name="Line 29"/>
            <p:cNvSpPr>
              <a:spLocks noChangeShapeType="1"/>
            </p:cNvSpPr>
            <p:nvPr/>
          </p:nvSpPr>
          <p:spPr bwMode="auto">
            <a:xfrm flipH="1">
              <a:off x="5510337" y="3573463"/>
              <a:ext cx="4318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SA"/>
            </a:p>
          </p:txBody>
        </p:sp>
        <p:grpSp>
          <p:nvGrpSpPr>
            <p:cNvPr id="37" name="Group 36"/>
            <p:cNvGrpSpPr/>
            <p:nvPr/>
          </p:nvGrpSpPr>
          <p:grpSpPr>
            <a:xfrm>
              <a:off x="5510337" y="4725144"/>
              <a:ext cx="431800" cy="722312"/>
              <a:chOff x="5510337" y="5011738"/>
              <a:chExt cx="431800" cy="722312"/>
            </a:xfrm>
          </p:grpSpPr>
          <p:cxnSp>
            <p:nvCxnSpPr>
              <p:cNvPr id="12297" name="Straight Connector 10"/>
              <p:cNvCxnSpPr>
                <a:cxnSpLocks noChangeShapeType="1"/>
              </p:cNvCxnSpPr>
              <p:nvPr/>
            </p:nvCxnSpPr>
            <p:spPr bwMode="auto">
              <a:xfrm>
                <a:off x="5726237" y="5011738"/>
                <a:ext cx="0" cy="720725"/>
              </a:xfrm>
              <a:prstGeom prst="line">
                <a:avLst/>
              </a:prstGeom>
              <a:noFill/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</p:cxnSp>
          <p:sp>
            <p:nvSpPr>
              <p:cNvPr id="12314" name="Line 30"/>
              <p:cNvSpPr>
                <a:spLocks noChangeShapeType="1"/>
              </p:cNvSpPr>
              <p:nvPr/>
            </p:nvSpPr>
            <p:spPr bwMode="auto">
              <a:xfrm flipH="1">
                <a:off x="5581774" y="5516563"/>
                <a:ext cx="144463" cy="21748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SA"/>
              </a:p>
            </p:txBody>
          </p:sp>
          <p:sp>
            <p:nvSpPr>
              <p:cNvPr id="12315" name="Line 31"/>
              <p:cNvSpPr>
                <a:spLocks noChangeShapeType="1"/>
              </p:cNvSpPr>
              <p:nvPr/>
            </p:nvSpPr>
            <p:spPr bwMode="auto">
              <a:xfrm>
                <a:off x="5726237" y="5516563"/>
                <a:ext cx="142875" cy="21748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SA"/>
              </a:p>
            </p:txBody>
          </p:sp>
          <p:sp>
            <p:nvSpPr>
              <p:cNvPr id="12316" name="Line 32"/>
              <p:cNvSpPr>
                <a:spLocks noChangeShapeType="1"/>
              </p:cNvSpPr>
              <p:nvPr/>
            </p:nvSpPr>
            <p:spPr bwMode="auto">
              <a:xfrm flipH="1">
                <a:off x="5510337" y="5373688"/>
                <a:ext cx="43180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SA"/>
              </a:p>
            </p:txBody>
          </p:sp>
          <p:sp>
            <p:nvSpPr>
              <p:cNvPr id="12317" name="Line 33"/>
              <p:cNvSpPr>
                <a:spLocks noChangeShapeType="1"/>
              </p:cNvSpPr>
              <p:nvPr/>
            </p:nvSpPr>
            <p:spPr bwMode="auto">
              <a:xfrm flipH="1">
                <a:off x="5581774" y="5516563"/>
                <a:ext cx="144463" cy="21748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SA"/>
              </a:p>
            </p:txBody>
          </p:sp>
          <p:sp>
            <p:nvSpPr>
              <p:cNvPr id="12318" name="Line 34"/>
              <p:cNvSpPr>
                <a:spLocks noChangeShapeType="1"/>
              </p:cNvSpPr>
              <p:nvPr/>
            </p:nvSpPr>
            <p:spPr bwMode="auto">
              <a:xfrm>
                <a:off x="5726237" y="5516563"/>
                <a:ext cx="142875" cy="21748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SA"/>
              </a:p>
            </p:txBody>
          </p:sp>
        </p:grpSp>
      </p:grpSp>
      <p:grpSp>
        <p:nvGrpSpPr>
          <p:cNvPr id="36" name="Group 35"/>
          <p:cNvGrpSpPr/>
          <p:nvPr/>
        </p:nvGrpSpPr>
        <p:grpSpPr>
          <a:xfrm>
            <a:off x="539552" y="2924175"/>
            <a:ext cx="3610173" cy="3201020"/>
            <a:chOff x="539552" y="2924175"/>
            <a:chExt cx="3610173" cy="3201020"/>
          </a:xfrm>
        </p:grpSpPr>
        <p:sp>
          <p:nvSpPr>
            <p:cNvPr id="12302" name="Rectangle 7"/>
            <p:cNvSpPr>
              <a:spLocks noChangeArrowheads="1"/>
            </p:cNvSpPr>
            <p:nvPr/>
          </p:nvSpPr>
          <p:spPr bwMode="auto">
            <a:xfrm>
              <a:off x="539750" y="2924175"/>
              <a:ext cx="1873250" cy="503238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ar-SA" sz="2800" b="1"/>
                <a:t>رجل</a:t>
              </a:r>
              <a:endParaRPr lang="ar-SA" sz="2800"/>
            </a:p>
          </p:txBody>
        </p:sp>
        <p:sp>
          <p:nvSpPr>
            <p:cNvPr id="12303" name="Flowchart: Decision 12"/>
            <p:cNvSpPr>
              <a:spLocks noChangeArrowheads="1"/>
            </p:cNvSpPr>
            <p:nvPr/>
          </p:nvSpPr>
          <p:spPr bwMode="auto">
            <a:xfrm>
              <a:off x="539552" y="3717032"/>
              <a:ext cx="1873250" cy="863600"/>
            </a:xfrm>
            <a:prstGeom prst="flowChartDecision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r>
                <a:rPr lang="ar-SA" sz="2800" b="1"/>
                <a:t>يتزوج</a:t>
              </a:r>
              <a:endParaRPr lang="ar-SA" b="1"/>
            </a:p>
          </p:txBody>
        </p:sp>
        <p:sp>
          <p:nvSpPr>
            <p:cNvPr id="12304" name="Rectangle 7"/>
            <p:cNvSpPr>
              <a:spLocks noChangeArrowheads="1"/>
            </p:cNvSpPr>
            <p:nvPr/>
          </p:nvSpPr>
          <p:spPr bwMode="auto">
            <a:xfrm>
              <a:off x="539750" y="5229200"/>
              <a:ext cx="1873250" cy="503238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ar-SA" sz="2800" b="1"/>
                <a:t>امرأة</a:t>
              </a:r>
              <a:endParaRPr lang="ar-SA" sz="2800"/>
            </a:p>
          </p:txBody>
        </p:sp>
        <p:cxnSp>
          <p:nvCxnSpPr>
            <p:cNvPr id="12305" name="Straight Connector 21"/>
            <p:cNvCxnSpPr>
              <a:cxnSpLocks noChangeShapeType="1"/>
              <a:stCxn id="12302" idx="2"/>
              <a:endCxn id="12303" idx="0"/>
            </p:cNvCxnSpPr>
            <p:nvPr/>
          </p:nvCxnSpPr>
          <p:spPr bwMode="auto">
            <a:xfrm rot="5400000">
              <a:off x="1331467" y="3572123"/>
              <a:ext cx="289619" cy="198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12307" name="TextBox 9"/>
            <p:cNvSpPr txBox="1">
              <a:spLocks noChangeArrowheads="1"/>
            </p:cNvSpPr>
            <p:nvPr/>
          </p:nvSpPr>
          <p:spPr bwMode="auto">
            <a:xfrm>
              <a:off x="1691358" y="4581128"/>
              <a:ext cx="360362" cy="368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dirty="0"/>
                <a:t>0</a:t>
              </a:r>
              <a:endParaRPr lang="ar-SA" dirty="0"/>
            </a:p>
          </p:txBody>
        </p:sp>
        <p:sp>
          <p:nvSpPr>
            <p:cNvPr id="12308" name="TextBox 9"/>
            <p:cNvSpPr txBox="1">
              <a:spLocks noChangeArrowheads="1"/>
            </p:cNvSpPr>
            <p:nvPr/>
          </p:nvSpPr>
          <p:spPr bwMode="auto">
            <a:xfrm>
              <a:off x="1547664" y="3429000"/>
              <a:ext cx="360362" cy="368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dirty="0"/>
                <a:t>0</a:t>
              </a:r>
              <a:endParaRPr lang="ar-SA" dirty="0"/>
            </a:p>
          </p:txBody>
        </p:sp>
        <p:sp>
          <p:nvSpPr>
            <p:cNvPr id="12309" name="TextBox 25"/>
            <p:cNvSpPr txBox="1">
              <a:spLocks noChangeArrowheads="1"/>
            </p:cNvSpPr>
            <p:nvPr/>
          </p:nvSpPr>
          <p:spPr bwMode="auto">
            <a:xfrm>
              <a:off x="2484438" y="2924944"/>
              <a:ext cx="1512887" cy="1311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ar-SA" sz="2000" dirty="0"/>
                <a:t>كل رجل يمكن ان يتزوج باكثر من امرأة او لا يتزوج ابداً</a:t>
              </a:r>
            </a:p>
          </p:txBody>
        </p:sp>
        <p:sp>
          <p:nvSpPr>
            <p:cNvPr id="12310" name="TextBox 9"/>
            <p:cNvSpPr txBox="1">
              <a:spLocks noChangeArrowheads="1"/>
            </p:cNvSpPr>
            <p:nvPr/>
          </p:nvSpPr>
          <p:spPr bwMode="auto">
            <a:xfrm>
              <a:off x="755948" y="3429000"/>
              <a:ext cx="647700" cy="368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/>
                <a:t>0:1</a:t>
              </a:r>
              <a:endParaRPr lang="ar-SA"/>
            </a:p>
          </p:txBody>
        </p:sp>
        <p:sp>
          <p:nvSpPr>
            <p:cNvPr id="12311" name="TextBox 9"/>
            <p:cNvSpPr txBox="1">
              <a:spLocks noChangeArrowheads="1"/>
            </p:cNvSpPr>
            <p:nvPr/>
          </p:nvSpPr>
          <p:spPr bwMode="auto">
            <a:xfrm>
              <a:off x="827956" y="4509120"/>
              <a:ext cx="647700" cy="368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dirty="0"/>
                <a:t>0:N</a:t>
              </a:r>
              <a:endParaRPr lang="ar-SA" dirty="0"/>
            </a:p>
          </p:txBody>
        </p:sp>
        <p:sp>
          <p:nvSpPr>
            <p:cNvPr id="12312" name="TextBox 29"/>
            <p:cNvSpPr txBox="1">
              <a:spLocks noChangeArrowheads="1"/>
            </p:cNvSpPr>
            <p:nvPr/>
          </p:nvSpPr>
          <p:spPr bwMode="auto">
            <a:xfrm>
              <a:off x="2636838" y="4509120"/>
              <a:ext cx="1512887" cy="1616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ar-SA" sz="2000" dirty="0"/>
                <a:t>اكثر من امرأة او امرأه واحدة ممكن ان تتزوج من رجل واحد او لا تتزوج ابداً</a:t>
              </a:r>
            </a:p>
          </p:txBody>
        </p:sp>
        <p:grpSp>
          <p:nvGrpSpPr>
            <p:cNvPr id="35" name="Group 34"/>
            <p:cNvGrpSpPr/>
            <p:nvPr/>
          </p:nvGrpSpPr>
          <p:grpSpPr>
            <a:xfrm>
              <a:off x="1331640" y="4581128"/>
              <a:ext cx="289198" cy="648717"/>
              <a:chOff x="1333500" y="5011738"/>
              <a:chExt cx="287338" cy="720725"/>
            </a:xfrm>
          </p:grpSpPr>
          <p:cxnSp>
            <p:nvCxnSpPr>
              <p:cNvPr id="12306" name="Straight Connector 22"/>
              <p:cNvCxnSpPr>
                <a:cxnSpLocks noChangeShapeType="1"/>
              </p:cNvCxnSpPr>
              <p:nvPr/>
            </p:nvCxnSpPr>
            <p:spPr bwMode="auto">
              <a:xfrm>
                <a:off x="1476375" y="5011738"/>
                <a:ext cx="0" cy="720725"/>
              </a:xfrm>
              <a:prstGeom prst="line">
                <a:avLst/>
              </a:prstGeom>
              <a:noFill/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</p:cxnSp>
          <p:sp>
            <p:nvSpPr>
              <p:cNvPr id="12319" name="Line 35"/>
              <p:cNvSpPr>
                <a:spLocks noChangeShapeType="1"/>
              </p:cNvSpPr>
              <p:nvPr/>
            </p:nvSpPr>
            <p:spPr bwMode="auto">
              <a:xfrm flipH="1">
                <a:off x="1333500" y="5513388"/>
                <a:ext cx="144463" cy="21748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SA"/>
              </a:p>
            </p:txBody>
          </p:sp>
          <p:sp>
            <p:nvSpPr>
              <p:cNvPr id="12320" name="Line 36"/>
              <p:cNvSpPr>
                <a:spLocks noChangeShapeType="1"/>
              </p:cNvSpPr>
              <p:nvPr/>
            </p:nvSpPr>
            <p:spPr bwMode="auto">
              <a:xfrm>
                <a:off x="1477963" y="5513388"/>
                <a:ext cx="142875" cy="21748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SA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4000" b="1" dirty="0" smtClean="0"/>
              <a:t>انواع العلاقات الرابطة بين الكيانات (السجلات)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340768"/>
            <a:ext cx="8784975" cy="4793332"/>
          </a:xfrm>
        </p:spPr>
        <p:txBody>
          <a:bodyPr/>
          <a:lstStyle/>
          <a:p>
            <a:pPr marL="450850" lvl="1" indent="-273050" algn="just" rtl="1">
              <a:buFont typeface="Wingdings" pitchFamily="2" charset="2"/>
              <a:buChar char=""/>
              <a:defRPr/>
            </a:pPr>
            <a:r>
              <a:rPr lang="ar-SA" b="1" u="sng" dirty="0"/>
              <a:t>علاقة </a:t>
            </a:r>
            <a:r>
              <a:rPr lang="ar-SA" b="1" u="sng" dirty="0" smtClean="0"/>
              <a:t>عدة سجلات مع عدة سجلات </a:t>
            </a:r>
            <a:r>
              <a:rPr lang="en-US" b="1" u="sng" dirty="0" smtClean="0"/>
              <a:t>(Many to many)</a:t>
            </a:r>
            <a:r>
              <a:rPr lang="ar-SA" dirty="0" smtClean="0"/>
              <a:t>: اي سجل من الكيان الاول يرتبط مع عدة سجلات من الكيان الثاني و كذلك يرتبط اي سجل من الكيان الثاني مع عدة سجلات من الكيان الاول.	</a:t>
            </a:r>
          </a:p>
          <a:p>
            <a:pPr lvl="1" algn="r" rtl="1">
              <a:buFont typeface="Wingdings" pitchFamily="2" charset="2"/>
              <a:buChar char=""/>
              <a:defRPr/>
            </a:pPr>
            <a:endParaRPr lang="ar-SA" dirty="0"/>
          </a:p>
          <a:p>
            <a:pPr algn="r" rtl="1">
              <a:buFont typeface="Wingdings" pitchFamily="2" charset="2"/>
              <a:buNone/>
              <a:defRPr/>
            </a:pPr>
            <a:endParaRPr lang="ar-SA" dirty="0" smtClean="0"/>
          </a:p>
        </p:txBody>
      </p:sp>
      <p:sp>
        <p:nvSpPr>
          <p:cNvPr id="13326" name="Rectangle 7"/>
          <p:cNvSpPr>
            <a:spLocks noChangeArrowheads="1"/>
          </p:cNvSpPr>
          <p:nvPr/>
        </p:nvSpPr>
        <p:spPr bwMode="auto">
          <a:xfrm>
            <a:off x="539750" y="2924175"/>
            <a:ext cx="1873250" cy="503238"/>
          </a:xfrm>
          <a:prstGeom prst="rect">
            <a:avLst/>
          </a:prstGeom>
          <a:solidFill>
            <a:schemeClr val="accent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2800" b="1"/>
              <a:t>عميل</a:t>
            </a:r>
            <a:endParaRPr lang="ar-SA" sz="2800"/>
          </a:p>
        </p:txBody>
      </p:sp>
      <p:sp>
        <p:nvSpPr>
          <p:cNvPr id="13327" name="Flowchart: Decision 12"/>
          <p:cNvSpPr>
            <a:spLocks noChangeArrowheads="1"/>
          </p:cNvSpPr>
          <p:nvPr/>
        </p:nvSpPr>
        <p:spPr bwMode="auto">
          <a:xfrm>
            <a:off x="539750" y="3861048"/>
            <a:ext cx="1873250" cy="863600"/>
          </a:xfrm>
          <a:prstGeom prst="flowChartDecision">
            <a:avLst/>
          </a:prstGeom>
          <a:solidFill>
            <a:schemeClr val="accent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ar-SA" sz="2800" b="1"/>
              <a:t>يشتري</a:t>
            </a:r>
            <a:endParaRPr lang="ar-SA" b="1"/>
          </a:p>
        </p:txBody>
      </p:sp>
      <p:sp>
        <p:nvSpPr>
          <p:cNvPr id="13328" name="Rectangle 7"/>
          <p:cNvSpPr>
            <a:spLocks noChangeArrowheads="1"/>
          </p:cNvSpPr>
          <p:nvPr/>
        </p:nvSpPr>
        <p:spPr bwMode="auto">
          <a:xfrm>
            <a:off x="539750" y="5301208"/>
            <a:ext cx="1873250" cy="503238"/>
          </a:xfrm>
          <a:prstGeom prst="rect">
            <a:avLst/>
          </a:prstGeom>
          <a:solidFill>
            <a:schemeClr val="accent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2800" b="1" dirty="0"/>
              <a:t>منتج</a:t>
            </a:r>
            <a:endParaRPr lang="ar-SA" sz="2800" dirty="0"/>
          </a:p>
        </p:txBody>
      </p:sp>
      <p:cxnSp>
        <p:nvCxnSpPr>
          <p:cNvPr id="13329" name="Straight Connector 21"/>
          <p:cNvCxnSpPr>
            <a:cxnSpLocks noChangeShapeType="1"/>
            <a:stCxn id="13326" idx="2"/>
            <a:endCxn id="13327" idx="0"/>
          </p:cNvCxnSpPr>
          <p:nvPr/>
        </p:nvCxnSpPr>
        <p:spPr bwMode="auto">
          <a:xfrm rot="5400000">
            <a:off x="1259558" y="3644230"/>
            <a:ext cx="433635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13331" name="TextBox 9"/>
          <p:cNvSpPr txBox="1">
            <a:spLocks noChangeArrowheads="1"/>
          </p:cNvSpPr>
          <p:nvPr/>
        </p:nvSpPr>
        <p:spPr bwMode="auto">
          <a:xfrm>
            <a:off x="1547813" y="4861669"/>
            <a:ext cx="36036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0</a:t>
            </a:r>
            <a:endParaRPr lang="ar-SA"/>
          </a:p>
        </p:txBody>
      </p:sp>
      <p:sp>
        <p:nvSpPr>
          <p:cNvPr id="13332" name="TextBox 9"/>
          <p:cNvSpPr txBox="1">
            <a:spLocks noChangeArrowheads="1"/>
          </p:cNvSpPr>
          <p:nvPr/>
        </p:nvSpPr>
        <p:spPr bwMode="auto">
          <a:xfrm>
            <a:off x="1547813" y="3573463"/>
            <a:ext cx="36036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0</a:t>
            </a:r>
            <a:endParaRPr lang="ar-SA"/>
          </a:p>
        </p:txBody>
      </p:sp>
      <p:sp>
        <p:nvSpPr>
          <p:cNvPr id="13333" name="TextBox 25"/>
          <p:cNvSpPr txBox="1">
            <a:spLocks noChangeArrowheads="1"/>
          </p:cNvSpPr>
          <p:nvPr/>
        </p:nvSpPr>
        <p:spPr bwMode="auto">
          <a:xfrm>
            <a:off x="2483768" y="2924944"/>
            <a:ext cx="1512887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SA" sz="2000" dirty="0"/>
              <a:t>اي عميل ممكن ان يشتري عدة منتجات او لا يشتري ابداً</a:t>
            </a:r>
          </a:p>
        </p:txBody>
      </p:sp>
      <p:sp>
        <p:nvSpPr>
          <p:cNvPr id="13334" name="TextBox 9"/>
          <p:cNvSpPr txBox="1">
            <a:spLocks noChangeArrowheads="1"/>
          </p:cNvSpPr>
          <p:nvPr/>
        </p:nvSpPr>
        <p:spPr bwMode="auto">
          <a:xfrm>
            <a:off x="612775" y="3573463"/>
            <a:ext cx="6477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0:N</a:t>
            </a:r>
            <a:endParaRPr lang="ar-SA"/>
          </a:p>
        </p:txBody>
      </p:sp>
      <p:sp>
        <p:nvSpPr>
          <p:cNvPr id="13335" name="TextBox 9"/>
          <p:cNvSpPr txBox="1">
            <a:spLocks noChangeArrowheads="1"/>
          </p:cNvSpPr>
          <p:nvPr/>
        </p:nvSpPr>
        <p:spPr bwMode="auto">
          <a:xfrm>
            <a:off x="612775" y="4861669"/>
            <a:ext cx="6477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0:M</a:t>
            </a:r>
            <a:endParaRPr lang="ar-SA"/>
          </a:p>
        </p:txBody>
      </p:sp>
      <p:sp>
        <p:nvSpPr>
          <p:cNvPr id="13336" name="TextBox 29"/>
          <p:cNvSpPr txBox="1">
            <a:spLocks noChangeArrowheads="1"/>
          </p:cNvSpPr>
          <p:nvPr/>
        </p:nvSpPr>
        <p:spPr bwMode="auto">
          <a:xfrm>
            <a:off x="2627784" y="4581128"/>
            <a:ext cx="1512887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SA" sz="2000" dirty="0"/>
              <a:t>اي منتج قد يشترية عدة عملاء او لا يشترية اي عميل</a:t>
            </a:r>
          </a:p>
        </p:txBody>
      </p:sp>
      <p:grpSp>
        <p:nvGrpSpPr>
          <p:cNvPr id="38" name="Group 37"/>
          <p:cNvGrpSpPr/>
          <p:nvPr/>
        </p:nvGrpSpPr>
        <p:grpSpPr>
          <a:xfrm>
            <a:off x="1294849" y="4725144"/>
            <a:ext cx="361206" cy="576709"/>
            <a:chOff x="1333500" y="5011738"/>
            <a:chExt cx="287338" cy="720725"/>
          </a:xfrm>
        </p:grpSpPr>
        <p:cxnSp>
          <p:nvCxnSpPr>
            <p:cNvPr id="13330" name="Straight Connector 22"/>
            <p:cNvCxnSpPr>
              <a:cxnSpLocks noChangeShapeType="1"/>
            </p:cNvCxnSpPr>
            <p:nvPr/>
          </p:nvCxnSpPr>
          <p:spPr bwMode="auto">
            <a:xfrm>
              <a:off x="1476375" y="5011738"/>
              <a:ext cx="0" cy="720725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13342" name="Line 35"/>
            <p:cNvSpPr>
              <a:spLocks noChangeShapeType="1"/>
            </p:cNvSpPr>
            <p:nvPr/>
          </p:nvSpPr>
          <p:spPr bwMode="auto">
            <a:xfrm flipH="1">
              <a:off x="1333500" y="5513388"/>
              <a:ext cx="144463" cy="21748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13343" name="Line 36"/>
            <p:cNvSpPr>
              <a:spLocks noChangeShapeType="1"/>
            </p:cNvSpPr>
            <p:nvPr/>
          </p:nvSpPr>
          <p:spPr bwMode="auto">
            <a:xfrm>
              <a:off x="1477963" y="5513388"/>
              <a:ext cx="142875" cy="21748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SA"/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4953500" y="2867025"/>
            <a:ext cx="3457575" cy="3313113"/>
            <a:chOff x="4953500" y="2867025"/>
            <a:chExt cx="3457575" cy="3313113"/>
          </a:xfrm>
        </p:grpSpPr>
        <p:sp>
          <p:nvSpPr>
            <p:cNvPr id="13317" name="Rectangle 7"/>
            <p:cNvSpPr>
              <a:spLocks noChangeArrowheads="1"/>
            </p:cNvSpPr>
            <p:nvPr/>
          </p:nvSpPr>
          <p:spPr bwMode="auto">
            <a:xfrm>
              <a:off x="4953500" y="2867025"/>
              <a:ext cx="1873250" cy="503238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ar-SA" sz="2800" b="1"/>
                <a:t>طالب</a:t>
              </a:r>
              <a:endParaRPr lang="ar-SA" sz="2800"/>
            </a:p>
          </p:txBody>
        </p:sp>
        <p:sp>
          <p:nvSpPr>
            <p:cNvPr id="13318" name="Flowchart: Decision 12"/>
            <p:cNvSpPr>
              <a:spLocks noChangeArrowheads="1"/>
            </p:cNvSpPr>
            <p:nvPr/>
          </p:nvSpPr>
          <p:spPr bwMode="auto">
            <a:xfrm>
              <a:off x="4953500" y="4092575"/>
              <a:ext cx="1873250" cy="863600"/>
            </a:xfrm>
            <a:prstGeom prst="flowChartDecision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r>
                <a:rPr lang="ar-SA" sz="2800" b="1"/>
                <a:t>تسجيل</a:t>
              </a:r>
              <a:endParaRPr lang="ar-SA" b="1"/>
            </a:p>
          </p:txBody>
        </p:sp>
        <p:sp>
          <p:nvSpPr>
            <p:cNvPr id="13319" name="Rectangle 7"/>
            <p:cNvSpPr>
              <a:spLocks noChangeArrowheads="1"/>
            </p:cNvSpPr>
            <p:nvPr/>
          </p:nvSpPr>
          <p:spPr bwMode="auto">
            <a:xfrm>
              <a:off x="4953500" y="5676900"/>
              <a:ext cx="1873250" cy="503238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ar-SA" sz="2800" b="1"/>
                <a:t>شعبه</a:t>
              </a:r>
              <a:endParaRPr lang="ar-SA" sz="2800"/>
            </a:p>
          </p:txBody>
        </p:sp>
        <p:cxnSp>
          <p:nvCxnSpPr>
            <p:cNvPr id="13320" name="Straight Connector 8"/>
            <p:cNvCxnSpPr>
              <a:cxnSpLocks noChangeShapeType="1"/>
              <a:stCxn id="13317" idx="2"/>
              <a:endCxn id="13318" idx="0"/>
            </p:cNvCxnSpPr>
            <p:nvPr/>
          </p:nvCxnSpPr>
          <p:spPr bwMode="auto">
            <a:xfrm>
              <a:off x="5890125" y="3370263"/>
              <a:ext cx="0" cy="722312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3321" name="Straight Connector 10"/>
            <p:cNvCxnSpPr>
              <a:cxnSpLocks noChangeShapeType="1"/>
            </p:cNvCxnSpPr>
            <p:nvPr/>
          </p:nvCxnSpPr>
          <p:spPr bwMode="auto">
            <a:xfrm>
              <a:off x="5891713" y="4954588"/>
              <a:ext cx="0" cy="720725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13322" name="TextBox 13"/>
            <p:cNvSpPr txBox="1">
              <a:spLocks noChangeArrowheads="1"/>
            </p:cNvSpPr>
            <p:nvPr/>
          </p:nvSpPr>
          <p:spPr bwMode="auto">
            <a:xfrm>
              <a:off x="6899775" y="3084513"/>
              <a:ext cx="1511300" cy="1016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ar-SA" sz="2000" dirty="0"/>
                <a:t>كل طالب يسجل في عدة شعب </a:t>
              </a:r>
              <a:r>
                <a:rPr lang="ar-SA" sz="2000" dirty="0" err="1"/>
                <a:t>او</a:t>
              </a:r>
              <a:r>
                <a:rPr lang="ar-SA" sz="2000" dirty="0"/>
                <a:t> لا يسجل </a:t>
              </a:r>
              <a:r>
                <a:rPr lang="ar-SA" sz="2000" dirty="0" err="1" smtClean="0"/>
                <a:t>ابدا</a:t>
              </a:r>
              <a:endParaRPr lang="ar-SA" sz="2000" dirty="0"/>
            </a:p>
          </p:txBody>
        </p:sp>
        <p:sp>
          <p:nvSpPr>
            <p:cNvPr id="13323" name="TextBox 9"/>
            <p:cNvSpPr txBox="1">
              <a:spLocks noChangeArrowheads="1"/>
            </p:cNvSpPr>
            <p:nvPr/>
          </p:nvSpPr>
          <p:spPr bwMode="auto">
            <a:xfrm>
              <a:off x="5026525" y="3516313"/>
              <a:ext cx="649288" cy="368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/>
                <a:t>1:M</a:t>
              </a:r>
              <a:endParaRPr lang="ar-SA"/>
            </a:p>
          </p:txBody>
        </p:sp>
        <p:sp>
          <p:nvSpPr>
            <p:cNvPr id="13324" name="TextBox 9"/>
            <p:cNvSpPr txBox="1">
              <a:spLocks noChangeArrowheads="1"/>
            </p:cNvSpPr>
            <p:nvPr/>
          </p:nvSpPr>
          <p:spPr bwMode="auto">
            <a:xfrm>
              <a:off x="5026525" y="5091113"/>
              <a:ext cx="649288" cy="368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/>
                <a:t>0:N</a:t>
              </a:r>
              <a:endParaRPr lang="ar-SA"/>
            </a:p>
          </p:txBody>
        </p:sp>
        <p:sp>
          <p:nvSpPr>
            <p:cNvPr id="13325" name="TextBox 16"/>
            <p:cNvSpPr txBox="1">
              <a:spLocks noChangeArrowheads="1"/>
            </p:cNvSpPr>
            <p:nvPr/>
          </p:nvSpPr>
          <p:spPr bwMode="auto">
            <a:xfrm>
              <a:off x="6876256" y="4365104"/>
              <a:ext cx="1512887" cy="1631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ar-SA" sz="2000" dirty="0"/>
                <a:t>كل شعبة لا بد </a:t>
              </a:r>
              <a:r>
                <a:rPr lang="ar-SA" sz="2000" dirty="0" err="1"/>
                <a:t>ان</a:t>
              </a:r>
              <a:r>
                <a:rPr lang="ar-SA" sz="2000" dirty="0"/>
                <a:t> يسجل </a:t>
              </a:r>
              <a:r>
                <a:rPr lang="ar-SA" sz="2000" dirty="0" err="1"/>
                <a:t>بها</a:t>
              </a:r>
              <a:r>
                <a:rPr lang="ar-SA" sz="2000" dirty="0"/>
                <a:t> عدة طلبه </a:t>
              </a:r>
              <a:r>
                <a:rPr lang="ar-SA" sz="2000" dirty="0" err="1"/>
                <a:t>او</a:t>
              </a:r>
              <a:r>
                <a:rPr lang="ar-SA" sz="2000" dirty="0"/>
                <a:t> على </a:t>
              </a:r>
              <a:r>
                <a:rPr lang="ar-SA" sz="2000" dirty="0" err="1"/>
                <a:t>الاقل</a:t>
              </a:r>
              <a:r>
                <a:rPr lang="ar-SA" sz="2000" dirty="0"/>
                <a:t> طالب واحد</a:t>
              </a:r>
            </a:p>
          </p:txBody>
        </p:sp>
        <p:sp>
          <p:nvSpPr>
            <p:cNvPr id="13337" name="Line 29"/>
            <p:cNvSpPr>
              <a:spLocks noChangeShapeType="1"/>
            </p:cNvSpPr>
            <p:nvPr/>
          </p:nvSpPr>
          <p:spPr bwMode="auto">
            <a:xfrm flipH="1">
              <a:off x="5667875" y="3714750"/>
              <a:ext cx="4318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13338" name="Line 30"/>
            <p:cNvSpPr>
              <a:spLocks noChangeShapeType="1"/>
            </p:cNvSpPr>
            <p:nvPr/>
          </p:nvSpPr>
          <p:spPr bwMode="auto">
            <a:xfrm flipH="1">
              <a:off x="5747250" y="5459413"/>
              <a:ext cx="144463" cy="21748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13339" name="Line 31"/>
            <p:cNvSpPr>
              <a:spLocks noChangeShapeType="1"/>
            </p:cNvSpPr>
            <p:nvPr/>
          </p:nvSpPr>
          <p:spPr bwMode="auto">
            <a:xfrm>
              <a:off x="5891713" y="5459413"/>
              <a:ext cx="142875" cy="21748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13340" name="Line 33"/>
            <p:cNvSpPr>
              <a:spLocks noChangeShapeType="1"/>
            </p:cNvSpPr>
            <p:nvPr/>
          </p:nvSpPr>
          <p:spPr bwMode="auto">
            <a:xfrm flipH="1">
              <a:off x="5747250" y="5459413"/>
              <a:ext cx="144463" cy="21748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13341" name="Line 34"/>
            <p:cNvSpPr>
              <a:spLocks noChangeShapeType="1"/>
            </p:cNvSpPr>
            <p:nvPr/>
          </p:nvSpPr>
          <p:spPr bwMode="auto">
            <a:xfrm>
              <a:off x="5891713" y="5459413"/>
              <a:ext cx="142875" cy="21748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13344" name="Line 33"/>
            <p:cNvSpPr>
              <a:spLocks noChangeShapeType="1"/>
            </p:cNvSpPr>
            <p:nvPr/>
          </p:nvSpPr>
          <p:spPr bwMode="auto">
            <a:xfrm flipH="1">
              <a:off x="5894063" y="3369438"/>
              <a:ext cx="144462" cy="21748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13345" name="Line 34"/>
            <p:cNvSpPr>
              <a:spLocks noChangeShapeType="1"/>
            </p:cNvSpPr>
            <p:nvPr/>
          </p:nvSpPr>
          <p:spPr bwMode="auto">
            <a:xfrm>
              <a:off x="5751293" y="3369438"/>
              <a:ext cx="142875" cy="21748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13346" name="TextBox 9"/>
            <p:cNvSpPr txBox="1">
              <a:spLocks noChangeArrowheads="1"/>
            </p:cNvSpPr>
            <p:nvPr/>
          </p:nvSpPr>
          <p:spPr bwMode="auto">
            <a:xfrm>
              <a:off x="5882188" y="5143500"/>
              <a:ext cx="360362" cy="368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/>
                <a:t>0</a:t>
              </a:r>
              <a:endParaRPr lang="ar-SA"/>
            </a:p>
          </p:txBody>
        </p:sp>
      </p:grpSp>
      <p:sp>
        <p:nvSpPr>
          <p:cNvPr id="13347" name="Line 33"/>
          <p:cNvSpPr>
            <a:spLocks noChangeShapeType="1"/>
          </p:cNvSpPr>
          <p:nvPr/>
        </p:nvSpPr>
        <p:spPr bwMode="auto">
          <a:xfrm flipH="1">
            <a:off x="1475656" y="3429000"/>
            <a:ext cx="144463" cy="2174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13348" name="Line 34"/>
          <p:cNvSpPr>
            <a:spLocks noChangeShapeType="1"/>
          </p:cNvSpPr>
          <p:nvPr/>
        </p:nvSpPr>
        <p:spPr bwMode="auto">
          <a:xfrm>
            <a:off x="1331640" y="3429000"/>
            <a:ext cx="142875" cy="2174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4313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ar-SA" sz="4000" b="1" dirty="0" smtClean="0"/>
              <a:t>درجة العلاقة الرابطة بين السجلات (الكيانات)</a:t>
            </a:r>
            <a:br>
              <a:rPr lang="ar-SA" sz="4000" b="1" dirty="0" smtClean="0"/>
            </a:br>
            <a:r>
              <a:rPr lang="en-US" sz="3200" b="1" dirty="0" smtClean="0"/>
              <a:t>degree of association between Entities</a:t>
            </a:r>
            <a:endParaRPr lang="ar-SA" sz="4000" b="1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349375"/>
            <a:ext cx="8784975" cy="5008563"/>
          </a:xfrm>
        </p:spPr>
        <p:txBody>
          <a:bodyPr/>
          <a:lstStyle/>
          <a:p>
            <a:pPr marL="350838" lvl="1" algn="r" rtl="1">
              <a:buFont typeface="Wingdings" pitchFamily="2" charset="2"/>
              <a:buChar char=""/>
              <a:defRPr/>
            </a:pPr>
            <a:r>
              <a:rPr lang="ar-SA" b="1" dirty="0" smtClean="0"/>
              <a:t>تحدد درجة العلاقة الرابطة عدد الكيانات المشاركة في العلاقة الرابطة او بمعنى اخر عدد الكيانات التي تربط بينهما العلاقة.</a:t>
            </a:r>
            <a:endParaRPr lang="ar-SA" dirty="0" smtClean="0"/>
          </a:p>
          <a:p>
            <a:pPr lvl="1" algn="just" rtl="1">
              <a:buFont typeface="Wingdings" pitchFamily="2" charset="2"/>
              <a:buChar char="§"/>
              <a:defRPr/>
            </a:pPr>
            <a:r>
              <a:rPr lang="ar-SA" b="1" u="sng" dirty="0" smtClean="0"/>
              <a:t>علاقة احادية (</a:t>
            </a:r>
            <a:r>
              <a:rPr lang="en-US" b="1" u="sng" dirty="0" smtClean="0"/>
              <a:t>Unary Relationship</a:t>
            </a:r>
            <a:r>
              <a:rPr lang="ar-SA" b="1" u="sng" dirty="0" smtClean="0"/>
              <a:t>):</a:t>
            </a:r>
            <a:r>
              <a:rPr lang="ar-SA" b="1" dirty="0" smtClean="0"/>
              <a:t> </a:t>
            </a:r>
            <a:r>
              <a:rPr lang="ar-SA" dirty="0" smtClean="0"/>
              <a:t>تكون درجة العلاقة الرابطة احادية اذا كانت العلاقة الرابطة بين الكيان و نفسه ، اي تربط سجلات من نفس الكيان</a:t>
            </a:r>
            <a:r>
              <a:rPr lang="ar-SA" b="1" dirty="0" smtClean="0"/>
              <a:t>	</a:t>
            </a:r>
          </a:p>
          <a:p>
            <a:pPr lvl="1" algn="r" rtl="1">
              <a:buFont typeface="Wingdings" pitchFamily="2" charset="2"/>
              <a:buChar char=""/>
              <a:defRPr/>
            </a:pPr>
            <a:endParaRPr lang="ar-SA" dirty="0"/>
          </a:p>
          <a:p>
            <a:pPr algn="r" rtl="1">
              <a:buFont typeface="Wingdings" pitchFamily="2" charset="2"/>
              <a:buNone/>
              <a:defRPr/>
            </a:pPr>
            <a:endParaRPr lang="ar-SA" dirty="0" smtClean="0"/>
          </a:p>
        </p:txBody>
      </p:sp>
      <p:sp>
        <p:nvSpPr>
          <p:cNvPr id="14351" name="Rectangle 7"/>
          <p:cNvSpPr>
            <a:spLocks noChangeArrowheads="1"/>
          </p:cNvSpPr>
          <p:nvPr/>
        </p:nvSpPr>
        <p:spPr bwMode="auto">
          <a:xfrm>
            <a:off x="5210522" y="3771007"/>
            <a:ext cx="1873250" cy="503237"/>
          </a:xfrm>
          <a:prstGeom prst="rect">
            <a:avLst/>
          </a:prstGeom>
          <a:solidFill>
            <a:schemeClr val="accent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2800" b="1"/>
              <a:t>انسان</a:t>
            </a:r>
            <a:endParaRPr lang="ar-SA" sz="2800"/>
          </a:p>
        </p:txBody>
      </p:sp>
      <p:sp>
        <p:nvSpPr>
          <p:cNvPr id="14352" name="Flowchart: Decision 12"/>
          <p:cNvSpPr>
            <a:spLocks noChangeArrowheads="1"/>
          </p:cNvSpPr>
          <p:nvPr/>
        </p:nvSpPr>
        <p:spPr bwMode="auto">
          <a:xfrm>
            <a:off x="5210522" y="4996557"/>
            <a:ext cx="1873250" cy="863600"/>
          </a:xfrm>
          <a:prstGeom prst="flowChartDecision">
            <a:avLst/>
          </a:prstGeom>
          <a:solidFill>
            <a:schemeClr val="accent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ar-SA" sz="2800" b="1"/>
              <a:t>ينجب</a:t>
            </a:r>
            <a:endParaRPr lang="ar-SA" b="1"/>
          </a:p>
        </p:txBody>
      </p:sp>
      <p:cxnSp>
        <p:nvCxnSpPr>
          <p:cNvPr id="14353" name="Straight Connector 21"/>
          <p:cNvCxnSpPr>
            <a:cxnSpLocks noChangeShapeType="1"/>
            <a:stCxn id="14351" idx="2"/>
            <a:endCxn id="14352" idx="0"/>
          </p:cNvCxnSpPr>
          <p:nvPr/>
        </p:nvCxnSpPr>
        <p:spPr bwMode="auto">
          <a:xfrm>
            <a:off x="6147147" y="4274244"/>
            <a:ext cx="0" cy="722313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14354" name="TextBox 9"/>
          <p:cNvSpPr txBox="1">
            <a:spLocks noChangeArrowheads="1"/>
          </p:cNvSpPr>
          <p:nvPr/>
        </p:nvSpPr>
        <p:spPr bwMode="auto">
          <a:xfrm>
            <a:off x="6218585" y="4420294"/>
            <a:ext cx="36036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0</a:t>
            </a:r>
            <a:endParaRPr lang="ar-SA"/>
          </a:p>
        </p:txBody>
      </p:sp>
      <p:sp>
        <p:nvSpPr>
          <p:cNvPr id="14356" name="TextBox 9"/>
          <p:cNvSpPr txBox="1">
            <a:spLocks noChangeArrowheads="1"/>
          </p:cNvSpPr>
          <p:nvPr/>
        </p:nvSpPr>
        <p:spPr bwMode="auto">
          <a:xfrm>
            <a:off x="5562947" y="4474269"/>
            <a:ext cx="6477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0:N</a:t>
            </a:r>
            <a:endParaRPr lang="ar-SA"/>
          </a:p>
        </p:txBody>
      </p:sp>
      <p:sp>
        <p:nvSpPr>
          <p:cNvPr id="14357" name="Line 33"/>
          <p:cNvSpPr>
            <a:spLocks noChangeShapeType="1"/>
          </p:cNvSpPr>
          <p:nvPr/>
        </p:nvSpPr>
        <p:spPr bwMode="auto">
          <a:xfrm flipH="1">
            <a:off x="6157497" y="4275832"/>
            <a:ext cx="144463" cy="2174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14358" name="Line 34"/>
          <p:cNvSpPr>
            <a:spLocks noChangeShapeType="1"/>
          </p:cNvSpPr>
          <p:nvPr/>
        </p:nvSpPr>
        <p:spPr bwMode="auto">
          <a:xfrm>
            <a:off x="6002747" y="4275832"/>
            <a:ext cx="142875" cy="2174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14359" name="Freeform 56"/>
          <p:cNvSpPr>
            <a:spLocks noChangeArrowheads="1"/>
          </p:cNvSpPr>
          <p:nvPr/>
        </p:nvSpPr>
        <p:spPr bwMode="auto">
          <a:xfrm>
            <a:off x="4437410" y="4029769"/>
            <a:ext cx="827087" cy="1441450"/>
          </a:xfrm>
          <a:custGeom>
            <a:avLst/>
            <a:gdLst>
              <a:gd name="T0" fmla="*/ 771236 w 826654"/>
              <a:gd name="T1" fmla="*/ 0 h 1440873"/>
              <a:gd name="T2" fmla="*/ 9236 w 826654"/>
              <a:gd name="T3" fmla="*/ 720437 h 1440873"/>
              <a:gd name="T4" fmla="*/ 826654 w 826654"/>
              <a:gd name="T5" fmla="*/ 1440873 h 1440873"/>
              <a:gd name="T6" fmla="*/ 0 60000 65536"/>
              <a:gd name="T7" fmla="*/ 0 60000 65536"/>
              <a:gd name="T8" fmla="*/ 0 60000 65536"/>
              <a:gd name="T9" fmla="*/ 0 w 826654"/>
              <a:gd name="T10" fmla="*/ 0 h 1440873"/>
              <a:gd name="T11" fmla="*/ 826654 w 826654"/>
              <a:gd name="T12" fmla="*/ 1440873 h 144087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26654" h="1440873">
                <a:moveTo>
                  <a:pt x="771236" y="0"/>
                </a:moveTo>
                <a:cubicBezTo>
                  <a:pt x="385618" y="240146"/>
                  <a:pt x="0" y="480292"/>
                  <a:pt x="9236" y="720437"/>
                </a:cubicBezTo>
                <a:cubicBezTo>
                  <a:pt x="18472" y="960583"/>
                  <a:pt x="826654" y="1440873"/>
                  <a:pt x="826654" y="1440873"/>
                </a:cubicBezTo>
              </a:path>
            </a:pathLst>
          </a:custGeom>
          <a:noFill/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14360" name="TextBox 25"/>
          <p:cNvSpPr txBox="1">
            <a:spLocks noChangeArrowheads="1"/>
          </p:cNvSpPr>
          <p:nvPr/>
        </p:nvSpPr>
        <p:spPr bwMode="auto">
          <a:xfrm>
            <a:off x="4281835" y="4459982"/>
            <a:ext cx="10001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SA" sz="2000"/>
              <a:t>اهل</a:t>
            </a:r>
          </a:p>
        </p:txBody>
      </p:sp>
      <p:sp>
        <p:nvSpPr>
          <p:cNvPr id="14361" name="TextBox 9"/>
          <p:cNvSpPr txBox="1">
            <a:spLocks noChangeArrowheads="1"/>
          </p:cNvSpPr>
          <p:nvPr/>
        </p:nvSpPr>
        <p:spPr bwMode="auto">
          <a:xfrm>
            <a:off x="3919885" y="4348857"/>
            <a:ext cx="6477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1:M</a:t>
            </a:r>
            <a:endParaRPr lang="ar-SA"/>
          </a:p>
        </p:txBody>
      </p:sp>
      <p:sp>
        <p:nvSpPr>
          <p:cNvPr id="14362" name="TextBox 25"/>
          <p:cNvSpPr txBox="1">
            <a:spLocks noChangeArrowheads="1"/>
          </p:cNvSpPr>
          <p:nvPr/>
        </p:nvSpPr>
        <p:spPr bwMode="auto">
          <a:xfrm>
            <a:off x="1259632" y="5085184"/>
            <a:ext cx="315595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SA" sz="2000" dirty="0"/>
              <a:t>كل انسان ممكن ان ينجب عدد من الاطفال او لا ينجب ابداً</a:t>
            </a:r>
          </a:p>
        </p:txBody>
      </p:sp>
      <p:sp>
        <p:nvSpPr>
          <p:cNvPr id="14363" name="TextBox 25"/>
          <p:cNvSpPr txBox="1">
            <a:spLocks noChangeArrowheads="1"/>
          </p:cNvSpPr>
          <p:nvPr/>
        </p:nvSpPr>
        <p:spPr bwMode="auto">
          <a:xfrm>
            <a:off x="2411760" y="3717032"/>
            <a:ext cx="272732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SA" sz="2000"/>
              <a:t>كل انسان ينجب بواسطة انسان او اكثر من انسان (اثنين)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4000" b="1" dirty="0" smtClean="0"/>
              <a:t>درجة العلاقة الرابطة بين السجلات (الكيانات)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313" y="1340768"/>
            <a:ext cx="8229600" cy="4793332"/>
          </a:xfrm>
        </p:spPr>
        <p:txBody>
          <a:bodyPr/>
          <a:lstStyle/>
          <a:p>
            <a:pPr lvl="1" algn="just" rtl="1">
              <a:buFont typeface="Wingdings" pitchFamily="2" charset="2"/>
              <a:buChar char=""/>
              <a:defRPr/>
            </a:pPr>
            <a:r>
              <a:rPr lang="ar-SA" b="1" u="sng" dirty="0" smtClean="0"/>
              <a:t>علاقة ثنائية (</a:t>
            </a:r>
            <a:r>
              <a:rPr lang="en-US" b="1" u="sng" dirty="0" smtClean="0"/>
              <a:t>Binary Relationship</a:t>
            </a:r>
            <a:r>
              <a:rPr lang="ar-SA" b="1" u="sng" dirty="0" smtClean="0"/>
              <a:t>):</a:t>
            </a:r>
            <a:r>
              <a:rPr lang="ar-SA" dirty="0" smtClean="0"/>
              <a:t>تكون درجة العلاقة الرابطة ثنائية اذا كانت العلاقة الرابطة بين كيانين مختلفين.	</a:t>
            </a:r>
          </a:p>
          <a:p>
            <a:pPr lvl="1" algn="r" rtl="1">
              <a:buFont typeface="Wingdings" pitchFamily="2" charset="2"/>
              <a:buChar char=""/>
              <a:defRPr/>
            </a:pPr>
            <a:endParaRPr lang="ar-SA" dirty="0"/>
          </a:p>
          <a:p>
            <a:pPr algn="r" rtl="1">
              <a:buFont typeface="Wingdings" pitchFamily="2" charset="2"/>
              <a:buNone/>
              <a:defRPr/>
            </a:pPr>
            <a:endParaRPr lang="ar-SA" dirty="0" smtClean="0"/>
          </a:p>
        </p:txBody>
      </p:sp>
      <p:sp>
        <p:nvSpPr>
          <p:cNvPr id="15365" name="Rectangle 7"/>
          <p:cNvSpPr>
            <a:spLocks noChangeArrowheads="1"/>
          </p:cNvSpPr>
          <p:nvPr/>
        </p:nvSpPr>
        <p:spPr bwMode="auto">
          <a:xfrm>
            <a:off x="5143500" y="2276872"/>
            <a:ext cx="1873250" cy="503238"/>
          </a:xfrm>
          <a:prstGeom prst="rect">
            <a:avLst/>
          </a:prstGeom>
          <a:solidFill>
            <a:schemeClr val="accent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2800" b="1"/>
              <a:t>طالب</a:t>
            </a:r>
            <a:endParaRPr lang="ar-SA" sz="2800"/>
          </a:p>
        </p:txBody>
      </p:sp>
      <p:sp>
        <p:nvSpPr>
          <p:cNvPr id="15366" name="Flowchart: Decision 12"/>
          <p:cNvSpPr>
            <a:spLocks noChangeArrowheads="1"/>
          </p:cNvSpPr>
          <p:nvPr/>
        </p:nvSpPr>
        <p:spPr bwMode="auto">
          <a:xfrm>
            <a:off x="5143500" y="3502422"/>
            <a:ext cx="1873250" cy="863600"/>
          </a:xfrm>
          <a:prstGeom prst="flowChartDecision">
            <a:avLst/>
          </a:prstGeom>
          <a:solidFill>
            <a:schemeClr val="accent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ar-SA" sz="2800" b="1"/>
              <a:t>تسجيل</a:t>
            </a:r>
            <a:endParaRPr lang="ar-SA" b="1"/>
          </a:p>
        </p:txBody>
      </p:sp>
      <p:sp>
        <p:nvSpPr>
          <p:cNvPr id="15367" name="Rectangle 7"/>
          <p:cNvSpPr>
            <a:spLocks noChangeArrowheads="1"/>
          </p:cNvSpPr>
          <p:nvPr/>
        </p:nvSpPr>
        <p:spPr bwMode="auto">
          <a:xfrm>
            <a:off x="5143500" y="5086747"/>
            <a:ext cx="1873250" cy="503238"/>
          </a:xfrm>
          <a:prstGeom prst="rect">
            <a:avLst/>
          </a:prstGeom>
          <a:solidFill>
            <a:schemeClr val="accent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2800" b="1"/>
              <a:t>شعبه</a:t>
            </a:r>
            <a:endParaRPr lang="ar-SA" sz="2800"/>
          </a:p>
        </p:txBody>
      </p:sp>
      <p:cxnSp>
        <p:nvCxnSpPr>
          <p:cNvPr id="15368" name="Straight Connector 8"/>
          <p:cNvCxnSpPr>
            <a:cxnSpLocks noChangeShapeType="1"/>
            <a:stCxn id="15365" idx="2"/>
            <a:endCxn id="15366" idx="0"/>
          </p:cNvCxnSpPr>
          <p:nvPr/>
        </p:nvCxnSpPr>
        <p:spPr bwMode="auto">
          <a:xfrm>
            <a:off x="6080125" y="2780110"/>
            <a:ext cx="0" cy="722312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5369" name="Straight Connector 10"/>
          <p:cNvCxnSpPr>
            <a:cxnSpLocks noChangeShapeType="1"/>
          </p:cNvCxnSpPr>
          <p:nvPr/>
        </p:nvCxnSpPr>
        <p:spPr bwMode="auto">
          <a:xfrm>
            <a:off x="6081713" y="4364435"/>
            <a:ext cx="0" cy="720725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15370" name="TextBox 13"/>
          <p:cNvSpPr txBox="1">
            <a:spLocks noChangeArrowheads="1"/>
          </p:cNvSpPr>
          <p:nvPr/>
        </p:nvSpPr>
        <p:spPr bwMode="auto">
          <a:xfrm>
            <a:off x="7089775" y="2494360"/>
            <a:ext cx="15113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SA" sz="2000" dirty="0"/>
              <a:t>كل طالب يسجل في عدة شعب </a:t>
            </a:r>
            <a:r>
              <a:rPr lang="ar-SA" sz="2000" dirty="0" err="1"/>
              <a:t>او</a:t>
            </a:r>
            <a:r>
              <a:rPr lang="ar-SA" sz="2000" dirty="0"/>
              <a:t> لا يسجل </a:t>
            </a:r>
            <a:r>
              <a:rPr lang="ar-SA" sz="2000" dirty="0" err="1" smtClean="0"/>
              <a:t>ابدا</a:t>
            </a:r>
            <a:endParaRPr lang="ar-SA" sz="2000" dirty="0"/>
          </a:p>
        </p:txBody>
      </p:sp>
      <p:sp>
        <p:nvSpPr>
          <p:cNvPr id="15371" name="TextBox 9"/>
          <p:cNvSpPr txBox="1">
            <a:spLocks noChangeArrowheads="1"/>
          </p:cNvSpPr>
          <p:nvPr/>
        </p:nvSpPr>
        <p:spPr bwMode="auto">
          <a:xfrm>
            <a:off x="5216525" y="2926160"/>
            <a:ext cx="649288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1:M</a:t>
            </a:r>
            <a:endParaRPr lang="ar-SA"/>
          </a:p>
        </p:txBody>
      </p:sp>
      <p:sp>
        <p:nvSpPr>
          <p:cNvPr id="15372" name="TextBox 9"/>
          <p:cNvSpPr txBox="1">
            <a:spLocks noChangeArrowheads="1"/>
          </p:cNvSpPr>
          <p:nvPr/>
        </p:nvSpPr>
        <p:spPr bwMode="auto">
          <a:xfrm>
            <a:off x="5216525" y="4500960"/>
            <a:ext cx="649288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/>
              <a:t>0:N</a:t>
            </a:r>
            <a:endParaRPr lang="ar-SA" dirty="0"/>
          </a:p>
        </p:txBody>
      </p:sp>
      <p:sp>
        <p:nvSpPr>
          <p:cNvPr id="15373" name="TextBox 16"/>
          <p:cNvSpPr txBox="1">
            <a:spLocks noChangeArrowheads="1"/>
          </p:cNvSpPr>
          <p:nvPr/>
        </p:nvSpPr>
        <p:spPr bwMode="auto">
          <a:xfrm>
            <a:off x="7161213" y="3997722"/>
            <a:ext cx="1512887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SA" sz="2000"/>
              <a:t>كل شعبة لا بد ان يسجل بها عدة طلبه او على الاقل طالب واحد</a:t>
            </a:r>
          </a:p>
        </p:txBody>
      </p:sp>
      <p:sp>
        <p:nvSpPr>
          <p:cNvPr id="15374" name="Rectangle 7"/>
          <p:cNvSpPr>
            <a:spLocks noChangeArrowheads="1"/>
          </p:cNvSpPr>
          <p:nvPr/>
        </p:nvSpPr>
        <p:spPr bwMode="auto">
          <a:xfrm>
            <a:off x="539750" y="2334022"/>
            <a:ext cx="1873250" cy="503238"/>
          </a:xfrm>
          <a:prstGeom prst="rect">
            <a:avLst/>
          </a:prstGeom>
          <a:solidFill>
            <a:schemeClr val="accent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2800" b="1"/>
              <a:t>عميل</a:t>
            </a:r>
            <a:endParaRPr lang="ar-SA" sz="2800"/>
          </a:p>
        </p:txBody>
      </p:sp>
      <p:sp>
        <p:nvSpPr>
          <p:cNvPr id="15375" name="Flowchart: Decision 12"/>
          <p:cNvSpPr>
            <a:spLocks noChangeArrowheads="1"/>
          </p:cNvSpPr>
          <p:nvPr/>
        </p:nvSpPr>
        <p:spPr bwMode="auto">
          <a:xfrm>
            <a:off x="539750" y="3559572"/>
            <a:ext cx="1873250" cy="863600"/>
          </a:xfrm>
          <a:prstGeom prst="flowChartDecision">
            <a:avLst/>
          </a:prstGeom>
          <a:solidFill>
            <a:schemeClr val="accent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ar-SA" sz="2800" b="1"/>
              <a:t>يشتري</a:t>
            </a:r>
            <a:endParaRPr lang="ar-SA" b="1"/>
          </a:p>
        </p:txBody>
      </p:sp>
      <p:sp>
        <p:nvSpPr>
          <p:cNvPr id="15376" name="Rectangle 7"/>
          <p:cNvSpPr>
            <a:spLocks noChangeArrowheads="1"/>
          </p:cNvSpPr>
          <p:nvPr/>
        </p:nvSpPr>
        <p:spPr bwMode="auto">
          <a:xfrm>
            <a:off x="539750" y="5143897"/>
            <a:ext cx="1873250" cy="503238"/>
          </a:xfrm>
          <a:prstGeom prst="rect">
            <a:avLst/>
          </a:prstGeom>
          <a:solidFill>
            <a:schemeClr val="accent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2800" b="1"/>
              <a:t>منتج</a:t>
            </a:r>
            <a:endParaRPr lang="ar-SA" sz="2800"/>
          </a:p>
        </p:txBody>
      </p:sp>
      <p:cxnSp>
        <p:nvCxnSpPr>
          <p:cNvPr id="15377" name="Straight Connector 21"/>
          <p:cNvCxnSpPr>
            <a:cxnSpLocks noChangeShapeType="1"/>
            <a:stCxn id="15374" idx="2"/>
            <a:endCxn id="15375" idx="0"/>
          </p:cNvCxnSpPr>
          <p:nvPr/>
        </p:nvCxnSpPr>
        <p:spPr bwMode="auto">
          <a:xfrm>
            <a:off x="1476375" y="2837260"/>
            <a:ext cx="0" cy="722312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5378" name="Straight Connector 22"/>
          <p:cNvCxnSpPr>
            <a:cxnSpLocks noChangeShapeType="1"/>
          </p:cNvCxnSpPr>
          <p:nvPr/>
        </p:nvCxnSpPr>
        <p:spPr bwMode="auto">
          <a:xfrm>
            <a:off x="1476375" y="4421585"/>
            <a:ext cx="0" cy="720725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15379" name="TextBox 9"/>
          <p:cNvSpPr txBox="1">
            <a:spLocks noChangeArrowheads="1"/>
          </p:cNvSpPr>
          <p:nvPr/>
        </p:nvSpPr>
        <p:spPr bwMode="auto">
          <a:xfrm>
            <a:off x="1547813" y="4558110"/>
            <a:ext cx="36036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0</a:t>
            </a:r>
            <a:endParaRPr lang="ar-SA"/>
          </a:p>
        </p:txBody>
      </p:sp>
      <p:sp>
        <p:nvSpPr>
          <p:cNvPr id="15380" name="TextBox 9"/>
          <p:cNvSpPr txBox="1">
            <a:spLocks noChangeArrowheads="1"/>
          </p:cNvSpPr>
          <p:nvPr/>
        </p:nvSpPr>
        <p:spPr bwMode="auto">
          <a:xfrm>
            <a:off x="1547813" y="2983310"/>
            <a:ext cx="36036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0</a:t>
            </a:r>
            <a:endParaRPr lang="ar-SA"/>
          </a:p>
        </p:txBody>
      </p:sp>
      <p:sp>
        <p:nvSpPr>
          <p:cNvPr id="15381" name="TextBox 25"/>
          <p:cNvSpPr txBox="1">
            <a:spLocks noChangeArrowheads="1"/>
          </p:cNvSpPr>
          <p:nvPr/>
        </p:nvSpPr>
        <p:spPr bwMode="auto">
          <a:xfrm>
            <a:off x="2484438" y="2551510"/>
            <a:ext cx="1512887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SA" sz="2000"/>
              <a:t>اي عميل ممكن ان يشتري عدة منتجات او لا يشتري ابداً</a:t>
            </a:r>
          </a:p>
        </p:txBody>
      </p:sp>
      <p:sp>
        <p:nvSpPr>
          <p:cNvPr id="15382" name="TextBox 9"/>
          <p:cNvSpPr txBox="1">
            <a:spLocks noChangeArrowheads="1"/>
          </p:cNvSpPr>
          <p:nvPr/>
        </p:nvSpPr>
        <p:spPr bwMode="auto">
          <a:xfrm>
            <a:off x="612775" y="2983310"/>
            <a:ext cx="6477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0:N</a:t>
            </a:r>
            <a:endParaRPr lang="ar-SA"/>
          </a:p>
        </p:txBody>
      </p:sp>
      <p:sp>
        <p:nvSpPr>
          <p:cNvPr id="15383" name="TextBox 9"/>
          <p:cNvSpPr txBox="1">
            <a:spLocks noChangeArrowheads="1"/>
          </p:cNvSpPr>
          <p:nvPr/>
        </p:nvSpPr>
        <p:spPr bwMode="auto">
          <a:xfrm>
            <a:off x="612775" y="4558110"/>
            <a:ext cx="6477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0:M</a:t>
            </a:r>
            <a:endParaRPr lang="ar-SA"/>
          </a:p>
        </p:txBody>
      </p:sp>
      <p:sp>
        <p:nvSpPr>
          <p:cNvPr id="15384" name="TextBox 29"/>
          <p:cNvSpPr txBox="1">
            <a:spLocks noChangeArrowheads="1"/>
          </p:cNvSpPr>
          <p:nvPr/>
        </p:nvSpPr>
        <p:spPr bwMode="auto">
          <a:xfrm>
            <a:off x="2636838" y="4127897"/>
            <a:ext cx="1512887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SA" sz="2000"/>
              <a:t>اي منتج قد يشترية عدة عملاء او لا يشترية اي عميل</a:t>
            </a:r>
          </a:p>
        </p:txBody>
      </p:sp>
      <p:sp>
        <p:nvSpPr>
          <p:cNvPr id="15385" name="Line 29"/>
          <p:cNvSpPr>
            <a:spLocks noChangeShapeType="1"/>
          </p:cNvSpPr>
          <p:nvPr/>
        </p:nvSpPr>
        <p:spPr bwMode="auto">
          <a:xfrm flipH="1">
            <a:off x="5857875" y="3124597"/>
            <a:ext cx="431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15386" name="Line 30"/>
          <p:cNvSpPr>
            <a:spLocks noChangeShapeType="1"/>
          </p:cNvSpPr>
          <p:nvPr/>
        </p:nvSpPr>
        <p:spPr bwMode="auto">
          <a:xfrm flipH="1">
            <a:off x="5937250" y="4869260"/>
            <a:ext cx="144463" cy="2174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15387" name="Line 31"/>
          <p:cNvSpPr>
            <a:spLocks noChangeShapeType="1"/>
          </p:cNvSpPr>
          <p:nvPr/>
        </p:nvSpPr>
        <p:spPr bwMode="auto">
          <a:xfrm>
            <a:off x="6081713" y="4869260"/>
            <a:ext cx="142875" cy="2174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15388" name="Line 33"/>
          <p:cNvSpPr>
            <a:spLocks noChangeShapeType="1"/>
          </p:cNvSpPr>
          <p:nvPr/>
        </p:nvSpPr>
        <p:spPr bwMode="auto">
          <a:xfrm flipH="1">
            <a:off x="5937250" y="4869260"/>
            <a:ext cx="144463" cy="2174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15389" name="Line 34"/>
          <p:cNvSpPr>
            <a:spLocks noChangeShapeType="1"/>
          </p:cNvSpPr>
          <p:nvPr/>
        </p:nvSpPr>
        <p:spPr bwMode="auto">
          <a:xfrm>
            <a:off x="6081713" y="4869260"/>
            <a:ext cx="142875" cy="2174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15390" name="Line 35"/>
          <p:cNvSpPr>
            <a:spLocks noChangeShapeType="1"/>
          </p:cNvSpPr>
          <p:nvPr/>
        </p:nvSpPr>
        <p:spPr bwMode="auto">
          <a:xfrm flipH="1">
            <a:off x="1333500" y="4923235"/>
            <a:ext cx="144463" cy="2174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15391" name="Line 36"/>
          <p:cNvSpPr>
            <a:spLocks noChangeShapeType="1"/>
          </p:cNvSpPr>
          <p:nvPr/>
        </p:nvSpPr>
        <p:spPr bwMode="auto">
          <a:xfrm>
            <a:off x="1477963" y="4923235"/>
            <a:ext cx="142875" cy="2174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15392" name="Line 33"/>
          <p:cNvSpPr>
            <a:spLocks noChangeShapeType="1"/>
          </p:cNvSpPr>
          <p:nvPr/>
        </p:nvSpPr>
        <p:spPr bwMode="auto">
          <a:xfrm flipH="1">
            <a:off x="6072188" y="2767410"/>
            <a:ext cx="144462" cy="2174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15393" name="Line 34"/>
          <p:cNvSpPr>
            <a:spLocks noChangeShapeType="1"/>
          </p:cNvSpPr>
          <p:nvPr/>
        </p:nvSpPr>
        <p:spPr bwMode="auto">
          <a:xfrm>
            <a:off x="5929313" y="2767410"/>
            <a:ext cx="142875" cy="2174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15394" name="TextBox 9"/>
          <p:cNvSpPr txBox="1">
            <a:spLocks noChangeArrowheads="1"/>
          </p:cNvSpPr>
          <p:nvPr/>
        </p:nvSpPr>
        <p:spPr bwMode="auto">
          <a:xfrm>
            <a:off x="6072188" y="4553347"/>
            <a:ext cx="36036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0</a:t>
            </a:r>
            <a:endParaRPr lang="ar-SA"/>
          </a:p>
        </p:txBody>
      </p:sp>
      <p:sp>
        <p:nvSpPr>
          <p:cNvPr id="15395" name="Line 33"/>
          <p:cNvSpPr>
            <a:spLocks noChangeShapeType="1"/>
          </p:cNvSpPr>
          <p:nvPr/>
        </p:nvSpPr>
        <p:spPr bwMode="auto">
          <a:xfrm flipH="1">
            <a:off x="1475209" y="2838847"/>
            <a:ext cx="144463" cy="2174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15396" name="Line 34"/>
          <p:cNvSpPr>
            <a:spLocks noChangeShapeType="1"/>
          </p:cNvSpPr>
          <p:nvPr/>
        </p:nvSpPr>
        <p:spPr bwMode="auto">
          <a:xfrm>
            <a:off x="1331640" y="2838847"/>
            <a:ext cx="142875" cy="2174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4000" b="1" dirty="0" smtClean="0"/>
              <a:t>درجة العلاقة الرابطة بين السجلات (الكيانات)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313" y="1340768"/>
            <a:ext cx="8229600" cy="4793332"/>
          </a:xfrm>
        </p:spPr>
        <p:txBody>
          <a:bodyPr/>
          <a:lstStyle/>
          <a:p>
            <a:pPr marL="350838" lvl="1" algn="just" rtl="1">
              <a:buFont typeface="Wingdings" pitchFamily="2" charset="2"/>
              <a:buChar char=""/>
              <a:defRPr/>
            </a:pPr>
            <a:r>
              <a:rPr lang="ar-SA" b="1" u="sng" dirty="0" smtClean="0"/>
              <a:t>علاقة ثلاثية (</a:t>
            </a:r>
            <a:r>
              <a:rPr lang="en-US" b="1" u="sng" dirty="0" smtClean="0"/>
              <a:t>Ternary Relationship</a:t>
            </a:r>
            <a:r>
              <a:rPr lang="ar-SA" b="1" u="sng" dirty="0" smtClean="0"/>
              <a:t>):</a:t>
            </a:r>
            <a:r>
              <a:rPr lang="ar-SA" dirty="0" smtClean="0"/>
              <a:t>تكون درجة العلاقة الرابطة ثلاثية اذا كانت العلاقة الرابطة بين ثلاث كيانات مختلفة. في اغلب قواعد البيانات تحول الرابطة الثلاثية الى ثنائية.</a:t>
            </a:r>
          </a:p>
          <a:p>
            <a:pPr lvl="1" algn="r" rtl="1">
              <a:buFont typeface="Wingdings" pitchFamily="2" charset="2"/>
              <a:buChar char=""/>
              <a:defRPr/>
            </a:pPr>
            <a:endParaRPr lang="ar-SA" dirty="0"/>
          </a:p>
          <a:p>
            <a:pPr algn="r" rtl="1">
              <a:buFont typeface="Wingdings" pitchFamily="2" charset="2"/>
              <a:buNone/>
              <a:defRPr/>
            </a:pPr>
            <a:endParaRPr lang="ar-SA" dirty="0" smtClean="0"/>
          </a:p>
        </p:txBody>
      </p:sp>
      <p:sp>
        <p:nvSpPr>
          <p:cNvPr id="16388" name="Rectangle 7"/>
          <p:cNvSpPr>
            <a:spLocks noChangeArrowheads="1"/>
          </p:cNvSpPr>
          <p:nvPr/>
        </p:nvSpPr>
        <p:spPr bwMode="auto">
          <a:xfrm>
            <a:off x="3127375" y="2924175"/>
            <a:ext cx="1873250" cy="503238"/>
          </a:xfrm>
          <a:prstGeom prst="rect">
            <a:avLst/>
          </a:prstGeom>
          <a:solidFill>
            <a:schemeClr val="accent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2800" b="1"/>
              <a:t>شعبة</a:t>
            </a:r>
            <a:endParaRPr lang="ar-SA" sz="2800"/>
          </a:p>
        </p:txBody>
      </p:sp>
      <p:sp>
        <p:nvSpPr>
          <p:cNvPr id="16389" name="Flowchart: Decision 12"/>
          <p:cNvSpPr>
            <a:spLocks noChangeArrowheads="1"/>
          </p:cNvSpPr>
          <p:nvPr/>
        </p:nvSpPr>
        <p:spPr bwMode="auto">
          <a:xfrm>
            <a:off x="2857500" y="3933056"/>
            <a:ext cx="2428875" cy="1708150"/>
          </a:xfrm>
          <a:prstGeom prst="flowChartDecision">
            <a:avLst/>
          </a:prstGeom>
          <a:solidFill>
            <a:schemeClr val="accent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2800" b="1"/>
              <a:t>يدرس/</a:t>
            </a:r>
          </a:p>
          <a:p>
            <a:pPr algn="ctr"/>
            <a:r>
              <a:rPr lang="ar-SA" sz="2800" b="1"/>
              <a:t>يسجل</a:t>
            </a:r>
            <a:endParaRPr lang="ar-SA" b="1"/>
          </a:p>
        </p:txBody>
      </p:sp>
      <p:sp>
        <p:nvSpPr>
          <p:cNvPr id="16390" name="Rectangle 7"/>
          <p:cNvSpPr>
            <a:spLocks noChangeArrowheads="1"/>
          </p:cNvSpPr>
          <p:nvPr/>
        </p:nvSpPr>
        <p:spPr bwMode="auto">
          <a:xfrm>
            <a:off x="1258590" y="5519464"/>
            <a:ext cx="1873250" cy="503238"/>
          </a:xfrm>
          <a:prstGeom prst="rect">
            <a:avLst/>
          </a:prstGeom>
          <a:solidFill>
            <a:schemeClr val="accent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2800" b="1"/>
              <a:t>مدرس</a:t>
            </a:r>
            <a:endParaRPr lang="ar-SA" sz="2800"/>
          </a:p>
        </p:txBody>
      </p:sp>
      <p:cxnSp>
        <p:nvCxnSpPr>
          <p:cNvPr id="16391" name="Straight Connector 21"/>
          <p:cNvCxnSpPr>
            <a:cxnSpLocks noChangeShapeType="1"/>
            <a:stCxn id="16388" idx="2"/>
            <a:endCxn id="16389" idx="0"/>
          </p:cNvCxnSpPr>
          <p:nvPr/>
        </p:nvCxnSpPr>
        <p:spPr bwMode="auto">
          <a:xfrm rot="16200000" flipH="1">
            <a:off x="3815148" y="3676265"/>
            <a:ext cx="505643" cy="7938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6392" name="Straight Connector 22"/>
          <p:cNvCxnSpPr>
            <a:cxnSpLocks noChangeShapeType="1"/>
          </p:cNvCxnSpPr>
          <p:nvPr/>
        </p:nvCxnSpPr>
        <p:spPr bwMode="auto">
          <a:xfrm>
            <a:off x="2195215" y="4797152"/>
            <a:ext cx="0" cy="720725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16393" name="TextBox 9"/>
          <p:cNvSpPr txBox="1">
            <a:spLocks noChangeArrowheads="1"/>
          </p:cNvSpPr>
          <p:nvPr/>
        </p:nvSpPr>
        <p:spPr bwMode="auto">
          <a:xfrm>
            <a:off x="4071938" y="3632200"/>
            <a:ext cx="36036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0</a:t>
            </a:r>
            <a:endParaRPr lang="ar-SA"/>
          </a:p>
        </p:txBody>
      </p:sp>
      <p:sp>
        <p:nvSpPr>
          <p:cNvPr id="16394" name="Line 35"/>
          <p:cNvSpPr>
            <a:spLocks noChangeShapeType="1"/>
          </p:cNvSpPr>
          <p:nvPr/>
        </p:nvSpPr>
        <p:spPr bwMode="auto">
          <a:xfrm flipH="1">
            <a:off x="2052340" y="5298802"/>
            <a:ext cx="144463" cy="2174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16395" name="Line 36"/>
          <p:cNvSpPr>
            <a:spLocks noChangeShapeType="1"/>
          </p:cNvSpPr>
          <p:nvPr/>
        </p:nvSpPr>
        <p:spPr bwMode="auto">
          <a:xfrm>
            <a:off x="2196803" y="5298802"/>
            <a:ext cx="142875" cy="2174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16396" name="Line 33"/>
          <p:cNvSpPr>
            <a:spLocks noChangeShapeType="1"/>
          </p:cNvSpPr>
          <p:nvPr/>
        </p:nvSpPr>
        <p:spPr bwMode="auto">
          <a:xfrm flipH="1">
            <a:off x="4062475" y="3429000"/>
            <a:ext cx="144463" cy="2174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16397" name="Line 34"/>
          <p:cNvSpPr>
            <a:spLocks noChangeShapeType="1"/>
          </p:cNvSpPr>
          <p:nvPr/>
        </p:nvSpPr>
        <p:spPr bwMode="auto">
          <a:xfrm>
            <a:off x="3919600" y="3429000"/>
            <a:ext cx="142875" cy="2174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16398" name="Rectangle 7"/>
          <p:cNvSpPr>
            <a:spLocks noChangeArrowheads="1"/>
          </p:cNvSpPr>
          <p:nvPr/>
        </p:nvSpPr>
        <p:spPr bwMode="auto">
          <a:xfrm>
            <a:off x="5508862" y="5519465"/>
            <a:ext cx="1873250" cy="503237"/>
          </a:xfrm>
          <a:prstGeom prst="rect">
            <a:avLst/>
          </a:prstGeom>
          <a:solidFill>
            <a:schemeClr val="accent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2800" b="1"/>
              <a:t>طالب</a:t>
            </a:r>
            <a:endParaRPr lang="ar-SA" sz="2800"/>
          </a:p>
        </p:txBody>
      </p:sp>
      <p:cxnSp>
        <p:nvCxnSpPr>
          <p:cNvPr id="16399" name="Straight Connector 22"/>
          <p:cNvCxnSpPr>
            <a:cxnSpLocks noChangeShapeType="1"/>
          </p:cNvCxnSpPr>
          <p:nvPr/>
        </p:nvCxnSpPr>
        <p:spPr bwMode="auto">
          <a:xfrm>
            <a:off x="6445487" y="4797152"/>
            <a:ext cx="0" cy="720725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16400" name="Line 35"/>
          <p:cNvSpPr>
            <a:spLocks noChangeShapeType="1"/>
          </p:cNvSpPr>
          <p:nvPr/>
        </p:nvSpPr>
        <p:spPr bwMode="auto">
          <a:xfrm flipH="1">
            <a:off x="6302612" y="5298802"/>
            <a:ext cx="144463" cy="2174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16401" name="Line 36"/>
          <p:cNvSpPr>
            <a:spLocks noChangeShapeType="1"/>
          </p:cNvSpPr>
          <p:nvPr/>
        </p:nvSpPr>
        <p:spPr bwMode="auto">
          <a:xfrm>
            <a:off x="6447075" y="5298802"/>
            <a:ext cx="142875" cy="2174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cxnSp>
        <p:nvCxnSpPr>
          <p:cNvPr id="16402" name="Straight Connector 47"/>
          <p:cNvCxnSpPr>
            <a:cxnSpLocks noChangeShapeType="1"/>
            <a:stCxn id="16389" idx="3"/>
          </p:cNvCxnSpPr>
          <p:nvPr/>
        </p:nvCxnSpPr>
        <p:spPr bwMode="auto">
          <a:xfrm>
            <a:off x="5286375" y="4787131"/>
            <a:ext cx="1157833" cy="10021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6403" name="Straight Connector 49"/>
          <p:cNvCxnSpPr>
            <a:cxnSpLocks noChangeShapeType="1"/>
            <a:stCxn id="16389" idx="1"/>
          </p:cNvCxnSpPr>
          <p:nvPr/>
        </p:nvCxnSpPr>
        <p:spPr bwMode="auto">
          <a:xfrm rot="10800000" flipV="1">
            <a:off x="2195652" y="4787130"/>
            <a:ext cx="661848" cy="10021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6404" name="Straight Connector 52"/>
          <p:cNvCxnSpPr>
            <a:cxnSpLocks noChangeShapeType="1"/>
          </p:cNvCxnSpPr>
          <p:nvPr/>
        </p:nvCxnSpPr>
        <p:spPr bwMode="auto">
          <a:xfrm rot="10800000">
            <a:off x="6167675" y="5154340"/>
            <a:ext cx="571500" cy="3175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6405" name="Straight Connector 54"/>
          <p:cNvCxnSpPr>
            <a:cxnSpLocks noChangeShapeType="1"/>
          </p:cNvCxnSpPr>
          <p:nvPr/>
        </p:nvCxnSpPr>
        <p:spPr bwMode="auto">
          <a:xfrm rot="10800000">
            <a:off x="2004715" y="5070202"/>
            <a:ext cx="428625" cy="3175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4000" b="1" dirty="0" smtClean="0"/>
              <a:t>درجة العلاقة الرابطة بين السجلات (الكيانات)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313" y="1556792"/>
            <a:ext cx="8229600" cy="4577308"/>
          </a:xfrm>
        </p:spPr>
        <p:txBody>
          <a:bodyPr/>
          <a:lstStyle/>
          <a:p>
            <a:pPr lvl="1" algn="r" rtl="1">
              <a:buFont typeface="Wingdings" pitchFamily="2" charset="2"/>
              <a:buChar char=""/>
              <a:defRPr/>
            </a:pPr>
            <a:r>
              <a:rPr lang="ar-SA" b="1" u="sng" dirty="0" smtClean="0"/>
              <a:t>علاقة ثلاثية (</a:t>
            </a:r>
            <a:r>
              <a:rPr lang="en-US" b="1" u="sng" dirty="0" smtClean="0"/>
              <a:t>Ternary Relationship</a:t>
            </a:r>
            <a:r>
              <a:rPr lang="ar-SA" b="1" u="sng" dirty="0" smtClean="0"/>
              <a:t>) و التحويل الى علاقة ثنائية</a:t>
            </a:r>
            <a:endParaRPr lang="ar-SA" dirty="0" smtClean="0"/>
          </a:p>
          <a:p>
            <a:pPr lvl="1" algn="r" rtl="1">
              <a:buFont typeface="Wingdings" pitchFamily="2" charset="2"/>
              <a:buChar char=""/>
              <a:defRPr/>
            </a:pPr>
            <a:endParaRPr lang="ar-SA" dirty="0"/>
          </a:p>
          <a:p>
            <a:pPr algn="r" rtl="1">
              <a:buFont typeface="Wingdings" pitchFamily="2" charset="2"/>
              <a:buNone/>
              <a:defRPr/>
            </a:pPr>
            <a:endParaRPr lang="ar-SA" dirty="0" smtClean="0"/>
          </a:p>
        </p:txBody>
      </p:sp>
      <p:sp>
        <p:nvSpPr>
          <p:cNvPr id="17412" name="Rectangle 7"/>
          <p:cNvSpPr>
            <a:spLocks noChangeArrowheads="1"/>
          </p:cNvSpPr>
          <p:nvPr/>
        </p:nvSpPr>
        <p:spPr bwMode="auto">
          <a:xfrm>
            <a:off x="4143375" y="2214563"/>
            <a:ext cx="1873250" cy="503237"/>
          </a:xfrm>
          <a:prstGeom prst="rect">
            <a:avLst/>
          </a:prstGeom>
          <a:solidFill>
            <a:schemeClr val="accent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2800" b="1"/>
              <a:t>شعبة</a:t>
            </a:r>
            <a:endParaRPr lang="ar-SA" sz="2800"/>
          </a:p>
        </p:txBody>
      </p:sp>
      <p:sp>
        <p:nvSpPr>
          <p:cNvPr id="17413" name="Flowchart: Decision 12"/>
          <p:cNvSpPr>
            <a:spLocks noChangeArrowheads="1"/>
          </p:cNvSpPr>
          <p:nvPr/>
        </p:nvSpPr>
        <p:spPr bwMode="auto">
          <a:xfrm>
            <a:off x="6156176" y="3573016"/>
            <a:ext cx="1500188" cy="850900"/>
          </a:xfrm>
          <a:prstGeom prst="flowChartDecision">
            <a:avLst/>
          </a:prstGeom>
          <a:solidFill>
            <a:schemeClr val="accent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2800" b="1"/>
              <a:t>يسجل</a:t>
            </a:r>
            <a:endParaRPr lang="ar-SA" b="1"/>
          </a:p>
        </p:txBody>
      </p:sp>
      <p:sp>
        <p:nvSpPr>
          <p:cNvPr id="17414" name="Rectangle 7"/>
          <p:cNvSpPr>
            <a:spLocks noChangeArrowheads="1"/>
          </p:cNvSpPr>
          <p:nvPr/>
        </p:nvSpPr>
        <p:spPr bwMode="auto">
          <a:xfrm>
            <a:off x="2206569" y="5239875"/>
            <a:ext cx="1873250" cy="503238"/>
          </a:xfrm>
          <a:prstGeom prst="rect">
            <a:avLst/>
          </a:prstGeom>
          <a:solidFill>
            <a:schemeClr val="accent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2800" b="1"/>
              <a:t>مدرس</a:t>
            </a:r>
            <a:endParaRPr lang="ar-SA" sz="2800"/>
          </a:p>
        </p:txBody>
      </p:sp>
      <p:cxnSp>
        <p:nvCxnSpPr>
          <p:cNvPr id="17415" name="Straight Connector 22"/>
          <p:cNvCxnSpPr>
            <a:cxnSpLocks noChangeShapeType="1"/>
          </p:cNvCxnSpPr>
          <p:nvPr/>
        </p:nvCxnSpPr>
        <p:spPr bwMode="auto">
          <a:xfrm>
            <a:off x="3143194" y="4517563"/>
            <a:ext cx="0" cy="720725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17416" name="Line 35"/>
          <p:cNvSpPr>
            <a:spLocks noChangeShapeType="1"/>
          </p:cNvSpPr>
          <p:nvPr/>
        </p:nvSpPr>
        <p:spPr bwMode="auto">
          <a:xfrm flipH="1">
            <a:off x="3000319" y="5019213"/>
            <a:ext cx="144462" cy="2174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17417" name="Line 36"/>
          <p:cNvSpPr>
            <a:spLocks noChangeShapeType="1"/>
          </p:cNvSpPr>
          <p:nvPr/>
        </p:nvSpPr>
        <p:spPr bwMode="auto">
          <a:xfrm>
            <a:off x="3144781" y="5019213"/>
            <a:ext cx="142875" cy="2174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17418" name="Rectangle 7"/>
          <p:cNvSpPr>
            <a:spLocks noChangeArrowheads="1"/>
          </p:cNvSpPr>
          <p:nvPr/>
        </p:nvSpPr>
        <p:spPr bwMode="auto">
          <a:xfrm>
            <a:off x="5975777" y="5159425"/>
            <a:ext cx="1873250" cy="503237"/>
          </a:xfrm>
          <a:prstGeom prst="rect">
            <a:avLst/>
          </a:prstGeom>
          <a:solidFill>
            <a:schemeClr val="accent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2800" b="1"/>
              <a:t>طالب</a:t>
            </a:r>
            <a:endParaRPr lang="ar-SA" sz="2800"/>
          </a:p>
        </p:txBody>
      </p:sp>
      <p:cxnSp>
        <p:nvCxnSpPr>
          <p:cNvPr id="17419" name="Straight Connector 22"/>
          <p:cNvCxnSpPr>
            <a:cxnSpLocks noChangeShapeType="1"/>
          </p:cNvCxnSpPr>
          <p:nvPr/>
        </p:nvCxnSpPr>
        <p:spPr bwMode="auto">
          <a:xfrm>
            <a:off x="6912402" y="4437112"/>
            <a:ext cx="0" cy="720725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17420" name="Line 35"/>
          <p:cNvSpPr>
            <a:spLocks noChangeShapeType="1"/>
          </p:cNvSpPr>
          <p:nvPr/>
        </p:nvSpPr>
        <p:spPr bwMode="auto">
          <a:xfrm flipH="1">
            <a:off x="6769527" y="4938762"/>
            <a:ext cx="144463" cy="2174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17421" name="Line 36"/>
          <p:cNvSpPr>
            <a:spLocks noChangeShapeType="1"/>
          </p:cNvSpPr>
          <p:nvPr/>
        </p:nvSpPr>
        <p:spPr bwMode="auto">
          <a:xfrm>
            <a:off x="6913990" y="4938762"/>
            <a:ext cx="142875" cy="2174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cxnSp>
        <p:nvCxnSpPr>
          <p:cNvPr id="17422" name="Straight Connector 52"/>
          <p:cNvCxnSpPr>
            <a:cxnSpLocks noChangeShapeType="1"/>
          </p:cNvCxnSpPr>
          <p:nvPr/>
        </p:nvCxnSpPr>
        <p:spPr bwMode="auto">
          <a:xfrm rot="10800000">
            <a:off x="6634590" y="4794300"/>
            <a:ext cx="571500" cy="3175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7423" name="Straight Connector 54"/>
          <p:cNvCxnSpPr>
            <a:cxnSpLocks noChangeShapeType="1"/>
          </p:cNvCxnSpPr>
          <p:nvPr/>
        </p:nvCxnSpPr>
        <p:spPr bwMode="auto">
          <a:xfrm rot="10800000">
            <a:off x="2952694" y="4790613"/>
            <a:ext cx="428625" cy="3175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17424" name="Flowchart: Decision 12"/>
          <p:cNvSpPr>
            <a:spLocks noChangeArrowheads="1"/>
          </p:cNvSpPr>
          <p:nvPr/>
        </p:nvSpPr>
        <p:spPr bwMode="auto">
          <a:xfrm>
            <a:off x="2428875" y="3857625"/>
            <a:ext cx="1428750" cy="642938"/>
          </a:xfrm>
          <a:prstGeom prst="flowChartDecision">
            <a:avLst/>
          </a:prstGeom>
          <a:solidFill>
            <a:schemeClr val="accent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1400" b="1"/>
          </a:p>
          <a:p>
            <a:pPr algn="ctr"/>
            <a:r>
              <a:rPr lang="ar-SA" sz="2800" b="1"/>
              <a:t>يدرس</a:t>
            </a:r>
          </a:p>
          <a:p>
            <a:pPr algn="ctr"/>
            <a:endParaRPr lang="ar-SA" b="1"/>
          </a:p>
        </p:txBody>
      </p:sp>
      <p:cxnSp>
        <p:nvCxnSpPr>
          <p:cNvPr id="17426" name="Straight Connector 28"/>
          <p:cNvCxnSpPr>
            <a:cxnSpLocks noChangeShapeType="1"/>
            <a:stCxn id="17424" idx="0"/>
          </p:cNvCxnSpPr>
          <p:nvPr/>
        </p:nvCxnSpPr>
        <p:spPr bwMode="auto">
          <a:xfrm rot="5400000" flipH="1" flipV="1">
            <a:off x="3214688" y="2643187"/>
            <a:ext cx="1143000" cy="1285875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7427" name="Straight Connector 31"/>
          <p:cNvCxnSpPr>
            <a:cxnSpLocks noChangeShapeType="1"/>
            <a:stCxn id="17413" idx="0"/>
          </p:cNvCxnSpPr>
          <p:nvPr/>
        </p:nvCxnSpPr>
        <p:spPr bwMode="auto">
          <a:xfrm rot="16200000" flipV="1">
            <a:off x="5883151" y="2549897"/>
            <a:ext cx="864096" cy="1182142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7428" name="Straight Connector 51"/>
          <p:cNvCxnSpPr>
            <a:cxnSpLocks noChangeShapeType="1"/>
          </p:cNvCxnSpPr>
          <p:nvPr/>
        </p:nvCxnSpPr>
        <p:spPr bwMode="auto">
          <a:xfrm rot="5400000" flipH="1" flipV="1">
            <a:off x="4214019" y="2785269"/>
            <a:ext cx="142875" cy="1587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7429" name="Straight Connector 55"/>
          <p:cNvCxnSpPr>
            <a:cxnSpLocks noChangeShapeType="1"/>
          </p:cNvCxnSpPr>
          <p:nvPr/>
        </p:nvCxnSpPr>
        <p:spPr bwMode="auto">
          <a:xfrm flipV="1">
            <a:off x="4286250" y="2714625"/>
            <a:ext cx="357188" cy="142875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7430" name="Straight Connector 57"/>
          <p:cNvCxnSpPr>
            <a:cxnSpLocks noChangeShapeType="1"/>
          </p:cNvCxnSpPr>
          <p:nvPr/>
        </p:nvCxnSpPr>
        <p:spPr bwMode="auto">
          <a:xfrm rot="5400000" flipH="1" flipV="1">
            <a:off x="5844170" y="2785269"/>
            <a:ext cx="142875" cy="1588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7431" name="Straight Connector 59"/>
          <p:cNvCxnSpPr>
            <a:cxnSpLocks noChangeShapeType="1"/>
          </p:cNvCxnSpPr>
          <p:nvPr/>
        </p:nvCxnSpPr>
        <p:spPr bwMode="auto">
          <a:xfrm rot="10800000">
            <a:off x="5629064" y="2714625"/>
            <a:ext cx="285750" cy="142875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17432" name="TextBox 9"/>
          <p:cNvSpPr txBox="1">
            <a:spLocks noChangeArrowheads="1"/>
          </p:cNvSpPr>
          <p:nvPr/>
        </p:nvSpPr>
        <p:spPr bwMode="auto">
          <a:xfrm>
            <a:off x="4140200" y="2917825"/>
            <a:ext cx="3603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0</a:t>
            </a:r>
            <a:endParaRPr lang="ar-SA"/>
          </a:p>
        </p:txBody>
      </p:sp>
      <p:sp>
        <p:nvSpPr>
          <p:cNvPr id="17433" name="TextBox 9"/>
          <p:cNvSpPr txBox="1">
            <a:spLocks noChangeArrowheads="1"/>
          </p:cNvSpPr>
          <p:nvPr/>
        </p:nvSpPr>
        <p:spPr bwMode="auto">
          <a:xfrm>
            <a:off x="5640388" y="2928938"/>
            <a:ext cx="36036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0</a:t>
            </a:r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1" rtl="1">
              <a:defRPr/>
            </a:pPr>
            <a:r>
              <a:rPr lang="ar-SA" b="1" u="sng" dirty="0" smtClean="0"/>
              <a:t>النموذج العلاقي (</a:t>
            </a:r>
            <a:r>
              <a:rPr lang="en-US" b="1" u="sng" dirty="0" smtClean="0"/>
              <a:t>Relational Model</a:t>
            </a:r>
            <a:r>
              <a:rPr lang="ar-SA" b="1" u="sng" dirty="0" smtClean="0"/>
              <a:t>)</a:t>
            </a:r>
            <a:br>
              <a:rPr lang="ar-SA" b="1" u="sng" dirty="0" smtClean="0"/>
            </a:br>
            <a:endParaRPr lang="ar-SA" sz="4000" b="1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313" y="1556792"/>
            <a:ext cx="8229600" cy="4577308"/>
          </a:xfrm>
        </p:spPr>
        <p:txBody>
          <a:bodyPr/>
          <a:lstStyle/>
          <a:p>
            <a:pPr lvl="1" algn="just" rtl="1">
              <a:buFont typeface="Arial" pitchFamily="34" charset="0"/>
              <a:buChar char="•"/>
              <a:defRPr/>
            </a:pPr>
            <a:r>
              <a:rPr lang="ar-SA" b="1" dirty="0" smtClean="0"/>
              <a:t>لبناء قواعد بيانات يفضل مبرمجو و مصممو قواعد البيانات استخدام نموذج البيانات العلاقي. هذا النموذج مبني على العلاقات بين الكيانات و البيانات. </a:t>
            </a:r>
          </a:p>
          <a:p>
            <a:pPr lvl="1" algn="just" rtl="1">
              <a:buFont typeface="Arial" pitchFamily="34" charset="0"/>
              <a:buChar char="•"/>
              <a:defRPr/>
            </a:pPr>
            <a:endParaRPr lang="ar-SA" dirty="0" smtClean="0"/>
          </a:p>
          <a:p>
            <a:pPr lvl="1" algn="just" rtl="1">
              <a:buFont typeface="Arial" pitchFamily="34" charset="0"/>
              <a:buChar char="•"/>
              <a:defRPr/>
            </a:pPr>
            <a:r>
              <a:rPr lang="ar-SA" dirty="0" smtClean="0"/>
              <a:t>اغلب البرامج و النظم المستخدمة في مجال قواعد البيانات صممت لبناء هذا النوع.</a:t>
            </a:r>
            <a:endParaRPr lang="ar-SA" dirty="0"/>
          </a:p>
          <a:p>
            <a:pPr algn="just" rtl="1">
              <a:buFont typeface="Arial" pitchFamily="34" charset="0"/>
              <a:buChar char="•"/>
              <a:defRPr/>
            </a:pPr>
            <a:endParaRPr lang="ar-SA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1" rtl="1">
              <a:defRPr/>
            </a:pPr>
            <a:r>
              <a:rPr lang="ar-SA" b="1" u="sng" dirty="0" smtClean="0"/>
              <a:t>النموذج العلاقي (</a:t>
            </a:r>
            <a:r>
              <a:rPr lang="en-US" b="1" u="sng" dirty="0" smtClean="0"/>
              <a:t>Relational Model</a:t>
            </a:r>
            <a:r>
              <a:rPr lang="ar-SA" b="1" u="sng" dirty="0" smtClean="0"/>
              <a:t>)</a:t>
            </a:r>
            <a:br>
              <a:rPr lang="ar-SA" b="1" u="sng" dirty="0" smtClean="0"/>
            </a:br>
            <a:endParaRPr lang="ar-SA" sz="4000" b="1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313" y="1484784"/>
            <a:ext cx="8229600" cy="4649316"/>
          </a:xfrm>
        </p:spPr>
        <p:txBody>
          <a:bodyPr/>
          <a:lstStyle/>
          <a:p>
            <a:pPr lvl="1" algn="just" rtl="1">
              <a:buFont typeface="Arial" pitchFamily="34" charset="0"/>
              <a:buChar char="•"/>
              <a:defRPr/>
            </a:pPr>
            <a:r>
              <a:rPr lang="ar-SA" b="1" dirty="0" smtClean="0"/>
              <a:t>مميزات النموذج العلاقي: يتميز النموذج العلاقي عن غيره من نظم قواعد البيانات للاسباب التالية.</a:t>
            </a:r>
          </a:p>
          <a:p>
            <a:pPr lvl="2" algn="just" rtl="1">
              <a:buFont typeface="Arial" pitchFamily="34" charset="0"/>
              <a:buChar char="•"/>
              <a:defRPr/>
            </a:pPr>
            <a:r>
              <a:rPr lang="ar-SA" dirty="0" smtClean="0"/>
              <a:t> له الادوات و الخصائص التي تميزه عن غيره و الخاصه به.</a:t>
            </a:r>
          </a:p>
          <a:p>
            <a:pPr lvl="2" algn="just" rtl="1">
              <a:buFont typeface="Arial" pitchFamily="34" charset="0"/>
              <a:buChar char="•"/>
              <a:defRPr/>
            </a:pPr>
            <a:r>
              <a:rPr lang="ar-SA" dirty="0" smtClean="0"/>
              <a:t> يمثل منطقياً كافة الكيانات و العلاقات و خصائصها.</a:t>
            </a:r>
          </a:p>
          <a:p>
            <a:pPr lvl="2" algn="just" rtl="1">
              <a:buFont typeface="Arial" pitchFamily="34" charset="0"/>
              <a:buChar char="•"/>
              <a:defRPr/>
            </a:pPr>
            <a:r>
              <a:rPr lang="ar-SA" dirty="0" smtClean="0"/>
              <a:t> يعد تطويراً و امتداداً لشكل ملف البيانات التقليدي.</a:t>
            </a:r>
          </a:p>
          <a:p>
            <a:pPr lvl="2" algn="just" rtl="1">
              <a:buFont typeface="Arial" pitchFamily="34" charset="0"/>
              <a:buChar char="•"/>
              <a:defRPr/>
            </a:pPr>
            <a:r>
              <a:rPr lang="ar-SA" dirty="0" smtClean="0"/>
              <a:t> يستخدم المفاتيح الاساسية و الأجنبية للربط بين الكيانات.</a:t>
            </a:r>
          </a:p>
          <a:p>
            <a:pPr lvl="2" algn="just" rtl="1">
              <a:buFont typeface="Arial" pitchFamily="34" charset="0"/>
              <a:buChar char="•"/>
              <a:defRPr/>
            </a:pPr>
            <a:r>
              <a:rPr lang="ar-SA" dirty="0" smtClean="0"/>
              <a:t> اعتماداً عليه بنيت خصائص قواعد البيانات التي تجعلها لا تتأثر بمشاكل الصيانه.</a:t>
            </a:r>
          </a:p>
          <a:p>
            <a:pPr lvl="2" algn="just" rtl="1">
              <a:buFont typeface="Arial" pitchFamily="34" charset="0"/>
              <a:buChar char="•"/>
              <a:defRPr/>
            </a:pPr>
            <a:r>
              <a:rPr lang="ar-SA" dirty="0" smtClean="0"/>
              <a:t>يمكن تطبيق كافة العمليات الحسابية و المنطقية على مكوناته.</a:t>
            </a:r>
            <a:endParaRPr lang="ar-SA" dirty="0"/>
          </a:p>
          <a:p>
            <a:pPr algn="just" rtl="1">
              <a:buFont typeface="Arial" pitchFamily="34" charset="0"/>
              <a:buChar char="•"/>
              <a:defRPr/>
            </a:pPr>
            <a:endParaRPr lang="ar-SA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1" rtl="1">
              <a:defRPr/>
            </a:pPr>
            <a:r>
              <a:rPr lang="ar-SA" sz="2800" b="1" u="sng" dirty="0" smtClean="0"/>
              <a:t>نموذج الكيان و العلاقة الرابطة (</a:t>
            </a:r>
            <a:r>
              <a:rPr lang="en-US" sz="2800" b="1" u="sng" dirty="0" smtClean="0"/>
              <a:t>Entity Relationship Model</a:t>
            </a:r>
            <a:r>
              <a:rPr lang="ar-SA" sz="2800" b="1" u="sng" dirty="0" smtClean="0"/>
              <a:t>)</a:t>
            </a:r>
            <a:endParaRPr lang="ar-SA" sz="2400" b="1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313" y="1412776"/>
            <a:ext cx="8229600" cy="4721324"/>
          </a:xfrm>
        </p:spPr>
        <p:txBody>
          <a:bodyPr/>
          <a:lstStyle/>
          <a:p>
            <a:pPr lvl="1" algn="just" rtl="1">
              <a:buFont typeface="Arial" pitchFamily="34" charset="0"/>
              <a:buChar char="•"/>
              <a:defRPr/>
            </a:pPr>
            <a:r>
              <a:rPr lang="ar-SA" b="1" dirty="0" smtClean="0"/>
              <a:t>احد اشهر و اهم طرق تمثيل و تصميم قواعد البيانات هو نموذج الكيان و العلاقة الرابطة</a:t>
            </a:r>
          </a:p>
          <a:p>
            <a:pPr lvl="1" algn="just" rtl="1">
              <a:buFont typeface="Arial" pitchFamily="34" charset="0"/>
              <a:buChar char="•"/>
              <a:defRPr/>
            </a:pPr>
            <a:r>
              <a:rPr lang="ar-SA" b="1" dirty="0" smtClean="0"/>
              <a:t> ((</a:t>
            </a:r>
            <a:r>
              <a:rPr lang="en-US" b="1" dirty="0" smtClean="0"/>
              <a:t>ERD</a:t>
            </a:r>
            <a:r>
              <a:rPr lang="ar-SA" b="1" dirty="0" smtClean="0"/>
              <a:t>)</a:t>
            </a:r>
            <a:r>
              <a:rPr lang="en-US" b="1" dirty="0" smtClean="0"/>
              <a:t>Entity-Relationship Data Model </a:t>
            </a:r>
            <a:r>
              <a:rPr lang="ar-SA" b="1" dirty="0" smtClean="0"/>
              <a:t>)</a:t>
            </a:r>
            <a:r>
              <a:rPr lang="ar-SA" dirty="0" smtClean="0"/>
              <a:t>.</a:t>
            </a:r>
            <a:endParaRPr lang="ar-SA" dirty="0"/>
          </a:p>
          <a:p>
            <a:pPr marL="742950" lvl="2" indent="-342900" algn="just" rtl="1">
              <a:buFont typeface="Wingdings" pitchFamily="2" charset="2"/>
              <a:buChar char="§"/>
              <a:defRPr/>
            </a:pPr>
            <a:r>
              <a:rPr lang="ar-SA" b="1" dirty="0" smtClean="0"/>
              <a:t>نموذج (</a:t>
            </a:r>
            <a:r>
              <a:rPr lang="en-US" b="1" dirty="0" smtClean="0"/>
              <a:t>ERD</a:t>
            </a:r>
            <a:r>
              <a:rPr lang="ar-SA" b="1" dirty="0" smtClean="0"/>
              <a:t>) هو النموذج الذي يتم استخدامه لانشاء قواعد البيانات على الحاسب الآلي و له قواعد و اشكال محددة تصف الكيانات الموجودة في تطبيق معين و العلاقات الرابطة بين تلك الكيانات و خصائصها و كذلك القيود المفروضة على كل منها.</a:t>
            </a:r>
          </a:p>
          <a:p>
            <a:pPr marL="742950" lvl="2" indent="-342900" algn="just" rtl="1">
              <a:buFont typeface="Wingdings" pitchFamily="2" charset="2"/>
              <a:buChar char="§"/>
              <a:defRPr/>
            </a:pPr>
            <a:r>
              <a:rPr lang="ar-SA" b="1" dirty="0" smtClean="0"/>
              <a:t>يمثل تصميم قاعدة البيانات.</a:t>
            </a:r>
          </a:p>
          <a:p>
            <a:pPr marL="742950" lvl="2" indent="-342900" algn="just" rtl="1">
              <a:buFont typeface="Wingdings" pitchFamily="2" charset="2"/>
              <a:buChar char="§"/>
              <a:defRPr/>
            </a:pPr>
            <a:r>
              <a:rPr lang="ar-SA" b="1" dirty="0" smtClean="0"/>
              <a:t>جميع الاشكال التي تم دراستها هي نماذج مبسطة من نماذج (</a:t>
            </a:r>
            <a:r>
              <a:rPr lang="en-US" b="1" dirty="0" smtClean="0"/>
              <a:t>ERD</a:t>
            </a:r>
            <a:r>
              <a:rPr lang="ar-SA" b="1" dirty="0" smtClean="0"/>
              <a:t>)</a:t>
            </a:r>
          </a:p>
          <a:p>
            <a:pPr algn="just" rtl="1">
              <a:buFont typeface="Arial" pitchFamily="34" charset="0"/>
              <a:buChar char="•"/>
              <a:defRPr/>
            </a:pPr>
            <a:endParaRPr lang="ar-SA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3900" y="548680"/>
            <a:ext cx="7372136" cy="532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251520" y="548680"/>
            <a:ext cx="2458616" cy="1143000"/>
          </a:xfrm>
          <a:prstGeom prst="rect">
            <a:avLst/>
          </a:prstGeom>
        </p:spPr>
        <p:txBody>
          <a:bodyPr/>
          <a:lstStyle/>
          <a:p>
            <a:pPr marL="0" marR="0" lvl="1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400" b="1" i="0" u="sng" strike="noStrike" kern="0" cap="none" spc="0" normalizeH="0" baseline="0" noProof="0" dirty="0" smtClean="0">
                <a:ln>
                  <a:noFill/>
                </a:ln>
                <a:solidFill>
                  <a:srgbClr val="376092"/>
                </a:solidFill>
                <a:effectLst/>
                <a:uLnTx/>
                <a:uFillTx/>
                <a:latin typeface="Calibri" pitchFamily="34" charset="0"/>
                <a:cs typeface="Arial" charset="0"/>
              </a:rPr>
              <a:t>جامعة</a:t>
            </a:r>
            <a:r>
              <a:rPr kumimoji="0" lang="en-US" sz="4400" b="1" i="0" u="sng" strike="noStrike" kern="0" cap="none" spc="0" normalizeH="0" baseline="0" noProof="0" dirty="0" smtClean="0">
                <a:ln>
                  <a:noFill/>
                </a:ln>
                <a:solidFill>
                  <a:srgbClr val="376092"/>
                </a:solidFill>
                <a:effectLst/>
                <a:uLnTx/>
                <a:uFillTx/>
                <a:latin typeface="Calibri" pitchFamily="34" charset="0"/>
                <a:cs typeface="Arial" charset="0"/>
              </a:rPr>
              <a:t>ERD </a:t>
            </a:r>
            <a:r>
              <a:rPr kumimoji="0" lang="ar-SA" sz="4400" b="1" i="0" u="sng" strike="noStrike" kern="0" cap="none" spc="0" normalizeH="0" baseline="0" noProof="0" dirty="0" smtClean="0">
                <a:ln>
                  <a:noFill/>
                </a:ln>
                <a:solidFill>
                  <a:srgbClr val="376092"/>
                </a:solidFill>
                <a:effectLst/>
                <a:uLnTx/>
                <a:uFillTx/>
                <a:latin typeface="Calibri" pitchFamily="34" charset="0"/>
                <a:cs typeface="Arial" charset="0"/>
              </a:rPr>
              <a:t/>
            </a:r>
            <a:br>
              <a:rPr kumimoji="0" lang="ar-SA" sz="4400" b="1" i="0" u="sng" strike="noStrike" kern="0" cap="none" spc="0" normalizeH="0" baseline="0" noProof="0" dirty="0" smtClean="0">
                <a:ln>
                  <a:noFill/>
                </a:ln>
                <a:solidFill>
                  <a:srgbClr val="376092"/>
                </a:solidFill>
                <a:effectLst/>
                <a:uLnTx/>
                <a:uFillTx/>
                <a:latin typeface="Calibri" pitchFamily="34" charset="0"/>
                <a:cs typeface="Arial" charset="0"/>
              </a:rPr>
            </a:br>
            <a:endParaRPr kumimoji="0" lang="ar-SA" sz="4000" b="1" i="0" u="none" strike="noStrike" kern="0" cap="none" spc="0" normalizeH="0" baseline="0" noProof="0" dirty="0" smtClean="0">
              <a:ln>
                <a:noFill/>
              </a:ln>
              <a:solidFill>
                <a:srgbClr val="376092"/>
              </a:solidFill>
              <a:effectLst/>
              <a:uLnTx/>
              <a:uFillTx/>
              <a:latin typeface="Calibri" pitchFamily="34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أسلوب تصميم نموذج الكيان والعلاقة الرابطة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>
              <a:defRPr/>
            </a:pPr>
            <a:endParaRPr lang="ar-SA" dirty="0" smtClean="0"/>
          </a:p>
          <a:p>
            <a:pPr algn="r" rtl="1">
              <a:buFont typeface="Wingdings" pitchFamily="2" charset="2"/>
              <a:buNone/>
              <a:defRPr/>
            </a:pPr>
            <a:r>
              <a:rPr lang="ar-SA" dirty="0" smtClean="0"/>
              <a:t>يتم تصميم قواعد البيانات باستخدام إحدى طريقتين:</a:t>
            </a:r>
          </a:p>
          <a:p>
            <a:pPr algn="r" rtl="1">
              <a:buFont typeface="Wingdings" pitchFamily="2" charset="2"/>
              <a:buNone/>
              <a:defRPr/>
            </a:pPr>
            <a:r>
              <a:rPr lang="ar-SA" dirty="0" smtClean="0"/>
              <a:t>1) استخدام الرسم البياني للكيان والعلاقة الرابطة (</a:t>
            </a:r>
            <a:r>
              <a:rPr lang="en-US" dirty="0" smtClean="0"/>
              <a:t>Entity Relationship diagram</a:t>
            </a:r>
            <a:r>
              <a:rPr lang="ar-SA" dirty="0" smtClean="0"/>
              <a:t>)</a:t>
            </a:r>
          </a:p>
          <a:p>
            <a:pPr algn="r" rtl="1">
              <a:buFont typeface="Wingdings" pitchFamily="2" charset="2"/>
              <a:buNone/>
              <a:defRPr/>
            </a:pPr>
            <a:r>
              <a:rPr lang="ar-SA" dirty="0" smtClean="0"/>
              <a:t>2)تطبيع قواعد البيانات (</a:t>
            </a:r>
            <a:r>
              <a:rPr lang="en-US" dirty="0" smtClean="0"/>
              <a:t>Database Normalization</a:t>
            </a:r>
            <a:r>
              <a:rPr lang="ar-SA" dirty="0" smtClean="0"/>
              <a:t>)</a:t>
            </a:r>
          </a:p>
          <a:p>
            <a:pPr algn="r" rtl="1">
              <a:buFont typeface="Wingdings" pitchFamily="2" charset="2"/>
              <a:buNone/>
              <a:defRPr/>
            </a:pPr>
            <a:endParaRPr lang="ar-SA" dirty="0" smtClean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أسلوب تصميم نموذج الكيان والعلاقة الرابطة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Font typeface="Arial" pitchFamily="34" charset="0"/>
              <a:buChar char="•"/>
            </a:pPr>
            <a:r>
              <a:rPr lang="ar-SA" dirty="0" smtClean="0"/>
              <a:t>يتكون تصميم</a:t>
            </a:r>
            <a:r>
              <a:rPr lang="en-US" dirty="0" smtClean="0"/>
              <a:t> </a:t>
            </a:r>
            <a:r>
              <a:rPr lang="ar-SA" dirty="0" smtClean="0"/>
              <a:t> </a:t>
            </a:r>
            <a:r>
              <a:rPr lang="en-US" dirty="0" smtClean="0"/>
              <a:t>ERD</a:t>
            </a:r>
            <a:r>
              <a:rPr lang="ar-SA" dirty="0" smtClean="0"/>
              <a:t> من مجموعة من الكيانات (</a:t>
            </a:r>
            <a:r>
              <a:rPr lang="en-US" dirty="0" smtClean="0"/>
              <a:t>Entity</a:t>
            </a:r>
            <a:r>
              <a:rPr lang="ar-SA" dirty="0" smtClean="0"/>
              <a:t>) تربط بعضها ببعض علاقات رابطة (</a:t>
            </a:r>
            <a:r>
              <a:rPr lang="en-US" dirty="0" smtClean="0"/>
              <a:t>Relationship</a:t>
            </a:r>
            <a:r>
              <a:rPr lang="ar-SA" dirty="0" smtClean="0"/>
              <a:t>).</a:t>
            </a:r>
          </a:p>
          <a:p>
            <a:pPr lvl="1" algn="just">
              <a:buFont typeface="Arial" pitchFamily="34" charset="0"/>
              <a:buChar char="•"/>
            </a:pPr>
            <a:r>
              <a:rPr lang="ar-SA" dirty="0" smtClean="0"/>
              <a:t>السجلات التي تتبع الكيانات عبارة عن بيانات شبه ثابتة ،ونادرا ما تحتاج الى التعديل(</a:t>
            </a:r>
            <a:r>
              <a:rPr lang="en-US" dirty="0" smtClean="0"/>
              <a:t>Static Data</a:t>
            </a:r>
            <a:r>
              <a:rPr lang="ar-SA" dirty="0" smtClean="0"/>
              <a:t>)</a:t>
            </a:r>
            <a:endParaRPr lang="en-US" dirty="0" smtClean="0"/>
          </a:p>
          <a:p>
            <a:pPr lvl="1" algn="just">
              <a:buFont typeface="Arial" pitchFamily="34" charset="0"/>
              <a:buChar char="•"/>
            </a:pPr>
            <a:r>
              <a:rPr lang="ar-SA" dirty="0" smtClean="0"/>
              <a:t>يتم تحديد خصائص كل كيان</a:t>
            </a:r>
          </a:p>
          <a:p>
            <a:pPr lvl="1" algn="just">
              <a:buFont typeface="Arial" pitchFamily="34" charset="0"/>
              <a:buChar char="•"/>
            </a:pPr>
            <a:r>
              <a:rPr lang="ar-SA" dirty="0" smtClean="0"/>
              <a:t>الخاصية التي تميز كل سجل يتبع الكيان ولا تتكرر هي خاصية المفتاح الرئيسي(</a:t>
            </a:r>
            <a:r>
              <a:rPr lang="en-US" dirty="0" smtClean="0"/>
              <a:t>Primary Key</a:t>
            </a:r>
            <a:r>
              <a:rPr lang="ar-SA" dirty="0" smtClean="0"/>
              <a:t>)</a:t>
            </a:r>
            <a:endParaRPr lang="en-US" dirty="0" smtClean="0"/>
          </a:p>
          <a:p>
            <a:pPr algn="just">
              <a:buFont typeface="Arial" pitchFamily="34" charset="0"/>
              <a:buChar char="•"/>
            </a:pPr>
            <a:endParaRPr lang="ar-SA" dirty="0" smtClean="0"/>
          </a:p>
          <a:p>
            <a:pPr algn="just"/>
            <a:endParaRPr lang="en-US" dirty="0" smtClean="0"/>
          </a:p>
          <a:p>
            <a:pPr lvl="1" algn="just"/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أسلوب تصميم نموذج الكيان والعلاقة الرابطة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1" algn="just">
              <a:buFont typeface="Arial" pitchFamily="34" charset="0"/>
              <a:buChar char="•"/>
            </a:pPr>
            <a:r>
              <a:rPr lang="ar-SA" dirty="0" smtClean="0"/>
              <a:t>السجلات التي تصف العلاقات الرابطة فهي عبارة عن بيانات تتجدد وتتغير وتضاف وتحذف بشكل متواصل(</a:t>
            </a:r>
            <a:r>
              <a:rPr lang="en-US" dirty="0" smtClean="0"/>
              <a:t>Dynamic Data</a:t>
            </a:r>
            <a:r>
              <a:rPr lang="ar-SA" dirty="0" smtClean="0"/>
              <a:t>).</a:t>
            </a:r>
          </a:p>
          <a:p>
            <a:pPr lvl="1" algn="just">
              <a:buFont typeface="Arial" pitchFamily="34" charset="0"/>
              <a:buChar char="•"/>
            </a:pPr>
            <a:r>
              <a:rPr lang="ar-SA" dirty="0" smtClean="0"/>
              <a:t>يجب تحديد لكل علاقة رابطة الخصائص التي تساعد على وصف العلاقة الرابطة بين كل كيانين</a:t>
            </a:r>
          </a:p>
          <a:p>
            <a:pPr lvl="1" algn="just">
              <a:buFont typeface="Arial" pitchFamily="34" charset="0"/>
              <a:buChar char="•"/>
            </a:pPr>
            <a:r>
              <a:rPr lang="ar-SA" dirty="0" smtClean="0"/>
              <a:t>يجب تحديد نوع العلاقة:</a:t>
            </a:r>
          </a:p>
          <a:p>
            <a:pPr lvl="2" algn="just">
              <a:buFont typeface="Arial" pitchFamily="34" charset="0"/>
              <a:buChar char="•"/>
            </a:pPr>
            <a:r>
              <a:rPr lang="ar-SA" dirty="0" smtClean="0"/>
              <a:t>واحد إلى واحد(</a:t>
            </a:r>
            <a:r>
              <a:rPr lang="en-US" dirty="0" smtClean="0"/>
              <a:t>One-to-One</a:t>
            </a:r>
            <a:r>
              <a:rPr lang="ar-SA" dirty="0" smtClean="0"/>
              <a:t>)</a:t>
            </a:r>
          </a:p>
          <a:p>
            <a:pPr lvl="2" algn="just">
              <a:buFont typeface="Arial" pitchFamily="34" charset="0"/>
              <a:buChar char="•"/>
            </a:pPr>
            <a:r>
              <a:rPr lang="ar-SA" dirty="0" smtClean="0"/>
              <a:t>واحد إلى كثير(</a:t>
            </a:r>
            <a:r>
              <a:rPr lang="en-US" dirty="0" smtClean="0"/>
              <a:t>One-to-Many</a:t>
            </a:r>
            <a:r>
              <a:rPr lang="ar-SA" dirty="0" smtClean="0"/>
              <a:t>)</a:t>
            </a:r>
          </a:p>
          <a:p>
            <a:pPr lvl="2" algn="just">
              <a:buFont typeface="Arial" pitchFamily="34" charset="0"/>
              <a:buChar char="•"/>
            </a:pPr>
            <a:r>
              <a:rPr lang="ar-SA" dirty="0" smtClean="0"/>
              <a:t>كثير إلى كثير(</a:t>
            </a:r>
            <a:r>
              <a:rPr lang="en-US" dirty="0" smtClean="0"/>
              <a:t>Many-to-Many</a:t>
            </a:r>
            <a:r>
              <a:rPr lang="ar-SA" dirty="0" smtClean="0"/>
              <a:t>)</a:t>
            </a:r>
            <a:endParaRPr lang="en-US" dirty="0" smtClean="0"/>
          </a:p>
          <a:p>
            <a:pPr lvl="1" algn="just">
              <a:buFont typeface="Arial" pitchFamily="34" charset="0"/>
              <a:buChar char="•"/>
            </a:pPr>
            <a:r>
              <a:rPr lang="ar-SA" dirty="0" smtClean="0"/>
              <a:t>يجب تحديد نسبة المشاركة (0أو1)</a:t>
            </a:r>
          </a:p>
          <a:p>
            <a:pPr>
              <a:buFont typeface="Arial" pitchFamily="34" charset="0"/>
              <a:buChar char="•"/>
            </a:pPr>
            <a:endParaRPr lang="ar-SA" dirty="0" smtClean="0"/>
          </a:p>
          <a:p>
            <a:endParaRPr lang="en-US" dirty="0" smtClean="0"/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تطبيق قاعدة بيانات الكلية المصغر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ar-SA" dirty="0" smtClean="0"/>
              <a:t>في قاعدة بيانات الكلية نهتم </a:t>
            </a:r>
            <a:r>
              <a:rPr lang="ar-SA" dirty="0" err="1" smtClean="0"/>
              <a:t>بـ</a:t>
            </a:r>
            <a:r>
              <a:rPr lang="ar-SA" dirty="0" smtClean="0"/>
              <a:t>:</a:t>
            </a:r>
          </a:p>
          <a:p>
            <a:pPr lvl="1">
              <a:buFont typeface="Arial" pitchFamily="34" charset="0"/>
              <a:buChar char="•"/>
            </a:pPr>
            <a:r>
              <a:rPr lang="ar-SA" dirty="0" smtClean="0"/>
              <a:t>تخزين بيانات الطلبة(الرقم الجامعي، الاسم، العنوان، التخصص)</a:t>
            </a:r>
          </a:p>
          <a:p>
            <a:pPr lvl="1">
              <a:buFont typeface="Arial" pitchFamily="34" charset="0"/>
              <a:buChar char="•"/>
            </a:pPr>
            <a:r>
              <a:rPr lang="ar-SA" dirty="0" smtClean="0"/>
              <a:t>بيانات المقررات التي يسجلها الطالب(</a:t>
            </a:r>
            <a:r>
              <a:rPr lang="ar-SA" dirty="0" err="1" smtClean="0"/>
              <a:t>رمزالمقرر</a:t>
            </a:r>
            <a:r>
              <a:rPr lang="ar-SA" dirty="0" smtClean="0"/>
              <a:t>،اسم المقرر، عدد الساعات المعتمدة،العام الدراسي، الفصل الدراسي، العلامة)</a:t>
            </a:r>
          </a:p>
          <a:p>
            <a:pPr lvl="1">
              <a:buFont typeface="Arial" pitchFamily="34" charset="0"/>
              <a:buChar char="•"/>
            </a:pPr>
            <a:r>
              <a:rPr lang="ar-SA" dirty="0" smtClean="0"/>
              <a:t>بيانات أعضاء هيئة التدريس(الرقم،الاسم،الهاتف، القسم ، المقررات)</a:t>
            </a: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تطبيق قاعدة بيانات الكلية المصغر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Arial" pitchFamily="34" charset="0"/>
              <a:buChar char="•"/>
            </a:pPr>
            <a:r>
              <a:rPr lang="ar-SA" dirty="0" smtClean="0"/>
              <a:t>التصميم:</a:t>
            </a:r>
          </a:p>
          <a:p>
            <a:pPr marL="971550" lvl="1" indent="-514350">
              <a:buAutoNum type="arabicParenR"/>
            </a:pPr>
            <a:r>
              <a:rPr lang="ar-SA" b="1" dirty="0" smtClean="0"/>
              <a:t>الكيانات</a:t>
            </a:r>
            <a:r>
              <a:rPr lang="ar-SA" dirty="0" smtClean="0"/>
              <a:t> :هي وحدة معلومات لها خصائص تصفها تخصهاوانها تكون أسماء.وقد تم تحديد الكيانات التالية:</a:t>
            </a:r>
          </a:p>
          <a:p>
            <a:pPr marL="1371600" lvl="2" indent="-514350">
              <a:buFont typeface="Arial" pitchFamily="34" charset="0"/>
              <a:buChar char="•"/>
            </a:pPr>
            <a:r>
              <a:rPr lang="ar-SA" b="1" dirty="0" smtClean="0"/>
              <a:t>الطالب </a:t>
            </a:r>
            <a:r>
              <a:rPr lang="ar-SA" dirty="0" smtClean="0"/>
              <a:t>،وخصائصه هي: (</a:t>
            </a:r>
            <a:r>
              <a:rPr lang="ar-SA" u="sng" dirty="0" smtClean="0"/>
              <a:t>رقم الطالب</a:t>
            </a:r>
            <a:r>
              <a:rPr lang="ar-SA" dirty="0" smtClean="0"/>
              <a:t>، الاسم، العنوان، التخصص) </a:t>
            </a:r>
            <a:endParaRPr lang="ar-SA" b="1" u="sng" dirty="0" smtClean="0"/>
          </a:p>
          <a:p>
            <a:pPr marL="1371600" lvl="2" indent="-514350">
              <a:buFont typeface="Arial" pitchFamily="34" charset="0"/>
              <a:buChar char="•"/>
            </a:pPr>
            <a:r>
              <a:rPr lang="ar-SA" b="1" dirty="0" smtClean="0"/>
              <a:t>المدرس</a:t>
            </a:r>
            <a:r>
              <a:rPr lang="ar-SA" dirty="0" smtClean="0"/>
              <a:t>،وخصائصه هي: (</a:t>
            </a:r>
            <a:r>
              <a:rPr lang="ar-SA" u="sng" dirty="0" smtClean="0"/>
              <a:t>رقم المدرس</a:t>
            </a:r>
            <a:r>
              <a:rPr lang="ar-SA" dirty="0" smtClean="0"/>
              <a:t>، الاسم،الهاتف،القسم) </a:t>
            </a:r>
            <a:endParaRPr lang="ar-SA" b="1" dirty="0" smtClean="0"/>
          </a:p>
          <a:p>
            <a:pPr marL="1371600" lvl="2" indent="-514350">
              <a:buFont typeface="Arial" pitchFamily="34" charset="0"/>
              <a:buChar char="•"/>
            </a:pPr>
            <a:r>
              <a:rPr lang="ar-SA" b="1" dirty="0" smtClean="0"/>
              <a:t>المقرر</a:t>
            </a:r>
            <a:r>
              <a:rPr lang="ar-SA" dirty="0" smtClean="0"/>
              <a:t>،وخصائصه هي: (</a:t>
            </a:r>
            <a:r>
              <a:rPr lang="ar-SA" u="sng" dirty="0" smtClean="0"/>
              <a:t>رمز المقرر</a:t>
            </a:r>
            <a:r>
              <a:rPr lang="ar-SA" dirty="0" smtClean="0"/>
              <a:t>، اسم المقرر ،عدد الساعات المعتمدة )</a:t>
            </a:r>
          </a:p>
          <a:p>
            <a:pPr marL="1371600" lvl="2" indent="-514350">
              <a:buFont typeface="Calibri" pitchFamily="34" charset="0"/>
              <a:buChar char="₋"/>
            </a:pPr>
            <a:r>
              <a:rPr lang="ar-SA" dirty="0" smtClean="0"/>
              <a:t>ملاحظة(1):المعلومات المذكورة هي معلومات شبه ثابتة (</a:t>
            </a:r>
            <a:r>
              <a:rPr lang="en-US" dirty="0" smtClean="0"/>
              <a:t>Static</a:t>
            </a:r>
            <a:r>
              <a:rPr lang="ar-SA" dirty="0" smtClean="0"/>
              <a:t>) </a:t>
            </a:r>
            <a:endParaRPr lang="en-US" dirty="0" smtClean="0"/>
          </a:p>
          <a:p>
            <a:pPr marL="1371600" lvl="2" indent="-514350">
              <a:buFont typeface="Calibri" pitchFamily="34" charset="0"/>
              <a:buChar char="₋"/>
            </a:pPr>
            <a:r>
              <a:rPr lang="ar-SA" dirty="0" smtClean="0"/>
              <a:t>ملاحظة(2):لم يتم ذكر معلومات عن المواد التي يدرسها الطالب في جدول الطالب، ولم يتم ذكر معلومات عن المواد التي يدرسها المدرس في جدول المدرس ، ولم يتم ذكر معلومات الفصل الدراسي في جدول المقرر، فهي كلها معلومات متغيرة (</a:t>
            </a:r>
            <a:r>
              <a:rPr lang="en-US" dirty="0" smtClean="0"/>
              <a:t>Dynamic</a:t>
            </a:r>
            <a:r>
              <a:rPr lang="ar-SA" dirty="0" smtClean="0"/>
              <a:t>)لا تذكر في الكيانات.</a:t>
            </a:r>
          </a:p>
          <a:p>
            <a:pPr marL="1371600" lvl="2" indent="-514350">
              <a:buFont typeface="Calibri" pitchFamily="34" charset="0"/>
              <a:buChar char="₋"/>
            </a:pPr>
            <a:r>
              <a:rPr lang="ar-SA" dirty="0" smtClean="0"/>
              <a:t>ملاحظة (3): تم تحديد الصفة المميزة لكل كيان بوضع خط تحتها.</a:t>
            </a:r>
          </a:p>
          <a:p>
            <a:pPr marL="971550" lvl="1" indent="-514350">
              <a:buAutoNum type="arabicParenR"/>
            </a:pP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تطبيق قاعدة بيانات الكلية المصغر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ar-SA" dirty="0" smtClean="0"/>
              <a:t>التصميم:</a:t>
            </a:r>
          </a:p>
          <a:p>
            <a:pPr lvl="1"/>
            <a:r>
              <a:rPr lang="ar-SA" dirty="0" smtClean="0"/>
              <a:t>2) العلاقات الرابطة:هي عبارة عن فعل يمثل العلاقة بين كيان ونفسه، أو كيانين، أو ثلاثة كيانات معا. وقد تم تحديد العلاقات التالية:</a:t>
            </a:r>
          </a:p>
          <a:p>
            <a:pPr lvl="2">
              <a:buFont typeface="Arial" pitchFamily="34" charset="0"/>
              <a:buChar char="•"/>
            </a:pPr>
            <a:r>
              <a:rPr lang="ar-SA" b="1" dirty="0" smtClean="0"/>
              <a:t>يُسجِّل :</a:t>
            </a:r>
          </a:p>
          <a:p>
            <a:pPr lvl="3">
              <a:buFont typeface="Calibri" pitchFamily="34" charset="0"/>
              <a:buChar char="₋"/>
            </a:pPr>
            <a:r>
              <a:rPr lang="ar-SA" dirty="0" smtClean="0"/>
              <a:t>هي علاقة تربط الطالب بالمقررات التي يسجلها للدراسة</a:t>
            </a:r>
          </a:p>
          <a:p>
            <a:pPr lvl="3">
              <a:buFont typeface="Calibri" pitchFamily="34" charset="0"/>
              <a:buChar char="₋"/>
            </a:pPr>
            <a:r>
              <a:rPr lang="ar-SA" dirty="0" smtClean="0"/>
              <a:t>لها الخصائص(الفصل الدراسي، العام الدراسي، العلامة)</a:t>
            </a:r>
          </a:p>
          <a:p>
            <a:pPr lvl="3">
              <a:buFont typeface="Calibri" pitchFamily="34" charset="0"/>
              <a:buChar char="₋"/>
            </a:pPr>
            <a:r>
              <a:rPr lang="ar-SA" dirty="0" smtClean="0"/>
              <a:t>كل طالب يمكنه تسجيل عدة مقررات،وكل مقرر يمكن </a:t>
            </a:r>
            <a:r>
              <a:rPr lang="ar-SA" dirty="0" err="1" smtClean="0"/>
              <a:t>ان</a:t>
            </a:r>
            <a:r>
              <a:rPr lang="ar-SA" dirty="0" smtClean="0"/>
              <a:t> يسجله </a:t>
            </a:r>
            <a:r>
              <a:rPr lang="ar-SA" dirty="0" err="1" smtClean="0"/>
              <a:t>اكثر</a:t>
            </a:r>
            <a:r>
              <a:rPr lang="ar-SA" dirty="0" smtClean="0"/>
              <a:t> من طالب، أي </a:t>
            </a:r>
            <a:r>
              <a:rPr lang="ar-SA" dirty="0" err="1" smtClean="0"/>
              <a:t>ان</a:t>
            </a:r>
            <a:r>
              <a:rPr lang="ar-SA" dirty="0" smtClean="0"/>
              <a:t> نوع العلاقة كثير إلى كثير(</a:t>
            </a:r>
            <a:r>
              <a:rPr lang="en-US" dirty="0" smtClean="0"/>
              <a:t>Many –to – Many </a:t>
            </a:r>
            <a:r>
              <a:rPr lang="ar-SA" dirty="0" smtClean="0"/>
              <a:t>)</a:t>
            </a:r>
            <a:r>
              <a:rPr lang="en-US" dirty="0" smtClean="0"/>
              <a:t>M:N</a:t>
            </a:r>
          </a:p>
          <a:p>
            <a:pPr lvl="3">
              <a:buFont typeface="Calibri" pitchFamily="34" charset="0"/>
              <a:buChar char="₋"/>
            </a:pPr>
            <a:endParaRPr lang="ar-SA" dirty="0" smtClean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تطبيق قاعدة بيانات الكلية المصغر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ar-SA" dirty="0" smtClean="0"/>
              <a:t>التصميم:</a:t>
            </a:r>
          </a:p>
          <a:p>
            <a:pPr lvl="1"/>
            <a:r>
              <a:rPr lang="ar-SA" dirty="0" smtClean="0"/>
              <a:t>2) العلاقات الرابطة:</a:t>
            </a:r>
          </a:p>
          <a:p>
            <a:pPr lvl="2">
              <a:buFont typeface="Arial" pitchFamily="34" charset="0"/>
              <a:buChar char="•"/>
            </a:pPr>
            <a:r>
              <a:rPr lang="ar-SA" b="1" dirty="0" smtClean="0"/>
              <a:t>يُدرِّس :</a:t>
            </a:r>
          </a:p>
          <a:p>
            <a:pPr lvl="3">
              <a:buFont typeface="Calibri" pitchFamily="34" charset="0"/>
              <a:buChar char="₋"/>
            </a:pPr>
            <a:r>
              <a:rPr lang="ar-SA" dirty="0" smtClean="0"/>
              <a:t>هي علاقة تربط عضو هيئة التدريس بالمقرر الدراسي</a:t>
            </a:r>
          </a:p>
          <a:p>
            <a:pPr lvl="3">
              <a:buFont typeface="Calibri" pitchFamily="34" charset="0"/>
              <a:buChar char="₋"/>
            </a:pPr>
            <a:r>
              <a:rPr lang="ar-SA" dirty="0" smtClean="0"/>
              <a:t>لها الخصائص(الفصل الدراسي، العام الدراسي)</a:t>
            </a:r>
          </a:p>
          <a:p>
            <a:pPr lvl="3">
              <a:buFont typeface="Calibri" pitchFamily="34" charset="0"/>
              <a:buChar char="₋"/>
            </a:pPr>
            <a:r>
              <a:rPr lang="ar-SA" dirty="0" smtClean="0"/>
              <a:t>كل مدرس يمكنه تدريس عدة مقررات،وكل مقرر يمكن </a:t>
            </a:r>
            <a:r>
              <a:rPr lang="ar-SA" dirty="0" err="1" smtClean="0"/>
              <a:t>ان</a:t>
            </a:r>
            <a:r>
              <a:rPr lang="ar-SA" dirty="0" smtClean="0"/>
              <a:t> يدرسه </a:t>
            </a:r>
            <a:r>
              <a:rPr lang="ar-SA" dirty="0" err="1" smtClean="0"/>
              <a:t>اكثر</a:t>
            </a:r>
            <a:r>
              <a:rPr lang="ar-SA" dirty="0" smtClean="0"/>
              <a:t> من مدرس ، أي ان نوع العلاقة كثير إلى كثير(</a:t>
            </a:r>
            <a:r>
              <a:rPr lang="en-US" dirty="0" smtClean="0"/>
              <a:t>Many –to – Many </a:t>
            </a:r>
            <a:r>
              <a:rPr lang="ar-SA" dirty="0" smtClean="0"/>
              <a:t>)</a:t>
            </a:r>
            <a:r>
              <a:rPr lang="en-US" dirty="0" smtClean="0"/>
              <a:t>M:N</a:t>
            </a:r>
          </a:p>
          <a:p>
            <a:pPr lvl="3">
              <a:buFont typeface="Calibri" pitchFamily="34" charset="0"/>
              <a:buChar char="₋"/>
            </a:pPr>
            <a:endParaRPr lang="ar-SA" dirty="0" smtClean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تطبيق قاعدة بيانات الكلية المصغر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27377"/>
            <a:ext cx="8229600" cy="589455"/>
          </a:xfrm>
        </p:spPr>
        <p:txBody>
          <a:bodyPr vert="horz"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ar-SA" dirty="0" smtClean="0"/>
              <a:t>التصميم:3)نموذج الكيان العلاقة:</a:t>
            </a:r>
          </a:p>
        </p:txBody>
      </p:sp>
      <p:sp>
        <p:nvSpPr>
          <p:cNvPr id="2124" name="Rectangle 7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2225" name="Rectangle 17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grpSp>
        <p:nvGrpSpPr>
          <p:cNvPr id="4" name="Group 101"/>
          <p:cNvGrpSpPr>
            <a:grpSpLocks noChangeAspect="1"/>
          </p:cNvGrpSpPr>
          <p:nvPr/>
        </p:nvGrpSpPr>
        <p:grpSpPr bwMode="auto">
          <a:xfrm>
            <a:off x="21408" y="1662151"/>
            <a:ext cx="8223000" cy="5040560"/>
            <a:chOff x="1800" y="1440"/>
            <a:chExt cx="8640" cy="6222"/>
          </a:xfrm>
        </p:grpSpPr>
        <p:sp>
          <p:nvSpPr>
            <p:cNvPr id="2224" name="AutoShape 176"/>
            <p:cNvSpPr>
              <a:spLocks noChangeAspect="1" noChangeArrowheads="1" noTextEdit="1"/>
            </p:cNvSpPr>
            <p:nvPr/>
          </p:nvSpPr>
          <p:spPr bwMode="auto">
            <a:xfrm>
              <a:off x="1800" y="1440"/>
              <a:ext cx="8640" cy="6222"/>
            </a:xfrm>
            <a:prstGeom prst="rect">
              <a:avLst/>
            </a:prstGeom>
            <a:noFill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dirty="0"/>
            </a:p>
          </p:txBody>
        </p:sp>
        <p:sp>
          <p:nvSpPr>
            <p:cNvPr id="2223" name="Rectangle 175"/>
            <p:cNvSpPr>
              <a:spLocks noChangeArrowheads="1"/>
            </p:cNvSpPr>
            <p:nvPr/>
          </p:nvSpPr>
          <p:spPr bwMode="auto">
            <a:xfrm>
              <a:off x="8449" y="2939"/>
              <a:ext cx="967" cy="43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SA" sz="1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Arial" pitchFamily="34" charset="0"/>
                </a:rPr>
                <a:t>المقرر</a:t>
              </a:r>
              <a:endPara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22" name="Rectangle 174"/>
            <p:cNvSpPr>
              <a:spLocks noChangeArrowheads="1"/>
            </p:cNvSpPr>
            <p:nvPr/>
          </p:nvSpPr>
          <p:spPr bwMode="auto">
            <a:xfrm>
              <a:off x="8447" y="5806"/>
              <a:ext cx="967" cy="42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SA" sz="1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Arial" pitchFamily="34" charset="0"/>
                </a:rPr>
                <a:t>المدرس</a:t>
              </a:r>
              <a:endPara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21" name="AutoShape 173"/>
            <p:cNvSpPr>
              <a:spLocks noChangeArrowheads="1"/>
            </p:cNvSpPr>
            <p:nvPr/>
          </p:nvSpPr>
          <p:spPr bwMode="auto">
            <a:xfrm>
              <a:off x="5117" y="2731"/>
              <a:ext cx="1794" cy="859"/>
            </a:xfrm>
            <a:prstGeom prst="diamond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SA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Arial" pitchFamily="34" charset="0"/>
                </a:rPr>
                <a:t>يسجل</a:t>
              </a:r>
              <a:endPara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20" name="AutoShape 172"/>
            <p:cNvSpPr>
              <a:spLocks noChangeArrowheads="1"/>
            </p:cNvSpPr>
            <p:nvPr/>
          </p:nvSpPr>
          <p:spPr bwMode="auto">
            <a:xfrm>
              <a:off x="8040" y="4205"/>
              <a:ext cx="1794" cy="859"/>
            </a:xfrm>
            <a:prstGeom prst="diamond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SA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Arial" pitchFamily="34" charset="0"/>
                </a:rPr>
                <a:t>يدرس</a:t>
              </a:r>
              <a:endPara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19" name="AutoShape 171"/>
            <p:cNvSpPr>
              <a:spLocks noChangeShapeType="1"/>
            </p:cNvSpPr>
            <p:nvPr/>
          </p:nvSpPr>
          <p:spPr bwMode="auto">
            <a:xfrm flipH="1" flipV="1">
              <a:off x="3484" y="3159"/>
              <a:ext cx="1633" cy="2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dirty="0"/>
            </a:p>
          </p:txBody>
        </p:sp>
        <p:sp>
          <p:nvSpPr>
            <p:cNvPr id="2218" name="AutoShape 170"/>
            <p:cNvSpPr>
              <a:spLocks noChangeShapeType="1"/>
            </p:cNvSpPr>
            <p:nvPr/>
          </p:nvSpPr>
          <p:spPr bwMode="auto">
            <a:xfrm flipH="1">
              <a:off x="6911" y="3154"/>
              <a:ext cx="1538" cy="7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dirty="0"/>
            </a:p>
          </p:txBody>
        </p:sp>
        <p:sp>
          <p:nvSpPr>
            <p:cNvPr id="2217" name="AutoShape 169"/>
            <p:cNvSpPr>
              <a:spLocks noChangeShapeType="1"/>
            </p:cNvSpPr>
            <p:nvPr/>
          </p:nvSpPr>
          <p:spPr bwMode="auto">
            <a:xfrm flipH="1" flipV="1">
              <a:off x="8933" y="3369"/>
              <a:ext cx="4" cy="836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dirty="0"/>
            </a:p>
          </p:txBody>
        </p:sp>
        <p:sp>
          <p:nvSpPr>
            <p:cNvPr id="2216" name="AutoShape 168"/>
            <p:cNvSpPr>
              <a:spLocks noChangeShapeType="1"/>
            </p:cNvSpPr>
            <p:nvPr/>
          </p:nvSpPr>
          <p:spPr bwMode="auto">
            <a:xfrm flipH="1">
              <a:off x="8931" y="5064"/>
              <a:ext cx="6" cy="742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dirty="0"/>
            </a:p>
          </p:txBody>
        </p:sp>
        <p:sp>
          <p:nvSpPr>
            <p:cNvPr id="2215" name="Oval 167"/>
            <p:cNvSpPr>
              <a:spLocks noChangeArrowheads="1"/>
            </p:cNvSpPr>
            <p:nvPr/>
          </p:nvSpPr>
          <p:spPr bwMode="auto">
            <a:xfrm>
              <a:off x="9017" y="2300"/>
              <a:ext cx="913" cy="365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SA" sz="1400" b="0" i="0" u="sng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Arial" pitchFamily="34" charset="0"/>
                </a:rPr>
                <a:t>الرقم</a:t>
              </a: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Arial" pitchFamily="34" charset="0"/>
                </a:rPr>
                <a:t> </a:t>
              </a:r>
              <a:endPara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14" name="Oval 166"/>
            <p:cNvSpPr>
              <a:spLocks noChangeArrowheads="1"/>
            </p:cNvSpPr>
            <p:nvPr/>
          </p:nvSpPr>
          <p:spPr bwMode="auto">
            <a:xfrm>
              <a:off x="7940" y="2311"/>
              <a:ext cx="913" cy="365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SA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Arial" pitchFamily="34" charset="0"/>
                </a:rPr>
                <a:t>الاسم</a:t>
              </a:r>
              <a:endPara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13" name="Oval 165"/>
            <p:cNvSpPr>
              <a:spLocks noChangeArrowheads="1"/>
            </p:cNvSpPr>
            <p:nvPr/>
          </p:nvSpPr>
          <p:spPr bwMode="auto">
            <a:xfrm>
              <a:off x="7841" y="1892"/>
              <a:ext cx="2191" cy="365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SA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Arial" pitchFamily="34" charset="0"/>
                </a:rPr>
                <a:t>عدد الساعات المعتمدة</a:t>
              </a:r>
              <a:endPara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12" name="Oval 164"/>
            <p:cNvSpPr>
              <a:spLocks noChangeArrowheads="1"/>
            </p:cNvSpPr>
            <p:nvPr/>
          </p:nvSpPr>
          <p:spPr bwMode="auto">
            <a:xfrm>
              <a:off x="9402" y="6380"/>
              <a:ext cx="913" cy="365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SA" sz="1400" b="0" i="0" u="sng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Arial" pitchFamily="34" charset="0"/>
                </a:rPr>
                <a:t>الرقم</a:t>
              </a:r>
              <a:endPara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11" name="Oval 163"/>
            <p:cNvSpPr>
              <a:spLocks noChangeArrowheads="1"/>
            </p:cNvSpPr>
            <p:nvPr/>
          </p:nvSpPr>
          <p:spPr bwMode="auto">
            <a:xfrm>
              <a:off x="8970" y="6787"/>
              <a:ext cx="913" cy="365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SA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Arial" pitchFamily="34" charset="0"/>
                </a:rPr>
                <a:t>الاسم</a:t>
              </a:r>
              <a:endPara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10" name="Oval 162"/>
            <p:cNvSpPr>
              <a:spLocks noChangeArrowheads="1"/>
            </p:cNvSpPr>
            <p:nvPr/>
          </p:nvSpPr>
          <p:spPr bwMode="auto">
            <a:xfrm>
              <a:off x="7987" y="6798"/>
              <a:ext cx="913" cy="365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SA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Arial" pitchFamily="34" charset="0"/>
                </a:rPr>
                <a:t>الهاتف</a:t>
              </a:r>
              <a:endPara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09" name="Oval 161"/>
            <p:cNvSpPr>
              <a:spLocks noChangeArrowheads="1"/>
            </p:cNvSpPr>
            <p:nvPr/>
          </p:nvSpPr>
          <p:spPr bwMode="auto">
            <a:xfrm>
              <a:off x="7558" y="6383"/>
              <a:ext cx="913" cy="365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SA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Arial" pitchFamily="34" charset="0"/>
                </a:rPr>
                <a:t>القسم</a:t>
              </a:r>
              <a:endPara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08" name="AutoShape 160"/>
            <p:cNvSpPr>
              <a:spLocks noChangeShapeType="1"/>
            </p:cNvSpPr>
            <p:nvPr/>
          </p:nvSpPr>
          <p:spPr bwMode="auto">
            <a:xfrm flipV="1">
              <a:off x="8933" y="2665"/>
              <a:ext cx="541" cy="274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dirty="0"/>
            </a:p>
          </p:txBody>
        </p:sp>
        <p:sp>
          <p:nvSpPr>
            <p:cNvPr id="2207" name="AutoShape 159"/>
            <p:cNvSpPr>
              <a:spLocks noChangeShapeType="1"/>
            </p:cNvSpPr>
            <p:nvPr/>
          </p:nvSpPr>
          <p:spPr bwMode="auto">
            <a:xfrm flipH="1" flipV="1">
              <a:off x="8397" y="2676"/>
              <a:ext cx="536" cy="263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dirty="0"/>
            </a:p>
          </p:txBody>
        </p:sp>
        <p:sp>
          <p:nvSpPr>
            <p:cNvPr id="2206" name="AutoShape 158"/>
            <p:cNvSpPr>
              <a:spLocks noChangeShapeType="1"/>
            </p:cNvSpPr>
            <p:nvPr/>
          </p:nvSpPr>
          <p:spPr bwMode="auto">
            <a:xfrm flipV="1">
              <a:off x="8933" y="2257"/>
              <a:ext cx="4" cy="682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dirty="0"/>
            </a:p>
          </p:txBody>
        </p:sp>
        <p:sp>
          <p:nvSpPr>
            <p:cNvPr id="2205" name="AutoShape 157"/>
            <p:cNvSpPr>
              <a:spLocks noChangeShapeType="1"/>
            </p:cNvSpPr>
            <p:nvPr/>
          </p:nvSpPr>
          <p:spPr bwMode="auto">
            <a:xfrm>
              <a:off x="8931" y="6234"/>
              <a:ext cx="928" cy="146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dirty="0"/>
            </a:p>
          </p:txBody>
        </p:sp>
        <p:sp>
          <p:nvSpPr>
            <p:cNvPr id="2204" name="AutoShape 156"/>
            <p:cNvSpPr>
              <a:spLocks noChangeShapeType="1"/>
            </p:cNvSpPr>
            <p:nvPr/>
          </p:nvSpPr>
          <p:spPr bwMode="auto">
            <a:xfrm>
              <a:off x="8931" y="6234"/>
              <a:ext cx="496" cy="553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dirty="0"/>
            </a:p>
          </p:txBody>
        </p:sp>
        <p:sp>
          <p:nvSpPr>
            <p:cNvPr id="2203" name="AutoShape 155"/>
            <p:cNvSpPr>
              <a:spLocks noChangeShapeType="1"/>
            </p:cNvSpPr>
            <p:nvPr/>
          </p:nvSpPr>
          <p:spPr bwMode="auto">
            <a:xfrm flipH="1">
              <a:off x="8444" y="6234"/>
              <a:ext cx="487" cy="564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dirty="0"/>
            </a:p>
          </p:txBody>
        </p:sp>
        <p:sp>
          <p:nvSpPr>
            <p:cNvPr id="2202" name="AutoShape 154"/>
            <p:cNvSpPr>
              <a:spLocks noChangeShapeType="1"/>
            </p:cNvSpPr>
            <p:nvPr/>
          </p:nvSpPr>
          <p:spPr bwMode="auto">
            <a:xfrm flipH="1">
              <a:off x="8015" y="6234"/>
              <a:ext cx="916" cy="149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dirty="0"/>
            </a:p>
          </p:txBody>
        </p:sp>
        <p:sp>
          <p:nvSpPr>
            <p:cNvPr id="2201" name="Oval 153"/>
            <p:cNvSpPr>
              <a:spLocks noChangeArrowheads="1"/>
            </p:cNvSpPr>
            <p:nvPr/>
          </p:nvSpPr>
          <p:spPr bwMode="auto">
            <a:xfrm>
              <a:off x="6097" y="2137"/>
              <a:ext cx="1397" cy="365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SA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Arial" pitchFamily="34" charset="0"/>
                </a:rPr>
                <a:t>العام الدراسي</a:t>
              </a:r>
              <a:endPara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00" name="Oval 152"/>
            <p:cNvSpPr>
              <a:spLocks noChangeArrowheads="1"/>
            </p:cNvSpPr>
            <p:nvPr/>
          </p:nvSpPr>
          <p:spPr bwMode="auto">
            <a:xfrm>
              <a:off x="4309" y="2126"/>
              <a:ext cx="1623" cy="365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SA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Arial" pitchFamily="34" charset="0"/>
                </a:rPr>
                <a:t>الفصل الدراسي</a:t>
              </a:r>
              <a:endPara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99" name="Oval 151"/>
            <p:cNvSpPr>
              <a:spLocks noChangeArrowheads="1"/>
            </p:cNvSpPr>
            <p:nvPr/>
          </p:nvSpPr>
          <p:spPr bwMode="auto">
            <a:xfrm>
              <a:off x="5563" y="1752"/>
              <a:ext cx="913" cy="365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SA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Arial" pitchFamily="34" charset="0"/>
                </a:rPr>
                <a:t>العلامة</a:t>
              </a:r>
              <a:endPara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98" name="AutoShape 150"/>
            <p:cNvSpPr>
              <a:spLocks noChangeShapeType="1"/>
            </p:cNvSpPr>
            <p:nvPr/>
          </p:nvSpPr>
          <p:spPr bwMode="auto">
            <a:xfrm flipH="1">
              <a:off x="6014" y="2502"/>
              <a:ext cx="782" cy="229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dirty="0"/>
            </a:p>
          </p:txBody>
        </p:sp>
        <p:sp>
          <p:nvSpPr>
            <p:cNvPr id="2197" name="AutoShape 149"/>
            <p:cNvSpPr>
              <a:spLocks noChangeShapeType="1"/>
            </p:cNvSpPr>
            <p:nvPr/>
          </p:nvSpPr>
          <p:spPr bwMode="auto">
            <a:xfrm flipH="1" flipV="1">
              <a:off x="5121" y="2491"/>
              <a:ext cx="893" cy="24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dirty="0"/>
            </a:p>
          </p:txBody>
        </p:sp>
        <p:sp>
          <p:nvSpPr>
            <p:cNvPr id="2196" name="AutoShape 148"/>
            <p:cNvSpPr>
              <a:spLocks noChangeShapeType="1"/>
            </p:cNvSpPr>
            <p:nvPr/>
          </p:nvSpPr>
          <p:spPr bwMode="auto">
            <a:xfrm flipV="1">
              <a:off x="6014" y="2117"/>
              <a:ext cx="6" cy="614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dirty="0"/>
            </a:p>
          </p:txBody>
        </p:sp>
        <p:sp>
          <p:nvSpPr>
            <p:cNvPr id="2195" name="Oval 147"/>
            <p:cNvSpPr>
              <a:spLocks noChangeArrowheads="1"/>
            </p:cNvSpPr>
            <p:nvPr/>
          </p:nvSpPr>
          <p:spPr bwMode="auto">
            <a:xfrm>
              <a:off x="6337" y="4456"/>
              <a:ext cx="1397" cy="365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SA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Arial" pitchFamily="34" charset="0"/>
                </a:rPr>
                <a:t>العام الدراسي</a:t>
              </a:r>
              <a:endPara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94" name="Oval 146"/>
            <p:cNvSpPr>
              <a:spLocks noChangeArrowheads="1"/>
            </p:cNvSpPr>
            <p:nvPr/>
          </p:nvSpPr>
          <p:spPr bwMode="auto">
            <a:xfrm>
              <a:off x="6089" y="4884"/>
              <a:ext cx="1623" cy="365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SA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Arial" pitchFamily="34" charset="0"/>
                </a:rPr>
                <a:t>الفصل الدراسي</a:t>
              </a:r>
              <a:endPara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93" name="Oval 145"/>
            <p:cNvSpPr>
              <a:spLocks noChangeArrowheads="1"/>
            </p:cNvSpPr>
            <p:nvPr/>
          </p:nvSpPr>
          <p:spPr bwMode="auto">
            <a:xfrm>
              <a:off x="6661" y="4021"/>
              <a:ext cx="913" cy="365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SA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Arial" pitchFamily="34" charset="0"/>
                </a:rPr>
                <a:t>العلامة</a:t>
              </a:r>
              <a:endPara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92" name="AutoShape 144"/>
            <p:cNvSpPr>
              <a:spLocks noChangeShapeType="1"/>
            </p:cNvSpPr>
            <p:nvPr/>
          </p:nvSpPr>
          <p:spPr bwMode="auto">
            <a:xfrm flipH="1" flipV="1">
              <a:off x="7574" y="4204"/>
              <a:ext cx="466" cy="43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dirty="0"/>
            </a:p>
          </p:txBody>
        </p:sp>
        <p:sp>
          <p:nvSpPr>
            <p:cNvPr id="2191" name="AutoShape 143"/>
            <p:cNvSpPr>
              <a:spLocks noChangeShapeType="1"/>
            </p:cNvSpPr>
            <p:nvPr/>
          </p:nvSpPr>
          <p:spPr bwMode="auto">
            <a:xfrm flipH="1">
              <a:off x="7734" y="4635"/>
              <a:ext cx="306" cy="4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dirty="0"/>
            </a:p>
          </p:txBody>
        </p:sp>
        <p:sp>
          <p:nvSpPr>
            <p:cNvPr id="2190" name="AutoShape 142"/>
            <p:cNvSpPr>
              <a:spLocks noChangeShapeType="1"/>
            </p:cNvSpPr>
            <p:nvPr/>
          </p:nvSpPr>
          <p:spPr bwMode="auto">
            <a:xfrm flipH="1">
              <a:off x="7712" y="4635"/>
              <a:ext cx="328" cy="432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dirty="0"/>
            </a:p>
          </p:txBody>
        </p:sp>
        <p:grpSp>
          <p:nvGrpSpPr>
            <p:cNvPr id="5" name="Group 122"/>
            <p:cNvGrpSpPr>
              <a:grpSpLocks/>
            </p:cNvGrpSpPr>
            <p:nvPr/>
          </p:nvGrpSpPr>
          <p:grpSpPr bwMode="auto">
            <a:xfrm>
              <a:off x="1972" y="2203"/>
              <a:ext cx="2172" cy="2117"/>
              <a:chOff x="1972" y="2203"/>
              <a:chExt cx="2172" cy="2117"/>
            </a:xfrm>
          </p:grpSpPr>
          <p:sp>
            <p:nvSpPr>
              <p:cNvPr id="2184" name="Rectangle 136"/>
              <p:cNvSpPr>
                <a:spLocks noChangeArrowheads="1"/>
              </p:cNvSpPr>
              <p:nvPr/>
            </p:nvSpPr>
            <p:spPr bwMode="auto">
              <a:xfrm>
                <a:off x="2517" y="2944"/>
                <a:ext cx="967" cy="43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ar-SA" sz="140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ea typeface="Calibri" pitchFamily="34" charset="0"/>
                    <a:cs typeface="Arial" pitchFamily="34" charset="0"/>
                  </a:rPr>
                  <a:t>الطالب</a:t>
                </a:r>
                <a:endPara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83" name="Oval 135"/>
              <p:cNvSpPr>
                <a:spLocks noChangeArrowheads="1"/>
              </p:cNvSpPr>
              <p:nvPr/>
            </p:nvSpPr>
            <p:spPr bwMode="auto">
              <a:xfrm>
                <a:off x="1972" y="2203"/>
                <a:ext cx="913" cy="36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ar-SA" sz="1400" b="0" i="0" u="sng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ea typeface="Calibri" pitchFamily="34" charset="0"/>
                    <a:cs typeface="Arial" pitchFamily="34" charset="0"/>
                  </a:rPr>
                  <a:t>الرقم</a:t>
                </a:r>
                <a:endPara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82" name="Oval 134"/>
              <p:cNvSpPr>
                <a:spLocks noChangeArrowheads="1"/>
              </p:cNvSpPr>
              <p:nvPr/>
            </p:nvSpPr>
            <p:spPr bwMode="auto">
              <a:xfrm>
                <a:off x="3231" y="2203"/>
                <a:ext cx="913" cy="36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ar-SA" sz="14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ea typeface="Calibri" pitchFamily="34" charset="0"/>
                    <a:cs typeface="Arial" pitchFamily="34" charset="0"/>
                  </a:rPr>
                  <a:t>الاسم</a:t>
                </a:r>
                <a:endPara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81" name="Oval 133"/>
              <p:cNvSpPr>
                <a:spLocks noChangeArrowheads="1"/>
              </p:cNvSpPr>
              <p:nvPr/>
            </p:nvSpPr>
            <p:spPr bwMode="auto">
              <a:xfrm>
                <a:off x="3116" y="3955"/>
                <a:ext cx="913" cy="36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ar-SA" sz="14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ea typeface="Calibri" pitchFamily="34" charset="0"/>
                    <a:cs typeface="Arial" pitchFamily="34" charset="0"/>
                  </a:rPr>
                  <a:t>العنوان</a:t>
                </a: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ea typeface="Calibri" pitchFamily="34" charset="0"/>
                    <a:cs typeface="Arial" pitchFamily="34" charset="0"/>
                  </a:rPr>
                  <a:t> </a:t>
                </a:r>
                <a:endPara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80" name="Oval 132"/>
              <p:cNvSpPr>
                <a:spLocks noChangeArrowheads="1"/>
              </p:cNvSpPr>
              <p:nvPr/>
            </p:nvSpPr>
            <p:spPr bwMode="auto">
              <a:xfrm>
                <a:off x="1977" y="3955"/>
                <a:ext cx="1024" cy="36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ar-SA" sz="14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ea typeface="Calibri" pitchFamily="34" charset="0"/>
                    <a:cs typeface="Arial" pitchFamily="34" charset="0"/>
                  </a:rPr>
                  <a:t>التخصص</a:t>
                </a:r>
                <a:endPara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79" name="AutoShape 131"/>
              <p:cNvSpPr>
                <a:spLocks noChangeShapeType="1"/>
              </p:cNvSpPr>
              <p:nvPr/>
            </p:nvSpPr>
            <p:spPr bwMode="auto">
              <a:xfrm flipH="1" flipV="1">
                <a:off x="2429" y="2568"/>
                <a:ext cx="572" cy="376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2178" name="AutoShape 130"/>
              <p:cNvSpPr>
                <a:spLocks noChangeShapeType="1"/>
              </p:cNvSpPr>
              <p:nvPr/>
            </p:nvSpPr>
            <p:spPr bwMode="auto">
              <a:xfrm flipV="1">
                <a:off x="3001" y="2568"/>
                <a:ext cx="687" cy="376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2177" name="AutoShape 129"/>
              <p:cNvSpPr>
                <a:spLocks noChangeShapeType="1"/>
              </p:cNvSpPr>
              <p:nvPr/>
            </p:nvSpPr>
            <p:spPr bwMode="auto">
              <a:xfrm flipH="1">
                <a:off x="2489" y="3374"/>
                <a:ext cx="512" cy="581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2176" name="AutoShape 128"/>
              <p:cNvSpPr>
                <a:spLocks noChangeShapeType="1"/>
              </p:cNvSpPr>
              <p:nvPr/>
            </p:nvSpPr>
            <p:spPr bwMode="auto">
              <a:xfrm flipH="1" flipV="1">
                <a:off x="3001" y="3374"/>
                <a:ext cx="572" cy="581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grpSp>
            <p:nvGrpSpPr>
              <p:cNvPr id="6" name="Group 123"/>
              <p:cNvGrpSpPr>
                <a:grpSpLocks/>
              </p:cNvGrpSpPr>
              <p:nvPr/>
            </p:nvGrpSpPr>
            <p:grpSpPr bwMode="auto">
              <a:xfrm>
                <a:off x="3484" y="3037"/>
                <a:ext cx="457" cy="237"/>
                <a:chOff x="3231" y="5370"/>
                <a:chExt cx="457" cy="237"/>
              </a:xfrm>
            </p:grpSpPr>
            <p:sp>
              <p:nvSpPr>
                <p:cNvPr id="2175" name="AutoShape 127"/>
                <p:cNvSpPr>
                  <a:spLocks noChangeShapeType="1"/>
                </p:cNvSpPr>
                <p:nvPr/>
              </p:nvSpPr>
              <p:spPr bwMode="auto">
                <a:xfrm>
                  <a:off x="3231" y="5370"/>
                  <a:ext cx="253" cy="122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2174" name="AutoShape 126"/>
                <p:cNvSpPr>
                  <a:spLocks noChangeShapeType="1"/>
                </p:cNvSpPr>
                <p:nvPr/>
              </p:nvSpPr>
              <p:spPr bwMode="auto">
                <a:xfrm flipH="1">
                  <a:off x="3231" y="5492"/>
                  <a:ext cx="457" cy="1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2173" name="AutoShape 125"/>
                <p:cNvSpPr>
                  <a:spLocks noChangeShapeType="1"/>
                </p:cNvSpPr>
                <p:nvPr/>
              </p:nvSpPr>
              <p:spPr bwMode="auto">
                <a:xfrm flipH="1">
                  <a:off x="3231" y="5492"/>
                  <a:ext cx="253" cy="104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2172" name="AutoShape 124"/>
                <p:cNvSpPr>
                  <a:spLocks noChangeShapeType="1"/>
                </p:cNvSpPr>
                <p:nvPr/>
              </p:nvSpPr>
              <p:spPr bwMode="auto">
                <a:xfrm>
                  <a:off x="3573" y="5381"/>
                  <a:ext cx="1" cy="226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</p:grpSp>
        </p:grpSp>
        <p:grpSp>
          <p:nvGrpSpPr>
            <p:cNvPr id="7" name="Group 112"/>
            <p:cNvGrpSpPr>
              <a:grpSpLocks/>
            </p:cNvGrpSpPr>
            <p:nvPr/>
          </p:nvGrpSpPr>
          <p:grpSpPr bwMode="auto">
            <a:xfrm rot="16200000">
              <a:off x="8703" y="5458"/>
              <a:ext cx="457" cy="237"/>
              <a:chOff x="3231" y="5370"/>
              <a:chExt cx="457" cy="237"/>
            </a:xfrm>
          </p:grpSpPr>
          <p:sp>
            <p:nvSpPr>
              <p:cNvPr id="2164" name="AutoShape 116"/>
              <p:cNvSpPr>
                <a:spLocks noChangeShapeType="1"/>
              </p:cNvSpPr>
              <p:nvPr/>
            </p:nvSpPr>
            <p:spPr bwMode="auto">
              <a:xfrm>
                <a:off x="3231" y="5370"/>
                <a:ext cx="253" cy="122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2163" name="AutoShape 115"/>
              <p:cNvSpPr>
                <a:spLocks noChangeShapeType="1"/>
              </p:cNvSpPr>
              <p:nvPr/>
            </p:nvSpPr>
            <p:spPr bwMode="auto">
              <a:xfrm flipH="1">
                <a:off x="3231" y="5492"/>
                <a:ext cx="457" cy="1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2162" name="AutoShape 114"/>
              <p:cNvSpPr>
                <a:spLocks noChangeShapeType="1"/>
              </p:cNvSpPr>
              <p:nvPr/>
            </p:nvSpPr>
            <p:spPr bwMode="auto">
              <a:xfrm flipH="1">
                <a:off x="3231" y="5492"/>
                <a:ext cx="253" cy="104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2161" name="AutoShape 113"/>
              <p:cNvSpPr>
                <a:spLocks noChangeShapeType="1"/>
              </p:cNvSpPr>
              <p:nvPr/>
            </p:nvSpPr>
            <p:spPr bwMode="auto">
              <a:xfrm>
                <a:off x="3573" y="5381"/>
                <a:ext cx="1" cy="226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</p:grpSp>
        <p:grpSp>
          <p:nvGrpSpPr>
            <p:cNvPr id="8" name="Group 107"/>
            <p:cNvGrpSpPr>
              <a:grpSpLocks/>
            </p:cNvGrpSpPr>
            <p:nvPr/>
          </p:nvGrpSpPr>
          <p:grpSpPr bwMode="auto">
            <a:xfrm flipH="1">
              <a:off x="7987" y="3030"/>
              <a:ext cx="457" cy="226"/>
              <a:chOff x="3356" y="6234"/>
              <a:chExt cx="457" cy="226"/>
            </a:xfrm>
          </p:grpSpPr>
          <p:sp>
            <p:nvSpPr>
              <p:cNvPr id="2159" name="AutoShape 111"/>
              <p:cNvSpPr>
                <a:spLocks noChangeShapeType="1"/>
              </p:cNvSpPr>
              <p:nvPr/>
            </p:nvSpPr>
            <p:spPr bwMode="auto">
              <a:xfrm>
                <a:off x="3356" y="6234"/>
                <a:ext cx="253" cy="122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2158" name="AutoShape 110"/>
              <p:cNvSpPr>
                <a:spLocks noChangeShapeType="1"/>
              </p:cNvSpPr>
              <p:nvPr/>
            </p:nvSpPr>
            <p:spPr bwMode="auto">
              <a:xfrm flipH="1">
                <a:off x="3356" y="6356"/>
                <a:ext cx="457" cy="1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2157" name="AutoShape 109"/>
              <p:cNvSpPr>
                <a:spLocks noChangeShapeType="1"/>
              </p:cNvSpPr>
              <p:nvPr/>
            </p:nvSpPr>
            <p:spPr bwMode="auto">
              <a:xfrm flipH="1">
                <a:off x="3356" y="6356"/>
                <a:ext cx="253" cy="104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</p:grpSp>
        <p:grpSp>
          <p:nvGrpSpPr>
            <p:cNvPr id="9" name="Group 102"/>
            <p:cNvGrpSpPr>
              <a:grpSpLocks/>
            </p:cNvGrpSpPr>
            <p:nvPr/>
          </p:nvGrpSpPr>
          <p:grpSpPr bwMode="auto">
            <a:xfrm rot="5400000">
              <a:off x="8714" y="3484"/>
              <a:ext cx="457" cy="237"/>
              <a:chOff x="3231" y="5370"/>
              <a:chExt cx="457" cy="237"/>
            </a:xfrm>
          </p:grpSpPr>
          <p:sp>
            <p:nvSpPr>
              <p:cNvPr id="2154" name="AutoShape 106"/>
              <p:cNvSpPr>
                <a:spLocks noChangeShapeType="1"/>
              </p:cNvSpPr>
              <p:nvPr/>
            </p:nvSpPr>
            <p:spPr bwMode="auto">
              <a:xfrm>
                <a:off x="3231" y="5370"/>
                <a:ext cx="253" cy="122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2153" name="AutoShape 105"/>
              <p:cNvSpPr>
                <a:spLocks noChangeShapeType="1"/>
              </p:cNvSpPr>
              <p:nvPr/>
            </p:nvSpPr>
            <p:spPr bwMode="auto">
              <a:xfrm flipH="1">
                <a:off x="3231" y="5492"/>
                <a:ext cx="457" cy="1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2152" name="AutoShape 104"/>
              <p:cNvSpPr>
                <a:spLocks noChangeShapeType="1"/>
              </p:cNvSpPr>
              <p:nvPr/>
            </p:nvSpPr>
            <p:spPr bwMode="auto">
              <a:xfrm flipH="1">
                <a:off x="3231" y="5492"/>
                <a:ext cx="253" cy="104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2151" name="AutoShape 103"/>
              <p:cNvSpPr>
                <a:spLocks noChangeShapeType="1"/>
              </p:cNvSpPr>
              <p:nvPr/>
            </p:nvSpPr>
            <p:spPr bwMode="auto">
              <a:xfrm>
                <a:off x="3573" y="5381"/>
                <a:ext cx="1" cy="226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تطبيق قاعدة بيانات المستشفى المصغر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1)الكيانات:</a:t>
            </a:r>
          </a:p>
          <a:p>
            <a:pPr lvl="1">
              <a:buFont typeface="Arial" pitchFamily="34" charset="0"/>
              <a:buChar char="•"/>
            </a:pPr>
            <a:r>
              <a:rPr lang="ar-SA" b="1" dirty="0" smtClean="0"/>
              <a:t>المريض</a:t>
            </a:r>
            <a:r>
              <a:rPr lang="ar-SA" dirty="0" smtClean="0"/>
              <a:t> (</a:t>
            </a:r>
            <a:r>
              <a:rPr lang="ar-SA" u="sng" dirty="0" smtClean="0"/>
              <a:t>الرقم</a:t>
            </a:r>
            <a:r>
              <a:rPr lang="ar-SA" dirty="0" smtClean="0"/>
              <a:t>، الاسم)</a:t>
            </a:r>
          </a:p>
          <a:p>
            <a:pPr lvl="1">
              <a:buFont typeface="Arial" pitchFamily="34" charset="0"/>
              <a:buChar char="•"/>
            </a:pPr>
            <a:r>
              <a:rPr lang="ar-SA" b="1" dirty="0" smtClean="0"/>
              <a:t>الطبيب</a:t>
            </a:r>
            <a:r>
              <a:rPr lang="ar-SA" dirty="0" smtClean="0"/>
              <a:t> ( </a:t>
            </a:r>
            <a:r>
              <a:rPr lang="ar-SA" u="sng" dirty="0" smtClean="0"/>
              <a:t>الرقم</a:t>
            </a:r>
            <a:r>
              <a:rPr lang="ar-SA" dirty="0" smtClean="0"/>
              <a:t> ، الاسم، الهاتف، التخصص)</a:t>
            </a:r>
          </a:p>
          <a:p>
            <a:pPr lvl="1">
              <a:buFont typeface="Arial" pitchFamily="34" charset="0"/>
              <a:buChar char="•"/>
            </a:pPr>
            <a:r>
              <a:rPr lang="ar-SA" b="1" dirty="0" smtClean="0"/>
              <a:t>الدواء</a:t>
            </a:r>
            <a:r>
              <a:rPr lang="ar-SA" dirty="0" smtClean="0"/>
              <a:t> ( </a:t>
            </a:r>
            <a:r>
              <a:rPr lang="ar-SA" u="sng" dirty="0" smtClean="0"/>
              <a:t>الرقم</a:t>
            </a:r>
            <a:r>
              <a:rPr lang="ar-SA" dirty="0" smtClean="0"/>
              <a:t> ، الاسم)</a:t>
            </a:r>
          </a:p>
          <a:p>
            <a:pPr lvl="1">
              <a:buFont typeface="Arial" pitchFamily="34" charset="0"/>
              <a:buChar char="•"/>
            </a:pPr>
            <a:r>
              <a:rPr lang="ar-SA" b="1" dirty="0" smtClean="0"/>
              <a:t>الغرفة</a:t>
            </a:r>
            <a:r>
              <a:rPr lang="ar-SA" dirty="0" smtClean="0"/>
              <a:t> ( </a:t>
            </a:r>
            <a:r>
              <a:rPr lang="ar-SA" u="sng" dirty="0" smtClean="0"/>
              <a:t>الرقم</a:t>
            </a:r>
            <a:r>
              <a:rPr lang="ar-SA" dirty="0" smtClean="0"/>
              <a:t> ، الهاتف، عدد الأسرة)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تطبيق قاعدة بيانات المستشفى المصغر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2) العلاقات الرابطة :</a:t>
            </a:r>
          </a:p>
          <a:p>
            <a:pPr lvl="1">
              <a:buFont typeface="Arial" pitchFamily="34" charset="0"/>
              <a:buChar char="•"/>
            </a:pPr>
            <a:r>
              <a:rPr lang="ar-SA" dirty="0" smtClean="0"/>
              <a:t>يعالج :</a:t>
            </a:r>
          </a:p>
          <a:p>
            <a:pPr lvl="2">
              <a:buFont typeface="Calibri" pitchFamily="34" charset="0"/>
              <a:buChar char="₋"/>
            </a:pPr>
            <a:r>
              <a:rPr lang="ar-SA" dirty="0" smtClean="0"/>
              <a:t>علاقة رابطة بين الطبيب والمريض</a:t>
            </a:r>
          </a:p>
          <a:p>
            <a:pPr lvl="2">
              <a:buFont typeface="Calibri" pitchFamily="34" charset="0"/>
              <a:buChar char="₋"/>
            </a:pPr>
            <a:r>
              <a:rPr lang="ar-SA" dirty="0" smtClean="0"/>
              <a:t>المريض يتبع دكتور واحد،</a:t>
            </a:r>
            <a:r>
              <a:rPr lang="ar-SA" dirty="0" err="1" smtClean="0"/>
              <a:t>اما</a:t>
            </a:r>
            <a:r>
              <a:rPr lang="ar-SA" dirty="0" smtClean="0"/>
              <a:t> الدكتور فيتبعه عدة مرضى ويمكن </a:t>
            </a:r>
            <a:r>
              <a:rPr lang="ar-SA" dirty="0" err="1" smtClean="0"/>
              <a:t>الا</a:t>
            </a:r>
            <a:r>
              <a:rPr lang="ar-SA" dirty="0" smtClean="0"/>
              <a:t> يتبعه أي مريض ،وبالتالي تكون الكارديناليتي (1:1)من جهة الطبيب،و تكون الكارديناليتي (</a:t>
            </a:r>
            <a:r>
              <a:rPr lang="en-US" dirty="0" smtClean="0"/>
              <a:t>0:N</a:t>
            </a:r>
            <a:r>
              <a:rPr lang="ar-SA" dirty="0" smtClean="0"/>
              <a:t>)من جهة المريض، وعليه يكون نوع العلاقة واحد إلى كثير(</a:t>
            </a:r>
            <a:r>
              <a:rPr lang="en-US" dirty="0" smtClean="0"/>
              <a:t>1:N</a:t>
            </a:r>
            <a:r>
              <a:rPr lang="ar-SA" dirty="0" smtClean="0"/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تطبيق قاعدة بيانات المستشفى المصغر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2) العلاقات الرابطة :</a:t>
            </a:r>
          </a:p>
          <a:p>
            <a:pPr lvl="1">
              <a:buFont typeface="Arial" pitchFamily="34" charset="0"/>
              <a:buChar char="•"/>
            </a:pPr>
            <a:r>
              <a:rPr lang="ar-SA" dirty="0" smtClean="0"/>
              <a:t>ينام في :</a:t>
            </a:r>
          </a:p>
          <a:p>
            <a:pPr lvl="2">
              <a:buFont typeface="Calibri" pitchFamily="34" charset="0"/>
              <a:buChar char="₋"/>
            </a:pPr>
            <a:r>
              <a:rPr lang="ar-SA" dirty="0" smtClean="0"/>
              <a:t>علاقة رابطة بين المريض والغرفة</a:t>
            </a:r>
          </a:p>
          <a:p>
            <a:pPr lvl="2">
              <a:buFont typeface="Calibri" pitchFamily="34" charset="0"/>
              <a:buChar char="₋"/>
            </a:pPr>
            <a:r>
              <a:rPr lang="ar-SA" dirty="0" smtClean="0"/>
              <a:t>كل غرفة يقيم فيها </a:t>
            </a:r>
            <a:r>
              <a:rPr lang="ar-SA" dirty="0" err="1" smtClean="0"/>
              <a:t>اكثر</a:t>
            </a:r>
            <a:r>
              <a:rPr lang="ar-SA" dirty="0" smtClean="0"/>
              <a:t> من مريض، أو لا يقيم فيها احد، لذلك </a:t>
            </a:r>
            <a:r>
              <a:rPr lang="ar-SA" dirty="0" err="1" smtClean="0"/>
              <a:t>فالكارديناليتي</a:t>
            </a:r>
            <a:r>
              <a:rPr lang="ar-SA" dirty="0" smtClean="0"/>
              <a:t> من جهة المريض هي (</a:t>
            </a:r>
            <a:r>
              <a:rPr lang="en-US" dirty="0" smtClean="0"/>
              <a:t>0:N</a:t>
            </a:r>
            <a:r>
              <a:rPr lang="ar-SA" dirty="0" smtClean="0"/>
              <a:t>) </a:t>
            </a:r>
          </a:p>
          <a:p>
            <a:pPr lvl="2">
              <a:buFont typeface="Calibri" pitchFamily="34" charset="0"/>
              <a:buChar char="₋"/>
            </a:pPr>
            <a:r>
              <a:rPr lang="ar-SA" dirty="0" smtClean="0"/>
              <a:t>كل مريض يمكن </a:t>
            </a:r>
            <a:r>
              <a:rPr lang="ar-SA" dirty="0" err="1" smtClean="0"/>
              <a:t>ان</a:t>
            </a:r>
            <a:r>
              <a:rPr lang="ar-SA" dirty="0" smtClean="0"/>
              <a:t> ينام في غرفة واحدة، </a:t>
            </a:r>
            <a:r>
              <a:rPr lang="ar-SA" dirty="0" err="1" smtClean="0"/>
              <a:t>او</a:t>
            </a:r>
            <a:r>
              <a:rPr lang="ar-SA" dirty="0" smtClean="0"/>
              <a:t> ليتم تنويمه في حالة العيادة الخارجية، لذلك </a:t>
            </a:r>
            <a:r>
              <a:rPr lang="ar-SA" dirty="0" err="1" smtClean="0"/>
              <a:t>فالكارديناليتي</a:t>
            </a:r>
            <a:r>
              <a:rPr lang="ar-SA" dirty="0" smtClean="0"/>
              <a:t> من جهة الغرفة هي (</a:t>
            </a:r>
            <a:r>
              <a:rPr lang="en-US" dirty="0" smtClean="0"/>
              <a:t>0:1</a:t>
            </a:r>
            <a:r>
              <a:rPr lang="ar-SA" dirty="0" smtClean="0"/>
              <a:t>)</a:t>
            </a:r>
            <a:endParaRPr lang="en-US" dirty="0" smtClean="0"/>
          </a:p>
          <a:p>
            <a:pPr lvl="2">
              <a:buFont typeface="Calibri" pitchFamily="34" charset="0"/>
              <a:buChar char="₋"/>
            </a:pPr>
            <a:r>
              <a:rPr lang="ar-SA" dirty="0" smtClean="0"/>
              <a:t>نوع العلاقة واحد إلى كثير (</a:t>
            </a:r>
            <a:r>
              <a:rPr lang="en-US" dirty="0" smtClean="0"/>
              <a:t>1:N</a:t>
            </a:r>
            <a:r>
              <a:rPr lang="ar-SA" dirty="0" smtClean="0"/>
              <a:t>)</a:t>
            </a:r>
            <a:endParaRPr lang="en-US" dirty="0" smtClean="0"/>
          </a:p>
          <a:p>
            <a:pPr lvl="2">
              <a:buFont typeface="Calibri" pitchFamily="34" charset="0"/>
              <a:buChar char="₋"/>
            </a:pPr>
            <a:r>
              <a:rPr lang="ar-SA" dirty="0" smtClean="0"/>
              <a:t>لها علاقة (تاريخ التنويم)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تطبيق قاعدة بيانات المستشفى المصغر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2) العلاقات الرابطة :</a:t>
            </a:r>
          </a:p>
          <a:p>
            <a:pPr lvl="1">
              <a:buFont typeface="Arial" pitchFamily="34" charset="0"/>
              <a:buChar char="•"/>
            </a:pPr>
            <a:r>
              <a:rPr lang="ar-SA" dirty="0" smtClean="0"/>
              <a:t>يصرف :</a:t>
            </a:r>
          </a:p>
          <a:p>
            <a:pPr lvl="2">
              <a:buFont typeface="Calibri" pitchFamily="34" charset="0"/>
              <a:buChar char="₋"/>
            </a:pPr>
            <a:r>
              <a:rPr lang="ar-SA" dirty="0" smtClean="0"/>
              <a:t>علاقة رابطة بين المريض والدواء</a:t>
            </a:r>
          </a:p>
          <a:p>
            <a:pPr lvl="2">
              <a:buFont typeface="Calibri" pitchFamily="34" charset="0"/>
              <a:buChar char="₋"/>
            </a:pPr>
            <a:r>
              <a:rPr lang="ar-SA" dirty="0" smtClean="0"/>
              <a:t>المريض يمكن </a:t>
            </a:r>
            <a:r>
              <a:rPr lang="ar-SA" dirty="0" err="1" smtClean="0"/>
              <a:t>ان</a:t>
            </a:r>
            <a:r>
              <a:rPr lang="ar-SA" dirty="0" smtClean="0"/>
              <a:t> يصرف </a:t>
            </a:r>
            <a:r>
              <a:rPr lang="ar-SA" dirty="0" err="1" smtClean="0"/>
              <a:t>اكثر</a:t>
            </a:r>
            <a:r>
              <a:rPr lang="ar-SA" dirty="0" smtClean="0"/>
              <a:t> من دواء </a:t>
            </a:r>
            <a:r>
              <a:rPr lang="ar-SA" dirty="0" err="1" smtClean="0"/>
              <a:t>او</a:t>
            </a:r>
            <a:r>
              <a:rPr lang="ar-SA" dirty="0" smtClean="0"/>
              <a:t> لا يصرف </a:t>
            </a:r>
            <a:r>
              <a:rPr lang="ar-SA" dirty="0" err="1" smtClean="0"/>
              <a:t>دواءا</a:t>
            </a:r>
            <a:r>
              <a:rPr lang="ar-SA" dirty="0" smtClean="0"/>
              <a:t> ، وبالتالي </a:t>
            </a:r>
            <a:r>
              <a:rPr lang="ar-SA" dirty="0" err="1" smtClean="0"/>
              <a:t>الكارديناليتي</a:t>
            </a:r>
            <a:r>
              <a:rPr lang="ar-SA" dirty="0" smtClean="0"/>
              <a:t> تكون (</a:t>
            </a:r>
            <a:r>
              <a:rPr lang="en-US" dirty="0" smtClean="0"/>
              <a:t>0:N</a:t>
            </a:r>
            <a:r>
              <a:rPr lang="ar-SA" dirty="0" smtClean="0"/>
              <a:t>)من ناحية الدواء</a:t>
            </a:r>
          </a:p>
          <a:p>
            <a:pPr lvl="2">
              <a:buFont typeface="Calibri" pitchFamily="34" charset="0"/>
              <a:buChar char="₋"/>
            </a:pPr>
            <a:r>
              <a:rPr lang="ar-SA" dirty="0" smtClean="0"/>
              <a:t>كل دواء يمكن صرفه من </a:t>
            </a:r>
            <a:r>
              <a:rPr lang="ar-SA" dirty="0" err="1" smtClean="0"/>
              <a:t>اكثر</a:t>
            </a:r>
            <a:r>
              <a:rPr lang="ar-SA" dirty="0" smtClean="0"/>
              <a:t> من مريض، ويمكن </a:t>
            </a:r>
            <a:r>
              <a:rPr lang="ar-SA" dirty="0" err="1" smtClean="0"/>
              <a:t>ان</a:t>
            </a:r>
            <a:r>
              <a:rPr lang="ar-SA" dirty="0" smtClean="0"/>
              <a:t> </a:t>
            </a:r>
            <a:r>
              <a:rPr lang="ar-SA" dirty="0" err="1" smtClean="0"/>
              <a:t>لايصرفه</a:t>
            </a:r>
            <a:r>
              <a:rPr lang="ar-SA" dirty="0" smtClean="0"/>
              <a:t> أي مريض ، وبالتالي الكارديناليتي تكون (</a:t>
            </a:r>
            <a:r>
              <a:rPr lang="en-US" dirty="0" smtClean="0"/>
              <a:t>0:N</a:t>
            </a:r>
            <a:r>
              <a:rPr lang="ar-SA" dirty="0" smtClean="0"/>
              <a:t>)من ناحية المريض</a:t>
            </a:r>
          </a:p>
          <a:p>
            <a:pPr lvl="2">
              <a:buFont typeface="Calibri" pitchFamily="34" charset="0"/>
              <a:buChar char="₋"/>
            </a:pPr>
            <a:r>
              <a:rPr lang="ar-SA" dirty="0" smtClean="0"/>
              <a:t>وعليه يكون نوع العلاقة كثير إلى كثير(</a:t>
            </a:r>
            <a:r>
              <a:rPr lang="en-US" dirty="0" smtClean="0"/>
              <a:t>N:M</a:t>
            </a:r>
            <a:r>
              <a:rPr lang="ar-SA" dirty="0" smtClean="0"/>
              <a:t>)</a:t>
            </a:r>
            <a:endParaRPr lang="en-US" dirty="0" smtClean="0"/>
          </a:p>
          <a:p>
            <a:pPr lvl="2">
              <a:buFont typeface="Calibri" pitchFamily="34" charset="0"/>
              <a:buChar char="₋"/>
            </a:pPr>
            <a:r>
              <a:rPr lang="ar-SA" dirty="0" smtClean="0"/>
              <a:t>هذه العلاقة لها الخاصية (الكمية)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تطبيق قاعدة بيانات المستشفى المصغر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777"/>
            <a:ext cx="8229600" cy="648071"/>
          </a:xfrm>
        </p:spPr>
        <p:txBody>
          <a:bodyPr/>
          <a:lstStyle/>
          <a:p>
            <a:r>
              <a:rPr lang="ar-SA" dirty="0" smtClean="0"/>
              <a:t>3)نموذج الكيان العلاقة:</a:t>
            </a:r>
          </a:p>
        </p:txBody>
      </p:sp>
      <p:sp>
        <p:nvSpPr>
          <p:cNvPr id="33860" name="Rectangle 6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grpSp>
        <p:nvGrpSpPr>
          <p:cNvPr id="4" name="Group 1"/>
          <p:cNvGrpSpPr>
            <a:grpSpLocks noChangeAspect="1"/>
          </p:cNvGrpSpPr>
          <p:nvPr/>
        </p:nvGrpSpPr>
        <p:grpSpPr bwMode="auto">
          <a:xfrm>
            <a:off x="323528" y="1772817"/>
            <a:ext cx="8352928" cy="4536504"/>
            <a:chOff x="1800" y="1651"/>
            <a:chExt cx="8640" cy="4374"/>
          </a:xfrm>
        </p:grpSpPr>
        <p:sp>
          <p:nvSpPr>
            <p:cNvPr id="33859" name="AutoShape 67"/>
            <p:cNvSpPr>
              <a:spLocks noChangeAspect="1" noChangeArrowheads="1" noTextEdit="1"/>
            </p:cNvSpPr>
            <p:nvPr/>
          </p:nvSpPr>
          <p:spPr bwMode="auto">
            <a:xfrm>
              <a:off x="1800" y="1651"/>
              <a:ext cx="8640" cy="4374"/>
            </a:xfrm>
            <a:prstGeom prst="rect">
              <a:avLst/>
            </a:prstGeom>
            <a:noFill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dirty="0"/>
            </a:p>
          </p:txBody>
        </p:sp>
        <p:grpSp>
          <p:nvGrpSpPr>
            <p:cNvPr id="5" name="Group 2"/>
            <p:cNvGrpSpPr>
              <a:grpSpLocks/>
            </p:cNvGrpSpPr>
            <p:nvPr/>
          </p:nvGrpSpPr>
          <p:grpSpPr bwMode="auto">
            <a:xfrm>
              <a:off x="1800" y="1752"/>
              <a:ext cx="8587" cy="4121"/>
              <a:chOff x="1800" y="1752"/>
              <a:chExt cx="8587" cy="4121"/>
            </a:xfrm>
          </p:grpSpPr>
          <p:sp>
            <p:nvSpPr>
              <p:cNvPr id="33858" name="Oval 66"/>
              <p:cNvSpPr>
                <a:spLocks noChangeArrowheads="1"/>
              </p:cNvSpPr>
              <p:nvPr/>
            </p:nvSpPr>
            <p:spPr bwMode="auto">
              <a:xfrm>
                <a:off x="1800" y="3161"/>
                <a:ext cx="1294" cy="36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ar-SA" sz="14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ea typeface="Calibri" pitchFamily="34" charset="0"/>
                    <a:cs typeface="Arial" pitchFamily="34" charset="0"/>
                  </a:rPr>
                  <a:t>تاريخ التنويم</a:t>
                </a:r>
                <a:endPara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grpSp>
            <p:nvGrpSpPr>
              <p:cNvPr id="6" name="Group 3"/>
              <p:cNvGrpSpPr>
                <a:grpSpLocks/>
              </p:cNvGrpSpPr>
              <p:nvPr/>
            </p:nvGrpSpPr>
            <p:grpSpPr bwMode="auto">
              <a:xfrm>
                <a:off x="2390" y="1752"/>
                <a:ext cx="7997" cy="4121"/>
                <a:chOff x="2390" y="1752"/>
                <a:chExt cx="7997" cy="4121"/>
              </a:xfrm>
            </p:grpSpPr>
            <p:sp>
              <p:nvSpPr>
                <p:cNvPr id="33857" name="Oval 65"/>
                <p:cNvSpPr>
                  <a:spLocks noChangeArrowheads="1"/>
                </p:cNvSpPr>
                <p:nvPr/>
              </p:nvSpPr>
              <p:spPr bwMode="auto">
                <a:xfrm>
                  <a:off x="6368" y="5497"/>
                  <a:ext cx="913" cy="365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0" tIns="0" rIns="0" bIns="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ar-SA" sz="1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Calibri" pitchFamily="34" charset="0"/>
                      <a:ea typeface="Calibri" pitchFamily="34" charset="0"/>
                      <a:cs typeface="Arial" pitchFamily="34" charset="0"/>
                    </a:rPr>
                    <a:t>الاسم</a:t>
                  </a:r>
                  <a:endPara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3856" name="Oval 64"/>
                <p:cNvSpPr>
                  <a:spLocks noChangeArrowheads="1"/>
                </p:cNvSpPr>
                <p:nvPr/>
              </p:nvSpPr>
              <p:spPr bwMode="auto">
                <a:xfrm>
                  <a:off x="5229" y="5508"/>
                  <a:ext cx="1024" cy="365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0" tIns="0" rIns="0" bIns="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ar-SA" sz="1400" b="0" i="0" u="sng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Calibri" pitchFamily="34" charset="0"/>
                      <a:ea typeface="Calibri" pitchFamily="34" charset="0"/>
                      <a:cs typeface="Arial" pitchFamily="34" charset="0"/>
                    </a:rPr>
                    <a:t>الرقم</a:t>
                  </a:r>
                  <a:endPara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grpSp>
              <p:nvGrpSpPr>
                <p:cNvPr id="7" name="Group 4"/>
                <p:cNvGrpSpPr>
                  <a:grpSpLocks/>
                </p:cNvGrpSpPr>
                <p:nvPr/>
              </p:nvGrpSpPr>
              <p:grpSpPr bwMode="auto">
                <a:xfrm>
                  <a:off x="2390" y="1752"/>
                  <a:ext cx="7997" cy="3756"/>
                  <a:chOff x="2390" y="1752"/>
                  <a:chExt cx="7997" cy="3756"/>
                </a:xfrm>
              </p:grpSpPr>
              <p:sp>
                <p:nvSpPr>
                  <p:cNvPr id="33855" name="Oval 63"/>
                  <p:cNvSpPr>
                    <a:spLocks noChangeArrowheads="1"/>
                  </p:cNvSpPr>
                  <p:nvPr/>
                </p:nvSpPr>
                <p:spPr bwMode="auto">
                  <a:xfrm>
                    <a:off x="9474" y="3310"/>
                    <a:ext cx="913" cy="365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ar-SA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rPr>
                      <a:t>الكمية</a:t>
                    </a:r>
                    <a:endParaRPr kumimoji="0" lang="en-US" sz="14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grpSp>
                <p:nvGrpSpPr>
                  <p:cNvPr id="8" name="Group 5"/>
                  <p:cNvGrpSpPr>
                    <a:grpSpLocks/>
                  </p:cNvGrpSpPr>
                  <p:nvPr/>
                </p:nvGrpSpPr>
                <p:grpSpPr bwMode="auto">
                  <a:xfrm>
                    <a:off x="2390" y="1752"/>
                    <a:ext cx="7541" cy="3756"/>
                    <a:chOff x="2390" y="1752"/>
                    <a:chExt cx="7541" cy="3756"/>
                  </a:xfrm>
                </p:grpSpPr>
                <p:sp>
                  <p:nvSpPr>
                    <p:cNvPr id="33854" name="Rectangle 6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8449" y="2730"/>
                      <a:ext cx="967" cy="43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Arial" pitchFamily="34" charset="0"/>
                        </a:rPr>
                        <a:t>الدواء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33853" name="Rectangle 6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745" y="2733"/>
                      <a:ext cx="967" cy="428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Arial" pitchFamily="34" charset="0"/>
                        </a:rPr>
                        <a:t>الطبيب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33852" name="AutoShape 6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329" y="3617"/>
                      <a:ext cx="1794" cy="859"/>
                    </a:xfrm>
                    <a:prstGeom prst="diamond">
                      <a:avLst/>
                    </a:prstGeom>
                    <a:solidFill>
                      <a:srgbClr val="FFFFFF"/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Arial" pitchFamily="34" charset="0"/>
                        </a:rPr>
                        <a:t>يعالج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33851" name="AutoShape 5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8039" y="3645"/>
                      <a:ext cx="1794" cy="859"/>
                    </a:xfrm>
                    <a:prstGeom prst="diamond">
                      <a:avLst/>
                    </a:prstGeom>
                    <a:solidFill>
                      <a:srgbClr val="FFFFFF"/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Arial" pitchFamily="34" charset="0"/>
                        </a:rPr>
                        <a:t>يصرف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33850" name="Oval 5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017" y="2091"/>
                      <a:ext cx="913" cy="365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0" tIns="0" rIns="0" bIns="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Arial" pitchFamily="34" charset="0"/>
                        </a:rPr>
                        <a:t>الرقم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Arial" pitchFamily="34" charset="0"/>
                        </a:rPr>
                        <a:t> 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33849" name="Oval 5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7940" y="2102"/>
                      <a:ext cx="913" cy="365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0" tIns="0" rIns="0" bIns="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Arial" pitchFamily="34" charset="0"/>
                        </a:rPr>
                        <a:t>الاسم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33848" name="Oval 5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680" y="2203"/>
                      <a:ext cx="913" cy="365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0" tIns="0" rIns="0" bIns="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Arial" pitchFamily="34" charset="0"/>
                        </a:rPr>
                        <a:t>الرقم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33847" name="Oval 5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166" y="1838"/>
                      <a:ext cx="913" cy="365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0" tIns="0" rIns="0" bIns="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Arial" pitchFamily="34" charset="0"/>
                        </a:rPr>
                        <a:t>الاسم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33846" name="Oval 5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209" y="1838"/>
                      <a:ext cx="913" cy="365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0" tIns="0" rIns="0" bIns="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Arial" pitchFamily="34" charset="0"/>
                        </a:rPr>
                        <a:t>الهاتف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33845" name="Oval 5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648" y="2203"/>
                      <a:ext cx="1121" cy="365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0" tIns="0" rIns="0" bIns="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Arial" pitchFamily="34" charset="0"/>
                        </a:rPr>
                        <a:t>التخصص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33844" name="AutoShape 52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8933" y="2456"/>
                      <a:ext cx="541" cy="274"/>
                    </a:xfrm>
                    <a:prstGeom prst="straightConnector1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1400" dirty="0"/>
                    </a:p>
                  </p:txBody>
                </p:sp>
                <p:sp>
                  <p:nvSpPr>
                    <p:cNvPr id="33843" name="AutoShape 51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8397" y="2467"/>
                      <a:ext cx="536" cy="263"/>
                    </a:xfrm>
                    <a:prstGeom prst="straightConnector1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1400" dirty="0"/>
                    </a:p>
                  </p:txBody>
                </p:sp>
                <p:sp>
                  <p:nvSpPr>
                    <p:cNvPr id="33842" name="AutoShape 50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6229" y="2568"/>
                      <a:ext cx="908" cy="165"/>
                    </a:xfrm>
                    <a:prstGeom prst="straightConnector1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1400" dirty="0"/>
                    </a:p>
                  </p:txBody>
                </p:sp>
                <p:sp>
                  <p:nvSpPr>
                    <p:cNvPr id="33841" name="AutoShape 49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6229" y="2203"/>
                      <a:ext cx="394" cy="530"/>
                    </a:xfrm>
                    <a:prstGeom prst="straightConnector1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1400" dirty="0"/>
                    </a:p>
                  </p:txBody>
                </p:sp>
                <p:sp>
                  <p:nvSpPr>
                    <p:cNvPr id="33840" name="AutoShape 48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5666" y="2203"/>
                      <a:ext cx="563" cy="530"/>
                    </a:xfrm>
                    <a:prstGeom prst="straightConnector1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1400" dirty="0"/>
                    </a:p>
                  </p:txBody>
                </p:sp>
                <p:sp>
                  <p:nvSpPr>
                    <p:cNvPr id="33839" name="AutoShape 47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5209" y="2568"/>
                      <a:ext cx="1020" cy="165"/>
                    </a:xfrm>
                    <a:prstGeom prst="straightConnector1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1400" dirty="0"/>
                    </a:p>
                  </p:txBody>
                </p:sp>
                <p:sp>
                  <p:nvSpPr>
                    <p:cNvPr id="33838" name="Rectangle 4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935" y="2698"/>
                      <a:ext cx="967" cy="43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Arial" pitchFamily="34" charset="0"/>
                        </a:rPr>
                        <a:t>الغرفة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33837" name="Oval 4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90" y="2137"/>
                      <a:ext cx="913" cy="365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0" tIns="0" rIns="0" bIns="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Arial" pitchFamily="34" charset="0"/>
                        </a:rPr>
                        <a:t>الرقم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33836" name="Oval 4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550" y="2137"/>
                      <a:ext cx="913" cy="365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0" tIns="0" rIns="0" bIns="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Arial" pitchFamily="34" charset="0"/>
                        </a:rPr>
                        <a:t>الهاتف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33835" name="Oval 4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734" y="1752"/>
                      <a:ext cx="1379" cy="365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0" tIns="0" rIns="0" bIns="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Arial" pitchFamily="34" charset="0"/>
                        </a:rPr>
                        <a:t>عدد الأسرة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33834" name="AutoShape 42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2847" y="2502"/>
                      <a:ext cx="572" cy="196"/>
                    </a:xfrm>
                    <a:prstGeom prst="straightConnector1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1400" dirty="0"/>
                    </a:p>
                  </p:txBody>
                </p:sp>
                <p:sp>
                  <p:nvSpPr>
                    <p:cNvPr id="33833" name="AutoShape 41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3419" y="2502"/>
                      <a:ext cx="588" cy="196"/>
                    </a:xfrm>
                    <a:prstGeom prst="straightConnector1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1400" dirty="0"/>
                    </a:p>
                  </p:txBody>
                </p:sp>
                <p:sp>
                  <p:nvSpPr>
                    <p:cNvPr id="33832" name="AutoShape 40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3419" y="2117"/>
                      <a:ext cx="5" cy="581"/>
                    </a:xfrm>
                    <a:prstGeom prst="straightConnector1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1400" dirty="0"/>
                    </a:p>
                  </p:txBody>
                </p:sp>
                <p:grpSp>
                  <p:nvGrpSpPr>
                    <p:cNvPr id="9" name="Group 35"/>
                    <p:cNvGrpSpPr>
                      <a:grpSpLocks/>
                    </p:cNvGrpSpPr>
                    <p:nvPr/>
                  </p:nvGrpSpPr>
                  <p:grpSpPr bwMode="auto">
                    <a:xfrm flipH="1">
                      <a:off x="5250" y="4965"/>
                      <a:ext cx="491" cy="321"/>
                      <a:chOff x="3356" y="6146"/>
                      <a:chExt cx="491" cy="321"/>
                    </a:xfrm>
                  </p:grpSpPr>
                  <p:sp>
                    <p:nvSpPr>
                      <p:cNvPr id="33831" name="AutoShape 39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356" y="6234"/>
                        <a:ext cx="253" cy="122"/>
                      </a:xfrm>
                      <a:prstGeom prst="straightConnector1">
                        <a:avLst/>
                      </a:prstGeom>
                      <a:noFill/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n-US" sz="1400" dirty="0"/>
                      </a:p>
                    </p:txBody>
                  </p:sp>
                  <p:sp>
                    <p:nvSpPr>
                      <p:cNvPr id="33830" name="AutoShape 38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3356" y="6356"/>
                        <a:ext cx="457" cy="1"/>
                      </a:xfrm>
                      <a:prstGeom prst="straightConnector1">
                        <a:avLst/>
                      </a:prstGeom>
                      <a:noFill/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n-US" sz="1400" dirty="0"/>
                      </a:p>
                    </p:txBody>
                  </p:sp>
                  <p:sp>
                    <p:nvSpPr>
                      <p:cNvPr id="33829" name="AutoShape 37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3356" y="6356"/>
                        <a:ext cx="253" cy="104"/>
                      </a:xfrm>
                      <a:prstGeom prst="straightConnector1">
                        <a:avLst/>
                      </a:prstGeom>
                      <a:noFill/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n-US" sz="1400" dirty="0"/>
                      </a:p>
                    </p:txBody>
                  </p:sp>
                  <p:sp>
                    <p:nvSpPr>
                      <p:cNvPr id="33828" name="Oval 3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539" y="6146"/>
                        <a:ext cx="308" cy="321"/>
                      </a:xfrm>
                      <a:prstGeom prst="ellipse">
                        <a:avLst/>
                      </a:prstGeom>
                      <a:noFill/>
                      <a:ln w="9525">
                        <a:solidFill>
                          <a:srgbClr val="FFFFFF"/>
                        </a:solidFill>
                        <a:round/>
                        <a:headEnd/>
                        <a:tailEnd/>
                      </a:ln>
                    </p:spPr>
                    <p:txBody>
                      <a:bodyPr vert="horz" wrap="square" lIns="0" tIns="0" rIns="0" bIns="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lvl="0" indent="0" algn="ctr" defTabSz="914400" rtl="0" eaLnBrk="1" fontAlgn="base" latinLnBrk="0" hangingPunct="1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r>
                          <a:rPr kumimoji="0" lang="ar-SA" sz="1400" b="0" i="0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libri" pitchFamily="34" charset="0"/>
                            <a:ea typeface="Calibri" pitchFamily="34" charset="0"/>
                            <a:cs typeface="Arial" pitchFamily="34" charset="0"/>
                          </a:rPr>
                          <a:t>0</a:t>
                        </a:r>
                        <a:endPara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endParaRPr>
                      </a:p>
                    </p:txBody>
                  </p:sp>
                </p:grpSp>
                <p:sp>
                  <p:nvSpPr>
                    <p:cNvPr id="33826" name="Rectangle 3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747" y="4965"/>
                      <a:ext cx="967" cy="43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Arial" pitchFamily="34" charset="0"/>
                        </a:rPr>
                        <a:t>المريض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33825" name="AutoShape 33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5741" y="5395"/>
                      <a:ext cx="490" cy="113"/>
                    </a:xfrm>
                    <a:prstGeom prst="straightConnector1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1400" dirty="0"/>
                    </a:p>
                  </p:txBody>
                </p:sp>
                <p:sp>
                  <p:nvSpPr>
                    <p:cNvPr id="33824" name="AutoShape 32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6231" y="5395"/>
                      <a:ext cx="594" cy="102"/>
                    </a:xfrm>
                    <a:prstGeom prst="straightConnector1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1400" dirty="0"/>
                    </a:p>
                  </p:txBody>
                </p:sp>
                <p:sp>
                  <p:nvSpPr>
                    <p:cNvPr id="33823" name="AutoShape 31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6226" y="3161"/>
                      <a:ext cx="3" cy="456"/>
                    </a:xfrm>
                    <a:prstGeom prst="straightConnector1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1400" dirty="0"/>
                    </a:p>
                  </p:txBody>
                </p:sp>
                <p:sp>
                  <p:nvSpPr>
                    <p:cNvPr id="33822" name="AutoShape 30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6226" y="4476"/>
                      <a:ext cx="5" cy="489"/>
                    </a:xfrm>
                    <a:prstGeom prst="straightConnector1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1400" dirty="0"/>
                    </a:p>
                  </p:txBody>
                </p:sp>
                <p:sp>
                  <p:nvSpPr>
                    <p:cNvPr id="33821" name="AutoShape 2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29" y="3666"/>
                      <a:ext cx="1794" cy="859"/>
                    </a:xfrm>
                    <a:prstGeom prst="diamond">
                      <a:avLst/>
                    </a:prstGeom>
                    <a:solidFill>
                      <a:srgbClr val="FFFFFF"/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Arial" pitchFamily="34" charset="0"/>
                        </a:rPr>
                        <a:t>ينام في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33820" name="AutoShape 2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8933" y="3160"/>
                      <a:ext cx="3" cy="485"/>
                    </a:xfrm>
                    <a:prstGeom prst="straightConnector1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1400" dirty="0"/>
                    </a:p>
                  </p:txBody>
                </p:sp>
                <p:sp>
                  <p:nvSpPr>
                    <p:cNvPr id="33819" name="AutoShape 2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419" y="3128"/>
                      <a:ext cx="7" cy="538"/>
                    </a:xfrm>
                    <a:prstGeom prst="straightConnector1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1400" dirty="0"/>
                    </a:p>
                  </p:txBody>
                </p:sp>
                <p:sp>
                  <p:nvSpPr>
                    <p:cNvPr id="33818" name="AutoShape 26"/>
                    <p:cNvSpPr>
                      <a:spLocks noChangeShapeType="1"/>
                    </p:cNvSpPr>
                    <p:nvPr/>
                  </p:nvSpPr>
                  <p:spPr bwMode="auto">
                    <a:xfrm rot="5400000">
                      <a:off x="7487" y="3731"/>
                      <a:ext cx="676" cy="2222"/>
                    </a:xfrm>
                    <a:prstGeom prst="bentConnector2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1400" dirty="0"/>
                    </a:p>
                  </p:txBody>
                </p:sp>
                <p:sp>
                  <p:nvSpPr>
                    <p:cNvPr id="33817" name="AutoShape 25"/>
                    <p:cNvSpPr>
                      <a:spLocks noChangeShapeType="1"/>
                    </p:cNvSpPr>
                    <p:nvPr/>
                  </p:nvSpPr>
                  <p:spPr bwMode="auto">
                    <a:xfrm rot="16200000" flipH="1">
                      <a:off x="4259" y="3692"/>
                      <a:ext cx="655" cy="2321"/>
                    </a:xfrm>
                    <a:prstGeom prst="bentConnector2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1400" dirty="0"/>
                    </a:p>
                  </p:txBody>
                </p:sp>
                <p:sp>
                  <p:nvSpPr>
                    <p:cNvPr id="33816" name="AutoShape 24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9833" y="3675"/>
                      <a:ext cx="98" cy="400"/>
                    </a:xfrm>
                    <a:prstGeom prst="straightConnector1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1400" dirty="0"/>
                    </a:p>
                  </p:txBody>
                </p:sp>
                <p:sp>
                  <p:nvSpPr>
                    <p:cNvPr id="33815" name="AutoShape 2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447" y="3526"/>
                      <a:ext cx="82" cy="570"/>
                    </a:xfrm>
                    <a:prstGeom prst="straightConnector1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1400" dirty="0"/>
                    </a:p>
                  </p:txBody>
                </p:sp>
                <p:sp>
                  <p:nvSpPr>
                    <p:cNvPr id="33814" name="AutoShape 2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6133" y="3310"/>
                      <a:ext cx="202" cy="1"/>
                    </a:xfrm>
                    <a:prstGeom prst="straightConnector1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1400" dirty="0"/>
                    </a:p>
                  </p:txBody>
                </p:sp>
                <p:sp>
                  <p:nvSpPr>
                    <p:cNvPr id="33813" name="Text Box 21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3325" y="3124"/>
                      <a:ext cx="316" cy="306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0" tIns="0" rIns="0" bIns="0" numCol="1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Arial" pitchFamily="34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grpSp>
                  <p:nvGrpSpPr>
                    <p:cNvPr id="10" name="Group 16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6709" y="4965"/>
                      <a:ext cx="491" cy="321"/>
                      <a:chOff x="3356" y="6146"/>
                      <a:chExt cx="491" cy="321"/>
                    </a:xfrm>
                  </p:grpSpPr>
                  <p:sp>
                    <p:nvSpPr>
                      <p:cNvPr id="33812" name="AutoShape 20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356" y="6234"/>
                        <a:ext cx="253" cy="122"/>
                      </a:xfrm>
                      <a:prstGeom prst="straightConnector1">
                        <a:avLst/>
                      </a:prstGeom>
                      <a:noFill/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n-US" sz="1400" dirty="0"/>
                      </a:p>
                    </p:txBody>
                  </p:sp>
                  <p:sp>
                    <p:nvSpPr>
                      <p:cNvPr id="33811" name="AutoShape 19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3356" y="6356"/>
                        <a:ext cx="457" cy="1"/>
                      </a:xfrm>
                      <a:prstGeom prst="straightConnector1">
                        <a:avLst/>
                      </a:prstGeom>
                      <a:noFill/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n-US" sz="1400" dirty="0"/>
                      </a:p>
                    </p:txBody>
                  </p:sp>
                  <p:sp>
                    <p:nvSpPr>
                      <p:cNvPr id="33810" name="AutoShape 18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3356" y="6356"/>
                        <a:ext cx="253" cy="104"/>
                      </a:xfrm>
                      <a:prstGeom prst="straightConnector1">
                        <a:avLst/>
                      </a:prstGeom>
                      <a:noFill/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n-US" sz="1400" dirty="0"/>
                      </a:p>
                    </p:txBody>
                  </p:sp>
                  <p:sp>
                    <p:nvSpPr>
                      <p:cNvPr id="33809" name="Oval 1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539" y="6146"/>
                        <a:ext cx="308" cy="321"/>
                      </a:xfrm>
                      <a:prstGeom prst="ellipse">
                        <a:avLst/>
                      </a:prstGeom>
                      <a:noFill/>
                      <a:ln w="9525">
                        <a:solidFill>
                          <a:srgbClr val="FFFFFF"/>
                        </a:solidFill>
                        <a:round/>
                        <a:headEnd/>
                        <a:tailEnd/>
                      </a:ln>
                    </p:spPr>
                    <p:txBody>
                      <a:bodyPr vert="horz" wrap="square" lIns="0" tIns="0" rIns="0" bIns="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lvl="0" indent="0" algn="ctr" defTabSz="914400" rtl="0" eaLnBrk="1" fontAlgn="base" latinLnBrk="0" hangingPunct="1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r>
                          <a:rPr kumimoji="0" lang="ar-SA" sz="1400" b="0" i="0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libri" pitchFamily="34" charset="0"/>
                            <a:ea typeface="Calibri" pitchFamily="34" charset="0"/>
                            <a:cs typeface="Arial" pitchFamily="34" charset="0"/>
                          </a:rPr>
                          <a:t>0</a:t>
                        </a:r>
                        <a:endPara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endParaRPr>
                      </a:p>
                    </p:txBody>
                  </p:sp>
                </p:grpSp>
                <p:grpSp>
                  <p:nvGrpSpPr>
                    <p:cNvPr id="11" name="Group 11"/>
                    <p:cNvGrpSpPr>
                      <a:grpSpLocks/>
                    </p:cNvGrpSpPr>
                    <p:nvPr/>
                  </p:nvGrpSpPr>
                  <p:grpSpPr bwMode="auto">
                    <a:xfrm rot="-5400000">
                      <a:off x="5935" y="4555"/>
                      <a:ext cx="491" cy="321"/>
                      <a:chOff x="3356" y="6146"/>
                      <a:chExt cx="491" cy="321"/>
                    </a:xfrm>
                  </p:grpSpPr>
                  <p:sp>
                    <p:nvSpPr>
                      <p:cNvPr id="33807" name="AutoShape 15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356" y="6234"/>
                        <a:ext cx="253" cy="122"/>
                      </a:xfrm>
                      <a:prstGeom prst="straightConnector1">
                        <a:avLst/>
                      </a:prstGeom>
                      <a:noFill/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n-US" sz="1400" dirty="0"/>
                      </a:p>
                    </p:txBody>
                  </p:sp>
                  <p:sp>
                    <p:nvSpPr>
                      <p:cNvPr id="33806" name="AutoShape 14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3356" y="6356"/>
                        <a:ext cx="457" cy="1"/>
                      </a:xfrm>
                      <a:prstGeom prst="straightConnector1">
                        <a:avLst/>
                      </a:prstGeom>
                      <a:noFill/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n-US" sz="1400" dirty="0"/>
                      </a:p>
                    </p:txBody>
                  </p:sp>
                  <p:sp>
                    <p:nvSpPr>
                      <p:cNvPr id="33805" name="AutoShape 13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3356" y="6356"/>
                        <a:ext cx="253" cy="104"/>
                      </a:xfrm>
                      <a:prstGeom prst="straightConnector1">
                        <a:avLst/>
                      </a:prstGeom>
                      <a:noFill/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n-US" sz="1400" dirty="0"/>
                      </a:p>
                    </p:txBody>
                  </p:sp>
                  <p:sp>
                    <p:nvSpPr>
                      <p:cNvPr id="33804" name="Oval 1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539" y="6146"/>
                        <a:ext cx="308" cy="321"/>
                      </a:xfrm>
                      <a:prstGeom prst="ellipse">
                        <a:avLst/>
                      </a:prstGeom>
                      <a:noFill/>
                      <a:ln w="9525">
                        <a:solidFill>
                          <a:srgbClr val="FFFFFF"/>
                        </a:solidFill>
                        <a:round/>
                        <a:headEnd/>
                        <a:tailEnd/>
                      </a:ln>
                    </p:spPr>
                    <p:txBody>
                      <a:bodyPr vert="horz" wrap="square" lIns="0" tIns="0" rIns="0" bIns="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lvl="0" indent="0" algn="ctr" defTabSz="914400" rtl="0" eaLnBrk="1" fontAlgn="base" latinLnBrk="0" hangingPunct="1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r>
                          <a:rPr kumimoji="0" lang="ar-SA" sz="1400" b="0" i="0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libri" pitchFamily="34" charset="0"/>
                            <a:ea typeface="Calibri" pitchFamily="34" charset="0"/>
                            <a:cs typeface="Arial" pitchFamily="34" charset="0"/>
                          </a:rPr>
                          <a:t>0</a:t>
                        </a:r>
                        <a:endPara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endParaRPr>
                      </a:p>
                    </p:txBody>
                  </p:sp>
                </p:grpSp>
                <p:grpSp>
                  <p:nvGrpSpPr>
                    <p:cNvPr id="12" name="Group 6"/>
                    <p:cNvGrpSpPr>
                      <a:grpSpLocks/>
                    </p:cNvGrpSpPr>
                    <p:nvPr/>
                  </p:nvGrpSpPr>
                  <p:grpSpPr bwMode="auto">
                    <a:xfrm rot="5400000">
                      <a:off x="8746" y="3258"/>
                      <a:ext cx="491" cy="321"/>
                      <a:chOff x="3356" y="6146"/>
                      <a:chExt cx="491" cy="321"/>
                    </a:xfrm>
                  </p:grpSpPr>
                  <p:sp>
                    <p:nvSpPr>
                      <p:cNvPr id="33802" name="AutoShape 10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356" y="6234"/>
                        <a:ext cx="253" cy="122"/>
                      </a:xfrm>
                      <a:prstGeom prst="straightConnector1">
                        <a:avLst/>
                      </a:prstGeom>
                      <a:noFill/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n-US" sz="1400" dirty="0"/>
                      </a:p>
                    </p:txBody>
                  </p:sp>
                  <p:sp>
                    <p:nvSpPr>
                      <p:cNvPr id="33801" name="AutoShape 9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3356" y="6356"/>
                        <a:ext cx="457" cy="1"/>
                      </a:xfrm>
                      <a:prstGeom prst="straightConnector1">
                        <a:avLst/>
                      </a:prstGeom>
                      <a:noFill/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n-US" sz="1400" dirty="0"/>
                      </a:p>
                    </p:txBody>
                  </p:sp>
                  <p:sp>
                    <p:nvSpPr>
                      <p:cNvPr id="33800" name="AutoShape 8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3356" y="6356"/>
                        <a:ext cx="253" cy="104"/>
                      </a:xfrm>
                      <a:prstGeom prst="straightConnector1">
                        <a:avLst/>
                      </a:prstGeom>
                      <a:noFill/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n-US" sz="1400" dirty="0"/>
                      </a:p>
                    </p:txBody>
                  </p:sp>
                  <p:sp>
                    <p:nvSpPr>
                      <p:cNvPr id="33799" name="Oval 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539" y="6146"/>
                        <a:ext cx="308" cy="321"/>
                      </a:xfrm>
                      <a:prstGeom prst="ellipse">
                        <a:avLst/>
                      </a:prstGeom>
                      <a:noFill/>
                      <a:ln w="9525">
                        <a:solidFill>
                          <a:srgbClr val="FFFFFF"/>
                        </a:solidFill>
                        <a:round/>
                        <a:headEnd/>
                        <a:tailEnd/>
                      </a:ln>
                    </p:spPr>
                    <p:txBody>
                      <a:bodyPr vert="horz" wrap="square" lIns="0" tIns="0" rIns="0" bIns="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lvl="0" indent="0" algn="ctr" defTabSz="914400" rtl="0" eaLnBrk="1" fontAlgn="base" latinLnBrk="0" hangingPunct="1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r>
                          <a:rPr kumimoji="0" lang="ar-SA" sz="1400" b="0" i="0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libri" pitchFamily="34" charset="0"/>
                            <a:ea typeface="Calibri" pitchFamily="34" charset="0"/>
                            <a:cs typeface="Arial" pitchFamily="34" charset="0"/>
                          </a:rPr>
                          <a:t>0</a:t>
                        </a:r>
                        <a:endPara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endParaRPr>
                      </a:p>
                    </p:txBody>
                  </p:sp>
                </p:grpSp>
              </p:grpSp>
            </p:grpSp>
          </p:grp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تطبيق </a:t>
            </a:r>
            <a:r>
              <a:rPr lang="ar-SA" dirty="0" err="1" smtClean="0"/>
              <a:t>الإستعارة</a:t>
            </a:r>
            <a:r>
              <a:rPr lang="ar-SA" dirty="0" smtClean="0"/>
              <a:t> الإلكترونية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arenR"/>
            </a:pPr>
            <a:r>
              <a:rPr lang="ar-SA" dirty="0" smtClean="0"/>
              <a:t>الكيانات:</a:t>
            </a:r>
          </a:p>
          <a:p>
            <a:pPr marL="914400" lvl="1" indent="-514350">
              <a:buFont typeface="Arial" pitchFamily="34" charset="0"/>
              <a:buChar char="•"/>
            </a:pPr>
            <a:r>
              <a:rPr lang="ar-SA" b="1" dirty="0" smtClean="0"/>
              <a:t>المستعير</a:t>
            </a:r>
            <a:r>
              <a:rPr lang="ar-SA" dirty="0" smtClean="0"/>
              <a:t> (الرقم، الاسم، العمل، جهة العمل، تاريخ الميلاد)</a:t>
            </a:r>
          </a:p>
          <a:p>
            <a:pPr marL="914400" lvl="1" indent="-514350">
              <a:buFont typeface="Arial" pitchFamily="34" charset="0"/>
              <a:buChar char="•"/>
            </a:pPr>
            <a:r>
              <a:rPr lang="ar-SA" b="1" dirty="0" smtClean="0"/>
              <a:t>الكتاب</a:t>
            </a:r>
            <a:r>
              <a:rPr lang="ar-SA" dirty="0" smtClean="0"/>
              <a:t>  (الرقم، عنوان الكتاب، عدد الصفحات، دار النشر، سنة النشر)</a:t>
            </a:r>
          </a:p>
          <a:p>
            <a:pPr marL="914400" lvl="1" indent="-514350">
              <a:buFont typeface="Arial" pitchFamily="34" charset="0"/>
              <a:buChar char="•"/>
            </a:pPr>
            <a:r>
              <a:rPr lang="ar-SA" b="1" dirty="0" smtClean="0"/>
              <a:t>المؤلف</a:t>
            </a:r>
            <a:r>
              <a:rPr lang="ar-SA" dirty="0" smtClean="0"/>
              <a:t>  (اسم المؤلف،العنوان الالكتروني)</a:t>
            </a:r>
            <a:endParaRPr lang="en-US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تطبيق </a:t>
            </a:r>
            <a:r>
              <a:rPr lang="ar-SA" dirty="0" err="1" smtClean="0"/>
              <a:t>الإستعارة</a:t>
            </a:r>
            <a:r>
              <a:rPr lang="ar-SA" dirty="0" smtClean="0"/>
              <a:t> الإلكترونية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/>
            <a:r>
              <a:rPr lang="ar-SA" dirty="0" smtClean="0"/>
              <a:t>2) العلاقات الرابطة:</a:t>
            </a:r>
          </a:p>
          <a:p>
            <a:pPr marL="914400" lvl="1" indent="-514350">
              <a:buFont typeface="Arial" pitchFamily="34" charset="0"/>
              <a:buChar char="•"/>
            </a:pPr>
            <a:r>
              <a:rPr lang="ar-SA" dirty="0" smtClean="0"/>
              <a:t>يستعير:</a:t>
            </a:r>
          </a:p>
          <a:p>
            <a:pPr marL="1314450" lvl="2" indent="-514350">
              <a:buFont typeface="Calibri" pitchFamily="34" charset="0"/>
              <a:buChar char="₋"/>
            </a:pPr>
            <a:r>
              <a:rPr lang="ar-SA" dirty="0" smtClean="0"/>
              <a:t>علاقة رابطة بين المستعير والكتاب</a:t>
            </a:r>
          </a:p>
          <a:p>
            <a:pPr marL="1314450" lvl="2" indent="-514350">
              <a:buFont typeface="Calibri" pitchFamily="34" charset="0"/>
              <a:buChar char="₋"/>
            </a:pPr>
            <a:r>
              <a:rPr lang="ar-SA" dirty="0" smtClean="0"/>
              <a:t>لها الخصائص (نوع الاستعارة، مدة الاستعارة، تاريخ الاستعارة)</a:t>
            </a:r>
          </a:p>
          <a:p>
            <a:pPr marL="1314450" lvl="2" indent="-514350">
              <a:buFont typeface="Calibri" pitchFamily="34" charset="0"/>
              <a:buChar char="₋"/>
            </a:pPr>
            <a:r>
              <a:rPr lang="ar-SA" dirty="0" smtClean="0"/>
              <a:t>يمكن لأي مستعير أن يستعير عدة كتب، وعلى الاقل كتاب واحد،لذلك الكارديناليتي (</a:t>
            </a:r>
            <a:r>
              <a:rPr lang="en-US" dirty="0" smtClean="0"/>
              <a:t>1:N</a:t>
            </a:r>
            <a:r>
              <a:rPr lang="ar-SA" dirty="0" smtClean="0"/>
              <a:t>)من ناحية الكتاب</a:t>
            </a:r>
          </a:p>
          <a:p>
            <a:pPr marL="1314450" lvl="2" indent="-514350">
              <a:buFont typeface="Calibri" pitchFamily="34" charset="0"/>
              <a:buChar char="₋"/>
            </a:pPr>
            <a:r>
              <a:rPr lang="ar-SA" dirty="0" smtClean="0"/>
              <a:t>يمكن ان يستعير الكتاب عدة مستعيرين،أولا احد ، لذلك تكون الكاردينالتي (</a:t>
            </a:r>
            <a:r>
              <a:rPr lang="en-US" dirty="0" smtClean="0"/>
              <a:t>0:N</a:t>
            </a:r>
            <a:r>
              <a:rPr lang="ar-SA" dirty="0" smtClean="0"/>
              <a:t>)من ناحية المستعير.</a:t>
            </a:r>
          </a:p>
          <a:p>
            <a:pPr marL="1314450" lvl="2" indent="-514350">
              <a:buFont typeface="Calibri" pitchFamily="34" charset="0"/>
              <a:buChar char="₋"/>
            </a:pPr>
            <a:r>
              <a:rPr lang="ar-SA" dirty="0" smtClean="0"/>
              <a:t>هذه العلاقة من النوع كثير إلى كثير(</a:t>
            </a:r>
            <a:r>
              <a:rPr lang="en-US" dirty="0" smtClean="0"/>
              <a:t>N:M</a:t>
            </a:r>
            <a:r>
              <a:rPr lang="ar-SA" dirty="0" smtClean="0"/>
              <a:t>)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تطبيق </a:t>
            </a:r>
            <a:r>
              <a:rPr lang="ar-SA" dirty="0" err="1" smtClean="0"/>
              <a:t>الإستعارة</a:t>
            </a:r>
            <a:r>
              <a:rPr lang="ar-SA" dirty="0" smtClean="0"/>
              <a:t> الإلكترونية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/>
            <a:r>
              <a:rPr lang="ar-SA" dirty="0" smtClean="0"/>
              <a:t>2) العلاقات الرابطة:</a:t>
            </a:r>
          </a:p>
          <a:p>
            <a:pPr marL="914400" lvl="1" indent="-514350">
              <a:buFont typeface="Arial" pitchFamily="34" charset="0"/>
              <a:buChar char="•"/>
            </a:pPr>
            <a:r>
              <a:rPr lang="ar-SA" dirty="0" smtClean="0"/>
              <a:t>كُتِبَ بواسطة:</a:t>
            </a:r>
          </a:p>
          <a:p>
            <a:pPr marL="1314450" lvl="2" indent="-514350">
              <a:buFont typeface="Calibri" pitchFamily="34" charset="0"/>
              <a:buChar char="₋"/>
            </a:pPr>
            <a:r>
              <a:rPr lang="ar-SA" dirty="0" smtClean="0"/>
              <a:t>علاقة رابطة بين المؤلف والكتاب</a:t>
            </a:r>
          </a:p>
          <a:p>
            <a:pPr marL="1314450" lvl="2" indent="-514350">
              <a:buFont typeface="Calibri" pitchFamily="34" charset="0"/>
              <a:buChar char="₋"/>
            </a:pPr>
            <a:r>
              <a:rPr lang="ar-SA" dirty="0" smtClean="0"/>
              <a:t>يمكن لأي مؤلف أن يكتب عدة كتب، وعلى الاقل كتاب واحد،لذلك الكارديناليتي (</a:t>
            </a:r>
            <a:r>
              <a:rPr lang="en-US" dirty="0" smtClean="0"/>
              <a:t>1:N</a:t>
            </a:r>
            <a:r>
              <a:rPr lang="ar-SA" dirty="0" smtClean="0"/>
              <a:t>)من ناحية الكتاب</a:t>
            </a:r>
          </a:p>
          <a:p>
            <a:pPr marL="1314450" lvl="2" indent="-514350">
              <a:buFont typeface="Calibri" pitchFamily="34" charset="0"/>
              <a:buChar char="₋"/>
            </a:pPr>
            <a:r>
              <a:rPr lang="ar-SA" dirty="0" smtClean="0"/>
              <a:t>يمكن ان يشترك في تاليف اي كتاب عدة مؤلفين،أو على الاقل مؤلف واحد ، لذلك تكون الكاردينالتي (</a:t>
            </a:r>
            <a:r>
              <a:rPr lang="en-US" dirty="0" smtClean="0"/>
              <a:t>1:N</a:t>
            </a:r>
            <a:r>
              <a:rPr lang="ar-SA" dirty="0" smtClean="0"/>
              <a:t>)من ناحية المؤلف.</a:t>
            </a:r>
          </a:p>
          <a:p>
            <a:pPr marL="1314450" lvl="2" indent="-514350">
              <a:buFont typeface="Calibri" pitchFamily="34" charset="0"/>
              <a:buChar char="₋"/>
            </a:pPr>
            <a:r>
              <a:rPr lang="ar-SA" dirty="0" smtClean="0"/>
              <a:t>هذه العلاقة من النوع كثير إلى كثير (</a:t>
            </a:r>
            <a:r>
              <a:rPr lang="en-US" dirty="0" smtClean="0"/>
              <a:t>N:M</a:t>
            </a:r>
            <a:r>
              <a:rPr lang="ar-SA" dirty="0" smtClean="0"/>
              <a:t>)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تطبيق </a:t>
            </a:r>
            <a:r>
              <a:rPr lang="ar-SA" dirty="0" err="1" smtClean="0"/>
              <a:t>الإستعارة</a:t>
            </a:r>
            <a:r>
              <a:rPr lang="ar-SA" dirty="0" smtClean="0"/>
              <a:t> الإلكترونية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9"/>
            <a:ext cx="8229600" cy="576063"/>
          </a:xfrm>
        </p:spPr>
        <p:txBody>
          <a:bodyPr/>
          <a:lstStyle/>
          <a:p>
            <a:pPr marL="514350" indent="-514350"/>
            <a:r>
              <a:rPr lang="ar-SA" dirty="0" smtClean="0"/>
              <a:t>3) نموذج الكيان العلاقة:</a:t>
            </a:r>
          </a:p>
        </p:txBody>
      </p:sp>
      <p:sp>
        <p:nvSpPr>
          <p:cNvPr id="2110" name="Rectangle 6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grpSp>
        <p:nvGrpSpPr>
          <p:cNvPr id="5" name="Group 1"/>
          <p:cNvGrpSpPr>
            <a:grpSpLocks noChangeAspect="1"/>
          </p:cNvGrpSpPr>
          <p:nvPr/>
        </p:nvGrpSpPr>
        <p:grpSpPr bwMode="auto">
          <a:xfrm>
            <a:off x="549330" y="1772817"/>
            <a:ext cx="7620223" cy="4427490"/>
            <a:chOff x="1800" y="1440"/>
            <a:chExt cx="8640" cy="5019"/>
          </a:xfrm>
        </p:grpSpPr>
        <p:sp>
          <p:nvSpPr>
            <p:cNvPr id="2109" name="AutoShape 61"/>
            <p:cNvSpPr>
              <a:spLocks noChangeAspect="1" noChangeArrowheads="1" noTextEdit="1"/>
            </p:cNvSpPr>
            <p:nvPr/>
          </p:nvSpPr>
          <p:spPr bwMode="auto">
            <a:xfrm>
              <a:off x="1800" y="1440"/>
              <a:ext cx="8640" cy="5019"/>
            </a:xfrm>
            <a:prstGeom prst="rect">
              <a:avLst/>
            </a:prstGeom>
            <a:noFill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  <p:sp>
          <p:nvSpPr>
            <p:cNvPr id="2108" name="Rectangle 60"/>
            <p:cNvSpPr>
              <a:spLocks noChangeArrowheads="1"/>
            </p:cNvSpPr>
            <p:nvPr/>
          </p:nvSpPr>
          <p:spPr bwMode="auto">
            <a:xfrm>
              <a:off x="8449" y="2950"/>
              <a:ext cx="967" cy="43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SA" sz="12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Arial" pitchFamily="34" charset="0"/>
                </a:rPr>
                <a:t>الكتاب</a:t>
              </a:r>
              <a:endParaRPr kumimoji="0" lang="ar-SA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07" name="Rectangle 59"/>
            <p:cNvSpPr>
              <a:spLocks noChangeArrowheads="1"/>
            </p:cNvSpPr>
            <p:nvPr/>
          </p:nvSpPr>
          <p:spPr bwMode="auto">
            <a:xfrm>
              <a:off x="8447" y="5399"/>
              <a:ext cx="967" cy="42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SA" sz="12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Arial" pitchFamily="34" charset="0"/>
                </a:rPr>
                <a:t>المؤلف</a:t>
              </a:r>
              <a:endParaRPr kumimoji="0" lang="ar-SA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06" name="AutoShape 58"/>
            <p:cNvSpPr>
              <a:spLocks noChangeArrowheads="1"/>
            </p:cNvSpPr>
            <p:nvPr/>
          </p:nvSpPr>
          <p:spPr bwMode="auto">
            <a:xfrm>
              <a:off x="5117" y="2742"/>
              <a:ext cx="1794" cy="859"/>
            </a:xfrm>
            <a:prstGeom prst="diamond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SA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Arial" pitchFamily="34" charset="0"/>
                </a:rPr>
                <a:t>يستعير</a:t>
              </a:r>
              <a:endParaRPr kumimoji="0" lang="ar-SA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05" name="AutoShape 57"/>
            <p:cNvSpPr>
              <a:spLocks noChangeArrowheads="1"/>
            </p:cNvSpPr>
            <p:nvPr/>
          </p:nvSpPr>
          <p:spPr bwMode="auto">
            <a:xfrm>
              <a:off x="7870" y="3985"/>
              <a:ext cx="2119" cy="859"/>
            </a:xfrm>
            <a:prstGeom prst="diamond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SA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Arial" pitchFamily="34" charset="0"/>
                </a:rPr>
                <a:t>يكتب بواسطة</a:t>
              </a:r>
              <a:endParaRPr kumimoji="0" lang="ar-SA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04" name="AutoShape 56"/>
            <p:cNvSpPr>
              <a:spLocks noChangeShapeType="1"/>
            </p:cNvSpPr>
            <p:nvPr/>
          </p:nvSpPr>
          <p:spPr bwMode="auto">
            <a:xfrm flipH="1" flipV="1">
              <a:off x="3484" y="3170"/>
              <a:ext cx="1633" cy="2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  <p:sp>
          <p:nvSpPr>
            <p:cNvPr id="2103" name="AutoShape 55"/>
            <p:cNvSpPr>
              <a:spLocks noChangeShapeType="1"/>
            </p:cNvSpPr>
            <p:nvPr/>
          </p:nvSpPr>
          <p:spPr bwMode="auto">
            <a:xfrm flipH="1">
              <a:off x="6911" y="3165"/>
              <a:ext cx="1538" cy="7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  <p:sp>
          <p:nvSpPr>
            <p:cNvPr id="2102" name="AutoShape 54"/>
            <p:cNvSpPr>
              <a:spLocks noChangeShapeType="1"/>
            </p:cNvSpPr>
            <p:nvPr/>
          </p:nvSpPr>
          <p:spPr bwMode="auto">
            <a:xfrm flipV="1">
              <a:off x="8930" y="3380"/>
              <a:ext cx="3" cy="60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  <p:sp>
          <p:nvSpPr>
            <p:cNvPr id="2101" name="AutoShape 53"/>
            <p:cNvSpPr>
              <a:spLocks noChangeShapeType="1"/>
            </p:cNvSpPr>
            <p:nvPr/>
          </p:nvSpPr>
          <p:spPr bwMode="auto">
            <a:xfrm>
              <a:off x="8930" y="4844"/>
              <a:ext cx="1" cy="55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  <p:sp>
          <p:nvSpPr>
            <p:cNvPr id="2100" name="Oval 52"/>
            <p:cNvSpPr>
              <a:spLocks noChangeArrowheads="1"/>
            </p:cNvSpPr>
            <p:nvPr/>
          </p:nvSpPr>
          <p:spPr bwMode="auto">
            <a:xfrm>
              <a:off x="9427" y="2491"/>
              <a:ext cx="913" cy="365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SA" sz="1100" b="0" i="0" u="sng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Arial" pitchFamily="34" charset="0"/>
                </a:rPr>
                <a:t>الرقم</a:t>
              </a:r>
              <a:r>
                <a:rPr kumimoji="0" lang="ar-SA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Arial" pitchFamily="34" charset="0"/>
                </a:rPr>
                <a:t> </a:t>
              </a:r>
              <a:endParaRPr kumimoji="0" lang="ar-SA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99" name="Oval 51"/>
            <p:cNvSpPr>
              <a:spLocks noChangeArrowheads="1"/>
            </p:cNvSpPr>
            <p:nvPr/>
          </p:nvSpPr>
          <p:spPr bwMode="auto">
            <a:xfrm>
              <a:off x="7211" y="2491"/>
              <a:ext cx="1535" cy="365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SA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Arial" pitchFamily="34" charset="0"/>
                </a:rPr>
                <a:t>عدد </a:t>
              </a:r>
              <a:r>
                <a:rPr kumimoji="0" lang="ar-SA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Arial" pitchFamily="34" charset="0"/>
                </a:rPr>
                <a:t>الصفحات</a:t>
              </a:r>
              <a:endParaRPr kumimoji="0" lang="ar-SA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98" name="Oval 50"/>
            <p:cNvSpPr>
              <a:spLocks noChangeArrowheads="1"/>
            </p:cNvSpPr>
            <p:nvPr/>
          </p:nvSpPr>
          <p:spPr bwMode="auto">
            <a:xfrm>
              <a:off x="8261" y="1645"/>
              <a:ext cx="1327" cy="365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SA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Arial" pitchFamily="34" charset="0"/>
                </a:rPr>
                <a:t>عنوان الكتاب</a:t>
              </a:r>
              <a:endParaRPr kumimoji="0" lang="ar-SA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97" name="Oval 49"/>
            <p:cNvSpPr>
              <a:spLocks noChangeArrowheads="1"/>
            </p:cNvSpPr>
            <p:nvPr/>
          </p:nvSpPr>
          <p:spPr bwMode="auto">
            <a:xfrm>
              <a:off x="8970" y="5973"/>
              <a:ext cx="913" cy="365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SA" sz="1100" b="0" i="0" u="sng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Arial" pitchFamily="34" charset="0"/>
                </a:rPr>
                <a:t>الاسم</a:t>
              </a:r>
              <a:endParaRPr kumimoji="0" lang="ar-SA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96" name="Oval 48"/>
            <p:cNvSpPr>
              <a:spLocks noChangeArrowheads="1"/>
            </p:cNvSpPr>
            <p:nvPr/>
          </p:nvSpPr>
          <p:spPr bwMode="auto">
            <a:xfrm>
              <a:off x="6796" y="5973"/>
              <a:ext cx="2104" cy="365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SA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Arial" pitchFamily="34" charset="0"/>
                </a:rPr>
                <a:t>العنوان الالكتروني</a:t>
              </a:r>
              <a:endParaRPr kumimoji="0" lang="ar-SA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95" name="AutoShape 47"/>
            <p:cNvSpPr>
              <a:spLocks noChangeShapeType="1"/>
            </p:cNvSpPr>
            <p:nvPr/>
          </p:nvSpPr>
          <p:spPr bwMode="auto">
            <a:xfrm flipV="1">
              <a:off x="8933" y="2803"/>
              <a:ext cx="628" cy="147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  <p:sp>
          <p:nvSpPr>
            <p:cNvPr id="2094" name="AutoShape 46"/>
            <p:cNvSpPr>
              <a:spLocks noChangeShapeType="1"/>
            </p:cNvSpPr>
            <p:nvPr/>
          </p:nvSpPr>
          <p:spPr bwMode="auto">
            <a:xfrm flipH="1" flipV="1">
              <a:off x="8521" y="2803"/>
              <a:ext cx="412" cy="147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  <p:sp>
          <p:nvSpPr>
            <p:cNvPr id="2093" name="AutoShape 45"/>
            <p:cNvSpPr>
              <a:spLocks noChangeShapeType="1"/>
            </p:cNvSpPr>
            <p:nvPr/>
          </p:nvSpPr>
          <p:spPr bwMode="auto">
            <a:xfrm flipH="1" flipV="1">
              <a:off x="8925" y="2010"/>
              <a:ext cx="8" cy="94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  <p:sp>
          <p:nvSpPr>
            <p:cNvPr id="2092" name="AutoShape 44"/>
            <p:cNvSpPr>
              <a:spLocks noChangeShapeType="1"/>
            </p:cNvSpPr>
            <p:nvPr/>
          </p:nvSpPr>
          <p:spPr bwMode="auto">
            <a:xfrm>
              <a:off x="8931" y="5827"/>
              <a:ext cx="496" cy="146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  <p:sp>
          <p:nvSpPr>
            <p:cNvPr id="2091" name="AutoShape 43"/>
            <p:cNvSpPr>
              <a:spLocks noChangeShapeType="1"/>
            </p:cNvSpPr>
            <p:nvPr/>
          </p:nvSpPr>
          <p:spPr bwMode="auto">
            <a:xfrm flipH="1">
              <a:off x="8592" y="5827"/>
              <a:ext cx="339" cy="199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  <p:sp>
          <p:nvSpPr>
            <p:cNvPr id="2090" name="Oval 42"/>
            <p:cNvSpPr>
              <a:spLocks noChangeArrowheads="1"/>
            </p:cNvSpPr>
            <p:nvPr/>
          </p:nvSpPr>
          <p:spPr bwMode="auto">
            <a:xfrm>
              <a:off x="6097" y="2010"/>
              <a:ext cx="1397" cy="365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SA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Arial" pitchFamily="34" charset="0"/>
                </a:rPr>
                <a:t>نوع الاستعارة</a:t>
              </a:r>
              <a:endParaRPr kumimoji="0" lang="ar-SA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89" name="Oval 41"/>
            <p:cNvSpPr>
              <a:spLocks noChangeArrowheads="1"/>
            </p:cNvSpPr>
            <p:nvPr/>
          </p:nvSpPr>
          <p:spPr bwMode="auto">
            <a:xfrm>
              <a:off x="4309" y="2126"/>
              <a:ext cx="1623" cy="365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SA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Arial" pitchFamily="34" charset="0"/>
                </a:rPr>
                <a:t>مدة الاستعارة</a:t>
              </a:r>
              <a:endParaRPr kumimoji="0" lang="ar-SA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88" name="Oval 40"/>
            <p:cNvSpPr>
              <a:spLocks noChangeArrowheads="1"/>
            </p:cNvSpPr>
            <p:nvPr/>
          </p:nvSpPr>
          <p:spPr bwMode="auto">
            <a:xfrm>
              <a:off x="5204" y="1645"/>
              <a:ext cx="1592" cy="365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SA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Arial" pitchFamily="34" charset="0"/>
                </a:rPr>
                <a:t>تاريخ الاستعارة</a:t>
              </a:r>
              <a:endParaRPr kumimoji="0" lang="ar-SA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87" name="AutoShape 39"/>
            <p:cNvSpPr>
              <a:spLocks noChangeShapeType="1"/>
            </p:cNvSpPr>
            <p:nvPr/>
          </p:nvSpPr>
          <p:spPr bwMode="auto">
            <a:xfrm flipH="1">
              <a:off x="6014" y="2375"/>
              <a:ext cx="782" cy="367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  <p:sp>
          <p:nvSpPr>
            <p:cNvPr id="2086" name="AutoShape 38"/>
            <p:cNvSpPr>
              <a:spLocks noChangeShapeType="1"/>
            </p:cNvSpPr>
            <p:nvPr/>
          </p:nvSpPr>
          <p:spPr bwMode="auto">
            <a:xfrm flipH="1" flipV="1">
              <a:off x="5121" y="2491"/>
              <a:ext cx="893" cy="25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  <p:sp>
          <p:nvSpPr>
            <p:cNvPr id="2085" name="AutoShape 37"/>
            <p:cNvSpPr>
              <a:spLocks noChangeShapeType="1"/>
            </p:cNvSpPr>
            <p:nvPr/>
          </p:nvSpPr>
          <p:spPr bwMode="auto">
            <a:xfrm flipH="1" flipV="1">
              <a:off x="6000" y="2010"/>
              <a:ext cx="14" cy="732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  <p:sp>
          <p:nvSpPr>
            <p:cNvPr id="2084" name="Rectangle 36"/>
            <p:cNvSpPr>
              <a:spLocks noChangeArrowheads="1"/>
            </p:cNvSpPr>
            <p:nvPr/>
          </p:nvSpPr>
          <p:spPr bwMode="auto">
            <a:xfrm>
              <a:off x="2517" y="2955"/>
              <a:ext cx="967" cy="43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SA" sz="11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Arial" pitchFamily="34" charset="0"/>
                </a:rPr>
                <a:t>المستعير</a:t>
              </a:r>
              <a:endParaRPr kumimoji="0" lang="ar-SA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83" name="Oval 35"/>
            <p:cNvSpPr>
              <a:spLocks noChangeArrowheads="1"/>
            </p:cNvSpPr>
            <p:nvPr/>
          </p:nvSpPr>
          <p:spPr bwMode="auto">
            <a:xfrm>
              <a:off x="1972" y="2203"/>
              <a:ext cx="913" cy="365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SA" sz="1100" b="0" i="0" u="sng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Arial" pitchFamily="34" charset="0"/>
                </a:rPr>
                <a:t>الرقم</a:t>
              </a:r>
              <a:endParaRPr kumimoji="0" lang="ar-SA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82" name="Oval 34"/>
            <p:cNvSpPr>
              <a:spLocks noChangeArrowheads="1"/>
            </p:cNvSpPr>
            <p:nvPr/>
          </p:nvSpPr>
          <p:spPr bwMode="auto">
            <a:xfrm>
              <a:off x="3231" y="2203"/>
              <a:ext cx="913" cy="365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SA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Arial" pitchFamily="34" charset="0"/>
                </a:rPr>
                <a:t>الاسم</a:t>
              </a:r>
              <a:endParaRPr kumimoji="0" lang="ar-SA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81" name="Oval 33"/>
            <p:cNvSpPr>
              <a:spLocks noChangeArrowheads="1"/>
            </p:cNvSpPr>
            <p:nvPr/>
          </p:nvSpPr>
          <p:spPr bwMode="auto">
            <a:xfrm>
              <a:off x="3116" y="3955"/>
              <a:ext cx="913" cy="365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SA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Arial" pitchFamily="34" charset="0"/>
                </a:rPr>
                <a:t>العمل </a:t>
              </a:r>
              <a:endParaRPr kumimoji="0" lang="ar-SA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80" name="Oval 32"/>
            <p:cNvSpPr>
              <a:spLocks noChangeArrowheads="1"/>
            </p:cNvSpPr>
            <p:nvPr/>
          </p:nvSpPr>
          <p:spPr bwMode="auto">
            <a:xfrm>
              <a:off x="1800" y="3955"/>
              <a:ext cx="1201" cy="365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SA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Arial" pitchFamily="34" charset="0"/>
                </a:rPr>
                <a:t>جهة العمل</a:t>
              </a:r>
              <a:endParaRPr kumimoji="0" lang="ar-SA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79" name="AutoShape 31"/>
            <p:cNvSpPr>
              <a:spLocks noChangeShapeType="1"/>
            </p:cNvSpPr>
            <p:nvPr/>
          </p:nvSpPr>
          <p:spPr bwMode="auto">
            <a:xfrm flipH="1" flipV="1">
              <a:off x="2429" y="2568"/>
              <a:ext cx="572" cy="387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  <p:sp>
          <p:nvSpPr>
            <p:cNvPr id="2078" name="AutoShape 30"/>
            <p:cNvSpPr>
              <a:spLocks noChangeShapeType="1"/>
            </p:cNvSpPr>
            <p:nvPr/>
          </p:nvSpPr>
          <p:spPr bwMode="auto">
            <a:xfrm flipV="1">
              <a:off x="3001" y="2568"/>
              <a:ext cx="687" cy="387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  <p:sp>
          <p:nvSpPr>
            <p:cNvPr id="2077" name="AutoShape 29"/>
            <p:cNvSpPr>
              <a:spLocks noChangeShapeType="1"/>
            </p:cNvSpPr>
            <p:nvPr/>
          </p:nvSpPr>
          <p:spPr bwMode="auto">
            <a:xfrm flipH="1">
              <a:off x="2401" y="3385"/>
              <a:ext cx="600" cy="57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  <p:sp>
          <p:nvSpPr>
            <p:cNvPr id="2076" name="AutoShape 28"/>
            <p:cNvSpPr>
              <a:spLocks noChangeShapeType="1"/>
            </p:cNvSpPr>
            <p:nvPr/>
          </p:nvSpPr>
          <p:spPr bwMode="auto">
            <a:xfrm flipH="1" flipV="1">
              <a:off x="3001" y="3385"/>
              <a:ext cx="572" cy="57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  <p:grpSp>
          <p:nvGrpSpPr>
            <p:cNvPr id="6" name="Group 23"/>
            <p:cNvGrpSpPr>
              <a:grpSpLocks/>
            </p:cNvGrpSpPr>
            <p:nvPr/>
          </p:nvGrpSpPr>
          <p:grpSpPr bwMode="auto">
            <a:xfrm flipH="1">
              <a:off x="7990" y="3047"/>
              <a:ext cx="457" cy="237"/>
              <a:chOff x="3231" y="5370"/>
              <a:chExt cx="457" cy="237"/>
            </a:xfrm>
          </p:grpSpPr>
          <p:sp>
            <p:nvSpPr>
              <p:cNvPr id="2075" name="AutoShape 27"/>
              <p:cNvSpPr>
                <a:spLocks noChangeShapeType="1"/>
              </p:cNvSpPr>
              <p:nvPr/>
            </p:nvSpPr>
            <p:spPr bwMode="auto">
              <a:xfrm>
                <a:off x="3231" y="5370"/>
                <a:ext cx="253" cy="122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sp>
            <p:nvSpPr>
              <p:cNvPr id="2074" name="AutoShape 26"/>
              <p:cNvSpPr>
                <a:spLocks noChangeShapeType="1"/>
              </p:cNvSpPr>
              <p:nvPr/>
            </p:nvSpPr>
            <p:spPr bwMode="auto">
              <a:xfrm flipH="1">
                <a:off x="3231" y="5492"/>
                <a:ext cx="457" cy="1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sp>
            <p:nvSpPr>
              <p:cNvPr id="2073" name="AutoShape 25"/>
              <p:cNvSpPr>
                <a:spLocks noChangeShapeType="1"/>
              </p:cNvSpPr>
              <p:nvPr/>
            </p:nvSpPr>
            <p:spPr bwMode="auto">
              <a:xfrm flipH="1">
                <a:off x="3231" y="5492"/>
                <a:ext cx="253" cy="104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sp>
            <p:nvSpPr>
              <p:cNvPr id="2072" name="AutoShape 24"/>
              <p:cNvSpPr>
                <a:spLocks noChangeShapeType="1"/>
              </p:cNvSpPr>
              <p:nvPr/>
            </p:nvSpPr>
            <p:spPr bwMode="auto">
              <a:xfrm>
                <a:off x="3573" y="5381"/>
                <a:ext cx="1" cy="226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</p:grpSp>
        <p:grpSp>
          <p:nvGrpSpPr>
            <p:cNvPr id="7" name="Group 18"/>
            <p:cNvGrpSpPr>
              <a:grpSpLocks/>
            </p:cNvGrpSpPr>
            <p:nvPr/>
          </p:nvGrpSpPr>
          <p:grpSpPr bwMode="auto">
            <a:xfrm>
              <a:off x="3484" y="3051"/>
              <a:ext cx="457" cy="226"/>
              <a:chOff x="3356" y="6234"/>
              <a:chExt cx="457" cy="226"/>
            </a:xfrm>
          </p:grpSpPr>
          <p:sp>
            <p:nvSpPr>
              <p:cNvPr id="2070" name="AutoShape 22"/>
              <p:cNvSpPr>
                <a:spLocks noChangeShapeType="1"/>
              </p:cNvSpPr>
              <p:nvPr/>
            </p:nvSpPr>
            <p:spPr bwMode="auto">
              <a:xfrm>
                <a:off x="3356" y="6234"/>
                <a:ext cx="253" cy="122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sp>
            <p:nvSpPr>
              <p:cNvPr id="2069" name="AutoShape 21"/>
              <p:cNvSpPr>
                <a:spLocks noChangeShapeType="1"/>
              </p:cNvSpPr>
              <p:nvPr/>
            </p:nvSpPr>
            <p:spPr bwMode="auto">
              <a:xfrm flipH="1">
                <a:off x="3356" y="6356"/>
                <a:ext cx="457" cy="1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sp>
            <p:nvSpPr>
              <p:cNvPr id="2068" name="AutoShape 20"/>
              <p:cNvSpPr>
                <a:spLocks noChangeShapeType="1"/>
              </p:cNvSpPr>
              <p:nvPr/>
            </p:nvSpPr>
            <p:spPr bwMode="auto">
              <a:xfrm flipH="1">
                <a:off x="3356" y="6356"/>
                <a:ext cx="253" cy="104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</p:grpSp>
        <p:grpSp>
          <p:nvGrpSpPr>
            <p:cNvPr id="8" name="Group 13"/>
            <p:cNvGrpSpPr>
              <a:grpSpLocks/>
            </p:cNvGrpSpPr>
            <p:nvPr/>
          </p:nvGrpSpPr>
          <p:grpSpPr bwMode="auto">
            <a:xfrm rot="16200000">
              <a:off x="8703" y="5051"/>
              <a:ext cx="457" cy="237"/>
              <a:chOff x="3231" y="5370"/>
              <a:chExt cx="457" cy="237"/>
            </a:xfrm>
          </p:grpSpPr>
          <p:sp>
            <p:nvSpPr>
              <p:cNvPr id="2065" name="AutoShape 17"/>
              <p:cNvSpPr>
                <a:spLocks noChangeShapeType="1"/>
              </p:cNvSpPr>
              <p:nvPr/>
            </p:nvSpPr>
            <p:spPr bwMode="auto">
              <a:xfrm>
                <a:off x="3231" y="5370"/>
                <a:ext cx="253" cy="122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sp>
            <p:nvSpPr>
              <p:cNvPr id="2064" name="AutoShape 16"/>
              <p:cNvSpPr>
                <a:spLocks noChangeShapeType="1"/>
              </p:cNvSpPr>
              <p:nvPr/>
            </p:nvSpPr>
            <p:spPr bwMode="auto">
              <a:xfrm flipH="1">
                <a:off x="3231" y="5492"/>
                <a:ext cx="457" cy="1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sp>
            <p:nvSpPr>
              <p:cNvPr id="2063" name="AutoShape 15"/>
              <p:cNvSpPr>
                <a:spLocks noChangeShapeType="1"/>
              </p:cNvSpPr>
              <p:nvPr/>
            </p:nvSpPr>
            <p:spPr bwMode="auto">
              <a:xfrm flipH="1">
                <a:off x="3231" y="5492"/>
                <a:ext cx="253" cy="104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sp>
            <p:nvSpPr>
              <p:cNvPr id="2062" name="AutoShape 14"/>
              <p:cNvSpPr>
                <a:spLocks noChangeShapeType="1"/>
              </p:cNvSpPr>
              <p:nvPr/>
            </p:nvSpPr>
            <p:spPr bwMode="auto">
              <a:xfrm>
                <a:off x="3573" y="5381"/>
                <a:ext cx="1" cy="226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</p:grpSp>
        <p:grpSp>
          <p:nvGrpSpPr>
            <p:cNvPr id="9" name="Group 8"/>
            <p:cNvGrpSpPr>
              <a:grpSpLocks/>
            </p:cNvGrpSpPr>
            <p:nvPr/>
          </p:nvGrpSpPr>
          <p:grpSpPr bwMode="auto">
            <a:xfrm rot="5400000">
              <a:off x="8714" y="3484"/>
              <a:ext cx="457" cy="237"/>
              <a:chOff x="3231" y="5370"/>
              <a:chExt cx="457" cy="237"/>
            </a:xfrm>
          </p:grpSpPr>
          <p:sp>
            <p:nvSpPr>
              <p:cNvPr id="2060" name="AutoShape 12"/>
              <p:cNvSpPr>
                <a:spLocks noChangeShapeType="1"/>
              </p:cNvSpPr>
              <p:nvPr/>
            </p:nvSpPr>
            <p:spPr bwMode="auto">
              <a:xfrm>
                <a:off x="3231" y="5370"/>
                <a:ext cx="253" cy="122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sp>
            <p:nvSpPr>
              <p:cNvPr id="2059" name="AutoShape 11"/>
              <p:cNvSpPr>
                <a:spLocks noChangeShapeType="1"/>
              </p:cNvSpPr>
              <p:nvPr/>
            </p:nvSpPr>
            <p:spPr bwMode="auto">
              <a:xfrm flipH="1">
                <a:off x="3231" y="5492"/>
                <a:ext cx="457" cy="1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sp>
            <p:nvSpPr>
              <p:cNvPr id="2058" name="AutoShape 10"/>
              <p:cNvSpPr>
                <a:spLocks noChangeShapeType="1"/>
              </p:cNvSpPr>
              <p:nvPr/>
            </p:nvSpPr>
            <p:spPr bwMode="auto">
              <a:xfrm flipH="1">
                <a:off x="3231" y="5492"/>
                <a:ext cx="253" cy="104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sp>
            <p:nvSpPr>
              <p:cNvPr id="2057" name="AutoShape 9"/>
              <p:cNvSpPr>
                <a:spLocks noChangeShapeType="1"/>
              </p:cNvSpPr>
              <p:nvPr/>
            </p:nvSpPr>
            <p:spPr bwMode="auto">
              <a:xfrm>
                <a:off x="3573" y="5381"/>
                <a:ext cx="1" cy="226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</p:grpSp>
        <p:sp>
          <p:nvSpPr>
            <p:cNvPr id="2055" name="Oval 7"/>
            <p:cNvSpPr>
              <a:spLocks noChangeArrowheads="1"/>
            </p:cNvSpPr>
            <p:nvPr/>
          </p:nvSpPr>
          <p:spPr bwMode="auto">
            <a:xfrm>
              <a:off x="9328" y="2010"/>
              <a:ext cx="966" cy="365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SA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Arial" pitchFamily="34" charset="0"/>
                </a:rPr>
                <a:t>دار النشر</a:t>
              </a:r>
              <a:endParaRPr kumimoji="0" lang="ar-SA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54" name="Oval 6"/>
            <p:cNvSpPr>
              <a:spLocks noChangeArrowheads="1"/>
            </p:cNvSpPr>
            <p:nvPr/>
          </p:nvSpPr>
          <p:spPr bwMode="auto">
            <a:xfrm>
              <a:off x="7634" y="2010"/>
              <a:ext cx="1112" cy="365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SA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Arial" pitchFamily="34" charset="0"/>
                </a:rPr>
                <a:t>تاريخ النشر </a:t>
              </a:r>
              <a:endParaRPr kumimoji="0" lang="ar-SA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53" name="AutoShape 5"/>
            <p:cNvSpPr>
              <a:spLocks noChangeShapeType="1"/>
            </p:cNvSpPr>
            <p:nvPr/>
          </p:nvSpPr>
          <p:spPr bwMode="auto">
            <a:xfrm flipV="1">
              <a:off x="8933" y="2322"/>
              <a:ext cx="536" cy="628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  <p:sp>
          <p:nvSpPr>
            <p:cNvPr id="2052" name="AutoShape 4"/>
            <p:cNvSpPr>
              <a:spLocks noChangeShapeType="1"/>
            </p:cNvSpPr>
            <p:nvPr/>
          </p:nvSpPr>
          <p:spPr bwMode="auto">
            <a:xfrm flipH="1" flipV="1">
              <a:off x="8583" y="2322"/>
              <a:ext cx="350" cy="628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  <p:sp>
          <p:nvSpPr>
            <p:cNvPr id="2051" name="Oval 3"/>
            <p:cNvSpPr>
              <a:spLocks noChangeArrowheads="1"/>
            </p:cNvSpPr>
            <p:nvPr/>
          </p:nvSpPr>
          <p:spPr bwMode="auto">
            <a:xfrm>
              <a:off x="2352" y="1838"/>
              <a:ext cx="1308" cy="365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SA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Arial" pitchFamily="34" charset="0"/>
                </a:rPr>
                <a:t>تاريخ الميلاد</a:t>
              </a:r>
              <a:endParaRPr kumimoji="0" lang="ar-SA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50" name="AutoShape 2"/>
            <p:cNvSpPr>
              <a:spLocks noChangeShapeType="1"/>
            </p:cNvSpPr>
            <p:nvPr/>
          </p:nvSpPr>
          <p:spPr bwMode="auto">
            <a:xfrm flipV="1">
              <a:off x="3001" y="2203"/>
              <a:ext cx="5" cy="752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5969977" y="1981201"/>
            <a:ext cx="2400300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165231" y="3352800"/>
            <a:ext cx="260252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165231" y="2209801"/>
            <a:ext cx="2482362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44061" y="2133600"/>
            <a:ext cx="1947497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المحاضرة التمهيدية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Lect2</Template>
  <TotalTime>4842</TotalTime>
  <Words>1885</Words>
  <Application>Microsoft Office PowerPoint</Application>
  <PresentationFormat>On-screen Show (4:3)</PresentationFormat>
  <Paragraphs>322</Paragraphs>
  <Slides>33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المحاضرة التمهيدية</vt:lpstr>
      <vt:lpstr>Slide 1</vt:lpstr>
      <vt:lpstr>المحاضرة الخامسة</vt:lpstr>
      <vt:lpstr>عناصر المحاضرة</vt:lpstr>
      <vt:lpstr>انواع العلاقات الرابطة بين الكيانات (السجلات)</vt:lpstr>
      <vt:lpstr>انواع العلاقات الرابطة بين الكيانات (السجلات)</vt:lpstr>
      <vt:lpstr>انواع العلاقات الرابطة بين الكيانات (السجلات)</vt:lpstr>
      <vt:lpstr>انواع العلاقات الرابطة بين الكيانات (السجلات)</vt:lpstr>
      <vt:lpstr>درجة العلاقة الرابطة بين السجلات (الكيانات) degree of association between Entities</vt:lpstr>
      <vt:lpstr>درجة العلاقة الرابطة بين السجلات (الكيانات)</vt:lpstr>
      <vt:lpstr>درجة العلاقة الرابطة بين السجلات (الكيانات)</vt:lpstr>
      <vt:lpstr>درجة العلاقة الرابطة بين السجلات (الكيانات)</vt:lpstr>
      <vt:lpstr>النموذج العلاقي (Relational Model) </vt:lpstr>
      <vt:lpstr>النموذج العلاقي (Relational Model) </vt:lpstr>
      <vt:lpstr>نموذج الكيان و العلاقة الرابطة (Entity Relationship Model)</vt:lpstr>
      <vt:lpstr>Slide 15</vt:lpstr>
      <vt:lpstr>أسلوب تصميم نموذج الكيان والعلاقة الرابطة</vt:lpstr>
      <vt:lpstr>أسلوب تصميم نموذج الكيان والعلاقة الرابطة</vt:lpstr>
      <vt:lpstr>أسلوب تصميم نموذج الكيان والعلاقة الرابطة</vt:lpstr>
      <vt:lpstr>تطبيق قاعدة بيانات الكلية المصغر</vt:lpstr>
      <vt:lpstr>تطبيق قاعدة بيانات الكلية المصغر</vt:lpstr>
      <vt:lpstr>تطبيق قاعدة بيانات الكلية المصغر</vt:lpstr>
      <vt:lpstr>تطبيق قاعدة بيانات الكلية المصغر</vt:lpstr>
      <vt:lpstr>تطبيق قاعدة بيانات الكلية المصغر</vt:lpstr>
      <vt:lpstr>تطبيق قاعدة بيانات المستشفى المصغر</vt:lpstr>
      <vt:lpstr>تطبيق قاعدة بيانات المستشفى المصغر</vt:lpstr>
      <vt:lpstr>تطبيق قاعدة بيانات المستشفى المصغر</vt:lpstr>
      <vt:lpstr>تطبيق قاعدة بيانات المستشفى المصغر</vt:lpstr>
      <vt:lpstr>تطبيق قاعدة بيانات المستشفى المصغر</vt:lpstr>
      <vt:lpstr>تطبيق الإستعارة الإلكترونية</vt:lpstr>
      <vt:lpstr>تطبيق الإستعارة الإلكترونية</vt:lpstr>
      <vt:lpstr>تطبيق الإستعارة الإلكترونية</vt:lpstr>
      <vt:lpstr>تطبيق الإستعارة الإلكترونية</vt:lpstr>
      <vt:lpstr>Slide 33</vt:lpstr>
    </vt:vector>
  </TitlesOfParts>
  <Company>ksu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2 Database Systems Concepts and Architecture</dc:title>
  <dc:creator>taha</dc:creator>
  <cp:lastModifiedBy>madaileh</cp:lastModifiedBy>
  <cp:revision>256</cp:revision>
  <dcterms:created xsi:type="dcterms:W3CDTF">2001-02-14T05:04:12Z</dcterms:created>
  <dcterms:modified xsi:type="dcterms:W3CDTF">2011-10-20T11:00:13Z</dcterms:modified>
</cp:coreProperties>
</file>