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0" r:id="rId4"/>
  </p:sldMasterIdLst>
  <p:notesMasterIdLst>
    <p:notesMasterId r:id="rId31"/>
  </p:notesMasterIdLst>
  <p:handoutMasterIdLst>
    <p:handoutMasterId r:id="rId32"/>
  </p:handoutMasterIdLst>
  <p:sldIdLst>
    <p:sldId id="320" r:id="rId5"/>
    <p:sldId id="321" r:id="rId6"/>
    <p:sldId id="323" r:id="rId7"/>
    <p:sldId id="327" r:id="rId8"/>
    <p:sldId id="305" r:id="rId9"/>
    <p:sldId id="324" r:id="rId10"/>
    <p:sldId id="257" r:id="rId11"/>
    <p:sldId id="285" r:id="rId12"/>
    <p:sldId id="263" r:id="rId13"/>
    <p:sldId id="289" r:id="rId14"/>
    <p:sldId id="291" r:id="rId15"/>
    <p:sldId id="290" r:id="rId16"/>
    <p:sldId id="319" r:id="rId17"/>
    <p:sldId id="292" r:id="rId18"/>
    <p:sldId id="293" r:id="rId19"/>
    <p:sldId id="294" r:id="rId20"/>
    <p:sldId id="296" r:id="rId21"/>
    <p:sldId id="297" r:id="rId22"/>
    <p:sldId id="298" r:id="rId23"/>
    <p:sldId id="299" r:id="rId24"/>
    <p:sldId id="303" r:id="rId25"/>
    <p:sldId id="283" r:id="rId26"/>
    <p:sldId id="284" r:id="rId27"/>
    <p:sldId id="282" r:id="rId28"/>
    <p:sldId id="278" r:id="rId29"/>
    <p:sldId id="322" r:id="rId30"/>
  </p:sldIdLst>
  <p:sldSz cx="9144000" cy="6858000" type="screen4x3"/>
  <p:notesSz cx="6669088" cy="9926638"/>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3366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24" autoAdjust="0"/>
  </p:normalViewPr>
  <p:slideViewPr>
    <p:cSldViewPr>
      <p:cViewPr varScale="1">
        <p:scale>
          <a:sx n="69" d="100"/>
          <a:sy n="69" d="100"/>
        </p:scale>
        <p:origin x="-141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28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3657AA-5571-4DD8-86B3-72235350BA4C}" type="doc">
      <dgm:prSet loTypeId="urn:microsoft.com/office/officeart/2005/8/layout/vList5" loCatId="list" qsTypeId="urn:microsoft.com/office/officeart/2005/8/quickstyle/simple1" qsCatId="simple" csTypeId="urn:microsoft.com/office/officeart/2005/8/colors/accent1_2" csCatId="accent1" phldr="1"/>
      <dgm:spPr/>
      <dgm:t>
        <a:bodyPr/>
        <a:lstStyle/>
        <a:p>
          <a:pPr rtl="1"/>
          <a:endParaRPr lang="ar-SA"/>
        </a:p>
      </dgm:t>
    </dgm:pt>
    <dgm:pt modelId="{EEA79802-E8A3-4D6A-8315-64713CD5A62F}">
      <dgm:prSet phldrT="[Text]"/>
      <dgm:spPr/>
      <dgm:t>
        <a:bodyPr/>
        <a:lstStyle/>
        <a:p>
          <a:pPr rtl="1"/>
          <a:r>
            <a:rPr kumimoji="0" lang="ar-SA" u="none" strike="noStrike" cap="none" normalizeH="0" baseline="0" dirty="0" smtClean="0">
              <a:ln>
                <a:noFill/>
              </a:ln>
              <a:effectLst/>
            </a:rPr>
            <a:t>نموذج البيانات</a:t>
          </a:r>
          <a:endParaRPr lang="ar-SA" dirty="0"/>
        </a:p>
      </dgm:t>
    </dgm:pt>
    <dgm:pt modelId="{90D1C671-5C56-447F-800A-27249DA27DA3}" type="parTrans" cxnId="{80FED2B0-C02D-4073-9336-8BE1149788B9}">
      <dgm:prSet/>
      <dgm:spPr/>
      <dgm:t>
        <a:bodyPr/>
        <a:lstStyle/>
        <a:p>
          <a:pPr rtl="1"/>
          <a:endParaRPr lang="ar-SA"/>
        </a:p>
      </dgm:t>
    </dgm:pt>
    <dgm:pt modelId="{7B5F115D-F02F-49CF-A41C-6225FDDDD74E}" type="sibTrans" cxnId="{80FED2B0-C02D-4073-9336-8BE1149788B9}">
      <dgm:prSet/>
      <dgm:spPr/>
      <dgm:t>
        <a:bodyPr/>
        <a:lstStyle/>
        <a:p>
          <a:pPr rtl="1"/>
          <a:endParaRPr lang="ar-SA"/>
        </a:p>
      </dgm:t>
    </dgm:pt>
    <dgm:pt modelId="{665DE07A-196B-465A-8C56-5BFA4AE06660}">
      <dgm:prSet phldrT="[Text]"/>
      <dgm:spPr/>
      <dgm:t>
        <a:bodyPr/>
        <a:lstStyle/>
        <a:p>
          <a:pPr rtl="1"/>
          <a:r>
            <a:rPr kumimoji="0" lang="ar-SA" u="none" strike="noStrike" cap="none" normalizeH="0" baseline="0" dirty="0" smtClean="0">
              <a:ln>
                <a:noFill/>
              </a:ln>
              <a:effectLst/>
            </a:rPr>
            <a:t>شبكي (</a:t>
          </a:r>
          <a:r>
            <a:rPr kumimoji="0" lang="en-US" u="none" strike="noStrike" cap="none" normalizeH="0" baseline="0" dirty="0" smtClean="0">
              <a:ln>
                <a:noFill/>
              </a:ln>
              <a:effectLst/>
            </a:rPr>
            <a:t>Network</a:t>
          </a:r>
          <a:r>
            <a:rPr kumimoji="0" lang="ar-SA" u="none" strike="noStrike" cap="none" normalizeH="0" baseline="0" dirty="0" smtClean="0">
              <a:ln>
                <a:noFill/>
              </a:ln>
              <a:effectLst/>
            </a:rPr>
            <a:t>)</a:t>
          </a:r>
          <a:endParaRPr lang="ar-SA" dirty="0"/>
        </a:p>
      </dgm:t>
    </dgm:pt>
    <dgm:pt modelId="{37D8A348-7AB0-484A-BDD2-1F6EB75FB7E9}" type="parTrans" cxnId="{907A8DC2-D22B-47AE-B741-29C7BBD5291B}">
      <dgm:prSet/>
      <dgm:spPr/>
      <dgm:t>
        <a:bodyPr/>
        <a:lstStyle/>
        <a:p>
          <a:pPr rtl="1"/>
          <a:endParaRPr lang="ar-SA"/>
        </a:p>
      </dgm:t>
    </dgm:pt>
    <dgm:pt modelId="{FF736A44-B0F1-4D5F-BACE-2D4C7AE254DF}" type="sibTrans" cxnId="{907A8DC2-D22B-47AE-B741-29C7BBD5291B}">
      <dgm:prSet/>
      <dgm:spPr/>
      <dgm:t>
        <a:bodyPr/>
        <a:lstStyle/>
        <a:p>
          <a:pPr rtl="1"/>
          <a:endParaRPr lang="ar-SA"/>
        </a:p>
      </dgm:t>
    </dgm:pt>
    <dgm:pt modelId="{FD68846B-9E19-44FB-B9E6-BA9A18C581DC}">
      <dgm:prSet phldrT="[Text]"/>
      <dgm:spPr/>
      <dgm:t>
        <a:bodyPr/>
        <a:lstStyle/>
        <a:p>
          <a:pPr rtl="0"/>
          <a:r>
            <a:rPr kumimoji="0" lang="ar-SA" u="none" strike="noStrike" cap="none" normalizeH="0" baseline="0" dirty="0" smtClean="0">
              <a:ln>
                <a:noFill/>
              </a:ln>
              <a:effectLst/>
            </a:rPr>
            <a:t>عدد المستخدمين</a:t>
          </a:r>
          <a:endParaRPr lang="ar-SA" dirty="0"/>
        </a:p>
      </dgm:t>
    </dgm:pt>
    <dgm:pt modelId="{CD3ABEDE-7D58-4433-96E8-C77F2488BD2B}" type="parTrans" cxnId="{8F167393-83B4-44CD-A19E-2ABFF95DBAFC}">
      <dgm:prSet/>
      <dgm:spPr/>
      <dgm:t>
        <a:bodyPr/>
        <a:lstStyle/>
        <a:p>
          <a:pPr rtl="1"/>
          <a:endParaRPr lang="ar-SA"/>
        </a:p>
      </dgm:t>
    </dgm:pt>
    <dgm:pt modelId="{AD9CCA32-DA84-4B71-A6C6-810E3527F827}" type="sibTrans" cxnId="{8F167393-83B4-44CD-A19E-2ABFF95DBAFC}">
      <dgm:prSet/>
      <dgm:spPr/>
      <dgm:t>
        <a:bodyPr/>
        <a:lstStyle/>
        <a:p>
          <a:pPr rtl="1"/>
          <a:endParaRPr lang="ar-SA"/>
        </a:p>
      </dgm:t>
    </dgm:pt>
    <dgm:pt modelId="{AC6F5192-E1C0-47ED-A4B9-E8DC61E9F8ED}">
      <dgm:prSet phldrT="[Text]"/>
      <dgm:spPr/>
      <dgm:t>
        <a:bodyPr/>
        <a:lstStyle/>
        <a:p>
          <a:pPr rtl="1"/>
          <a:r>
            <a:rPr kumimoji="0" lang="ar-SA" u="none" strike="noStrike" cap="none" normalizeH="0" baseline="0" dirty="0" smtClean="0">
              <a:ln>
                <a:noFill/>
              </a:ln>
              <a:effectLst/>
            </a:rPr>
            <a:t>مستخدم واحد (</a:t>
          </a:r>
          <a:r>
            <a:rPr kumimoji="0" lang="en-US" u="none" strike="noStrike" cap="none" normalizeH="0" baseline="0" dirty="0" smtClean="0">
              <a:ln>
                <a:noFill/>
              </a:ln>
              <a:effectLst/>
            </a:rPr>
            <a:t>Single User</a:t>
          </a:r>
          <a:r>
            <a:rPr kumimoji="0" lang="ar-SA" u="none" strike="noStrike" cap="none" normalizeH="0" baseline="0" dirty="0" smtClean="0">
              <a:ln>
                <a:noFill/>
              </a:ln>
              <a:effectLst/>
            </a:rPr>
            <a:t>)</a:t>
          </a:r>
          <a:endParaRPr lang="ar-SA" dirty="0"/>
        </a:p>
      </dgm:t>
    </dgm:pt>
    <dgm:pt modelId="{6D6562C3-5125-43AE-BBD2-F8746A082BC9}" type="parTrans" cxnId="{889EC731-39C8-40D1-AAC3-76DC59703566}">
      <dgm:prSet/>
      <dgm:spPr/>
      <dgm:t>
        <a:bodyPr/>
        <a:lstStyle/>
        <a:p>
          <a:pPr rtl="1"/>
          <a:endParaRPr lang="ar-SA"/>
        </a:p>
      </dgm:t>
    </dgm:pt>
    <dgm:pt modelId="{C3CAA4FC-2F69-4D79-8E24-FF55FA9BD368}" type="sibTrans" cxnId="{889EC731-39C8-40D1-AAC3-76DC59703566}">
      <dgm:prSet/>
      <dgm:spPr/>
      <dgm:t>
        <a:bodyPr/>
        <a:lstStyle/>
        <a:p>
          <a:pPr rtl="1"/>
          <a:endParaRPr lang="ar-SA"/>
        </a:p>
      </dgm:t>
    </dgm:pt>
    <dgm:pt modelId="{404070B0-35C4-4271-BB4F-3A16B7C7DC9E}">
      <dgm:prSet phldrT="[Text]"/>
      <dgm:spPr/>
      <dgm:t>
        <a:bodyPr/>
        <a:lstStyle/>
        <a:p>
          <a:pPr rtl="0"/>
          <a:r>
            <a:rPr kumimoji="0" lang="ar-SA" u="none" strike="noStrike" cap="none" normalizeH="0" baseline="0" dirty="0" smtClean="0">
              <a:ln>
                <a:noFill/>
              </a:ln>
              <a:effectLst/>
            </a:rPr>
            <a:t>عدد أماكن التشغيل</a:t>
          </a:r>
          <a:endParaRPr lang="ar-SA" dirty="0"/>
        </a:p>
      </dgm:t>
    </dgm:pt>
    <dgm:pt modelId="{0A98FCF3-1B3D-4623-B227-EF081E9EA854}" type="parTrans" cxnId="{7DA05DBC-3D70-4B4A-848D-41DFBFAA561E}">
      <dgm:prSet/>
      <dgm:spPr/>
      <dgm:t>
        <a:bodyPr/>
        <a:lstStyle/>
        <a:p>
          <a:pPr rtl="1"/>
          <a:endParaRPr lang="ar-SA"/>
        </a:p>
      </dgm:t>
    </dgm:pt>
    <dgm:pt modelId="{2BFE3653-6270-45A3-8BD1-6CCD0FD8124F}" type="sibTrans" cxnId="{7DA05DBC-3D70-4B4A-848D-41DFBFAA561E}">
      <dgm:prSet/>
      <dgm:spPr/>
      <dgm:t>
        <a:bodyPr/>
        <a:lstStyle/>
        <a:p>
          <a:pPr rtl="1"/>
          <a:endParaRPr lang="ar-SA"/>
        </a:p>
      </dgm:t>
    </dgm:pt>
    <dgm:pt modelId="{1F4A4420-CAF2-4B53-8B02-35CB3AFFB77F}">
      <dgm:prSet phldrT="[Text]"/>
      <dgm:spPr/>
      <dgm:t>
        <a:bodyPr/>
        <a:lstStyle/>
        <a:p>
          <a:pPr rtl="1"/>
          <a:r>
            <a:rPr kumimoji="0" lang="ar-SA" u="none" strike="noStrike" cap="none" normalizeH="0" baseline="0" dirty="0" smtClean="0">
              <a:ln>
                <a:noFill/>
              </a:ln>
              <a:effectLst/>
            </a:rPr>
            <a:t>مركزي (</a:t>
          </a:r>
          <a:r>
            <a:rPr kumimoji="0" lang="en-US" u="none" strike="noStrike" cap="none" normalizeH="0" baseline="0" dirty="0" smtClean="0">
              <a:ln>
                <a:noFill/>
              </a:ln>
              <a:effectLst/>
            </a:rPr>
            <a:t>Centralized</a:t>
          </a:r>
          <a:r>
            <a:rPr kumimoji="0" lang="ar-SA" u="none" strike="noStrike" cap="none" normalizeH="0" baseline="0" dirty="0" smtClean="0">
              <a:ln>
                <a:noFill/>
              </a:ln>
              <a:effectLst/>
            </a:rPr>
            <a:t>)</a:t>
          </a:r>
          <a:endParaRPr lang="ar-SA" dirty="0"/>
        </a:p>
      </dgm:t>
    </dgm:pt>
    <dgm:pt modelId="{A46D0F0E-5855-4355-A396-8E63AB7278B6}" type="parTrans" cxnId="{3C294534-8CCD-45CE-858B-2C79F211B6DA}">
      <dgm:prSet/>
      <dgm:spPr/>
      <dgm:t>
        <a:bodyPr/>
        <a:lstStyle/>
        <a:p>
          <a:pPr rtl="1"/>
          <a:endParaRPr lang="ar-SA"/>
        </a:p>
      </dgm:t>
    </dgm:pt>
    <dgm:pt modelId="{CF24EBF6-935C-4AE3-92C4-0FCBBC8D5C77}" type="sibTrans" cxnId="{3C294534-8CCD-45CE-858B-2C79F211B6DA}">
      <dgm:prSet/>
      <dgm:spPr/>
      <dgm:t>
        <a:bodyPr/>
        <a:lstStyle/>
        <a:p>
          <a:pPr rtl="1"/>
          <a:endParaRPr lang="ar-SA"/>
        </a:p>
      </dgm:t>
    </dgm:pt>
    <dgm:pt modelId="{12EC4E97-9017-44CC-8FED-380EC4088F47}">
      <dgm:prSet/>
      <dgm:spPr/>
      <dgm:t>
        <a:bodyPr/>
        <a:lstStyle/>
        <a:p>
          <a:pPr rtl="1"/>
          <a:r>
            <a:rPr kumimoji="0" lang="ar-SA" u="none" strike="noStrike" cap="none" normalizeH="0" baseline="0" dirty="0" smtClean="0">
              <a:ln>
                <a:noFill/>
              </a:ln>
              <a:effectLst/>
            </a:rPr>
            <a:t>علائقي (</a:t>
          </a:r>
          <a:r>
            <a:rPr kumimoji="0" lang="en-US" u="none" strike="noStrike" cap="none" normalizeH="0" baseline="0" dirty="0" smtClean="0">
              <a:ln>
                <a:noFill/>
              </a:ln>
              <a:effectLst/>
            </a:rPr>
            <a:t>Relational</a:t>
          </a:r>
          <a:r>
            <a:rPr kumimoji="0" lang="ar-SA" u="none" strike="noStrike" cap="none" normalizeH="0" baseline="0" dirty="0" smtClean="0">
              <a:ln>
                <a:noFill/>
              </a:ln>
              <a:effectLst/>
            </a:rPr>
            <a:t>)</a:t>
          </a:r>
          <a:endParaRPr kumimoji="0" lang="en-US" b="1" i="0" u="none" strike="noStrike" cap="none" normalizeH="0" baseline="0" dirty="0" smtClean="0">
            <a:ln>
              <a:noFill/>
            </a:ln>
            <a:solidFill>
              <a:schemeClr val="tx1"/>
            </a:solidFill>
            <a:effectLst/>
            <a:latin typeface="Arial" pitchFamily="34" charset="0"/>
            <a:cs typeface="Arial" pitchFamily="34" charset="0"/>
          </a:endParaRPr>
        </a:p>
      </dgm:t>
    </dgm:pt>
    <dgm:pt modelId="{3CE2EF02-DC89-4318-9DD6-C85C23860AD3}" type="parTrans" cxnId="{54408542-C732-426E-A986-CFB15D92B761}">
      <dgm:prSet/>
      <dgm:spPr/>
      <dgm:t>
        <a:bodyPr/>
        <a:lstStyle/>
        <a:p>
          <a:pPr rtl="1"/>
          <a:endParaRPr lang="ar-SA"/>
        </a:p>
      </dgm:t>
    </dgm:pt>
    <dgm:pt modelId="{8DBE76A5-B572-4FC9-A82E-46C00C1A1F03}" type="sibTrans" cxnId="{54408542-C732-426E-A986-CFB15D92B761}">
      <dgm:prSet/>
      <dgm:spPr/>
      <dgm:t>
        <a:bodyPr/>
        <a:lstStyle/>
        <a:p>
          <a:pPr rtl="1"/>
          <a:endParaRPr lang="ar-SA"/>
        </a:p>
      </dgm:t>
    </dgm:pt>
    <dgm:pt modelId="{EF4843AE-6983-49F6-A109-ED93B0E239E6}">
      <dgm:prSet phldrT="[Text]"/>
      <dgm:spPr/>
      <dgm:t>
        <a:bodyPr/>
        <a:lstStyle/>
        <a:p>
          <a:pPr rtl="1"/>
          <a:r>
            <a:rPr kumimoji="0" lang="ar-SA" u="none" strike="noStrike" cap="none" normalizeH="0" baseline="0" dirty="0" smtClean="0">
              <a:ln>
                <a:noFill/>
              </a:ln>
              <a:effectLst/>
            </a:rPr>
            <a:t> هرمي (</a:t>
          </a:r>
          <a:r>
            <a:rPr kumimoji="0" lang="en-US" u="none" strike="noStrike" cap="none" normalizeH="0" baseline="0" dirty="0" smtClean="0">
              <a:ln>
                <a:noFill/>
              </a:ln>
              <a:effectLst/>
            </a:rPr>
            <a:t>Hierarchical</a:t>
          </a:r>
          <a:r>
            <a:rPr kumimoji="0" lang="ar-SA" u="none" strike="noStrike" cap="none" normalizeH="0" baseline="0" dirty="0" smtClean="0">
              <a:ln>
                <a:noFill/>
              </a:ln>
              <a:effectLst/>
            </a:rPr>
            <a:t>)</a:t>
          </a:r>
          <a:r>
            <a:rPr kumimoji="0" lang="en-US" u="none" strike="noStrike" cap="none" normalizeH="0" baseline="0" dirty="0" smtClean="0">
              <a:ln>
                <a:noFill/>
              </a:ln>
              <a:effectLst/>
            </a:rPr>
            <a:t> </a:t>
          </a:r>
          <a:endParaRPr lang="ar-SA" dirty="0"/>
        </a:p>
      </dgm:t>
    </dgm:pt>
    <dgm:pt modelId="{EE37C1F5-7A9B-449E-A683-685E6C79E9EF}" type="parTrans" cxnId="{6969E8DD-5257-4884-8D89-16CFE0255A94}">
      <dgm:prSet/>
      <dgm:spPr/>
      <dgm:t>
        <a:bodyPr/>
        <a:lstStyle/>
        <a:p>
          <a:pPr rtl="1"/>
          <a:endParaRPr lang="ar-SA"/>
        </a:p>
      </dgm:t>
    </dgm:pt>
    <dgm:pt modelId="{4D530FCC-2AB2-403C-B478-C2B200ABFE1E}" type="sibTrans" cxnId="{6969E8DD-5257-4884-8D89-16CFE0255A94}">
      <dgm:prSet/>
      <dgm:spPr/>
      <dgm:t>
        <a:bodyPr/>
        <a:lstStyle/>
        <a:p>
          <a:pPr rtl="1"/>
          <a:endParaRPr lang="ar-SA"/>
        </a:p>
      </dgm:t>
    </dgm:pt>
    <dgm:pt modelId="{2A1C9B31-CCA8-4075-9D31-4CF6132CEC97}">
      <dgm:prSet/>
      <dgm:spPr/>
      <dgm:t>
        <a:bodyPr/>
        <a:lstStyle/>
        <a:p>
          <a:pPr rtl="1"/>
          <a:r>
            <a:rPr kumimoji="0" lang="ar-SA" u="none" strike="noStrike" cap="none" normalizeH="0" baseline="0" dirty="0" smtClean="0">
              <a:ln>
                <a:noFill/>
              </a:ln>
              <a:effectLst/>
            </a:rPr>
            <a:t>شيئي علائقي (</a:t>
          </a:r>
          <a:r>
            <a:rPr kumimoji="0" lang="en-US" u="none" strike="noStrike" cap="none" normalizeH="0" baseline="0" dirty="0" smtClean="0">
              <a:ln>
                <a:noFill/>
              </a:ln>
              <a:effectLst/>
            </a:rPr>
            <a:t>Object Relational</a:t>
          </a:r>
          <a:r>
            <a:rPr kumimoji="0" lang="ar-SA" u="none" strike="noStrike" cap="none" normalizeH="0" baseline="0" dirty="0" smtClean="0">
              <a:ln>
                <a:noFill/>
              </a:ln>
              <a:effectLst/>
            </a:rPr>
            <a:t>)</a:t>
          </a:r>
          <a:endParaRPr kumimoji="0" lang="en-US" b="1" i="0" u="none" strike="noStrike" cap="none" normalizeH="0" baseline="0" dirty="0" smtClean="0">
            <a:ln>
              <a:noFill/>
            </a:ln>
            <a:solidFill>
              <a:schemeClr val="tx1"/>
            </a:solidFill>
            <a:effectLst/>
            <a:latin typeface="Arial" pitchFamily="34" charset="0"/>
            <a:cs typeface="Arial" pitchFamily="34" charset="0"/>
          </a:endParaRPr>
        </a:p>
      </dgm:t>
    </dgm:pt>
    <dgm:pt modelId="{51723F40-4CB1-4860-9C31-DA8E2ED0789B}" type="parTrans" cxnId="{E1A4F124-E382-4B05-8A46-AC34D326F58E}">
      <dgm:prSet/>
      <dgm:spPr/>
      <dgm:t>
        <a:bodyPr/>
        <a:lstStyle/>
        <a:p>
          <a:pPr rtl="1"/>
          <a:endParaRPr lang="ar-SA"/>
        </a:p>
      </dgm:t>
    </dgm:pt>
    <dgm:pt modelId="{981D88A2-B8F2-41B6-B775-E7CD57D81D5F}" type="sibTrans" cxnId="{E1A4F124-E382-4B05-8A46-AC34D326F58E}">
      <dgm:prSet/>
      <dgm:spPr/>
      <dgm:t>
        <a:bodyPr/>
        <a:lstStyle/>
        <a:p>
          <a:pPr rtl="1"/>
          <a:endParaRPr lang="ar-SA"/>
        </a:p>
      </dgm:t>
    </dgm:pt>
    <dgm:pt modelId="{221063DC-4F19-42A4-9F64-F58CB46C52CE}">
      <dgm:prSet phldrT="[Text]"/>
      <dgm:spPr/>
      <dgm:t>
        <a:bodyPr/>
        <a:lstStyle/>
        <a:p>
          <a:pPr rtl="1"/>
          <a:r>
            <a:rPr kumimoji="0" lang="ar-SA" u="none" strike="noStrike" cap="none" normalizeH="0" baseline="0" dirty="0" smtClean="0">
              <a:ln>
                <a:noFill/>
              </a:ln>
              <a:effectLst/>
            </a:rPr>
            <a:t>متعدد المستخدمين (</a:t>
          </a:r>
          <a:r>
            <a:rPr kumimoji="0" lang="en-US" u="none" strike="noStrike" cap="none" normalizeH="0" baseline="0" dirty="0" smtClean="0">
              <a:ln>
                <a:noFill/>
              </a:ln>
              <a:effectLst/>
            </a:rPr>
            <a:t>Multi-users</a:t>
          </a:r>
          <a:r>
            <a:rPr kumimoji="0" lang="ar-SA" u="none" strike="noStrike" cap="none" normalizeH="0" baseline="0" dirty="0" smtClean="0">
              <a:ln>
                <a:noFill/>
              </a:ln>
              <a:effectLst/>
            </a:rPr>
            <a:t>)</a:t>
          </a:r>
          <a:endParaRPr lang="ar-SA" dirty="0"/>
        </a:p>
      </dgm:t>
    </dgm:pt>
    <dgm:pt modelId="{D8DA57ED-93FA-477B-B0F4-8503E6880E50}" type="parTrans" cxnId="{FDD03A5D-4A4E-4009-818F-A1714DA021D8}">
      <dgm:prSet/>
      <dgm:spPr/>
      <dgm:t>
        <a:bodyPr/>
        <a:lstStyle/>
        <a:p>
          <a:pPr rtl="1"/>
          <a:endParaRPr lang="ar-SA"/>
        </a:p>
      </dgm:t>
    </dgm:pt>
    <dgm:pt modelId="{FAA14B05-88AC-42A9-924D-AFDA6CC569E3}" type="sibTrans" cxnId="{FDD03A5D-4A4E-4009-818F-A1714DA021D8}">
      <dgm:prSet/>
      <dgm:spPr/>
      <dgm:t>
        <a:bodyPr/>
        <a:lstStyle/>
        <a:p>
          <a:pPr rtl="1"/>
          <a:endParaRPr lang="ar-SA"/>
        </a:p>
      </dgm:t>
    </dgm:pt>
    <dgm:pt modelId="{01707B33-7D79-4950-BB0F-ACDE5DCAF65A}">
      <dgm:prSet phldrT="[Text]"/>
      <dgm:spPr/>
      <dgm:t>
        <a:bodyPr/>
        <a:lstStyle/>
        <a:p>
          <a:pPr rtl="1"/>
          <a:r>
            <a:rPr kumimoji="0" lang="ar-EG" u="none" strike="noStrike" cap="none" normalizeH="0" baseline="0" dirty="0" smtClean="0">
              <a:ln>
                <a:noFill/>
              </a:ln>
              <a:effectLst/>
            </a:rPr>
            <a:t> </a:t>
          </a:r>
          <a:r>
            <a:rPr kumimoji="0" lang="ar-SA" u="none" strike="noStrike" cap="none" normalizeH="0" baseline="0" dirty="0" smtClean="0">
              <a:ln>
                <a:noFill/>
              </a:ln>
              <a:effectLst/>
            </a:rPr>
            <a:t>الخادم/العميل (</a:t>
          </a:r>
          <a:r>
            <a:rPr kumimoji="0" lang="en-US" u="none" strike="noStrike" cap="none" normalizeH="0" baseline="0" dirty="0" smtClean="0">
              <a:ln>
                <a:noFill/>
              </a:ln>
              <a:effectLst/>
            </a:rPr>
            <a:t>Client-Server</a:t>
          </a:r>
          <a:r>
            <a:rPr kumimoji="0" lang="ar-SA" u="none" strike="noStrike" cap="none" normalizeH="0" baseline="0" dirty="0" smtClean="0">
              <a:ln>
                <a:noFill/>
              </a:ln>
              <a:effectLst/>
            </a:rPr>
            <a:t>)</a:t>
          </a:r>
          <a:endParaRPr lang="ar-SA" dirty="0"/>
        </a:p>
      </dgm:t>
    </dgm:pt>
    <dgm:pt modelId="{6854BF09-9855-40F2-95FA-C25BDAB5D1D0}" type="parTrans" cxnId="{207A68E1-5776-49DB-B1B0-5F61E273DC0A}">
      <dgm:prSet/>
      <dgm:spPr/>
      <dgm:t>
        <a:bodyPr/>
        <a:lstStyle/>
        <a:p>
          <a:pPr rtl="1"/>
          <a:endParaRPr lang="ar-SA"/>
        </a:p>
      </dgm:t>
    </dgm:pt>
    <dgm:pt modelId="{02C1EF85-03B2-44B5-935D-23BCBCB2EEC1}" type="sibTrans" cxnId="{207A68E1-5776-49DB-B1B0-5F61E273DC0A}">
      <dgm:prSet/>
      <dgm:spPr/>
      <dgm:t>
        <a:bodyPr/>
        <a:lstStyle/>
        <a:p>
          <a:pPr rtl="1"/>
          <a:endParaRPr lang="ar-SA"/>
        </a:p>
      </dgm:t>
    </dgm:pt>
    <dgm:pt modelId="{33690538-6F49-41B5-AD0C-CF380EC7DB72}">
      <dgm:prSet phldrT="[Text]"/>
      <dgm:spPr/>
      <dgm:t>
        <a:bodyPr/>
        <a:lstStyle/>
        <a:p>
          <a:pPr rtl="1"/>
          <a:r>
            <a:rPr kumimoji="0" lang="ar-SA" u="none" strike="noStrike" cap="none" normalizeH="0" baseline="0" dirty="0" smtClean="0">
              <a:ln>
                <a:noFill/>
              </a:ln>
              <a:effectLst/>
            </a:rPr>
            <a:t>موزع (</a:t>
          </a:r>
          <a:r>
            <a:rPr kumimoji="0" lang="en-US" u="none" strike="noStrike" cap="none" normalizeH="0" baseline="0" dirty="0" smtClean="0">
              <a:ln>
                <a:noFill/>
              </a:ln>
              <a:effectLst/>
            </a:rPr>
            <a:t>Distributed</a:t>
          </a:r>
          <a:r>
            <a:rPr kumimoji="0" lang="ar-SA" u="none" strike="noStrike" cap="none" normalizeH="0" baseline="0" dirty="0" smtClean="0">
              <a:ln>
                <a:noFill/>
              </a:ln>
              <a:effectLst/>
            </a:rPr>
            <a:t>) </a:t>
          </a:r>
          <a:endParaRPr lang="ar-SA" dirty="0"/>
        </a:p>
      </dgm:t>
    </dgm:pt>
    <dgm:pt modelId="{6964D197-C83A-429F-B292-DDF627FE1F5F}" type="parTrans" cxnId="{7111A248-70E4-4945-B21D-2A6FC214099A}">
      <dgm:prSet/>
      <dgm:spPr/>
      <dgm:t>
        <a:bodyPr/>
        <a:lstStyle/>
        <a:p>
          <a:pPr rtl="1"/>
          <a:endParaRPr lang="ar-SA"/>
        </a:p>
      </dgm:t>
    </dgm:pt>
    <dgm:pt modelId="{A17F9692-C8C3-4278-B45F-74F4ACF5F591}" type="sibTrans" cxnId="{7111A248-70E4-4945-B21D-2A6FC214099A}">
      <dgm:prSet/>
      <dgm:spPr/>
      <dgm:t>
        <a:bodyPr/>
        <a:lstStyle/>
        <a:p>
          <a:pPr rtl="1"/>
          <a:endParaRPr lang="ar-SA"/>
        </a:p>
      </dgm:t>
    </dgm:pt>
    <dgm:pt modelId="{0101DF49-89D8-4061-BC8D-A2FC2BEE38CC}" type="pres">
      <dgm:prSet presAssocID="{2E3657AA-5571-4DD8-86B3-72235350BA4C}" presName="Name0" presStyleCnt="0">
        <dgm:presLayoutVars>
          <dgm:dir val="rev"/>
          <dgm:animLvl val="lvl"/>
          <dgm:resizeHandles val="exact"/>
        </dgm:presLayoutVars>
      </dgm:prSet>
      <dgm:spPr/>
      <dgm:t>
        <a:bodyPr/>
        <a:lstStyle/>
        <a:p>
          <a:pPr rtl="1"/>
          <a:endParaRPr lang="ar-SA"/>
        </a:p>
      </dgm:t>
    </dgm:pt>
    <dgm:pt modelId="{4DA30ACC-B791-4FDB-94DA-9BD0A6E90743}" type="pres">
      <dgm:prSet presAssocID="{EEA79802-E8A3-4D6A-8315-64713CD5A62F}" presName="linNode" presStyleCnt="0"/>
      <dgm:spPr/>
    </dgm:pt>
    <dgm:pt modelId="{B6CC501E-20A6-486B-B216-9D011528E30D}" type="pres">
      <dgm:prSet presAssocID="{EEA79802-E8A3-4D6A-8315-64713CD5A62F}" presName="parentText" presStyleLbl="node1" presStyleIdx="0" presStyleCnt="3" custScaleY="64116" custLinFactNeighborX="55" custLinFactNeighborY="-5771">
        <dgm:presLayoutVars>
          <dgm:chMax val="1"/>
          <dgm:bulletEnabled val="1"/>
        </dgm:presLayoutVars>
      </dgm:prSet>
      <dgm:spPr/>
      <dgm:t>
        <a:bodyPr/>
        <a:lstStyle/>
        <a:p>
          <a:pPr rtl="1"/>
          <a:endParaRPr lang="ar-SA"/>
        </a:p>
      </dgm:t>
    </dgm:pt>
    <dgm:pt modelId="{D93837C1-A3CF-43EC-917F-E9F6C4642C66}" type="pres">
      <dgm:prSet presAssocID="{EEA79802-E8A3-4D6A-8315-64713CD5A62F}" presName="descendantText" presStyleLbl="alignAccFollowNode1" presStyleIdx="0" presStyleCnt="3">
        <dgm:presLayoutVars>
          <dgm:bulletEnabled val="1"/>
        </dgm:presLayoutVars>
      </dgm:prSet>
      <dgm:spPr/>
      <dgm:t>
        <a:bodyPr/>
        <a:lstStyle/>
        <a:p>
          <a:pPr rtl="1"/>
          <a:endParaRPr lang="ar-SA"/>
        </a:p>
      </dgm:t>
    </dgm:pt>
    <dgm:pt modelId="{3650E6B5-EEBA-43FD-A48B-A2B9D546E97B}" type="pres">
      <dgm:prSet presAssocID="{7B5F115D-F02F-49CF-A41C-6225FDDDD74E}" presName="sp" presStyleCnt="0"/>
      <dgm:spPr/>
    </dgm:pt>
    <dgm:pt modelId="{94FBDE8D-F61C-4B9F-984D-A3841A5191E7}" type="pres">
      <dgm:prSet presAssocID="{FD68846B-9E19-44FB-B9E6-BA9A18C581DC}" presName="linNode" presStyleCnt="0"/>
      <dgm:spPr/>
    </dgm:pt>
    <dgm:pt modelId="{10E1D50D-7311-4C61-9FB5-08D9ABC24B96}" type="pres">
      <dgm:prSet presAssocID="{FD68846B-9E19-44FB-B9E6-BA9A18C581DC}" presName="parentText" presStyleLbl="node1" presStyleIdx="1" presStyleCnt="3" custScaleY="61593">
        <dgm:presLayoutVars>
          <dgm:chMax val="1"/>
          <dgm:bulletEnabled val="1"/>
        </dgm:presLayoutVars>
      </dgm:prSet>
      <dgm:spPr/>
      <dgm:t>
        <a:bodyPr/>
        <a:lstStyle/>
        <a:p>
          <a:pPr rtl="1"/>
          <a:endParaRPr lang="ar-SA"/>
        </a:p>
      </dgm:t>
    </dgm:pt>
    <dgm:pt modelId="{CABAF4D4-02EA-4C59-976B-BBACBB8356A7}" type="pres">
      <dgm:prSet presAssocID="{FD68846B-9E19-44FB-B9E6-BA9A18C581DC}" presName="descendantText" presStyleLbl="alignAccFollowNode1" presStyleIdx="1" presStyleCnt="3">
        <dgm:presLayoutVars>
          <dgm:bulletEnabled val="1"/>
        </dgm:presLayoutVars>
      </dgm:prSet>
      <dgm:spPr/>
      <dgm:t>
        <a:bodyPr/>
        <a:lstStyle/>
        <a:p>
          <a:pPr rtl="1"/>
          <a:endParaRPr lang="ar-SA"/>
        </a:p>
      </dgm:t>
    </dgm:pt>
    <dgm:pt modelId="{51F90953-131E-4678-A3E4-EF78D4B0FD16}" type="pres">
      <dgm:prSet presAssocID="{AD9CCA32-DA84-4B71-A6C6-810E3527F827}" presName="sp" presStyleCnt="0"/>
      <dgm:spPr/>
    </dgm:pt>
    <dgm:pt modelId="{EB3B87BA-C282-457E-AC02-97F92CFB6137}" type="pres">
      <dgm:prSet presAssocID="{404070B0-35C4-4271-BB4F-3A16B7C7DC9E}" presName="linNode" presStyleCnt="0"/>
      <dgm:spPr/>
    </dgm:pt>
    <dgm:pt modelId="{9D1B6A71-D760-4032-82AA-D7B64C4E5227}" type="pres">
      <dgm:prSet presAssocID="{404070B0-35C4-4271-BB4F-3A16B7C7DC9E}" presName="parentText" presStyleLbl="node1" presStyleIdx="2" presStyleCnt="3" custScaleY="54174">
        <dgm:presLayoutVars>
          <dgm:chMax val="1"/>
          <dgm:bulletEnabled val="1"/>
        </dgm:presLayoutVars>
      </dgm:prSet>
      <dgm:spPr/>
      <dgm:t>
        <a:bodyPr/>
        <a:lstStyle/>
        <a:p>
          <a:pPr rtl="1"/>
          <a:endParaRPr lang="ar-SA"/>
        </a:p>
      </dgm:t>
    </dgm:pt>
    <dgm:pt modelId="{8A13107E-48E3-4B56-872A-AA4B8AFC4912}" type="pres">
      <dgm:prSet presAssocID="{404070B0-35C4-4271-BB4F-3A16B7C7DC9E}" presName="descendantText" presStyleLbl="alignAccFollowNode1" presStyleIdx="2" presStyleCnt="3">
        <dgm:presLayoutVars>
          <dgm:bulletEnabled val="1"/>
        </dgm:presLayoutVars>
      </dgm:prSet>
      <dgm:spPr/>
      <dgm:t>
        <a:bodyPr/>
        <a:lstStyle/>
        <a:p>
          <a:pPr rtl="1"/>
          <a:endParaRPr lang="ar-SA"/>
        </a:p>
      </dgm:t>
    </dgm:pt>
  </dgm:ptLst>
  <dgm:cxnLst>
    <dgm:cxn modelId="{692B8E3F-F94D-47A5-B7D6-3B9EA1CC38D5}" type="presOf" srcId="{12EC4E97-9017-44CC-8FED-380EC4088F47}" destId="{D93837C1-A3CF-43EC-917F-E9F6C4642C66}" srcOrd="0" destOrd="2" presId="urn:microsoft.com/office/officeart/2005/8/layout/vList5"/>
    <dgm:cxn modelId="{6969E8DD-5257-4884-8D89-16CFE0255A94}" srcId="{EEA79802-E8A3-4D6A-8315-64713CD5A62F}" destId="{EF4843AE-6983-49F6-A109-ED93B0E239E6}" srcOrd="1" destOrd="0" parTransId="{EE37C1F5-7A9B-449E-A683-685E6C79E9EF}" sibTransId="{4D530FCC-2AB2-403C-B478-C2B200ABFE1E}"/>
    <dgm:cxn modelId="{33557C6B-ED27-4A47-B9F9-BE5EFBE69DB9}" type="presOf" srcId="{FD68846B-9E19-44FB-B9E6-BA9A18C581DC}" destId="{10E1D50D-7311-4C61-9FB5-08D9ABC24B96}" srcOrd="0" destOrd="0" presId="urn:microsoft.com/office/officeart/2005/8/layout/vList5"/>
    <dgm:cxn modelId="{EFB6E4DA-BECB-4479-A9D8-A5C043741D56}" type="presOf" srcId="{665DE07A-196B-465A-8C56-5BFA4AE06660}" destId="{D93837C1-A3CF-43EC-917F-E9F6C4642C66}" srcOrd="0" destOrd="0" presId="urn:microsoft.com/office/officeart/2005/8/layout/vList5"/>
    <dgm:cxn modelId="{8F167393-83B4-44CD-A19E-2ABFF95DBAFC}" srcId="{2E3657AA-5571-4DD8-86B3-72235350BA4C}" destId="{FD68846B-9E19-44FB-B9E6-BA9A18C581DC}" srcOrd="1" destOrd="0" parTransId="{CD3ABEDE-7D58-4433-96E8-C77F2488BD2B}" sibTransId="{AD9CCA32-DA84-4B71-A6C6-810E3527F827}"/>
    <dgm:cxn modelId="{EDA3BFE1-D231-4EAE-934E-BCD2EE8E13FE}" type="presOf" srcId="{221063DC-4F19-42A4-9F64-F58CB46C52CE}" destId="{CABAF4D4-02EA-4C59-976B-BBACBB8356A7}" srcOrd="0" destOrd="1" presId="urn:microsoft.com/office/officeart/2005/8/layout/vList5"/>
    <dgm:cxn modelId="{889EC731-39C8-40D1-AAC3-76DC59703566}" srcId="{FD68846B-9E19-44FB-B9E6-BA9A18C581DC}" destId="{AC6F5192-E1C0-47ED-A4B9-E8DC61E9F8ED}" srcOrd="0" destOrd="0" parTransId="{6D6562C3-5125-43AE-BBD2-F8746A082BC9}" sibTransId="{C3CAA4FC-2F69-4D79-8E24-FF55FA9BD368}"/>
    <dgm:cxn modelId="{35652625-C098-48A8-B0AF-CB67E1AC9726}" type="presOf" srcId="{1F4A4420-CAF2-4B53-8B02-35CB3AFFB77F}" destId="{8A13107E-48E3-4B56-872A-AA4B8AFC4912}" srcOrd="0" destOrd="0" presId="urn:microsoft.com/office/officeart/2005/8/layout/vList5"/>
    <dgm:cxn modelId="{A41E8B2E-641E-4439-89AB-CBBC76286D0D}" type="presOf" srcId="{33690538-6F49-41B5-AD0C-CF380EC7DB72}" destId="{8A13107E-48E3-4B56-872A-AA4B8AFC4912}" srcOrd="0" destOrd="2" presId="urn:microsoft.com/office/officeart/2005/8/layout/vList5"/>
    <dgm:cxn modelId="{7DA05DBC-3D70-4B4A-848D-41DFBFAA561E}" srcId="{2E3657AA-5571-4DD8-86B3-72235350BA4C}" destId="{404070B0-35C4-4271-BB4F-3A16B7C7DC9E}" srcOrd="2" destOrd="0" parTransId="{0A98FCF3-1B3D-4623-B227-EF081E9EA854}" sibTransId="{2BFE3653-6270-45A3-8BD1-6CCD0FD8124F}"/>
    <dgm:cxn modelId="{FDD03A5D-4A4E-4009-818F-A1714DA021D8}" srcId="{FD68846B-9E19-44FB-B9E6-BA9A18C581DC}" destId="{221063DC-4F19-42A4-9F64-F58CB46C52CE}" srcOrd="1" destOrd="0" parTransId="{D8DA57ED-93FA-477B-B0F4-8503E6880E50}" sibTransId="{FAA14B05-88AC-42A9-924D-AFDA6CC569E3}"/>
    <dgm:cxn modelId="{E1A4F124-E382-4B05-8A46-AC34D326F58E}" srcId="{EEA79802-E8A3-4D6A-8315-64713CD5A62F}" destId="{2A1C9B31-CCA8-4075-9D31-4CF6132CEC97}" srcOrd="3" destOrd="0" parTransId="{51723F40-4CB1-4860-9C31-DA8E2ED0789B}" sibTransId="{981D88A2-B8F2-41B6-B775-E7CD57D81D5F}"/>
    <dgm:cxn modelId="{5365F6EC-2C54-46E3-8079-F322A46983F5}" type="presOf" srcId="{2A1C9B31-CCA8-4075-9D31-4CF6132CEC97}" destId="{D93837C1-A3CF-43EC-917F-E9F6C4642C66}" srcOrd="0" destOrd="3" presId="urn:microsoft.com/office/officeart/2005/8/layout/vList5"/>
    <dgm:cxn modelId="{0A3EBEF7-6E0F-462F-96F3-C2C0606439FB}" type="presOf" srcId="{EEA79802-E8A3-4D6A-8315-64713CD5A62F}" destId="{B6CC501E-20A6-486B-B216-9D011528E30D}" srcOrd="0" destOrd="0" presId="urn:microsoft.com/office/officeart/2005/8/layout/vList5"/>
    <dgm:cxn modelId="{D51F8374-63E4-42D6-AC2D-16B277F6C4D8}" type="presOf" srcId="{01707B33-7D79-4950-BB0F-ACDE5DCAF65A}" destId="{8A13107E-48E3-4B56-872A-AA4B8AFC4912}" srcOrd="0" destOrd="1" presId="urn:microsoft.com/office/officeart/2005/8/layout/vList5"/>
    <dgm:cxn modelId="{3C294534-8CCD-45CE-858B-2C79F211B6DA}" srcId="{404070B0-35C4-4271-BB4F-3A16B7C7DC9E}" destId="{1F4A4420-CAF2-4B53-8B02-35CB3AFFB77F}" srcOrd="0" destOrd="0" parTransId="{A46D0F0E-5855-4355-A396-8E63AB7278B6}" sibTransId="{CF24EBF6-935C-4AE3-92C4-0FCBBC8D5C77}"/>
    <dgm:cxn modelId="{020DB97E-75FF-4C5B-A7D1-90BD9263355A}" type="presOf" srcId="{2E3657AA-5571-4DD8-86B3-72235350BA4C}" destId="{0101DF49-89D8-4061-BC8D-A2FC2BEE38CC}" srcOrd="0" destOrd="0" presId="urn:microsoft.com/office/officeart/2005/8/layout/vList5"/>
    <dgm:cxn modelId="{799AC02B-6AED-49C5-935A-A598CD909051}" type="presOf" srcId="{EF4843AE-6983-49F6-A109-ED93B0E239E6}" destId="{D93837C1-A3CF-43EC-917F-E9F6C4642C66}" srcOrd="0" destOrd="1" presId="urn:microsoft.com/office/officeart/2005/8/layout/vList5"/>
    <dgm:cxn modelId="{7111A248-70E4-4945-B21D-2A6FC214099A}" srcId="{404070B0-35C4-4271-BB4F-3A16B7C7DC9E}" destId="{33690538-6F49-41B5-AD0C-CF380EC7DB72}" srcOrd="2" destOrd="0" parTransId="{6964D197-C83A-429F-B292-DDF627FE1F5F}" sibTransId="{A17F9692-C8C3-4278-B45F-74F4ACF5F591}"/>
    <dgm:cxn modelId="{907A8DC2-D22B-47AE-B741-29C7BBD5291B}" srcId="{EEA79802-E8A3-4D6A-8315-64713CD5A62F}" destId="{665DE07A-196B-465A-8C56-5BFA4AE06660}" srcOrd="0" destOrd="0" parTransId="{37D8A348-7AB0-484A-BDD2-1F6EB75FB7E9}" sibTransId="{FF736A44-B0F1-4D5F-BACE-2D4C7AE254DF}"/>
    <dgm:cxn modelId="{2BDD3CB6-1D29-43D8-993A-07ABE5E36170}" type="presOf" srcId="{404070B0-35C4-4271-BB4F-3A16B7C7DC9E}" destId="{9D1B6A71-D760-4032-82AA-D7B64C4E5227}" srcOrd="0" destOrd="0" presId="urn:microsoft.com/office/officeart/2005/8/layout/vList5"/>
    <dgm:cxn modelId="{207A68E1-5776-49DB-B1B0-5F61E273DC0A}" srcId="{404070B0-35C4-4271-BB4F-3A16B7C7DC9E}" destId="{01707B33-7D79-4950-BB0F-ACDE5DCAF65A}" srcOrd="1" destOrd="0" parTransId="{6854BF09-9855-40F2-95FA-C25BDAB5D1D0}" sibTransId="{02C1EF85-03B2-44B5-935D-23BCBCB2EEC1}"/>
    <dgm:cxn modelId="{BDE742BF-DBEE-4647-99E0-9D5F4F9F4768}" type="presOf" srcId="{AC6F5192-E1C0-47ED-A4B9-E8DC61E9F8ED}" destId="{CABAF4D4-02EA-4C59-976B-BBACBB8356A7}" srcOrd="0" destOrd="0" presId="urn:microsoft.com/office/officeart/2005/8/layout/vList5"/>
    <dgm:cxn modelId="{54408542-C732-426E-A986-CFB15D92B761}" srcId="{EEA79802-E8A3-4D6A-8315-64713CD5A62F}" destId="{12EC4E97-9017-44CC-8FED-380EC4088F47}" srcOrd="2" destOrd="0" parTransId="{3CE2EF02-DC89-4318-9DD6-C85C23860AD3}" sibTransId="{8DBE76A5-B572-4FC9-A82E-46C00C1A1F03}"/>
    <dgm:cxn modelId="{80FED2B0-C02D-4073-9336-8BE1149788B9}" srcId="{2E3657AA-5571-4DD8-86B3-72235350BA4C}" destId="{EEA79802-E8A3-4D6A-8315-64713CD5A62F}" srcOrd="0" destOrd="0" parTransId="{90D1C671-5C56-447F-800A-27249DA27DA3}" sibTransId="{7B5F115D-F02F-49CF-A41C-6225FDDDD74E}"/>
    <dgm:cxn modelId="{3F22500C-4CD7-4624-9C52-D91FAA007252}" type="presParOf" srcId="{0101DF49-89D8-4061-BC8D-A2FC2BEE38CC}" destId="{4DA30ACC-B791-4FDB-94DA-9BD0A6E90743}" srcOrd="0" destOrd="0" presId="urn:microsoft.com/office/officeart/2005/8/layout/vList5"/>
    <dgm:cxn modelId="{1361ACB4-655C-4D70-ADA0-477A33987BD3}" type="presParOf" srcId="{4DA30ACC-B791-4FDB-94DA-9BD0A6E90743}" destId="{B6CC501E-20A6-486B-B216-9D011528E30D}" srcOrd="0" destOrd="0" presId="urn:microsoft.com/office/officeart/2005/8/layout/vList5"/>
    <dgm:cxn modelId="{241E0560-D302-4889-9728-A9127269FAD2}" type="presParOf" srcId="{4DA30ACC-B791-4FDB-94DA-9BD0A6E90743}" destId="{D93837C1-A3CF-43EC-917F-E9F6C4642C66}" srcOrd="1" destOrd="0" presId="urn:microsoft.com/office/officeart/2005/8/layout/vList5"/>
    <dgm:cxn modelId="{ED21912D-982C-4D14-830D-F6C8BCD2FD81}" type="presParOf" srcId="{0101DF49-89D8-4061-BC8D-A2FC2BEE38CC}" destId="{3650E6B5-EEBA-43FD-A48B-A2B9D546E97B}" srcOrd="1" destOrd="0" presId="urn:microsoft.com/office/officeart/2005/8/layout/vList5"/>
    <dgm:cxn modelId="{50FFB839-C7BC-4872-A48E-FA49F75D1698}" type="presParOf" srcId="{0101DF49-89D8-4061-BC8D-A2FC2BEE38CC}" destId="{94FBDE8D-F61C-4B9F-984D-A3841A5191E7}" srcOrd="2" destOrd="0" presId="urn:microsoft.com/office/officeart/2005/8/layout/vList5"/>
    <dgm:cxn modelId="{FAEFDDC9-3559-4CAF-AEDA-E856B0720C97}" type="presParOf" srcId="{94FBDE8D-F61C-4B9F-984D-A3841A5191E7}" destId="{10E1D50D-7311-4C61-9FB5-08D9ABC24B96}" srcOrd="0" destOrd="0" presId="urn:microsoft.com/office/officeart/2005/8/layout/vList5"/>
    <dgm:cxn modelId="{81373ADA-258B-4A0F-B794-B89B10AD014D}" type="presParOf" srcId="{94FBDE8D-F61C-4B9F-984D-A3841A5191E7}" destId="{CABAF4D4-02EA-4C59-976B-BBACBB8356A7}" srcOrd="1" destOrd="0" presId="urn:microsoft.com/office/officeart/2005/8/layout/vList5"/>
    <dgm:cxn modelId="{E4DDC472-F56B-4558-8A9B-A9137B4F0F68}" type="presParOf" srcId="{0101DF49-89D8-4061-BC8D-A2FC2BEE38CC}" destId="{51F90953-131E-4678-A3E4-EF78D4B0FD16}" srcOrd="3" destOrd="0" presId="urn:microsoft.com/office/officeart/2005/8/layout/vList5"/>
    <dgm:cxn modelId="{BD7F4574-0F3D-474C-946A-829492290DE4}" type="presParOf" srcId="{0101DF49-89D8-4061-BC8D-A2FC2BEE38CC}" destId="{EB3B87BA-C282-457E-AC02-97F92CFB6137}" srcOrd="4" destOrd="0" presId="urn:microsoft.com/office/officeart/2005/8/layout/vList5"/>
    <dgm:cxn modelId="{6BAEAD48-624C-4807-A0F3-4B10780EBB05}" type="presParOf" srcId="{EB3B87BA-C282-457E-AC02-97F92CFB6137}" destId="{9D1B6A71-D760-4032-82AA-D7B64C4E5227}" srcOrd="0" destOrd="0" presId="urn:microsoft.com/office/officeart/2005/8/layout/vList5"/>
    <dgm:cxn modelId="{656C8359-829F-4D80-80FC-454DC61DF7D2}" type="presParOf" srcId="{EB3B87BA-C282-457E-AC02-97F92CFB6137}" destId="{8A13107E-48E3-4B56-872A-AA4B8AFC4912}" srcOrd="1"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93837C1-A3CF-43EC-917F-E9F6C4642C66}">
      <dsp:nvSpPr>
        <dsp:cNvPr id="0" name=""/>
        <dsp:cNvSpPr/>
      </dsp:nvSpPr>
      <dsp:spPr>
        <a:xfrm rot="16200000">
          <a:off x="1307108" y="-1306622"/>
          <a:ext cx="1272078" cy="3886295"/>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r" defTabSz="755650" rtl="1">
            <a:lnSpc>
              <a:spcPct val="90000"/>
            </a:lnSpc>
            <a:spcBef>
              <a:spcPct val="0"/>
            </a:spcBef>
            <a:spcAft>
              <a:spcPct val="15000"/>
            </a:spcAft>
            <a:buChar char="••"/>
          </a:pPr>
          <a:r>
            <a:rPr kumimoji="0" lang="ar-SA" sz="1700" u="none" strike="noStrike" kern="1200" cap="none" normalizeH="0" baseline="0" dirty="0" smtClean="0">
              <a:ln>
                <a:noFill/>
              </a:ln>
              <a:effectLst/>
            </a:rPr>
            <a:t>شبكي (</a:t>
          </a:r>
          <a:r>
            <a:rPr kumimoji="0" lang="en-US" sz="1700" u="none" strike="noStrike" kern="1200" cap="none" normalizeH="0" baseline="0" dirty="0" smtClean="0">
              <a:ln>
                <a:noFill/>
              </a:ln>
              <a:effectLst/>
            </a:rPr>
            <a:t>Network</a:t>
          </a:r>
          <a:r>
            <a:rPr kumimoji="0" lang="ar-SA" sz="1700" u="none" strike="noStrike" kern="1200" cap="none" normalizeH="0" baseline="0" dirty="0" smtClean="0">
              <a:ln>
                <a:noFill/>
              </a:ln>
              <a:effectLst/>
            </a:rPr>
            <a:t>)</a:t>
          </a:r>
          <a:endParaRPr lang="ar-SA" sz="1700" kern="1200" dirty="0"/>
        </a:p>
        <a:p>
          <a:pPr marL="171450" lvl="1" indent="-171450" algn="r" defTabSz="755650" rtl="1">
            <a:lnSpc>
              <a:spcPct val="90000"/>
            </a:lnSpc>
            <a:spcBef>
              <a:spcPct val="0"/>
            </a:spcBef>
            <a:spcAft>
              <a:spcPct val="15000"/>
            </a:spcAft>
            <a:buChar char="••"/>
          </a:pPr>
          <a:r>
            <a:rPr kumimoji="0" lang="ar-SA" sz="1700" u="none" strike="noStrike" kern="1200" cap="none" normalizeH="0" baseline="0" dirty="0" smtClean="0">
              <a:ln>
                <a:noFill/>
              </a:ln>
              <a:effectLst/>
            </a:rPr>
            <a:t> هرمي (</a:t>
          </a:r>
          <a:r>
            <a:rPr kumimoji="0" lang="en-US" sz="1700" u="none" strike="noStrike" kern="1200" cap="none" normalizeH="0" baseline="0" dirty="0" smtClean="0">
              <a:ln>
                <a:noFill/>
              </a:ln>
              <a:effectLst/>
            </a:rPr>
            <a:t>Hierarchical</a:t>
          </a:r>
          <a:r>
            <a:rPr kumimoji="0" lang="ar-SA" sz="1700" u="none" strike="noStrike" kern="1200" cap="none" normalizeH="0" baseline="0" dirty="0" smtClean="0">
              <a:ln>
                <a:noFill/>
              </a:ln>
              <a:effectLst/>
            </a:rPr>
            <a:t>)</a:t>
          </a:r>
          <a:r>
            <a:rPr kumimoji="0" lang="en-US" sz="1700" u="none" strike="noStrike" kern="1200" cap="none" normalizeH="0" baseline="0" dirty="0" smtClean="0">
              <a:ln>
                <a:noFill/>
              </a:ln>
              <a:effectLst/>
            </a:rPr>
            <a:t> </a:t>
          </a:r>
          <a:endParaRPr lang="ar-SA" sz="1700" kern="1200" dirty="0"/>
        </a:p>
        <a:p>
          <a:pPr marL="171450" lvl="1" indent="-171450" algn="r" defTabSz="755650" rtl="1">
            <a:lnSpc>
              <a:spcPct val="90000"/>
            </a:lnSpc>
            <a:spcBef>
              <a:spcPct val="0"/>
            </a:spcBef>
            <a:spcAft>
              <a:spcPct val="15000"/>
            </a:spcAft>
            <a:buChar char="••"/>
          </a:pPr>
          <a:r>
            <a:rPr kumimoji="0" lang="ar-SA" sz="1700" u="none" strike="noStrike" kern="1200" cap="none" normalizeH="0" baseline="0" dirty="0" smtClean="0">
              <a:ln>
                <a:noFill/>
              </a:ln>
              <a:effectLst/>
            </a:rPr>
            <a:t>علائقي (</a:t>
          </a:r>
          <a:r>
            <a:rPr kumimoji="0" lang="en-US" sz="1700" u="none" strike="noStrike" kern="1200" cap="none" normalizeH="0" baseline="0" dirty="0" smtClean="0">
              <a:ln>
                <a:noFill/>
              </a:ln>
              <a:effectLst/>
            </a:rPr>
            <a:t>Relational</a:t>
          </a:r>
          <a:r>
            <a:rPr kumimoji="0" lang="ar-SA" sz="1700" u="none" strike="noStrike" kern="1200" cap="none" normalizeH="0" baseline="0" dirty="0" smtClean="0">
              <a:ln>
                <a:noFill/>
              </a:ln>
              <a:effectLst/>
            </a:rPr>
            <a:t>)</a:t>
          </a:r>
          <a:endParaRPr kumimoji="0" lang="en-US" sz="1700" b="1" i="0" u="none" strike="noStrike" kern="1200" cap="none" normalizeH="0" baseline="0" dirty="0" smtClean="0">
            <a:ln>
              <a:noFill/>
            </a:ln>
            <a:solidFill>
              <a:schemeClr val="tx1"/>
            </a:solidFill>
            <a:effectLst/>
            <a:latin typeface="Arial" pitchFamily="34" charset="0"/>
            <a:cs typeface="Arial" pitchFamily="34" charset="0"/>
          </a:endParaRPr>
        </a:p>
        <a:p>
          <a:pPr marL="171450" lvl="1" indent="-171450" algn="r" defTabSz="755650" rtl="1">
            <a:lnSpc>
              <a:spcPct val="90000"/>
            </a:lnSpc>
            <a:spcBef>
              <a:spcPct val="0"/>
            </a:spcBef>
            <a:spcAft>
              <a:spcPct val="15000"/>
            </a:spcAft>
            <a:buChar char="••"/>
          </a:pPr>
          <a:r>
            <a:rPr kumimoji="0" lang="ar-SA" sz="1700" u="none" strike="noStrike" kern="1200" cap="none" normalizeH="0" baseline="0" dirty="0" smtClean="0">
              <a:ln>
                <a:noFill/>
              </a:ln>
              <a:effectLst/>
            </a:rPr>
            <a:t>شيئي علائقي (</a:t>
          </a:r>
          <a:r>
            <a:rPr kumimoji="0" lang="en-US" sz="1700" u="none" strike="noStrike" kern="1200" cap="none" normalizeH="0" baseline="0" dirty="0" smtClean="0">
              <a:ln>
                <a:noFill/>
              </a:ln>
              <a:effectLst/>
            </a:rPr>
            <a:t>Object Relational</a:t>
          </a:r>
          <a:r>
            <a:rPr kumimoji="0" lang="ar-SA" sz="1700" u="none" strike="noStrike" kern="1200" cap="none" normalizeH="0" baseline="0" dirty="0" smtClean="0">
              <a:ln>
                <a:noFill/>
              </a:ln>
              <a:effectLst/>
            </a:rPr>
            <a:t>)</a:t>
          </a:r>
          <a:endParaRPr kumimoji="0" lang="en-US" sz="1700" b="1" i="0" u="none" strike="noStrike" kern="1200" cap="none" normalizeH="0" baseline="0" dirty="0" smtClean="0">
            <a:ln>
              <a:noFill/>
            </a:ln>
            <a:solidFill>
              <a:schemeClr val="tx1"/>
            </a:solidFill>
            <a:effectLst/>
            <a:latin typeface="Arial" pitchFamily="34" charset="0"/>
            <a:cs typeface="Arial" pitchFamily="34" charset="0"/>
          </a:endParaRPr>
        </a:p>
      </dsp:txBody>
      <dsp:txXfrm rot="16200000">
        <a:off x="1307108" y="-1306622"/>
        <a:ext cx="1272078" cy="3886295"/>
      </dsp:txXfrm>
    </dsp:sp>
    <dsp:sp modelId="{B6CC501E-20A6-486B-B216-9D011528E30D}">
      <dsp:nvSpPr>
        <dsp:cNvPr id="0" name=""/>
        <dsp:cNvSpPr/>
      </dsp:nvSpPr>
      <dsp:spPr>
        <a:xfrm>
          <a:off x="3886295" y="35006"/>
          <a:ext cx="2186040" cy="101950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rtl="1">
            <a:lnSpc>
              <a:spcPct val="90000"/>
            </a:lnSpc>
            <a:spcBef>
              <a:spcPct val="0"/>
            </a:spcBef>
            <a:spcAft>
              <a:spcPct val="35000"/>
            </a:spcAft>
          </a:pPr>
          <a:r>
            <a:rPr kumimoji="0" lang="ar-SA" sz="2500" u="none" strike="noStrike" kern="1200" cap="none" normalizeH="0" baseline="0" dirty="0" smtClean="0">
              <a:ln>
                <a:noFill/>
              </a:ln>
              <a:effectLst/>
            </a:rPr>
            <a:t>نموذج البيانات</a:t>
          </a:r>
          <a:endParaRPr lang="ar-SA" sz="2500" kern="1200" dirty="0"/>
        </a:p>
      </dsp:txBody>
      <dsp:txXfrm>
        <a:off x="3886295" y="35006"/>
        <a:ext cx="2186040" cy="1019507"/>
      </dsp:txXfrm>
    </dsp:sp>
    <dsp:sp modelId="{CABAF4D4-02EA-4C59-976B-BBACBB8356A7}">
      <dsp:nvSpPr>
        <dsp:cNvPr id="0" name=""/>
        <dsp:cNvSpPr/>
      </dsp:nvSpPr>
      <dsp:spPr>
        <a:xfrm rot="16200000">
          <a:off x="1307108" y="44960"/>
          <a:ext cx="1272078" cy="3886295"/>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r" defTabSz="755650" rtl="1">
            <a:lnSpc>
              <a:spcPct val="90000"/>
            </a:lnSpc>
            <a:spcBef>
              <a:spcPct val="0"/>
            </a:spcBef>
            <a:spcAft>
              <a:spcPct val="15000"/>
            </a:spcAft>
            <a:buChar char="••"/>
          </a:pPr>
          <a:r>
            <a:rPr kumimoji="0" lang="ar-SA" sz="1700" u="none" strike="noStrike" kern="1200" cap="none" normalizeH="0" baseline="0" dirty="0" smtClean="0">
              <a:ln>
                <a:noFill/>
              </a:ln>
              <a:effectLst/>
            </a:rPr>
            <a:t>مستخدم واحد (</a:t>
          </a:r>
          <a:r>
            <a:rPr kumimoji="0" lang="en-US" sz="1700" u="none" strike="noStrike" kern="1200" cap="none" normalizeH="0" baseline="0" dirty="0" smtClean="0">
              <a:ln>
                <a:noFill/>
              </a:ln>
              <a:effectLst/>
            </a:rPr>
            <a:t>Single User</a:t>
          </a:r>
          <a:r>
            <a:rPr kumimoji="0" lang="ar-SA" sz="1700" u="none" strike="noStrike" kern="1200" cap="none" normalizeH="0" baseline="0" dirty="0" smtClean="0">
              <a:ln>
                <a:noFill/>
              </a:ln>
              <a:effectLst/>
            </a:rPr>
            <a:t>)</a:t>
          </a:r>
          <a:endParaRPr lang="ar-SA" sz="1700" kern="1200" dirty="0"/>
        </a:p>
        <a:p>
          <a:pPr marL="171450" lvl="1" indent="-171450" algn="r" defTabSz="755650" rtl="1">
            <a:lnSpc>
              <a:spcPct val="90000"/>
            </a:lnSpc>
            <a:spcBef>
              <a:spcPct val="0"/>
            </a:spcBef>
            <a:spcAft>
              <a:spcPct val="15000"/>
            </a:spcAft>
            <a:buChar char="••"/>
          </a:pPr>
          <a:r>
            <a:rPr kumimoji="0" lang="ar-SA" sz="1700" u="none" strike="noStrike" kern="1200" cap="none" normalizeH="0" baseline="0" dirty="0" smtClean="0">
              <a:ln>
                <a:noFill/>
              </a:ln>
              <a:effectLst/>
            </a:rPr>
            <a:t>متعدد المستخدمين (</a:t>
          </a:r>
          <a:r>
            <a:rPr kumimoji="0" lang="en-US" sz="1700" u="none" strike="noStrike" kern="1200" cap="none" normalizeH="0" baseline="0" dirty="0" smtClean="0">
              <a:ln>
                <a:noFill/>
              </a:ln>
              <a:effectLst/>
            </a:rPr>
            <a:t>Multi-users</a:t>
          </a:r>
          <a:r>
            <a:rPr kumimoji="0" lang="ar-SA" sz="1700" u="none" strike="noStrike" kern="1200" cap="none" normalizeH="0" baseline="0" dirty="0" smtClean="0">
              <a:ln>
                <a:noFill/>
              </a:ln>
              <a:effectLst/>
            </a:rPr>
            <a:t>)</a:t>
          </a:r>
          <a:endParaRPr lang="ar-SA" sz="1700" kern="1200" dirty="0"/>
        </a:p>
      </dsp:txBody>
      <dsp:txXfrm rot="16200000">
        <a:off x="1307108" y="44960"/>
        <a:ext cx="1272078" cy="3886295"/>
      </dsp:txXfrm>
    </dsp:sp>
    <dsp:sp modelId="{10E1D50D-7311-4C61-9FB5-08D9ABC24B96}">
      <dsp:nvSpPr>
        <dsp:cNvPr id="0" name=""/>
        <dsp:cNvSpPr/>
      </dsp:nvSpPr>
      <dsp:spPr>
        <a:xfrm>
          <a:off x="3886295" y="1498413"/>
          <a:ext cx="2186040" cy="9793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rtl="0">
            <a:lnSpc>
              <a:spcPct val="90000"/>
            </a:lnSpc>
            <a:spcBef>
              <a:spcPct val="0"/>
            </a:spcBef>
            <a:spcAft>
              <a:spcPct val="35000"/>
            </a:spcAft>
          </a:pPr>
          <a:r>
            <a:rPr kumimoji="0" lang="ar-SA" sz="2500" u="none" strike="noStrike" kern="1200" cap="none" normalizeH="0" baseline="0" dirty="0" smtClean="0">
              <a:ln>
                <a:noFill/>
              </a:ln>
              <a:effectLst/>
            </a:rPr>
            <a:t>عدد المستخدمين</a:t>
          </a:r>
          <a:endParaRPr lang="ar-SA" sz="2500" kern="1200" dirty="0"/>
        </a:p>
      </dsp:txBody>
      <dsp:txXfrm>
        <a:off x="3886295" y="1498413"/>
        <a:ext cx="2186040" cy="979389"/>
      </dsp:txXfrm>
    </dsp:sp>
    <dsp:sp modelId="{8A13107E-48E3-4B56-872A-AA4B8AFC4912}">
      <dsp:nvSpPr>
        <dsp:cNvPr id="0" name=""/>
        <dsp:cNvSpPr/>
      </dsp:nvSpPr>
      <dsp:spPr>
        <a:xfrm rot="16200000">
          <a:off x="1307108" y="1396543"/>
          <a:ext cx="1272078" cy="3886295"/>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r" defTabSz="755650" rtl="1">
            <a:lnSpc>
              <a:spcPct val="90000"/>
            </a:lnSpc>
            <a:spcBef>
              <a:spcPct val="0"/>
            </a:spcBef>
            <a:spcAft>
              <a:spcPct val="15000"/>
            </a:spcAft>
            <a:buChar char="••"/>
          </a:pPr>
          <a:r>
            <a:rPr kumimoji="0" lang="ar-SA" sz="1700" u="none" strike="noStrike" kern="1200" cap="none" normalizeH="0" baseline="0" dirty="0" smtClean="0">
              <a:ln>
                <a:noFill/>
              </a:ln>
              <a:effectLst/>
            </a:rPr>
            <a:t>مركزي (</a:t>
          </a:r>
          <a:r>
            <a:rPr kumimoji="0" lang="en-US" sz="1700" u="none" strike="noStrike" kern="1200" cap="none" normalizeH="0" baseline="0" dirty="0" smtClean="0">
              <a:ln>
                <a:noFill/>
              </a:ln>
              <a:effectLst/>
            </a:rPr>
            <a:t>Centralized</a:t>
          </a:r>
          <a:r>
            <a:rPr kumimoji="0" lang="ar-SA" sz="1700" u="none" strike="noStrike" kern="1200" cap="none" normalizeH="0" baseline="0" dirty="0" smtClean="0">
              <a:ln>
                <a:noFill/>
              </a:ln>
              <a:effectLst/>
            </a:rPr>
            <a:t>)</a:t>
          </a:r>
          <a:endParaRPr lang="ar-SA" sz="1700" kern="1200" dirty="0"/>
        </a:p>
        <a:p>
          <a:pPr marL="171450" lvl="1" indent="-171450" algn="r" defTabSz="755650" rtl="1">
            <a:lnSpc>
              <a:spcPct val="90000"/>
            </a:lnSpc>
            <a:spcBef>
              <a:spcPct val="0"/>
            </a:spcBef>
            <a:spcAft>
              <a:spcPct val="15000"/>
            </a:spcAft>
            <a:buChar char="••"/>
          </a:pPr>
          <a:r>
            <a:rPr kumimoji="0" lang="ar-EG" sz="1700" u="none" strike="noStrike" kern="1200" cap="none" normalizeH="0" baseline="0" dirty="0" smtClean="0">
              <a:ln>
                <a:noFill/>
              </a:ln>
              <a:effectLst/>
            </a:rPr>
            <a:t> </a:t>
          </a:r>
          <a:r>
            <a:rPr kumimoji="0" lang="ar-SA" sz="1700" u="none" strike="noStrike" kern="1200" cap="none" normalizeH="0" baseline="0" dirty="0" smtClean="0">
              <a:ln>
                <a:noFill/>
              </a:ln>
              <a:effectLst/>
            </a:rPr>
            <a:t>الخادم/العميل (</a:t>
          </a:r>
          <a:r>
            <a:rPr kumimoji="0" lang="en-US" sz="1700" u="none" strike="noStrike" kern="1200" cap="none" normalizeH="0" baseline="0" dirty="0" smtClean="0">
              <a:ln>
                <a:noFill/>
              </a:ln>
              <a:effectLst/>
            </a:rPr>
            <a:t>Client-Server</a:t>
          </a:r>
          <a:r>
            <a:rPr kumimoji="0" lang="ar-SA" sz="1700" u="none" strike="noStrike" kern="1200" cap="none" normalizeH="0" baseline="0" dirty="0" smtClean="0">
              <a:ln>
                <a:noFill/>
              </a:ln>
              <a:effectLst/>
            </a:rPr>
            <a:t>)</a:t>
          </a:r>
          <a:endParaRPr lang="ar-SA" sz="1700" kern="1200" dirty="0"/>
        </a:p>
        <a:p>
          <a:pPr marL="171450" lvl="1" indent="-171450" algn="r" defTabSz="755650" rtl="1">
            <a:lnSpc>
              <a:spcPct val="90000"/>
            </a:lnSpc>
            <a:spcBef>
              <a:spcPct val="0"/>
            </a:spcBef>
            <a:spcAft>
              <a:spcPct val="15000"/>
            </a:spcAft>
            <a:buChar char="••"/>
          </a:pPr>
          <a:r>
            <a:rPr kumimoji="0" lang="ar-SA" sz="1700" u="none" strike="noStrike" kern="1200" cap="none" normalizeH="0" baseline="0" dirty="0" smtClean="0">
              <a:ln>
                <a:noFill/>
              </a:ln>
              <a:effectLst/>
            </a:rPr>
            <a:t>موزع (</a:t>
          </a:r>
          <a:r>
            <a:rPr kumimoji="0" lang="en-US" sz="1700" u="none" strike="noStrike" kern="1200" cap="none" normalizeH="0" baseline="0" dirty="0" smtClean="0">
              <a:ln>
                <a:noFill/>
              </a:ln>
              <a:effectLst/>
            </a:rPr>
            <a:t>Distributed</a:t>
          </a:r>
          <a:r>
            <a:rPr kumimoji="0" lang="ar-SA" sz="1700" u="none" strike="noStrike" kern="1200" cap="none" normalizeH="0" baseline="0" dirty="0" smtClean="0">
              <a:ln>
                <a:noFill/>
              </a:ln>
              <a:effectLst/>
            </a:rPr>
            <a:t>) </a:t>
          </a:r>
          <a:endParaRPr lang="ar-SA" sz="1700" kern="1200" dirty="0"/>
        </a:p>
      </dsp:txBody>
      <dsp:txXfrm rot="16200000">
        <a:off x="1307108" y="1396543"/>
        <a:ext cx="1272078" cy="3886295"/>
      </dsp:txXfrm>
    </dsp:sp>
    <dsp:sp modelId="{9D1B6A71-D760-4032-82AA-D7B64C4E5227}">
      <dsp:nvSpPr>
        <dsp:cNvPr id="0" name=""/>
        <dsp:cNvSpPr/>
      </dsp:nvSpPr>
      <dsp:spPr>
        <a:xfrm>
          <a:off x="3886295" y="2908981"/>
          <a:ext cx="2186040" cy="86141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rtl="0">
            <a:lnSpc>
              <a:spcPct val="90000"/>
            </a:lnSpc>
            <a:spcBef>
              <a:spcPct val="0"/>
            </a:spcBef>
            <a:spcAft>
              <a:spcPct val="35000"/>
            </a:spcAft>
          </a:pPr>
          <a:r>
            <a:rPr kumimoji="0" lang="ar-SA" sz="2500" u="none" strike="noStrike" kern="1200" cap="none" normalizeH="0" baseline="0" dirty="0" smtClean="0">
              <a:ln>
                <a:noFill/>
              </a:ln>
              <a:effectLst/>
            </a:rPr>
            <a:t>عدد أماكن التشغيل</a:t>
          </a:r>
          <a:endParaRPr lang="ar-SA" sz="2500" kern="1200" dirty="0"/>
        </a:p>
      </dsp:txBody>
      <dsp:txXfrm>
        <a:off x="3886295" y="2908981"/>
        <a:ext cx="2186040" cy="86141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20483" name="Rectangle 3"/>
          <p:cNvSpPr>
            <a:spLocks noGrp="1" noChangeArrowheads="1"/>
          </p:cNvSpPr>
          <p:nvPr>
            <p:ph type="dt" sz="quarter" idx="1"/>
          </p:nvPr>
        </p:nvSpPr>
        <p:spPr bwMode="auto">
          <a:xfrm>
            <a:off x="3779838"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a:p>
        </p:txBody>
      </p:sp>
      <p:sp>
        <p:nvSpPr>
          <p:cNvPr id="20484" name="Rectangle 4"/>
          <p:cNvSpPr>
            <a:spLocks noGrp="1" noChangeArrowheads="1"/>
          </p:cNvSpPr>
          <p:nvPr>
            <p:ph type="ftr" sz="quarter" idx="2"/>
          </p:nvPr>
        </p:nvSpPr>
        <p:spPr bwMode="auto">
          <a:xfrm>
            <a:off x="0"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20485" name="Rectangle 5"/>
          <p:cNvSpPr>
            <a:spLocks noGrp="1" noChangeArrowheads="1"/>
          </p:cNvSpPr>
          <p:nvPr>
            <p:ph type="sldNum" sz="quarter" idx="3"/>
          </p:nvPr>
        </p:nvSpPr>
        <p:spPr bwMode="auto">
          <a:xfrm>
            <a:off x="3779838"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A8B3D00B-6FAE-4AB1-84D1-511EC8F75A6E}"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3075" name="Rectangle 3"/>
          <p:cNvSpPr>
            <a:spLocks noGrp="1" noChangeArrowheads="1"/>
          </p:cNvSpPr>
          <p:nvPr>
            <p:ph type="dt" idx="1"/>
          </p:nvPr>
        </p:nvSpPr>
        <p:spPr bwMode="auto">
          <a:xfrm>
            <a:off x="3779838"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a:p>
        </p:txBody>
      </p:sp>
      <p:sp>
        <p:nvSpPr>
          <p:cNvPr id="39940" name="Rectangle 4"/>
          <p:cNvSpPr>
            <a:spLocks noGrp="1" noRot="1" noChangeAspect="1" noChangeArrowheads="1" noTextEdit="1"/>
          </p:cNvSpPr>
          <p:nvPr>
            <p:ph type="sldImg" idx="2"/>
          </p:nvPr>
        </p:nvSpPr>
        <p:spPr bwMode="auto">
          <a:xfrm>
            <a:off x="852488" y="744538"/>
            <a:ext cx="4964112" cy="3722687"/>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889000" y="4714875"/>
            <a:ext cx="4891088"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3079" name="Rectangle 7"/>
          <p:cNvSpPr>
            <a:spLocks noGrp="1" noChangeArrowheads="1"/>
          </p:cNvSpPr>
          <p:nvPr>
            <p:ph type="sldNum" sz="quarter" idx="5"/>
          </p:nvPr>
        </p:nvSpPr>
        <p:spPr bwMode="auto">
          <a:xfrm>
            <a:off x="3779838"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26BE942F-993C-49FE-88C9-3E054979D49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A47FA658-F581-41B9-9AE7-0EB3D5A7DDB4}"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4198783E-FABD-4CEA-96E8-6530E8274463}"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74135CE5-75C8-464B-86E5-38D44EC7A5B5}"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B9E68F1-98A1-433F-8531-1C3F23C3B110}"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2988B73E-2D42-49BA-8EAE-566DC1C23D3D}"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ar-EG"/>
          </a:p>
        </p:txBody>
      </p:sp>
      <p:sp>
        <p:nvSpPr>
          <p:cNvPr id="3" name="Table Placeholder 2"/>
          <p:cNvSpPr>
            <a:spLocks noGrp="1"/>
          </p:cNvSpPr>
          <p:nvPr>
            <p:ph type="tbl" idx="1"/>
          </p:nvPr>
        </p:nvSpPr>
        <p:spPr>
          <a:xfrm>
            <a:off x="457200" y="1600200"/>
            <a:ext cx="8229600" cy="4533900"/>
          </a:xfrm>
        </p:spPr>
        <p:txBody>
          <a:bodyPr/>
          <a:lstStyle/>
          <a:p>
            <a:pPr lvl="0"/>
            <a:endParaRPr lang="ar-EG" noProof="0" smtClean="0"/>
          </a:p>
        </p:txBody>
      </p:sp>
      <p:sp>
        <p:nvSpPr>
          <p:cNvPr id="4" name="Rectangle 218"/>
          <p:cNvSpPr>
            <a:spLocks noGrp="1" noChangeArrowheads="1"/>
          </p:cNvSpPr>
          <p:nvPr>
            <p:ph type="sldNum" sz="quarter" idx="10"/>
          </p:nvPr>
        </p:nvSpPr>
        <p:spPr>
          <a:ln/>
        </p:spPr>
        <p:txBody>
          <a:bodyPr/>
          <a:lstStyle>
            <a:lvl1pPr>
              <a:defRPr/>
            </a:lvl1pPr>
          </a:lstStyle>
          <a:p>
            <a:pPr>
              <a:defRPr/>
            </a:pPr>
            <a:fld id="{F91BE536-6EA0-412E-B7B3-275B9537385E}" type="slidenum">
              <a:rPr lang="en-US"/>
              <a:pPr>
                <a:defRPr/>
              </a:pPr>
              <a:t>‹#›</a:t>
            </a:fld>
            <a:endParaRPr lang="en-US"/>
          </a:p>
        </p:txBody>
      </p:sp>
      <p:sp>
        <p:nvSpPr>
          <p:cNvPr id="5" name="Rectangle 219"/>
          <p:cNvSpPr>
            <a:spLocks noGrp="1" noChangeArrowheads="1"/>
          </p:cNvSpPr>
          <p:nvPr>
            <p:ph type="dt" sz="half" idx="11"/>
          </p:nvPr>
        </p:nvSpPr>
        <p:spPr>
          <a:xfrm>
            <a:off x="457200" y="6243638"/>
            <a:ext cx="2133600" cy="457200"/>
          </a:xfrm>
          <a:prstGeom prst="rect">
            <a:avLst/>
          </a:prstGeom>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xfrm>
            <a:off x="3124200" y="6243638"/>
            <a:ext cx="2895600" cy="457200"/>
          </a:xfrm>
          <a:prstGeom prst="rect">
            <a:avLst/>
          </a:prstGeom>
          <a:ln/>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98368516-CD38-4D63-90C3-FFEA94C0E9E1}" type="slidenum">
              <a:rPr lang="en-US" smtClean="0"/>
              <a:pPr>
                <a:defRPr/>
              </a:pPr>
              <a:t>‹#›</a:t>
            </a:fld>
            <a:endParaRPr lang="en-US"/>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5"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004049" y="4648200"/>
            <a:ext cx="4139952"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ar-EG" sz="5400" b="1" dirty="0" smtClean="0">
                <a:solidFill>
                  <a:schemeClr val="accent1">
                    <a:lumMod val="50000"/>
                  </a:schemeClr>
                </a:solidFill>
                <a:latin typeface="AYM Wadiy S_U normal."/>
                <a:cs typeface="Times New Roman" pitchFamily="18" charset="0"/>
              </a:rPr>
              <a:t>اسم المقرر</a:t>
            </a:r>
            <a:endParaRPr lang="ar-SA" sz="5400" b="1" dirty="0" smtClean="0">
              <a:solidFill>
                <a:schemeClr val="accent1">
                  <a:lumMod val="50000"/>
                </a:schemeClr>
              </a:solidFill>
              <a:latin typeface="AYM Wadiy S_U normal."/>
              <a:cs typeface="Times New Roman" pitchFamily="18" charset="0"/>
            </a:endParaRPr>
          </a:p>
          <a:p>
            <a:pPr algn="ctr">
              <a:defRPr/>
            </a:pPr>
            <a:r>
              <a:rPr lang="ar-SA" sz="4000" b="1" dirty="0" smtClean="0">
                <a:solidFill>
                  <a:srgbClr val="7F7F7F"/>
                </a:solidFill>
                <a:latin typeface="Calibri" pitchFamily="34" charset="0"/>
                <a:cs typeface="Times New Roman" pitchFamily="18" charset="0"/>
              </a:rPr>
              <a:t>قـــواعـــــــــد الــبيـانــــات</a:t>
            </a:r>
            <a:endParaRPr lang="en-US" sz="4000" b="1" dirty="0" smtClean="0">
              <a:solidFill>
                <a:srgbClr val="7F7F7F"/>
              </a:solidFill>
              <a:latin typeface="Calibri" pitchFamily="34" charset="0"/>
            </a:endParaRPr>
          </a:p>
          <a:p>
            <a:pPr algn="ctr">
              <a:defRPr/>
            </a:pPr>
            <a:r>
              <a:rPr lang="ar-SA" sz="4000" b="1" dirty="0" smtClean="0">
                <a:solidFill>
                  <a:srgbClr val="7F7F7F"/>
                </a:solidFill>
                <a:latin typeface="Calibri" pitchFamily="34" charset="0"/>
                <a:cs typeface="Times New Roman" pitchFamily="18" charset="0"/>
              </a:rPr>
              <a:t>د. مصــــلح </a:t>
            </a:r>
            <a:r>
              <a:rPr lang="ar-SA" sz="4000" b="1" dirty="0" err="1" smtClean="0">
                <a:solidFill>
                  <a:srgbClr val="7F7F7F"/>
                </a:solidFill>
                <a:latin typeface="Calibri" pitchFamily="34" charset="0"/>
                <a:cs typeface="Times New Roman" pitchFamily="18" charset="0"/>
              </a:rPr>
              <a:t>العضـــــــايله</a:t>
            </a:r>
            <a:endParaRPr lang="en-US" sz="40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latin typeface="ae_AlMateen" pitchFamily="2" charset="-78"/>
                <a:cs typeface="ae_AlMateen" pitchFamily="2" charset="-78"/>
              </a:rPr>
              <a:t>المحاضرة </a:t>
            </a:r>
            <a:r>
              <a:rPr lang="ar-SA" spc="-150" dirty="0" smtClean="0">
                <a:latin typeface="ae_AlMateen" pitchFamily="2" charset="-78"/>
                <a:cs typeface="ae_AlMateen" pitchFamily="2" charset="-78"/>
              </a:rPr>
              <a:t>الثانية</a:t>
            </a:r>
            <a:endParaRPr lang="en-US" spc="-150" dirty="0" smtClean="0">
              <a:latin typeface="ae_AlMateen" pitchFamily="2" charset="-78"/>
              <a:cs typeface="ae_AlMateen" pitchFamily="2" charset="-78"/>
            </a:endParaRPr>
          </a:p>
        </p:txBody>
      </p:sp>
      <p:sp>
        <p:nvSpPr>
          <p:cNvPr id="4" name="Subtitle 3"/>
          <p:cNvSpPr>
            <a:spLocks noGrp="1"/>
          </p:cNvSpPr>
          <p:nvPr>
            <p:ph type="subTitle" idx="1"/>
          </p:nvPr>
        </p:nvSpPr>
        <p:spPr>
          <a:xfrm>
            <a:off x="755576" y="3886200"/>
            <a:ext cx="7632848" cy="1752600"/>
          </a:xfrm>
        </p:spPr>
        <p:txBody>
          <a:bodyPr/>
          <a:lstStyle/>
          <a:p>
            <a:r>
              <a:rPr lang="ar-SA" b="1" dirty="0" smtClean="0"/>
              <a:t>هيكلية نظم إدارة قواعد البيانات</a:t>
            </a:r>
            <a:endParaRPr lang="ar-SA" b="1" dirty="0" smtClean="0"/>
          </a:p>
          <a:p>
            <a:r>
              <a:rPr lang="en-US" dirty="0" smtClean="0"/>
              <a:t>Architecture of DBMS</a:t>
            </a:r>
            <a:endParaRPr lang="ar-SA" b="1" dirty="0" smtClean="0"/>
          </a:p>
          <a:p>
            <a:endParaRPr lang="ar-SA" b="1"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4" name="Content Placeholder 3"/>
          <p:cNvSpPr>
            <a:spLocks noGrp="1"/>
          </p:cNvSpPr>
          <p:nvPr>
            <p:ph idx="1"/>
          </p:nvPr>
        </p:nvSpPr>
        <p:spPr>
          <a:xfrm>
            <a:off x="429904" y="1494664"/>
            <a:ext cx="7454464" cy="4824535"/>
          </a:xfrm>
        </p:spPr>
        <p:txBody>
          <a:bodyPr>
            <a:normAutofit fontScale="85000" lnSpcReduction="20000"/>
          </a:bodyPr>
          <a:lstStyle/>
          <a:p>
            <a:pPr>
              <a:buFont typeface="Arial" pitchFamily="34" charset="0"/>
              <a:buChar char="•"/>
            </a:pPr>
            <a:r>
              <a:rPr lang="ar-SA" dirty="0" smtClean="0">
                <a:solidFill>
                  <a:srgbClr val="000000"/>
                </a:solidFill>
                <a:effectLst>
                  <a:outerShdw blurRad="38100" dist="38100" dir="2700000" algn="tl">
                    <a:srgbClr val="FFFFFF"/>
                  </a:outerShdw>
                </a:effectLst>
              </a:rPr>
              <a:t>مكونات بيئة نظم قواعد البيانات</a:t>
            </a:r>
          </a:p>
          <a:p>
            <a:pPr>
              <a:buFont typeface="Arial" pitchFamily="34" charset="0"/>
              <a:buChar char="•"/>
            </a:pPr>
            <a:r>
              <a:rPr lang="ar-SA" dirty="0" smtClean="0">
                <a:solidFill>
                  <a:srgbClr val="000000"/>
                </a:solidFill>
                <a:effectLst>
                  <a:outerShdw blurRad="38100" dist="38100" dir="2700000" algn="tl">
                    <a:srgbClr val="FFFFFF"/>
                  </a:outerShdw>
                </a:effectLst>
              </a:rPr>
              <a:t>مستخدمي قواعد البيانات</a:t>
            </a:r>
            <a:endParaRPr lang="ar-SA" dirty="0" smtClean="0">
              <a:solidFill>
                <a:srgbClr val="000000"/>
              </a:solidFill>
              <a:effectLst>
                <a:outerShdw blurRad="38100" dist="38100" dir="2700000" algn="tl">
                  <a:srgbClr val="FFFFFF"/>
                </a:outerShdw>
              </a:effectLst>
            </a:endParaRPr>
          </a:p>
          <a:p>
            <a:pPr>
              <a:buFont typeface="Arial" pitchFamily="34" charset="0"/>
              <a:buChar char="•"/>
            </a:pPr>
            <a:r>
              <a:rPr lang="ar-SA" dirty="0" smtClean="0">
                <a:solidFill>
                  <a:srgbClr val="000000"/>
                </a:solidFill>
                <a:effectLst>
                  <a:outerShdw blurRad="38100" dist="38100" dir="2700000" algn="tl">
                    <a:srgbClr val="FFFFFF"/>
                  </a:outerShdw>
                </a:effectLst>
              </a:rPr>
              <a:t>هيكلية </a:t>
            </a:r>
            <a:r>
              <a:rPr lang="ar-SA" dirty="0" smtClean="0">
                <a:solidFill>
                  <a:srgbClr val="000000"/>
                </a:solidFill>
                <a:effectLst>
                  <a:outerShdw blurRad="38100" dist="38100" dir="2700000" algn="tl">
                    <a:srgbClr val="FFFFFF"/>
                  </a:outerShdw>
                </a:effectLst>
              </a:rPr>
              <a:t>نظم إدارة قواعد البيانات</a:t>
            </a:r>
          </a:p>
          <a:p>
            <a:pPr>
              <a:buFont typeface="Arial" pitchFamily="34" charset="0"/>
              <a:buChar char="•"/>
            </a:pPr>
            <a:r>
              <a:rPr lang="ar-SA" dirty="0" smtClean="0"/>
              <a:t>نماذج البيانات</a:t>
            </a:r>
          </a:p>
          <a:p>
            <a:pPr>
              <a:buFont typeface="Arial" pitchFamily="34" charset="0"/>
              <a:buChar char="•"/>
            </a:pPr>
            <a:r>
              <a:rPr lang="ar-SA" dirty="0" smtClean="0"/>
              <a:t>حالات </a:t>
            </a:r>
            <a:r>
              <a:rPr lang="ar-SA" dirty="0" smtClean="0"/>
              <a:t>قواعد البيانات</a:t>
            </a:r>
          </a:p>
          <a:p>
            <a:pPr>
              <a:buFont typeface="Arial" pitchFamily="34" charset="0"/>
              <a:buChar char="•"/>
            </a:pPr>
            <a:r>
              <a:rPr lang="ar-SA" dirty="0" smtClean="0"/>
              <a:t>هيكلية نظم قواعد البيانات</a:t>
            </a:r>
          </a:p>
          <a:p>
            <a:pPr>
              <a:buFont typeface="Arial" pitchFamily="34" charset="0"/>
              <a:buChar char="•"/>
            </a:pPr>
            <a:r>
              <a:rPr lang="ar-SA" dirty="0" smtClean="0"/>
              <a:t>ملاحظات علي الثلاث مستويات لمخططات نظم قواعد البيانات</a:t>
            </a:r>
          </a:p>
          <a:p>
            <a:pPr>
              <a:buFont typeface="Arial" pitchFamily="34" charset="0"/>
              <a:buChar char="•"/>
            </a:pPr>
            <a:r>
              <a:rPr lang="ar-SA" dirty="0" smtClean="0"/>
              <a:t>استقلالية البيانات</a:t>
            </a:r>
          </a:p>
          <a:p>
            <a:pPr>
              <a:buFont typeface="Arial" pitchFamily="34" charset="0"/>
              <a:buChar char="•"/>
            </a:pPr>
            <a:r>
              <a:rPr lang="ar-SA" dirty="0" smtClean="0"/>
              <a:t>لغات نظم إدارة قواعد البيانات</a:t>
            </a:r>
          </a:p>
          <a:p>
            <a:pPr>
              <a:buFont typeface="Arial" pitchFamily="34" charset="0"/>
              <a:buChar char="•"/>
            </a:pPr>
            <a:r>
              <a:rPr lang="ar-SA" dirty="0" smtClean="0"/>
              <a:t>بيئة نظم قواعد البيانات</a:t>
            </a:r>
          </a:p>
          <a:p>
            <a:pPr>
              <a:buFont typeface="Arial" pitchFamily="34" charset="0"/>
              <a:buChar char="•"/>
            </a:pPr>
            <a:r>
              <a:rPr lang="ar-SA" dirty="0" smtClean="0"/>
              <a:t>تصنيف </a:t>
            </a:r>
            <a:r>
              <a:rPr lang="ar-SA" dirty="0" smtClean="0"/>
              <a:t>قواعد البيانات</a:t>
            </a:r>
          </a:p>
          <a:p>
            <a:pPr>
              <a:buFont typeface="Arial" pitchFamily="34" charset="0"/>
              <a:buChar char="•"/>
            </a:pPr>
            <a:endParaRPr lang="ar-SA" dirty="0" smtClean="0"/>
          </a:p>
          <a:p>
            <a:pPr>
              <a:buFont typeface="Arial" pitchFamily="34" charset="0"/>
              <a:buChar char="•"/>
            </a:pPr>
            <a:endParaRPr lang="ar-SA" dirty="0" smtClean="0"/>
          </a:p>
          <a:p>
            <a:pPr>
              <a:buFont typeface="Arial" pitchFamily="34" charset="0"/>
              <a:buChar char="•"/>
            </a:pPr>
            <a:endParaRPr lang="ar-SA" dirty="0" smtClean="0"/>
          </a:p>
          <a:p>
            <a:pPr>
              <a:buFont typeface="Arial" pitchFamily="34" charset="0"/>
              <a:buChar char="•"/>
            </a:pPr>
            <a:endParaRPr lang="ar-SA"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مكونات بيئة نظم قواعد البيانات </a:t>
            </a:r>
            <a:endParaRPr lang="ar-SA" dirty="0" smtClean="0"/>
          </a:p>
        </p:txBody>
      </p:sp>
      <p:sp>
        <p:nvSpPr>
          <p:cNvPr id="3" name="Content Placeholder 2"/>
          <p:cNvSpPr>
            <a:spLocks noGrp="1"/>
          </p:cNvSpPr>
          <p:nvPr>
            <p:ph idx="1"/>
          </p:nvPr>
        </p:nvSpPr>
        <p:spPr/>
        <p:txBody>
          <a:bodyPr>
            <a:normAutofit/>
          </a:bodyPr>
          <a:lstStyle/>
          <a:p>
            <a:pPr marL="261938" indent="-174625" algn="just" rtl="1">
              <a:buFont typeface="Arial" pitchFamily="34" charset="0"/>
              <a:buChar char="•"/>
              <a:defRPr/>
            </a:pPr>
            <a:r>
              <a:rPr lang="ar-SA" dirty="0" smtClean="0"/>
              <a:t> المكونات المادية: المكونات المادية من حواسيب </a:t>
            </a:r>
            <a:r>
              <a:rPr lang="ar-SA" dirty="0" err="1" smtClean="0"/>
              <a:t>وخوادم</a:t>
            </a:r>
            <a:r>
              <a:rPr lang="ar-SA" dirty="0" smtClean="0"/>
              <a:t> وأجهزة ومعدات.</a:t>
            </a:r>
          </a:p>
          <a:p>
            <a:pPr marL="261938" indent="-174625" algn="just" rtl="1">
              <a:buFont typeface="Arial" pitchFamily="34" charset="0"/>
              <a:buChar char="•"/>
              <a:defRPr/>
            </a:pPr>
            <a:r>
              <a:rPr lang="ar-SA" dirty="0" smtClean="0"/>
              <a:t>المكونات البرمجية: نظم البرمجة الخاصة بقواعد البيانات</a:t>
            </a:r>
          </a:p>
          <a:p>
            <a:pPr marL="261938" indent="-174625" algn="just" rtl="1">
              <a:buFont typeface="Arial" pitchFamily="34" charset="0"/>
              <a:buChar char="•"/>
              <a:defRPr/>
            </a:pPr>
            <a:r>
              <a:rPr lang="ar-SA" dirty="0" smtClean="0"/>
              <a:t>البيانات: هي العنصر المركزي لقواعد البيانات</a:t>
            </a:r>
          </a:p>
          <a:p>
            <a:pPr marL="261938" indent="-174625" algn="just" rtl="1">
              <a:buFont typeface="Arial" pitchFamily="34" charset="0"/>
              <a:buChar char="•"/>
              <a:defRPr/>
            </a:pPr>
            <a:r>
              <a:rPr lang="ar-SA" dirty="0" smtClean="0"/>
              <a:t>الإجراءات والعمليات: هي التعليمات التي تحكم التصميم واستخدام قواعد البيانات بالشكل الأفضل.</a:t>
            </a:r>
          </a:p>
          <a:p>
            <a:pPr marL="261938" indent="-174625" algn="just" rtl="1">
              <a:buFont typeface="Arial" pitchFamily="34" charset="0"/>
              <a:buChar char="•"/>
              <a:defRPr/>
            </a:pPr>
            <a:r>
              <a:rPr lang="ar-SA" dirty="0" smtClean="0"/>
              <a:t>المستخدمون: الأشخاص الذين يتعاملون مع قواعد البيانات</a:t>
            </a:r>
            <a:endParaRPr lang="ar-SA"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مبادئ قواعد </a:t>
            </a:r>
            <a:r>
              <a:rPr lang="ar-SA" dirty="0" smtClean="0"/>
              <a:t>البيانات</a:t>
            </a:r>
            <a:endParaRPr lang="ar-SA" dirty="0" smtClean="0"/>
          </a:p>
        </p:txBody>
      </p:sp>
      <p:sp>
        <p:nvSpPr>
          <p:cNvPr id="3" name="Content Placeholder 2"/>
          <p:cNvSpPr>
            <a:spLocks noGrp="1"/>
          </p:cNvSpPr>
          <p:nvPr>
            <p:ph idx="1"/>
          </p:nvPr>
        </p:nvSpPr>
        <p:spPr/>
        <p:txBody>
          <a:bodyPr>
            <a:normAutofit/>
          </a:bodyPr>
          <a:lstStyle/>
          <a:p>
            <a:pPr marL="261938" indent="-174625" algn="just" rtl="1">
              <a:buFont typeface="Arial" pitchFamily="34" charset="0"/>
              <a:buChar char="•"/>
              <a:defRPr/>
            </a:pPr>
            <a:r>
              <a:rPr lang="ar-SA" dirty="0" smtClean="0"/>
              <a:t>قاعدة البيانات هي اسلوب محدد لتنظيم المعلومات يبسط كيفية الادخال و الاخراج في اطارات مختلفة مع التحكم في كل عملية.</a:t>
            </a:r>
          </a:p>
          <a:p>
            <a:pPr marL="261938" indent="-174625" algn="just" rtl="1">
              <a:buFont typeface="Arial" pitchFamily="34" charset="0"/>
              <a:buChar char="•"/>
              <a:defRPr/>
            </a:pPr>
            <a:r>
              <a:rPr lang="ar-SA" dirty="0" smtClean="0"/>
              <a:t>انواع قواعد البيانات</a:t>
            </a:r>
          </a:p>
          <a:p>
            <a:pPr lvl="1" algn="just" rtl="1">
              <a:buFont typeface="Wingdings" pitchFamily="2" charset="2"/>
              <a:buChar char="§"/>
              <a:defRPr/>
            </a:pPr>
            <a:r>
              <a:rPr lang="ar-SA" dirty="0" smtClean="0"/>
              <a:t>قواعد البيانات الشبكية </a:t>
            </a:r>
            <a:r>
              <a:rPr lang="en-US" dirty="0" smtClean="0"/>
              <a:t>(Network Database)</a:t>
            </a:r>
          </a:p>
          <a:p>
            <a:pPr lvl="1" algn="just" rtl="1">
              <a:buFont typeface="Wingdings" pitchFamily="2" charset="2"/>
              <a:buChar char="§"/>
              <a:defRPr/>
            </a:pPr>
            <a:r>
              <a:rPr lang="ar-SA" dirty="0" smtClean="0"/>
              <a:t>قواعد البيانات الهرمية </a:t>
            </a:r>
            <a:r>
              <a:rPr lang="en-US" dirty="0" smtClean="0"/>
              <a:t>(Hierarchical Database)</a:t>
            </a:r>
          </a:p>
          <a:p>
            <a:pPr lvl="1" algn="just" rtl="1">
              <a:buFont typeface="Wingdings" pitchFamily="2" charset="2"/>
              <a:buChar char="§"/>
              <a:defRPr/>
            </a:pPr>
            <a:r>
              <a:rPr lang="ar-SA" dirty="0" smtClean="0"/>
              <a:t>قواعد البيانات العلاقية (</a:t>
            </a:r>
            <a:r>
              <a:rPr lang="en-US" dirty="0" smtClean="0"/>
              <a:t>Relational Database</a:t>
            </a:r>
            <a:r>
              <a:rPr lang="ar-SA" dirty="0" smtClean="0"/>
              <a:t>)</a:t>
            </a:r>
            <a:endParaRPr lang="ar-SA"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177804"/>
            <a:ext cx="7772400" cy="1143000"/>
          </a:xfrm>
        </p:spPr>
        <p:txBody>
          <a:bodyPr/>
          <a:lstStyle/>
          <a:p>
            <a:pPr eaLnBrk="1" hangingPunct="1">
              <a:defRPr/>
            </a:pPr>
            <a:r>
              <a:rPr lang="ar-SA" sz="4000" dirty="0" smtClean="0">
                <a:effectLst>
                  <a:outerShdw blurRad="38100" dist="38100" dir="2700000" algn="tl">
                    <a:srgbClr val="FFFFFF"/>
                  </a:outerShdw>
                </a:effectLst>
              </a:rPr>
              <a:t>هيكلية نظم إدارة قواعد البيانات </a:t>
            </a:r>
            <a:br>
              <a:rPr lang="ar-SA" sz="4000" dirty="0" smtClean="0">
                <a:effectLst>
                  <a:outerShdw blurRad="38100" dist="38100" dir="2700000" algn="tl">
                    <a:srgbClr val="FFFFFF"/>
                  </a:outerShdw>
                </a:effectLst>
              </a:rPr>
            </a:br>
            <a:r>
              <a:rPr lang="ar-SA" sz="4000" dirty="0" smtClean="0"/>
              <a:t> </a:t>
            </a:r>
            <a:r>
              <a:rPr lang="en-US" sz="4000" dirty="0" smtClean="0"/>
              <a:t>(DBMS Architecture)</a:t>
            </a:r>
          </a:p>
        </p:txBody>
      </p:sp>
      <p:sp>
        <p:nvSpPr>
          <p:cNvPr id="6147" name="Rectangle 3"/>
          <p:cNvSpPr>
            <a:spLocks noGrp="1" noChangeArrowheads="1"/>
          </p:cNvSpPr>
          <p:nvPr>
            <p:ph idx="1"/>
          </p:nvPr>
        </p:nvSpPr>
        <p:spPr/>
        <p:txBody>
          <a:bodyPr/>
          <a:lstStyle/>
          <a:p>
            <a:pPr marL="609600" indent="-609600" algn="r" rtl="1" eaLnBrk="1" hangingPunct="1">
              <a:lnSpc>
                <a:spcPct val="90000"/>
              </a:lnSpc>
              <a:buClr>
                <a:schemeClr val="accent1">
                  <a:lumMod val="75000"/>
                </a:schemeClr>
              </a:buClr>
              <a:buFontTx/>
              <a:buAutoNum type="arabicPeriod"/>
              <a:defRPr/>
            </a:pPr>
            <a:r>
              <a:rPr lang="ar-SA" sz="2800" b="1" u="sng" dirty="0" smtClean="0"/>
              <a:t>النظام المركزي</a:t>
            </a:r>
            <a:r>
              <a:rPr lang="en-US" sz="2800" b="1" u="sng" dirty="0" smtClean="0"/>
              <a:t>( Centralized system) </a:t>
            </a:r>
            <a:r>
              <a:rPr lang="ar-SA" sz="2800" b="1" u="sng" dirty="0" smtClean="0"/>
              <a:t>:</a:t>
            </a:r>
          </a:p>
          <a:p>
            <a:pPr marL="609600" indent="-609600" algn="just" rtl="1" eaLnBrk="1" hangingPunct="1">
              <a:lnSpc>
                <a:spcPct val="90000"/>
              </a:lnSpc>
              <a:buFont typeface="Wingdings" pitchFamily="2" charset="2"/>
              <a:buNone/>
              <a:defRPr/>
            </a:pPr>
            <a:r>
              <a:rPr lang="en-US" sz="2800" dirty="0" smtClean="0"/>
              <a:t>	</a:t>
            </a:r>
            <a:r>
              <a:rPr lang="ar-SA" sz="2800" dirty="0" smtClean="0"/>
              <a:t>وفيه تتواجد جميع وظائف  قواعد البيانات والنظم التطبيقية وواجهات التعامل مع المستخدم وغيرها من البرامج في نظام واحد مركزي</a:t>
            </a:r>
            <a:endParaRPr lang="en-US" sz="2800" dirty="0" smtClean="0"/>
          </a:p>
          <a:p>
            <a:pPr marL="609600" indent="-609600" eaLnBrk="1" hangingPunct="1">
              <a:lnSpc>
                <a:spcPct val="90000"/>
              </a:lnSpc>
              <a:defRPr/>
            </a:pPr>
            <a:endParaRPr lang="en-US" sz="2800" dirty="0" smtClean="0"/>
          </a:p>
          <a:p>
            <a:pPr marL="609600" indent="-609600" algn="r" rtl="1" eaLnBrk="1" hangingPunct="1">
              <a:lnSpc>
                <a:spcPct val="90000"/>
              </a:lnSpc>
              <a:buClr>
                <a:schemeClr val="accent1">
                  <a:lumMod val="75000"/>
                </a:schemeClr>
              </a:buClr>
              <a:buFontTx/>
              <a:buAutoNum type="arabicPeriod" startAt="2"/>
              <a:defRPr/>
            </a:pPr>
            <a:r>
              <a:rPr lang="en-US" sz="2800" dirty="0" smtClean="0"/>
              <a:t> </a:t>
            </a:r>
            <a:r>
              <a:rPr lang="ar-SA" sz="2800" b="1" u="sng" dirty="0" smtClean="0"/>
              <a:t>نظام الخادم ـ العميل (</a:t>
            </a:r>
            <a:r>
              <a:rPr lang="en-US" sz="2800" b="1" u="sng" dirty="0" smtClean="0"/>
              <a:t>Client-Server</a:t>
            </a:r>
            <a:r>
              <a:rPr lang="ar-SA" sz="2800" b="1" u="sng" dirty="0" smtClean="0"/>
              <a:t>):</a:t>
            </a:r>
          </a:p>
          <a:p>
            <a:pPr marL="609600" indent="-609600" algn="just" rtl="1" eaLnBrk="1" hangingPunct="1">
              <a:lnSpc>
                <a:spcPct val="90000"/>
              </a:lnSpc>
              <a:buClr>
                <a:srgbClr val="000000"/>
              </a:buClr>
              <a:buFont typeface="Wingdings" pitchFamily="2" charset="2"/>
              <a:buNone/>
              <a:defRPr/>
            </a:pPr>
            <a:r>
              <a:rPr lang="en-US" sz="2800" dirty="0" smtClean="0"/>
              <a:t>	</a:t>
            </a:r>
            <a:r>
              <a:rPr lang="ar-SA" sz="2800" dirty="0" smtClean="0"/>
              <a:t>وفيه يحتوي العميل (يكون عادة عبارة عن حاسب شخصي) النظم التطبيقية وواجهات التعامل مع المستخدم بينما يقوم الخادم بوظائف قواعد البيانات (وفي بعض النظم الحديثة قد يقوم العميل ببعض وظائف قواعد البيانات)</a:t>
            </a:r>
            <a:endParaRPr lang="en-US" sz="28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762000" y="381000"/>
            <a:ext cx="7772400" cy="762000"/>
          </a:xfrm>
        </p:spPr>
        <p:txBody>
          <a:bodyPr/>
          <a:lstStyle/>
          <a:p>
            <a:pPr rtl="1" eaLnBrk="1" hangingPunct="1">
              <a:defRPr/>
            </a:pPr>
            <a:r>
              <a:rPr lang="ar-SA" dirty="0" smtClean="0"/>
              <a:t>نماذج البيانات (</a:t>
            </a:r>
            <a:r>
              <a:rPr lang="en-US" dirty="0" smtClean="0"/>
              <a:t>Data Models</a:t>
            </a:r>
            <a:r>
              <a:rPr lang="ar-SA" dirty="0" smtClean="0"/>
              <a:t>)</a:t>
            </a:r>
            <a:endParaRPr lang="en-US" dirty="0" smtClean="0"/>
          </a:p>
        </p:txBody>
      </p:sp>
      <p:sp>
        <p:nvSpPr>
          <p:cNvPr id="41987" name="Rectangle 3"/>
          <p:cNvSpPr>
            <a:spLocks noGrp="1" noChangeArrowheads="1"/>
          </p:cNvSpPr>
          <p:nvPr>
            <p:ph idx="1"/>
          </p:nvPr>
        </p:nvSpPr>
        <p:spPr>
          <a:xfrm>
            <a:off x="468313" y="1676400"/>
            <a:ext cx="7989887" cy="4419600"/>
          </a:xfrm>
        </p:spPr>
        <p:txBody>
          <a:bodyPr/>
          <a:lstStyle/>
          <a:p>
            <a:pPr algn="just" rtl="1" eaLnBrk="1" hangingPunct="1">
              <a:buClr>
                <a:schemeClr val="accent1">
                  <a:lumMod val="75000"/>
                </a:schemeClr>
              </a:buClr>
              <a:buFont typeface="Arial" pitchFamily="34" charset="0"/>
              <a:buChar char="•"/>
              <a:defRPr/>
            </a:pPr>
            <a:r>
              <a:rPr lang="ar-SA" dirty="0" smtClean="0"/>
              <a:t>هو وصف للبيانات </a:t>
            </a:r>
            <a:r>
              <a:rPr lang="ar-SA" dirty="0" err="1" smtClean="0"/>
              <a:t>او</a:t>
            </a:r>
            <a:r>
              <a:rPr lang="ar-SA" dirty="0" smtClean="0"/>
              <a:t> </a:t>
            </a:r>
            <a:r>
              <a:rPr lang="ar-SA" dirty="0" smtClean="0"/>
              <a:t>انشطة او احداث في مكان ما لجعل البيانات منظمة و مفهومة.</a:t>
            </a:r>
          </a:p>
          <a:p>
            <a:pPr algn="just" rtl="1" eaLnBrk="1" hangingPunct="1">
              <a:buClr>
                <a:schemeClr val="accent1">
                  <a:lumMod val="75000"/>
                </a:schemeClr>
              </a:buClr>
              <a:buFont typeface="Arial" pitchFamily="34" charset="0"/>
              <a:buChar char="•"/>
              <a:defRPr/>
            </a:pPr>
            <a:r>
              <a:rPr lang="ar-SA" dirty="0" smtClean="0"/>
              <a:t>بناء البيانات هو</a:t>
            </a:r>
            <a:r>
              <a:rPr lang="en-US" dirty="0" smtClean="0"/>
              <a:t> </a:t>
            </a:r>
            <a:r>
              <a:rPr lang="ar-SA" dirty="0" smtClean="0"/>
              <a:t>تحديد نوع البيانات و العلاقات بين البيانات والقيود المفروضة عليها</a:t>
            </a:r>
            <a:endParaRPr lang="en-US" dirty="0" smtClean="0"/>
          </a:p>
          <a:p>
            <a:pPr algn="just" rtl="1" eaLnBrk="1" hangingPunct="1">
              <a:buClr>
                <a:schemeClr val="accent1">
                  <a:lumMod val="75000"/>
                </a:schemeClr>
              </a:buClr>
              <a:buFont typeface="Arial" pitchFamily="34" charset="0"/>
              <a:buChar char="•"/>
              <a:defRPr/>
            </a:pPr>
            <a:r>
              <a:rPr lang="ar-SA" dirty="0" smtClean="0"/>
              <a:t>يمكن أن يحتوي نموذج البيانات </a:t>
            </a:r>
            <a:r>
              <a:rPr lang="ar-SA" dirty="0" smtClean="0"/>
              <a:t>على </a:t>
            </a:r>
            <a:r>
              <a:rPr lang="ar-SA" dirty="0" smtClean="0"/>
              <a:t>بعض العمليات الأساسية (مثل كيفية تعديل أو استرجاع البيانات)</a:t>
            </a:r>
          </a:p>
          <a:p>
            <a:pPr algn="just" rtl="1" eaLnBrk="1" hangingPunct="1">
              <a:buClr>
                <a:schemeClr val="accent1">
                  <a:lumMod val="75000"/>
                </a:schemeClr>
              </a:buClr>
              <a:buFont typeface="Arial" pitchFamily="34" charset="0"/>
              <a:buChar char="•"/>
              <a:defRPr/>
            </a:pPr>
            <a:r>
              <a:rPr lang="ar-SA" dirty="0" smtClean="0"/>
              <a:t>في نظم البيانات الشيئية يمكن أن يحتوي النموذج علي مجموعة من العمليات التي يعرفها المستخدم علي البيانات</a:t>
            </a:r>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5800" y="304800"/>
            <a:ext cx="7772400" cy="762000"/>
          </a:xfrm>
        </p:spPr>
        <p:txBody>
          <a:bodyPr/>
          <a:lstStyle/>
          <a:p>
            <a:pPr rtl="1" eaLnBrk="1" hangingPunct="1">
              <a:defRPr/>
            </a:pPr>
            <a:r>
              <a:rPr lang="ar-SA" b="1" u="sng" dirty="0" smtClean="0"/>
              <a:t>حالات قواعد البيانات (</a:t>
            </a:r>
            <a:r>
              <a:rPr lang="en-US" b="1" u="sng" dirty="0" smtClean="0"/>
              <a:t>Instances</a:t>
            </a:r>
            <a:r>
              <a:rPr lang="ar-SA" b="1" u="sng" dirty="0" smtClean="0"/>
              <a:t>)</a:t>
            </a:r>
            <a:endParaRPr lang="en-US" b="1" u="sng" dirty="0" smtClean="0"/>
          </a:p>
        </p:txBody>
      </p:sp>
      <p:sp>
        <p:nvSpPr>
          <p:cNvPr id="12291" name="Rectangle 3"/>
          <p:cNvSpPr>
            <a:spLocks noGrp="1" noChangeArrowheads="1"/>
          </p:cNvSpPr>
          <p:nvPr>
            <p:ph idx="1"/>
          </p:nvPr>
        </p:nvSpPr>
        <p:spPr>
          <a:xfrm>
            <a:off x="250825" y="1600200"/>
            <a:ext cx="8497888" cy="4114800"/>
          </a:xfrm>
        </p:spPr>
        <p:txBody>
          <a:bodyPr/>
          <a:lstStyle/>
          <a:p>
            <a:pPr algn="just" rtl="1" eaLnBrk="1" hangingPunct="1">
              <a:buFont typeface="Wingdings" pitchFamily="2" charset="2"/>
              <a:buNone/>
              <a:defRPr/>
            </a:pPr>
            <a:r>
              <a:rPr lang="ar-SA" sz="2800" dirty="0" smtClean="0"/>
              <a:t>البيانات المتواجدة داخل قواعد البيانات في لحظة معينة تسمي ”حالة قواعد البيانات أو الوضع الحالي لقواعد البيانات</a:t>
            </a:r>
            <a:endParaRPr lang="en-US" sz="2800" dirty="0" smtClean="0"/>
          </a:p>
          <a:p>
            <a:pPr algn="just" rtl="1" eaLnBrk="1" hangingPunct="1">
              <a:buFont typeface="Wingdings" pitchFamily="2" charset="2"/>
              <a:buNone/>
              <a:defRPr/>
            </a:pPr>
            <a:r>
              <a:rPr lang="ar-SA" sz="2800" dirty="0" smtClean="0"/>
              <a:t> </a:t>
            </a:r>
            <a:r>
              <a:rPr lang="en-US" sz="2800" dirty="0" smtClean="0"/>
              <a:t>(DB State or Current Set of Occurrence or </a:t>
            </a:r>
            <a:r>
              <a:rPr lang="en-US" sz="2800" u="sng" dirty="0" smtClean="0"/>
              <a:t>Instance</a:t>
            </a:r>
            <a:r>
              <a:rPr lang="en-US" sz="2800" dirty="0" smtClean="0"/>
              <a:t>)</a:t>
            </a:r>
            <a:endParaRPr lang="ar-SA" sz="2800" dirty="0" smtClean="0"/>
          </a:p>
          <a:p>
            <a:pPr algn="just" rtl="1" eaLnBrk="1" hangingPunct="1">
              <a:buFont typeface="Wingdings" pitchFamily="2" charset="2"/>
              <a:buNone/>
              <a:defRPr/>
            </a:pPr>
            <a:endParaRPr lang="en-US" sz="2800" dirty="0" smtClean="0"/>
          </a:p>
          <a:p>
            <a:pPr algn="just" rtl="1" eaLnBrk="1" hangingPunct="1">
              <a:buClr>
                <a:schemeClr val="accent1">
                  <a:lumMod val="75000"/>
                </a:schemeClr>
              </a:buClr>
              <a:buFont typeface="Arial" pitchFamily="34" charset="0"/>
              <a:buChar char="•"/>
              <a:defRPr/>
            </a:pPr>
            <a:r>
              <a:rPr lang="ar-SA" sz="2800" dirty="0" smtClean="0"/>
              <a:t>يتم إنشاء الوضع الابتدائى لها عند إدخال البيانات لأول مرة ثم يتغير وضعها عند إجراء العمليات المختلفة على البيانات (إضافة – حذف – تعديل)</a:t>
            </a:r>
          </a:p>
          <a:p>
            <a:pPr algn="just" rtl="1" eaLnBrk="1" hangingPunct="1">
              <a:buClr>
                <a:schemeClr val="accent1">
                  <a:lumMod val="75000"/>
                </a:schemeClr>
              </a:buClr>
              <a:buFont typeface="Arial" pitchFamily="34" charset="0"/>
              <a:buChar char="•"/>
              <a:defRPr/>
            </a:pPr>
            <a:r>
              <a:rPr lang="ar-SA" sz="2800" dirty="0" smtClean="0"/>
              <a:t>تسمى حالة البيانات هذه ”</a:t>
            </a:r>
            <a:r>
              <a:rPr lang="en-US" sz="2800" dirty="0" smtClean="0"/>
              <a:t>Extension</a:t>
            </a:r>
            <a:r>
              <a:rPr lang="ar-SA" sz="2800" dirty="0" smtClean="0"/>
              <a:t>“</a:t>
            </a:r>
            <a:endParaRPr lang="en-US" sz="28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026"/>
          <p:cNvSpPr>
            <a:spLocks noGrp="1" noChangeArrowheads="1"/>
          </p:cNvSpPr>
          <p:nvPr>
            <p:ph type="title"/>
          </p:nvPr>
        </p:nvSpPr>
        <p:spPr>
          <a:xfrm>
            <a:off x="395288" y="228600"/>
            <a:ext cx="8353425" cy="685800"/>
          </a:xfrm>
        </p:spPr>
        <p:txBody>
          <a:bodyPr/>
          <a:lstStyle/>
          <a:p>
            <a:pPr rtl="1" eaLnBrk="1" hangingPunct="1">
              <a:defRPr/>
            </a:pPr>
            <a:r>
              <a:rPr lang="ar-SA" dirty="0" smtClean="0"/>
              <a:t>هيكلية نظم قواعد البيانات (</a:t>
            </a:r>
            <a:r>
              <a:rPr lang="en-US" dirty="0" smtClean="0"/>
              <a:t>DB System</a:t>
            </a:r>
            <a:r>
              <a:rPr lang="ar-SA" dirty="0" smtClean="0"/>
              <a:t>)</a:t>
            </a:r>
            <a:endParaRPr lang="en-US" dirty="0" smtClean="0"/>
          </a:p>
        </p:txBody>
      </p:sp>
      <p:sp>
        <p:nvSpPr>
          <p:cNvPr id="46083" name="Rectangle 1027"/>
          <p:cNvSpPr>
            <a:spLocks noGrp="1" noChangeArrowheads="1"/>
          </p:cNvSpPr>
          <p:nvPr>
            <p:ph idx="1"/>
          </p:nvPr>
        </p:nvSpPr>
        <p:spPr>
          <a:xfrm>
            <a:off x="323850" y="1338263"/>
            <a:ext cx="8134350" cy="5043487"/>
          </a:xfrm>
        </p:spPr>
        <p:txBody>
          <a:bodyPr/>
          <a:lstStyle/>
          <a:p>
            <a:pPr marL="609600" indent="-609600" algn="just" rtl="1" eaLnBrk="1" hangingPunct="1">
              <a:lnSpc>
                <a:spcPct val="90000"/>
              </a:lnSpc>
              <a:buClr>
                <a:schemeClr val="accent1">
                  <a:lumMod val="75000"/>
                </a:schemeClr>
              </a:buClr>
              <a:buFont typeface="Arial" pitchFamily="34" charset="0"/>
              <a:buChar char="•"/>
              <a:defRPr/>
            </a:pPr>
            <a:r>
              <a:rPr lang="ar-SA" dirty="0" smtClean="0"/>
              <a:t> تحتوي نظم قواعد البيانات على ثلاث مستويات من المخططات وذلك لدعم الخواص التي يجب أن تقدمها نظم إدارة قواعد البيانات:</a:t>
            </a:r>
          </a:p>
          <a:p>
            <a:pPr marL="1009650" lvl="1" indent="-609600" algn="just">
              <a:lnSpc>
                <a:spcPct val="90000"/>
              </a:lnSpc>
              <a:buClr>
                <a:schemeClr val="accent1">
                  <a:lumMod val="75000"/>
                </a:schemeClr>
              </a:buClr>
              <a:buFont typeface="+mj-lt"/>
              <a:buAutoNum type="arabicPeriod"/>
              <a:defRPr/>
            </a:pPr>
            <a:r>
              <a:rPr lang="ar-SA" dirty="0" smtClean="0"/>
              <a:t>مستوى البيانات الخارجي(</a:t>
            </a:r>
            <a:r>
              <a:rPr lang="en-US" dirty="0" smtClean="0"/>
              <a:t>The External or View Level</a:t>
            </a:r>
            <a:r>
              <a:rPr lang="ar-SA" dirty="0" smtClean="0"/>
              <a:t>)</a:t>
            </a:r>
          </a:p>
          <a:p>
            <a:pPr marL="1009650" lvl="1" indent="-609600" algn="just">
              <a:lnSpc>
                <a:spcPct val="90000"/>
              </a:lnSpc>
              <a:buClr>
                <a:schemeClr val="accent1">
                  <a:lumMod val="75000"/>
                </a:schemeClr>
              </a:buClr>
              <a:buFont typeface="+mj-lt"/>
              <a:buAutoNum type="arabicPeriod"/>
              <a:defRPr/>
            </a:pPr>
            <a:r>
              <a:rPr lang="ar-SA" dirty="0" smtClean="0"/>
              <a:t>المستوى المفاهيمي (</a:t>
            </a:r>
            <a:r>
              <a:rPr lang="en-US" dirty="0" smtClean="0"/>
              <a:t>The Conceptual Level</a:t>
            </a:r>
            <a:r>
              <a:rPr lang="ar-SA" dirty="0" smtClean="0"/>
              <a:t>)</a:t>
            </a:r>
          </a:p>
          <a:p>
            <a:pPr marL="1009650" lvl="1" indent="-609600" algn="just">
              <a:lnSpc>
                <a:spcPct val="90000"/>
              </a:lnSpc>
              <a:buClr>
                <a:schemeClr val="accent1">
                  <a:lumMod val="75000"/>
                </a:schemeClr>
              </a:buClr>
              <a:buFont typeface="+mj-lt"/>
              <a:buAutoNum type="arabicPeriod"/>
              <a:defRPr/>
            </a:pPr>
            <a:r>
              <a:rPr lang="ar-SA" dirty="0" smtClean="0"/>
              <a:t>المستوي الداخلي (</a:t>
            </a:r>
            <a:r>
              <a:rPr lang="en-US" dirty="0" smtClean="0"/>
              <a:t>Internal Level</a:t>
            </a:r>
            <a:r>
              <a:rPr lang="ar-SA" dirty="0" smtClean="0"/>
              <a:t>)</a:t>
            </a:r>
          </a:p>
          <a:p>
            <a:pPr marL="1009650" lvl="1" indent="-609600" algn="just">
              <a:lnSpc>
                <a:spcPct val="90000"/>
              </a:lnSpc>
              <a:buClr>
                <a:schemeClr val="accent1">
                  <a:lumMod val="75000"/>
                </a:schemeClr>
              </a:buClr>
              <a:buFont typeface="+mj-lt"/>
              <a:buAutoNum type="arabicPeriod"/>
              <a:defRPr/>
            </a:pPr>
            <a:endParaRPr lang="en-US" dirty="0" smtClean="0"/>
          </a:p>
          <a:p>
            <a:pPr marL="1009650" lvl="1" indent="-609600" algn="just">
              <a:lnSpc>
                <a:spcPct val="90000"/>
              </a:lnSpc>
              <a:buClr>
                <a:schemeClr val="accent1">
                  <a:lumMod val="75000"/>
                </a:schemeClr>
              </a:buClr>
              <a:buFont typeface="+mj-lt"/>
              <a:buAutoNum type="arabicPeriod"/>
              <a:defRPr/>
            </a:pPr>
            <a:endParaRPr lang="en-US" dirty="0" smtClean="0"/>
          </a:p>
          <a:p>
            <a:pPr marL="1009650" lvl="1" indent="-609600" algn="just">
              <a:lnSpc>
                <a:spcPct val="90000"/>
              </a:lnSpc>
              <a:buClr>
                <a:schemeClr val="accent1">
                  <a:lumMod val="75000"/>
                </a:schemeClr>
              </a:buClr>
              <a:buFont typeface="+mj-lt"/>
              <a:buAutoNum type="arabicPeriod"/>
              <a:defRPr/>
            </a:pPr>
            <a:endParaRPr lang="en-US" dirty="0" smtClean="0"/>
          </a:p>
          <a:p>
            <a:pPr marL="1009650" lvl="1" indent="-609600" algn="just">
              <a:lnSpc>
                <a:spcPct val="90000"/>
              </a:lnSpc>
              <a:buClr>
                <a:schemeClr val="accent1">
                  <a:lumMod val="75000"/>
                </a:schemeClr>
              </a:buClr>
              <a:buFont typeface="+mj-lt"/>
              <a:buAutoNum type="arabicPeriod"/>
              <a:defRPr/>
            </a:pPr>
            <a:endParaRPr lang="ar-SA"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68313" y="304800"/>
            <a:ext cx="8136135" cy="685800"/>
          </a:xfrm>
        </p:spPr>
        <p:txBody>
          <a:bodyPr/>
          <a:lstStyle/>
          <a:p>
            <a:pPr rtl="1" eaLnBrk="1" hangingPunct="1">
              <a:defRPr/>
            </a:pPr>
            <a:r>
              <a:rPr lang="ar-SA" dirty="0" smtClean="0"/>
              <a:t>هيكلية نظم قواعد البيانات (</a:t>
            </a:r>
            <a:r>
              <a:rPr lang="en-US" dirty="0" smtClean="0"/>
              <a:t>DB System</a:t>
            </a:r>
            <a:r>
              <a:rPr lang="ar-SA" dirty="0" smtClean="0"/>
              <a:t>)</a:t>
            </a:r>
            <a:endParaRPr lang="en-US" dirty="0" smtClean="0"/>
          </a:p>
        </p:txBody>
      </p:sp>
      <p:sp>
        <p:nvSpPr>
          <p:cNvPr id="48131" name="Rectangle 3"/>
          <p:cNvSpPr>
            <a:spLocks noGrp="1" noChangeArrowheads="1"/>
          </p:cNvSpPr>
          <p:nvPr>
            <p:ph idx="1"/>
          </p:nvPr>
        </p:nvSpPr>
        <p:spPr>
          <a:xfrm>
            <a:off x="395288" y="1371600"/>
            <a:ext cx="8280400" cy="4724400"/>
          </a:xfrm>
        </p:spPr>
        <p:txBody>
          <a:bodyPr>
            <a:normAutofit/>
          </a:bodyPr>
          <a:lstStyle/>
          <a:p>
            <a:pPr marL="609600" indent="-609600" algn="r" rtl="1" eaLnBrk="1" hangingPunct="1">
              <a:buClr>
                <a:schemeClr val="tx1"/>
              </a:buClr>
              <a:buFont typeface="+mj-lt"/>
              <a:buAutoNum type="arabicPeriod"/>
              <a:defRPr/>
            </a:pPr>
            <a:r>
              <a:rPr lang="ar-SA" sz="2800" b="1" u="sng" dirty="0" smtClean="0"/>
              <a:t>مستوى البيانات الخارجي </a:t>
            </a:r>
            <a:r>
              <a:rPr lang="en-US" sz="2800" b="1" u="sng" dirty="0" smtClean="0"/>
              <a:t>The External or View Level</a:t>
            </a:r>
            <a:r>
              <a:rPr lang="ar-SA" sz="2800" b="1" u="sng" dirty="0" smtClean="0"/>
              <a:t>:</a:t>
            </a:r>
            <a:endParaRPr lang="en-US" sz="2800" b="1" u="sng" dirty="0" smtClean="0"/>
          </a:p>
          <a:p>
            <a:pPr marL="1009650" lvl="1" indent="-609600" algn="just">
              <a:buClr>
                <a:schemeClr val="accent1">
                  <a:lumMod val="75000"/>
                </a:schemeClr>
              </a:buClr>
              <a:buFont typeface="Arial" pitchFamily="34" charset="0"/>
              <a:buChar char="•"/>
              <a:defRPr/>
            </a:pPr>
            <a:r>
              <a:rPr lang="ar-SA" dirty="0" smtClean="0"/>
              <a:t>هو الجزء الذي يستهدف المستخدمين </a:t>
            </a:r>
          </a:p>
          <a:p>
            <a:pPr marL="1009650" lvl="1" indent="-609600" algn="just">
              <a:buClr>
                <a:schemeClr val="accent1">
                  <a:lumMod val="75000"/>
                </a:schemeClr>
              </a:buClr>
              <a:buFontTx/>
              <a:buChar char="-"/>
              <a:defRPr/>
            </a:pPr>
            <a:r>
              <a:rPr lang="ar-SA" dirty="0" smtClean="0"/>
              <a:t>التخاطب والاتصال واسترجاع البيانات</a:t>
            </a:r>
          </a:p>
          <a:p>
            <a:pPr marL="1009650" lvl="1" indent="-609600" algn="just">
              <a:buClr>
                <a:schemeClr val="accent1">
                  <a:lumMod val="75000"/>
                </a:schemeClr>
              </a:buClr>
              <a:buFontTx/>
              <a:buChar char="-"/>
              <a:defRPr/>
            </a:pPr>
            <a:r>
              <a:rPr lang="ar-SA" dirty="0" smtClean="0"/>
              <a:t>يستخدم برامج تطبيقية وبرامج </a:t>
            </a:r>
            <a:r>
              <a:rPr lang="ar-SA" dirty="0" err="1" smtClean="0"/>
              <a:t>رسومية</a:t>
            </a:r>
            <a:r>
              <a:rPr lang="ar-SA" dirty="0" smtClean="0"/>
              <a:t> </a:t>
            </a:r>
            <a:r>
              <a:rPr lang="ar-SA" dirty="0" err="1" smtClean="0"/>
              <a:t>او</a:t>
            </a:r>
            <a:r>
              <a:rPr lang="ar-SA" dirty="0" smtClean="0"/>
              <a:t> مباشر</a:t>
            </a:r>
          </a:p>
          <a:p>
            <a:pPr marL="1009650" lvl="1" indent="-609600" algn="just">
              <a:buClr>
                <a:schemeClr val="accent1">
                  <a:lumMod val="75000"/>
                </a:schemeClr>
              </a:buClr>
              <a:buFontTx/>
              <a:buChar char="-"/>
              <a:defRPr/>
            </a:pPr>
            <a:endParaRPr lang="ar-SA" dirty="0" smtClean="0"/>
          </a:p>
          <a:p>
            <a:pPr marL="1009650" lvl="1" indent="-609600" algn="just">
              <a:buClr>
                <a:schemeClr val="accent1">
                  <a:lumMod val="75000"/>
                </a:schemeClr>
              </a:buClr>
              <a:buFontTx/>
              <a:buChar char="-"/>
              <a:defRPr/>
            </a:pPr>
            <a:r>
              <a:rPr lang="ar-SA" dirty="0" smtClean="0"/>
              <a:t>مرحلة التحليل</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68313" y="228600"/>
            <a:ext cx="8351837" cy="609600"/>
          </a:xfrm>
        </p:spPr>
        <p:txBody>
          <a:bodyPr/>
          <a:lstStyle/>
          <a:p>
            <a:pPr rtl="1" eaLnBrk="1" hangingPunct="1">
              <a:defRPr/>
            </a:pPr>
            <a:r>
              <a:rPr lang="ar-SA" dirty="0" smtClean="0"/>
              <a:t>هيكلية نظم قواعد البيانات (</a:t>
            </a:r>
            <a:r>
              <a:rPr lang="en-US" dirty="0" smtClean="0"/>
              <a:t>DB System</a:t>
            </a:r>
            <a:r>
              <a:rPr lang="ar-SA" dirty="0" smtClean="0"/>
              <a:t>)</a:t>
            </a:r>
            <a:endParaRPr lang="en-US" dirty="0" smtClean="0"/>
          </a:p>
        </p:txBody>
      </p:sp>
      <p:sp>
        <p:nvSpPr>
          <p:cNvPr id="47107" name="Rectangle 3"/>
          <p:cNvSpPr>
            <a:spLocks noGrp="1" noChangeArrowheads="1"/>
          </p:cNvSpPr>
          <p:nvPr>
            <p:ph idx="1"/>
          </p:nvPr>
        </p:nvSpPr>
        <p:spPr>
          <a:xfrm>
            <a:off x="685800" y="1407882"/>
            <a:ext cx="7772400" cy="4876800"/>
          </a:xfrm>
        </p:spPr>
        <p:txBody>
          <a:bodyPr>
            <a:normAutofit/>
          </a:bodyPr>
          <a:lstStyle/>
          <a:p>
            <a:pPr marL="609600" indent="-609600" algn="r" rtl="1" eaLnBrk="1" hangingPunct="1">
              <a:buClr>
                <a:schemeClr val="tx1"/>
              </a:buClr>
              <a:buFontTx/>
              <a:buAutoNum type="arabicPeriod" startAt="2"/>
              <a:defRPr/>
            </a:pPr>
            <a:r>
              <a:rPr lang="ar-SA" b="1" u="sng" dirty="0" smtClean="0"/>
              <a:t>المستوى المفاهيمي </a:t>
            </a:r>
            <a:r>
              <a:rPr lang="en-US" b="1" u="sng" dirty="0" smtClean="0"/>
              <a:t>:The Conceptual Level</a:t>
            </a:r>
          </a:p>
          <a:p>
            <a:pPr marL="1009650" lvl="1" indent="-609600" algn="just">
              <a:buClr>
                <a:schemeClr val="accent1">
                  <a:lumMod val="75000"/>
                </a:schemeClr>
              </a:buClr>
              <a:buFont typeface="Arial" pitchFamily="34" charset="0"/>
              <a:buChar char="•"/>
              <a:defRPr/>
            </a:pPr>
            <a:r>
              <a:rPr lang="en-US" dirty="0" smtClean="0"/>
              <a:t> </a:t>
            </a:r>
            <a:r>
              <a:rPr lang="ar-SA" dirty="0" smtClean="0"/>
              <a:t>يحتوي علي </a:t>
            </a:r>
            <a:r>
              <a:rPr lang="en-US" dirty="0" smtClean="0"/>
              <a:t>Conceptual Schema</a:t>
            </a:r>
            <a:r>
              <a:rPr lang="ar-SA" dirty="0" smtClean="0"/>
              <a:t> التي </a:t>
            </a:r>
            <a:r>
              <a:rPr lang="ar-SA" dirty="0" smtClean="0"/>
              <a:t>تصف </a:t>
            </a:r>
            <a:r>
              <a:rPr lang="ar-SA" dirty="0" smtClean="0"/>
              <a:t>بناء البيانات في قواعد </a:t>
            </a:r>
            <a:r>
              <a:rPr lang="ar-SA" dirty="0" smtClean="0"/>
              <a:t>البيانات – نموذج البيانات المنطقي</a:t>
            </a:r>
            <a:endParaRPr lang="ar-SA" dirty="0" smtClean="0"/>
          </a:p>
          <a:p>
            <a:pPr marL="1009650" lvl="1" indent="-609600" algn="just">
              <a:buClr>
                <a:schemeClr val="accent1">
                  <a:lumMod val="75000"/>
                </a:schemeClr>
              </a:buClr>
              <a:buFont typeface="Arial" pitchFamily="34" charset="0"/>
              <a:buChar char="•"/>
              <a:defRPr/>
            </a:pPr>
            <a:r>
              <a:rPr lang="ar-SA" dirty="0" smtClean="0"/>
              <a:t>تقوم بإخفاء التفاصيل الخاصة بالبناء الفعلي للبيانات</a:t>
            </a:r>
          </a:p>
          <a:p>
            <a:pPr marL="1009650" lvl="1" indent="-609600" algn="just">
              <a:buClr>
                <a:schemeClr val="accent1">
                  <a:lumMod val="75000"/>
                </a:schemeClr>
              </a:buClr>
              <a:buFont typeface="Arial" pitchFamily="34" charset="0"/>
              <a:buChar char="•"/>
              <a:defRPr/>
            </a:pPr>
            <a:r>
              <a:rPr lang="ar-SA" dirty="0" smtClean="0"/>
              <a:t>تقوم بوصف الكيانات، نوع البيانات، العلاقات، القيود و كذلك العمليات التي </a:t>
            </a:r>
            <a:r>
              <a:rPr lang="ar-SA" dirty="0" smtClean="0"/>
              <a:t>يعرفها </a:t>
            </a:r>
            <a:r>
              <a:rPr lang="ar-SA" dirty="0" smtClean="0"/>
              <a:t>المستخدم</a:t>
            </a:r>
          </a:p>
          <a:p>
            <a:pPr marL="1009650" lvl="1" indent="-609600" algn="just">
              <a:buClr>
                <a:schemeClr val="accent1">
                  <a:lumMod val="75000"/>
                </a:schemeClr>
              </a:buClr>
              <a:buFont typeface="Arial" pitchFamily="34" charset="0"/>
              <a:buChar char="•"/>
              <a:defRPr/>
            </a:pPr>
            <a:r>
              <a:rPr lang="ar-SA" dirty="0" smtClean="0"/>
              <a:t>يمكن استخدام </a:t>
            </a:r>
            <a:r>
              <a:rPr lang="en-US" dirty="0" smtClean="0"/>
              <a:t>Conceptual data model </a:t>
            </a:r>
            <a:r>
              <a:rPr lang="ar-SA" dirty="0" smtClean="0"/>
              <a:t> أو </a:t>
            </a:r>
            <a:r>
              <a:rPr lang="en-US" dirty="0" smtClean="0"/>
              <a:t>Representation data model</a:t>
            </a:r>
            <a:r>
              <a:rPr lang="ar-SA" dirty="0" smtClean="0"/>
              <a:t> في بناء هذا المستوي و يطلق عليه مرحلة التصميم</a:t>
            </a:r>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هيكلية نظم قواعد البيانات</a:t>
            </a:r>
            <a:endParaRPr lang="ar-SA" dirty="0"/>
          </a:p>
        </p:txBody>
      </p:sp>
      <p:sp>
        <p:nvSpPr>
          <p:cNvPr id="3" name="Content Placeholder 2"/>
          <p:cNvSpPr>
            <a:spLocks noGrp="1"/>
          </p:cNvSpPr>
          <p:nvPr>
            <p:ph idx="1"/>
          </p:nvPr>
        </p:nvSpPr>
        <p:spPr/>
        <p:txBody>
          <a:bodyPr/>
          <a:lstStyle/>
          <a:p>
            <a:pPr marL="609600" indent="-609600" algn="r" rtl="1" eaLnBrk="1" hangingPunct="1">
              <a:lnSpc>
                <a:spcPct val="90000"/>
              </a:lnSpc>
              <a:buClr>
                <a:schemeClr val="tx1"/>
              </a:buClr>
              <a:buFont typeface="Wingdings" pitchFamily="2" charset="2"/>
              <a:buNone/>
              <a:defRPr/>
            </a:pPr>
            <a:r>
              <a:rPr lang="ar-SA" sz="2800" dirty="0" smtClean="0"/>
              <a:t>3. </a:t>
            </a:r>
            <a:r>
              <a:rPr lang="ar-SA" sz="2800" b="1" u="sng" dirty="0" smtClean="0"/>
              <a:t>المستوي الداخلي (</a:t>
            </a:r>
            <a:r>
              <a:rPr lang="en-US" sz="2800" b="1" u="sng" dirty="0" smtClean="0"/>
              <a:t>Internal Level</a:t>
            </a:r>
            <a:r>
              <a:rPr lang="ar-SA" sz="2800" b="1" u="sng" dirty="0" smtClean="0"/>
              <a:t>):</a:t>
            </a:r>
          </a:p>
          <a:p>
            <a:pPr marL="1009650" lvl="1" indent="-609600" algn="just">
              <a:lnSpc>
                <a:spcPct val="90000"/>
              </a:lnSpc>
              <a:buClr>
                <a:schemeClr val="accent1">
                  <a:lumMod val="75000"/>
                </a:schemeClr>
              </a:buClr>
              <a:buFont typeface="Arial" pitchFamily="34" charset="0"/>
              <a:buChar char="•"/>
              <a:defRPr/>
            </a:pPr>
            <a:r>
              <a:rPr lang="ar-SA" dirty="0" smtClean="0"/>
              <a:t>وهو يحتوي علي المخطط الداخلي والذي يقوم بوصف التخزين الفعلي لقواعد البيانات و عملية انشاء قاعدة البيانات.</a:t>
            </a:r>
          </a:p>
          <a:p>
            <a:pPr marL="1009650" lvl="1" indent="-609600" algn="just">
              <a:lnSpc>
                <a:spcPct val="90000"/>
              </a:lnSpc>
              <a:buClr>
                <a:schemeClr val="accent1">
                  <a:lumMod val="75000"/>
                </a:schemeClr>
              </a:buClr>
              <a:buFont typeface="Arial" pitchFamily="34" charset="0"/>
              <a:buChar char="•"/>
              <a:defRPr/>
            </a:pPr>
            <a:r>
              <a:rPr lang="ar-SA" dirty="0" smtClean="0"/>
              <a:t>مرتبط بالاجهزة و البرامج </a:t>
            </a:r>
          </a:p>
          <a:p>
            <a:pPr marL="1009650" lvl="1" indent="-609600" algn="just">
              <a:lnSpc>
                <a:spcPct val="90000"/>
              </a:lnSpc>
              <a:buClr>
                <a:schemeClr val="accent1">
                  <a:lumMod val="75000"/>
                </a:schemeClr>
              </a:buClr>
              <a:buFont typeface="Arial" pitchFamily="34" charset="0"/>
              <a:buChar char="•"/>
              <a:defRPr/>
            </a:pPr>
            <a:r>
              <a:rPr lang="ar-SA" dirty="0" smtClean="0"/>
              <a:t>هذا المخطط الداخلي يتم وصفه باستخدام نموذج </a:t>
            </a:r>
            <a:r>
              <a:rPr lang="en-US" sz="2400" dirty="0" smtClean="0"/>
              <a:t>(Physical Data Model)</a:t>
            </a:r>
            <a:r>
              <a:rPr lang="ar-SA" sz="2400" dirty="0" smtClean="0"/>
              <a:t> الذي يركز على تمثيل و انشاء قواعد البيانات المصصمة على جهاز الحاسب و يطلق عليه مرحلة التنفيذ.</a:t>
            </a:r>
            <a:endParaRPr lang="en-US" sz="2400" dirty="0" smtClean="0"/>
          </a:p>
          <a:p>
            <a:pPr>
              <a:defRPr/>
            </a:pP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611560" y="5589240"/>
            <a:ext cx="7164288" cy="792088"/>
          </a:xfrm>
        </p:spPr>
        <p:txBody>
          <a:bodyPr>
            <a:normAutofit/>
          </a:bodyPr>
          <a:lstStyle/>
          <a:p>
            <a:pPr algn="ctr" rtl="1" eaLnBrk="1" hangingPunct="1">
              <a:lnSpc>
                <a:spcPct val="50000"/>
              </a:lnSpc>
              <a:defRPr/>
            </a:pPr>
            <a:r>
              <a:rPr lang="ar-SA" sz="2800" b="1" dirty="0" smtClean="0">
                <a:solidFill>
                  <a:schemeClr val="accent1">
                    <a:lumMod val="75000"/>
                  </a:schemeClr>
                </a:solidFill>
              </a:rPr>
              <a:t>شكل يوضح الثلاث مستويات لمخططات قواعد البيانات</a:t>
            </a:r>
            <a:br>
              <a:rPr lang="ar-SA" sz="2800" b="1" dirty="0" smtClean="0">
                <a:solidFill>
                  <a:schemeClr val="accent1">
                    <a:lumMod val="75000"/>
                  </a:schemeClr>
                </a:solidFill>
              </a:rPr>
            </a:br>
            <a:r>
              <a:rPr lang="ar-SA" sz="1200" b="1" dirty="0" smtClean="0">
                <a:solidFill>
                  <a:schemeClr val="accent1">
                    <a:lumMod val="75000"/>
                  </a:schemeClr>
                </a:solidFill>
              </a:rPr>
              <a:t/>
            </a:r>
            <a:br>
              <a:rPr lang="ar-SA" sz="1200" b="1" dirty="0" smtClean="0">
                <a:solidFill>
                  <a:schemeClr val="accent1">
                    <a:lumMod val="75000"/>
                  </a:schemeClr>
                </a:solidFill>
              </a:rPr>
            </a:br>
            <a:r>
              <a:rPr lang="en-US" sz="2800" b="1" dirty="0" smtClean="0">
                <a:solidFill>
                  <a:schemeClr val="accent1">
                    <a:lumMod val="75000"/>
                  </a:schemeClr>
                </a:solidFill>
              </a:rPr>
              <a:t>(The Three-Schema Architecture)</a:t>
            </a:r>
            <a:endParaRPr lang="en-US" b="1" dirty="0" smtClean="0">
              <a:solidFill>
                <a:schemeClr val="accent1">
                  <a:lumMod val="75000"/>
                </a:schemeClr>
              </a:solidFill>
            </a:endParaRPr>
          </a:p>
        </p:txBody>
      </p:sp>
      <p:cxnSp>
        <p:nvCxnSpPr>
          <p:cNvPr id="53262" name="AutoShape 14"/>
          <p:cNvCxnSpPr>
            <a:cxnSpLocks noChangeShapeType="1"/>
            <a:stCxn id="53258" idx="2"/>
            <a:endCxn id="53260" idx="1"/>
          </p:cNvCxnSpPr>
          <p:nvPr/>
        </p:nvCxnSpPr>
        <p:spPr bwMode="auto">
          <a:xfrm>
            <a:off x="5448300" y="4530725"/>
            <a:ext cx="0" cy="422275"/>
          </a:xfrm>
          <a:prstGeom prst="straightConnector1">
            <a:avLst/>
          </a:prstGeom>
          <a:noFill/>
          <a:ln w="12700">
            <a:solidFill>
              <a:schemeClr val="tx1"/>
            </a:solidFill>
            <a:round/>
            <a:headEnd/>
            <a:tailEnd/>
          </a:ln>
        </p:spPr>
      </p:cxnSp>
      <p:grpSp>
        <p:nvGrpSpPr>
          <p:cNvPr id="34" name="Group 33"/>
          <p:cNvGrpSpPr/>
          <p:nvPr/>
        </p:nvGrpSpPr>
        <p:grpSpPr>
          <a:xfrm>
            <a:off x="152400" y="0"/>
            <a:ext cx="8229600" cy="5486400"/>
            <a:chOff x="152400" y="0"/>
            <a:chExt cx="8229600" cy="5486400"/>
          </a:xfrm>
        </p:grpSpPr>
        <p:cxnSp>
          <p:nvCxnSpPr>
            <p:cNvPr id="53266" name="AutoShape 18"/>
            <p:cNvCxnSpPr>
              <a:cxnSpLocks noChangeShapeType="1"/>
            </p:cNvCxnSpPr>
            <p:nvPr/>
          </p:nvCxnSpPr>
          <p:spPr bwMode="auto">
            <a:xfrm flipV="1">
              <a:off x="6781800" y="4724400"/>
              <a:ext cx="0" cy="228600"/>
            </a:xfrm>
            <a:prstGeom prst="straightConnector1">
              <a:avLst/>
            </a:prstGeom>
            <a:noFill/>
            <a:ln w="12700">
              <a:solidFill>
                <a:schemeClr val="tx1"/>
              </a:solidFill>
              <a:round/>
              <a:headEnd/>
              <a:tailEnd/>
            </a:ln>
          </p:spPr>
        </p:cxnSp>
        <p:grpSp>
          <p:nvGrpSpPr>
            <p:cNvPr id="33" name="Group 32"/>
            <p:cNvGrpSpPr/>
            <p:nvPr/>
          </p:nvGrpSpPr>
          <p:grpSpPr>
            <a:xfrm>
              <a:off x="152400" y="0"/>
              <a:ext cx="8229600" cy="5486400"/>
              <a:chOff x="152400" y="0"/>
              <a:chExt cx="8229600" cy="5486400"/>
            </a:xfrm>
          </p:grpSpPr>
          <p:sp>
            <p:nvSpPr>
              <p:cNvPr id="53256" name="Text Box 8"/>
              <p:cNvSpPr txBox="1">
                <a:spLocks noChangeArrowheads="1"/>
              </p:cNvSpPr>
              <p:nvPr/>
            </p:nvSpPr>
            <p:spPr bwMode="auto">
              <a:xfrm>
                <a:off x="152400" y="457200"/>
                <a:ext cx="1682750" cy="554038"/>
              </a:xfrm>
              <a:prstGeom prst="rect">
                <a:avLst/>
              </a:prstGeom>
              <a:noFill/>
              <a:ln w="9525">
                <a:noFill/>
                <a:miter lim="800000"/>
                <a:headEnd/>
                <a:tailEnd/>
              </a:ln>
            </p:spPr>
            <p:txBody>
              <a:bodyPr>
                <a:spAutoFit/>
              </a:bodyPr>
              <a:lstStyle/>
              <a:p>
                <a:pPr algn="ctr">
                  <a:lnSpc>
                    <a:spcPct val="75000"/>
                  </a:lnSpc>
                </a:pPr>
                <a:r>
                  <a:rPr lang="ar-SA" sz="2000">
                    <a:solidFill>
                      <a:schemeClr val="tx2"/>
                    </a:solidFill>
                    <a:latin typeface="Times New Roman" pitchFamily="18" charset="0"/>
                    <a:cs typeface="Times New Roman" pitchFamily="18" charset="0"/>
                  </a:rPr>
                  <a:t>المستوى الخارجي</a:t>
                </a:r>
                <a:endParaRPr lang="en-US" sz="2000">
                  <a:solidFill>
                    <a:schemeClr val="tx2"/>
                  </a:solidFill>
                  <a:latin typeface="Times New Roman" pitchFamily="18" charset="0"/>
                  <a:cs typeface="Times New Roman" pitchFamily="18" charset="0"/>
                </a:endParaRPr>
              </a:p>
              <a:p>
                <a:pPr algn="ctr">
                  <a:lnSpc>
                    <a:spcPct val="75000"/>
                  </a:lnSpc>
                </a:pPr>
                <a:r>
                  <a:rPr lang="en-US" sz="2000">
                    <a:solidFill>
                      <a:schemeClr val="tx2"/>
                    </a:solidFill>
                    <a:latin typeface="Times New Roman" pitchFamily="18" charset="0"/>
                    <a:cs typeface="Times New Roman" pitchFamily="18" charset="0"/>
                  </a:rPr>
                  <a:t>External Level</a:t>
                </a:r>
              </a:p>
            </p:txBody>
          </p:sp>
          <p:sp>
            <p:nvSpPr>
              <p:cNvPr id="53270" name="Text Box 22"/>
              <p:cNvSpPr txBox="1">
                <a:spLocks noChangeArrowheads="1"/>
              </p:cNvSpPr>
              <p:nvPr/>
            </p:nvSpPr>
            <p:spPr bwMode="auto">
              <a:xfrm>
                <a:off x="152400" y="3810000"/>
                <a:ext cx="1755775" cy="508000"/>
              </a:xfrm>
              <a:prstGeom prst="rect">
                <a:avLst/>
              </a:prstGeom>
              <a:noFill/>
              <a:ln w="9525">
                <a:noFill/>
                <a:miter lim="800000"/>
                <a:headEnd/>
                <a:tailEnd/>
              </a:ln>
            </p:spPr>
            <p:txBody>
              <a:bodyPr>
                <a:spAutoFit/>
              </a:bodyPr>
              <a:lstStyle/>
              <a:p>
                <a:pPr algn="ctr">
                  <a:lnSpc>
                    <a:spcPct val="75000"/>
                  </a:lnSpc>
                </a:pPr>
                <a:r>
                  <a:rPr lang="ar-SA">
                    <a:solidFill>
                      <a:schemeClr val="tx2"/>
                    </a:solidFill>
                    <a:latin typeface="Times New Roman" pitchFamily="18" charset="0"/>
                    <a:cs typeface="Times New Roman" pitchFamily="18" charset="0"/>
                  </a:rPr>
                  <a:t>المستوى الداخلي</a:t>
                </a:r>
                <a:endParaRPr lang="en-US">
                  <a:solidFill>
                    <a:schemeClr val="tx2"/>
                  </a:solidFill>
                  <a:latin typeface="Times New Roman" pitchFamily="18" charset="0"/>
                  <a:cs typeface="Times New Roman" pitchFamily="18" charset="0"/>
                </a:endParaRPr>
              </a:p>
              <a:p>
                <a:pPr algn="ctr">
                  <a:lnSpc>
                    <a:spcPct val="75000"/>
                  </a:lnSpc>
                </a:pPr>
                <a:r>
                  <a:rPr lang="en-US">
                    <a:solidFill>
                      <a:schemeClr val="tx2"/>
                    </a:solidFill>
                    <a:latin typeface="Times New Roman" pitchFamily="18" charset="0"/>
                    <a:cs typeface="Times New Roman" pitchFamily="18" charset="0"/>
                  </a:rPr>
                  <a:t>Internal Level</a:t>
                </a:r>
              </a:p>
            </p:txBody>
          </p:sp>
          <p:sp>
            <p:nvSpPr>
              <p:cNvPr id="53271" name="Text Box 23"/>
              <p:cNvSpPr txBox="1">
                <a:spLocks noChangeArrowheads="1"/>
              </p:cNvSpPr>
              <p:nvPr/>
            </p:nvSpPr>
            <p:spPr bwMode="auto">
              <a:xfrm>
                <a:off x="152400" y="2286000"/>
                <a:ext cx="2403475" cy="508000"/>
              </a:xfrm>
              <a:prstGeom prst="rect">
                <a:avLst/>
              </a:prstGeom>
              <a:noFill/>
              <a:ln w="9525">
                <a:noFill/>
                <a:miter lim="800000"/>
                <a:headEnd/>
                <a:tailEnd/>
              </a:ln>
            </p:spPr>
            <p:txBody>
              <a:bodyPr>
                <a:spAutoFit/>
              </a:bodyPr>
              <a:lstStyle/>
              <a:p>
                <a:pPr algn="ctr">
                  <a:lnSpc>
                    <a:spcPct val="75000"/>
                  </a:lnSpc>
                </a:pPr>
                <a:r>
                  <a:rPr lang="ar-SA">
                    <a:solidFill>
                      <a:schemeClr val="tx2"/>
                    </a:solidFill>
                    <a:latin typeface="Times New Roman" pitchFamily="18" charset="0"/>
                    <a:cs typeface="Times New Roman" pitchFamily="18" charset="0"/>
                  </a:rPr>
                  <a:t>المستوى المفاهيمي</a:t>
                </a:r>
                <a:endParaRPr lang="en-US">
                  <a:solidFill>
                    <a:schemeClr val="tx2"/>
                  </a:solidFill>
                  <a:latin typeface="Times New Roman" pitchFamily="18" charset="0"/>
                  <a:cs typeface="Times New Roman" pitchFamily="18" charset="0"/>
                </a:endParaRPr>
              </a:p>
              <a:p>
                <a:pPr algn="ctr">
                  <a:lnSpc>
                    <a:spcPct val="75000"/>
                  </a:lnSpc>
                </a:pPr>
                <a:r>
                  <a:rPr lang="en-US">
                    <a:solidFill>
                      <a:schemeClr val="tx2"/>
                    </a:solidFill>
                    <a:latin typeface="Times New Roman" pitchFamily="18" charset="0"/>
                    <a:cs typeface="Times New Roman" pitchFamily="18" charset="0"/>
                  </a:rPr>
                  <a:t> Conceptual Level</a:t>
                </a:r>
              </a:p>
            </p:txBody>
          </p:sp>
          <p:sp>
            <p:nvSpPr>
              <p:cNvPr id="53273" name="Text Box 25"/>
              <p:cNvSpPr txBox="1">
                <a:spLocks noChangeArrowheads="1"/>
              </p:cNvSpPr>
              <p:nvPr/>
            </p:nvSpPr>
            <p:spPr bwMode="auto">
              <a:xfrm>
                <a:off x="4139952" y="3212976"/>
                <a:ext cx="2895600" cy="641350"/>
              </a:xfrm>
              <a:prstGeom prst="rect">
                <a:avLst/>
              </a:prstGeom>
              <a:noFill/>
              <a:ln w="12700">
                <a:noFill/>
                <a:miter lim="800000"/>
                <a:headEnd/>
                <a:tailEnd/>
              </a:ln>
            </p:spPr>
            <p:txBody>
              <a:bodyPr>
                <a:spAutoFit/>
              </a:bodyPr>
              <a:lstStyle/>
              <a:p>
                <a:pPr algn="ctr">
                  <a:lnSpc>
                    <a:spcPct val="75000"/>
                  </a:lnSpc>
                </a:pPr>
                <a:r>
                  <a:rPr lang="en-US" sz="2400" dirty="0">
                    <a:solidFill>
                      <a:schemeClr val="tx2"/>
                    </a:solidFill>
                    <a:latin typeface="Times New Roman" pitchFamily="18" charset="0"/>
                    <a:cs typeface="Times New Roman" pitchFamily="18" charset="0"/>
                  </a:rPr>
                  <a:t>Conceptual / Internal</a:t>
                </a:r>
              </a:p>
              <a:p>
                <a:pPr algn="ctr">
                  <a:lnSpc>
                    <a:spcPct val="75000"/>
                  </a:lnSpc>
                </a:pPr>
                <a:r>
                  <a:rPr lang="en-US" sz="2400" dirty="0">
                    <a:solidFill>
                      <a:schemeClr val="tx2"/>
                    </a:solidFill>
                    <a:latin typeface="Times New Roman" pitchFamily="18" charset="0"/>
                    <a:cs typeface="Times New Roman" pitchFamily="18" charset="0"/>
                  </a:rPr>
                  <a:t>mapping</a:t>
                </a:r>
              </a:p>
            </p:txBody>
          </p:sp>
          <p:grpSp>
            <p:nvGrpSpPr>
              <p:cNvPr id="32" name="Group 31"/>
              <p:cNvGrpSpPr/>
              <p:nvPr/>
            </p:nvGrpSpPr>
            <p:grpSpPr>
              <a:xfrm>
                <a:off x="2590800" y="0"/>
                <a:ext cx="5791200" cy="5486400"/>
                <a:chOff x="2590800" y="0"/>
                <a:chExt cx="5791200" cy="5486400"/>
              </a:xfrm>
            </p:grpSpPr>
            <p:sp>
              <p:nvSpPr>
                <p:cNvPr id="53251" name="Rectangle 3"/>
                <p:cNvSpPr>
                  <a:spLocks noChangeArrowheads="1"/>
                </p:cNvSpPr>
                <p:nvPr/>
              </p:nvSpPr>
              <p:spPr bwMode="auto">
                <a:xfrm>
                  <a:off x="2590800" y="457200"/>
                  <a:ext cx="1837184" cy="685800"/>
                </a:xfrm>
                <a:prstGeom prst="rect">
                  <a:avLst/>
                </a:prstGeom>
                <a:noFill/>
                <a:ln w="12700">
                  <a:solidFill>
                    <a:schemeClr val="tx1"/>
                  </a:solidFill>
                  <a:miter lim="800000"/>
                  <a:headEnd/>
                  <a:tailEnd/>
                </a:ln>
              </p:spPr>
              <p:txBody>
                <a:bodyPr wrap="none" anchor="ctr"/>
                <a:lstStyle/>
                <a:p>
                  <a:pPr algn="ctr">
                    <a:lnSpc>
                      <a:spcPct val="75000"/>
                    </a:lnSpc>
                  </a:pPr>
                  <a:r>
                    <a:rPr lang="ar-SA" sz="2000">
                      <a:solidFill>
                        <a:schemeClr val="tx2"/>
                      </a:solidFill>
                      <a:latin typeface="Times New Roman" pitchFamily="18" charset="0"/>
                      <a:cs typeface="Times New Roman" pitchFamily="18" charset="0"/>
                    </a:rPr>
                    <a:t>نموذج بيانات خارجي</a:t>
                  </a:r>
                  <a:endParaRPr lang="en-US" sz="2000">
                    <a:solidFill>
                      <a:schemeClr val="tx2"/>
                    </a:solidFill>
                    <a:latin typeface="Times New Roman" pitchFamily="18" charset="0"/>
                    <a:cs typeface="Times New Roman" pitchFamily="18" charset="0"/>
                  </a:endParaRPr>
                </a:p>
                <a:p>
                  <a:pPr algn="ctr">
                    <a:lnSpc>
                      <a:spcPct val="75000"/>
                    </a:lnSpc>
                  </a:pPr>
                  <a:r>
                    <a:rPr lang="ar-SA" sz="2000">
                      <a:solidFill>
                        <a:schemeClr val="tx2"/>
                      </a:solidFill>
                      <a:latin typeface="Times New Roman" pitchFamily="18" charset="0"/>
                      <a:cs typeface="Times New Roman" pitchFamily="18" charset="0"/>
                    </a:rPr>
                    <a:t>(مرحلة التحليل)</a:t>
                  </a:r>
                  <a:endParaRPr lang="en-US" sz="2000">
                    <a:solidFill>
                      <a:schemeClr val="tx2"/>
                    </a:solidFill>
                    <a:latin typeface="Times New Roman" pitchFamily="18" charset="0"/>
                    <a:cs typeface="Times New Roman" pitchFamily="18" charset="0"/>
                  </a:endParaRPr>
                </a:p>
              </p:txBody>
            </p:sp>
            <p:sp>
              <p:nvSpPr>
                <p:cNvPr id="53253" name="Text Box 5"/>
                <p:cNvSpPr txBox="1">
                  <a:spLocks noChangeArrowheads="1"/>
                </p:cNvSpPr>
                <p:nvPr/>
              </p:nvSpPr>
              <p:spPr bwMode="auto">
                <a:xfrm>
                  <a:off x="4724400" y="0"/>
                  <a:ext cx="1447800" cy="457200"/>
                </a:xfrm>
                <a:prstGeom prst="rect">
                  <a:avLst/>
                </a:prstGeom>
                <a:noFill/>
                <a:ln w="9525">
                  <a:noFill/>
                  <a:miter lim="800000"/>
                  <a:headEnd/>
                  <a:tailEnd/>
                </a:ln>
              </p:spPr>
              <p:txBody>
                <a:bodyPr>
                  <a:spAutoFit/>
                </a:bodyPr>
                <a:lstStyle/>
                <a:p>
                  <a:pPr algn="ctr">
                    <a:spcBef>
                      <a:spcPct val="50000"/>
                    </a:spcBef>
                  </a:pPr>
                  <a:r>
                    <a:rPr lang="ar-SA" sz="2400">
                      <a:solidFill>
                        <a:schemeClr val="tx2"/>
                      </a:solidFill>
                      <a:latin typeface="Times New Roman" pitchFamily="18" charset="0"/>
                      <a:cs typeface="Times New Roman" pitchFamily="18" charset="0"/>
                    </a:rPr>
                    <a:t>المستخدمين</a:t>
                  </a:r>
                  <a:endParaRPr lang="en-US" sz="2400">
                    <a:solidFill>
                      <a:schemeClr val="tx2"/>
                    </a:solidFill>
                    <a:latin typeface="Times New Roman" pitchFamily="18" charset="0"/>
                    <a:cs typeface="Times New Roman" pitchFamily="18" charset="0"/>
                  </a:endParaRPr>
                </a:p>
              </p:txBody>
            </p:sp>
            <p:grpSp>
              <p:nvGrpSpPr>
                <p:cNvPr id="29" name="Group 28"/>
                <p:cNvGrpSpPr/>
                <p:nvPr/>
              </p:nvGrpSpPr>
              <p:grpSpPr>
                <a:xfrm>
                  <a:off x="3509392" y="457200"/>
                  <a:ext cx="4872608" cy="5029200"/>
                  <a:chOff x="3509392" y="457200"/>
                  <a:chExt cx="4872608" cy="5029200"/>
                </a:xfrm>
              </p:grpSpPr>
              <p:sp>
                <p:nvSpPr>
                  <p:cNvPr id="53255" name="Rectangle 7"/>
                  <p:cNvSpPr>
                    <a:spLocks noChangeArrowheads="1"/>
                  </p:cNvSpPr>
                  <p:nvPr/>
                </p:nvSpPr>
                <p:spPr bwMode="auto">
                  <a:xfrm>
                    <a:off x="6781800" y="457200"/>
                    <a:ext cx="1600200" cy="685800"/>
                  </a:xfrm>
                  <a:prstGeom prst="rect">
                    <a:avLst/>
                  </a:prstGeom>
                  <a:noFill/>
                  <a:ln w="12700">
                    <a:solidFill>
                      <a:schemeClr val="tx1"/>
                    </a:solidFill>
                    <a:miter lim="800000"/>
                    <a:headEnd/>
                    <a:tailEnd/>
                  </a:ln>
                </p:spPr>
                <p:txBody>
                  <a:bodyPr wrap="none" anchor="ctr"/>
                  <a:lstStyle/>
                  <a:p>
                    <a:pPr algn="ctr">
                      <a:lnSpc>
                        <a:spcPct val="75000"/>
                      </a:lnSpc>
                    </a:pPr>
                    <a:r>
                      <a:rPr lang="en-US" sz="2800">
                        <a:solidFill>
                          <a:schemeClr val="tx2"/>
                        </a:solidFill>
                        <a:latin typeface="Times New Roman" pitchFamily="18" charset="0"/>
                        <a:cs typeface="Times New Roman" pitchFamily="18" charset="0"/>
                      </a:rPr>
                      <a:t>External</a:t>
                    </a:r>
                  </a:p>
                  <a:p>
                    <a:pPr algn="ctr">
                      <a:lnSpc>
                        <a:spcPct val="75000"/>
                      </a:lnSpc>
                    </a:pPr>
                    <a:r>
                      <a:rPr lang="en-US" sz="2800">
                        <a:solidFill>
                          <a:schemeClr val="tx2"/>
                        </a:solidFill>
                        <a:latin typeface="Times New Roman" pitchFamily="18" charset="0"/>
                        <a:cs typeface="Times New Roman" pitchFamily="18" charset="0"/>
                      </a:rPr>
                      <a:t> View</a:t>
                    </a:r>
                  </a:p>
                </p:txBody>
              </p:sp>
              <p:sp>
                <p:nvSpPr>
                  <p:cNvPr id="53257" name="Rectangle 9"/>
                  <p:cNvSpPr>
                    <a:spLocks noChangeArrowheads="1"/>
                  </p:cNvSpPr>
                  <p:nvPr/>
                </p:nvSpPr>
                <p:spPr bwMode="auto">
                  <a:xfrm>
                    <a:off x="3810000" y="2362200"/>
                    <a:ext cx="3276600" cy="779463"/>
                  </a:xfrm>
                  <a:prstGeom prst="rect">
                    <a:avLst/>
                  </a:prstGeom>
                  <a:noFill/>
                  <a:ln w="12700">
                    <a:solidFill>
                      <a:schemeClr val="tx1"/>
                    </a:solidFill>
                    <a:miter lim="800000"/>
                    <a:headEnd/>
                    <a:tailEnd/>
                  </a:ln>
                </p:spPr>
                <p:txBody>
                  <a:bodyPr wrap="none" anchor="ctr"/>
                  <a:lstStyle/>
                  <a:p>
                    <a:pPr algn="ctr"/>
                    <a:r>
                      <a:rPr lang="ar-SA" sz="2800">
                        <a:solidFill>
                          <a:schemeClr val="tx2"/>
                        </a:solidFill>
                        <a:latin typeface="Times New Roman" pitchFamily="18" charset="0"/>
                        <a:cs typeface="Times New Roman" pitchFamily="18" charset="0"/>
                      </a:rPr>
                      <a:t>تمثيل البيانات المفاهيمي</a:t>
                    </a:r>
                    <a:endParaRPr lang="en-US" sz="2800">
                      <a:solidFill>
                        <a:schemeClr val="tx2"/>
                      </a:solidFill>
                      <a:latin typeface="Times New Roman" pitchFamily="18" charset="0"/>
                      <a:cs typeface="Times New Roman" pitchFamily="18" charset="0"/>
                    </a:endParaRPr>
                  </a:p>
                  <a:p>
                    <a:pPr algn="ctr"/>
                    <a:r>
                      <a:rPr lang="ar-SA" sz="2000">
                        <a:solidFill>
                          <a:schemeClr val="tx2"/>
                        </a:solidFill>
                        <a:latin typeface="Times New Roman" pitchFamily="18" charset="0"/>
                        <a:cs typeface="Times New Roman" pitchFamily="18" charset="0"/>
                      </a:rPr>
                      <a:t>(مرحلة التصميم)</a:t>
                    </a:r>
                    <a:endParaRPr lang="en-US" sz="2000">
                      <a:solidFill>
                        <a:schemeClr val="tx2"/>
                      </a:solidFill>
                      <a:latin typeface="Times New Roman" pitchFamily="18" charset="0"/>
                      <a:cs typeface="Times New Roman" pitchFamily="18" charset="0"/>
                    </a:endParaRPr>
                  </a:p>
                </p:txBody>
              </p:sp>
              <p:sp>
                <p:nvSpPr>
                  <p:cNvPr id="53258" name="Rectangle 10"/>
                  <p:cNvSpPr>
                    <a:spLocks noChangeArrowheads="1"/>
                  </p:cNvSpPr>
                  <p:nvPr/>
                </p:nvSpPr>
                <p:spPr bwMode="auto">
                  <a:xfrm>
                    <a:off x="3810000" y="3810000"/>
                    <a:ext cx="3276600" cy="720725"/>
                  </a:xfrm>
                  <a:prstGeom prst="rect">
                    <a:avLst/>
                  </a:prstGeom>
                  <a:noFill/>
                  <a:ln w="12700">
                    <a:solidFill>
                      <a:schemeClr val="tx1"/>
                    </a:solidFill>
                    <a:miter lim="800000"/>
                    <a:headEnd/>
                    <a:tailEnd/>
                  </a:ln>
                </p:spPr>
                <p:txBody>
                  <a:bodyPr wrap="none" anchor="ctr"/>
                  <a:lstStyle/>
                  <a:p>
                    <a:pPr algn="ctr"/>
                    <a:r>
                      <a:rPr lang="ar-SA" sz="2800" dirty="0">
                        <a:solidFill>
                          <a:schemeClr val="tx2"/>
                        </a:solidFill>
                        <a:latin typeface="Times New Roman" pitchFamily="18" charset="0"/>
                        <a:cs typeface="Times New Roman" pitchFamily="18" charset="0"/>
                      </a:rPr>
                      <a:t>تمثيل البيانات الداخلي</a:t>
                    </a:r>
                    <a:endParaRPr lang="en-US" sz="2800" dirty="0">
                      <a:solidFill>
                        <a:schemeClr val="tx2"/>
                      </a:solidFill>
                      <a:latin typeface="Times New Roman" pitchFamily="18" charset="0"/>
                      <a:cs typeface="Times New Roman" pitchFamily="18" charset="0"/>
                    </a:endParaRPr>
                  </a:p>
                  <a:p>
                    <a:pPr algn="ctr"/>
                    <a:r>
                      <a:rPr lang="ar-SA" sz="2000" dirty="0">
                        <a:solidFill>
                          <a:schemeClr val="tx2"/>
                        </a:solidFill>
                        <a:latin typeface="Times New Roman" pitchFamily="18" charset="0"/>
                        <a:cs typeface="Times New Roman" pitchFamily="18" charset="0"/>
                      </a:rPr>
                      <a:t>(مرحلة التنفيذ)</a:t>
                    </a:r>
                    <a:endParaRPr lang="en-US" sz="2000" dirty="0">
                      <a:solidFill>
                        <a:schemeClr val="tx2"/>
                      </a:solidFill>
                      <a:latin typeface="Times New Roman" pitchFamily="18" charset="0"/>
                      <a:cs typeface="Times New Roman" pitchFamily="18" charset="0"/>
                    </a:endParaRPr>
                  </a:p>
                </p:txBody>
              </p:sp>
              <p:grpSp>
                <p:nvGrpSpPr>
                  <p:cNvPr id="28" name="Group 27"/>
                  <p:cNvGrpSpPr/>
                  <p:nvPr/>
                </p:nvGrpSpPr>
                <p:grpSpPr>
                  <a:xfrm>
                    <a:off x="3810000" y="4724400"/>
                    <a:ext cx="3276600" cy="762000"/>
                    <a:chOff x="3810000" y="4724400"/>
                    <a:chExt cx="3276600" cy="762000"/>
                  </a:xfrm>
                </p:grpSpPr>
                <p:sp>
                  <p:nvSpPr>
                    <p:cNvPr id="53259" name="AutoShape 11"/>
                    <p:cNvSpPr>
                      <a:spLocks noChangeArrowheads="1"/>
                    </p:cNvSpPr>
                    <p:nvPr/>
                  </p:nvSpPr>
                  <p:spPr bwMode="auto">
                    <a:xfrm>
                      <a:off x="3810000" y="4953000"/>
                      <a:ext cx="685800" cy="533400"/>
                    </a:xfrm>
                    <a:prstGeom prst="flowChartMagneticDisk">
                      <a:avLst/>
                    </a:prstGeom>
                    <a:noFill/>
                    <a:ln w="12700">
                      <a:solidFill>
                        <a:schemeClr val="tx1"/>
                      </a:solidFill>
                      <a:round/>
                      <a:headEnd/>
                      <a:tailEnd/>
                    </a:ln>
                  </p:spPr>
                  <p:txBody>
                    <a:bodyPr wrap="none" anchor="ctr"/>
                    <a:lstStyle/>
                    <a:p>
                      <a:pPr algn="ctr"/>
                      <a:r>
                        <a:rPr lang="en-US">
                          <a:solidFill>
                            <a:schemeClr val="tx2"/>
                          </a:solidFill>
                          <a:latin typeface="Times New Roman" pitchFamily="18" charset="0"/>
                          <a:cs typeface="Times New Roman" pitchFamily="18" charset="0"/>
                        </a:rPr>
                        <a:t>DB</a:t>
                      </a:r>
                    </a:p>
                  </p:txBody>
                </p:sp>
                <p:sp>
                  <p:nvSpPr>
                    <p:cNvPr id="53260" name="AutoShape 12"/>
                    <p:cNvSpPr>
                      <a:spLocks noChangeArrowheads="1"/>
                    </p:cNvSpPr>
                    <p:nvPr/>
                  </p:nvSpPr>
                  <p:spPr bwMode="auto">
                    <a:xfrm>
                      <a:off x="5105400" y="4953000"/>
                      <a:ext cx="685800" cy="533400"/>
                    </a:xfrm>
                    <a:prstGeom prst="flowChartMagneticDisk">
                      <a:avLst/>
                    </a:prstGeom>
                    <a:noFill/>
                    <a:ln w="12700">
                      <a:solidFill>
                        <a:schemeClr val="tx1"/>
                      </a:solidFill>
                      <a:round/>
                      <a:headEnd/>
                      <a:tailEnd/>
                    </a:ln>
                  </p:spPr>
                  <p:txBody>
                    <a:bodyPr wrap="none" anchor="ctr"/>
                    <a:lstStyle/>
                    <a:p>
                      <a:pPr algn="ctr"/>
                      <a:r>
                        <a:rPr lang="en-US">
                          <a:solidFill>
                            <a:schemeClr val="tx2"/>
                          </a:solidFill>
                          <a:latin typeface="Times New Roman" pitchFamily="18" charset="0"/>
                          <a:cs typeface="Times New Roman" pitchFamily="18" charset="0"/>
                        </a:rPr>
                        <a:t>DB</a:t>
                      </a:r>
                    </a:p>
                  </p:txBody>
                </p:sp>
                <p:sp>
                  <p:nvSpPr>
                    <p:cNvPr id="53261" name="AutoShape 13"/>
                    <p:cNvSpPr>
                      <a:spLocks noChangeArrowheads="1"/>
                    </p:cNvSpPr>
                    <p:nvPr/>
                  </p:nvSpPr>
                  <p:spPr bwMode="auto">
                    <a:xfrm>
                      <a:off x="6400800" y="4953000"/>
                      <a:ext cx="685800" cy="533400"/>
                    </a:xfrm>
                    <a:prstGeom prst="flowChartMagneticDisk">
                      <a:avLst/>
                    </a:prstGeom>
                    <a:noFill/>
                    <a:ln w="12700">
                      <a:solidFill>
                        <a:schemeClr val="tx1"/>
                      </a:solidFill>
                      <a:round/>
                      <a:headEnd/>
                      <a:tailEnd/>
                    </a:ln>
                  </p:spPr>
                  <p:txBody>
                    <a:bodyPr wrap="none" anchor="ctr"/>
                    <a:lstStyle/>
                    <a:p>
                      <a:pPr algn="ctr"/>
                      <a:r>
                        <a:rPr lang="en-US" dirty="0">
                          <a:solidFill>
                            <a:schemeClr val="tx2"/>
                          </a:solidFill>
                          <a:latin typeface="Times New Roman" pitchFamily="18" charset="0"/>
                          <a:cs typeface="Times New Roman" pitchFamily="18" charset="0"/>
                        </a:rPr>
                        <a:t>DB</a:t>
                      </a:r>
                    </a:p>
                  </p:txBody>
                </p:sp>
                <p:cxnSp>
                  <p:nvCxnSpPr>
                    <p:cNvPr id="53264" name="AutoShape 16"/>
                    <p:cNvCxnSpPr>
                      <a:cxnSpLocks noChangeShapeType="1"/>
                      <a:stCxn id="53259" idx="1"/>
                    </p:cNvCxnSpPr>
                    <p:nvPr/>
                  </p:nvCxnSpPr>
                  <p:spPr bwMode="auto">
                    <a:xfrm rot="-5400000">
                      <a:off x="5353050" y="3524250"/>
                      <a:ext cx="228600" cy="2628900"/>
                    </a:xfrm>
                    <a:prstGeom prst="bentConnector2">
                      <a:avLst/>
                    </a:prstGeom>
                    <a:noFill/>
                    <a:ln w="12700">
                      <a:solidFill>
                        <a:schemeClr val="tx1"/>
                      </a:solidFill>
                      <a:miter lim="800000"/>
                      <a:headEnd/>
                      <a:tailEnd/>
                    </a:ln>
                  </p:spPr>
                </p:cxnSp>
              </p:grpSp>
              <p:cxnSp>
                <p:nvCxnSpPr>
                  <p:cNvPr id="53267" name="AutoShape 19"/>
                  <p:cNvCxnSpPr>
                    <a:cxnSpLocks noChangeShapeType="1"/>
                    <a:stCxn id="53258" idx="0"/>
                  </p:cNvCxnSpPr>
                  <p:nvPr/>
                </p:nvCxnSpPr>
                <p:spPr bwMode="auto">
                  <a:xfrm flipV="1">
                    <a:off x="5448300" y="3213100"/>
                    <a:ext cx="0" cy="596900"/>
                  </a:xfrm>
                  <a:prstGeom prst="straightConnector1">
                    <a:avLst/>
                  </a:prstGeom>
                  <a:noFill/>
                  <a:ln w="12700">
                    <a:solidFill>
                      <a:schemeClr val="tx1"/>
                    </a:solidFill>
                    <a:round/>
                    <a:headEnd type="triangle" w="med" len="med"/>
                    <a:tailEnd type="triangle" w="med" len="med"/>
                  </a:ln>
                </p:spPr>
              </p:cxnSp>
              <p:cxnSp>
                <p:nvCxnSpPr>
                  <p:cNvPr id="53268" name="AutoShape 20"/>
                  <p:cNvCxnSpPr>
                    <a:cxnSpLocks noChangeShapeType="1"/>
                    <a:stCxn id="53251" idx="2"/>
                    <a:endCxn id="53257" idx="0"/>
                  </p:cNvCxnSpPr>
                  <p:nvPr/>
                </p:nvCxnSpPr>
                <p:spPr bwMode="auto">
                  <a:xfrm rot="16200000" flipH="1">
                    <a:off x="3869246" y="783146"/>
                    <a:ext cx="1219200" cy="1938908"/>
                  </a:xfrm>
                  <a:prstGeom prst="straightConnector1">
                    <a:avLst/>
                  </a:prstGeom>
                  <a:noFill/>
                  <a:ln w="12700">
                    <a:solidFill>
                      <a:schemeClr val="tx1"/>
                    </a:solidFill>
                    <a:round/>
                    <a:headEnd type="triangle" w="med" len="med"/>
                    <a:tailEnd type="triangle" w="med" len="med"/>
                  </a:ln>
                </p:spPr>
              </p:cxnSp>
              <p:cxnSp>
                <p:nvCxnSpPr>
                  <p:cNvPr id="53269" name="AutoShape 21"/>
                  <p:cNvCxnSpPr>
                    <a:cxnSpLocks noChangeShapeType="1"/>
                    <a:stCxn id="53255" idx="2"/>
                    <a:endCxn id="53257" idx="0"/>
                  </p:cNvCxnSpPr>
                  <p:nvPr/>
                </p:nvCxnSpPr>
                <p:spPr bwMode="auto">
                  <a:xfrm flipH="1">
                    <a:off x="5448300" y="1143000"/>
                    <a:ext cx="2133600" cy="1219200"/>
                  </a:xfrm>
                  <a:prstGeom prst="straightConnector1">
                    <a:avLst/>
                  </a:prstGeom>
                  <a:noFill/>
                  <a:ln w="12700">
                    <a:solidFill>
                      <a:schemeClr val="tx1"/>
                    </a:solidFill>
                    <a:round/>
                    <a:headEnd type="triangle" w="med" len="med"/>
                    <a:tailEnd type="triangle" w="med" len="med"/>
                  </a:ln>
                </p:spPr>
              </p:cxnSp>
              <p:sp>
                <p:nvSpPr>
                  <p:cNvPr id="53272" name="Text Box 24"/>
                  <p:cNvSpPr txBox="1">
                    <a:spLocks noChangeArrowheads="1"/>
                  </p:cNvSpPr>
                  <p:nvPr/>
                </p:nvSpPr>
                <p:spPr bwMode="auto">
                  <a:xfrm>
                    <a:off x="4211960" y="1484784"/>
                    <a:ext cx="2895600" cy="641350"/>
                  </a:xfrm>
                  <a:prstGeom prst="rect">
                    <a:avLst/>
                  </a:prstGeom>
                  <a:noFill/>
                  <a:ln w="12700">
                    <a:noFill/>
                    <a:miter lim="800000"/>
                    <a:headEnd/>
                    <a:tailEnd/>
                  </a:ln>
                </p:spPr>
                <p:txBody>
                  <a:bodyPr>
                    <a:spAutoFit/>
                  </a:bodyPr>
                  <a:lstStyle/>
                  <a:p>
                    <a:pPr algn="ctr">
                      <a:lnSpc>
                        <a:spcPct val="75000"/>
                      </a:lnSpc>
                    </a:pPr>
                    <a:r>
                      <a:rPr lang="en-US" sz="2400" dirty="0">
                        <a:solidFill>
                          <a:schemeClr val="tx2"/>
                        </a:solidFill>
                        <a:latin typeface="Times New Roman" pitchFamily="18" charset="0"/>
                        <a:cs typeface="Times New Roman" pitchFamily="18" charset="0"/>
                      </a:rPr>
                      <a:t>External/Conceptual</a:t>
                    </a:r>
                  </a:p>
                  <a:p>
                    <a:pPr algn="ctr">
                      <a:lnSpc>
                        <a:spcPct val="75000"/>
                      </a:lnSpc>
                    </a:pPr>
                    <a:r>
                      <a:rPr lang="en-US" sz="2400" dirty="0">
                        <a:solidFill>
                          <a:schemeClr val="tx2"/>
                        </a:solidFill>
                        <a:latin typeface="Times New Roman" pitchFamily="18" charset="0"/>
                        <a:cs typeface="Times New Roman" pitchFamily="18" charset="0"/>
                      </a:rPr>
                      <a:t>mapping</a:t>
                    </a:r>
                  </a:p>
                </p:txBody>
              </p:sp>
            </p:grpSp>
            <p:sp>
              <p:nvSpPr>
                <p:cNvPr id="53274" name="Line 26"/>
                <p:cNvSpPr>
                  <a:spLocks noChangeShapeType="1"/>
                </p:cNvSpPr>
                <p:nvPr/>
              </p:nvSpPr>
              <p:spPr bwMode="auto">
                <a:xfrm>
                  <a:off x="4953000" y="762000"/>
                  <a:ext cx="1295400" cy="0"/>
                </a:xfrm>
                <a:prstGeom prst="line">
                  <a:avLst/>
                </a:prstGeom>
                <a:noFill/>
                <a:ln w="38100" cap="rnd">
                  <a:solidFill>
                    <a:schemeClr val="tx1"/>
                  </a:solidFill>
                  <a:prstDash val="sysDot"/>
                  <a:round/>
                  <a:headEnd/>
                  <a:tailEnd/>
                </a:ln>
              </p:spPr>
              <p:txBody>
                <a:bodyPr wrap="none" anchor="ctr"/>
                <a:lstStyle/>
                <a:p>
                  <a:endParaRPr lang="ar-SA"/>
                </a:p>
              </p:txBody>
            </p:sp>
          </p:grpSp>
          <p:sp>
            <p:nvSpPr>
              <p:cNvPr id="53275" name="Line 27"/>
              <p:cNvSpPr>
                <a:spLocks noChangeShapeType="1"/>
              </p:cNvSpPr>
              <p:nvPr/>
            </p:nvSpPr>
            <p:spPr bwMode="auto">
              <a:xfrm>
                <a:off x="1524000" y="838200"/>
                <a:ext cx="914400" cy="0"/>
              </a:xfrm>
              <a:prstGeom prst="line">
                <a:avLst/>
              </a:prstGeom>
              <a:noFill/>
              <a:ln w="28575">
                <a:solidFill>
                  <a:schemeClr val="tx1"/>
                </a:solidFill>
                <a:round/>
                <a:headEnd/>
                <a:tailEnd type="triangle" w="med" len="med"/>
              </a:ln>
            </p:spPr>
            <p:txBody>
              <a:bodyPr wrap="none" anchor="ctr"/>
              <a:lstStyle/>
              <a:p>
                <a:endParaRPr lang="ar-SA"/>
              </a:p>
            </p:txBody>
          </p:sp>
          <p:sp>
            <p:nvSpPr>
              <p:cNvPr id="53276" name="Line 28"/>
              <p:cNvSpPr>
                <a:spLocks noChangeShapeType="1"/>
              </p:cNvSpPr>
              <p:nvPr/>
            </p:nvSpPr>
            <p:spPr bwMode="auto">
              <a:xfrm>
                <a:off x="1676400" y="4191000"/>
                <a:ext cx="1828800" cy="0"/>
              </a:xfrm>
              <a:prstGeom prst="line">
                <a:avLst/>
              </a:prstGeom>
              <a:noFill/>
              <a:ln w="28575">
                <a:solidFill>
                  <a:schemeClr val="tx1"/>
                </a:solidFill>
                <a:round/>
                <a:headEnd/>
                <a:tailEnd type="triangle" w="med" len="med"/>
              </a:ln>
            </p:spPr>
            <p:txBody>
              <a:bodyPr wrap="none" anchor="ctr"/>
              <a:lstStyle/>
              <a:p>
                <a:endParaRPr lang="ar-SA"/>
              </a:p>
            </p:txBody>
          </p:sp>
          <p:sp>
            <p:nvSpPr>
              <p:cNvPr id="53277" name="Line 29"/>
              <p:cNvSpPr>
                <a:spLocks noChangeShapeType="1"/>
              </p:cNvSpPr>
              <p:nvPr/>
            </p:nvSpPr>
            <p:spPr bwMode="auto">
              <a:xfrm>
                <a:off x="1828800" y="2743200"/>
                <a:ext cx="1600200" cy="0"/>
              </a:xfrm>
              <a:prstGeom prst="line">
                <a:avLst/>
              </a:prstGeom>
              <a:noFill/>
              <a:ln w="28575">
                <a:solidFill>
                  <a:schemeClr val="tx1"/>
                </a:solidFill>
                <a:round/>
                <a:headEnd/>
                <a:tailEnd type="triangle" w="med" len="med"/>
              </a:ln>
            </p:spPr>
            <p:txBody>
              <a:bodyPr wrap="none" anchor="ctr"/>
              <a:lstStyle/>
              <a:p>
                <a:endParaRPr lang="ar-SA"/>
              </a:p>
            </p:txBody>
          </p:sp>
        </p:gr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457200"/>
            <a:ext cx="8305800" cy="533400"/>
          </a:xfrm>
        </p:spPr>
        <p:txBody>
          <a:bodyPr/>
          <a:lstStyle/>
          <a:p>
            <a:pPr rtl="1" eaLnBrk="1" hangingPunct="1">
              <a:defRPr/>
            </a:pPr>
            <a:r>
              <a:rPr lang="ar-SA" sz="3200" dirty="0" smtClean="0"/>
              <a:t>ملاحظات علي الثلاث مستويات لمخططات نظم قواعد البيانات</a:t>
            </a:r>
            <a:endParaRPr lang="en-US" sz="3200" dirty="0" smtClean="0"/>
          </a:p>
        </p:txBody>
      </p:sp>
      <p:sp>
        <p:nvSpPr>
          <p:cNvPr id="54275" name="Rectangle 3"/>
          <p:cNvSpPr>
            <a:spLocks noGrp="1" noChangeArrowheads="1"/>
          </p:cNvSpPr>
          <p:nvPr>
            <p:ph idx="1"/>
          </p:nvPr>
        </p:nvSpPr>
        <p:spPr>
          <a:xfrm>
            <a:off x="685800" y="1412776"/>
            <a:ext cx="7772400" cy="4683224"/>
          </a:xfrm>
        </p:spPr>
        <p:txBody>
          <a:bodyPr>
            <a:normAutofit lnSpcReduction="10000"/>
          </a:bodyPr>
          <a:lstStyle/>
          <a:p>
            <a:pPr algn="just" rtl="1" eaLnBrk="1" hangingPunct="1">
              <a:buClr>
                <a:schemeClr val="accent1">
                  <a:lumMod val="75000"/>
                </a:schemeClr>
              </a:buClr>
              <a:buFont typeface="Arial" pitchFamily="34" charset="0"/>
              <a:buChar char="•"/>
              <a:defRPr/>
            </a:pPr>
            <a:r>
              <a:rPr lang="ar-SA" sz="2400" dirty="0" smtClean="0"/>
              <a:t>تعتبر طريقة مناسبة وأداة سهلة للمستخدم ليفهم و يتخيل مستويات مخططات البيانات داخل نظم قواعد البيانات</a:t>
            </a:r>
          </a:p>
          <a:p>
            <a:pPr algn="just" rtl="1" eaLnBrk="1" hangingPunct="1">
              <a:buClr>
                <a:schemeClr val="accent1">
                  <a:lumMod val="75000"/>
                </a:schemeClr>
              </a:buClr>
              <a:buFont typeface="Arial" pitchFamily="34" charset="0"/>
              <a:buChar char="•"/>
              <a:defRPr/>
            </a:pPr>
            <a:r>
              <a:rPr lang="ar-SA" sz="2400" dirty="0" smtClean="0"/>
              <a:t>معظم نظم إدارة قواعد البيانات لا تفصل تماما بين المستويات الثلاث</a:t>
            </a:r>
          </a:p>
          <a:p>
            <a:pPr algn="just" rtl="1" eaLnBrk="1" hangingPunct="1">
              <a:buClr>
                <a:schemeClr val="accent1">
                  <a:lumMod val="75000"/>
                </a:schemeClr>
              </a:buClr>
              <a:buFont typeface="Arial" pitchFamily="34" charset="0"/>
              <a:buChar char="•"/>
              <a:defRPr/>
            </a:pPr>
            <a:r>
              <a:rPr lang="ar-SA" sz="2400" dirty="0" smtClean="0"/>
              <a:t>تقوم نظم إدارة قواعد البيانات بتحويل المخططات بين المستويات الثلاث وتحويل البيانات بين هذه المستويات (</a:t>
            </a:r>
            <a:r>
              <a:rPr lang="en-US" sz="2400" dirty="0" smtClean="0"/>
              <a:t>mapping</a:t>
            </a:r>
            <a:r>
              <a:rPr lang="ar-SA" sz="2400" dirty="0" smtClean="0"/>
              <a:t>)</a:t>
            </a:r>
          </a:p>
          <a:p>
            <a:pPr algn="just" rtl="1" eaLnBrk="1" hangingPunct="1">
              <a:buClr>
                <a:schemeClr val="accent1">
                  <a:lumMod val="75000"/>
                </a:schemeClr>
              </a:buClr>
              <a:buFont typeface="Arial" pitchFamily="34" charset="0"/>
              <a:buChar char="•"/>
              <a:defRPr/>
            </a:pPr>
            <a:r>
              <a:rPr lang="ar-SA" sz="2400" dirty="0" smtClean="0"/>
              <a:t>التحويل بين المخططات (</a:t>
            </a:r>
            <a:r>
              <a:rPr lang="en-US" sz="2400" dirty="0" smtClean="0"/>
              <a:t>mapping</a:t>
            </a:r>
            <a:r>
              <a:rPr lang="ar-SA" sz="2400" dirty="0" smtClean="0"/>
              <a:t>) يعتبر عملية مستهلكة للوقت ولذلك فإن بعض نظم إدارة قواعد البيانات  لا تدعم المستوي الثالث (</a:t>
            </a:r>
            <a:r>
              <a:rPr lang="en-US" sz="2400" dirty="0" smtClean="0"/>
              <a:t>External Level</a:t>
            </a:r>
            <a:r>
              <a:rPr lang="ar-SA" sz="2400" dirty="0" smtClean="0"/>
              <a:t>)</a:t>
            </a:r>
            <a:endParaRPr lang="en-US" sz="2400" dirty="0" smtClean="0"/>
          </a:p>
          <a:p>
            <a:pPr algn="just" rtl="1" eaLnBrk="1" hangingPunct="1">
              <a:buClr>
                <a:schemeClr val="accent1">
                  <a:lumMod val="75000"/>
                </a:schemeClr>
              </a:buClr>
              <a:buFont typeface="Arial" pitchFamily="34" charset="0"/>
              <a:buChar char="•"/>
              <a:defRPr/>
            </a:pPr>
            <a:r>
              <a:rPr lang="ar-SA" sz="2400" dirty="0" smtClean="0"/>
              <a:t>معظم نظم إدارة قواعد البيانات تحتوي علي المستوي الثالث (</a:t>
            </a:r>
            <a:r>
              <a:rPr lang="en-US" sz="2400" dirty="0" smtClean="0"/>
              <a:t>External level</a:t>
            </a:r>
            <a:r>
              <a:rPr lang="ar-SA" sz="2400" dirty="0" smtClean="0"/>
              <a:t>) داخل المستوي الثاني (</a:t>
            </a:r>
            <a:r>
              <a:rPr lang="en-US" sz="2400" dirty="0" smtClean="0"/>
              <a:t>Conceptual level</a:t>
            </a:r>
            <a:r>
              <a:rPr lang="ar-SA" sz="2400" dirty="0" smtClean="0"/>
              <a:t>)</a:t>
            </a:r>
            <a:endParaRPr lang="en-US" sz="2400" dirty="0" smtClean="0"/>
          </a:p>
          <a:p>
            <a:pPr algn="just" rtl="1" eaLnBrk="1" hangingPunct="1">
              <a:buClr>
                <a:schemeClr val="accent1">
                  <a:lumMod val="75000"/>
                </a:schemeClr>
              </a:buClr>
              <a:buFont typeface="Arial" pitchFamily="34" charset="0"/>
              <a:buChar char="•"/>
              <a:defRPr/>
            </a:pPr>
            <a:r>
              <a:rPr lang="ar-SA" sz="2400" dirty="0" smtClean="0"/>
              <a:t>بعض نظم إدارة قواعد البيانات تحتوي علي التفاصيل الفعلية (</a:t>
            </a:r>
            <a:r>
              <a:rPr lang="en-US" sz="2400" dirty="0" smtClean="0"/>
              <a:t>Physical details</a:t>
            </a:r>
            <a:r>
              <a:rPr lang="ar-SA" sz="2400" dirty="0" smtClean="0"/>
              <a:t>) داخل المستوي الثاني (</a:t>
            </a:r>
            <a:r>
              <a:rPr lang="en-US" sz="2400" dirty="0" smtClean="0"/>
              <a:t>Conceptual level</a:t>
            </a:r>
            <a:r>
              <a:rPr lang="ar-SA" sz="2400" dirty="0" smtClean="0"/>
              <a:t>)</a:t>
            </a:r>
            <a:endParaRPr lang="en-US" sz="24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274638"/>
            <a:ext cx="8229600" cy="533400"/>
          </a:xfrm>
        </p:spPr>
        <p:txBody>
          <a:bodyPr/>
          <a:lstStyle/>
          <a:p>
            <a:pPr rtl="1" eaLnBrk="1" hangingPunct="1">
              <a:defRPr/>
            </a:pPr>
            <a:r>
              <a:rPr lang="ar-SA" sz="3600" dirty="0" smtClean="0"/>
              <a:t>استقلالية البيانات (</a:t>
            </a:r>
            <a:r>
              <a:rPr lang="en-US" sz="3600" dirty="0" smtClean="0"/>
              <a:t>Data Independence</a:t>
            </a:r>
            <a:r>
              <a:rPr lang="ar-SA" sz="3600" dirty="0" smtClean="0"/>
              <a:t>)</a:t>
            </a:r>
            <a:endParaRPr lang="en-US" sz="3600" dirty="0" smtClean="0"/>
          </a:p>
        </p:txBody>
      </p:sp>
      <p:sp>
        <p:nvSpPr>
          <p:cNvPr id="55299" name="Rectangle 3"/>
          <p:cNvSpPr>
            <a:spLocks noGrp="1" noChangeArrowheads="1"/>
          </p:cNvSpPr>
          <p:nvPr>
            <p:ph idx="1"/>
          </p:nvPr>
        </p:nvSpPr>
        <p:spPr>
          <a:xfrm>
            <a:off x="381000" y="1752600"/>
            <a:ext cx="8458200" cy="4343400"/>
          </a:xfrm>
        </p:spPr>
        <p:txBody>
          <a:bodyPr/>
          <a:lstStyle/>
          <a:p>
            <a:pPr algn="r" rtl="1" eaLnBrk="1" hangingPunct="1">
              <a:spcAft>
                <a:spcPct val="20000"/>
              </a:spcAft>
              <a:buClr>
                <a:schemeClr val="accent1">
                  <a:lumMod val="75000"/>
                </a:schemeClr>
              </a:buClr>
              <a:buFont typeface="Arial" pitchFamily="34" charset="0"/>
              <a:buChar char="•"/>
              <a:defRPr/>
            </a:pPr>
            <a:r>
              <a:rPr lang="ar-SA" dirty="0" smtClean="0"/>
              <a:t>هي المقدرة علي تغيير مخطط البيانات في مستوي معين بدون وجوب تغير المخطط في المستويات الأخرى</a:t>
            </a:r>
          </a:p>
          <a:p>
            <a:pPr algn="r" rtl="1" eaLnBrk="1" hangingPunct="1">
              <a:spcAft>
                <a:spcPct val="20000"/>
              </a:spcAft>
              <a:buClr>
                <a:schemeClr val="accent1">
                  <a:lumMod val="75000"/>
                </a:schemeClr>
              </a:buClr>
              <a:buFont typeface="Arial" pitchFamily="34" charset="0"/>
              <a:buChar char="•"/>
              <a:defRPr/>
            </a:pPr>
            <a:r>
              <a:rPr lang="ar-SA" dirty="0" smtClean="0"/>
              <a:t>عند تغيير المخطط في مستوى معين فإن الذي يتغير هو طرق التحويل (</a:t>
            </a:r>
            <a:r>
              <a:rPr lang="en-US" dirty="0" smtClean="0"/>
              <a:t>mapping</a:t>
            </a:r>
            <a:r>
              <a:rPr lang="ar-SA" dirty="0" smtClean="0"/>
              <a:t>) بين المستويات</a:t>
            </a:r>
          </a:p>
          <a:p>
            <a:pPr algn="r" rtl="1" eaLnBrk="1" hangingPunct="1">
              <a:spcAft>
                <a:spcPct val="20000"/>
              </a:spcAft>
              <a:buClr>
                <a:schemeClr val="accent1">
                  <a:lumMod val="75000"/>
                </a:schemeClr>
              </a:buClr>
              <a:buFont typeface="Arial" pitchFamily="34" charset="0"/>
              <a:buChar char="•"/>
              <a:defRPr/>
            </a:pPr>
            <a:r>
              <a:rPr lang="ar-SA" dirty="0" smtClean="0"/>
              <a:t>يوجد نوعان من استقلالية البيانات و هما :</a:t>
            </a:r>
          </a:p>
          <a:p>
            <a:pPr lvl="1" algn="r" rtl="1" eaLnBrk="1" hangingPunct="1">
              <a:spcAft>
                <a:spcPct val="20000"/>
              </a:spcAft>
              <a:buClr>
                <a:schemeClr val="accent1">
                  <a:lumMod val="75000"/>
                </a:schemeClr>
              </a:buClr>
              <a:buFont typeface="Wingdings" pitchFamily="2" charset="2"/>
              <a:buChar char="§"/>
              <a:defRPr/>
            </a:pPr>
            <a:r>
              <a:rPr lang="ar-SA" dirty="0" smtClean="0"/>
              <a:t>الاستقلال المنطقي (</a:t>
            </a:r>
            <a:r>
              <a:rPr lang="en-US" dirty="0" smtClean="0"/>
              <a:t>Logical Data Independence</a:t>
            </a:r>
            <a:r>
              <a:rPr lang="ar-SA" dirty="0" smtClean="0"/>
              <a:t>)</a:t>
            </a:r>
          </a:p>
          <a:p>
            <a:pPr lvl="1" algn="r" rtl="1" eaLnBrk="1" hangingPunct="1">
              <a:spcAft>
                <a:spcPct val="20000"/>
              </a:spcAft>
              <a:buClr>
                <a:schemeClr val="accent1">
                  <a:lumMod val="75000"/>
                </a:schemeClr>
              </a:buClr>
              <a:buFont typeface="Wingdings" pitchFamily="2" charset="2"/>
              <a:buChar char="§"/>
              <a:defRPr/>
            </a:pPr>
            <a:r>
              <a:rPr lang="ar-SA" dirty="0" smtClean="0"/>
              <a:t>الاستقلال الفعلي (</a:t>
            </a:r>
            <a:r>
              <a:rPr lang="en-US" dirty="0" smtClean="0"/>
              <a:t>Physical Data Independence</a:t>
            </a:r>
            <a:r>
              <a:rPr lang="ar-SA" dirty="0" smtClean="0"/>
              <a:t>)</a:t>
            </a:r>
            <a:endParaRPr lang="en-US"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685800" y="381000"/>
            <a:ext cx="7772400" cy="533400"/>
          </a:xfrm>
        </p:spPr>
        <p:txBody>
          <a:bodyPr/>
          <a:lstStyle/>
          <a:p>
            <a:pPr rtl="1" eaLnBrk="1" hangingPunct="1">
              <a:defRPr/>
            </a:pPr>
            <a:r>
              <a:rPr lang="ar-SA" sz="3600" smtClean="0"/>
              <a:t>استقلالية البيانات (</a:t>
            </a:r>
            <a:r>
              <a:rPr lang="en-US" sz="3600" smtClean="0"/>
              <a:t>Data Independence</a:t>
            </a:r>
            <a:r>
              <a:rPr lang="ar-SA" sz="3600" smtClean="0"/>
              <a:t>)</a:t>
            </a:r>
            <a:endParaRPr lang="en-US" sz="3600" smtClean="0"/>
          </a:p>
        </p:txBody>
      </p:sp>
      <p:sp>
        <p:nvSpPr>
          <p:cNvPr id="58371" name="Rectangle 3"/>
          <p:cNvSpPr>
            <a:spLocks noGrp="1" noChangeArrowheads="1"/>
          </p:cNvSpPr>
          <p:nvPr>
            <p:ph idx="1"/>
          </p:nvPr>
        </p:nvSpPr>
        <p:spPr>
          <a:xfrm>
            <a:off x="152400" y="1484784"/>
            <a:ext cx="8839200" cy="4611216"/>
          </a:xfrm>
        </p:spPr>
        <p:txBody>
          <a:bodyPr>
            <a:normAutofit lnSpcReduction="10000"/>
          </a:bodyPr>
          <a:lstStyle/>
          <a:p>
            <a:pPr algn="just" rtl="1" eaLnBrk="1" hangingPunct="1">
              <a:lnSpc>
                <a:spcPct val="90000"/>
              </a:lnSpc>
              <a:buClr>
                <a:schemeClr val="accent1">
                  <a:lumMod val="75000"/>
                </a:schemeClr>
              </a:buClr>
              <a:buFont typeface="Arial" pitchFamily="34" charset="0"/>
              <a:buChar char="•"/>
              <a:defRPr/>
            </a:pPr>
            <a:r>
              <a:rPr lang="ar-SA" b="1" u="sng" dirty="0" smtClean="0"/>
              <a:t>الاستقلال المنطقي (</a:t>
            </a:r>
            <a:r>
              <a:rPr lang="en-US" b="1" u="sng" dirty="0" smtClean="0"/>
              <a:t>Logical Data Independence</a:t>
            </a:r>
            <a:r>
              <a:rPr lang="ar-SA" b="1" u="sng" dirty="0" smtClean="0"/>
              <a:t>)</a:t>
            </a:r>
            <a:r>
              <a:rPr lang="en-US" b="1" u="sng" dirty="0" smtClean="0"/>
              <a:t>:</a:t>
            </a:r>
            <a:r>
              <a:rPr lang="ar-SA" dirty="0" smtClean="0"/>
              <a:t>هي المقدرة علي تغيير مخطط البيانات في المستوي الثاني</a:t>
            </a:r>
            <a:r>
              <a:rPr lang="en-US" dirty="0" smtClean="0"/>
              <a:t> </a:t>
            </a:r>
            <a:r>
              <a:rPr lang="ar-SA" dirty="0" smtClean="0"/>
              <a:t>      (</a:t>
            </a:r>
            <a:r>
              <a:rPr lang="en-US" dirty="0" smtClean="0"/>
              <a:t>Conceptual Level</a:t>
            </a:r>
            <a:r>
              <a:rPr lang="ar-SA" dirty="0" smtClean="0"/>
              <a:t>) بدون الحاجة إلى تغيير المخطط في المستوي الثالث (</a:t>
            </a:r>
            <a:r>
              <a:rPr lang="en-US" dirty="0" smtClean="0"/>
              <a:t>External Level</a:t>
            </a:r>
            <a:r>
              <a:rPr lang="ar-SA" dirty="0" smtClean="0"/>
              <a:t>) وكذلك بدون تغيير البرامج التطبيقية</a:t>
            </a:r>
          </a:p>
          <a:p>
            <a:pPr algn="just" rtl="1" eaLnBrk="1" hangingPunct="1">
              <a:lnSpc>
                <a:spcPct val="90000"/>
              </a:lnSpc>
              <a:buClr>
                <a:schemeClr val="accent1">
                  <a:lumMod val="75000"/>
                </a:schemeClr>
              </a:buClr>
              <a:buFont typeface="Arial" pitchFamily="34" charset="0"/>
              <a:buChar char="•"/>
              <a:defRPr/>
            </a:pPr>
            <a:r>
              <a:rPr lang="ar-SA" dirty="0" smtClean="0"/>
              <a:t>يكون التغيير في المستوي الثاني لكي تستوعب قواعد البيانات التغيرات التي قد تحدث في المخطط نتيجة زيادة أو حذف عناصر بيانات</a:t>
            </a:r>
          </a:p>
          <a:p>
            <a:pPr algn="just" rtl="1" eaLnBrk="1" hangingPunct="1">
              <a:lnSpc>
                <a:spcPct val="90000"/>
              </a:lnSpc>
              <a:buClr>
                <a:schemeClr val="accent1">
                  <a:lumMod val="75000"/>
                </a:schemeClr>
              </a:buClr>
              <a:buFont typeface="Arial" pitchFamily="34" charset="0"/>
              <a:buChar char="•"/>
              <a:defRPr/>
            </a:pPr>
            <a:r>
              <a:rPr lang="ar-SA" dirty="0" smtClean="0"/>
              <a:t>التطبيقات التي تتعامل مع العناصر التي تغيرت هي فقط التي يتم تعديلها أما باقي التطبيقات فلا تتغير</a:t>
            </a:r>
            <a:endParaRPr 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685800" y="381000"/>
            <a:ext cx="7772400" cy="533400"/>
          </a:xfrm>
        </p:spPr>
        <p:txBody>
          <a:bodyPr/>
          <a:lstStyle/>
          <a:p>
            <a:pPr rtl="1" eaLnBrk="1" hangingPunct="1">
              <a:defRPr/>
            </a:pPr>
            <a:r>
              <a:rPr lang="ar-SA" sz="3600" smtClean="0"/>
              <a:t>استقلالية البيانات (</a:t>
            </a:r>
            <a:r>
              <a:rPr lang="en-US" sz="3600" smtClean="0"/>
              <a:t>Data Independence</a:t>
            </a:r>
            <a:r>
              <a:rPr lang="ar-SA" sz="3600" smtClean="0"/>
              <a:t>)</a:t>
            </a:r>
            <a:endParaRPr lang="en-US" sz="3600" smtClean="0"/>
          </a:p>
        </p:txBody>
      </p:sp>
      <p:sp>
        <p:nvSpPr>
          <p:cNvPr id="59395" name="Rectangle 3"/>
          <p:cNvSpPr>
            <a:spLocks noGrp="1" noChangeArrowheads="1"/>
          </p:cNvSpPr>
          <p:nvPr>
            <p:ph idx="1"/>
          </p:nvPr>
        </p:nvSpPr>
        <p:spPr>
          <a:xfrm>
            <a:off x="228600" y="1412776"/>
            <a:ext cx="8763000" cy="4680520"/>
          </a:xfrm>
        </p:spPr>
        <p:txBody>
          <a:bodyPr>
            <a:normAutofit/>
          </a:bodyPr>
          <a:lstStyle/>
          <a:p>
            <a:pPr algn="just" rtl="1" eaLnBrk="1" hangingPunct="1">
              <a:buClr>
                <a:schemeClr val="accent1">
                  <a:lumMod val="75000"/>
                </a:schemeClr>
              </a:buClr>
              <a:buFont typeface="Arial" pitchFamily="34" charset="0"/>
              <a:buChar char="•"/>
              <a:defRPr/>
            </a:pPr>
            <a:r>
              <a:rPr lang="ar-SA" b="1" u="sng" dirty="0" smtClean="0"/>
              <a:t>الاستقلال الفعلي (</a:t>
            </a:r>
            <a:r>
              <a:rPr lang="en-US" b="1" u="sng" dirty="0" smtClean="0"/>
              <a:t>Physical Data Independence</a:t>
            </a:r>
            <a:r>
              <a:rPr lang="ar-SA" b="1" u="sng" dirty="0" smtClean="0"/>
              <a:t>): </a:t>
            </a:r>
            <a:r>
              <a:rPr lang="ar-SA" dirty="0" smtClean="0"/>
              <a:t>هي المقدرة علي تغيير مخطط البيانات في المستوي الأول</a:t>
            </a:r>
            <a:r>
              <a:rPr lang="en-US" dirty="0" smtClean="0"/>
              <a:t>Internal Level)</a:t>
            </a:r>
            <a:r>
              <a:rPr lang="ar-SA" dirty="0" smtClean="0"/>
              <a:t>) بدون الحاجة إلى تغير المخطط في المستوي الثاني </a:t>
            </a:r>
            <a:r>
              <a:rPr lang="en-US" dirty="0" smtClean="0"/>
              <a:t> </a:t>
            </a:r>
            <a:r>
              <a:rPr lang="ar-SA" dirty="0" smtClean="0"/>
              <a:t>(</a:t>
            </a:r>
            <a:r>
              <a:rPr lang="en-US" dirty="0" smtClean="0"/>
              <a:t>Conceptual Level</a:t>
            </a:r>
            <a:r>
              <a:rPr lang="ar-SA" dirty="0" smtClean="0"/>
              <a:t>)</a:t>
            </a:r>
          </a:p>
          <a:p>
            <a:pPr algn="just" rtl="1" eaLnBrk="1" hangingPunct="1">
              <a:buClr>
                <a:schemeClr val="accent1">
                  <a:lumMod val="75000"/>
                </a:schemeClr>
              </a:buClr>
              <a:buFont typeface="Arial" pitchFamily="34" charset="0"/>
              <a:buChar char="•"/>
              <a:defRPr/>
            </a:pPr>
            <a:r>
              <a:rPr lang="ar-SA" dirty="0" smtClean="0"/>
              <a:t>يكون التغيير في المستوي الأول</a:t>
            </a:r>
            <a:r>
              <a:rPr lang="en-US" dirty="0" smtClean="0"/>
              <a:t> </a:t>
            </a:r>
            <a:r>
              <a:rPr lang="ar-SA" dirty="0" smtClean="0"/>
              <a:t>(</a:t>
            </a:r>
            <a:r>
              <a:rPr lang="en-US" dirty="0" smtClean="0"/>
              <a:t>Internal Level</a:t>
            </a:r>
            <a:r>
              <a:rPr lang="ar-SA" dirty="0" smtClean="0"/>
              <a:t>) </a:t>
            </a:r>
            <a:r>
              <a:rPr lang="en-US" dirty="0" smtClean="0"/>
              <a:t> </a:t>
            </a:r>
            <a:r>
              <a:rPr lang="ar-SA" dirty="0" smtClean="0"/>
              <a:t>بسبب التغيرات التي قد تحدث نتيجة استخدام أساليب جديدة في تنظيم الملفات من أجل تحسين أداء النظام</a:t>
            </a:r>
          </a:p>
          <a:p>
            <a:pPr algn="just" rtl="1" eaLnBrk="1" hangingPunct="1">
              <a:buClr>
                <a:schemeClr val="accent1">
                  <a:lumMod val="75000"/>
                </a:schemeClr>
              </a:buClr>
              <a:buFont typeface="Arial" pitchFamily="34" charset="0"/>
              <a:buChar char="•"/>
              <a:defRPr/>
            </a:pPr>
            <a:r>
              <a:rPr lang="ar-SA" dirty="0" smtClean="0"/>
              <a:t>التطبيقات التي تتعامل مع العناصر التي تغيرت هي فقط التي يتم تعديلها أما باقي التطبيقات فلا تتغير</a:t>
            </a:r>
            <a:endParaRPr lang="en-US"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683568" y="476672"/>
            <a:ext cx="7772400" cy="533400"/>
          </a:xfrm>
        </p:spPr>
        <p:txBody>
          <a:bodyPr/>
          <a:lstStyle/>
          <a:p>
            <a:pPr rtl="1" eaLnBrk="1" hangingPunct="1">
              <a:defRPr/>
            </a:pPr>
            <a:r>
              <a:rPr lang="ar-SA" dirty="0" smtClean="0"/>
              <a:t>لغات نظم إدارة قواعد البيانات</a:t>
            </a:r>
            <a:endParaRPr lang="en-US" dirty="0" smtClean="0"/>
          </a:p>
        </p:txBody>
      </p:sp>
      <p:sp>
        <p:nvSpPr>
          <p:cNvPr id="61443" name="Rectangle 3"/>
          <p:cNvSpPr>
            <a:spLocks noGrp="1" noChangeArrowheads="1"/>
          </p:cNvSpPr>
          <p:nvPr>
            <p:ph idx="1"/>
          </p:nvPr>
        </p:nvSpPr>
        <p:spPr>
          <a:xfrm>
            <a:off x="457200" y="1556792"/>
            <a:ext cx="8382000" cy="4539208"/>
          </a:xfrm>
        </p:spPr>
        <p:txBody>
          <a:bodyPr>
            <a:normAutofit fontScale="92500" lnSpcReduction="10000"/>
          </a:bodyPr>
          <a:lstStyle/>
          <a:p>
            <a:pPr algn="just" rtl="1" eaLnBrk="1" hangingPunct="1">
              <a:buClr>
                <a:schemeClr val="accent1">
                  <a:lumMod val="75000"/>
                </a:schemeClr>
              </a:buClr>
              <a:buFont typeface="Arial" pitchFamily="34" charset="0"/>
              <a:buChar char="•"/>
              <a:defRPr/>
            </a:pPr>
            <a:r>
              <a:rPr lang="ar-SA" sz="2800" b="1" u="sng" dirty="0" smtClean="0"/>
              <a:t>لغة </a:t>
            </a:r>
            <a:r>
              <a:rPr lang="ar-SA" sz="2800" b="1" u="sng" dirty="0" smtClean="0"/>
              <a:t>وصف </a:t>
            </a:r>
            <a:r>
              <a:rPr lang="ar-SA" sz="2800" b="1" u="sng" dirty="0" smtClean="0"/>
              <a:t>البيانات (</a:t>
            </a:r>
            <a:r>
              <a:rPr lang="en-US" sz="2800" b="1" u="sng" dirty="0" smtClean="0"/>
              <a:t>Data Definition Language DDL</a:t>
            </a:r>
            <a:r>
              <a:rPr lang="ar-SA" sz="2800" b="1" u="sng" dirty="0" smtClean="0"/>
              <a:t>):</a:t>
            </a:r>
          </a:p>
          <a:p>
            <a:pPr lvl="1" algn="just" rtl="1" eaLnBrk="1" hangingPunct="1">
              <a:buClr>
                <a:schemeClr val="accent1">
                  <a:lumMod val="75000"/>
                </a:schemeClr>
              </a:buClr>
              <a:buFont typeface="Wingdings" pitchFamily="2" charset="2"/>
              <a:buChar char="§"/>
              <a:defRPr/>
            </a:pPr>
            <a:r>
              <a:rPr lang="ar-SA" dirty="0" smtClean="0"/>
              <a:t>تستخدم بواسطة مدير قواعد البيانات (</a:t>
            </a:r>
            <a:r>
              <a:rPr lang="en-US" dirty="0" smtClean="0"/>
              <a:t>DBA</a:t>
            </a:r>
            <a:r>
              <a:rPr lang="ar-SA" dirty="0" smtClean="0"/>
              <a:t>) وكذلك مصمم قواعد البيانات لتعريف بناء قواعد البيانات</a:t>
            </a:r>
          </a:p>
          <a:p>
            <a:pPr lvl="1" algn="just" rtl="1" eaLnBrk="1" hangingPunct="1">
              <a:buClr>
                <a:schemeClr val="accent1">
                  <a:lumMod val="75000"/>
                </a:schemeClr>
              </a:buClr>
              <a:buFont typeface="Wingdings" pitchFamily="2" charset="2"/>
              <a:buChar char="§"/>
              <a:defRPr/>
            </a:pPr>
            <a:r>
              <a:rPr lang="ar-SA" dirty="0" smtClean="0"/>
              <a:t>يوجد مترجم للغة التعريف (</a:t>
            </a:r>
            <a:r>
              <a:rPr lang="en-US" dirty="0" smtClean="0"/>
              <a:t>DDL Compiler</a:t>
            </a:r>
            <a:r>
              <a:rPr lang="ar-SA" dirty="0" smtClean="0"/>
              <a:t>) وذلك لترجمة هذه اللغة وإنتاج برامج يتم تنفيذها لتقوم بإنشاء مخططات البيانات وتخزينها داخل فهرس قواعد البيانات (</a:t>
            </a:r>
            <a:r>
              <a:rPr lang="en-US" dirty="0" smtClean="0"/>
              <a:t>DB Catalog</a:t>
            </a:r>
            <a:r>
              <a:rPr lang="ar-SA" dirty="0" smtClean="0"/>
              <a:t>)</a:t>
            </a:r>
            <a:endParaRPr lang="en-US" dirty="0" smtClean="0"/>
          </a:p>
          <a:p>
            <a:pPr algn="just" rtl="1" eaLnBrk="1" hangingPunct="1">
              <a:buClr>
                <a:schemeClr val="accent1">
                  <a:lumMod val="75000"/>
                </a:schemeClr>
              </a:buClr>
              <a:buFont typeface="Arial" pitchFamily="34" charset="0"/>
              <a:buChar char="•"/>
              <a:defRPr/>
            </a:pPr>
            <a:r>
              <a:rPr lang="ar-SA" sz="2800" b="1" u="sng" dirty="0" smtClean="0"/>
              <a:t>لغة تعريف الأشكال(</a:t>
            </a:r>
            <a:r>
              <a:rPr lang="en-US" sz="2400" b="1" u="sng" dirty="0" smtClean="0"/>
              <a:t>View Definition Language VDL</a:t>
            </a:r>
            <a:r>
              <a:rPr lang="ar-SA" sz="2800" b="1" u="sng" dirty="0" smtClean="0"/>
              <a:t>):</a:t>
            </a:r>
          </a:p>
          <a:p>
            <a:pPr lvl="1" algn="just" rtl="1" eaLnBrk="1" hangingPunct="1">
              <a:buClr>
                <a:schemeClr val="accent1">
                  <a:lumMod val="75000"/>
                </a:schemeClr>
              </a:buClr>
              <a:buFont typeface="Wingdings" pitchFamily="2" charset="2"/>
              <a:buChar char="§"/>
              <a:defRPr/>
            </a:pPr>
            <a:r>
              <a:rPr lang="ar-SA" dirty="0" smtClean="0"/>
              <a:t>تستخدم في بعض نظم إدارة قواعد البيانات التي تستخدم هيكل قواعد البيانات الثلاثى بطريقة حقيقية وذلك لتعريف مخطط البيانات في المستوي </a:t>
            </a:r>
            <a:r>
              <a:rPr lang="ar-SA" dirty="0" smtClean="0"/>
              <a:t>الخارجي     </a:t>
            </a:r>
            <a:r>
              <a:rPr lang="ar-SA" dirty="0" smtClean="0"/>
              <a:t>(</a:t>
            </a:r>
            <a:r>
              <a:rPr lang="en-US" dirty="0" smtClean="0"/>
              <a:t>External Level</a:t>
            </a:r>
            <a:r>
              <a:rPr lang="ar-SA" dirty="0" smtClean="0"/>
              <a:t>) </a:t>
            </a:r>
          </a:p>
          <a:p>
            <a:pPr lvl="1" algn="just" rtl="1" eaLnBrk="1" hangingPunct="1">
              <a:buClr>
                <a:schemeClr val="accent1">
                  <a:lumMod val="75000"/>
                </a:schemeClr>
              </a:buClr>
              <a:defRPr/>
            </a:pPr>
            <a:r>
              <a:rPr lang="ar-SA" dirty="0" smtClean="0"/>
              <a:t>   النماذج </a:t>
            </a:r>
            <a:r>
              <a:rPr lang="en-US" dirty="0" smtClean="0"/>
              <a:t>Forms </a:t>
            </a:r>
            <a:r>
              <a:rPr lang="ar-SA" dirty="0" smtClean="0"/>
              <a:t> </a:t>
            </a:r>
            <a:r>
              <a:rPr lang="ar-SA" dirty="0" err="1" smtClean="0"/>
              <a:t>الرسومية</a:t>
            </a:r>
            <a:r>
              <a:rPr lang="ar-SA" dirty="0" smtClean="0"/>
              <a:t> </a:t>
            </a:r>
            <a:r>
              <a:rPr lang="en-US" dirty="0" smtClean="0"/>
              <a:t>GUI</a:t>
            </a:r>
            <a:r>
              <a:rPr lang="ar-SA" dirty="0" smtClean="0"/>
              <a:t> التفاعل من خلال القوائم </a:t>
            </a:r>
            <a:r>
              <a:rPr lang="en-US" dirty="0" smtClean="0"/>
              <a:t>menu</a:t>
            </a:r>
            <a:endParaRPr 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683568" y="404664"/>
            <a:ext cx="7772400" cy="533400"/>
          </a:xfrm>
        </p:spPr>
        <p:txBody>
          <a:bodyPr/>
          <a:lstStyle/>
          <a:p>
            <a:pPr rtl="1" eaLnBrk="1" hangingPunct="1">
              <a:defRPr/>
            </a:pPr>
            <a:r>
              <a:rPr lang="ar-SA" dirty="0" smtClean="0"/>
              <a:t>لغات نظم إدارة قواعد البيانات</a:t>
            </a:r>
            <a:endParaRPr lang="en-US" dirty="0" smtClean="0"/>
          </a:p>
        </p:txBody>
      </p:sp>
      <p:sp>
        <p:nvSpPr>
          <p:cNvPr id="62467" name="Rectangle 3"/>
          <p:cNvSpPr>
            <a:spLocks noGrp="1" noChangeArrowheads="1"/>
          </p:cNvSpPr>
          <p:nvPr>
            <p:ph idx="1"/>
          </p:nvPr>
        </p:nvSpPr>
        <p:spPr>
          <a:xfrm>
            <a:off x="228600" y="1412776"/>
            <a:ext cx="8534400" cy="4683224"/>
          </a:xfrm>
        </p:spPr>
        <p:txBody>
          <a:bodyPr>
            <a:normAutofit/>
          </a:bodyPr>
          <a:lstStyle/>
          <a:p>
            <a:pPr algn="r" rtl="1" eaLnBrk="1" hangingPunct="1">
              <a:buClr>
                <a:schemeClr val="accent1">
                  <a:lumMod val="75000"/>
                </a:schemeClr>
              </a:buClr>
              <a:buFont typeface="Arial" pitchFamily="34" charset="0"/>
              <a:buChar char="•"/>
              <a:defRPr/>
            </a:pPr>
            <a:r>
              <a:rPr lang="ar-SA" sz="2600" b="1" u="sng" dirty="0" smtClean="0"/>
              <a:t>لغة التعامل مع البيانات (</a:t>
            </a:r>
            <a:r>
              <a:rPr lang="en-US" sz="2600" b="1" u="sng" dirty="0" smtClean="0"/>
              <a:t> Data Manipulation Language DML</a:t>
            </a:r>
            <a:r>
              <a:rPr lang="ar-SA" sz="2600" b="1" u="sng" dirty="0" smtClean="0"/>
              <a:t>):</a:t>
            </a:r>
          </a:p>
          <a:p>
            <a:pPr lvl="1" algn="r" rtl="1" eaLnBrk="1" hangingPunct="1">
              <a:buClr>
                <a:schemeClr val="accent1">
                  <a:lumMod val="75000"/>
                </a:schemeClr>
              </a:buClr>
              <a:buFont typeface="Wingdings" pitchFamily="2" charset="2"/>
              <a:buChar char="§"/>
              <a:defRPr/>
            </a:pPr>
            <a:r>
              <a:rPr lang="ar-SA" sz="2400" dirty="0" smtClean="0"/>
              <a:t>تستخدم لاسترجاع وإدخال وحذف وتعديل البيانات</a:t>
            </a:r>
          </a:p>
          <a:p>
            <a:pPr>
              <a:buClr>
                <a:schemeClr val="accent1">
                  <a:lumMod val="75000"/>
                </a:schemeClr>
              </a:buClr>
              <a:buFont typeface="Arial" pitchFamily="34" charset="0"/>
              <a:buChar char="•"/>
              <a:defRPr/>
            </a:pPr>
            <a:r>
              <a:rPr lang="ar-EG" sz="3200" b="1" u="sng" dirty="0" smtClean="0"/>
              <a:t>ملاحظات على لغات قواعد البيانات</a:t>
            </a:r>
          </a:p>
          <a:p>
            <a:pPr lvl="1" algn="just" rtl="1" eaLnBrk="1" hangingPunct="1">
              <a:buClr>
                <a:schemeClr val="accent1">
                  <a:lumMod val="75000"/>
                </a:schemeClr>
              </a:buClr>
              <a:buFont typeface="Wingdings" pitchFamily="2" charset="2"/>
              <a:buChar char="§"/>
              <a:defRPr/>
            </a:pPr>
            <a:r>
              <a:rPr lang="ar-SA" sz="2400" dirty="0" smtClean="0"/>
              <a:t> نظم إدارة قواعد البيانات الحالية تستخدم لغة واحدة شاملة تحتوي علي لغات </a:t>
            </a:r>
            <a:r>
              <a:rPr lang="en-US" sz="2400" dirty="0" smtClean="0"/>
              <a:t>DDL,VDL,DML</a:t>
            </a:r>
            <a:endParaRPr lang="ar-SA" sz="2400" dirty="0" smtClean="0"/>
          </a:p>
          <a:p>
            <a:pPr lvl="1" algn="just" rtl="1" eaLnBrk="1" hangingPunct="1">
              <a:buClr>
                <a:schemeClr val="accent1">
                  <a:lumMod val="75000"/>
                </a:schemeClr>
              </a:buClr>
              <a:buFont typeface="Wingdings" pitchFamily="2" charset="2"/>
              <a:buChar char="§"/>
              <a:defRPr/>
            </a:pPr>
            <a:r>
              <a:rPr lang="ar-SA" sz="2400" dirty="0" smtClean="0"/>
              <a:t>لغة الاستفسار الهيكلية (</a:t>
            </a:r>
            <a:r>
              <a:rPr lang="en-US" sz="2400" dirty="0" smtClean="0"/>
              <a:t>SQL</a:t>
            </a:r>
            <a:r>
              <a:rPr lang="ar-SA" sz="2400" dirty="0" smtClean="0"/>
              <a:t>) هي لغة تستخدم مع نموذج البيانات العلائقي و تحتوي علي لغات </a:t>
            </a:r>
            <a:r>
              <a:rPr lang="en-US" sz="2400" dirty="0" smtClean="0"/>
              <a:t>DDL,VDL,DML</a:t>
            </a:r>
            <a:r>
              <a:rPr lang="ar-SA" sz="2400" dirty="0" smtClean="0"/>
              <a:t> وكذلك الجمل الخاصة بتعديل مخطط </a:t>
            </a:r>
            <a:r>
              <a:rPr lang="ar-SA" sz="2400" dirty="0" smtClean="0"/>
              <a:t>البيانات</a:t>
            </a:r>
            <a:endParaRPr lang="en-US" sz="2400"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683568" y="476672"/>
            <a:ext cx="7772400" cy="457200"/>
          </a:xfrm>
        </p:spPr>
        <p:txBody>
          <a:bodyPr/>
          <a:lstStyle/>
          <a:p>
            <a:pPr rtl="1" eaLnBrk="1" hangingPunct="1">
              <a:defRPr/>
            </a:pPr>
            <a:r>
              <a:rPr lang="ar-SA" dirty="0" smtClean="0"/>
              <a:t>بيئة نظم قواعد البيانات</a:t>
            </a:r>
            <a:endParaRPr lang="en-US" dirty="0" smtClean="0"/>
          </a:p>
        </p:txBody>
      </p:sp>
      <p:sp>
        <p:nvSpPr>
          <p:cNvPr id="66563" name="Rectangle 3"/>
          <p:cNvSpPr>
            <a:spLocks noGrp="1" noChangeArrowheads="1"/>
          </p:cNvSpPr>
          <p:nvPr>
            <p:ph idx="1"/>
          </p:nvPr>
        </p:nvSpPr>
        <p:spPr>
          <a:xfrm>
            <a:off x="304800" y="1484784"/>
            <a:ext cx="8458200" cy="4611216"/>
          </a:xfrm>
        </p:spPr>
        <p:txBody>
          <a:bodyPr>
            <a:normAutofit lnSpcReduction="10000"/>
          </a:bodyPr>
          <a:lstStyle/>
          <a:p>
            <a:pPr algn="r" rtl="1" eaLnBrk="1" hangingPunct="1">
              <a:lnSpc>
                <a:spcPct val="90000"/>
              </a:lnSpc>
              <a:buFont typeface="Wingdings" pitchFamily="2" charset="2"/>
              <a:buNone/>
              <a:defRPr/>
            </a:pPr>
            <a:r>
              <a:rPr lang="ar-SA" sz="2800" dirty="0" smtClean="0"/>
              <a:t>نظم إدارة قواعد البيانات هي نظم معقدة وتحتوي على العديد من الوحدات التي تدعم ما يحتاجه المستخدم من وظائف ومنها:</a:t>
            </a:r>
          </a:p>
          <a:p>
            <a:pPr algn="r" rtl="1" eaLnBrk="1" hangingPunct="1">
              <a:lnSpc>
                <a:spcPct val="90000"/>
              </a:lnSpc>
              <a:buClr>
                <a:schemeClr val="tx1"/>
              </a:buClr>
              <a:buFont typeface="Arial" pitchFamily="34" charset="0"/>
              <a:buChar char="•"/>
              <a:defRPr/>
            </a:pPr>
            <a:r>
              <a:rPr lang="ar-SA" sz="2800" b="1" u="sng" dirty="0" smtClean="0"/>
              <a:t>مترجم لغة تعريف البيانات (</a:t>
            </a:r>
            <a:r>
              <a:rPr lang="en-US" sz="2800" b="1" u="sng" dirty="0" smtClean="0"/>
              <a:t>DDL Compiler</a:t>
            </a:r>
            <a:r>
              <a:rPr lang="ar-SA" sz="2800" b="1" u="sng" dirty="0" smtClean="0"/>
              <a:t>): </a:t>
            </a:r>
          </a:p>
          <a:p>
            <a:pPr marL="449263" lvl="1" indent="7938">
              <a:lnSpc>
                <a:spcPct val="90000"/>
              </a:lnSpc>
              <a:buClr>
                <a:schemeClr val="tx1"/>
              </a:buClr>
              <a:defRPr/>
            </a:pPr>
            <a:r>
              <a:rPr lang="ar-SA" dirty="0" smtClean="0"/>
              <a:t>لترجمة تعريف مخطط البيانات والتأكد من صحته ثم تخزين هذا التعريف داخل فهرس النظام</a:t>
            </a:r>
          </a:p>
          <a:p>
            <a:pPr algn="r" rtl="1" eaLnBrk="1" hangingPunct="1">
              <a:lnSpc>
                <a:spcPct val="90000"/>
              </a:lnSpc>
              <a:buClr>
                <a:schemeClr val="tx1"/>
              </a:buClr>
              <a:buFont typeface="Arial" pitchFamily="34" charset="0"/>
              <a:buChar char="•"/>
              <a:defRPr/>
            </a:pPr>
            <a:r>
              <a:rPr lang="ar-SA" sz="2800" b="1" u="sng" dirty="0" smtClean="0"/>
              <a:t>منفذ قواعد البيانات (</a:t>
            </a:r>
            <a:r>
              <a:rPr lang="en-US" sz="2800" b="1" u="sng" dirty="0" smtClean="0"/>
              <a:t>Run-Time DB processor</a:t>
            </a:r>
            <a:r>
              <a:rPr lang="ar-SA" sz="2800" b="1" u="sng" dirty="0" smtClean="0"/>
              <a:t>):</a:t>
            </a:r>
          </a:p>
          <a:p>
            <a:pPr marL="449263" lvl="1" indent="7938" algn="r" rtl="1" eaLnBrk="1" hangingPunct="1">
              <a:lnSpc>
                <a:spcPct val="90000"/>
              </a:lnSpc>
              <a:buClr>
                <a:schemeClr val="tx1"/>
              </a:buClr>
              <a:defRPr/>
            </a:pPr>
            <a:r>
              <a:rPr lang="ar-SA" dirty="0" smtClean="0"/>
              <a:t>يقوم بالتعامل مع قواعد البيانات عند تشغيل أي أمر خاص بقواعد البيانات</a:t>
            </a:r>
          </a:p>
          <a:p>
            <a:pPr algn="r" rtl="1" eaLnBrk="1" hangingPunct="1">
              <a:lnSpc>
                <a:spcPct val="90000"/>
              </a:lnSpc>
              <a:buClr>
                <a:schemeClr val="tx1"/>
              </a:buClr>
              <a:buFont typeface="Arial" pitchFamily="34" charset="0"/>
              <a:buChar char="•"/>
              <a:defRPr/>
            </a:pPr>
            <a:r>
              <a:rPr lang="ar-SA" sz="2800" b="1" u="sng" dirty="0" smtClean="0"/>
              <a:t>مترجم لغة الاستفسارات (</a:t>
            </a:r>
            <a:r>
              <a:rPr lang="en-US" sz="2800" b="1" u="sng" dirty="0" smtClean="0"/>
              <a:t>Query Compiler</a:t>
            </a:r>
            <a:r>
              <a:rPr lang="ar-SA" sz="2800" b="1" u="sng" dirty="0" smtClean="0"/>
              <a:t>):</a:t>
            </a:r>
          </a:p>
          <a:p>
            <a:pPr marL="536575" lvl="1" indent="-79375" algn="just" rtl="1" eaLnBrk="1" hangingPunct="1">
              <a:lnSpc>
                <a:spcPct val="90000"/>
              </a:lnSpc>
              <a:buClr>
                <a:schemeClr val="tx1"/>
              </a:buClr>
              <a:defRPr/>
            </a:pPr>
            <a:r>
              <a:rPr lang="ar-SA" dirty="0" smtClean="0"/>
              <a:t>يتعامل مع الاستفسارات عن طريق فهم الأوامر وترجمتها ثم إرسالها إلى منفذ قواعد البيانات لتنفيذها</a:t>
            </a:r>
            <a:endParaRPr lang="en-US"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274638"/>
            <a:ext cx="8229600" cy="533400"/>
          </a:xfrm>
        </p:spPr>
        <p:txBody>
          <a:bodyPr/>
          <a:lstStyle/>
          <a:p>
            <a:pPr rtl="1" eaLnBrk="1" hangingPunct="1">
              <a:defRPr/>
            </a:pPr>
            <a:r>
              <a:rPr lang="ar-SA" dirty="0" smtClean="0"/>
              <a:t>خدمات تقدمها نظم إدارة قواعد البيانات</a:t>
            </a:r>
            <a:endParaRPr lang="en-US" dirty="0" smtClean="0"/>
          </a:p>
        </p:txBody>
      </p:sp>
      <p:sp>
        <p:nvSpPr>
          <p:cNvPr id="39939" name="Rectangle 3"/>
          <p:cNvSpPr>
            <a:spLocks noGrp="1" noChangeArrowheads="1"/>
          </p:cNvSpPr>
          <p:nvPr>
            <p:ph idx="1"/>
          </p:nvPr>
        </p:nvSpPr>
        <p:spPr>
          <a:xfrm>
            <a:off x="685800" y="1484784"/>
            <a:ext cx="7772400" cy="4611216"/>
          </a:xfrm>
        </p:spPr>
        <p:txBody>
          <a:bodyPr/>
          <a:lstStyle/>
          <a:p>
            <a:pPr algn="just" rtl="1" eaLnBrk="1" hangingPunct="1">
              <a:lnSpc>
                <a:spcPct val="90000"/>
              </a:lnSpc>
              <a:buFont typeface="Wingdings" pitchFamily="2" charset="2"/>
              <a:buNone/>
              <a:defRPr/>
            </a:pPr>
            <a:r>
              <a:rPr lang="ar-SA" dirty="0" smtClean="0"/>
              <a:t>تقوم بعض  نظم إدارة قواعد البيانات بتقديم خدمات إضافية تساعد المستخدم في إدارة نظم قواعد البيانات مثل:</a:t>
            </a:r>
          </a:p>
          <a:p>
            <a:pPr algn="just" rtl="1" eaLnBrk="1" hangingPunct="1">
              <a:lnSpc>
                <a:spcPct val="90000"/>
              </a:lnSpc>
              <a:buFont typeface="Arial" pitchFamily="34" charset="0"/>
              <a:buChar char="•"/>
              <a:defRPr/>
            </a:pPr>
            <a:r>
              <a:rPr lang="ar-SA" b="1" u="sng" dirty="0" smtClean="0"/>
              <a:t>تحميل البيانات (</a:t>
            </a:r>
            <a:r>
              <a:rPr lang="en-US" b="1" u="sng" dirty="0" smtClean="0"/>
              <a:t>Loading</a:t>
            </a:r>
            <a:r>
              <a:rPr lang="ar-SA" b="1" u="sng" dirty="0" smtClean="0"/>
              <a:t>):</a:t>
            </a:r>
          </a:p>
          <a:p>
            <a:pPr algn="just" rtl="1" eaLnBrk="1" hangingPunct="1">
              <a:lnSpc>
                <a:spcPct val="90000"/>
              </a:lnSpc>
              <a:buClr>
                <a:schemeClr val="tx1"/>
              </a:buClr>
              <a:buFont typeface="Wingdings" pitchFamily="2" charset="2"/>
              <a:buNone/>
              <a:defRPr/>
            </a:pPr>
            <a:r>
              <a:rPr lang="ar-SA" dirty="0" smtClean="0"/>
              <a:t>	وهي عبارة عن عملية تحويل البيانات الموجودة سابقا في النظم القديمة الي شكل ملائم للتصميم الجديد بدون الحاجة الي إعادة إدخالها يدويا والذي يكون غير ممكن عمليا في كثير من الحالات. ويوجد بعض الأدوات المساعدة والتي تقوم بتحويل البيانات من الشكل القديم التي كانت عليه الي الشكل الجديد و الملائم لقواعد البيانات المصممة حديثا</a:t>
            </a:r>
            <a:endParaRPr lang="en-US"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85800" y="228600"/>
            <a:ext cx="7772400" cy="685800"/>
          </a:xfrm>
        </p:spPr>
        <p:txBody>
          <a:bodyPr/>
          <a:lstStyle/>
          <a:p>
            <a:pPr eaLnBrk="1" hangingPunct="1">
              <a:defRPr/>
            </a:pPr>
            <a:r>
              <a:rPr lang="ar-SA" smtClean="0"/>
              <a:t>خدمات تقدمها نظم إدارة قواعد البيانات</a:t>
            </a:r>
            <a:endParaRPr lang="en-US" smtClean="0"/>
          </a:p>
        </p:txBody>
      </p:sp>
      <p:sp>
        <p:nvSpPr>
          <p:cNvPr id="40963" name="Rectangle 3"/>
          <p:cNvSpPr>
            <a:spLocks noGrp="1" noChangeArrowheads="1"/>
          </p:cNvSpPr>
          <p:nvPr>
            <p:ph idx="1"/>
          </p:nvPr>
        </p:nvSpPr>
        <p:spPr>
          <a:xfrm>
            <a:off x="685800" y="1412776"/>
            <a:ext cx="7772400" cy="4683224"/>
          </a:xfrm>
        </p:spPr>
        <p:txBody>
          <a:bodyPr/>
          <a:lstStyle/>
          <a:p>
            <a:pPr algn="just" rtl="1" eaLnBrk="1" hangingPunct="1">
              <a:lnSpc>
                <a:spcPct val="90000"/>
              </a:lnSpc>
              <a:buFont typeface="Arial" pitchFamily="34" charset="0"/>
              <a:buChar char="•"/>
              <a:defRPr/>
            </a:pPr>
            <a:r>
              <a:rPr lang="ar-SA" sz="2800" b="1" u="sng" dirty="0" smtClean="0"/>
              <a:t>النسخ الاحتياطية (</a:t>
            </a:r>
            <a:r>
              <a:rPr lang="en-US" sz="2800" b="1" u="sng" dirty="0" smtClean="0"/>
              <a:t>Backup</a:t>
            </a:r>
            <a:r>
              <a:rPr lang="ar-SA" sz="2800" b="1" u="sng" dirty="0" smtClean="0"/>
              <a:t>):</a:t>
            </a:r>
          </a:p>
          <a:p>
            <a:pPr algn="just">
              <a:lnSpc>
                <a:spcPct val="90000"/>
              </a:lnSpc>
              <a:buClr>
                <a:schemeClr val="tx1"/>
              </a:buClr>
              <a:defRPr/>
            </a:pPr>
            <a:r>
              <a:rPr lang="ar-SA" dirty="0" smtClean="0"/>
              <a:t>	وهي عملية إنشاء نسخ احتياطية للبيانات الموجودة بهدف تأمين البيانات من الأعطال التي قد تؤدي لضياعها</a:t>
            </a:r>
          </a:p>
          <a:p>
            <a:pPr algn="just" rtl="1" eaLnBrk="1" hangingPunct="1">
              <a:lnSpc>
                <a:spcPct val="90000"/>
              </a:lnSpc>
              <a:buClr>
                <a:schemeClr val="tx1"/>
              </a:buClr>
              <a:buFont typeface="Arial" pitchFamily="34" charset="0"/>
              <a:buChar char="•"/>
              <a:defRPr/>
            </a:pPr>
            <a:r>
              <a:rPr lang="ar-SA" sz="2800" b="1" u="sng" dirty="0" smtClean="0"/>
              <a:t>تنظيم الملفات (</a:t>
            </a:r>
            <a:r>
              <a:rPr lang="en-US" sz="2800" b="1" u="sng" dirty="0" smtClean="0"/>
              <a:t>File reorganization</a:t>
            </a:r>
            <a:r>
              <a:rPr lang="ar-SA" sz="2800" b="1" u="sng" dirty="0" smtClean="0"/>
              <a:t>):</a:t>
            </a:r>
          </a:p>
          <a:p>
            <a:pPr algn="just" rtl="1" eaLnBrk="1" hangingPunct="1">
              <a:lnSpc>
                <a:spcPct val="90000"/>
              </a:lnSpc>
              <a:buClr>
                <a:schemeClr val="tx1"/>
              </a:buClr>
              <a:defRPr/>
            </a:pPr>
            <a:r>
              <a:rPr lang="ar-SA" sz="2800" dirty="0" smtClean="0"/>
              <a:t>	هي عملية إعادة تنظيم الملفات علي أسطوانات التخزين بهدف تحسين أداء النظام</a:t>
            </a:r>
          </a:p>
          <a:p>
            <a:pPr algn="just" rtl="1" eaLnBrk="1" hangingPunct="1">
              <a:lnSpc>
                <a:spcPct val="90000"/>
              </a:lnSpc>
              <a:buClr>
                <a:schemeClr val="tx1"/>
              </a:buClr>
              <a:buFont typeface="Arial" pitchFamily="34" charset="0"/>
              <a:buChar char="•"/>
              <a:defRPr/>
            </a:pPr>
            <a:r>
              <a:rPr lang="ar-SA" sz="2800" b="1" u="sng" dirty="0" smtClean="0"/>
              <a:t>مراقبة الأداء (</a:t>
            </a:r>
            <a:r>
              <a:rPr lang="en-US" sz="2800" b="1" u="sng" dirty="0" smtClean="0"/>
              <a:t>Performance monitoring</a:t>
            </a:r>
            <a:r>
              <a:rPr lang="ar-SA" sz="2800" b="1" u="sng" dirty="0" smtClean="0"/>
              <a:t>):</a:t>
            </a:r>
          </a:p>
          <a:p>
            <a:pPr algn="just" rtl="1" eaLnBrk="1" hangingPunct="1">
              <a:lnSpc>
                <a:spcPct val="90000"/>
              </a:lnSpc>
              <a:buClr>
                <a:schemeClr val="tx1"/>
              </a:buClr>
              <a:defRPr/>
            </a:pPr>
            <a:r>
              <a:rPr lang="ar-SA" sz="2800" dirty="0" smtClean="0"/>
              <a:t>	تستخدم لمراقبة وتسجيل أداء قواعد البيانات وبذلك تقدم لمدير قواعد البيانات (</a:t>
            </a:r>
            <a:r>
              <a:rPr lang="en-US" sz="2800" dirty="0" smtClean="0"/>
              <a:t>DBA</a:t>
            </a:r>
            <a:r>
              <a:rPr lang="ar-SA" sz="2800" dirty="0" smtClean="0"/>
              <a:t>) الإحصائيات اللازمة لتحليل أداء النظام ودراسة كيفية تحسينه (بعض النظم تقدم أيضا حلول لرفع الأداء)</a:t>
            </a:r>
            <a:endParaRPr lang="en-US" sz="2800"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85800" y="228600"/>
            <a:ext cx="7772400" cy="838200"/>
          </a:xfrm>
        </p:spPr>
        <p:txBody>
          <a:bodyPr/>
          <a:lstStyle/>
          <a:p>
            <a:pPr eaLnBrk="1" hangingPunct="1">
              <a:defRPr/>
            </a:pPr>
            <a:r>
              <a:rPr lang="ar-SA" dirty="0" smtClean="0"/>
              <a:t>أدوات تدعم عمل مستخدم قواعد البيانات</a:t>
            </a:r>
            <a:endParaRPr lang="en-US" dirty="0" smtClean="0"/>
          </a:p>
        </p:txBody>
      </p:sp>
      <p:sp>
        <p:nvSpPr>
          <p:cNvPr id="38915" name="Rectangle 3"/>
          <p:cNvSpPr>
            <a:spLocks noGrp="1" noChangeArrowheads="1"/>
          </p:cNvSpPr>
          <p:nvPr>
            <p:ph idx="1"/>
          </p:nvPr>
        </p:nvSpPr>
        <p:spPr>
          <a:xfrm>
            <a:off x="685800" y="1295400"/>
            <a:ext cx="7772400" cy="4800600"/>
          </a:xfrm>
        </p:spPr>
        <p:txBody>
          <a:bodyPr/>
          <a:lstStyle/>
          <a:p>
            <a:pPr algn="just" rtl="1" eaLnBrk="1" hangingPunct="1">
              <a:buClr>
                <a:schemeClr val="tx1"/>
              </a:buClr>
              <a:buFontTx/>
              <a:buChar char="•"/>
              <a:defRPr/>
            </a:pPr>
            <a:r>
              <a:rPr lang="ar-SA" sz="2800" dirty="0" smtClean="0"/>
              <a:t> </a:t>
            </a:r>
            <a:r>
              <a:rPr lang="en-US" sz="2800" b="1" u="sng" dirty="0" smtClean="0"/>
              <a:t>CASE tools</a:t>
            </a:r>
            <a:r>
              <a:rPr lang="ar-SA" sz="2800" b="1" u="sng" dirty="0" smtClean="0"/>
              <a:t> </a:t>
            </a:r>
            <a:r>
              <a:rPr lang="en-US" sz="2800" b="1" u="sng" dirty="0" smtClean="0"/>
              <a:t> </a:t>
            </a:r>
            <a:r>
              <a:rPr lang="ar-SA" sz="2800" b="1" u="sng" dirty="0" smtClean="0"/>
              <a:t>(أدوات مساعدة هندسة النظم):</a:t>
            </a:r>
          </a:p>
          <a:p>
            <a:pPr algn="just" rtl="1" eaLnBrk="1" hangingPunct="1">
              <a:buClr>
                <a:schemeClr val="tx1"/>
              </a:buClr>
              <a:buFontTx/>
              <a:buNone/>
              <a:defRPr/>
            </a:pPr>
            <a:r>
              <a:rPr lang="ar-SA" sz="2800" dirty="0" smtClean="0"/>
              <a:t>	تستخدم في مراحل تصميم قواعد البيانات ويوجد العديد من الأدوات التي تقوم بتنفيذ الكثير من المراحل التي يمر بها تصميم النظام</a:t>
            </a:r>
          </a:p>
          <a:p>
            <a:pPr algn="just" rtl="1" eaLnBrk="1" hangingPunct="1">
              <a:buClr>
                <a:schemeClr val="tx1"/>
              </a:buClr>
              <a:buFontTx/>
              <a:buChar char="•"/>
              <a:defRPr/>
            </a:pPr>
            <a:r>
              <a:rPr lang="ar-SA" sz="2800" b="1" u="sng" dirty="0" smtClean="0"/>
              <a:t>أدوات تطوير النظم:</a:t>
            </a:r>
          </a:p>
          <a:p>
            <a:pPr algn="just" rtl="1" eaLnBrk="1" hangingPunct="1">
              <a:buClr>
                <a:schemeClr val="tx1"/>
              </a:buClr>
              <a:buFontTx/>
              <a:buNone/>
              <a:defRPr/>
            </a:pPr>
            <a:r>
              <a:rPr lang="ar-SA" sz="2800" dirty="0" smtClean="0"/>
              <a:t>	تستخدم عند تطوير نظم قواعد البيانات سواء أكانت لتصميم قواعد البيانات أو واجهات التعامل مع المستخدم أو تعديل وإنشاء الاستفسارات علي البيانات وكذلك أثناء إنشاء البرامج التطبيقية</a:t>
            </a:r>
          </a:p>
          <a:p>
            <a:pPr algn="just" rtl="1" eaLnBrk="1" hangingPunct="1">
              <a:buClr>
                <a:schemeClr val="tx1"/>
              </a:buClr>
              <a:buFontTx/>
              <a:buChar char="•"/>
              <a:defRPr/>
            </a:pPr>
            <a:r>
              <a:rPr lang="ar-SA" sz="2800" b="1" u="sng" dirty="0" smtClean="0"/>
              <a:t>برامج الاتصال عبر الشبكات:</a:t>
            </a:r>
          </a:p>
          <a:p>
            <a:pPr algn="just" rtl="1" eaLnBrk="1" hangingPunct="1">
              <a:buClr>
                <a:schemeClr val="tx1"/>
              </a:buClr>
              <a:buFontTx/>
              <a:buNone/>
              <a:defRPr/>
            </a:pPr>
            <a:r>
              <a:rPr lang="ar-SA" sz="2800" dirty="0" smtClean="0"/>
              <a:t>	وتستخدم لتقديم إمكانية التعامل مع قواعد البيانات عبر الشبكات</a:t>
            </a:r>
            <a:endParaRPr lang="en-US" sz="2800"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defRPr/>
            </a:pPr>
            <a:r>
              <a:rPr lang="ar-SA" dirty="0" smtClean="0"/>
              <a:t>تصنيف قواعد البيانات</a:t>
            </a:r>
            <a:endParaRPr lang="en-US" dirty="0" smtClean="0"/>
          </a:p>
        </p:txBody>
      </p:sp>
      <p:graphicFrame>
        <p:nvGraphicFramePr>
          <p:cNvPr id="30835" name="Group 115"/>
          <p:cNvGraphicFramePr>
            <a:graphicFrameLocks noGrp="1"/>
          </p:cNvGraphicFramePr>
          <p:nvPr>
            <p:ph idx="1"/>
          </p:nvPr>
        </p:nvGraphicFramePr>
        <p:xfrm>
          <a:off x="1529216" y="1440546"/>
          <a:ext cx="6120680" cy="817563"/>
        </p:xfrm>
        <a:graphic>
          <a:graphicData uri="http://schemas.openxmlformats.org/drawingml/2006/table">
            <a:tbl>
              <a:tblPr rtl="1" firstRow="1">
                <a:tableStyleId>{3C2FFA5D-87B4-456A-9821-1D502468CF0F}</a:tableStyleId>
              </a:tblPr>
              <a:tblGrid>
                <a:gridCol w="2210838"/>
                <a:gridCol w="3909842"/>
              </a:tblGrid>
              <a:tr h="817563">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SA" sz="2800" u="none" strike="noStrike" cap="none" normalizeH="0" baseline="0" dirty="0" smtClean="0">
                          <a:ln>
                            <a:noFill/>
                          </a:ln>
                          <a:effectLst/>
                        </a:rPr>
                        <a:t>معيار التصنيف</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txBody>
                  <a:tcPr marL="0" marR="0" anchor="ctr" anchorCtr="1"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SA" sz="2800" u="none" strike="noStrike" cap="none" normalizeH="0" baseline="0" dirty="0" smtClean="0">
                          <a:ln>
                            <a:noFill/>
                          </a:ln>
                          <a:effectLst/>
                        </a:rPr>
                        <a:t>التصنيف</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txBody>
                  <a:tcPr marL="0" marR="0" anchor="ctr" anchorCtr="1" horzOverflow="overflow"/>
                </a:tc>
              </a:tr>
            </a:tbl>
          </a:graphicData>
        </a:graphic>
      </p:graphicFrame>
      <p:graphicFrame>
        <p:nvGraphicFramePr>
          <p:cNvPr id="6" name="Diagram 5"/>
          <p:cNvGraphicFramePr/>
          <p:nvPr/>
        </p:nvGraphicFramePr>
        <p:xfrm>
          <a:off x="1547664" y="2305338"/>
          <a:ext cx="6072336" cy="3976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F1119785-92A6-4B60-980F-0E5EA0B66A61}">
  <ds:schemaRefs>
    <ds:schemaRef ds:uri="http://schemas.microsoft.com/sharepoint/v3/contenttype/forms"/>
  </ds:schemaRefs>
</ds:datastoreItem>
</file>

<file path=customXml/itemProps2.xml><?xml version="1.0" encoding="utf-8"?>
<ds:datastoreItem xmlns:ds="http://schemas.openxmlformats.org/officeDocument/2006/customXml" ds:itemID="{54213FD9-BA2C-4140-9E0A-E973627E56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2B9022BE-F0ED-4779-A26F-11AB290B8D30}">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Lec1</Template>
  <TotalTime>4713</TotalTime>
  <Words>1316</Words>
  <Application>Microsoft Office PowerPoint</Application>
  <PresentationFormat>On-screen Show (4:3)</PresentationFormat>
  <Paragraphs>180</Paragraphs>
  <Slides>26</Slides>
  <Notes>1</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المحاضرة التمهيدية</vt:lpstr>
      <vt:lpstr>Slide 1</vt:lpstr>
      <vt:lpstr>المحاضرة الثانية</vt:lpstr>
      <vt:lpstr>عناصر المحاضرة</vt:lpstr>
      <vt:lpstr>مكونات بيئة نظم قواعد البيانات </vt:lpstr>
      <vt:lpstr>مبادئ قواعد البيانات</vt:lpstr>
      <vt:lpstr>Slide 6</vt:lpstr>
      <vt:lpstr>هيكلية نظم إدارة قواعد البيانات   (DBMS Architecture)</vt:lpstr>
      <vt:lpstr>نماذج البيانات (Data Models)</vt:lpstr>
      <vt:lpstr>حالات قواعد البيانات (Instances)</vt:lpstr>
      <vt:lpstr>هيكلية نظم قواعد البيانات (DB System)</vt:lpstr>
      <vt:lpstr>هيكلية نظم قواعد البيانات (DB System)</vt:lpstr>
      <vt:lpstr>هيكلية نظم قواعد البيانات (DB System)</vt:lpstr>
      <vt:lpstr>هيكلية نظم قواعد البيانات</vt:lpstr>
      <vt:lpstr>شكل يوضح الثلاث مستويات لمخططات قواعد البيانات  (The Three-Schema Architecture)</vt:lpstr>
      <vt:lpstr>ملاحظات علي الثلاث مستويات لمخططات نظم قواعد البيانات</vt:lpstr>
      <vt:lpstr>استقلالية البيانات (Data Independence)</vt:lpstr>
      <vt:lpstr>استقلالية البيانات (Data Independence)</vt:lpstr>
      <vt:lpstr>استقلالية البيانات (Data Independence)</vt:lpstr>
      <vt:lpstr>لغات نظم إدارة قواعد البيانات</vt:lpstr>
      <vt:lpstr>لغات نظم إدارة قواعد البيانات</vt:lpstr>
      <vt:lpstr>بيئة نظم قواعد البيانات</vt:lpstr>
      <vt:lpstr>خدمات تقدمها نظم إدارة قواعد البيانات</vt:lpstr>
      <vt:lpstr>خدمات تقدمها نظم إدارة قواعد البيانات</vt:lpstr>
      <vt:lpstr>أدوات تدعم عمل مستخدم قواعد البيانات</vt:lpstr>
      <vt:lpstr>تصنيف قواعد البيانات</vt:lpstr>
      <vt:lpstr>Slide 26</vt:lpstr>
    </vt:vector>
  </TitlesOfParts>
  <Company>ksu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Database Systems Concepts and Architecture</dc:title>
  <dc:creator>taha</dc:creator>
  <cp:lastModifiedBy>Dr mosleh</cp:lastModifiedBy>
  <cp:revision>255</cp:revision>
  <dcterms:created xsi:type="dcterms:W3CDTF">2001-02-14T05:04:12Z</dcterms:created>
  <dcterms:modified xsi:type="dcterms:W3CDTF">2011-10-07T16:45:26Z</dcterms:modified>
</cp:coreProperties>
</file>