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10" r:id="rId3"/>
    <p:sldId id="323" r:id="rId4"/>
    <p:sldId id="324" r:id="rId5"/>
    <p:sldId id="311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44" r:id="rId14"/>
    <p:sldId id="321" r:id="rId15"/>
    <p:sldId id="322" r:id="rId16"/>
    <p:sldId id="325" r:id="rId17"/>
    <p:sldId id="343" r:id="rId18"/>
    <p:sldId id="326" r:id="rId19"/>
    <p:sldId id="327" r:id="rId20"/>
    <p:sldId id="328" r:id="rId21"/>
    <p:sldId id="329" r:id="rId22"/>
    <p:sldId id="335" r:id="rId23"/>
    <p:sldId id="334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9" autoAdjust="0"/>
  </p:normalViewPr>
  <p:slideViewPr>
    <p:cSldViewPr>
      <p:cViewPr varScale="1">
        <p:scale>
          <a:sx n="37" d="100"/>
          <a:sy n="37" d="100"/>
        </p:scale>
        <p:origin x="-912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 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التحليل المالي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8997"/>
            <a:ext cx="9182100" cy="4106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93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686799" cy="4114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362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sz="2800" dirty="0" smtClean="0"/>
              <a:t>نسب الربحية: تقيس مدى قدرة وفعالية المنشأة على استغلال الموارد المتاحة لديها من اجل توليد الارباح.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925" y="2286000"/>
            <a:ext cx="85629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1"/>
            <a:ext cx="8915400" cy="396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اسباب تدني هذه النسبة:</a:t>
            </a:r>
          </a:p>
          <a:p>
            <a:r>
              <a:rPr lang="ar-SA" dirty="0" smtClean="0"/>
              <a:t>ارتفاع تكلفة المنتج (تكلفة البضاعة المباعة)</a:t>
            </a:r>
          </a:p>
          <a:p>
            <a:r>
              <a:rPr lang="ar-SA" dirty="0" smtClean="0">
                <a:solidFill>
                  <a:srgbClr val="002060"/>
                </a:solidFill>
              </a:rPr>
              <a:t>العلاج:</a:t>
            </a:r>
          </a:p>
          <a:p>
            <a:r>
              <a:rPr lang="ar-SA" dirty="0" smtClean="0"/>
              <a:t>الرقابة على التكاليف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51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</a:t>
            </a:r>
            <a:r>
              <a:rPr lang="ar-SA" dirty="0" smtClean="0"/>
              <a:t>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63369"/>
            <a:ext cx="8915400" cy="397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216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هامش صافي الربح للمنشأة اعلى من متوسط الصناعة حيث ان كل ريال مبيعات يحقق ارباحا صافية مقداها 0.11 ريال.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4865853"/>
              </p:ext>
            </p:extLst>
          </p:nvPr>
        </p:nvGraphicFramePr>
        <p:xfrm>
          <a:off x="1752600" y="1828800"/>
          <a:ext cx="66040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متوسط</a:t>
                      </a:r>
                      <a:r>
                        <a:rPr lang="ar-SA" sz="2000" baseline="0" dirty="0" smtClean="0"/>
                        <a:t> الصناعة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الشركة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11%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112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1"/>
            <a:ext cx="8915400" cy="39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643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524001"/>
            <a:ext cx="8915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32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1"/>
            <a:ext cx="891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82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736" y="1600201"/>
            <a:ext cx="890052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4442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524000"/>
            <a:ext cx="8915400" cy="433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340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223" y="1600200"/>
            <a:ext cx="8687553" cy="431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62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عدد الاسهم العادية المصدرة 6000 سهم بقيمة اسمية 10 ريال. حيث قامت المنشأة بتوزيع 20,000 ريال على حملة الاسهم. كما ان سعر السهم السوقي الان 20 ريال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802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0"/>
            <a:ext cx="8915400" cy="412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5169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8915400" cy="348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306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238" y="1371600"/>
            <a:ext cx="8719524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55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0"/>
            <a:ext cx="8915400" cy="421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786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8915400" cy="400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707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1" y="1447800"/>
            <a:ext cx="9448800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72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ملخص النسب المالية (مراجعة)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 </a:t>
            </a:r>
            <a:r>
              <a:rPr lang="ar-SA" u="sng" dirty="0" smtClean="0"/>
              <a:t>أولاً </a:t>
            </a:r>
            <a:r>
              <a:rPr lang="ar-SA" u="sng" dirty="0"/>
              <a:t>: نسب السيولة : </a:t>
            </a:r>
            <a:endParaRPr lang="en-US" dirty="0"/>
          </a:p>
          <a:p>
            <a:r>
              <a:rPr lang="ar-SA" dirty="0"/>
              <a:t>تقيس نسب السيولة مدى قدرة المنشأة على الوفاء بالتزاماتها قصيرة </a:t>
            </a:r>
            <a:r>
              <a:rPr lang="ar-SA" dirty="0" smtClean="0"/>
              <a:t>الأجل </a:t>
            </a:r>
            <a:r>
              <a:rPr lang="ar-SA" dirty="0"/>
              <a:t>ومن أهم هذه النسب </a:t>
            </a:r>
            <a:r>
              <a:rPr lang="ar-SA" dirty="0" smtClean="0"/>
              <a:t>: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5068962"/>
                  </p:ext>
                </p:extLst>
              </p:nvPr>
            </p:nvGraphicFramePr>
            <p:xfrm>
              <a:off x="2057400" y="3352800"/>
              <a:ext cx="6783070" cy="234353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88895"/>
                    <a:gridCol w="2250440"/>
                    <a:gridCol w="1687830"/>
                    <a:gridCol w="255905"/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عدد مرات تغطية الأصول المتداولة للخصوم المتداولة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الخصوم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تعتبر أكثر دقة لقياس السيولة من نسبة التداول لعدم دخول المخزون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المخزون</m:t>
                                    </m:r>
                                    <m: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−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الخصوم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 السريع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تحتوي على أكثر عناصر الأصول المتداولة القابلة للتسييل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المؤقتة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الإستثمارات</m:t>
                                    </m:r>
                                    <m: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+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النقدية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الخصوم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النقدية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495068962"/>
                  </p:ext>
                </p:extLst>
              </p:nvPr>
            </p:nvGraphicFramePr>
            <p:xfrm>
              <a:off x="2057400" y="3352800"/>
              <a:ext cx="6783070" cy="234353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88895"/>
                    <a:gridCol w="2250440"/>
                    <a:gridCol w="1687830"/>
                    <a:gridCol w="255905"/>
                  </a:tblGrid>
                  <a:tr h="28041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عدد مرات تغطية الأصول المتداولة للخصوم المتداولة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176" t="-45133" r="-86721" b="-2070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تعتبر أكثر دقة لقياس السيولة من نسبة التداول لعدم دخول المخزون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176" t="-146429" r="-86721" b="-1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 السريع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تحتوي على أكثر عناصر الأصول المتداولة القابلة للتسييل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176" t="-244248" r="-86721" b="-79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النقدية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393440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 </a:t>
            </a:r>
            <a:r>
              <a:rPr lang="ar-SA" sz="2800" u="sng" dirty="0" smtClean="0"/>
              <a:t>ثانياً </a:t>
            </a:r>
            <a:r>
              <a:rPr lang="ar-SA" sz="2800" u="sng" dirty="0"/>
              <a:t>: نسب النشاط :</a:t>
            </a:r>
            <a:endParaRPr lang="en-US" sz="2800" dirty="0"/>
          </a:p>
          <a:p>
            <a:pPr rtl="1"/>
            <a:r>
              <a:rPr lang="ar-SA" sz="2800" dirty="0"/>
              <a:t>تقيس نسب النشاط مدى قدرة المنشأة على استخدام الموارد المتاحة لديها من أجل توليد المبيعات ومن أهم هذه النسب : 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165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7970" y="1600200"/>
            <a:ext cx="715005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60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ثالثاً : نسب المديونية أو الاقتراض :</a:t>
            </a:r>
            <a:endParaRPr lang="en-US" dirty="0"/>
          </a:p>
          <a:p>
            <a:r>
              <a:rPr lang="ar-SA" dirty="0"/>
              <a:t>تقيس نسب المديونية درجة اعتماد المنشأة على الديون في تمويل استثماراتها وكذلك قدرة المنشأة على الوفاء بالتزاماتها قصيرة الأصل الناتجة من استخدام الديون كالفوائد وأقساط الديون ومن </a:t>
            </a:r>
            <a:r>
              <a:rPr lang="ar-SA" dirty="0" smtClean="0"/>
              <a:t>أهم </a:t>
            </a:r>
            <a:r>
              <a:rPr lang="ar-SA" dirty="0"/>
              <a:t>هذه النسب </a:t>
            </a:r>
            <a:r>
              <a:rPr lang="ar-SA" dirty="0" smtClean="0"/>
              <a:t>:</a:t>
            </a:r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825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44630601"/>
                  </p:ext>
                </p:extLst>
              </p:nvPr>
            </p:nvGraphicFramePr>
            <p:xfrm>
              <a:off x="838199" y="1600200"/>
              <a:ext cx="8458200" cy="38933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28242"/>
                    <a:gridCol w="2806203"/>
                    <a:gridCol w="2104652"/>
                    <a:gridCol w="319103"/>
                  </a:tblGrid>
                  <a:tr h="33482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مدى استخدام المنشأة للديون لتمويل أصولها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الديون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257425" algn="l"/>
                            </a:tabLs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مجموع الأصول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الأموال المقترضة إلى أموال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الديون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الملكية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حقوق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93181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الديون طويلة الأجل إلى مجموع هيكل رأس مال الشركة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الأجل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طويلة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الديون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المال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رأس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هيكل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 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800">
                              <a:effectLst/>
                              <a:latin typeface="Calibri"/>
                              <a:ea typeface="Times New Roman"/>
                              <a:cs typeface="Times New Roman"/>
                            </a:rPr>
                            <a:t>* هيكل رأس المال = الديون طويلة الأجل +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55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الديون طويلة الأجل إلى هيكل رأس المال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303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على تسديد الفوائد المرتبطة بالاقتراض سواء قصيرة أو طويلة الأجل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والضرائب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الفوائد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قبل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الأرباح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السنوية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الفوائد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عدد مرات تغطية الفوائد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244630601"/>
                  </p:ext>
                </p:extLst>
              </p:nvPr>
            </p:nvGraphicFramePr>
            <p:xfrm>
              <a:off x="838199" y="1600200"/>
              <a:ext cx="8458200" cy="38933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28242"/>
                    <a:gridCol w="2806203"/>
                    <a:gridCol w="2104652"/>
                    <a:gridCol w="319103"/>
                  </a:tblGrid>
                  <a:tr h="33482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مدى استخدام المنشأة للديون لتمويل أصولها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42537" r="-86522" b="-335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257425" algn="l"/>
                            </a:tabLs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مجموع الأصول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الأموال المقترضة إلى أموال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141481" r="-86522" b="-2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93181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الديون طويلة الأجل إلى مجموع هيكل رأس مال الشركة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182123" r="-86522" b="-759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55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الديون طويلة الأجل إلى هيكل رأس المال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303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على تسديد الفوائد المرتبطة بالاقتراض سواء قصيرة أو طويلة الأجل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374074" r="-86522" b="-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عدد مرات تغطية الفوائد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280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u="sng" dirty="0"/>
              <a:t>رابعاً : نسب الربحية :</a:t>
            </a:r>
            <a:endParaRPr lang="en-US" sz="2800" dirty="0"/>
          </a:p>
          <a:p>
            <a:r>
              <a:rPr lang="ar-SA" sz="2800" dirty="0"/>
              <a:t>تقيس نسب الربحية مدى فعالية المنشأة في استغلال الموارد المتاحة </a:t>
            </a:r>
            <a:r>
              <a:rPr lang="ar-SA" sz="2800" dirty="0" smtClean="0"/>
              <a:t>لتوليد الارباح.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7414187"/>
                  </p:ext>
                </p:extLst>
              </p:nvPr>
            </p:nvGraphicFramePr>
            <p:xfrm>
              <a:off x="304800" y="2994531"/>
              <a:ext cx="9067800" cy="30344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409126"/>
                    <a:gridCol w="3085700"/>
                    <a:gridCol w="2230873"/>
                    <a:gridCol w="342101"/>
                  </a:tblGrid>
                  <a:tr h="25350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23142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في الرقابة على التكاليف المرتبطة بالمبيعات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الربح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مجمل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المبيعات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مجمل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23142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صافي الربح الذي تحققه المنشأة عن كل ريال مبيعات بعد خصم المصاريف المتعلقة بالإنتاج و البيع و الفوائد والضرائب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الضريبة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بعد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المبيعات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صافي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21706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يوضح صافي العائد على استثمارات المنشأة        ( ربحية كافة الاستثمارات قصيرة وطويلة الأجل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الضريبة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بعد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الاستثمار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21706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العائد الذي يحققه الملاك على اموالهم المستثمرة في المنشأة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الضريبة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بعد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الملكية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حقوق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حقوق الملكية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4107414187"/>
                  </p:ext>
                </p:extLst>
              </p:nvPr>
            </p:nvGraphicFramePr>
            <p:xfrm>
              <a:off x="304800" y="2994531"/>
              <a:ext cx="9067800" cy="30344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409126"/>
                    <a:gridCol w="3085700"/>
                    <a:gridCol w="2230873"/>
                    <a:gridCol w="342101"/>
                  </a:tblGrid>
                  <a:tr h="27127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8929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في الرقابة على التكاليف المرتبطة بالمبيعات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43363" r="-83235" b="-3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مجمل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929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صافي الربح الذي تحققه المنشأة عن كل ريال مبيعات بعد خصم المصاريف المتعلقة بالإنتاج و البيع و الفوائد والضرائب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143363" r="-83235" b="-2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صافي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يوضح صافي العائد على استثمارات المنشأة        ( ربحية كافة الاستثمارات قصيرة وطويلة الأجل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243363" r="-83235" b="-1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الاستثمار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العائد الذي يحققه الملاك على اموالهم المستثمرة في المنشأة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343363" r="-83235" b="-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حقوق الملكية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339765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u="sng" dirty="0"/>
              <a:t>خامساً : نسب الأسهم ( السوق ) :</a:t>
            </a:r>
            <a:endParaRPr lang="en-US" dirty="0"/>
          </a:p>
          <a:p>
            <a:pPr rtl="1"/>
            <a:r>
              <a:rPr lang="ar-SA" dirty="0"/>
              <a:t>تسعى هذه النسب إلى توفير المعلومات المتعلقة بإيرادات المنشأة وتأثيرها على سعر السهم ومن أهم هذه النسب : </a:t>
            </a:r>
            <a:endParaRPr lang="ar-SA" dirty="0" smtClean="0"/>
          </a:p>
          <a:p>
            <a:pPr rt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2322893"/>
                  </p:ext>
                </p:extLst>
              </p:nvPr>
            </p:nvGraphicFramePr>
            <p:xfrm>
              <a:off x="990600" y="3186081"/>
              <a:ext cx="8077201" cy="276124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984526"/>
                    <a:gridCol w="2822710"/>
                    <a:gridCol w="1965236"/>
                    <a:gridCol w="304729"/>
                  </a:tblGrid>
                  <a:tr h="27562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02929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الأرباح الموجودة في الشركة والتي يمكن توزيعها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30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300" b="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صافي</m:t>
                                    </m:r>
                                    <m:r>
                                      <a:rPr lang="ar-SA" sz="1300" b="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300" b="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3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الأسهم</m:t>
                                    </m:r>
                                    <m:r>
                                      <a:rPr lang="ar-SA" sz="13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3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عدد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110249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هذه النسبة تربط بين نصيب السهم من الارباح المحققة  مع نشاط السهم في السوق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السوقي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السهم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سعر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للسهم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المحققة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الأرباح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نسبة سعر السهم إلى 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( المضاعف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76215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هي عبارة عن نصيب السهم من الارباح التي توزعها الشركة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الموزعة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الأرباح</m:t>
                                    </m:r>
                                  </m:num>
                                  <m:den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المصدرة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العادية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الأسهم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عدد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الأرباح الموزعة للسهم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262322893"/>
                  </p:ext>
                </p:extLst>
              </p:nvPr>
            </p:nvGraphicFramePr>
            <p:xfrm>
              <a:off x="990600" y="3186081"/>
              <a:ext cx="8077201" cy="276124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984526"/>
                    <a:gridCol w="2822710"/>
                    <a:gridCol w="1965236"/>
                    <a:gridCol w="304729"/>
                  </a:tblGrid>
                  <a:tr h="28041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02929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الأرباح الموجودة في الشركة والتي يمكن توزيعها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6048" t="-52525" r="-80346" b="-3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110249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هذه النسبة تربط بين نصيب السهم من الارباح المحققة  مع نشاط السهم في السوق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6048" t="-83425" r="-80346" b="-701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نسبة سعر السهم إلى 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( المضاعف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775399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هي عبارة عن نصيب السهم من الارباح التي توزعها الشركة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6048" t="-261417" r="-803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الأرباح الموزعة للسهم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94190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155</TotalTime>
  <Words>591</Words>
  <Application>Microsoft Office PowerPoint</Application>
  <PresentationFormat>A4 Paper (210x297 mm)‎</PresentationFormat>
  <Paragraphs>155</Paragraphs>
  <Slides>31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فورم+لكلي..</vt:lpstr>
      <vt:lpstr>الشريحة 1</vt:lpstr>
      <vt:lpstr>المحاضرة السادسة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الشريحة 13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الشريحة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kfu</cp:lastModifiedBy>
  <cp:revision>19</cp:revision>
  <dcterms:created xsi:type="dcterms:W3CDTF">2014-03-10T12:12:14Z</dcterms:created>
  <dcterms:modified xsi:type="dcterms:W3CDTF">2014-03-12T08:19:19Z</dcterms:modified>
</cp:coreProperties>
</file>