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300" r:id="rId2"/>
    <p:sldId id="301" r:id="rId3"/>
    <p:sldId id="303" r:id="rId4"/>
    <p:sldId id="307" r:id="rId5"/>
    <p:sldId id="309" r:id="rId6"/>
    <p:sldId id="311" r:id="rId7"/>
    <p:sldId id="313" r:id="rId8"/>
    <p:sldId id="315" r:id="rId9"/>
    <p:sldId id="317" r:id="rId10"/>
    <p:sldId id="319" r:id="rId11"/>
    <p:sldId id="321" r:id="rId12"/>
    <p:sldId id="323" r:id="rId13"/>
    <p:sldId id="325" r:id="rId14"/>
    <p:sldId id="327" r:id="rId15"/>
    <p:sldId id="329" r:id="rId16"/>
    <p:sldId id="331" r:id="rId17"/>
    <p:sldId id="333" r:id="rId18"/>
    <p:sldId id="335" r:id="rId19"/>
    <p:sldId id="337" r:id="rId20"/>
    <p:sldId id="338" r:id="rId21"/>
    <p:sldId id="305" r:id="rId2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558" y="-22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3/13/2011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</a:t>
            </a: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0" y="3810000"/>
            <a:ext cx="56388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مبادئ الاقتصاد الكلي </a:t>
            </a:r>
          </a:p>
          <a:p>
            <a:pPr algn="ctr"/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دكتور عبد اللطيف موسى </a:t>
            </a:r>
            <a:r>
              <a:rPr lang="ar-SA" sz="3700" b="1" dirty="0" err="1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بلغرسة</a:t>
            </a:r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 </a:t>
            </a:r>
          </a:p>
          <a:p>
            <a:pPr algn="ctr"/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62200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sz="6000" spc="-150" dirty="0">
                <a:solidFill>
                  <a:srgbClr val="00B050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ar-EG" sz="6000" dirty="0" smtClean="0">
                <a:solidFill>
                  <a:srgbClr val="00B050"/>
                </a:solidFill>
                <a:cs typeface="Arial" pitchFamily="34" charset="0"/>
              </a:rPr>
              <a:t> </a:t>
            </a:r>
            <a:r>
              <a:rPr lang="ar-SA" sz="6000" spc="-150" dirty="0" smtClean="0">
                <a:solidFill>
                  <a:srgbClr val="00B050"/>
                </a:solidFill>
                <a:latin typeface="ae_AlMateen" pitchFamily="2" charset="-78"/>
                <a:cs typeface="ae_AlMateen" pitchFamily="2" charset="-78"/>
              </a:rPr>
              <a:t>الخامسة    </a:t>
            </a:r>
          </a:p>
          <a:p>
            <a:pPr eaLnBrk="1" hangingPunct="1"/>
            <a:endParaRPr lang="en-US" spc="-150" dirty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63566" y="41910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4400" b="1" dirty="0" smtClean="0">
                <a:solidFill>
                  <a:schemeClr val="tx1"/>
                </a:solidFill>
                <a:cs typeface="Arial" pitchFamily="34" charset="0"/>
              </a:rPr>
              <a:t>العرض الكلي والطلب </a:t>
            </a:r>
            <a:r>
              <a:rPr lang="ar-SA" sz="4400" b="1" dirty="0" smtClean="0">
                <a:solidFill>
                  <a:schemeClr val="tx1"/>
                </a:solidFill>
                <a:cs typeface="Arial" pitchFamily="34" charset="0"/>
              </a:rPr>
              <a:t>الكلي</a:t>
            </a:r>
          </a:p>
          <a:p>
            <a:pPr eaLnBrk="1" hangingPunct="1"/>
            <a:r>
              <a:rPr lang="ar-SA" sz="4400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الفصل الرابع  </a:t>
            </a:r>
          </a:p>
          <a:p>
            <a:pPr eaLnBrk="1" hangingPunct="1"/>
            <a:r>
              <a:rPr lang="ar-SA" sz="4400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endParaRPr lang="ar-SA" sz="44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5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</p:spPr>
        <p:txBody>
          <a:bodyPr/>
          <a:lstStyle/>
          <a:p>
            <a:fld id="{DDE615CE-179C-48C3-8ED8-F5BAF91EC561}" type="slidenum">
              <a:rPr lang="en-US"/>
              <a:pPr/>
              <a:t>3</a:t>
            </a:fld>
            <a:endParaRPr lang="en-US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915400" cy="1143000"/>
          </a:xfrm>
        </p:spPr>
        <p:txBody>
          <a:bodyPr/>
          <a:lstStyle/>
          <a:p>
            <a:r>
              <a:rPr lang="ar-BH" b="1" dirty="0">
                <a:solidFill>
                  <a:srgbClr val="FF0000"/>
                </a:solidFill>
              </a:rPr>
              <a:t>العرض الكلي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8915400" cy="4906963"/>
          </a:xfrm>
        </p:spPr>
        <p:txBody>
          <a:bodyPr/>
          <a:lstStyle/>
          <a:p>
            <a:pPr algn="r" rtl="1">
              <a:lnSpc>
                <a:spcPct val="90000"/>
              </a:lnSpc>
            </a:pPr>
            <a:r>
              <a:rPr lang="ar-SA" b="1" dirty="0">
                <a:solidFill>
                  <a:srgbClr val="FF0000"/>
                </a:solidFill>
              </a:rPr>
              <a:t>العوامل المحددة للعرض الكلي</a:t>
            </a:r>
            <a:r>
              <a:rPr lang="ar-SA" dirty="0">
                <a:solidFill>
                  <a:srgbClr val="FF0000"/>
                </a:solidFill>
              </a:rPr>
              <a:t> </a:t>
            </a:r>
          </a:p>
          <a:p>
            <a:pPr algn="r" rtl="1">
              <a:lnSpc>
                <a:spcPct val="90000"/>
              </a:lnSpc>
            </a:pPr>
            <a:r>
              <a:rPr lang="ar-SA" dirty="0" smtClean="0"/>
              <a:t>          تعتمد </a:t>
            </a:r>
            <a:r>
              <a:rPr lang="ar-SA" dirty="0"/>
              <a:t>كمية الناتج المحلي الإجمالي التي ينتجها الاقتصاد خلال سنة معينة  على العوامل الثلاثة التالية</a:t>
            </a:r>
            <a:r>
              <a:rPr lang="ar-SA" dirty="0" smtClean="0"/>
              <a:t>:</a:t>
            </a:r>
            <a:endParaRPr lang="ar-SA" dirty="0"/>
          </a:p>
          <a:p>
            <a:pPr lvl="1" algn="r" rtl="1">
              <a:lnSpc>
                <a:spcPct val="90000"/>
              </a:lnSpc>
            </a:pPr>
            <a:r>
              <a:rPr lang="ar-SA" dirty="0" smtClean="0"/>
              <a:t>1- كمية </a:t>
            </a:r>
            <a:r>
              <a:rPr lang="ar-SA" dirty="0"/>
              <a:t>العمل</a:t>
            </a:r>
          </a:p>
          <a:p>
            <a:pPr lvl="1" algn="r" rtl="1">
              <a:lnSpc>
                <a:spcPct val="90000"/>
              </a:lnSpc>
            </a:pPr>
            <a:r>
              <a:rPr lang="ar-SA" dirty="0" smtClean="0"/>
              <a:t>2- كمية </a:t>
            </a:r>
            <a:r>
              <a:rPr lang="ar-SA" dirty="0"/>
              <a:t>رأس المال</a:t>
            </a:r>
          </a:p>
          <a:p>
            <a:pPr lvl="1" algn="r" rtl="1">
              <a:lnSpc>
                <a:spcPct val="90000"/>
              </a:lnSpc>
            </a:pPr>
            <a:r>
              <a:rPr lang="ar-SA" dirty="0" smtClean="0"/>
              <a:t>3- المستوى </a:t>
            </a:r>
            <a:r>
              <a:rPr lang="ar-SA" dirty="0"/>
              <a:t>التقني السائد</a:t>
            </a:r>
          </a:p>
          <a:p>
            <a:pPr algn="r" rtl="1">
              <a:lnSpc>
                <a:spcPct val="90000"/>
              </a:lnSpc>
            </a:pPr>
            <a:r>
              <a:rPr lang="ar-SA" dirty="0" smtClean="0"/>
              <a:t>         ويمكن </a:t>
            </a:r>
            <a:r>
              <a:rPr lang="ar-SA" dirty="0"/>
              <a:t>التعبير عن</a:t>
            </a:r>
            <a:r>
              <a:rPr lang="ar-BH" dirty="0"/>
              <a:t>ها </a:t>
            </a:r>
            <a:r>
              <a:rPr lang="ar-SA" dirty="0"/>
              <a:t>بدالة الإنتاج الضمنية التالية</a:t>
            </a:r>
            <a:r>
              <a:rPr lang="ar-SA" dirty="0" smtClean="0"/>
              <a:t>:</a:t>
            </a:r>
            <a:endParaRPr lang="en-US" dirty="0"/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ar-BH" dirty="0"/>
              <a:t>		</a:t>
            </a:r>
            <a:r>
              <a:rPr lang="en-US" dirty="0"/>
              <a:t>Y= f(L,K,T) </a:t>
            </a:r>
            <a:endParaRPr lang="ar-BH" dirty="0"/>
          </a:p>
          <a:p>
            <a:pPr algn="r" rtl="1">
              <a:lnSpc>
                <a:spcPct val="90000"/>
              </a:lnSpc>
              <a:buFont typeface="Wingdings" pitchFamily="2" charset="2"/>
              <a:buNone/>
            </a:pPr>
            <a:r>
              <a:rPr lang="ar-SA" dirty="0"/>
              <a:t>كمية العمل </a:t>
            </a:r>
            <a:r>
              <a:rPr lang="en-US" dirty="0"/>
              <a:t>(L)</a:t>
            </a:r>
            <a:r>
              <a:rPr lang="ar-SA" dirty="0"/>
              <a:t>، وكمية رأس المال (</a:t>
            </a:r>
            <a:r>
              <a:rPr lang="en-US" dirty="0"/>
              <a:t>K</a:t>
            </a:r>
            <a:r>
              <a:rPr lang="ar-SA" dirty="0"/>
              <a:t>) والتقنية المتاحة </a:t>
            </a:r>
            <a:r>
              <a:rPr lang="en-US" dirty="0"/>
              <a:t>(T)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5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</p:spPr>
        <p:txBody>
          <a:bodyPr/>
          <a:lstStyle/>
          <a:p>
            <a:fld id="{AFA60C33-FAF7-44A6-9F70-7AD2116FD00A}" type="slidenum">
              <a:rPr lang="en-US"/>
              <a:pPr/>
              <a:t>4</a:t>
            </a:fld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915400" cy="4525963"/>
          </a:xfrm>
        </p:spPr>
        <p:txBody>
          <a:bodyPr/>
          <a:lstStyle/>
          <a:p>
            <a:pPr algn="just" rtl="1">
              <a:lnSpc>
                <a:spcPct val="90000"/>
              </a:lnSpc>
            </a:pPr>
            <a:r>
              <a:rPr lang="ar-SA" b="1" dirty="0">
                <a:solidFill>
                  <a:srgbClr val="FF0000"/>
                </a:solidFill>
              </a:rPr>
              <a:t>العرض الكلي في الأمد البعيد:</a:t>
            </a:r>
            <a:endParaRPr lang="ar-SA" dirty="0">
              <a:solidFill>
                <a:srgbClr val="FF0000"/>
              </a:solidFill>
            </a:endParaRPr>
          </a:p>
          <a:p>
            <a:pPr algn="just" rtl="1">
              <a:lnSpc>
                <a:spcPct val="90000"/>
              </a:lnSpc>
              <a:buFont typeface="Wingdings" pitchFamily="2" charset="2"/>
              <a:buNone/>
            </a:pPr>
            <a:r>
              <a:rPr lang="ar-BH" dirty="0"/>
              <a:t>	</a:t>
            </a:r>
            <a:r>
              <a:rPr lang="en-US" dirty="0" smtClean="0"/>
              <a:t>          </a:t>
            </a:r>
            <a:r>
              <a:rPr lang="ar-BH" dirty="0" smtClean="0"/>
              <a:t>يقاس</a:t>
            </a:r>
            <a:r>
              <a:rPr lang="ar-SA" dirty="0" smtClean="0"/>
              <a:t> </a:t>
            </a:r>
            <a:r>
              <a:rPr lang="ar-BH" dirty="0"/>
              <a:t>ب</a:t>
            </a:r>
            <a:r>
              <a:rPr lang="ar-SA" dirty="0"/>
              <a:t>كمية الناتج المحلي الإجمالي </a:t>
            </a:r>
            <a:r>
              <a:rPr lang="ar-SA" dirty="0" err="1"/>
              <a:t>الحقيقي</a:t>
            </a:r>
            <a:r>
              <a:rPr lang="ar-SA" dirty="0"/>
              <a:t> عند مستوى الاستخدام </a:t>
            </a:r>
            <a:r>
              <a:rPr lang="ar-SA" dirty="0" smtClean="0"/>
              <a:t>الكامل، </a:t>
            </a:r>
            <a:r>
              <a:rPr lang="ar-BH" dirty="0"/>
              <a:t>ويعادل </a:t>
            </a:r>
            <a:r>
              <a:rPr lang="ar-SA" dirty="0"/>
              <a:t>الناتج المحلي الإجمالي الكامن أو الممكن، عند ثبات كل من كمية رأس المال، والمستوى التقني.</a:t>
            </a:r>
            <a:r>
              <a:rPr lang="en-US" dirty="0"/>
              <a:t> </a:t>
            </a:r>
            <a:endParaRPr lang="ar-SA" dirty="0" smtClean="0"/>
          </a:p>
          <a:p>
            <a:pPr algn="just" rtl="1">
              <a:lnSpc>
                <a:spcPct val="90000"/>
              </a:lnSpc>
              <a:buFont typeface="Wingdings" pitchFamily="2" charset="2"/>
              <a:buNone/>
            </a:pPr>
            <a:endParaRPr lang="ar-BH" dirty="0"/>
          </a:p>
          <a:p>
            <a:pPr algn="just" rtl="1">
              <a:lnSpc>
                <a:spcPct val="90000"/>
              </a:lnSpc>
              <a:buFont typeface="Wingdings" pitchFamily="2" charset="2"/>
              <a:buNone/>
            </a:pPr>
            <a:r>
              <a:rPr lang="ar-BH" dirty="0"/>
              <a:t>	</a:t>
            </a:r>
            <a:r>
              <a:rPr lang="ar-SA" dirty="0" smtClean="0"/>
              <a:t>          </a:t>
            </a:r>
            <a:r>
              <a:rPr lang="ar-BH" dirty="0" smtClean="0"/>
              <a:t>والناتج </a:t>
            </a:r>
            <a:r>
              <a:rPr lang="ar-BH" dirty="0"/>
              <a:t>في المدى البعيد مستقل عن مستوى الأسعار، </a:t>
            </a:r>
            <a:r>
              <a:rPr lang="ar-SA" dirty="0"/>
              <a:t>نتيجة لتغير الأسعار والأجور </a:t>
            </a:r>
            <a:r>
              <a:rPr lang="ar-BH" dirty="0"/>
              <a:t>بذات </a:t>
            </a:r>
            <a:r>
              <a:rPr lang="ar-BH" dirty="0" err="1"/>
              <a:t>ال</a:t>
            </a:r>
            <a:r>
              <a:rPr lang="ar-SA" dirty="0"/>
              <a:t>نسب</a:t>
            </a:r>
            <a:r>
              <a:rPr lang="ar-BH" dirty="0"/>
              <a:t>ة</a:t>
            </a:r>
            <a:r>
              <a:rPr lang="ar-SA" dirty="0"/>
              <a:t>،</a:t>
            </a:r>
            <a:r>
              <a:rPr lang="ar-BH" dirty="0"/>
              <a:t> مما يجعل الأرباح </a:t>
            </a:r>
            <a:r>
              <a:rPr lang="ar-BH" dirty="0" err="1"/>
              <a:t>الحقيقية</a:t>
            </a:r>
            <a:r>
              <a:rPr lang="ar-BH" dirty="0"/>
              <a:t> ثابتة رغم تغير مستوى </a:t>
            </a:r>
            <a:r>
              <a:rPr lang="ar-BH" dirty="0" smtClean="0"/>
              <a:t>الأسعار</a:t>
            </a:r>
            <a:r>
              <a:rPr lang="ar-SA" dirty="0" smtClean="0"/>
              <a:t>، </a:t>
            </a:r>
            <a:r>
              <a:rPr lang="ar-SA" dirty="0"/>
              <a:t>ويكون معدل البطالة مس</a:t>
            </a:r>
            <a:r>
              <a:rPr lang="ar-BH" dirty="0"/>
              <a:t>ا</a:t>
            </a:r>
            <a:r>
              <a:rPr lang="ar-SA" dirty="0"/>
              <a:t>وياً لمعدل البطالة الطبيعي</a:t>
            </a:r>
            <a:r>
              <a:rPr lang="ar-BH" dirty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</p:spPr>
        <p:txBody>
          <a:bodyPr/>
          <a:lstStyle/>
          <a:p>
            <a:fld id="{D7AFB7A7-2E0D-47A1-A3DD-229F72CC1D8B}" type="slidenum">
              <a:rPr lang="en-US"/>
              <a:pPr/>
              <a:t>5</a:t>
            </a:fld>
            <a:endParaRPr lang="en-US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599"/>
            <a:ext cx="9163050" cy="4419601"/>
          </a:xfrm>
          <a:prstGeom prst="rect">
            <a:avLst/>
          </a:prstGeom>
          <a:noFill/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648200"/>
            <a:ext cx="9906000" cy="1371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5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</p:spPr>
        <p:txBody>
          <a:bodyPr/>
          <a:lstStyle/>
          <a:p>
            <a:fld id="{E2E14A65-A15A-4DCC-8774-156EB93195D8}" type="slidenum">
              <a:rPr lang="en-US"/>
              <a:pPr/>
              <a:t>6</a:t>
            </a:fld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304800"/>
            <a:ext cx="8915400" cy="6172200"/>
          </a:xfrm>
        </p:spPr>
        <p:txBody>
          <a:bodyPr/>
          <a:lstStyle/>
          <a:p>
            <a:pPr algn="just" rtl="1"/>
            <a:r>
              <a:rPr lang="ar-SA" b="1" dirty="0">
                <a:solidFill>
                  <a:srgbClr val="FF0000"/>
                </a:solidFill>
              </a:rPr>
              <a:t>العرض الكلي في الأمد القريب </a:t>
            </a:r>
            <a:endParaRPr lang="ar-SA" dirty="0">
              <a:solidFill>
                <a:srgbClr val="FF0000"/>
              </a:solidFill>
            </a:endParaRPr>
          </a:p>
          <a:p>
            <a:pPr algn="just" rtl="1">
              <a:buFont typeface="Wingdings" pitchFamily="2" charset="2"/>
              <a:buNone/>
            </a:pPr>
            <a:r>
              <a:rPr lang="ar-BH" dirty="0"/>
              <a:t>	</a:t>
            </a:r>
            <a:r>
              <a:rPr lang="ar-SA" dirty="0" smtClean="0"/>
              <a:t>          الأمد </a:t>
            </a:r>
            <a:r>
              <a:rPr lang="ar-SA" dirty="0"/>
              <a:t>القريب </a:t>
            </a:r>
            <a:r>
              <a:rPr lang="ar-BH" dirty="0" smtClean="0"/>
              <a:t>هو </a:t>
            </a:r>
            <a:r>
              <a:rPr lang="ar-SA" dirty="0"/>
              <a:t>الفترة الزمنية التي يتغير فيها الناتج المحلي الإجمالي </a:t>
            </a:r>
            <a:r>
              <a:rPr lang="ar-SA" dirty="0" err="1"/>
              <a:t>الحقيقي</a:t>
            </a:r>
            <a:r>
              <a:rPr lang="ar-SA" dirty="0"/>
              <a:t> وبصفة مؤقتة فيزيد أو ينقص عن مستوى الناتج المحلي الإجمالي الكامن. </a:t>
            </a:r>
            <a:endParaRPr lang="ar-BH" dirty="0"/>
          </a:p>
          <a:p>
            <a:pPr algn="just" rtl="1">
              <a:buFont typeface="Wingdings" pitchFamily="2" charset="2"/>
              <a:buNone/>
            </a:pPr>
            <a:r>
              <a:rPr lang="ar-BH" dirty="0"/>
              <a:t>	</a:t>
            </a:r>
            <a:r>
              <a:rPr lang="ar-SA" dirty="0" smtClean="0"/>
              <a:t>          و</a:t>
            </a:r>
            <a:r>
              <a:rPr lang="ar-BH" dirty="0" smtClean="0"/>
              <a:t>يفسر </a:t>
            </a:r>
            <a:r>
              <a:rPr lang="ar-BH" dirty="0"/>
              <a:t>ذلك بتوفر المعلومات عن زيادة مستوى الأسعار للمنشآت، وعدم توفرها للعمال، فتزيد الأرباح </a:t>
            </a:r>
            <a:r>
              <a:rPr lang="ar-BH" dirty="0" err="1"/>
              <a:t>الحقيقية</a:t>
            </a:r>
            <a:r>
              <a:rPr lang="ar-BH" dirty="0"/>
              <a:t> ويزيد الناتج مع زيادة الأسعار، والعكس في حالة انخفاضها. </a:t>
            </a:r>
          </a:p>
          <a:p>
            <a:pPr algn="just" rtl="1"/>
            <a:r>
              <a:rPr lang="ar-SA" dirty="0" smtClean="0"/>
              <a:t>             </a:t>
            </a:r>
            <a:r>
              <a:rPr lang="ar-BH" dirty="0" smtClean="0"/>
              <a:t>و</a:t>
            </a:r>
            <a:r>
              <a:rPr lang="ar-SA" dirty="0"/>
              <a:t>في </a:t>
            </a:r>
            <a:r>
              <a:rPr lang="ar-BH" dirty="0"/>
              <a:t>المدى القريب</a:t>
            </a:r>
            <a:r>
              <a:rPr lang="ar-SA" dirty="0"/>
              <a:t>، يرتفع أو ينخفض معدل البطالة عن معدل البطالة الطبيعي</a:t>
            </a:r>
            <a:r>
              <a:rPr lang="ar-BH" dirty="0"/>
              <a:t>، نتيجة لجهل العمال بالتغيرات في مستوى الأسعار والأجور </a:t>
            </a:r>
            <a:r>
              <a:rPr lang="ar-BH" dirty="0" err="1"/>
              <a:t>الحقيقية</a:t>
            </a:r>
            <a:r>
              <a:rPr lang="ar-SA" dirty="0"/>
              <a:t>.</a:t>
            </a:r>
            <a:r>
              <a:rPr lang="en-US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</p:spPr>
        <p:txBody>
          <a:bodyPr/>
          <a:lstStyle/>
          <a:p>
            <a:fld id="{3517A927-A38D-4EDF-BCDC-F8D1640AF571}" type="slidenum">
              <a:rPr lang="en-US"/>
              <a:pPr/>
              <a:t>7</a:t>
            </a:fld>
            <a:endParaRPr lang="en-US"/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52400"/>
            <a:ext cx="8585200" cy="4724400"/>
          </a:xfrm>
          <a:prstGeom prst="rect">
            <a:avLst/>
          </a:prstGeom>
          <a:noFill/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4876800"/>
            <a:ext cx="8585200" cy="12477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5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</p:spPr>
        <p:txBody>
          <a:bodyPr/>
          <a:lstStyle/>
          <a:p>
            <a:fld id="{299D4DC9-ECE2-40F5-B69F-7B9C5E6EE4FB}" type="slidenum">
              <a:rPr lang="en-US"/>
              <a:pPr/>
              <a:t>8</a:t>
            </a:fld>
            <a:endParaRPr lang="en-US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0"/>
            <a:ext cx="8915400" cy="914400"/>
          </a:xfrm>
        </p:spPr>
        <p:txBody>
          <a:bodyPr/>
          <a:lstStyle/>
          <a:p>
            <a:r>
              <a:rPr lang="ar-SA" b="1" dirty="0">
                <a:solidFill>
                  <a:srgbClr val="FF0000"/>
                </a:solidFill>
              </a:rPr>
              <a:t>الطلب الكلي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915400" cy="5257800"/>
          </a:xfrm>
        </p:spPr>
        <p:txBody>
          <a:bodyPr/>
          <a:lstStyle/>
          <a:p>
            <a:pPr algn="r" rtl="1">
              <a:lnSpc>
                <a:spcPct val="90000"/>
              </a:lnSpc>
            </a:pPr>
            <a:r>
              <a:rPr lang="ar-SA" sz="2800" dirty="0" smtClean="0">
                <a:effectLst/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ar-BH" sz="2800" dirty="0" smtClean="0">
                <a:effectLst/>
                <a:latin typeface="Times New Roman" pitchFamily="18" charset="0"/>
                <a:cs typeface="Times New Roman" pitchFamily="18" charset="0"/>
              </a:rPr>
              <a:t>يقاس </a:t>
            </a:r>
            <a:r>
              <a:rPr lang="ar-BH" sz="2800" dirty="0">
                <a:effectLst/>
                <a:latin typeface="Times New Roman" pitchFamily="18" charset="0"/>
                <a:cs typeface="Times New Roman" pitchFamily="18" charset="0"/>
              </a:rPr>
              <a:t>الطلب الكلي بالإنفاق الكلي وفق المعادلة:</a:t>
            </a:r>
          </a:p>
          <a:p>
            <a:pPr algn="ctr" rtl="1">
              <a:lnSpc>
                <a:spcPct val="90000"/>
              </a:lnSpc>
              <a:buFont typeface="Wingdings" pitchFamily="2" charset="2"/>
              <a:buNone/>
            </a:pPr>
            <a:r>
              <a:rPr lang="ar-BH" sz="2800" dirty="0">
                <a:effectLst/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sz="2800" dirty="0">
                <a:effectLst/>
                <a:latin typeface="Times New Roman" pitchFamily="18" charset="0"/>
                <a:cs typeface="Times New Roman" pitchFamily="18" charset="0"/>
              </a:rPr>
              <a:t>Y= C +I + G + X – M</a:t>
            </a:r>
            <a:r>
              <a:rPr lang="ar-BH" sz="2800" dirty="0">
                <a:effectLst/>
                <a:latin typeface="Times New Roman" pitchFamily="18" charset="0"/>
                <a:cs typeface="Times New Roman" pitchFamily="18" charset="0"/>
              </a:rPr>
              <a:t>		</a:t>
            </a:r>
            <a:endParaRPr lang="en-US" sz="2800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algn="r" rtl="1">
              <a:lnSpc>
                <a:spcPct val="90000"/>
              </a:lnSpc>
              <a:buFont typeface="Wingdings" pitchFamily="2" charset="2"/>
              <a:buNone/>
            </a:pPr>
            <a:r>
              <a:rPr lang="ar-BH" sz="2800" dirty="0">
                <a:effectLst/>
                <a:latin typeface="Times New Roman" pitchFamily="18" charset="0"/>
                <a:cs typeface="Times New Roman" pitchFamily="18" charset="0"/>
              </a:rPr>
              <a:t>	</a:t>
            </a:r>
            <a:r>
              <a:rPr lang="ar-SA" sz="2800" dirty="0" smtClean="0">
                <a:effectLst/>
                <a:latin typeface="Times New Roman" pitchFamily="18" charset="0"/>
                <a:cs typeface="Times New Roman" pitchFamily="18" charset="0"/>
              </a:rPr>
              <a:t>حيث الإنفاق </a:t>
            </a:r>
            <a:r>
              <a:rPr lang="ar-SA" sz="2800" dirty="0">
                <a:effectLst/>
                <a:latin typeface="Times New Roman" pitchFamily="18" charset="0"/>
                <a:cs typeface="Times New Roman" pitchFamily="18" charset="0"/>
              </a:rPr>
              <a:t>الاستهلاكي الخاص (</a:t>
            </a:r>
            <a:r>
              <a:rPr lang="en-US" sz="2800" dirty="0">
                <a:effectLst/>
                <a:latin typeface="Times New Roman" pitchFamily="18" charset="0"/>
                <a:cs typeface="Times New Roman" pitchFamily="18" charset="0"/>
              </a:rPr>
              <a:t>C</a:t>
            </a:r>
            <a:r>
              <a:rPr lang="ar-SA" sz="2800" dirty="0">
                <a:effectLst/>
                <a:latin typeface="Times New Roman" pitchFamily="18" charset="0"/>
                <a:cs typeface="Times New Roman" pitchFamily="18" charset="0"/>
              </a:rPr>
              <a:t>)، والإنفاق الاستثماري الخاص (</a:t>
            </a:r>
            <a:r>
              <a:rPr lang="en-US" sz="2800" dirty="0">
                <a:effectLst/>
                <a:latin typeface="Times New Roman" pitchFamily="18" charset="0"/>
                <a:cs typeface="Times New Roman" pitchFamily="18" charset="0"/>
              </a:rPr>
              <a:t>I</a:t>
            </a:r>
            <a:r>
              <a:rPr lang="ar-SA" sz="2800" dirty="0">
                <a:effectLst/>
                <a:latin typeface="Times New Roman" pitchFamily="18" charset="0"/>
                <a:cs typeface="Times New Roman" pitchFamily="18" charset="0"/>
              </a:rPr>
              <a:t>)، والإنفاق الحكومي (</a:t>
            </a:r>
            <a:r>
              <a:rPr lang="en-US" sz="2800" dirty="0">
                <a:effectLst/>
                <a:latin typeface="Times New Roman" pitchFamily="18" charset="0"/>
                <a:cs typeface="Times New Roman" pitchFamily="18" charset="0"/>
              </a:rPr>
              <a:t>G</a:t>
            </a:r>
            <a:r>
              <a:rPr lang="ar-SA" sz="2800" dirty="0">
                <a:effectLst/>
                <a:latin typeface="Times New Roman" pitchFamily="18" charset="0"/>
                <a:cs typeface="Times New Roman" pitchFamily="18" charset="0"/>
              </a:rPr>
              <a:t>)، وصافي الصادرات ( </a:t>
            </a:r>
            <a:r>
              <a:rPr lang="en-US" sz="2800" dirty="0">
                <a:effectLst/>
                <a:latin typeface="Times New Roman" pitchFamily="18" charset="0"/>
                <a:cs typeface="Times New Roman" pitchFamily="18" charset="0"/>
              </a:rPr>
              <a:t>X- M</a:t>
            </a:r>
            <a:r>
              <a:rPr lang="ar-SA" sz="2800" dirty="0">
                <a:effectLst/>
                <a:latin typeface="Times New Roman" pitchFamily="18" charset="0"/>
                <a:cs typeface="Times New Roman" pitchFamily="18" charset="0"/>
              </a:rPr>
              <a:t>). </a:t>
            </a:r>
            <a:endParaRPr lang="ar-BH" sz="2800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algn="r" rtl="1">
              <a:lnSpc>
                <a:spcPct val="90000"/>
              </a:lnSpc>
            </a:pPr>
            <a:r>
              <a:rPr lang="ar-SA" sz="2800" dirty="0" smtClean="0">
                <a:effectLst/>
                <a:latin typeface="Times New Roman" pitchFamily="18" charset="0"/>
                <a:cs typeface="Times New Roman" pitchFamily="18" charset="0"/>
              </a:rPr>
              <a:t>          ويعتمد </a:t>
            </a:r>
            <a:r>
              <a:rPr lang="ar-SA" sz="2800" dirty="0">
                <a:effectLst/>
                <a:latin typeface="Times New Roman" pitchFamily="18" charset="0"/>
                <a:cs typeface="Times New Roman" pitchFamily="18" charset="0"/>
              </a:rPr>
              <a:t>الطلب الكلي على عدة عوامل هي بالأساس محددات مكوناته، من أهمها:</a:t>
            </a:r>
          </a:p>
          <a:p>
            <a:pPr lvl="1" algn="r" rtl="1">
              <a:lnSpc>
                <a:spcPct val="90000"/>
              </a:lnSpc>
            </a:pPr>
            <a:r>
              <a:rPr lang="ar-SA" sz="2400" dirty="0" smtClean="0">
                <a:effectLst/>
                <a:latin typeface="Times New Roman" pitchFamily="18" charset="0"/>
                <a:cs typeface="Times New Roman" pitchFamily="18" charset="0"/>
              </a:rPr>
              <a:t>1- مستوى </a:t>
            </a:r>
            <a:r>
              <a:rPr lang="ar-SA" sz="2400" dirty="0">
                <a:effectLst/>
                <a:latin typeface="Times New Roman" pitchFamily="18" charset="0"/>
                <a:cs typeface="Times New Roman" pitchFamily="18" charset="0"/>
              </a:rPr>
              <a:t>الأسعار</a:t>
            </a:r>
          </a:p>
          <a:p>
            <a:pPr lvl="1" algn="r" rtl="1">
              <a:lnSpc>
                <a:spcPct val="90000"/>
              </a:lnSpc>
            </a:pPr>
            <a:r>
              <a:rPr lang="ar-SA" sz="2400" dirty="0" smtClean="0">
                <a:effectLst/>
                <a:latin typeface="Times New Roman" pitchFamily="18" charset="0"/>
                <a:cs typeface="Times New Roman" pitchFamily="18" charset="0"/>
              </a:rPr>
              <a:t>2- التوقعات</a:t>
            </a:r>
            <a:endParaRPr lang="ar-SA" sz="2400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lvl="1" algn="r" rtl="1">
              <a:lnSpc>
                <a:spcPct val="90000"/>
              </a:lnSpc>
            </a:pPr>
            <a:r>
              <a:rPr lang="ar-SA" sz="2400" dirty="0" smtClean="0">
                <a:effectLst/>
                <a:latin typeface="Times New Roman" pitchFamily="18" charset="0"/>
                <a:cs typeface="Times New Roman" pitchFamily="18" charset="0"/>
              </a:rPr>
              <a:t>3- السياسات </a:t>
            </a:r>
            <a:r>
              <a:rPr lang="ar-SA" sz="2400" dirty="0">
                <a:effectLst/>
                <a:latin typeface="Times New Roman" pitchFamily="18" charset="0"/>
                <a:cs typeface="Times New Roman" pitchFamily="18" charset="0"/>
              </a:rPr>
              <a:t>المالية والنقدية</a:t>
            </a:r>
          </a:p>
          <a:p>
            <a:pPr lvl="1" algn="r" rtl="1">
              <a:lnSpc>
                <a:spcPct val="90000"/>
              </a:lnSpc>
            </a:pPr>
            <a:r>
              <a:rPr lang="ar-SA" sz="2400" dirty="0" smtClean="0">
                <a:effectLst/>
                <a:latin typeface="Times New Roman" pitchFamily="18" charset="0"/>
                <a:cs typeface="Times New Roman" pitchFamily="18" charset="0"/>
              </a:rPr>
              <a:t>4- متغيرات </a:t>
            </a:r>
            <a:r>
              <a:rPr lang="ar-SA" sz="2400" dirty="0">
                <a:effectLst/>
                <a:latin typeface="Times New Roman" pitchFamily="18" charset="0"/>
                <a:cs typeface="Times New Roman" pitchFamily="18" charset="0"/>
              </a:rPr>
              <a:t>الاقتصاد العالمي </a:t>
            </a:r>
            <a:endParaRPr lang="ar-BH" sz="24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5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</p:spPr>
        <p:txBody>
          <a:bodyPr/>
          <a:lstStyle/>
          <a:p>
            <a:fld id="{8C053974-CD9B-4D47-8F11-419D5BD36B81}" type="slidenum">
              <a:rPr lang="en-US"/>
              <a:pPr/>
              <a:t>9</a:t>
            </a:fld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algn="r" rtl="1"/>
            <a:r>
              <a:rPr lang="ar-SA" b="1" dirty="0" smtClean="0">
                <a:solidFill>
                  <a:srgbClr val="FF0000"/>
                </a:solidFill>
              </a:rPr>
              <a:t>الأسعار</a:t>
            </a:r>
            <a:r>
              <a:rPr lang="ar-SA" b="1" dirty="0" smtClean="0"/>
              <a:t> </a:t>
            </a:r>
            <a:r>
              <a:rPr lang="ar-SA" b="1" dirty="0" smtClean="0">
                <a:solidFill>
                  <a:srgbClr val="FFFFFF"/>
                </a:solidFill>
                <a:effectLst/>
              </a:rPr>
              <a:t> </a:t>
            </a:r>
            <a:endParaRPr lang="ar-SA" dirty="0">
              <a:solidFill>
                <a:srgbClr val="FFFFFF"/>
              </a:solidFill>
              <a:effectLst/>
            </a:endParaRPr>
          </a:p>
          <a:p>
            <a:pPr algn="r" rtl="1">
              <a:buFont typeface="Wingdings" pitchFamily="2" charset="2"/>
              <a:buNone/>
            </a:pPr>
            <a:r>
              <a:rPr lang="ar-BH" dirty="0">
                <a:solidFill>
                  <a:srgbClr val="FFFFFF"/>
                </a:solidFill>
                <a:effectLst/>
              </a:rPr>
              <a:t>	</a:t>
            </a:r>
            <a:r>
              <a:rPr lang="ar-SA" dirty="0">
                <a:effectLst/>
              </a:rPr>
              <a:t>كلما ارتفع مستوى الأسعار، مع بقاء العوامل الأخرى ثابتة، انخفضت كمية الناتج المحلي الإجمالي </a:t>
            </a:r>
            <a:r>
              <a:rPr lang="ar-SA" dirty="0" err="1">
                <a:effectLst/>
              </a:rPr>
              <a:t>الحقيقي</a:t>
            </a:r>
            <a:r>
              <a:rPr lang="ar-SA" dirty="0">
                <a:effectLst/>
              </a:rPr>
              <a:t> المطلوبة.</a:t>
            </a:r>
            <a:r>
              <a:rPr lang="en-US" dirty="0">
                <a:effectLst/>
              </a:rPr>
              <a:t> </a:t>
            </a:r>
            <a:endParaRPr lang="ar-BH" dirty="0">
              <a:effectLst/>
            </a:endParaRPr>
          </a:p>
          <a:p>
            <a:pPr algn="r" rtl="1"/>
            <a:r>
              <a:rPr lang="ar-BH" dirty="0">
                <a:effectLst/>
              </a:rPr>
              <a:t> </a:t>
            </a:r>
            <a:r>
              <a:rPr lang="ar-SA" dirty="0">
                <a:effectLst/>
              </a:rPr>
              <a:t>وتعزى العلاقة العكسية  </a:t>
            </a:r>
            <a:r>
              <a:rPr lang="ar-SA" dirty="0" err="1">
                <a:effectLst/>
              </a:rPr>
              <a:t>بي</a:t>
            </a:r>
            <a:r>
              <a:rPr lang="ar-BH" dirty="0">
                <a:effectLst/>
              </a:rPr>
              <a:t>ن </a:t>
            </a:r>
            <a:r>
              <a:rPr lang="en-US" dirty="0">
                <a:effectLst/>
              </a:rPr>
              <a:t>(RGDP)</a:t>
            </a:r>
            <a:r>
              <a:rPr lang="ar-SA" dirty="0">
                <a:effectLst/>
              </a:rPr>
              <a:t> ومستوى الأسعار إلى كل من:</a:t>
            </a:r>
            <a:endParaRPr lang="ar-BH" b="1" dirty="0">
              <a:effectLst/>
            </a:endParaRPr>
          </a:p>
          <a:p>
            <a:pPr lvl="1" algn="r" rtl="1"/>
            <a:r>
              <a:rPr lang="ar-BH" dirty="0" smtClean="0">
                <a:effectLst/>
              </a:rPr>
              <a:t>(</a:t>
            </a:r>
            <a:r>
              <a:rPr lang="ar-SA" dirty="0" smtClean="0">
                <a:effectLst/>
              </a:rPr>
              <a:t>أ</a:t>
            </a:r>
            <a:r>
              <a:rPr lang="ar-BH" dirty="0" smtClean="0">
                <a:effectLst/>
              </a:rPr>
              <a:t>) </a:t>
            </a:r>
            <a:r>
              <a:rPr lang="ar-SA" dirty="0">
                <a:effectLst/>
              </a:rPr>
              <a:t>تأثير الثروة</a:t>
            </a:r>
            <a:endParaRPr lang="ar-BH" dirty="0">
              <a:effectLst/>
            </a:endParaRPr>
          </a:p>
          <a:p>
            <a:pPr lvl="1" algn="r" rtl="1"/>
            <a:r>
              <a:rPr lang="ar-BH" dirty="0" smtClean="0">
                <a:effectLst/>
              </a:rPr>
              <a:t>(</a:t>
            </a:r>
            <a:r>
              <a:rPr lang="ar-SA" dirty="0" smtClean="0">
                <a:effectLst/>
              </a:rPr>
              <a:t>ب</a:t>
            </a:r>
            <a:r>
              <a:rPr lang="ar-BH" dirty="0" smtClean="0">
                <a:effectLst/>
              </a:rPr>
              <a:t>) </a:t>
            </a:r>
            <a:r>
              <a:rPr lang="ar-SA" dirty="0">
                <a:effectLst/>
              </a:rPr>
              <a:t>تأثير الإحلال </a:t>
            </a:r>
            <a:endParaRPr lang="en-US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5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</p:spPr>
        <p:txBody>
          <a:bodyPr/>
          <a:lstStyle/>
          <a:p>
            <a:fld id="{AF081584-EE06-4B4B-89B5-F79A79232BF0}" type="slidenum">
              <a:rPr lang="en-US"/>
              <a:pPr/>
              <a:t>10</a:t>
            </a:fld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14400"/>
            <a:ext cx="9163050" cy="4983163"/>
          </a:xfrm>
        </p:spPr>
        <p:txBody>
          <a:bodyPr/>
          <a:lstStyle/>
          <a:p>
            <a:pPr algn="r" rtl="1"/>
            <a:r>
              <a:rPr lang="ar-SA" b="1" dirty="0">
                <a:solidFill>
                  <a:srgbClr val="FF0000"/>
                </a:solidFill>
                <a:effectLst/>
              </a:rPr>
              <a:t>التوقعات</a:t>
            </a:r>
            <a:r>
              <a:rPr lang="ar-SA" b="1" dirty="0">
                <a:effectLst/>
              </a:rPr>
              <a:t> </a:t>
            </a:r>
            <a:endParaRPr lang="ar-SA" dirty="0">
              <a:effectLst/>
            </a:endParaRPr>
          </a:p>
          <a:p>
            <a:pPr lvl="1" algn="just" rtl="1"/>
            <a:r>
              <a:rPr lang="ar-SA" sz="3200" dirty="0" smtClean="0">
                <a:effectLst/>
              </a:rPr>
              <a:t>          تؤدي </a:t>
            </a:r>
            <a:r>
              <a:rPr lang="ar-SA" sz="3200" dirty="0">
                <a:effectLst/>
              </a:rPr>
              <a:t>الزيادة في الدخل المتوقع في المستقبل إلى زيادة </a:t>
            </a:r>
            <a:r>
              <a:rPr lang="en-US" sz="3200" dirty="0">
                <a:effectLst/>
              </a:rPr>
              <a:t> </a:t>
            </a:r>
            <a:r>
              <a:rPr lang="ar-BH" sz="3200" dirty="0">
                <a:effectLst/>
              </a:rPr>
              <a:t>الرغبة في الإنفاق أي قلة الرغبة في الادخار في الوقت الحاضر، وبالتالي زيادة الطلب الكلي.</a:t>
            </a:r>
          </a:p>
          <a:p>
            <a:pPr lvl="1" algn="just" rtl="1"/>
            <a:r>
              <a:rPr lang="ar-SA" sz="3200" dirty="0" smtClean="0">
                <a:effectLst/>
              </a:rPr>
              <a:t>        يؤدي </a:t>
            </a:r>
            <a:r>
              <a:rPr lang="ar-SA" sz="3200" dirty="0">
                <a:effectLst/>
              </a:rPr>
              <a:t>ارتفاع معدل التضخم المتوقع في المستقبل إلى </a:t>
            </a:r>
            <a:r>
              <a:rPr lang="ar-BH" sz="3200" dirty="0">
                <a:effectLst/>
              </a:rPr>
              <a:t>التعجيل بالشراء </a:t>
            </a:r>
            <a:r>
              <a:rPr lang="ar-BH" sz="3200" dirty="0" err="1">
                <a:effectLst/>
              </a:rPr>
              <a:t>و</a:t>
            </a:r>
            <a:r>
              <a:rPr lang="ar-SA" sz="3200" dirty="0">
                <a:effectLst/>
              </a:rPr>
              <a:t>زيادة الطلب الكلي</a:t>
            </a:r>
            <a:r>
              <a:rPr lang="ar-BH" sz="3200" dirty="0">
                <a:effectLst/>
              </a:rPr>
              <a:t> في الوقت الحاضر .</a:t>
            </a:r>
          </a:p>
          <a:p>
            <a:pPr lvl="1" algn="just" rtl="1"/>
            <a:r>
              <a:rPr lang="ar-SA" sz="3200" dirty="0" smtClean="0">
                <a:effectLst/>
              </a:rPr>
              <a:t>        تؤدي </a:t>
            </a:r>
            <a:r>
              <a:rPr lang="ar-SA" sz="3200" dirty="0">
                <a:effectLst/>
              </a:rPr>
              <a:t>الزيادة في الأرباح المتوقعة في المستقبل إلى زيادة استثمارات منشآت الأعمال في الوقت الحاضر بهدف زيادة الطاقة الإنتاجية لمنشآتهم، وبالتالي زيادة الطلب الكلي.</a:t>
            </a:r>
            <a:endParaRPr lang="en-US" sz="320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5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</p:spPr>
        <p:txBody>
          <a:bodyPr/>
          <a:lstStyle/>
          <a:p>
            <a:fld id="{5F6164C9-784B-43FE-92D0-CC46F5AEC7F8}" type="slidenum">
              <a:rPr lang="en-US"/>
              <a:pPr/>
              <a:t>11</a:t>
            </a:fld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533400"/>
            <a:ext cx="8915400" cy="5943600"/>
          </a:xfrm>
        </p:spPr>
        <p:txBody>
          <a:bodyPr/>
          <a:lstStyle/>
          <a:p>
            <a:pPr marL="609600" indent="-609600" algn="r" rtl="1">
              <a:lnSpc>
                <a:spcPct val="80000"/>
              </a:lnSpc>
              <a:buClr>
                <a:schemeClr val="tx1"/>
              </a:buClr>
              <a:buSzPct val="95000"/>
            </a:pPr>
            <a:r>
              <a:rPr lang="ar-BH" sz="2800" b="1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السياسات الاقتصادية</a:t>
            </a:r>
          </a:p>
          <a:p>
            <a:pPr marL="609600" indent="-609600" algn="r" rtl="1">
              <a:lnSpc>
                <a:spcPct val="80000"/>
              </a:lnSpc>
              <a:buClr>
                <a:schemeClr val="tx1"/>
              </a:buClr>
              <a:buSzPct val="95000"/>
              <a:buFont typeface="Wingdings" pitchFamily="2" charset="2"/>
              <a:buAutoNum type="arabicPeriod"/>
            </a:pPr>
            <a:r>
              <a:rPr lang="ar-BH" sz="2800" b="1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السياسة المالية:</a:t>
            </a:r>
            <a:r>
              <a:rPr lang="ar-SA" sz="2800" b="1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lang="ar-SA" sz="2800" dirty="0"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609600" indent="-609600" algn="r" rtl="1">
              <a:lnSpc>
                <a:spcPct val="80000"/>
              </a:lnSpc>
              <a:buFont typeface="Wingdings" pitchFamily="2" charset="2"/>
              <a:buNone/>
            </a:pPr>
            <a:r>
              <a:rPr lang="ar-BH" sz="2800" dirty="0">
                <a:effectLst/>
                <a:latin typeface="Times New Roman" pitchFamily="18" charset="0"/>
                <a:cs typeface="Times New Roman" pitchFamily="18" charset="0"/>
              </a:rPr>
              <a:t>	أي </a:t>
            </a:r>
            <a:r>
              <a:rPr lang="ar-SA" sz="2800" dirty="0">
                <a:effectLst/>
                <a:latin typeface="Times New Roman" pitchFamily="18" charset="0"/>
                <a:cs typeface="Times New Roman" pitchFamily="18" charset="0"/>
              </a:rPr>
              <a:t>تحكم </a:t>
            </a:r>
            <a:r>
              <a:rPr lang="ar-BH" sz="2800" dirty="0">
                <a:effectLst/>
                <a:latin typeface="Times New Roman" pitchFamily="18" charset="0"/>
                <a:cs typeface="Times New Roman" pitchFamily="18" charset="0"/>
              </a:rPr>
              <a:t>الحكومة </a:t>
            </a:r>
            <a:r>
              <a:rPr lang="ar-SA" sz="2800" dirty="0">
                <a:effectLst/>
                <a:latin typeface="Times New Roman" pitchFamily="18" charset="0"/>
                <a:cs typeface="Times New Roman" pitchFamily="18" charset="0"/>
              </a:rPr>
              <a:t>في كل من الضرائب والإنفاق الحكومي</a:t>
            </a:r>
            <a:r>
              <a:rPr lang="ar-BH" sz="2800" dirty="0">
                <a:effectLst/>
                <a:latin typeface="Times New Roman" pitchFamily="18" charset="0"/>
                <a:cs typeface="Times New Roman" pitchFamily="18" charset="0"/>
              </a:rPr>
              <a:t> لتحقيق الأهداف الاقتصادية الكلية.</a:t>
            </a:r>
          </a:p>
          <a:p>
            <a:pPr marL="609600" indent="-609600" algn="r" rtl="1">
              <a:lnSpc>
                <a:spcPct val="80000"/>
              </a:lnSpc>
            </a:pPr>
            <a:r>
              <a:rPr lang="ar-BH" sz="2800" b="1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أدوات السياسة المالية:</a:t>
            </a:r>
          </a:p>
          <a:p>
            <a:pPr marL="990600" lvl="1" indent="-533400" algn="r" rtl="1">
              <a:lnSpc>
                <a:spcPct val="80000"/>
              </a:lnSpc>
            </a:pPr>
            <a:r>
              <a:rPr lang="ar-SA" sz="2400" dirty="0" smtClean="0">
                <a:effectLst/>
                <a:latin typeface="Times New Roman" pitchFamily="18" charset="0"/>
                <a:cs typeface="Times New Roman" pitchFamily="18" charset="0"/>
              </a:rPr>
              <a:t>أ- </a:t>
            </a:r>
            <a:r>
              <a:rPr lang="ar-BH" sz="2400" dirty="0" smtClean="0">
                <a:effectLst/>
                <a:latin typeface="Times New Roman" pitchFamily="18" charset="0"/>
                <a:cs typeface="Times New Roman" pitchFamily="18" charset="0"/>
              </a:rPr>
              <a:t>الإنفاق </a:t>
            </a:r>
            <a:r>
              <a:rPr lang="ar-BH" sz="2400" dirty="0">
                <a:effectLst/>
                <a:latin typeface="Times New Roman" pitchFamily="18" charset="0"/>
                <a:cs typeface="Times New Roman" pitchFamily="18" charset="0"/>
              </a:rPr>
              <a:t>الحكومي، وتأثيره </a:t>
            </a:r>
            <a:r>
              <a:rPr lang="ar-SA" sz="2400" dirty="0" err="1" smtClean="0">
                <a:effectLst/>
                <a:latin typeface="Times New Roman" pitchFamily="18" charset="0"/>
                <a:cs typeface="Times New Roman" pitchFamily="18" charset="0"/>
              </a:rPr>
              <a:t>ال</a:t>
            </a:r>
            <a:r>
              <a:rPr lang="ar-BH" sz="2400" dirty="0" smtClean="0">
                <a:effectLst/>
                <a:latin typeface="Times New Roman" pitchFamily="18" charset="0"/>
                <a:cs typeface="Times New Roman" pitchFamily="18" charset="0"/>
              </a:rPr>
              <a:t>إيجابي </a:t>
            </a:r>
            <a:r>
              <a:rPr lang="ar-BH" sz="2400" dirty="0">
                <a:effectLst/>
                <a:latin typeface="Times New Roman" pitchFamily="18" charset="0"/>
                <a:cs typeface="Times New Roman" pitchFamily="18" charset="0"/>
              </a:rPr>
              <a:t>على الطلب الكلي </a:t>
            </a:r>
          </a:p>
          <a:p>
            <a:pPr marL="990600" lvl="1" indent="-533400" algn="r" rtl="1">
              <a:lnSpc>
                <a:spcPct val="80000"/>
              </a:lnSpc>
            </a:pPr>
            <a:r>
              <a:rPr lang="ar-SA" sz="2400" dirty="0" smtClean="0">
                <a:effectLst/>
                <a:latin typeface="Times New Roman" pitchFamily="18" charset="0"/>
                <a:cs typeface="Times New Roman" pitchFamily="18" charset="0"/>
              </a:rPr>
              <a:t>ب- الضرائب</a:t>
            </a:r>
            <a:r>
              <a:rPr lang="ar-BH" sz="2400" dirty="0">
                <a:effectLst/>
                <a:latin typeface="Times New Roman" pitchFamily="18" charset="0"/>
                <a:cs typeface="Times New Roman" pitchFamily="18" charset="0"/>
              </a:rPr>
              <a:t>، وتأثيرها </a:t>
            </a:r>
            <a:r>
              <a:rPr lang="ar-SA" sz="2400" dirty="0" err="1" smtClean="0">
                <a:effectLst/>
                <a:latin typeface="Times New Roman" pitchFamily="18" charset="0"/>
                <a:cs typeface="Times New Roman" pitchFamily="18" charset="0"/>
              </a:rPr>
              <a:t>ال</a:t>
            </a:r>
            <a:r>
              <a:rPr lang="ar-BH" sz="2400" dirty="0" smtClean="0">
                <a:effectLst/>
                <a:latin typeface="Times New Roman" pitchFamily="18" charset="0"/>
                <a:cs typeface="Times New Roman" pitchFamily="18" charset="0"/>
              </a:rPr>
              <a:t>سلبي </a:t>
            </a:r>
            <a:r>
              <a:rPr lang="ar-BH" sz="2400" dirty="0">
                <a:effectLst/>
                <a:latin typeface="Times New Roman" pitchFamily="18" charset="0"/>
                <a:cs typeface="Times New Roman" pitchFamily="18" charset="0"/>
              </a:rPr>
              <a:t>على الطلب الكلي.</a:t>
            </a:r>
          </a:p>
          <a:p>
            <a:pPr marL="990600" lvl="1" indent="-533400" algn="r" rtl="1">
              <a:lnSpc>
                <a:spcPct val="80000"/>
              </a:lnSpc>
              <a:buFont typeface="Wingdings" pitchFamily="2" charset="2"/>
              <a:buNone/>
            </a:pPr>
            <a:endParaRPr lang="ar-BH" sz="2400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marL="609600" indent="-609600" algn="r" rtl="1">
              <a:lnSpc>
                <a:spcPct val="80000"/>
              </a:lnSpc>
              <a:buClr>
                <a:schemeClr val="tx1"/>
              </a:buClr>
              <a:buSzPct val="95000"/>
              <a:buFont typeface="Wingdings" pitchFamily="2" charset="2"/>
              <a:buAutoNum type="arabicPeriod" startAt="2"/>
            </a:pPr>
            <a:r>
              <a:rPr lang="ar-BH" sz="2800" b="1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السياسة النقدية:</a:t>
            </a:r>
          </a:p>
          <a:p>
            <a:pPr marL="609600" indent="-609600" algn="r" rtl="1">
              <a:lnSpc>
                <a:spcPct val="80000"/>
              </a:lnSpc>
              <a:buFont typeface="Wingdings" pitchFamily="2" charset="2"/>
              <a:buNone/>
            </a:pPr>
            <a:r>
              <a:rPr lang="ar-BH" sz="2800" b="1" dirty="0">
                <a:effectLst/>
                <a:latin typeface="Times New Roman" pitchFamily="18" charset="0"/>
                <a:cs typeface="Times New Roman" pitchFamily="18" charset="0"/>
              </a:rPr>
              <a:t>	أي </a:t>
            </a:r>
            <a:r>
              <a:rPr lang="ar-BH" sz="2800" dirty="0">
                <a:effectLst/>
              </a:rPr>
              <a:t>تحكم </a:t>
            </a:r>
            <a:r>
              <a:rPr lang="ar-SA" sz="2800" dirty="0">
                <a:effectLst/>
              </a:rPr>
              <a:t>البنك المركزي</a:t>
            </a:r>
            <a:r>
              <a:rPr lang="ar-BH" sz="2800" dirty="0">
                <a:effectLst/>
              </a:rPr>
              <a:t> </a:t>
            </a:r>
            <a:r>
              <a:rPr lang="ar-SA" sz="2800" dirty="0">
                <a:effectLst/>
              </a:rPr>
              <a:t>في </a:t>
            </a:r>
            <a:r>
              <a:rPr lang="ar-BH" sz="2800" dirty="0">
                <a:effectLst/>
              </a:rPr>
              <a:t>عرض النقود</a:t>
            </a:r>
            <a:r>
              <a:rPr lang="ar-SA" sz="2800" dirty="0">
                <a:effectLst/>
              </a:rPr>
              <a:t> بقصد التأثير على الاقتصاد القومي</a:t>
            </a:r>
            <a:r>
              <a:rPr lang="ar-BH" sz="2800" dirty="0">
                <a:effectLst/>
              </a:rPr>
              <a:t> وتحقيق الأهداف الكلية للاقتصاد</a:t>
            </a:r>
            <a:r>
              <a:rPr lang="ar-SA" sz="2800" dirty="0">
                <a:effectLst/>
              </a:rPr>
              <a:t>.</a:t>
            </a:r>
            <a:r>
              <a:rPr lang="en-US" sz="2800" dirty="0">
                <a:effectLst/>
              </a:rPr>
              <a:t> </a:t>
            </a:r>
            <a:endParaRPr lang="ar-BH" sz="2800" dirty="0">
              <a:effectLst/>
            </a:endParaRPr>
          </a:p>
          <a:p>
            <a:pPr marL="609600" indent="-609600" algn="r" rtl="1">
              <a:lnSpc>
                <a:spcPct val="80000"/>
              </a:lnSpc>
            </a:pPr>
            <a:r>
              <a:rPr lang="ar-BH" sz="2800" b="1" dirty="0">
                <a:solidFill>
                  <a:srgbClr val="FF0000"/>
                </a:solidFill>
                <a:effectLst/>
              </a:rPr>
              <a:t>أدوات السياسة النقدية:</a:t>
            </a:r>
          </a:p>
          <a:p>
            <a:pPr marL="990600" lvl="1" indent="-533400" algn="r" rtl="1">
              <a:lnSpc>
                <a:spcPct val="80000"/>
              </a:lnSpc>
            </a:pPr>
            <a:r>
              <a:rPr lang="ar-SA" sz="2400" dirty="0" smtClean="0">
                <a:effectLst/>
              </a:rPr>
              <a:t>أ- </a:t>
            </a:r>
            <a:r>
              <a:rPr lang="ar-BH" sz="2400" dirty="0" smtClean="0">
                <a:effectLst/>
              </a:rPr>
              <a:t>كمية </a:t>
            </a:r>
            <a:r>
              <a:rPr lang="ar-BH" sz="2400" dirty="0">
                <a:effectLst/>
              </a:rPr>
              <a:t>النقود في الاقتصاد، وتأثيرها </a:t>
            </a:r>
            <a:r>
              <a:rPr lang="ar-SA" sz="2400" dirty="0" err="1" smtClean="0">
                <a:effectLst/>
              </a:rPr>
              <a:t>ال</a:t>
            </a:r>
            <a:r>
              <a:rPr lang="ar-BH" sz="2400" dirty="0" smtClean="0">
                <a:effectLst/>
              </a:rPr>
              <a:t>إيجابي </a:t>
            </a:r>
            <a:r>
              <a:rPr lang="ar-BH" sz="2400" dirty="0">
                <a:effectLst/>
              </a:rPr>
              <a:t>على الطلب الكلي</a:t>
            </a:r>
          </a:p>
          <a:p>
            <a:pPr marL="990600" lvl="1" indent="-533400" algn="r" rtl="1">
              <a:lnSpc>
                <a:spcPct val="80000"/>
              </a:lnSpc>
            </a:pPr>
            <a:r>
              <a:rPr lang="ar-SA" sz="2400" dirty="0" smtClean="0">
                <a:effectLst/>
              </a:rPr>
              <a:t>ب- </a:t>
            </a:r>
            <a:r>
              <a:rPr lang="ar-BH" sz="2400" dirty="0" smtClean="0">
                <a:effectLst/>
              </a:rPr>
              <a:t>سعر </a:t>
            </a:r>
            <a:r>
              <a:rPr lang="ar-BH" sz="2400" dirty="0">
                <a:effectLst/>
              </a:rPr>
              <a:t>الفائدة، وتأثيره </a:t>
            </a:r>
            <a:r>
              <a:rPr lang="ar-SA" sz="2400" dirty="0" err="1" smtClean="0">
                <a:effectLst/>
              </a:rPr>
              <a:t>ال</a:t>
            </a:r>
            <a:r>
              <a:rPr lang="ar-BH" sz="2400" dirty="0" smtClean="0">
                <a:effectLst/>
              </a:rPr>
              <a:t>سلبي </a:t>
            </a:r>
            <a:r>
              <a:rPr lang="ar-BH" sz="2400" dirty="0">
                <a:effectLst/>
              </a:rPr>
              <a:t>على الطلب الكلي</a:t>
            </a:r>
            <a:endParaRPr lang="ar-SA" sz="240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16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163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163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5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</p:spPr>
        <p:txBody>
          <a:bodyPr/>
          <a:lstStyle/>
          <a:p>
            <a:fld id="{866B5E10-DAD6-4B16-A384-B981DA4EC6A4}" type="slidenum">
              <a:rPr lang="en-US"/>
              <a:pPr/>
              <a:t>12</a:t>
            </a:fld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b="1" dirty="0">
                <a:solidFill>
                  <a:srgbClr val="FF0000"/>
                </a:solidFill>
                <a:effectLst/>
              </a:rPr>
              <a:t>متغيرات الاقتصاد العالمي</a:t>
            </a:r>
            <a:r>
              <a:rPr lang="en-US" b="1" dirty="0">
                <a:solidFill>
                  <a:srgbClr val="FF0000"/>
                </a:solidFill>
                <a:effectLst/>
              </a:rPr>
              <a:t>  </a:t>
            </a:r>
            <a:r>
              <a:rPr lang="ar-SA" b="1" dirty="0">
                <a:solidFill>
                  <a:srgbClr val="FF0000"/>
                </a:solidFill>
                <a:effectLst/>
              </a:rPr>
              <a:t>   </a:t>
            </a:r>
            <a:endParaRPr lang="en-US" dirty="0">
              <a:solidFill>
                <a:srgbClr val="FF0000"/>
              </a:solidFill>
              <a:effectLst/>
            </a:endParaRPr>
          </a:p>
          <a:p>
            <a:pPr algn="r" rtl="1">
              <a:buFont typeface="Wingdings" pitchFamily="2" charset="2"/>
              <a:buNone/>
            </a:pPr>
            <a:r>
              <a:rPr lang="ar-BH" dirty="0">
                <a:effectLst/>
              </a:rPr>
              <a:t>	وتؤثر على الطلب الكلي </a:t>
            </a:r>
            <a:r>
              <a:rPr lang="ar-SA" dirty="0">
                <a:effectLst/>
              </a:rPr>
              <a:t>من خلال عاملين</a:t>
            </a:r>
            <a:r>
              <a:rPr lang="ar-BH" dirty="0" smtClean="0">
                <a:effectLst/>
              </a:rPr>
              <a:t>:</a:t>
            </a:r>
            <a:endParaRPr lang="ar-SA" dirty="0" smtClean="0">
              <a:effectLst/>
            </a:endParaRPr>
          </a:p>
          <a:p>
            <a:pPr algn="r" rtl="1">
              <a:buFont typeface="Wingdings" pitchFamily="2" charset="2"/>
              <a:buNone/>
            </a:pPr>
            <a:endParaRPr lang="ar-BH" dirty="0">
              <a:effectLst/>
            </a:endParaRPr>
          </a:p>
          <a:p>
            <a:pPr lvl="1" algn="r" rtl="1"/>
            <a:r>
              <a:rPr lang="ar-SA" dirty="0" smtClean="0">
                <a:effectLst/>
              </a:rPr>
              <a:t>أ- سعر </a:t>
            </a:r>
            <a:r>
              <a:rPr lang="ar-SA" dirty="0">
                <a:effectLst/>
              </a:rPr>
              <a:t>صرف </a:t>
            </a:r>
            <a:r>
              <a:rPr lang="ar-BH" dirty="0">
                <a:effectLst/>
              </a:rPr>
              <a:t>العملة الوطنية، وتأثيره </a:t>
            </a:r>
            <a:r>
              <a:rPr lang="ar-SA" dirty="0" err="1" smtClean="0">
                <a:effectLst/>
              </a:rPr>
              <a:t>ال</a:t>
            </a:r>
            <a:r>
              <a:rPr lang="ar-BH" dirty="0" smtClean="0">
                <a:effectLst/>
              </a:rPr>
              <a:t>سلبي</a:t>
            </a:r>
            <a:endParaRPr lang="ar-SA" dirty="0" smtClean="0">
              <a:effectLst/>
            </a:endParaRPr>
          </a:p>
          <a:p>
            <a:pPr lvl="1" algn="r" rtl="1"/>
            <a:endParaRPr lang="ar-BH" dirty="0">
              <a:effectLst/>
            </a:endParaRPr>
          </a:p>
          <a:p>
            <a:pPr lvl="1" algn="r" rtl="1"/>
            <a:r>
              <a:rPr lang="ar-SA" dirty="0" smtClean="0">
                <a:effectLst/>
              </a:rPr>
              <a:t>ب- مستوى </a:t>
            </a:r>
            <a:r>
              <a:rPr lang="ar-SA" dirty="0">
                <a:effectLst/>
              </a:rPr>
              <a:t>الدخل في الدول الأخرى</a:t>
            </a:r>
            <a:r>
              <a:rPr lang="ar-BH" dirty="0">
                <a:effectLst/>
              </a:rPr>
              <a:t>، وتأثيره </a:t>
            </a:r>
            <a:r>
              <a:rPr lang="ar-SA" dirty="0" err="1" smtClean="0">
                <a:effectLst/>
              </a:rPr>
              <a:t>ال</a:t>
            </a:r>
            <a:r>
              <a:rPr lang="ar-BH" dirty="0" smtClean="0">
                <a:effectLst/>
              </a:rPr>
              <a:t>إيجابي</a:t>
            </a:r>
            <a:endParaRPr lang="en-US" dirty="0">
              <a:effectLst/>
            </a:endParaRPr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pPr rtl="1"/>
            <a:r>
              <a:rPr lang="ar-BH" b="1">
                <a:solidFill>
                  <a:srgbClr val="FFFFFF"/>
                </a:solidFill>
              </a:rPr>
              <a:t>محددات </a:t>
            </a:r>
            <a:r>
              <a:rPr lang="ar-SA" b="1">
                <a:solidFill>
                  <a:srgbClr val="FFFFFF"/>
                </a:solidFill>
              </a:rPr>
              <a:t>الطلب الكلي</a:t>
            </a:r>
            <a:endParaRPr lang="en-US" b="1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عنصر نائب لرقم الشريحة 5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</p:spPr>
        <p:txBody>
          <a:bodyPr/>
          <a:lstStyle/>
          <a:p>
            <a:fld id="{B1472832-B1FC-4DE4-96B0-29A06B79C2A9}" type="slidenum">
              <a:rPr lang="en-US"/>
              <a:pPr/>
              <a:t>13</a:t>
            </a:fld>
            <a:endParaRPr lang="en-US"/>
          </a:p>
        </p:txBody>
      </p:sp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2895600" y="4724400"/>
            <a:ext cx="2889250" cy="12192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-152400"/>
            <a:ext cx="8915400" cy="1066800"/>
          </a:xfrm>
        </p:spPr>
        <p:txBody>
          <a:bodyPr/>
          <a:lstStyle/>
          <a:p>
            <a:r>
              <a:rPr lang="ar-SA" b="1" dirty="0">
                <a:solidFill>
                  <a:srgbClr val="FF0000"/>
                </a:solidFill>
              </a:rPr>
              <a:t>الاستهلاك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609600"/>
            <a:ext cx="9245600" cy="5287963"/>
          </a:xfrm>
        </p:spPr>
        <p:txBody>
          <a:bodyPr/>
          <a:lstStyle/>
          <a:p>
            <a:pPr algn="just" rtl="1">
              <a:lnSpc>
                <a:spcPct val="90000"/>
              </a:lnSpc>
            </a:pPr>
            <a:r>
              <a:rPr lang="ar-SA" sz="2800" dirty="0" smtClean="0">
                <a:effectLst/>
              </a:rPr>
              <a:t>          </a:t>
            </a:r>
            <a:r>
              <a:rPr lang="ar-BH" sz="2800" dirty="0" smtClean="0">
                <a:effectLst/>
              </a:rPr>
              <a:t>يعد </a:t>
            </a:r>
            <a:r>
              <a:rPr lang="ar-BH" sz="2800" dirty="0">
                <a:effectLst/>
              </a:rPr>
              <a:t>الإنفاق</a:t>
            </a:r>
            <a:r>
              <a:rPr lang="fr-FR" sz="2800" dirty="0">
                <a:effectLst/>
              </a:rPr>
              <a:t> </a:t>
            </a:r>
            <a:r>
              <a:rPr lang="ar-SA" sz="2800" dirty="0">
                <a:effectLst/>
              </a:rPr>
              <a:t>الاستهلاكي أكبر مكونات إجمالي الإنفاق في أي اقتصاد، ويخصص له</a:t>
            </a:r>
            <a:r>
              <a:rPr lang="ar-BH" sz="2800" dirty="0">
                <a:effectLst/>
              </a:rPr>
              <a:t> الجزء</a:t>
            </a:r>
            <a:r>
              <a:rPr lang="fr-FR" sz="2800" dirty="0">
                <a:effectLst/>
              </a:rPr>
              <a:t> </a:t>
            </a:r>
            <a:r>
              <a:rPr lang="ar-SA" sz="2800" dirty="0">
                <a:effectLst/>
              </a:rPr>
              <a:t>الأكبر من الدخل الإجمالي في أي دولة</a:t>
            </a:r>
            <a:r>
              <a:rPr lang="fr-FR" sz="2800" dirty="0">
                <a:effectLst/>
              </a:rPr>
              <a:t>.</a:t>
            </a:r>
            <a:r>
              <a:rPr lang="en-US" sz="2800" dirty="0">
                <a:effectLst/>
              </a:rPr>
              <a:t> </a:t>
            </a:r>
            <a:endParaRPr lang="ar-BH" sz="2800" dirty="0">
              <a:effectLst/>
            </a:endParaRPr>
          </a:p>
          <a:p>
            <a:pPr algn="just" rtl="1">
              <a:lnSpc>
                <a:spcPct val="90000"/>
              </a:lnSpc>
            </a:pPr>
            <a:r>
              <a:rPr lang="ar-SA" sz="2800" b="1" dirty="0">
                <a:effectLst/>
              </a:rPr>
              <a:t>دالة الاستهلاك</a:t>
            </a:r>
            <a:r>
              <a:rPr lang="en-US" sz="2800" b="1" dirty="0">
                <a:effectLst/>
              </a:rPr>
              <a:t>:</a:t>
            </a:r>
            <a:r>
              <a:rPr lang="ar-SA" sz="2800" b="1" dirty="0">
                <a:effectLst/>
              </a:rPr>
              <a:t>  </a:t>
            </a:r>
            <a:r>
              <a:rPr lang="ar-BH" sz="2800" u="sng" dirty="0">
                <a:effectLst/>
              </a:rPr>
              <a:t>وفق نظرية الدخل المطلق </a:t>
            </a:r>
            <a:r>
              <a:rPr lang="ar-BH" sz="2800" u="sng" dirty="0" err="1">
                <a:effectLst/>
              </a:rPr>
              <a:t>لكينز</a:t>
            </a:r>
            <a:endParaRPr lang="ar-SA" sz="2800" u="sng" dirty="0">
              <a:effectLst/>
            </a:endParaRPr>
          </a:p>
          <a:p>
            <a:pPr algn="just" rtl="1">
              <a:lnSpc>
                <a:spcPct val="90000"/>
              </a:lnSpc>
              <a:buFont typeface="Wingdings" pitchFamily="2" charset="2"/>
              <a:buNone/>
            </a:pPr>
            <a:r>
              <a:rPr lang="ar-BH" sz="2800" dirty="0">
                <a:effectLst/>
              </a:rPr>
              <a:t>	للاستهلاك دالة موجبة في الدخل في الصيغة</a:t>
            </a:r>
            <a:r>
              <a:rPr lang="ar-BH" sz="2800" dirty="0" smtClean="0">
                <a:effectLst/>
              </a:rPr>
              <a:t>:</a:t>
            </a:r>
            <a:endParaRPr lang="en-US" sz="2800" dirty="0" smtClean="0">
              <a:effectLst/>
            </a:endParaRP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ar-BH" sz="2800" dirty="0" smtClean="0">
                <a:effectLst/>
              </a:rPr>
              <a:t>		</a:t>
            </a:r>
            <a:r>
              <a:rPr lang="en-US" sz="2800" dirty="0" smtClean="0">
                <a:effectLst/>
              </a:rPr>
              <a:t>C = a + </a:t>
            </a:r>
            <a:r>
              <a:rPr lang="en-US" sz="2800" dirty="0" err="1" smtClean="0">
                <a:effectLst/>
              </a:rPr>
              <a:t>bY</a:t>
            </a:r>
            <a:endParaRPr lang="ar-BH" sz="2800" dirty="0" smtClean="0">
              <a:effectLst/>
            </a:endParaRPr>
          </a:p>
          <a:p>
            <a:pPr algn="just" rtl="1">
              <a:lnSpc>
                <a:spcPct val="90000"/>
              </a:lnSpc>
            </a:pPr>
            <a:r>
              <a:rPr lang="ar-SA" sz="2800" dirty="0" smtClean="0">
                <a:effectLst/>
              </a:rPr>
              <a:t>حيث </a:t>
            </a:r>
            <a:r>
              <a:rPr lang="ar-SA" sz="2800" dirty="0">
                <a:effectLst/>
              </a:rPr>
              <a:t>أن  </a:t>
            </a:r>
            <a:r>
              <a:rPr lang="en-US" sz="2800" dirty="0">
                <a:effectLst/>
              </a:rPr>
              <a:t>(C) </a:t>
            </a:r>
            <a:r>
              <a:rPr lang="ar-SA" sz="2800" dirty="0">
                <a:effectLst/>
              </a:rPr>
              <a:t>الإنفاق الاستهلاكي </a:t>
            </a:r>
            <a:r>
              <a:rPr lang="ar-SA" sz="2800" dirty="0" err="1" smtClean="0">
                <a:effectLst/>
              </a:rPr>
              <a:t>و</a:t>
            </a:r>
            <a:r>
              <a:rPr lang="en-US" sz="2800" dirty="0" smtClean="0">
                <a:effectLst/>
              </a:rPr>
              <a:t>(Y</a:t>
            </a:r>
            <a:r>
              <a:rPr lang="en-US" sz="2800" dirty="0">
                <a:effectLst/>
              </a:rPr>
              <a:t>)</a:t>
            </a:r>
            <a:r>
              <a:rPr lang="ar-SA" sz="2800" dirty="0">
                <a:effectLst/>
              </a:rPr>
              <a:t> الدخل</a:t>
            </a:r>
            <a:r>
              <a:rPr lang="ar-BH" sz="2800" dirty="0">
                <a:effectLst/>
              </a:rPr>
              <a:t> </a:t>
            </a:r>
            <a:r>
              <a:rPr lang="ar-BH" sz="2800" dirty="0" err="1">
                <a:effectLst/>
              </a:rPr>
              <a:t>الحقيقي</a:t>
            </a:r>
            <a:r>
              <a:rPr lang="ar-SA" sz="2800" dirty="0">
                <a:effectLst/>
              </a:rPr>
              <a:t>،</a:t>
            </a:r>
            <a:endParaRPr lang="ar-BH" sz="2800" dirty="0">
              <a:effectLst/>
            </a:endParaRPr>
          </a:p>
          <a:p>
            <a:pPr algn="just" rtl="1">
              <a:lnSpc>
                <a:spcPct val="90000"/>
              </a:lnSpc>
            </a:pPr>
            <a:r>
              <a:rPr lang="ar-SA" sz="2800" dirty="0">
                <a:effectLst/>
              </a:rPr>
              <a:t> </a:t>
            </a:r>
            <a:r>
              <a:rPr lang="en-US" sz="2800" dirty="0">
                <a:effectLst/>
              </a:rPr>
              <a:t>(a)</a:t>
            </a:r>
            <a:r>
              <a:rPr lang="ar-SA" sz="2800" dirty="0">
                <a:effectLst/>
              </a:rPr>
              <a:t> فتمثل الاستهلاك المستقل عن الدخل </a:t>
            </a:r>
            <a:r>
              <a:rPr lang="en-US" sz="2800" dirty="0">
                <a:effectLst/>
              </a:rPr>
              <a:t>(Autonomous Consumption )</a:t>
            </a:r>
            <a:r>
              <a:rPr lang="ar-SA" sz="2800" dirty="0">
                <a:effectLst/>
              </a:rPr>
              <a:t>، </a:t>
            </a:r>
            <a:endParaRPr lang="ar-BH" sz="2800" dirty="0">
              <a:effectLst/>
            </a:endParaRPr>
          </a:p>
          <a:p>
            <a:pPr algn="just" rtl="1">
              <a:lnSpc>
                <a:spcPct val="90000"/>
              </a:lnSpc>
            </a:pPr>
            <a:r>
              <a:rPr lang="en-US" sz="2800" dirty="0">
                <a:effectLst/>
              </a:rPr>
              <a:t>(b) </a:t>
            </a:r>
            <a:r>
              <a:rPr lang="ar-SA" sz="2800" dirty="0">
                <a:effectLst/>
              </a:rPr>
              <a:t>هي ميل دالة الاستهلاك</a:t>
            </a:r>
            <a:r>
              <a:rPr lang="ar-BH" sz="2800" dirty="0">
                <a:effectLst/>
              </a:rPr>
              <a:t>،</a:t>
            </a:r>
            <a:r>
              <a:rPr lang="ar-SA" sz="2800" dirty="0">
                <a:effectLst/>
              </a:rPr>
              <a:t> ويطلق عل</a:t>
            </a:r>
            <a:r>
              <a:rPr lang="ar-BH" sz="2800" dirty="0" err="1">
                <a:effectLst/>
              </a:rPr>
              <a:t>يها</a:t>
            </a:r>
            <a:r>
              <a:rPr lang="ar-SA" sz="2800" dirty="0">
                <a:effectLst/>
              </a:rPr>
              <a:t>  الميل الحدي للاستهلاك </a:t>
            </a:r>
            <a:r>
              <a:rPr lang="en-US" sz="2800" dirty="0">
                <a:effectLst/>
              </a:rPr>
              <a:t>(Marginal Propensity to Consume-MPC) </a:t>
            </a:r>
            <a:r>
              <a:rPr lang="ar-BH" sz="2800" dirty="0">
                <a:effectLst/>
              </a:rPr>
              <a:t>. حيث أن:</a:t>
            </a:r>
          </a:p>
          <a:p>
            <a:pPr algn="just" rtl="1">
              <a:lnSpc>
                <a:spcPct val="90000"/>
              </a:lnSpc>
              <a:buFont typeface="Wingdings" pitchFamily="2" charset="2"/>
              <a:buNone/>
            </a:pPr>
            <a:r>
              <a:rPr lang="ar-BH" sz="2800" dirty="0">
                <a:effectLst/>
              </a:rPr>
              <a:t>	</a:t>
            </a:r>
            <a:r>
              <a:rPr lang="en-US" sz="2800" dirty="0">
                <a:effectLst/>
              </a:rPr>
              <a:t>(1&gt; b &gt;0) </a:t>
            </a:r>
            <a:r>
              <a:rPr lang="ar-BH" sz="2800" dirty="0">
                <a:effectLst/>
              </a:rPr>
              <a:t>.  </a:t>
            </a:r>
            <a:endParaRPr lang="en-US" sz="2800" dirty="0">
              <a:effectLst/>
            </a:endParaRPr>
          </a:p>
          <a:p>
            <a:pPr algn="just" rtl="1">
              <a:lnSpc>
                <a:spcPct val="90000"/>
              </a:lnSpc>
            </a:pPr>
            <a:endParaRPr lang="en-US" sz="2800" dirty="0">
              <a:effectLst/>
            </a:endParaRP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9721269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9721269" y="263009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9721269" y="302049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ar-SA"/>
          </a:p>
        </p:txBody>
      </p:sp>
      <p:graphicFrame>
        <p:nvGraphicFramePr>
          <p:cNvPr id="18439" name="Object 7"/>
          <p:cNvGraphicFramePr>
            <a:graphicFrameLocks noChangeAspect="1"/>
          </p:cNvGraphicFramePr>
          <p:nvPr/>
        </p:nvGraphicFramePr>
        <p:xfrm>
          <a:off x="2895600" y="4724400"/>
          <a:ext cx="2971800" cy="1127125"/>
        </p:xfrm>
        <a:graphic>
          <a:graphicData uri="http://schemas.openxmlformats.org/presentationml/2006/ole">
            <p:oleObj spid="_x0000_s1026" name="Equation" r:id="rId3" imgW="571320" imgH="444240" progId="Equation.3">
              <p:embed/>
            </p:oleObj>
          </a:graphicData>
        </a:graphic>
      </p:graphicFrame>
      <p:sp>
        <p:nvSpPr>
          <p:cNvPr id="18441" name="Rectangle 9"/>
          <p:cNvSpPr>
            <a:spLocks noChangeArrowheads="1"/>
          </p:cNvSpPr>
          <p:nvPr/>
        </p:nvSpPr>
        <p:spPr bwMode="auto">
          <a:xfrm>
            <a:off x="9721269" y="3468172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رقم الشريحة 5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</p:spPr>
        <p:txBody>
          <a:bodyPr/>
          <a:lstStyle/>
          <a:p>
            <a:fld id="{2A3BEAFC-2B25-4D28-BFAB-5E3B8425C25D}" type="slidenum">
              <a:rPr lang="en-US"/>
              <a:pPr/>
              <a:t>14</a:t>
            </a:fld>
            <a:endParaRPr lang="en-US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915400" cy="762000"/>
          </a:xfrm>
        </p:spPr>
        <p:txBody>
          <a:bodyPr/>
          <a:lstStyle/>
          <a:p>
            <a:pPr rtl="1"/>
            <a:r>
              <a:rPr lang="ar-SA" sz="2800" b="1" dirty="0">
                <a:solidFill>
                  <a:srgbClr val="FF0000"/>
                </a:solidFill>
              </a:rPr>
              <a:t>جدول رقم</a:t>
            </a:r>
            <a:r>
              <a:rPr lang="ar-BH" sz="2800" b="1" dirty="0">
                <a:solidFill>
                  <a:srgbClr val="FF0000"/>
                </a:solidFill>
              </a:rPr>
              <a:t> (5</a:t>
            </a:r>
            <a:r>
              <a:rPr lang="ar-SA" sz="2800" b="1" dirty="0">
                <a:solidFill>
                  <a:srgbClr val="FF0000"/>
                </a:solidFill>
              </a:rPr>
              <a:t>-1):العلاقة بين الدخل والاستهلاك والادخار بالدينار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" pitchFamily="2" charset="2"/>
              <a:buNone/>
            </a:pPr>
            <a:endParaRPr lang="ar-SA"/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90600"/>
            <a:ext cx="9906000" cy="510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صر نائب لرقم الشريحة 5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</p:spPr>
        <p:txBody>
          <a:bodyPr/>
          <a:lstStyle/>
          <a:p>
            <a:fld id="{848ABBB2-EC90-4CCA-B989-F3CA82303A15}" type="slidenum">
              <a:rPr lang="en-US"/>
              <a:pPr/>
              <a:t>15</a:t>
            </a:fld>
            <a:endParaRPr lang="en-US"/>
          </a:p>
        </p:txBody>
      </p:sp>
      <p:sp>
        <p:nvSpPr>
          <p:cNvPr id="21514" name="Rectangle 10"/>
          <p:cNvSpPr>
            <a:spLocks noChangeArrowheads="1"/>
          </p:cNvSpPr>
          <p:nvPr/>
        </p:nvSpPr>
        <p:spPr bwMode="auto">
          <a:xfrm>
            <a:off x="825500" y="4572000"/>
            <a:ext cx="2311400" cy="9144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sp>
        <p:nvSpPr>
          <p:cNvPr id="21512" name="Rectangle 8"/>
          <p:cNvSpPr>
            <a:spLocks noChangeArrowheads="1"/>
          </p:cNvSpPr>
          <p:nvPr/>
        </p:nvSpPr>
        <p:spPr bwMode="auto">
          <a:xfrm>
            <a:off x="742950" y="1752600"/>
            <a:ext cx="2228850" cy="8382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228600"/>
            <a:ext cx="8997950" cy="914400"/>
          </a:xfrm>
        </p:spPr>
        <p:txBody>
          <a:bodyPr/>
          <a:lstStyle/>
          <a:p>
            <a:r>
              <a:rPr lang="ar-SA" sz="4000" b="1">
                <a:solidFill>
                  <a:srgbClr val="FFFFFF"/>
                </a:solidFill>
              </a:rPr>
              <a:t>الميل الحدي للاستهلاك والميل الحدي للادخا</a:t>
            </a:r>
            <a:r>
              <a:rPr lang="ar-BH" sz="4000" b="1">
                <a:solidFill>
                  <a:srgbClr val="FFFFFF"/>
                </a:solidFill>
              </a:rPr>
              <a:t>ر</a:t>
            </a:r>
            <a:r>
              <a:rPr lang="ar-SA" sz="4000">
                <a:solidFill>
                  <a:srgbClr val="FFFFFF"/>
                </a:solidFill>
              </a:rPr>
              <a:t/>
            </a:r>
            <a:br>
              <a:rPr lang="ar-SA" sz="4000">
                <a:solidFill>
                  <a:srgbClr val="FFFFFF"/>
                </a:solidFill>
              </a:rPr>
            </a:br>
            <a:endParaRPr lang="en-US" sz="4000">
              <a:solidFill>
                <a:srgbClr val="FFFFFF"/>
              </a:solidFill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533400"/>
            <a:ext cx="8915400" cy="5287963"/>
          </a:xfrm>
        </p:spPr>
        <p:txBody>
          <a:bodyPr/>
          <a:lstStyle/>
          <a:p>
            <a:pPr algn="r" rtl="1"/>
            <a:r>
              <a:rPr lang="ar-SA" sz="2800" dirty="0"/>
              <a:t>يق</a:t>
            </a:r>
            <a:r>
              <a:rPr lang="ar-BH" sz="2800" dirty="0"/>
              <a:t>يس</a:t>
            </a:r>
            <a:r>
              <a:rPr lang="ar-SA" sz="2800" dirty="0"/>
              <a:t> الميل الحدي للاستهلاك، التغير في الاستهلاك الناتج عن التغير في الدخل</a:t>
            </a:r>
            <a:r>
              <a:rPr lang="ar-BH" sz="2800" dirty="0"/>
              <a:t> بمقدار دينار واحد.</a:t>
            </a:r>
            <a:r>
              <a:rPr lang="ar-SA" sz="2800" dirty="0"/>
              <a:t> ويمكن أن يعبر عنه بالمعادلة التالية : </a:t>
            </a:r>
            <a:endParaRPr lang="ar-BH" sz="2800" dirty="0"/>
          </a:p>
          <a:p>
            <a:pPr algn="r" rtl="1">
              <a:buFont typeface="Wingdings" pitchFamily="2" charset="2"/>
              <a:buNone/>
            </a:pPr>
            <a:endParaRPr lang="en-US" sz="2800" b="1" dirty="0"/>
          </a:p>
          <a:p>
            <a:pPr algn="r" rtl="1"/>
            <a:endParaRPr lang="ar-SA" sz="2800" dirty="0" smtClean="0"/>
          </a:p>
          <a:p>
            <a:pPr algn="r" rtl="1"/>
            <a:endParaRPr lang="ar-BH" sz="2800" dirty="0"/>
          </a:p>
          <a:p>
            <a:pPr algn="r" rtl="1"/>
            <a:r>
              <a:rPr lang="ar-BH" sz="2800" dirty="0"/>
              <a:t>يقيس </a:t>
            </a:r>
            <a:r>
              <a:rPr lang="ar-SA" sz="2800" dirty="0"/>
              <a:t>الميل الحدي للادخار التغير في الادخار الناتج عن التغير في الدخل بمقدار دينار واحد، ويعبر عنه بالمعادلة التالية :</a:t>
            </a:r>
            <a:endParaRPr lang="ar-BH" sz="2800" dirty="0"/>
          </a:p>
          <a:p>
            <a:pPr algn="r" rtl="1">
              <a:buFont typeface="Wingdings" pitchFamily="2" charset="2"/>
              <a:buNone/>
            </a:pPr>
            <a:endParaRPr lang="en-US" sz="2800" b="1" dirty="0"/>
          </a:p>
          <a:p>
            <a:pPr algn="r" rtl="1">
              <a:buFont typeface="Wingdings" pitchFamily="2" charset="2"/>
              <a:buNone/>
            </a:pPr>
            <a:r>
              <a:rPr lang="en-US" sz="2800" b="1" dirty="0"/>
              <a:t>       </a:t>
            </a:r>
          </a:p>
          <a:p>
            <a:pPr algn="r" rtl="1"/>
            <a:r>
              <a:rPr lang="ar-SA" sz="2800" dirty="0"/>
              <a:t>ونجد أن</a:t>
            </a:r>
            <a:r>
              <a:rPr lang="ar-BH" sz="2800" dirty="0"/>
              <a:t>:         </a:t>
            </a:r>
            <a:r>
              <a:rPr lang="fr-FR" sz="2800" dirty="0"/>
              <a:t> </a:t>
            </a:r>
            <a:r>
              <a:rPr lang="en-US" sz="2800" dirty="0"/>
              <a:t>MPC+MPS</a:t>
            </a:r>
            <a:r>
              <a:rPr lang="ar-BH" sz="2800" dirty="0"/>
              <a:t> </a:t>
            </a:r>
            <a:r>
              <a:rPr lang="en-US" sz="2800" dirty="0"/>
              <a:t>=</a:t>
            </a:r>
            <a:r>
              <a:rPr lang="ar-BH" sz="2800" dirty="0"/>
              <a:t> </a:t>
            </a:r>
            <a:r>
              <a:rPr lang="en-US" sz="2800" dirty="0"/>
              <a:t>1</a:t>
            </a:r>
            <a:r>
              <a:rPr lang="ar-BH" sz="2800" dirty="0"/>
              <a:t>  </a:t>
            </a:r>
            <a:r>
              <a:rPr lang="fr-FR" sz="2800" dirty="0"/>
              <a:t> </a:t>
            </a:r>
            <a:r>
              <a:rPr lang="ar-BH" sz="2800" dirty="0"/>
              <a:t>		 </a:t>
            </a:r>
            <a:r>
              <a:rPr lang="en-US" sz="2800" dirty="0"/>
              <a:t> </a:t>
            </a: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9721269" y="302049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ar-SA"/>
          </a:p>
        </p:txBody>
      </p:sp>
      <p:graphicFrame>
        <p:nvGraphicFramePr>
          <p:cNvPr id="21508" name="Object 4"/>
          <p:cNvGraphicFramePr>
            <a:graphicFrameLocks noChangeAspect="1"/>
          </p:cNvGraphicFramePr>
          <p:nvPr/>
        </p:nvGraphicFramePr>
        <p:xfrm>
          <a:off x="825501" y="4572000"/>
          <a:ext cx="2259806" cy="914400"/>
        </p:xfrm>
        <a:graphic>
          <a:graphicData uri="http://schemas.openxmlformats.org/presentationml/2006/ole">
            <p:oleObj spid="_x0000_s2050" name="Equation" r:id="rId3" imgW="1091726" imgH="444307" progId="Equation.3">
              <p:embed/>
            </p:oleObj>
          </a:graphicData>
        </a:graphic>
      </p:graphicFrame>
      <p:graphicFrame>
        <p:nvGraphicFramePr>
          <p:cNvPr id="21510" name="Object 6"/>
          <p:cNvGraphicFramePr>
            <a:graphicFrameLocks noChangeAspect="1"/>
          </p:cNvGraphicFramePr>
          <p:nvPr/>
        </p:nvGraphicFramePr>
        <p:xfrm>
          <a:off x="742950" y="1752600"/>
          <a:ext cx="2228850" cy="806450"/>
        </p:xfrm>
        <a:graphic>
          <a:graphicData uri="http://schemas.openxmlformats.org/presentationml/2006/ole">
            <p:oleObj spid="_x0000_s2051" name="Equation" r:id="rId4" imgW="1143000" imgH="4445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5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</p:spPr>
        <p:txBody>
          <a:bodyPr/>
          <a:lstStyle/>
          <a:p>
            <a:fld id="{0DB2EDF9-E9EF-4EEF-8139-DF08D3E0CE82}" type="slidenum">
              <a:rPr lang="en-US"/>
              <a:pPr/>
              <a:t>16</a:t>
            </a:fld>
            <a:endParaRPr lang="en-US"/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0"/>
            <a:ext cx="8915400" cy="914400"/>
          </a:xfrm>
        </p:spPr>
        <p:txBody>
          <a:bodyPr/>
          <a:lstStyle/>
          <a:p>
            <a:r>
              <a:rPr lang="ar-SA" b="1" dirty="0">
                <a:solidFill>
                  <a:srgbClr val="FF0000"/>
                </a:solidFill>
              </a:rPr>
              <a:t>الاستثمار</a:t>
            </a:r>
            <a:r>
              <a:rPr lang="fr-FR" dirty="0">
                <a:solidFill>
                  <a:srgbClr val="FFFFFF"/>
                </a:solidFill>
              </a:rPr>
              <a:t> 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915400" cy="5135563"/>
          </a:xfrm>
        </p:spPr>
        <p:txBody>
          <a:bodyPr/>
          <a:lstStyle/>
          <a:p>
            <a:pPr algn="just" rtl="1">
              <a:lnSpc>
                <a:spcPct val="90000"/>
              </a:lnSpc>
            </a:pPr>
            <a:r>
              <a:rPr lang="en-US" sz="2800" dirty="0" smtClean="0">
                <a:effectLst/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ar-BH" sz="2800" dirty="0" smtClean="0">
                <a:effectLst/>
                <a:latin typeface="Times New Roman" pitchFamily="18" charset="0"/>
                <a:cs typeface="Times New Roman" pitchFamily="18" charset="0"/>
              </a:rPr>
              <a:t>يعتبر </a:t>
            </a:r>
            <a:r>
              <a:rPr lang="ar-SA" sz="2800" dirty="0">
                <a:effectLst/>
                <a:latin typeface="Times New Roman" pitchFamily="18" charset="0"/>
                <a:cs typeface="Times New Roman" pitchFamily="18" charset="0"/>
              </a:rPr>
              <a:t>الاستثمار</a:t>
            </a:r>
            <a:r>
              <a:rPr lang="ar-BH" sz="2800" dirty="0">
                <a:effectLst/>
                <a:latin typeface="Times New Roman" pitchFamily="18" charset="0"/>
                <a:cs typeface="Times New Roman" pitchFamily="18" charset="0"/>
              </a:rPr>
              <a:t> المكون</a:t>
            </a:r>
            <a:r>
              <a:rPr lang="ar-SA" sz="2800" dirty="0">
                <a:effectLst/>
                <a:latin typeface="Times New Roman" pitchFamily="18" charset="0"/>
                <a:cs typeface="Times New Roman" pitchFamily="18" charset="0"/>
              </a:rPr>
              <a:t> الثاني المكمل </a:t>
            </a:r>
            <a:r>
              <a:rPr lang="ar-BH" sz="2800" dirty="0">
                <a:effectLst/>
                <a:latin typeface="Times New Roman" pitchFamily="18" charset="0"/>
                <a:cs typeface="Times New Roman" pitchFamily="18" charset="0"/>
              </a:rPr>
              <a:t>للاستهلاك</a:t>
            </a:r>
            <a:r>
              <a:rPr lang="ar-SA" sz="2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BH" sz="2800" dirty="0">
                <a:effectLst/>
                <a:latin typeface="Times New Roman" pitchFamily="18" charset="0"/>
                <a:cs typeface="Times New Roman" pitchFamily="18" charset="0"/>
              </a:rPr>
              <a:t>في </a:t>
            </a:r>
            <a:r>
              <a:rPr lang="ar-BH" sz="2800" dirty="0" err="1">
                <a:effectLst/>
                <a:latin typeface="Times New Roman" pitchFamily="18" charset="0"/>
                <a:cs typeface="Times New Roman" pitchFamily="18" charset="0"/>
              </a:rPr>
              <a:t>ا</a:t>
            </a:r>
            <a:r>
              <a:rPr lang="ar-SA" sz="2800" dirty="0">
                <a:effectLst/>
                <a:latin typeface="Times New Roman" pitchFamily="18" charset="0"/>
                <a:cs typeface="Times New Roman" pitchFamily="18" charset="0"/>
              </a:rPr>
              <a:t>لنموذج المبسط </a:t>
            </a:r>
            <a:r>
              <a:rPr lang="ar-BH" sz="2800" dirty="0">
                <a:effectLst/>
                <a:latin typeface="Times New Roman" pitchFamily="18" charset="0"/>
                <a:cs typeface="Times New Roman" pitchFamily="18" charset="0"/>
              </a:rPr>
              <a:t>للطب الكلي في </a:t>
            </a:r>
            <a:r>
              <a:rPr lang="ar-SA" sz="2800" dirty="0">
                <a:effectLst/>
                <a:latin typeface="Times New Roman" pitchFamily="18" charset="0"/>
                <a:cs typeface="Times New Roman" pitchFamily="18" charset="0"/>
              </a:rPr>
              <a:t>اقتصاد المغلق</a:t>
            </a:r>
            <a:r>
              <a:rPr lang="ar-BH" sz="2800" dirty="0">
                <a:effectLst/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rtl="1">
              <a:lnSpc>
                <a:spcPct val="90000"/>
              </a:lnSpc>
            </a:pPr>
            <a:r>
              <a:rPr lang="ar-SA" sz="2800" dirty="0" smtClean="0">
                <a:effectLst/>
                <a:latin typeface="Times New Roman" pitchFamily="18" charset="0"/>
                <a:cs typeface="Times New Roman" pitchFamily="18" charset="0"/>
              </a:rPr>
              <a:t>         والمقصود </a:t>
            </a:r>
            <a:r>
              <a:rPr lang="ar-BH" sz="2800" dirty="0">
                <a:effectLst/>
                <a:latin typeface="Times New Roman" pitchFamily="18" charset="0"/>
                <a:cs typeface="Times New Roman" pitchFamily="18" charset="0"/>
              </a:rPr>
              <a:t>ب</a:t>
            </a:r>
            <a:r>
              <a:rPr lang="ar-SA" sz="2800" dirty="0">
                <a:effectLst/>
                <a:latin typeface="Times New Roman" pitchFamily="18" charset="0"/>
                <a:cs typeface="Times New Roman" pitchFamily="18" charset="0"/>
              </a:rPr>
              <a:t>الاستثمار، الإنفاق الاستثماري </a:t>
            </a:r>
            <a:r>
              <a:rPr lang="ar-SA" sz="2800" dirty="0" err="1">
                <a:effectLst/>
                <a:latin typeface="Times New Roman" pitchFamily="18" charset="0"/>
                <a:cs typeface="Times New Roman" pitchFamily="18" charset="0"/>
              </a:rPr>
              <a:t>الحقيقي</a:t>
            </a:r>
            <a:r>
              <a:rPr lang="ar-SA" sz="2800" dirty="0">
                <a:effectLst/>
                <a:latin typeface="Times New Roman" pitchFamily="18" charset="0"/>
                <a:cs typeface="Times New Roman" pitchFamily="18" charset="0"/>
              </a:rPr>
              <a:t> أو الثابت، الذي ينطوي على استحداث أو شراء </a:t>
            </a:r>
            <a:r>
              <a:rPr lang="ar-BH" sz="2800" dirty="0">
                <a:effectLst/>
                <a:latin typeface="Times New Roman" pitchFamily="18" charset="0"/>
                <a:cs typeface="Times New Roman" pitchFamily="18" charset="0"/>
              </a:rPr>
              <a:t>أ</a:t>
            </a:r>
            <a:r>
              <a:rPr lang="ar-SA" sz="2800" dirty="0" err="1">
                <a:effectLst/>
                <a:latin typeface="Times New Roman" pitchFamily="18" charset="0"/>
                <a:cs typeface="Times New Roman" pitchFamily="18" charset="0"/>
              </a:rPr>
              <a:t>صول</a:t>
            </a:r>
            <a:r>
              <a:rPr lang="ar-SA" sz="2800" dirty="0">
                <a:effectLst/>
                <a:latin typeface="Times New Roman" pitchFamily="18" charset="0"/>
                <a:cs typeface="Times New Roman" pitchFamily="18" charset="0"/>
              </a:rPr>
              <a:t> رأسمالية أو</a:t>
            </a:r>
            <a:r>
              <a:rPr lang="ar-BH" sz="2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dirty="0">
                <a:effectLst/>
                <a:latin typeface="Times New Roman" pitchFamily="18" charset="0"/>
                <a:cs typeface="Times New Roman" pitchFamily="18" charset="0"/>
              </a:rPr>
              <a:t>إنتاجية </a:t>
            </a:r>
            <a:r>
              <a:rPr lang="ar-BH" sz="2800" dirty="0">
                <a:effectLst/>
                <a:latin typeface="Times New Roman" pitchFamily="18" charset="0"/>
                <a:cs typeface="Times New Roman" pitchFamily="18" charset="0"/>
              </a:rPr>
              <a:t>(آلات ومعدات ومباني ...) </a:t>
            </a:r>
            <a:r>
              <a:rPr lang="ar-SA" sz="2800" dirty="0">
                <a:effectLst/>
                <a:latin typeface="Times New Roman" pitchFamily="18" charset="0"/>
                <a:cs typeface="Times New Roman" pitchFamily="18" charset="0"/>
              </a:rPr>
              <a:t>جديدة</a:t>
            </a:r>
            <a:r>
              <a:rPr lang="ar-BH" sz="2800" dirty="0">
                <a:effectLst/>
                <a:latin typeface="Times New Roman" pitchFamily="18" charset="0"/>
                <a:cs typeface="Times New Roman" pitchFamily="18" charset="0"/>
              </a:rPr>
              <a:t>، تضيف إلى الطاقة الإنتاجية للاقتصاد.</a:t>
            </a:r>
          </a:p>
          <a:p>
            <a:pPr algn="just" rtl="1">
              <a:lnSpc>
                <a:spcPct val="90000"/>
              </a:lnSpc>
            </a:pPr>
            <a:r>
              <a:rPr lang="ar-SA" sz="2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b="1" dirty="0">
                <a:effectLst/>
                <a:latin typeface="Times New Roman" pitchFamily="18" charset="0"/>
                <a:cs typeface="Times New Roman" pitchFamily="18" charset="0"/>
              </a:rPr>
              <a:t>ويجب </a:t>
            </a:r>
            <a:r>
              <a:rPr lang="ar-SA" sz="2800" b="1" dirty="0" err="1">
                <a:effectLst/>
                <a:latin typeface="Times New Roman" pitchFamily="18" charset="0"/>
                <a:cs typeface="Times New Roman" pitchFamily="18" charset="0"/>
              </a:rPr>
              <a:t>التم</a:t>
            </a:r>
            <a:r>
              <a:rPr lang="ar-BH" sz="2800" b="1" dirty="0">
                <a:effectLst/>
                <a:latin typeface="Times New Roman" pitchFamily="18" charset="0"/>
                <a:cs typeface="Times New Roman" pitchFamily="18" charset="0"/>
              </a:rPr>
              <a:t>ي</a:t>
            </a:r>
            <a:r>
              <a:rPr lang="ar-SA" sz="2800" b="1" dirty="0" err="1">
                <a:effectLst/>
                <a:latin typeface="Times New Roman" pitchFamily="18" charset="0"/>
                <a:cs typeface="Times New Roman" pitchFamily="18" charset="0"/>
              </a:rPr>
              <a:t>يز</a:t>
            </a:r>
            <a:r>
              <a:rPr lang="ar-SA" sz="2800" b="1" dirty="0">
                <a:effectLst/>
                <a:latin typeface="Times New Roman" pitchFamily="18" charset="0"/>
                <a:cs typeface="Times New Roman" pitchFamily="18" charset="0"/>
              </a:rPr>
              <a:t> هنا  بين</a:t>
            </a:r>
            <a:r>
              <a:rPr lang="ar-BH" sz="2800" b="1" dirty="0">
                <a:effectLst/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1" algn="just" rtl="1">
              <a:lnSpc>
                <a:spcPct val="90000"/>
              </a:lnSpc>
            </a:pPr>
            <a:r>
              <a:rPr lang="ar-SA" sz="2400" dirty="0" smtClean="0">
                <a:effectLst/>
                <a:latin typeface="Times New Roman" pitchFamily="18" charset="0"/>
                <a:cs typeface="Times New Roman" pitchFamily="18" charset="0"/>
              </a:rPr>
              <a:t>1- الاستثمار </a:t>
            </a:r>
            <a:r>
              <a:rPr lang="ar-SA" sz="2400" dirty="0">
                <a:effectLst/>
                <a:latin typeface="Times New Roman" pitchFamily="18" charset="0"/>
                <a:cs typeface="Times New Roman" pitchFamily="18" charset="0"/>
              </a:rPr>
              <a:t>المسـتقل، </a:t>
            </a:r>
            <a:r>
              <a:rPr lang="ar-BH" sz="2400" dirty="0">
                <a:effectLst/>
                <a:latin typeface="Times New Roman" pitchFamily="18" charset="0"/>
                <a:cs typeface="Times New Roman" pitchFamily="18" charset="0"/>
              </a:rPr>
              <a:t>وهو </a:t>
            </a:r>
            <a:r>
              <a:rPr lang="ar-SA" sz="2400" dirty="0">
                <a:effectLst/>
                <a:latin typeface="Times New Roman" pitchFamily="18" charset="0"/>
                <a:cs typeface="Times New Roman" pitchFamily="18" charset="0"/>
              </a:rPr>
              <a:t>الاستثمار المستقل عن التغير في الدخل</a:t>
            </a:r>
            <a:r>
              <a:rPr lang="ar-BH" sz="2400" dirty="0">
                <a:effectLst/>
                <a:latin typeface="Times New Roman" pitchFamily="18" charset="0"/>
                <a:cs typeface="Times New Roman" pitchFamily="18" charset="0"/>
              </a:rPr>
              <a:t>، مثل الاستثمار </a:t>
            </a:r>
            <a:r>
              <a:rPr lang="ar-BH" sz="2400" dirty="0" err="1">
                <a:effectLst/>
                <a:latin typeface="Times New Roman" pitchFamily="18" charset="0"/>
                <a:cs typeface="Times New Roman" pitchFamily="18" charset="0"/>
              </a:rPr>
              <a:t>الإحلالي</a:t>
            </a:r>
            <a:r>
              <a:rPr lang="ar-BH" sz="2400" dirty="0">
                <a:effectLst/>
                <a:latin typeface="Times New Roman" pitchFamily="18" charset="0"/>
                <a:cs typeface="Times New Roman" pitchFamily="18" charset="0"/>
              </a:rPr>
              <a:t> اللازم لاستبدال الأصول الهالكة، الذي لا يضيف للطاقة الإنتاجية.</a:t>
            </a:r>
          </a:p>
          <a:p>
            <a:pPr lvl="1" algn="just" rtl="1">
              <a:lnSpc>
                <a:spcPct val="90000"/>
              </a:lnSpc>
            </a:pPr>
            <a:r>
              <a:rPr lang="ar-SA" sz="2400" dirty="0" smtClean="0">
                <a:effectLst/>
                <a:latin typeface="Times New Roman" pitchFamily="18" charset="0"/>
                <a:cs typeface="Times New Roman" pitchFamily="18" charset="0"/>
              </a:rPr>
              <a:t>2- الاستثمار </a:t>
            </a:r>
            <a:r>
              <a:rPr lang="ar-SA" sz="2400" dirty="0">
                <a:effectLst/>
                <a:latin typeface="Times New Roman" pitchFamily="18" charset="0"/>
                <a:cs typeface="Times New Roman" pitchFamily="18" charset="0"/>
              </a:rPr>
              <a:t>التابع </a:t>
            </a:r>
            <a:r>
              <a:rPr lang="ar-BH" sz="2400" dirty="0">
                <a:effectLst/>
                <a:latin typeface="Times New Roman" pitchFamily="18" charset="0"/>
                <a:cs typeface="Times New Roman" pitchFamily="18" charset="0"/>
              </a:rPr>
              <a:t>و</a:t>
            </a:r>
            <a:r>
              <a:rPr lang="ar-SA" sz="2400" dirty="0">
                <a:effectLst/>
                <a:latin typeface="Times New Roman" pitchFamily="18" charset="0"/>
                <a:cs typeface="Times New Roman" pitchFamily="18" charset="0"/>
              </a:rPr>
              <a:t>هو</a:t>
            </a:r>
            <a:r>
              <a:rPr lang="ar-BH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400" dirty="0">
                <a:effectLst/>
                <a:latin typeface="Times New Roman" pitchFamily="18" charset="0"/>
                <a:cs typeface="Times New Roman" pitchFamily="18" charset="0"/>
              </a:rPr>
              <a:t>الاستثمار الذي يتأثر بالتغيرات التي تطرأ على مستوى الدخل</a:t>
            </a:r>
            <a:r>
              <a:rPr lang="ar-BH" sz="2400" dirty="0">
                <a:effectLst/>
                <a:latin typeface="Times New Roman" pitchFamily="18" charset="0"/>
                <a:cs typeface="Times New Roman" pitchFamily="18" charset="0"/>
              </a:rPr>
              <a:t>، أي الاستثمار استجابة للزيادة في الطلب الكلي أو الدخل (</a:t>
            </a:r>
            <a:r>
              <a:rPr lang="en-US" sz="2400" dirty="0">
                <a:effectLst/>
                <a:latin typeface="Times New Roman" pitchFamily="18" charset="0"/>
                <a:cs typeface="Times New Roman" pitchFamily="18" charset="0"/>
              </a:rPr>
              <a:t>GDP</a:t>
            </a:r>
            <a:r>
              <a:rPr lang="ar-BH" sz="2400" dirty="0">
                <a:effectLst/>
                <a:latin typeface="Times New Roman" pitchFamily="18" charset="0"/>
                <a:cs typeface="Times New Roman" pitchFamily="18" charset="0"/>
              </a:rPr>
              <a:t>)، الذي يسهم في زيادة الطاقة الإنتاجية</a:t>
            </a:r>
            <a:r>
              <a:rPr lang="ar-SA" sz="2400" dirty="0"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رقم الشريحة 5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</p:spPr>
        <p:txBody>
          <a:bodyPr/>
          <a:lstStyle/>
          <a:p>
            <a:fld id="{3D5560BF-55DC-4C73-B108-07C7005D4784}" type="slidenum">
              <a:rPr lang="en-US"/>
              <a:pPr/>
              <a:t>17</a:t>
            </a:fld>
            <a:endParaRPr lang="en-US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76200"/>
            <a:ext cx="8915400" cy="788988"/>
          </a:xfrm>
        </p:spPr>
        <p:txBody>
          <a:bodyPr/>
          <a:lstStyle/>
          <a:p>
            <a:r>
              <a:rPr lang="ar-BH" b="1" dirty="0">
                <a:solidFill>
                  <a:srgbClr val="FF0000"/>
                </a:solidFill>
              </a:rPr>
              <a:t>منحنى الكفاءة الحدية لرأس المال</a:t>
            </a:r>
            <a:r>
              <a:rPr lang="fr-FR" dirty="0">
                <a:solidFill>
                  <a:srgbClr val="FF0000"/>
                </a:solidFill>
              </a:rPr>
              <a:t>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" pitchFamily="2" charset="2"/>
              <a:buNone/>
            </a:pPr>
            <a:endParaRPr lang="ar-SA"/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762000"/>
            <a:ext cx="9080500" cy="5029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5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</p:spPr>
        <p:txBody>
          <a:bodyPr/>
          <a:lstStyle/>
          <a:p>
            <a:fld id="{4EF3B6B2-8081-47B8-BBD8-EE8E8B2F500D}" type="slidenum">
              <a:rPr lang="en-US"/>
              <a:pPr/>
              <a:t>18</a:t>
            </a:fld>
            <a:endParaRPr lang="en-US"/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>
                <a:solidFill>
                  <a:srgbClr val="FF0000"/>
                </a:solidFill>
              </a:rPr>
              <a:t>محدد</a:t>
            </a:r>
            <a:r>
              <a:rPr lang="ar-BH" b="1" dirty="0" err="1">
                <a:solidFill>
                  <a:srgbClr val="FF0000"/>
                </a:solidFill>
              </a:rPr>
              <a:t>ات</a:t>
            </a:r>
            <a:r>
              <a:rPr lang="ar-SA" b="1" dirty="0">
                <a:solidFill>
                  <a:srgbClr val="FF0000"/>
                </a:solidFill>
              </a:rPr>
              <a:t> للكفاءة الحدية للاستثمار</a:t>
            </a:r>
            <a:r>
              <a:rPr lang="fr-FR" dirty="0">
                <a:solidFill>
                  <a:srgbClr val="FF0000"/>
                </a:solidFill>
              </a:rPr>
              <a:t>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>
              <a:buClr>
                <a:schemeClr val="tx1"/>
              </a:buClr>
              <a:buSzPct val="95000"/>
            </a:pPr>
            <a:r>
              <a:rPr lang="ar-BH">
                <a:effectLst/>
              </a:rPr>
              <a:t>تتلخص العوامل المحددة للكفاءة الحدية للاستثمار في:</a:t>
            </a:r>
          </a:p>
          <a:p>
            <a:pPr algn="r" rtl="1">
              <a:buClr>
                <a:schemeClr val="tx1"/>
              </a:buClr>
              <a:buSzPct val="95000"/>
              <a:buFont typeface="Wingdings" pitchFamily="2" charset="2"/>
              <a:buNone/>
            </a:pPr>
            <a:r>
              <a:rPr lang="ar-BH">
                <a:effectLst/>
              </a:rPr>
              <a:t>(1)</a:t>
            </a:r>
            <a:r>
              <a:rPr lang="fr-FR">
                <a:effectLst/>
              </a:rPr>
              <a:t> </a:t>
            </a:r>
            <a:r>
              <a:rPr lang="ar-SA">
                <a:effectLst/>
              </a:rPr>
              <a:t>الطلب المتوقع</a:t>
            </a:r>
            <a:r>
              <a:rPr lang="fr-FR">
                <a:effectLst/>
              </a:rPr>
              <a:t> </a:t>
            </a:r>
            <a:endParaRPr lang="ar-BH">
              <a:effectLst/>
            </a:endParaRPr>
          </a:p>
          <a:p>
            <a:pPr algn="r" rtl="1">
              <a:buClr>
                <a:schemeClr val="tx1"/>
              </a:buClr>
              <a:buSzPct val="95000"/>
              <a:buFont typeface="Wingdings" pitchFamily="2" charset="2"/>
              <a:buNone/>
            </a:pPr>
            <a:r>
              <a:rPr lang="ar-BH">
                <a:effectLst/>
              </a:rPr>
              <a:t>(2) التقدم </a:t>
            </a:r>
            <a:r>
              <a:rPr lang="ar-SA">
                <a:effectLst/>
              </a:rPr>
              <a:t>التقني   </a:t>
            </a:r>
          </a:p>
          <a:p>
            <a:pPr algn="r" rtl="1">
              <a:buClr>
                <a:schemeClr val="tx1"/>
              </a:buClr>
              <a:buSzPct val="95000"/>
              <a:buFont typeface="Wingdings" pitchFamily="2" charset="2"/>
              <a:buNone/>
            </a:pPr>
            <a:r>
              <a:rPr lang="ar-BH">
                <a:effectLst/>
              </a:rPr>
              <a:t>(3) </a:t>
            </a:r>
            <a:r>
              <a:rPr lang="ar-SA">
                <a:effectLst/>
              </a:rPr>
              <a:t>تكاليـف الإنتاج </a:t>
            </a:r>
            <a:endParaRPr lang="ar-BH">
              <a:effectLst/>
            </a:endParaRPr>
          </a:p>
          <a:p>
            <a:pPr algn="r" rtl="1">
              <a:buClr>
                <a:schemeClr val="tx1"/>
              </a:buClr>
              <a:buSzPct val="95000"/>
              <a:buFont typeface="Wingdings" pitchFamily="2" charset="2"/>
              <a:buNone/>
            </a:pPr>
            <a:r>
              <a:rPr lang="ar-BH">
                <a:effectLst/>
              </a:rPr>
              <a:t>(4) رصيد</a:t>
            </a:r>
            <a:r>
              <a:rPr lang="ar-SA">
                <a:effectLst/>
              </a:rPr>
              <a:t> رأس المال</a:t>
            </a:r>
            <a:r>
              <a:rPr lang="en-US">
                <a:effectLst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  <p:bldP spid="24579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صر نائب لرقم الشريحة 5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</p:spPr>
        <p:txBody>
          <a:bodyPr/>
          <a:lstStyle/>
          <a:p>
            <a:fld id="{CB72B3FB-A3CC-4DEB-BB41-4CB14B0E6927}" type="slidenum">
              <a:rPr lang="en-US"/>
              <a:pPr/>
              <a:t>19</a:t>
            </a:fld>
            <a:endParaRPr lang="en-US"/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915400" cy="1143000"/>
          </a:xfrm>
        </p:spPr>
        <p:txBody>
          <a:bodyPr/>
          <a:lstStyle/>
          <a:p>
            <a:r>
              <a:rPr lang="ar-BH" b="1" dirty="0">
                <a:solidFill>
                  <a:srgbClr val="FF0000"/>
                </a:solidFill>
              </a:rPr>
              <a:t>ا</a:t>
            </a:r>
            <a:r>
              <a:rPr lang="ar-SA" b="1" dirty="0">
                <a:solidFill>
                  <a:srgbClr val="FF0000"/>
                </a:solidFill>
              </a:rPr>
              <a:t>لعلاقة بين معدل الفائدة ومستوى الاستثمار</a:t>
            </a:r>
            <a:r>
              <a:rPr lang="en-US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" pitchFamily="2" charset="2"/>
              <a:buNone/>
            </a:pPr>
            <a:endParaRPr lang="ar-SA"/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914400"/>
            <a:ext cx="9245600" cy="3962400"/>
          </a:xfrm>
          <a:prstGeom prst="rect">
            <a:avLst/>
          </a:prstGeom>
          <a:noFill/>
        </p:spPr>
      </p:pic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4876800"/>
            <a:ext cx="9245600" cy="1066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20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62200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sz="6000" spc="-150" dirty="0">
                <a:solidFill>
                  <a:srgbClr val="00B050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ar-EG" sz="6000" dirty="0" smtClean="0">
                <a:solidFill>
                  <a:srgbClr val="00B050"/>
                </a:solidFill>
                <a:cs typeface="Arial" pitchFamily="34" charset="0"/>
              </a:rPr>
              <a:t> </a:t>
            </a:r>
            <a:r>
              <a:rPr lang="ar-SA" sz="6000" spc="-150" dirty="0" smtClean="0">
                <a:solidFill>
                  <a:srgbClr val="00B050"/>
                </a:solidFill>
                <a:latin typeface="ae_AlMateen" pitchFamily="2" charset="-78"/>
                <a:cs typeface="ae_AlMateen" pitchFamily="2" charset="-78"/>
              </a:rPr>
              <a:t>الخامسة    </a:t>
            </a:r>
          </a:p>
          <a:p>
            <a:pPr eaLnBrk="1" hangingPunct="1"/>
            <a:endParaRPr lang="en-US" spc="-150" dirty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63566" y="41910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4400" b="1" dirty="0" smtClean="0">
                <a:solidFill>
                  <a:schemeClr val="tx1"/>
                </a:solidFill>
                <a:cs typeface="Arial" pitchFamily="34" charset="0"/>
              </a:rPr>
              <a:t>العرض الكلي والطلب </a:t>
            </a:r>
            <a:r>
              <a:rPr lang="ar-SA" sz="4400" b="1" dirty="0" smtClean="0">
                <a:solidFill>
                  <a:schemeClr val="tx1"/>
                </a:solidFill>
                <a:cs typeface="Arial" pitchFamily="34" charset="0"/>
              </a:rPr>
              <a:t>الكلي</a:t>
            </a:r>
          </a:p>
          <a:p>
            <a:pPr eaLnBrk="1" hangingPunct="1"/>
            <a:r>
              <a:rPr lang="ar-SA" sz="4400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الفصل الرابع  </a:t>
            </a:r>
          </a:p>
          <a:p>
            <a:pPr eaLnBrk="1" hangingPunct="1"/>
            <a:r>
              <a:rPr lang="ar-SA" sz="4400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endParaRPr lang="ar-SA" sz="44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1613</TotalTime>
  <Words>481</Words>
  <Application>Microsoft Office PowerPoint</Application>
  <PresentationFormat>A4 Paper (210x297 mm)‎</PresentationFormat>
  <Paragraphs>126</Paragraphs>
  <Slides>21</Slides>
  <Notes>0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21</vt:i4>
      </vt:variant>
    </vt:vector>
  </HeadingPairs>
  <TitlesOfParts>
    <vt:vector size="23" baseType="lpstr">
      <vt:lpstr>Office Theme</vt:lpstr>
      <vt:lpstr>Equation</vt:lpstr>
      <vt:lpstr>الشريحة 1</vt:lpstr>
      <vt:lpstr>الشريحة 2</vt:lpstr>
      <vt:lpstr>العرض الكلي</vt:lpstr>
      <vt:lpstr>الشريحة 4</vt:lpstr>
      <vt:lpstr>الشريحة 5</vt:lpstr>
      <vt:lpstr>الشريحة 6</vt:lpstr>
      <vt:lpstr>الشريحة 7</vt:lpstr>
      <vt:lpstr>الطلب الكلي</vt:lpstr>
      <vt:lpstr>الشريحة 9</vt:lpstr>
      <vt:lpstr>الشريحة 10</vt:lpstr>
      <vt:lpstr>الشريحة 11</vt:lpstr>
      <vt:lpstr>محددات الطلب الكلي</vt:lpstr>
      <vt:lpstr>الاستهلاك</vt:lpstr>
      <vt:lpstr>جدول رقم (5-1):العلاقة بين الدخل والاستهلاك والادخار بالدينار </vt:lpstr>
      <vt:lpstr>الميل الحدي للاستهلاك والميل الحدي للادخار </vt:lpstr>
      <vt:lpstr>الاستثمار </vt:lpstr>
      <vt:lpstr>منحنى الكفاءة الحدية لرأس المال </vt:lpstr>
      <vt:lpstr>محددات للكفاءة الحدية للاستثمار </vt:lpstr>
      <vt:lpstr>العلاقة بين معدل الفائدة ومستوى الاستثمار </vt:lpstr>
      <vt:lpstr>الشريحة 20</vt:lpstr>
      <vt:lpstr>الشريحة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kfu</cp:lastModifiedBy>
  <cp:revision>168</cp:revision>
  <dcterms:created xsi:type="dcterms:W3CDTF">2009-10-14T19:14:34Z</dcterms:created>
  <dcterms:modified xsi:type="dcterms:W3CDTF">2011-03-13T12:14:32Z</dcterms:modified>
</cp:coreProperties>
</file>