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00" r:id="rId2"/>
    <p:sldId id="301" r:id="rId3"/>
    <p:sldId id="303" r:id="rId4"/>
    <p:sldId id="305" r:id="rId5"/>
    <p:sldId id="307" r:id="rId6"/>
    <p:sldId id="309" r:id="rId7"/>
    <p:sldId id="325" r:id="rId8"/>
    <p:sldId id="311" r:id="rId9"/>
    <p:sldId id="315" r:id="rId10"/>
    <p:sldId id="317" r:id="rId11"/>
    <p:sldId id="319" r:id="rId12"/>
    <p:sldId id="321" r:id="rId13"/>
    <p:sldId id="323" r:id="rId14"/>
    <p:sldId id="326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558" y="-22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895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</a:t>
            </a: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0" y="3810000"/>
            <a:ext cx="56388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مبادئ الاقتصاد الكلي </a:t>
            </a:r>
          </a:p>
          <a:p>
            <a:pPr algn="ctr"/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دكتور عبد اللطيف موسى </a:t>
            </a:r>
            <a:r>
              <a:rPr lang="ar-SA" sz="3700" b="1" dirty="0" err="1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بلغرسة</a:t>
            </a:r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 </a:t>
            </a:r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62200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sz="6000" spc="-150" dirty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sz="6000" dirty="0" smtClean="0">
                <a:solidFill>
                  <a:srgbClr val="00B050"/>
                </a:solidFill>
                <a:cs typeface="Arial" pitchFamily="34" charset="0"/>
              </a:rPr>
              <a:t> </a:t>
            </a:r>
            <a:r>
              <a:rPr lang="ar-SA" sz="6000" spc="-150" dirty="0" smtClean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الرابعة   </a:t>
            </a:r>
          </a:p>
          <a:p>
            <a:pPr eaLnBrk="1" hangingPunct="1"/>
            <a:endParaRPr lang="en-US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4400" b="1" dirty="0" smtClean="0">
                <a:solidFill>
                  <a:schemeClr val="tx1"/>
                </a:solidFill>
                <a:cs typeface="Arial" pitchFamily="34" charset="0"/>
              </a:rPr>
              <a:t>البطالة والدورات </a:t>
            </a:r>
            <a:r>
              <a:rPr lang="ar-SA" sz="4400" b="1" dirty="0" smtClean="0">
                <a:solidFill>
                  <a:schemeClr val="tx1"/>
                </a:solidFill>
                <a:cs typeface="Arial" pitchFamily="34" charset="0"/>
              </a:rPr>
              <a:t>الاقتصادية</a:t>
            </a:r>
          </a:p>
          <a:p>
            <a:pPr eaLnBrk="1" hangingPunct="1"/>
            <a:r>
              <a:rPr lang="ar-SA" sz="4400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الفصل الثالث  </a:t>
            </a:r>
          </a:p>
          <a:p>
            <a:pPr eaLnBrk="1" hangingPunct="1"/>
            <a:r>
              <a:rPr lang="ar-SA" sz="4400" b="1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endParaRPr lang="ar-SA" sz="44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BH" b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أنواع البطالة</a:t>
            </a:r>
            <a:endParaRPr lang="fr-FR" b="1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915400" cy="4525963"/>
          </a:xfrm>
          <a:solidFill>
            <a:schemeClr val="bg1"/>
          </a:solidFill>
        </p:spPr>
        <p:txBody>
          <a:bodyPr/>
          <a:lstStyle/>
          <a:p>
            <a:pPr algn="r" rtl="1"/>
            <a:endParaRPr lang="ar-BH" dirty="0">
              <a:solidFill>
                <a:srgbClr val="000000"/>
              </a:solidFill>
              <a:effectLst/>
            </a:endParaRPr>
          </a:p>
          <a:p>
            <a:pPr algn="r" rtl="1"/>
            <a:r>
              <a:rPr lang="ar-SA" b="1" dirty="0" smtClean="0">
                <a:solidFill>
                  <a:srgbClr val="000000"/>
                </a:solidFill>
                <a:effectLst/>
              </a:rPr>
              <a:t>         </a:t>
            </a:r>
            <a:r>
              <a:rPr lang="ar-BH" b="1" dirty="0" smtClean="0">
                <a:solidFill>
                  <a:srgbClr val="000000"/>
                </a:solidFill>
                <a:effectLst/>
              </a:rPr>
              <a:t>هناك </a:t>
            </a:r>
            <a:r>
              <a:rPr lang="ar-BH" b="1" dirty="0">
                <a:solidFill>
                  <a:srgbClr val="000000"/>
                </a:solidFill>
                <a:effectLst/>
              </a:rPr>
              <a:t>أربعة أنواع رئيسية من </a:t>
            </a:r>
            <a:r>
              <a:rPr lang="ar-BH" b="1" dirty="0" smtClean="0">
                <a:solidFill>
                  <a:srgbClr val="000000"/>
                </a:solidFill>
                <a:effectLst/>
              </a:rPr>
              <a:t>البطالة</a:t>
            </a:r>
            <a:endParaRPr lang="ar-SA" b="1" dirty="0" smtClean="0">
              <a:solidFill>
                <a:srgbClr val="000000"/>
              </a:solidFill>
              <a:effectLst/>
            </a:endParaRPr>
          </a:p>
          <a:p>
            <a:pPr algn="r" rtl="1"/>
            <a:endParaRPr lang="ar-BH" dirty="0">
              <a:solidFill>
                <a:srgbClr val="000000"/>
              </a:solidFill>
              <a:effectLst/>
            </a:endParaRPr>
          </a:p>
          <a:p>
            <a:pPr lvl="1" algn="r" rtl="1">
              <a:buFontTx/>
              <a:buNone/>
            </a:pPr>
            <a:r>
              <a:rPr lang="ar-BH" dirty="0">
                <a:solidFill>
                  <a:srgbClr val="000000"/>
                </a:solidFill>
                <a:effectLst/>
              </a:rPr>
              <a:t>(1) البطالة الاحتكاكية </a:t>
            </a:r>
          </a:p>
          <a:p>
            <a:pPr lvl="1" algn="r" rtl="1">
              <a:buFontTx/>
              <a:buNone/>
            </a:pPr>
            <a:r>
              <a:rPr lang="ar-BH" dirty="0">
                <a:solidFill>
                  <a:srgbClr val="000000"/>
                </a:solidFill>
                <a:effectLst/>
              </a:rPr>
              <a:t>(2)  البطالة الهيكلية</a:t>
            </a:r>
          </a:p>
          <a:p>
            <a:pPr lvl="1" algn="r" rtl="1">
              <a:buFontTx/>
              <a:buNone/>
            </a:pPr>
            <a:r>
              <a:rPr lang="ar-BH" dirty="0">
                <a:solidFill>
                  <a:srgbClr val="000000"/>
                </a:solidFill>
                <a:effectLst/>
              </a:rPr>
              <a:t>(3) البطالة الدورية.</a:t>
            </a:r>
          </a:p>
          <a:p>
            <a:pPr lvl="1" algn="r" rtl="1">
              <a:buFontTx/>
              <a:buNone/>
            </a:pPr>
            <a:endParaRPr lang="ar-BH" dirty="0">
              <a:solidFill>
                <a:srgbClr val="000000"/>
              </a:solidFill>
              <a:effectLst/>
            </a:endParaRPr>
          </a:p>
          <a:p>
            <a:pPr algn="r" rtl="1"/>
            <a:r>
              <a:rPr lang="ar-BH" b="1" dirty="0">
                <a:solidFill>
                  <a:srgbClr val="FF0000"/>
                </a:solidFill>
                <a:effectLst/>
              </a:rPr>
              <a:t>البطالة الطبيعية = البطالة الاحتكاكية + البطالة الهيكلية</a:t>
            </a:r>
            <a:endParaRPr lang="fr-FR" b="1" dirty="0"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7650" y="1066800"/>
            <a:ext cx="9163050" cy="5410200"/>
          </a:xfrm>
          <a:solidFill>
            <a:schemeClr val="bg1"/>
          </a:solidFill>
        </p:spPr>
        <p:txBody>
          <a:bodyPr/>
          <a:lstStyle/>
          <a:p>
            <a:pPr algn="justLow" rtl="1"/>
            <a:r>
              <a:rPr lang="ar-BH" b="1" dirty="0">
                <a:solidFill>
                  <a:srgbClr val="FF0000"/>
                </a:solidFill>
                <a:effectLst/>
              </a:rPr>
              <a:t>البطالة الاحتكاكية</a:t>
            </a:r>
            <a:r>
              <a:rPr lang="en-US" b="1" dirty="0">
                <a:solidFill>
                  <a:srgbClr val="FF0000"/>
                </a:solidFill>
                <a:effectLst/>
              </a:rPr>
              <a:t> </a:t>
            </a:r>
            <a:r>
              <a:rPr lang="en-US" dirty="0">
                <a:solidFill>
                  <a:srgbClr val="000000"/>
                </a:solidFill>
                <a:effectLst/>
              </a:rPr>
              <a:t>(Frictional Unemployment) </a:t>
            </a:r>
            <a:endParaRPr lang="ar-SA" dirty="0">
              <a:solidFill>
                <a:srgbClr val="000000"/>
              </a:solidFill>
              <a:effectLst/>
            </a:endParaRPr>
          </a:p>
          <a:p>
            <a:pPr algn="justLow" rtl="1"/>
            <a:r>
              <a:rPr lang="ar-SA" dirty="0" smtClean="0">
                <a:solidFill>
                  <a:srgbClr val="000000"/>
                </a:solidFill>
                <a:effectLst/>
              </a:rPr>
              <a:t>          تكون </a:t>
            </a:r>
            <a:r>
              <a:rPr lang="ar-SA" dirty="0">
                <a:solidFill>
                  <a:srgbClr val="000000"/>
                </a:solidFill>
                <a:effectLst/>
              </a:rPr>
              <a:t>البطالة الاحتكاكية</a:t>
            </a:r>
            <a:r>
              <a:rPr lang="ar-BH" dirty="0">
                <a:solidFill>
                  <a:srgbClr val="000000"/>
                </a:solidFill>
                <a:effectLst/>
              </a:rPr>
              <a:t> </a:t>
            </a:r>
            <a:r>
              <a:rPr lang="ar-SA" dirty="0">
                <a:solidFill>
                  <a:srgbClr val="000000"/>
                </a:solidFill>
                <a:effectLst/>
              </a:rPr>
              <a:t>عادة قصيرة الأمد، </a:t>
            </a:r>
            <a:r>
              <a:rPr lang="ar-BH" dirty="0">
                <a:solidFill>
                  <a:srgbClr val="000000"/>
                </a:solidFill>
                <a:effectLst/>
              </a:rPr>
              <a:t>و</a:t>
            </a:r>
            <a:r>
              <a:rPr lang="ar-SA" dirty="0">
                <a:solidFill>
                  <a:srgbClr val="000000"/>
                </a:solidFill>
                <a:effectLst/>
              </a:rPr>
              <a:t>تشمل</a:t>
            </a:r>
            <a:r>
              <a:rPr lang="ar-BH" dirty="0">
                <a:solidFill>
                  <a:srgbClr val="000000"/>
                </a:solidFill>
                <a:effectLst/>
              </a:rPr>
              <a:t> </a:t>
            </a:r>
            <a:r>
              <a:rPr lang="ar-SA" dirty="0">
                <a:solidFill>
                  <a:srgbClr val="000000"/>
                </a:solidFill>
                <a:effectLst/>
              </a:rPr>
              <a:t>الأشخاص العاطلين عن عمل بصورة مؤقتة أو موسمية بسبب عملية </a:t>
            </a:r>
            <a:r>
              <a:rPr lang="ar-SA" dirty="0" err="1">
                <a:solidFill>
                  <a:srgbClr val="000000"/>
                </a:solidFill>
                <a:effectLst/>
              </a:rPr>
              <a:t>تغ</a:t>
            </a:r>
            <a:r>
              <a:rPr lang="ar-BH" dirty="0">
                <a:solidFill>
                  <a:srgbClr val="000000"/>
                </a:solidFill>
                <a:effectLst/>
              </a:rPr>
              <a:t>ي</a:t>
            </a:r>
            <a:r>
              <a:rPr lang="ar-SA" dirty="0">
                <a:solidFill>
                  <a:srgbClr val="000000"/>
                </a:solidFill>
                <a:effectLst/>
              </a:rPr>
              <a:t>ير الوظائف أو البحث عن فرص عمل أفضل. </a:t>
            </a:r>
            <a:endParaRPr lang="ar-BH" dirty="0">
              <a:solidFill>
                <a:srgbClr val="000000"/>
              </a:solidFill>
              <a:effectLst/>
            </a:endParaRPr>
          </a:p>
          <a:p>
            <a:pPr algn="justLow" rtl="1">
              <a:buFont typeface="Wingdings" pitchFamily="2" charset="2"/>
              <a:buNone/>
            </a:pPr>
            <a:endParaRPr lang="ar-BH" dirty="0">
              <a:solidFill>
                <a:srgbClr val="000000"/>
              </a:solidFill>
              <a:effectLst/>
            </a:endParaRPr>
          </a:p>
          <a:p>
            <a:pPr rtl="1"/>
            <a:r>
              <a:rPr lang="ar-BH" b="1" dirty="0">
                <a:solidFill>
                  <a:srgbClr val="FF0000"/>
                </a:solidFill>
                <a:effectLst/>
              </a:rPr>
              <a:t>البطالة الهيكلية </a:t>
            </a:r>
            <a:r>
              <a:rPr lang="en-US" dirty="0">
                <a:solidFill>
                  <a:srgbClr val="000000"/>
                </a:solidFill>
                <a:effectLst/>
              </a:rPr>
              <a:t>(Structural  Unemployment) </a:t>
            </a:r>
            <a:endParaRPr lang="ar-SA" dirty="0">
              <a:solidFill>
                <a:srgbClr val="000000"/>
              </a:solidFill>
              <a:effectLst/>
            </a:endParaRPr>
          </a:p>
          <a:p>
            <a:pPr algn="r" rtl="1"/>
            <a:r>
              <a:rPr lang="ar-SA" dirty="0" smtClean="0">
                <a:solidFill>
                  <a:srgbClr val="000000"/>
                </a:solidFill>
                <a:effectLst/>
              </a:rPr>
              <a:t>          تعزى </a:t>
            </a:r>
            <a:r>
              <a:rPr lang="ar-SA" dirty="0">
                <a:solidFill>
                  <a:srgbClr val="000000"/>
                </a:solidFill>
                <a:effectLst/>
              </a:rPr>
              <a:t>في الغالب إلى</a:t>
            </a:r>
            <a:r>
              <a:rPr lang="ar-BH" dirty="0">
                <a:solidFill>
                  <a:srgbClr val="000000"/>
                </a:solidFill>
                <a:effectLst/>
              </a:rPr>
              <a:t>:</a:t>
            </a:r>
          </a:p>
          <a:p>
            <a:pPr lvl="1" algn="r" rtl="1"/>
            <a:r>
              <a:rPr lang="ar-SA" dirty="0">
                <a:solidFill>
                  <a:srgbClr val="000000"/>
                </a:solidFill>
                <a:effectLst/>
              </a:rPr>
              <a:t> التقدم التقني وإحلال الآلة محل اليد العاملة </a:t>
            </a:r>
            <a:endParaRPr lang="ar-BH" dirty="0">
              <a:solidFill>
                <a:srgbClr val="000000"/>
              </a:solidFill>
              <a:effectLst/>
            </a:endParaRPr>
          </a:p>
          <a:p>
            <a:pPr lvl="1" algn="r" rtl="1"/>
            <a:r>
              <a:rPr lang="ar-SA" dirty="0">
                <a:solidFill>
                  <a:srgbClr val="000000"/>
                </a:solidFill>
                <a:effectLst/>
              </a:rPr>
              <a:t>التراجع في إنتاج بعض الصناعات، بسبب المنافسة الدولية. </a:t>
            </a:r>
            <a:endParaRPr lang="fr-FR" dirty="0">
              <a:solidFill>
                <a:srgbClr val="0000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066801"/>
            <a:ext cx="8915400" cy="5059363"/>
          </a:xfrm>
          <a:solidFill>
            <a:schemeClr val="bg1"/>
          </a:solidFill>
        </p:spPr>
        <p:txBody>
          <a:bodyPr/>
          <a:lstStyle/>
          <a:p>
            <a:pPr algn="justLow" rtl="1"/>
            <a:r>
              <a:rPr lang="ar-BH" b="1" dirty="0">
                <a:solidFill>
                  <a:srgbClr val="FF0000"/>
                </a:solidFill>
                <a:effectLst/>
                <a:cs typeface="Times New Roman" pitchFamily="18" charset="0"/>
              </a:rPr>
              <a:t>البطالة الدورية </a:t>
            </a:r>
            <a:r>
              <a:rPr lang="en-US" dirty="0">
                <a:solidFill>
                  <a:srgbClr val="000000"/>
                </a:solidFill>
                <a:effectLst/>
                <a:cs typeface="Times New Roman" pitchFamily="18" charset="0"/>
              </a:rPr>
              <a:t>(Cyclical Unemployment) </a:t>
            </a:r>
            <a:endParaRPr lang="ar-SA" dirty="0">
              <a:solidFill>
                <a:srgbClr val="000000"/>
              </a:solidFill>
              <a:effectLst/>
              <a:cs typeface="Times New Roman" pitchFamily="18" charset="0"/>
            </a:endParaRPr>
          </a:p>
          <a:p>
            <a:pPr algn="justLow" rtl="1">
              <a:buFont typeface="Wingdings" pitchFamily="2" charset="2"/>
              <a:buNone/>
            </a:pPr>
            <a:r>
              <a:rPr lang="ar-SA" dirty="0">
                <a:solidFill>
                  <a:srgbClr val="000000"/>
                </a:solidFill>
                <a:effectLst/>
                <a:cs typeface="Times New Roman" pitchFamily="18" charset="0"/>
              </a:rPr>
              <a:t> </a:t>
            </a:r>
            <a:r>
              <a:rPr lang="ar-SA" dirty="0" smtClean="0">
                <a:solidFill>
                  <a:srgbClr val="000000"/>
                </a:solidFill>
                <a:effectLst/>
                <a:cs typeface="Times New Roman" pitchFamily="18" charset="0"/>
              </a:rPr>
              <a:t>          هي </a:t>
            </a:r>
            <a:r>
              <a:rPr lang="ar-SA" dirty="0">
                <a:solidFill>
                  <a:srgbClr val="000000"/>
                </a:solidFill>
                <a:effectLst/>
                <a:cs typeface="Times New Roman" pitchFamily="18" charset="0"/>
              </a:rPr>
              <a:t>البطالة الناتجة عن </a:t>
            </a:r>
            <a:r>
              <a:rPr lang="ar-BH" dirty="0">
                <a:solidFill>
                  <a:srgbClr val="000000"/>
                </a:solidFill>
                <a:effectLst/>
                <a:cs typeface="Times New Roman" pitchFamily="18" charset="0"/>
              </a:rPr>
              <a:t>الدورات</a:t>
            </a:r>
            <a:r>
              <a:rPr lang="ar-SA" dirty="0">
                <a:solidFill>
                  <a:srgbClr val="000000"/>
                </a:solidFill>
                <a:effectLst/>
                <a:cs typeface="Times New Roman" pitchFamily="18" charset="0"/>
              </a:rPr>
              <a:t> الاقتصادية</a:t>
            </a:r>
            <a:r>
              <a:rPr lang="en-US" dirty="0">
                <a:solidFill>
                  <a:srgbClr val="000000"/>
                </a:solidFill>
                <a:effectLst/>
                <a:cs typeface="Times New Roman" pitchFamily="18" charset="0"/>
              </a:rPr>
              <a:t>(Business Cycles) </a:t>
            </a:r>
            <a:r>
              <a:rPr lang="ar-SA" dirty="0">
                <a:solidFill>
                  <a:srgbClr val="000000"/>
                </a:solidFill>
                <a:effectLst/>
                <a:cs typeface="Times New Roman" pitchFamily="18" charset="0"/>
              </a:rPr>
              <a:t> </a:t>
            </a:r>
            <a:r>
              <a:rPr lang="ar-SA" dirty="0" smtClean="0">
                <a:solidFill>
                  <a:srgbClr val="000000"/>
                </a:solidFill>
                <a:effectLst/>
                <a:cs typeface="Times New Roman" pitchFamily="18" charset="0"/>
              </a:rPr>
              <a:t>وتنشأ </a:t>
            </a:r>
            <a:r>
              <a:rPr lang="ar-SA" dirty="0">
                <a:solidFill>
                  <a:srgbClr val="000000"/>
                </a:solidFill>
                <a:effectLst/>
                <a:cs typeface="Times New Roman" pitchFamily="18" charset="0"/>
              </a:rPr>
              <a:t>الدورة الاقتصادية عن تقلبات الناتج المحلي الإجمالي الحقيقي الفعلي (</a:t>
            </a:r>
            <a:r>
              <a:rPr lang="en-US" dirty="0">
                <a:solidFill>
                  <a:srgbClr val="000000"/>
                </a:solidFill>
                <a:effectLst/>
                <a:cs typeface="Times New Roman" pitchFamily="18" charset="0"/>
              </a:rPr>
              <a:t>Actual RGDP</a:t>
            </a:r>
            <a:r>
              <a:rPr lang="ar-SA" dirty="0">
                <a:solidFill>
                  <a:srgbClr val="000000"/>
                </a:solidFill>
                <a:effectLst/>
                <a:cs typeface="Times New Roman" pitchFamily="18" charset="0"/>
              </a:rPr>
              <a:t>) حول الناتج الممكن (</a:t>
            </a:r>
            <a:r>
              <a:rPr lang="en-US" dirty="0">
                <a:solidFill>
                  <a:srgbClr val="000000"/>
                </a:solidFill>
                <a:effectLst/>
                <a:cs typeface="Times New Roman" pitchFamily="18" charset="0"/>
              </a:rPr>
              <a:t>Potential RGDP</a:t>
            </a:r>
            <a:r>
              <a:rPr lang="ar-SA" dirty="0">
                <a:solidFill>
                  <a:srgbClr val="000000"/>
                </a:solidFill>
                <a:effectLst/>
                <a:cs typeface="Times New Roman" pitchFamily="18" charset="0"/>
              </a:rPr>
              <a:t>)، وهو الناتج الذي يمكن تحقيقه عند التوظف الكامل للقوى العاملة. </a:t>
            </a:r>
            <a:endParaRPr lang="ar-BH" dirty="0">
              <a:solidFill>
                <a:srgbClr val="000000"/>
              </a:solidFill>
              <a:effectLst/>
              <a:cs typeface="Times New Roman" pitchFamily="18" charset="0"/>
            </a:endParaRPr>
          </a:p>
          <a:p>
            <a:pPr algn="justLow" rtl="1"/>
            <a:r>
              <a:rPr lang="ar-SA" dirty="0" smtClean="0">
                <a:solidFill>
                  <a:srgbClr val="000000"/>
                </a:solidFill>
                <a:effectLst/>
                <a:cs typeface="Times New Roman" pitchFamily="18" charset="0"/>
              </a:rPr>
              <a:t>         وتعزى </a:t>
            </a:r>
            <a:r>
              <a:rPr lang="ar-SA" dirty="0">
                <a:solidFill>
                  <a:srgbClr val="000000"/>
                </a:solidFill>
                <a:effectLst/>
                <a:cs typeface="Times New Roman" pitchFamily="18" charset="0"/>
              </a:rPr>
              <a:t>أسباب هذه البطالة إلى فترات الانتعاش </a:t>
            </a:r>
            <a:r>
              <a:rPr lang="ar-SA" dirty="0" err="1" smtClean="0">
                <a:solidFill>
                  <a:srgbClr val="000000"/>
                </a:solidFill>
                <a:effectLst/>
                <a:cs typeface="Times New Roman" pitchFamily="18" charset="0"/>
              </a:rPr>
              <a:t>و</a:t>
            </a:r>
            <a:r>
              <a:rPr lang="ar-SA" dirty="0" smtClean="0">
                <a:solidFill>
                  <a:srgbClr val="000000"/>
                </a:solidFill>
                <a:effectLst/>
                <a:cs typeface="Times New Roman" pitchFamily="18" charset="0"/>
              </a:rPr>
              <a:t> الانكماش </a:t>
            </a:r>
            <a:r>
              <a:rPr lang="ar-SA" dirty="0">
                <a:solidFill>
                  <a:srgbClr val="000000"/>
                </a:solidFill>
                <a:effectLst/>
                <a:cs typeface="Times New Roman" pitchFamily="18" charset="0"/>
              </a:rPr>
              <a:t>التي يمر </a:t>
            </a:r>
            <a:r>
              <a:rPr lang="ar-SA" dirty="0" err="1">
                <a:solidFill>
                  <a:srgbClr val="000000"/>
                </a:solidFill>
                <a:effectLst/>
                <a:cs typeface="Times New Roman" pitchFamily="18" charset="0"/>
              </a:rPr>
              <a:t>بها</a:t>
            </a:r>
            <a:r>
              <a:rPr lang="ar-SA" dirty="0">
                <a:solidFill>
                  <a:srgbClr val="000000"/>
                </a:solidFill>
                <a:effectLst/>
                <a:cs typeface="Times New Roman" pitchFamily="18" charset="0"/>
              </a:rPr>
              <a:t> الاقتصاد. </a:t>
            </a:r>
            <a:endParaRPr lang="fr-FR" dirty="0">
              <a:solidFill>
                <a:srgbClr val="000000"/>
              </a:solidFill>
              <a:effectLst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274638"/>
            <a:ext cx="7200900" cy="1143000"/>
          </a:xfrm>
        </p:spPr>
        <p:txBody>
          <a:bodyPr/>
          <a:lstStyle/>
          <a:p>
            <a:r>
              <a:rPr lang="ar-BH" b="1" dirty="0">
                <a:solidFill>
                  <a:srgbClr val="FF0000"/>
                </a:solidFill>
                <a:effectLst/>
              </a:rPr>
              <a:t>تكاليف البطالة</a:t>
            </a:r>
            <a:endParaRPr lang="fr-FR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bg1"/>
          </a:solidFill>
        </p:spPr>
        <p:txBody>
          <a:bodyPr/>
          <a:lstStyle/>
          <a:p>
            <a:pPr algn="r" rtl="1"/>
            <a:endParaRPr lang="ar-SA" dirty="0">
              <a:solidFill>
                <a:srgbClr val="000000"/>
              </a:solidFill>
              <a:effectLst/>
            </a:endParaRPr>
          </a:p>
          <a:p>
            <a:pPr algn="r" rtl="1"/>
            <a:r>
              <a:rPr lang="ar-SA" b="1" dirty="0" smtClean="0">
                <a:solidFill>
                  <a:srgbClr val="000000"/>
                </a:solidFill>
                <a:effectLst/>
              </a:rPr>
              <a:t>هناك نوعان </a:t>
            </a:r>
            <a:r>
              <a:rPr lang="ar-SA" b="1" dirty="0">
                <a:solidFill>
                  <a:srgbClr val="000000"/>
                </a:solidFill>
                <a:effectLst/>
              </a:rPr>
              <a:t>من التكاليف التي يتحملها المجتمع نتيجة للبطالة: </a:t>
            </a:r>
            <a:endParaRPr lang="ar-BH" b="1" dirty="0">
              <a:solidFill>
                <a:srgbClr val="000000"/>
              </a:solidFill>
              <a:effectLst/>
            </a:endParaRPr>
          </a:p>
          <a:p>
            <a:pPr lvl="1" algn="r" rtl="1"/>
            <a:r>
              <a:rPr lang="ar-SA" b="1" dirty="0">
                <a:solidFill>
                  <a:srgbClr val="FF0000"/>
                </a:solidFill>
                <a:effectLst/>
              </a:rPr>
              <a:t>التكاليف الاقتصادية</a:t>
            </a:r>
            <a:r>
              <a:rPr lang="ar-BH" b="1" dirty="0">
                <a:solidFill>
                  <a:srgbClr val="FF0000"/>
                </a:solidFill>
                <a:effectLst/>
              </a:rPr>
              <a:t>:</a:t>
            </a:r>
            <a:r>
              <a:rPr lang="ar-SA" b="1" dirty="0">
                <a:solidFill>
                  <a:srgbClr val="FF0000"/>
                </a:solidFill>
                <a:effectLst/>
              </a:rPr>
              <a:t> </a:t>
            </a:r>
            <a:endParaRPr lang="ar-BH" b="1" dirty="0">
              <a:solidFill>
                <a:srgbClr val="FF0000"/>
              </a:solidFill>
              <a:effectLst/>
            </a:endParaRPr>
          </a:p>
          <a:p>
            <a:pPr lvl="1" algn="r" rtl="1">
              <a:buFontTx/>
              <a:buNone/>
            </a:pPr>
            <a:r>
              <a:rPr lang="ar-BH" dirty="0">
                <a:solidFill>
                  <a:srgbClr val="000000"/>
                </a:solidFill>
                <a:effectLst/>
              </a:rPr>
              <a:t>	</a:t>
            </a:r>
            <a:r>
              <a:rPr lang="ar-SA" dirty="0">
                <a:solidFill>
                  <a:srgbClr val="000000"/>
                </a:solidFill>
                <a:effectLst/>
              </a:rPr>
              <a:t>فقدان المجتمع  لذلك الإنتاج من السلع والخدمات الذي كان من الممكن تحقيقه</a:t>
            </a:r>
            <a:r>
              <a:rPr lang="ar-BH" dirty="0">
                <a:solidFill>
                  <a:srgbClr val="000000"/>
                </a:solidFill>
                <a:effectLst/>
              </a:rPr>
              <a:t>.</a:t>
            </a:r>
          </a:p>
          <a:p>
            <a:pPr lvl="1" algn="r" rtl="1"/>
            <a:r>
              <a:rPr lang="ar-SA" b="1" dirty="0" smtClean="0">
                <a:solidFill>
                  <a:srgbClr val="FF0000"/>
                </a:solidFill>
                <a:effectLst/>
              </a:rPr>
              <a:t>التكاليف </a:t>
            </a:r>
            <a:r>
              <a:rPr lang="ar-SA" b="1" dirty="0">
                <a:solidFill>
                  <a:srgbClr val="FF0000"/>
                </a:solidFill>
                <a:effectLst/>
              </a:rPr>
              <a:t>الاجتماعية</a:t>
            </a:r>
            <a:r>
              <a:rPr lang="ar-BH" b="1" dirty="0">
                <a:solidFill>
                  <a:srgbClr val="FF0000"/>
                </a:solidFill>
                <a:effectLst/>
              </a:rPr>
              <a:t>:</a:t>
            </a:r>
          </a:p>
          <a:p>
            <a:pPr lvl="1" algn="r" rtl="1">
              <a:buFontTx/>
              <a:buNone/>
            </a:pPr>
            <a:r>
              <a:rPr lang="ar-BH" dirty="0">
                <a:solidFill>
                  <a:srgbClr val="000000"/>
                </a:solidFill>
                <a:effectLst/>
              </a:rPr>
              <a:t>	</a:t>
            </a:r>
            <a:r>
              <a:rPr lang="ar-SA" dirty="0">
                <a:solidFill>
                  <a:srgbClr val="000000"/>
                </a:solidFill>
                <a:effectLst/>
              </a:rPr>
              <a:t>تدني </a:t>
            </a:r>
            <a:r>
              <a:rPr lang="ar-BH" dirty="0">
                <a:solidFill>
                  <a:srgbClr val="000000"/>
                </a:solidFill>
                <a:effectLst/>
              </a:rPr>
              <a:t>المستوى المعيشي بسبب انخفاض </a:t>
            </a:r>
            <a:r>
              <a:rPr lang="ar-SA" dirty="0">
                <a:solidFill>
                  <a:srgbClr val="000000"/>
                </a:solidFill>
                <a:effectLst/>
              </a:rPr>
              <a:t>الدخول أو فقدانها بالكامل</a:t>
            </a:r>
            <a:r>
              <a:rPr lang="ar-BH" dirty="0">
                <a:solidFill>
                  <a:srgbClr val="000000"/>
                </a:solidFill>
                <a:effectLst/>
              </a:rPr>
              <a:t>، وانتشار </a:t>
            </a:r>
            <a:r>
              <a:rPr lang="ar-SA" dirty="0">
                <a:solidFill>
                  <a:srgbClr val="000000"/>
                </a:solidFill>
                <a:effectLst/>
              </a:rPr>
              <a:t>الفقر</a:t>
            </a:r>
            <a:r>
              <a:rPr lang="ar-BH" dirty="0">
                <a:solidFill>
                  <a:srgbClr val="000000"/>
                </a:solidFill>
                <a:effectLst/>
              </a:rPr>
              <a:t>، وما يترتب عليه من </a:t>
            </a:r>
            <a:r>
              <a:rPr lang="ar-SA" dirty="0">
                <a:solidFill>
                  <a:srgbClr val="000000"/>
                </a:solidFill>
                <a:effectLst/>
              </a:rPr>
              <a:t>ارتفاع </a:t>
            </a:r>
            <a:r>
              <a:rPr lang="ar-BH" dirty="0">
                <a:solidFill>
                  <a:srgbClr val="000000"/>
                </a:solidFill>
                <a:effectLst/>
              </a:rPr>
              <a:t>في </a:t>
            </a:r>
            <a:r>
              <a:rPr lang="ar-SA" dirty="0">
                <a:solidFill>
                  <a:srgbClr val="000000"/>
                </a:solidFill>
                <a:effectLst/>
              </a:rPr>
              <a:t>معدلات الجريمة، ونشوب الصراعات </a:t>
            </a:r>
            <a:r>
              <a:rPr lang="ar-SA" dirty="0" smtClean="0">
                <a:solidFill>
                  <a:srgbClr val="000000"/>
                </a:solidFill>
                <a:effectLst/>
              </a:rPr>
              <a:t>والاضطرابات السياسية </a:t>
            </a:r>
            <a:r>
              <a:rPr lang="ar-SA" dirty="0" err="1" smtClean="0">
                <a:solidFill>
                  <a:srgbClr val="000000"/>
                </a:solidFill>
                <a:effectLst/>
              </a:rPr>
              <a:t>والإجتماعية</a:t>
            </a:r>
            <a:r>
              <a:rPr lang="ar-SA" dirty="0" smtClean="0">
                <a:solidFill>
                  <a:srgbClr val="000000"/>
                </a:solidFill>
                <a:effectLst/>
              </a:rPr>
              <a:t>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2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152400"/>
            <a:ext cx="8915400" cy="865188"/>
          </a:xfrm>
        </p:spPr>
        <p:txBody>
          <a:bodyPr/>
          <a:lstStyle/>
          <a:p>
            <a:r>
              <a:rPr lang="ar-BH" b="1" dirty="0">
                <a:solidFill>
                  <a:srgbClr val="FF0000"/>
                </a:solidFill>
                <a:effectLst/>
              </a:rPr>
              <a:t>قياس البطالة</a:t>
            </a:r>
            <a:endParaRPr lang="fr-FR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7650" y="1600201"/>
            <a:ext cx="9493250" cy="4525963"/>
          </a:xfrm>
          <a:solidFill>
            <a:schemeClr val="bg1"/>
          </a:solidFill>
        </p:spPr>
        <p:txBody>
          <a:bodyPr/>
          <a:lstStyle/>
          <a:p>
            <a:pPr algn="r" rtl="1">
              <a:lnSpc>
                <a:spcPct val="90000"/>
              </a:lnSpc>
            </a:pPr>
            <a:r>
              <a:rPr lang="ar-SA">
                <a:solidFill>
                  <a:srgbClr val="000000"/>
                </a:solidFill>
                <a:effectLst/>
                <a:cs typeface="Times New Roman" pitchFamily="18" charset="0"/>
              </a:rPr>
              <a:t>نسبة البطالة = </a:t>
            </a:r>
            <a:r>
              <a:rPr lang="ar-SA" u="sng">
                <a:solidFill>
                  <a:srgbClr val="000000"/>
                </a:solidFill>
                <a:effectLst/>
                <a:cs typeface="Times New Roman" pitchFamily="18" charset="0"/>
              </a:rPr>
              <a:t>عدد الأشخاص العاطلين</a:t>
            </a:r>
            <a:r>
              <a:rPr lang="ar-SA">
                <a:solidFill>
                  <a:srgbClr val="000000"/>
                </a:solidFill>
                <a:effectLst/>
                <a:cs typeface="Times New Roman" pitchFamily="18" charset="0"/>
              </a:rPr>
              <a:t> ×</a:t>
            </a:r>
            <a:r>
              <a:rPr lang="ar-BH">
                <a:solidFill>
                  <a:srgbClr val="000000"/>
                </a:solidFill>
                <a:effectLst/>
                <a:cs typeface="Times New Roman" pitchFamily="18" charset="0"/>
              </a:rPr>
              <a:t> </a:t>
            </a:r>
            <a:r>
              <a:rPr lang="ar-SA">
                <a:solidFill>
                  <a:srgbClr val="000000"/>
                </a:solidFill>
                <a:effectLst/>
                <a:cs typeface="Times New Roman" pitchFamily="18" charset="0"/>
              </a:rPr>
              <a:t>100 </a:t>
            </a:r>
          </a:p>
          <a:p>
            <a:pPr algn="r" rtl="1">
              <a:lnSpc>
                <a:spcPct val="90000"/>
              </a:lnSpc>
              <a:buFont typeface="Wingdings" pitchFamily="2" charset="2"/>
              <a:buNone/>
            </a:pPr>
            <a:r>
              <a:rPr lang="ar-BH">
                <a:solidFill>
                  <a:srgbClr val="000000"/>
                </a:solidFill>
                <a:effectLst/>
                <a:cs typeface="Times New Roman" pitchFamily="18" charset="0"/>
              </a:rPr>
              <a:t>	</a:t>
            </a:r>
            <a:r>
              <a:rPr lang="ar-SA">
                <a:solidFill>
                  <a:srgbClr val="000000"/>
                </a:solidFill>
                <a:effectLst/>
                <a:cs typeface="Times New Roman" pitchFamily="18" charset="0"/>
              </a:rPr>
              <a:t>	          </a:t>
            </a:r>
            <a:r>
              <a:rPr lang="ar-BH">
                <a:solidFill>
                  <a:srgbClr val="000000"/>
                </a:solidFill>
                <a:effectLst/>
                <a:cs typeface="Times New Roman" pitchFamily="18" charset="0"/>
              </a:rPr>
              <a:t>    </a:t>
            </a:r>
            <a:r>
              <a:rPr lang="ar-SA">
                <a:solidFill>
                  <a:srgbClr val="000000"/>
                </a:solidFill>
                <a:effectLst/>
                <a:cs typeface="Times New Roman" pitchFamily="18" charset="0"/>
              </a:rPr>
              <a:t> قوة العمل الفاعلة</a:t>
            </a:r>
            <a:endParaRPr lang="ar-BH">
              <a:solidFill>
                <a:srgbClr val="000000"/>
              </a:solidFill>
              <a:effectLst/>
              <a:cs typeface="Times New Roman" pitchFamily="18" charset="0"/>
            </a:endParaRPr>
          </a:p>
          <a:p>
            <a:pPr algn="r" rtl="1">
              <a:lnSpc>
                <a:spcPct val="90000"/>
              </a:lnSpc>
              <a:buFont typeface="Wingdings" pitchFamily="2" charset="2"/>
              <a:buNone/>
            </a:pPr>
            <a:endParaRPr lang="ar-BH">
              <a:solidFill>
                <a:srgbClr val="000000"/>
              </a:solidFill>
              <a:effectLst/>
              <a:cs typeface="Times New Roman" pitchFamily="18" charset="0"/>
            </a:endParaRPr>
          </a:p>
          <a:p>
            <a:pPr algn="r" rtl="1">
              <a:lnSpc>
                <a:spcPct val="90000"/>
              </a:lnSpc>
            </a:pPr>
            <a:r>
              <a:rPr lang="ar-SA">
                <a:solidFill>
                  <a:srgbClr val="000000"/>
                </a:solidFill>
                <a:effectLst/>
                <a:cs typeface="Times New Roman" pitchFamily="18" charset="0"/>
              </a:rPr>
              <a:t>نسبة المشاركة في قوة العمل = </a:t>
            </a:r>
            <a:r>
              <a:rPr lang="ar-SA" u="sng">
                <a:solidFill>
                  <a:srgbClr val="000000"/>
                </a:solidFill>
                <a:effectLst/>
                <a:cs typeface="Times New Roman" pitchFamily="18" charset="0"/>
              </a:rPr>
              <a:t>    قوة العمل الفاعلة</a:t>
            </a:r>
            <a:r>
              <a:rPr lang="ar-SA">
                <a:solidFill>
                  <a:srgbClr val="000000"/>
                </a:solidFill>
                <a:effectLst/>
                <a:cs typeface="Times New Roman" pitchFamily="18" charset="0"/>
              </a:rPr>
              <a:t>    ×</a:t>
            </a:r>
            <a:r>
              <a:rPr lang="ar-BH">
                <a:solidFill>
                  <a:srgbClr val="000000"/>
                </a:solidFill>
                <a:effectLst/>
                <a:cs typeface="Times New Roman" pitchFamily="18" charset="0"/>
              </a:rPr>
              <a:t> </a:t>
            </a:r>
            <a:r>
              <a:rPr lang="ar-SA">
                <a:solidFill>
                  <a:srgbClr val="000000"/>
                </a:solidFill>
                <a:effectLst/>
                <a:cs typeface="Times New Roman" pitchFamily="18" charset="0"/>
              </a:rPr>
              <a:t>100 </a:t>
            </a:r>
          </a:p>
          <a:p>
            <a:pPr algn="r" rtl="1">
              <a:lnSpc>
                <a:spcPct val="90000"/>
              </a:lnSpc>
              <a:buFont typeface="Wingdings" pitchFamily="2" charset="2"/>
              <a:buNone/>
            </a:pPr>
            <a:r>
              <a:rPr lang="ar-BH">
                <a:solidFill>
                  <a:srgbClr val="000000"/>
                </a:solidFill>
                <a:effectLst/>
                <a:cs typeface="Times New Roman" pitchFamily="18" charset="0"/>
              </a:rPr>
              <a:t>	</a:t>
            </a:r>
            <a:r>
              <a:rPr lang="ar-SA">
                <a:solidFill>
                  <a:srgbClr val="000000"/>
                </a:solidFill>
                <a:effectLst/>
                <a:cs typeface="Times New Roman" pitchFamily="18" charset="0"/>
              </a:rPr>
              <a:t>				    عدد السكان في عمر العمل </a:t>
            </a:r>
            <a:endParaRPr lang="ar-BH">
              <a:solidFill>
                <a:srgbClr val="000000"/>
              </a:solidFill>
              <a:effectLst/>
              <a:cs typeface="Times New Roman" pitchFamily="18" charset="0"/>
            </a:endParaRPr>
          </a:p>
          <a:p>
            <a:pPr algn="r" rtl="1">
              <a:lnSpc>
                <a:spcPct val="90000"/>
              </a:lnSpc>
              <a:buFont typeface="Wingdings" pitchFamily="2" charset="2"/>
              <a:buNone/>
            </a:pPr>
            <a:endParaRPr lang="ar-BH">
              <a:solidFill>
                <a:srgbClr val="000000"/>
              </a:solidFill>
              <a:effectLst/>
              <a:cs typeface="Times New Roman" pitchFamily="18" charset="0"/>
            </a:endParaRPr>
          </a:p>
          <a:p>
            <a:pPr algn="r" rtl="1">
              <a:lnSpc>
                <a:spcPct val="90000"/>
              </a:lnSpc>
            </a:pPr>
            <a:r>
              <a:rPr lang="ar-SA">
                <a:solidFill>
                  <a:srgbClr val="000000"/>
                </a:solidFill>
                <a:effectLst/>
                <a:cs typeface="Times New Roman" pitchFamily="18" charset="0"/>
              </a:rPr>
              <a:t>نسبة الاستخدام إلى السكان = </a:t>
            </a:r>
            <a:r>
              <a:rPr lang="ar-SA" u="sng">
                <a:solidFill>
                  <a:srgbClr val="000000"/>
                </a:solidFill>
                <a:effectLst/>
                <a:cs typeface="Times New Roman" pitchFamily="18" charset="0"/>
              </a:rPr>
              <a:t>عدد الأشخاص العاملين</a:t>
            </a:r>
            <a:r>
              <a:rPr lang="ar-SA">
                <a:solidFill>
                  <a:srgbClr val="000000"/>
                </a:solidFill>
                <a:effectLst/>
                <a:cs typeface="Times New Roman" pitchFamily="18" charset="0"/>
              </a:rPr>
              <a:t>  ×  100  </a:t>
            </a:r>
          </a:p>
          <a:p>
            <a:pPr algn="r" rtl="1">
              <a:lnSpc>
                <a:spcPct val="90000"/>
              </a:lnSpc>
              <a:buFont typeface="Wingdings" pitchFamily="2" charset="2"/>
              <a:buNone/>
            </a:pPr>
            <a:r>
              <a:rPr lang="ar-BH">
                <a:solidFill>
                  <a:srgbClr val="000000"/>
                </a:solidFill>
                <a:effectLst/>
                <a:cs typeface="Times New Roman" pitchFamily="18" charset="0"/>
              </a:rPr>
              <a:t>	</a:t>
            </a:r>
            <a:r>
              <a:rPr lang="ar-SA">
                <a:solidFill>
                  <a:srgbClr val="000000"/>
                </a:solidFill>
                <a:effectLst/>
                <a:cs typeface="Times New Roman" pitchFamily="18" charset="0"/>
              </a:rPr>
              <a:t>			         </a:t>
            </a:r>
            <a:r>
              <a:rPr lang="ar-BH">
                <a:solidFill>
                  <a:srgbClr val="000000"/>
                </a:solidFill>
                <a:effectLst/>
                <a:cs typeface="Times New Roman" pitchFamily="18" charset="0"/>
              </a:rPr>
              <a:t>  </a:t>
            </a:r>
            <a:r>
              <a:rPr lang="ar-SA">
                <a:solidFill>
                  <a:srgbClr val="000000"/>
                </a:solidFill>
                <a:effectLst/>
                <a:cs typeface="Times New Roman" pitchFamily="18" charset="0"/>
              </a:rPr>
              <a:t>عدد السكان في عمر العمل           </a:t>
            </a:r>
            <a:endParaRPr lang="en-US">
              <a:solidFill>
                <a:srgbClr val="000000"/>
              </a:solidFill>
              <a:effectLst/>
              <a:cs typeface="Times New Roman" pitchFamily="18" charset="0"/>
            </a:endParaRPr>
          </a:p>
          <a:p>
            <a:pPr algn="r" rtl="1">
              <a:lnSpc>
                <a:spcPct val="90000"/>
              </a:lnSpc>
            </a:pPr>
            <a:endParaRPr lang="ar-BH">
              <a:solidFill>
                <a:srgbClr val="000000"/>
              </a:solidFill>
              <a:effectLst/>
              <a:cs typeface="Times New Roman" pitchFamily="18" charset="0"/>
            </a:endParaRPr>
          </a:p>
          <a:p>
            <a:pPr algn="r" rtl="1">
              <a:lnSpc>
                <a:spcPct val="90000"/>
              </a:lnSpc>
            </a:pPr>
            <a:endParaRPr lang="ar-BH">
              <a:solidFill>
                <a:srgbClr val="000000"/>
              </a:solidFill>
              <a:effectLst/>
              <a:cs typeface="Times New Roman" pitchFamily="18" charset="0"/>
            </a:endParaRPr>
          </a:p>
          <a:p>
            <a:pPr algn="r" rtl="1">
              <a:lnSpc>
                <a:spcPct val="90000"/>
              </a:lnSpc>
            </a:pPr>
            <a:endParaRPr lang="fr-FR">
              <a:solidFill>
                <a:srgbClr val="000000"/>
              </a:solidFill>
              <a:effectLst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609600"/>
            <a:ext cx="9163050" cy="566737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2806700" y="6248401"/>
            <a:ext cx="6521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endParaRPr lang="en-US">
              <a:latin typeface="Arial" pitchFamily="34" charset="0"/>
            </a:endParaRP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0" y="5943600"/>
            <a:ext cx="9658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SA" sz="2000" dirty="0">
                <a:solidFill>
                  <a:srgbClr val="000000"/>
                </a:solidFill>
                <a:latin typeface="Arial" pitchFamily="34" charset="0"/>
              </a:rPr>
              <a:t>* أي الأشخاص الذين هم في عمر العمل من القادرين والراغبين في العمل، إلا </a:t>
            </a:r>
            <a:r>
              <a:rPr lang="ar-SA" sz="2000" dirty="0" err="1">
                <a:solidFill>
                  <a:srgbClr val="000000"/>
                </a:solidFill>
                <a:latin typeface="Arial" pitchFamily="34" charset="0"/>
              </a:rPr>
              <a:t>انهم</a:t>
            </a:r>
            <a:r>
              <a:rPr lang="ar-SA" sz="2000" dirty="0">
                <a:solidFill>
                  <a:srgbClr val="000000"/>
                </a:solidFill>
                <a:latin typeface="Arial" pitchFamily="34" charset="0"/>
              </a:rPr>
              <a:t> لا يجدون فرصاً للعمل.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76200"/>
            <a:ext cx="8915400" cy="788988"/>
          </a:xfrm>
        </p:spPr>
        <p:txBody>
          <a:bodyPr/>
          <a:lstStyle/>
          <a:p>
            <a:r>
              <a:rPr lang="ar-SA" b="1" dirty="0">
                <a:solidFill>
                  <a:srgbClr val="FF0000"/>
                </a:solidFill>
                <a:effectLst/>
              </a:rPr>
              <a:t>الدورات الاقتصادية</a:t>
            </a:r>
            <a:r>
              <a:rPr lang="en-US" b="1" dirty="0">
                <a:solidFill>
                  <a:srgbClr val="FF0000"/>
                </a:solidFill>
                <a:effectLst/>
              </a:rPr>
              <a:t>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8915400" cy="4800600"/>
          </a:xfrm>
          <a:solidFill>
            <a:schemeClr val="bg1"/>
          </a:solidFill>
        </p:spPr>
        <p:txBody>
          <a:bodyPr/>
          <a:lstStyle/>
          <a:p>
            <a:pPr marL="609600" indent="-609600" algn="r" rtl="1">
              <a:lnSpc>
                <a:spcPct val="90000"/>
              </a:lnSpc>
            </a:pPr>
            <a:r>
              <a:rPr lang="ar-SA" sz="2800" b="1" dirty="0">
                <a:solidFill>
                  <a:srgbClr val="FF0000"/>
                </a:solidFill>
                <a:effectLst/>
              </a:rPr>
              <a:t>أسباب حدوث التقلبات الاقتصادية:</a:t>
            </a:r>
            <a:endParaRPr lang="en-US" sz="2800" b="1" dirty="0">
              <a:solidFill>
                <a:srgbClr val="FF0000"/>
              </a:solidFill>
              <a:effectLst/>
            </a:endParaRPr>
          </a:p>
          <a:p>
            <a:pPr marL="609600" indent="-609600" algn="r" rtl="1">
              <a:lnSpc>
                <a:spcPct val="90000"/>
              </a:lnSpc>
              <a:buFont typeface="Wingdings" pitchFamily="2" charset="2"/>
              <a:buNone/>
            </a:pPr>
            <a:r>
              <a:rPr lang="ar-SA" sz="2800" dirty="0">
                <a:solidFill>
                  <a:srgbClr val="000000"/>
                </a:solidFill>
                <a:effectLst/>
              </a:rPr>
              <a:t/>
            </a:r>
            <a:br>
              <a:rPr lang="ar-SA" sz="2800" dirty="0">
                <a:solidFill>
                  <a:srgbClr val="000000"/>
                </a:solidFill>
                <a:effectLst/>
              </a:rPr>
            </a:br>
            <a:r>
              <a:rPr lang="ar-BH" sz="2800" dirty="0">
                <a:solidFill>
                  <a:srgbClr val="000000"/>
                </a:solidFill>
                <a:effectLst/>
              </a:rPr>
              <a:t>(1)</a:t>
            </a:r>
            <a:r>
              <a:rPr lang="ar-SA" sz="2800" dirty="0">
                <a:solidFill>
                  <a:srgbClr val="000000"/>
                </a:solidFill>
                <a:effectLst/>
              </a:rPr>
              <a:t> التغير في الناتج المحلي الإجمالي.</a:t>
            </a:r>
            <a:endParaRPr lang="ar-BH" sz="2800" dirty="0">
              <a:solidFill>
                <a:srgbClr val="000000"/>
              </a:solidFill>
              <a:effectLst/>
            </a:endParaRPr>
          </a:p>
          <a:p>
            <a:pPr marL="609600" indent="-609600" algn="r" rtl="1">
              <a:lnSpc>
                <a:spcPct val="90000"/>
              </a:lnSpc>
              <a:buFont typeface="Wingdings" pitchFamily="2" charset="2"/>
              <a:buNone/>
            </a:pPr>
            <a:r>
              <a:rPr lang="ar-BH" sz="2800" dirty="0">
                <a:solidFill>
                  <a:srgbClr val="000000"/>
                </a:solidFill>
                <a:effectLst/>
              </a:rPr>
              <a:t>	(2)</a:t>
            </a:r>
            <a:r>
              <a:rPr lang="ar-SA" sz="2800" dirty="0">
                <a:solidFill>
                  <a:srgbClr val="000000"/>
                </a:solidFill>
                <a:effectLst/>
              </a:rPr>
              <a:t> التغير في معدلات البطالة، أو الاستخدام.  </a:t>
            </a:r>
            <a:endParaRPr lang="ar-BH" sz="2800" dirty="0">
              <a:solidFill>
                <a:srgbClr val="000000"/>
              </a:solidFill>
              <a:effectLst/>
            </a:endParaRPr>
          </a:p>
          <a:p>
            <a:pPr marL="609600" indent="-609600" algn="r" rtl="1">
              <a:lnSpc>
                <a:spcPct val="90000"/>
              </a:lnSpc>
              <a:buFont typeface="Wingdings" pitchFamily="2" charset="2"/>
              <a:buNone/>
            </a:pPr>
            <a:r>
              <a:rPr lang="ar-BH" sz="2800" dirty="0">
                <a:solidFill>
                  <a:srgbClr val="000000"/>
                </a:solidFill>
                <a:effectLst/>
              </a:rPr>
              <a:t>	(3) </a:t>
            </a:r>
            <a:r>
              <a:rPr lang="ar-SA" sz="2800" dirty="0">
                <a:solidFill>
                  <a:srgbClr val="000000"/>
                </a:solidFill>
                <a:effectLst/>
              </a:rPr>
              <a:t>التغير في المستوى العام للأسعار.</a:t>
            </a:r>
            <a:endParaRPr lang="ar-BH" sz="2800" dirty="0">
              <a:solidFill>
                <a:srgbClr val="000000"/>
              </a:solidFill>
              <a:effectLst/>
            </a:endParaRPr>
          </a:p>
          <a:p>
            <a:pPr marL="609600" indent="-609600" algn="r" rtl="1">
              <a:lnSpc>
                <a:spcPct val="90000"/>
              </a:lnSpc>
              <a:buFont typeface="Wingdings" pitchFamily="2" charset="2"/>
              <a:buNone/>
            </a:pPr>
            <a:endParaRPr lang="ar-BH" sz="2800" dirty="0">
              <a:solidFill>
                <a:srgbClr val="000000"/>
              </a:solidFill>
              <a:effectLst/>
            </a:endParaRPr>
          </a:p>
          <a:p>
            <a:pPr marL="609600" indent="-609600" algn="r" rtl="1">
              <a:lnSpc>
                <a:spcPct val="90000"/>
              </a:lnSpc>
            </a:pPr>
            <a:r>
              <a:rPr lang="ar-SA" sz="2800" b="1" dirty="0">
                <a:solidFill>
                  <a:srgbClr val="FF0000"/>
                </a:solidFill>
                <a:effectLst/>
              </a:rPr>
              <a:t>مراحل الدورات الاقتصادية</a:t>
            </a:r>
            <a:r>
              <a:rPr lang="ar-BH" sz="2800" dirty="0">
                <a:solidFill>
                  <a:srgbClr val="FF0000"/>
                </a:solidFill>
                <a:effectLst/>
              </a:rPr>
              <a:t>:</a:t>
            </a:r>
            <a:endParaRPr lang="en-US" sz="2800" dirty="0">
              <a:solidFill>
                <a:srgbClr val="FF0000"/>
              </a:solidFill>
              <a:effectLst/>
            </a:endParaRPr>
          </a:p>
          <a:p>
            <a:pPr marL="990600" lvl="1" indent="-533400" algn="r" rtl="1">
              <a:lnSpc>
                <a:spcPct val="90000"/>
              </a:lnSpc>
              <a:buFont typeface="Wingdings" pitchFamily="2" charset="2"/>
              <a:buNone/>
            </a:pPr>
            <a:r>
              <a:rPr lang="ar-BH" sz="2400" dirty="0" smtClean="0">
                <a:solidFill>
                  <a:srgbClr val="000000"/>
                </a:solidFill>
                <a:effectLst/>
              </a:rPr>
              <a:t>(</a:t>
            </a:r>
            <a:r>
              <a:rPr lang="ar-BH" sz="2400" dirty="0">
                <a:solidFill>
                  <a:srgbClr val="000000"/>
                </a:solidFill>
                <a:effectLst/>
              </a:rPr>
              <a:t>1)</a:t>
            </a:r>
            <a:r>
              <a:rPr lang="ar-BH" sz="2400" b="1" dirty="0">
                <a:solidFill>
                  <a:srgbClr val="000000"/>
                </a:solidFill>
                <a:effectLst/>
              </a:rPr>
              <a:t> </a:t>
            </a:r>
            <a:r>
              <a:rPr lang="ar-SA" sz="2400" dirty="0">
                <a:solidFill>
                  <a:srgbClr val="000000"/>
                </a:solidFill>
                <a:effectLst/>
              </a:rPr>
              <a:t>مرحلة الركود، أو الانكماش</a:t>
            </a:r>
            <a:endParaRPr lang="ar-BH" sz="2400" dirty="0">
              <a:solidFill>
                <a:srgbClr val="000000"/>
              </a:solidFill>
              <a:effectLst/>
            </a:endParaRPr>
          </a:p>
          <a:p>
            <a:pPr marL="990600" lvl="1" indent="-533400" algn="r" rtl="1">
              <a:lnSpc>
                <a:spcPct val="90000"/>
              </a:lnSpc>
              <a:buFont typeface="Wingdings" pitchFamily="2" charset="2"/>
              <a:buNone/>
            </a:pPr>
            <a:r>
              <a:rPr lang="ar-BH" sz="2400" dirty="0">
                <a:solidFill>
                  <a:srgbClr val="000000"/>
                </a:solidFill>
                <a:effectLst/>
              </a:rPr>
              <a:t>(2) </a:t>
            </a:r>
            <a:r>
              <a:rPr lang="ar-SA" sz="2400" dirty="0">
                <a:solidFill>
                  <a:srgbClr val="000000"/>
                </a:solidFill>
                <a:effectLst/>
              </a:rPr>
              <a:t>مرحلة الكساد </a:t>
            </a:r>
            <a:endParaRPr lang="ar-BH" sz="2400" dirty="0">
              <a:solidFill>
                <a:srgbClr val="000000"/>
              </a:solidFill>
              <a:effectLst/>
            </a:endParaRPr>
          </a:p>
          <a:p>
            <a:pPr marL="990600" lvl="1" indent="-533400" algn="r" rtl="1">
              <a:lnSpc>
                <a:spcPct val="90000"/>
              </a:lnSpc>
              <a:buFont typeface="Wingdings" pitchFamily="2" charset="2"/>
              <a:buNone/>
            </a:pPr>
            <a:r>
              <a:rPr lang="ar-BH" sz="2400" dirty="0">
                <a:solidFill>
                  <a:srgbClr val="000000"/>
                </a:solidFill>
                <a:effectLst/>
              </a:rPr>
              <a:t>(3) </a:t>
            </a:r>
            <a:r>
              <a:rPr lang="ar-SA" sz="2400" dirty="0">
                <a:solidFill>
                  <a:srgbClr val="000000"/>
                </a:solidFill>
                <a:effectLst/>
              </a:rPr>
              <a:t>مرحلة الانتعاش </a:t>
            </a:r>
            <a:endParaRPr lang="ar-BH" sz="2400" dirty="0">
              <a:solidFill>
                <a:srgbClr val="000000"/>
              </a:solidFill>
              <a:effectLst/>
            </a:endParaRPr>
          </a:p>
          <a:p>
            <a:pPr marL="990600" lvl="1" indent="-533400" algn="r" rtl="1">
              <a:lnSpc>
                <a:spcPct val="90000"/>
              </a:lnSpc>
              <a:buFont typeface="Wingdings" pitchFamily="2" charset="2"/>
              <a:buNone/>
            </a:pPr>
            <a:r>
              <a:rPr lang="ar-BH" sz="2400" dirty="0">
                <a:solidFill>
                  <a:srgbClr val="000000"/>
                </a:solidFill>
                <a:effectLst/>
              </a:rPr>
              <a:t>(4) مرحلة الرفاهية</a:t>
            </a:r>
            <a:r>
              <a:rPr lang="en-US" sz="2400" dirty="0">
                <a:solidFill>
                  <a:srgbClr val="000000"/>
                </a:solidFill>
                <a:effectLst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2311400" y="1981200"/>
            <a:ext cx="577850" cy="376238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ar-BH">
                <a:solidFill>
                  <a:srgbClr val="000000"/>
                </a:solidFill>
                <a:latin typeface="Arial" pitchFamily="34" charset="0"/>
              </a:rPr>
              <a:t>ِ</a:t>
            </a:r>
            <a:r>
              <a:rPr lang="en-US">
                <a:solidFill>
                  <a:srgbClr val="000000"/>
                </a:solidFill>
                <a:latin typeface="Arial" pitchFamily="34" charset="0"/>
              </a:rPr>
              <a:t>A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0"/>
            <a:ext cx="8915400" cy="914400"/>
          </a:xfrm>
        </p:spPr>
        <p:txBody>
          <a:bodyPr/>
          <a:lstStyle/>
          <a:p>
            <a:r>
              <a:rPr lang="ar-SA" b="1"/>
              <a:t>مراحل الدورة الاقتصادية </a:t>
            </a:r>
            <a:endParaRPr lang="fr-FR" b="1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914400"/>
            <a:ext cx="9163050" cy="4876800"/>
          </a:xfrm>
          <a:prstGeom prst="rect">
            <a:avLst/>
          </a:prstGeom>
          <a:noFill/>
        </p:spPr>
      </p:pic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2311400" y="1981201"/>
            <a:ext cx="908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BH">
                <a:latin typeface="Arial" pitchFamily="34" charset="0"/>
              </a:rPr>
              <a:t>ِ</a:t>
            </a:r>
            <a:endParaRPr lang="fr-FR">
              <a:latin typeface="Arial" pitchFamily="34" charset="0"/>
            </a:endParaRP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2228850" y="1828800"/>
            <a:ext cx="660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en-US" sz="2000" b="1">
                <a:solidFill>
                  <a:srgbClr val="000000"/>
                </a:solidFill>
                <a:latin typeface="Arial" pitchFamily="34" charset="0"/>
              </a:rPr>
              <a:t>A</a:t>
            </a: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3302000" y="2971801"/>
            <a:ext cx="660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en-US" sz="2000" b="1">
                <a:solidFill>
                  <a:srgbClr val="000000"/>
                </a:solidFill>
                <a:latin typeface="Arial" pitchFamily="34" charset="0"/>
              </a:rPr>
              <a:t>B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2146300" y="2667000"/>
            <a:ext cx="908050" cy="4064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en-US" sz="2000" b="1">
                <a:latin typeface="Arial" pitchFamily="34" charset="0"/>
              </a:rPr>
              <a:t>A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4540250" y="2895601"/>
            <a:ext cx="660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en-US" sz="2000" b="1">
                <a:solidFill>
                  <a:srgbClr val="000000"/>
                </a:solidFill>
                <a:latin typeface="Arial" pitchFamily="34" charset="0"/>
              </a:rPr>
              <a:t>D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3714750" y="4191001"/>
            <a:ext cx="660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en-US" sz="2000" b="1">
                <a:solidFill>
                  <a:srgbClr val="000000"/>
                </a:solidFill>
                <a:latin typeface="Arial" pitchFamily="34" charset="0"/>
              </a:rPr>
              <a:t>C</a:t>
            </a:r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4540250" y="3886201"/>
            <a:ext cx="660400" cy="3968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endParaRPr lang="en-US" sz="20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6356350" y="1828800"/>
            <a:ext cx="660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en-US" sz="2000" b="1">
                <a:solidFill>
                  <a:srgbClr val="000000"/>
                </a:solidFill>
                <a:latin typeface="Arial" pitchFamily="34" charset="0"/>
              </a:rPr>
              <a:t>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152400"/>
            <a:ext cx="8915400" cy="762000"/>
          </a:xfrm>
        </p:spPr>
        <p:txBody>
          <a:bodyPr/>
          <a:lstStyle/>
          <a:p>
            <a:r>
              <a:rPr lang="ar-SA" b="1" dirty="0">
                <a:solidFill>
                  <a:srgbClr val="FF0000"/>
                </a:solidFill>
                <a:effectLst/>
              </a:rPr>
              <a:t>نظريات الدورات الاقتصادية</a:t>
            </a:r>
            <a:r>
              <a:rPr lang="en-US" b="1" dirty="0">
                <a:solidFill>
                  <a:srgbClr val="FF0000"/>
                </a:solidFill>
                <a:effectLst/>
              </a:rPr>
              <a:t>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838200"/>
            <a:ext cx="8915400" cy="5791200"/>
          </a:xfrm>
          <a:solidFill>
            <a:schemeClr val="bg1"/>
          </a:solidFill>
        </p:spPr>
        <p:txBody>
          <a:bodyPr/>
          <a:lstStyle/>
          <a:p>
            <a:pPr algn="justLow" rtl="1">
              <a:buFont typeface="Wingdings" pitchFamily="2" charset="2"/>
              <a:buNone/>
            </a:pPr>
            <a:r>
              <a:rPr lang="ar-BH" dirty="0">
                <a:solidFill>
                  <a:srgbClr val="FF0000"/>
                </a:solidFill>
                <a:effectLst/>
              </a:rPr>
              <a:t>(1) </a:t>
            </a:r>
            <a:r>
              <a:rPr lang="ar-SA" b="1" dirty="0">
                <a:solidFill>
                  <a:srgbClr val="FF0000"/>
                </a:solidFill>
                <a:effectLst/>
              </a:rPr>
              <a:t>النظرية الماركسية</a:t>
            </a:r>
            <a:endParaRPr lang="ar-BH" b="1" dirty="0">
              <a:solidFill>
                <a:srgbClr val="FF0000"/>
              </a:solidFill>
              <a:effectLst/>
            </a:endParaRPr>
          </a:p>
          <a:p>
            <a:pPr algn="justLow" rtl="1">
              <a:buFont typeface="Wingdings" pitchFamily="2" charset="2"/>
              <a:buNone/>
            </a:pPr>
            <a:r>
              <a:rPr lang="ar-BH" dirty="0">
                <a:solidFill>
                  <a:srgbClr val="000000"/>
                </a:solidFill>
                <a:effectLst/>
              </a:rPr>
              <a:t>	تعتبر الدورات الاقتصادية من الظواهر الملازمة للنظام الرأسمالي، تمتد جذورها في أعماق علاقات الإنتاج ونظام التبادل في السوق الرأسمالي الحر.</a:t>
            </a:r>
          </a:p>
          <a:p>
            <a:pPr algn="justLow" rtl="1">
              <a:buFont typeface="Wingdings" pitchFamily="2" charset="2"/>
              <a:buNone/>
            </a:pPr>
            <a:endParaRPr lang="en-US" dirty="0">
              <a:solidFill>
                <a:srgbClr val="000000"/>
              </a:solidFill>
              <a:effectLst/>
            </a:endParaRPr>
          </a:p>
          <a:p>
            <a:pPr algn="justLow" rtl="1">
              <a:buFont typeface="Wingdings" pitchFamily="2" charset="2"/>
              <a:buNone/>
            </a:pPr>
            <a:r>
              <a:rPr lang="ar-BH" dirty="0">
                <a:solidFill>
                  <a:srgbClr val="FF0000"/>
                </a:solidFill>
                <a:effectLst/>
              </a:rPr>
              <a:t>(2) </a:t>
            </a:r>
            <a:r>
              <a:rPr lang="ar-BH" b="1" dirty="0">
                <a:solidFill>
                  <a:srgbClr val="FF0000"/>
                </a:solidFill>
                <a:effectLst/>
              </a:rPr>
              <a:t>نظرية </a:t>
            </a:r>
            <a:r>
              <a:rPr lang="ar-BH" b="1" dirty="0" err="1">
                <a:solidFill>
                  <a:srgbClr val="FF0000"/>
                </a:solidFill>
                <a:effectLst/>
              </a:rPr>
              <a:t>ت</a:t>
            </a:r>
            <a:r>
              <a:rPr lang="ar-SA" b="1" dirty="0" err="1">
                <a:solidFill>
                  <a:srgbClr val="FF0000"/>
                </a:solidFill>
                <a:effectLst/>
              </a:rPr>
              <a:t>شومبيتر</a:t>
            </a:r>
            <a:endParaRPr lang="ar-BH" b="1" dirty="0">
              <a:solidFill>
                <a:srgbClr val="FF0000"/>
              </a:solidFill>
              <a:effectLst/>
            </a:endParaRPr>
          </a:p>
          <a:p>
            <a:pPr algn="justLow" rtl="1">
              <a:buFont typeface="Wingdings" pitchFamily="2" charset="2"/>
              <a:buNone/>
            </a:pPr>
            <a:r>
              <a:rPr lang="ar-BH" dirty="0">
                <a:solidFill>
                  <a:srgbClr val="000000"/>
                </a:solidFill>
                <a:effectLst/>
              </a:rPr>
              <a:t>	فسرت </a:t>
            </a:r>
            <a:r>
              <a:rPr lang="ar-SA" dirty="0">
                <a:solidFill>
                  <a:srgbClr val="000000"/>
                </a:solidFill>
                <a:effectLst/>
              </a:rPr>
              <a:t>الدورات الاقتصادية بنظرية الإبداعات (</a:t>
            </a:r>
            <a:r>
              <a:rPr lang="en-US" dirty="0">
                <a:solidFill>
                  <a:srgbClr val="000000"/>
                </a:solidFill>
                <a:effectLst/>
              </a:rPr>
              <a:t>Innovations</a:t>
            </a:r>
            <a:r>
              <a:rPr lang="ar-SA" dirty="0">
                <a:solidFill>
                  <a:srgbClr val="000000"/>
                </a:solidFill>
                <a:effectLst/>
              </a:rPr>
              <a:t>). </a:t>
            </a:r>
            <a:r>
              <a:rPr lang="ar-BH" dirty="0">
                <a:solidFill>
                  <a:srgbClr val="000000"/>
                </a:solidFill>
                <a:effectLst/>
              </a:rPr>
              <a:t>حيث </a:t>
            </a:r>
            <a:r>
              <a:rPr lang="ar-BH" dirty="0" err="1">
                <a:solidFill>
                  <a:srgbClr val="000000"/>
                </a:solidFill>
                <a:effectLst/>
              </a:rPr>
              <a:t>ت</a:t>
            </a:r>
            <a:r>
              <a:rPr lang="ar-SA" dirty="0" err="1">
                <a:solidFill>
                  <a:srgbClr val="000000"/>
                </a:solidFill>
                <a:effectLst/>
              </a:rPr>
              <a:t>رى</a:t>
            </a:r>
            <a:r>
              <a:rPr lang="ar-SA" dirty="0">
                <a:solidFill>
                  <a:srgbClr val="000000"/>
                </a:solidFill>
                <a:effectLst/>
              </a:rPr>
              <a:t> أن الإبداعات والمخترعات الجديدة تأتي في موجات متلاحقة على فترات تطول أحياناً لعدة سنوات</a:t>
            </a:r>
            <a:r>
              <a:rPr lang="ar-BH" dirty="0">
                <a:solidFill>
                  <a:srgbClr val="000000"/>
                </a:solidFill>
                <a:effectLst/>
              </a:rPr>
              <a:t>، تسبب ظهور الدورات الاقتصادية</a:t>
            </a:r>
            <a:r>
              <a:rPr lang="ar-SA" dirty="0">
                <a:solidFill>
                  <a:srgbClr val="000000"/>
                </a:solidFill>
                <a:effectLst/>
              </a:rPr>
              <a:t>. </a:t>
            </a:r>
            <a:endParaRPr lang="fr-FR" dirty="0">
              <a:solidFill>
                <a:srgbClr val="0000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>
              <a:buFont typeface="Wingdings" pitchFamily="2" charset="2"/>
              <a:buNone/>
            </a:pPr>
            <a:r>
              <a:rPr lang="ar-BH" b="1" dirty="0">
                <a:solidFill>
                  <a:srgbClr val="FF0000"/>
                </a:solidFill>
                <a:effectLst/>
              </a:rPr>
              <a:t>(3) </a:t>
            </a:r>
            <a:r>
              <a:rPr lang="ar-SA" b="1" dirty="0">
                <a:solidFill>
                  <a:srgbClr val="FF0000"/>
                </a:solidFill>
                <a:effectLst/>
              </a:rPr>
              <a:t>النظرية </a:t>
            </a:r>
            <a:r>
              <a:rPr lang="ar-SA" b="1" dirty="0" err="1">
                <a:solidFill>
                  <a:srgbClr val="FF0000"/>
                </a:solidFill>
                <a:effectLst/>
              </a:rPr>
              <a:t>الكينزية</a:t>
            </a:r>
            <a:endParaRPr lang="ar-SA" b="1" dirty="0">
              <a:solidFill>
                <a:srgbClr val="FF0000"/>
              </a:solidFill>
              <a:effectLst/>
            </a:endParaRPr>
          </a:p>
          <a:p>
            <a:pPr algn="r" rtl="1">
              <a:buFont typeface="Wingdings" pitchFamily="2" charset="2"/>
              <a:buNone/>
            </a:pPr>
            <a:r>
              <a:rPr lang="ar-BH" dirty="0">
                <a:solidFill>
                  <a:srgbClr val="000000"/>
                </a:solidFill>
                <a:effectLst/>
              </a:rPr>
              <a:t>	</a:t>
            </a:r>
            <a:r>
              <a:rPr lang="ar-SA" dirty="0">
                <a:solidFill>
                  <a:srgbClr val="000000"/>
                </a:solidFill>
                <a:effectLst/>
              </a:rPr>
              <a:t>تعتبر التوقعات </a:t>
            </a:r>
            <a:r>
              <a:rPr lang="en-US" dirty="0">
                <a:solidFill>
                  <a:srgbClr val="000000"/>
                </a:solidFill>
                <a:effectLst/>
              </a:rPr>
              <a:t>(Expectations)</a:t>
            </a:r>
            <a:r>
              <a:rPr lang="ar-SA" dirty="0">
                <a:solidFill>
                  <a:srgbClr val="000000"/>
                </a:solidFill>
                <a:effectLst/>
              </a:rPr>
              <a:t> المصدر الرئيسي للتقلبات الاقتصادية.  حيث </a:t>
            </a:r>
            <a:r>
              <a:rPr lang="ar-BH" dirty="0">
                <a:solidFill>
                  <a:srgbClr val="000000"/>
                </a:solidFill>
                <a:effectLst/>
              </a:rPr>
              <a:t>ت</a:t>
            </a:r>
            <a:r>
              <a:rPr lang="ar-SA" dirty="0" err="1">
                <a:solidFill>
                  <a:srgbClr val="000000"/>
                </a:solidFill>
                <a:effectLst/>
              </a:rPr>
              <a:t>ؤدي</a:t>
            </a:r>
            <a:r>
              <a:rPr lang="ar-SA" dirty="0">
                <a:solidFill>
                  <a:srgbClr val="000000"/>
                </a:solidFill>
                <a:effectLst/>
              </a:rPr>
              <a:t> </a:t>
            </a:r>
            <a:r>
              <a:rPr lang="ar-BH" dirty="0">
                <a:solidFill>
                  <a:srgbClr val="000000"/>
                </a:solidFill>
                <a:effectLst/>
              </a:rPr>
              <a:t>التوقعات إلى </a:t>
            </a:r>
            <a:r>
              <a:rPr lang="ar-BH" dirty="0" err="1">
                <a:solidFill>
                  <a:srgbClr val="000000"/>
                </a:solidFill>
                <a:effectLst/>
              </a:rPr>
              <a:t>ال</a:t>
            </a:r>
            <a:r>
              <a:rPr lang="ar-SA" dirty="0">
                <a:solidFill>
                  <a:srgbClr val="000000"/>
                </a:solidFill>
                <a:effectLst/>
              </a:rPr>
              <a:t>تغير في </a:t>
            </a:r>
            <a:r>
              <a:rPr lang="ar-BH" dirty="0">
                <a:solidFill>
                  <a:srgbClr val="000000"/>
                </a:solidFill>
                <a:effectLst/>
              </a:rPr>
              <a:t> م</a:t>
            </a:r>
            <a:r>
              <a:rPr lang="ar-SA" dirty="0" err="1">
                <a:solidFill>
                  <a:srgbClr val="000000"/>
                </a:solidFill>
                <a:effectLst/>
              </a:rPr>
              <a:t>ستوى</a:t>
            </a:r>
            <a:r>
              <a:rPr lang="ar-SA" dirty="0">
                <a:solidFill>
                  <a:srgbClr val="000000"/>
                </a:solidFill>
                <a:effectLst/>
              </a:rPr>
              <a:t> الاستثمار</a:t>
            </a:r>
            <a:r>
              <a:rPr lang="ar-BH" dirty="0">
                <a:solidFill>
                  <a:srgbClr val="000000"/>
                </a:solidFill>
                <a:effectLst/>
              </a:rPr>
              <a:t>، ومن ثم التقلبات الاقتصادية</a:t>
            </a:r>
            <a:r>
              <a:rPr lang="ar-SA" dirty="0">
                <a:solidFill>
                  <a:srgbClr val="000000"/>
                </a:solidFill>
                <a:effectLst/>
              </a:rPr>
              <a:t>.</a:t>
            </a:r>
            <a:endParaRPr lang="en-US" dirty="0">
              <a:solidFill>
                <a:srgbClr val="000000"/>
              </a:solidFill>
              <a:effectLst/>
            </a:endParaRPr>
          </a:p>
          <a:p>
            <a:pPr algn="r" rtl="1">
              <a:buFont typeface="Wingdings" pitchFamily="2" charset="2"/>
              <a:buNone/>
            </a:pPr>
            <a:r>
              <a:rPr lang="ar-BH" b="1" dirty="0">
                <a:solidFill>
                  <a:srgbClr val="FF0000"/>
                </a:solidFill>
                <a:effectLst/>
              </a:rPr>
              <a:t>(4) </a:t>
            </a:r>
            <a:r>
              <a:rPr lang="ar-SA" b="1" dirty="0">
                <a:solidFill>
                  <a:srgbClr val="FF0000"/>
                </a:solidFill>
                <a:effectLst/>
              </a:rPr>
              <a:t>النظرية النقدية</a:t>
            </a:r>
          </a:p>
          <a:p>
            <a:pPr algn="r" rtl="1">
              <a:buFont typeface="Wingdings" pitchFamily="2" charset="2"/>
              <a:buNone/>
            </a:pPr>
            <a:r>
              <a:rPr lang="ar-BH" dirty="0">
                <a:solidFill>
                  <a:srgbClr val="000000"/>
                </a:solidFill>
                <a:effectLst/>
              </a:rPr>
              <a:t>	</a:t>
            </a:r>
            <a:r>
              <a:rPr lang="ar-SA" dirty="0">
                <a:solidFill>
                  <a:srgbClr val="000000"/>
                </a:solidFill>
                <a:effectLst/>
              </a:rPr>
              <a:t>يعتقد دعاة هذه النظرية، وفي مقدمتهم </a:t>
            </a:r>
            <a:r>
              <a:rPr lang="ar-SA" dirty="0" err="1">
                <a:solidFill>
                  <a:srgbClr val="000000"/>
                </a:solidFill>
                <a:effectLst/>
              </a:rPr>
              <a:t>ملتون</a:t>
            </a:r>
            <a:r>
              <a:rPr lang="ar-SA" dirty="0">
                <a:solidFill>
                  <a:srgbClr val="000000"/>
                </a:solidFill>
                <a:effectLst/>
              </a:rPr>
              <a:t> </a:t>
            </a:r>
            <a:r>
              <a:rPr lang="ar-SA" dirty="0" err="1">
                <a:solidFill>
                  <a:srgbClr val="000000"/>
                </a:solidFill>
                <a:effectLst/>
              </a:rPr>
              <a:t>فريدمان</a:t>
            </a:r>
            <a:r>
              <a:rPr lang="ar-SA" dirty="0">
                <a:solidFill>
                  <a:srgbClr val="000000"/>
                </a:solidFill>
                <a:effectLst/>
              </a:rPr>
              <a:t>  </a:t>
            </a:r>
            <a:r>
              <a:rPr lang="en-US" dirty="0">
                <a:solidFill>
                  <a:srgbClr val="000000"/>
                </a:solidFill>
                <a:effectLst/>
              </a:rPr>
              <a:t>(Milton Friedman)</a:t>
            </a:r>
            <a:r>
              <a:rPr lang="ar-SA" dirty="0">
                <a:solidFill>
                  <a:srgbClr val="000000"/>
                </a:solidFill>
                <a:effectLst/>
              </a:rPr>
              <a:t>، أن التقلبات في كمية النقود هي المصدر الرئيسي للتقلبات الاقتصادية. </a:t>
            </a:r>
            <a:endParaRPr lang="fr-FR" dirty="0">
              <a:solidFill>
                <a:srgbClr val="0000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838200"/>
            <a:ext cx="8915400" cy="5562600"/>
          </a:xfrm>
        </p:spPr>
        <p:txBody>
          <a:bodyPr/>
          <a:lstStyle/>
          <a:p>
            <a:pPr algn="justLow" rtl="1">
              <a:buFont typeface="Wingdings" pitchFamily="2" charset="2"/>
              <a:buNone/>
            </a:pPr>
            <a:r>
              <a:rPr lang="ar-BH" sz="2800" b="1" dirty="0">
                <a:solidFill>
                  <a:srgbClr val="FF0000"/>
                </a:solidFill>
                <a:effectLst/>
              </a:rPr>
              <a:t>(5) </a:t>
            </a:r>
            <a:r>
              <a:rPr lang="ar-SA" sz="2800" b="1" dirty="0">
                <a:solidFill>
                  <a:srgbClr val="FF0000"/>
                </a:solidFill>
                <a:effectLst/>
              </a:rPr>
              <a:t>نظرية التوقعات الرشيدة</a:t>
            </a:r>
          </a:p>
          <a:p>
            <a:pPr algn="justLow" rtl="1">
              <a:buFont typeface="Wingdings" pitchFamily="2" charset="2"/>
              <a:buNone/>
            </a:pPr>
            <a:r>
              <a:rPr lang="ar-BH" sz="2800" dirty="0">
                <a:solidFill>
                  <a:srgbClr val="000000"/>
                </a:solidFill>
                <a:effectLst/>
              </a:rPr>
              <a:t>	</a:t>
            </a:r>
            <a:r>
              <a:rPr lang="ar-SA" sz="2800" dirty="0">
                <a:solidFill>
                  <a:srgbClr val="000000"/>
                </a:solidFill>
                <a:effectLst/>
              </a:rPr>
              <a:t>يقصد بهذه النظرية إمكانية التنبؤ في ضوء المعلومات المتاحة.</a:t>
            </a:r>
            <a:r>
              <a:rPr lang="en-US" sz="2800" dirty="0">
                <a:solidFill>
                  <a:srgbClr val="000000"/>
                </a:solidFill>
                <a:effectLst/>
              </a:rPr>
              <a:t> </a:t>
            </a:r>
            <a:r>
              <a:rPr lang="ar-SA" sz="2800" dirty="0">
                <a:solidFill>
                  <a:srgbClr val="000000"/>
                </a:solidFill>
                <a:effectLst/>
              </a:rPr>
              <a:t>فاستناداً  إلى النظرية الكلاسيكية الجديدة ، تعتبر التقلبات غير المتوقعة في الطلب الكلي المصدر الرئيسي للتقلبات الاقتصادية.</a:t>
            </a:r>
            <a:endParaRPr lang="ar-BH" sz="2800" dirty="0">
              <a:solidFill>
                <a:srgbClr val="000000"/>
              </a:solidFill>
              <a:effectLst/>
            </a:endParaRPr>
          </a:p>
          <a:p>
            <a:pPr algn="justLow" rtl="1">
              <a:buFont typeface="Wingdings" pitchFamily="2" charset="2"/>
              <a:buNone/>
            </a:pPr>
            <a:r>
              <a:rPr lang="ar-SA" sz="2800" b="1" dirty="0">
                <a:solidFill>
                  <a:srgbClr val="FF0000"/>
                </a:solidFill>
                <a:effectLst/>
              </a:rPr>
              <a:t>النظرية العامة للعرض الكلي والطلب الكلي</a:t>
            </a:r>
            <a:endParaRPr lang="ar-SA" sz="2800" dirty="0">
              <a:solidFill>
                <a:srgbClr val="FF0000"/>
              </a:solidFill>
              <a:effectLst/>
            </a:endParaRPr>
          </a:p>
          <a:p>
            <a:pPr algn="justLow" rtl="1">
              <a:buFont typeface="Wingdings" pitchFamily="2" charset="2"/>
              <a:buNone/>
            </a:pPr>
            <a:r>
              <a:rPr lang="ar-BH" sz="2800" dirty="0">
                <a:solidFill>
                  <a:srgbClr val="000000"/>
                </a:solidFill>
                <a:effectLst/>
              </a:rPr>
              <a:t>	تعتبر</a:t>
            </a:r>
            <a:r>
              <a:rPr lang="ar-SA" sz="2800" dirty="0">
                <a:solidFill>
                  <a:srgbClr val="000000"/>
                </a:solidFill>
                <a:effectLst/>
              </a:rPr>
              <a:t> النظريات </a:t>
            </a:r>
            <a:r>
              <a:rPr lang="ar-BH" sz="2800" dirty="0">
                <a:solidFill>
                  <a:srgbClr val="000000"/>
                </a:solidFill>
                <a:effectLst/>
              </a:rPr>
              <a:t>الخمس</a:t>
            </a:r>
            <a:r>
              <a:rPr lang="ar-SA" sz="2800" dirty="0">
                <a:solidFill>
                  <a:srgbClr val="000000"/>
                </a:solidFill>
                <a:effectLst/>
              </a:rPr>
              <a:t> </a:t>
            </a:r>
            <a:r>
              <a:rPr lang="ar-BH" sz="2800" dirty="0">
                <a:solidFill>
                  <a:srgbClr val="000000"/>
                </a:solidFill>
                <a:effectLst/>
              </a:rPr>
              <a:t>السابقة</a:t>
            </a:r>
            <a:r>
              <a:rPr lang="ar-SA" sz="2800" dirty="0">
                <a:solidFill>
                  <a:srgbClr val="000000"/>
                </a:solidFill>
                <a:effectLst/>
              </a:rPr>
              <a:t> حالات خاصة بالنسبة لنظرية أكثر شمولاً وهي نظرية التوازن </a:t>
            </a:r>
            <a:r>
              <a:rPr lang="ar-BH" sz="2800" dirty="0">
                <a:solidFill>
                  <a:srgbClr val="000000"/>
                </a:solidFill>
                <a:effectLst/>
              </a:rPr>
              <a:t>العام </a:t>
            </a:r>
            <a:r>
              <a:rPr lang="ar-SA" sz="2800" dirty="0">
                <a:solidFill>
                  <a:srgbClr val="000000"/>
                </a:solidFill>
                <a:effectLst/>
              </a:rPr>
              <a:t>بين العرض الكلي والطلب الكلي.  حيث يمكن حدوث الركود الاقتصادي بسبب انخفاض العرض الكلي. </a:t>
            </a:r>
            <a:r>
              <a:rPr lang="ar-BH" sz="2800" dirty="0">
                <a:solidFill>
                  <a:srgbClr val="000000"/>
                </a:solidFill>
                <a:effectLst/>
              </a:rPr>
              <a:t>بينما اعتبرت </a:t>
            </a:r>
            <a:r>
              <a:rPr lang="ar-SA" sz="2800" dirty="0">
                <a:solidFill>
                  <a:srgbClr val="000000"/>
                </a:solidFill>
                <a:effectLst/>
              </a:rPr>
              <a:t>النظريات السابقة صدمات </a:t>
            </a:r>
            <a:r>
              <a:rPr lang="ar-BH" sz="2800" dirty="0">
                <a:solidFill>
                  <a:srgbClr val="000000"/>
                </a:solidFill>
                <a:effectLst/>
              </a:rPr>
              <a:t>جانب</a:t>
            </a:r>
            <a:r>
              <a:rPr lang="ar-SA" sz="2800" dirty="0">
                <a:solidFill>
                  <a:srgbClr val="000000"/>
                </a:solidFill>
                <a:effectLst/>
              </a:rPr>
              <a:t> العرض الكلي كحالات نادرة</a:t>
            </a:r>
            <a:r>
              <a:rPr lang="ar-BH" sz="2800" dirty="0">
                <a:solidFill>
                  <a:srgbClr val="000000"/>
                </a:solidFill>
                <a:effectLst/>
              </a:rPr>
              <a:t> الحدوث، وأن من الأرجح أن تكون تقلبات الطلب الكلي هي المسبب الأهم للدورات الاقتصادية.</a:t>
            </a:r>
            <a:endParaRPr lang="fr-FR" sz="2800" dirty="0">
              <a:solidFill>
                <a:srgbClr val="0000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62200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sz="6000" spc="-150" dirty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sz="6000" dirty="0" smtClean="0">
                <a:solidFill>
                  <a:srgbClr val="00B050"/>
                </a:solidFill>
                <a:cs typeface="Arial" pitchFamily="34" charset="0"/>
              </a:rPr>
              <a:t> </a:t>
            </a:r>
            <a:r>
              <a:rPr lang="ar-SA" sz="6000" spc="-150" dirty="0" smtClean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الرابعة   </a:t>
            </a:r>
          </a:p>
          <a:p>
            <a:pPr eaLnBrk="1" hangingPunct="1"/>
            <a:endParaRPr lang="en-US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4400" b="1" dirty="0" smtClean="0">
                <a:solidFill>
                  <a:schemeClr val="tx1"/>
                </a:solidFill>
                <a:cs typeface="Arial" pitchFamily="34" charset="0"/>
              </a:rPr>
              <a:t>البطالة والدورات </a:t>
            </a:r>
            <a:r>
              <a:rPr lang="ar-SA" sz="4400" b="1" dirty="0" smtClean="0">
                <a:solidFill>
                  <a:schemeClr val="tx1"/>
                </a:solidFill>
                <a:cs typeface="Arial" pitchFamily="34" charset="0"/>
              </a:rPr>
              <a:t>الاقتصادية</a:t>
            </a:r>
          </a:p>
          <a:p>
            <a:pPr eaLnBrk="1" hangingPunct="1"/>
            <a:r>
              <a:rPr lang="ar-SA" sz="4400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الفصل الثالث  </a:t>
            </a:r>
          </a:p>
          <a:p>
            <a:pPr eaLnBrk="1" hangingPunct="1"/>
            <a:r>
              <a:rPr lang="ar-SA" sz="4400" b="1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endParaRPr lang="ar-SA" sz="44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1418</TotalTime>
  <Words>283</Words>
  <Application>Microsoft Office PowerPoint</Application>
  <PresentationFormat>A4 Paper (210x297 mm)‎</PresentationFormat>
  <Paragraphs>90</Paragraphs>
  <Slides>15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Office Theme</vt:lpstr>
      <vt:lpstr>الشريحة 1</vt:lpstr>
      <vt:lpstr>الشريحة 2</vt:lpstr>
      <vt:lpstr>أنواع البطالة</vt:lpstr>
      <vt:lpstr>الشريحة 4</vt:lpstr>
      <vt:lpstr>الشريحة 5</vt:lpstr>
      <vt:lpstr>تكاليف البطالة</vt:lpstr>
      <vt:lpstr>قياس البطالة</vt:lpstr>
      <vt:lpstr>الشريحة 8</vt:lpstr>
      <vt:lpstr>الدورات الاقتصادية </vt:lpstr>
      <vt:lpstr>مراحل الدورة الاقتصادية </vt:lpstr>
      <vt:lpstr>نظريات الدورات الاقتصادية </vt:lpstr>
      <vt:lpstr>الشريحة 12</vt:lpstr>
      <vt:lpstr>الشريحة 13</vt:lpstr>
      <vt:lpstr>الشريحة 14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143</cp:revision>
  <dcterms:created xsi:type="dcterms:W3CDTF">2009-10-14T19:14:34Z</dcterms:created>
  <dcterms:modified xsi:type="dcterms:W3CDTF">2011-03-13T12:14:36Z</dcterms:modified>
</cp:coreProperties>
</file>