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0" r:id="rId2"/>
    <p:sldId id="301" r:id="rId3"/>
    <p:sldId id="303" r:id="rId4"/>
    <p:sldId id="305" r:id="rId5"/>
    <p:sldId id="307" r:id="rId6"/>
    <p:sldId id="309" r:id="rId7"/>
    <p:sldId id="311" r:id="rId8"/>
    <p:sldId id="313" r:id="rId9"/>
    <p:sldId id="316" r:id="rId10"/>
    <p:sldId id="318" r:id="rId11"/>
    <p:sldId id="320" r:id="rId12"/>
    <p:sldId id="322" r:id="rId13"/>
    <p:sldId id="324" r:id="rId14"/>
    <p:sldId id="325" r:id="rId15"/>
    <p:sldId id="327" r:id="rId16"/>
    <p:sldId id="32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الثالثة  </a:t>
            </a:r>
          </a:p>
          <a:p>
            <a:pPr eaLnBrk="1" hangingPunct="1"/>
            <a:r>
              <a:rPr lang="ar-SA" sz="6000" spc="-150" dirty="0" smtClean="0">
                <a:solidFill>
                  <a:srgbClr val="FF0000"/>
                </a:solidFill>
                <a:latin typeface="ae_AlMateen" pitchFamily="2" charset="-78"/>
                <a:cs typeface="ae_AlMateen" pitchFamily="2" charset="-78"/>
              </a:rPr>
              <a:t>الفصل الثاني</a:t>
            </a:r>
            <a:r>
              <a:rPr lang="ar-SA" spc="-150" dirty="0" smtClean="0">
                <a:solidFill>
                  <a:srgbClr val="FF000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الحسابات القومية والنمو الاقتصادي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28600" y="990600"/>
            <a:ext cx="9362546" cy="2677656"/>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Times New Roman" pitchFamily="18" charset="0"/>
                <a:cs typeface="Times New Roman" pitchFamily="18" charset="0"/>
              </a:rPr>
              <a:t>يشمل الناتج القومي الإجمالي </a:t>
            </a:r>
            <a:r>
              <a:rPr lang="en-US" sz="2800" dirty="0">
                <a:solidFill>
                  <a:srgbClr val="000000"/>
                </a:solidFill>
                <a:latin typeface="Times New Roman" pitchFamily="18" charset="0"/>
                <a:cs typeface="Times New Roman" pitchFamily="18" charset="0"/>
              </a:rPr>
              <a:t>(Gross National Product – GNP)</a:t>
            </a:r>
            <a:r>
              <a:rPr lang="ar-BH" sz="2800" dirty="0">
                <a:solidFill>
                  <a:srgbClr val="000000"/>
                </a:solidFill>
                <a:latin typeface="Times New Roman" pitchFamily="18" charset="0"/>
                <a:cs typeface="Times New Roman" pitchFamily="18" charset="0"/>
              </a:rPr>
              <a:t> العربي على قيمة جميع السلع والخدمات النهائية المنتجة من قبل الأفراد والشركات العربية، سواء تم الإنتاج في داخل أو خارج أقطار الوطن العربي. فالأرباح المتحققة للاستثمارات العربية في الخارج جزء من الناتج القومي الإجمالي العربي، بينما لا تعتبر الأرباح المتحققة للشركات الأجنبية العاملة في الأقطار العربية جزءاً من الناتج القومي الإجمالي العربي.</a:t>
            </a:r>
            <a:endParaRPr lang="en-US" sz="2800" dirty="0">
              <a:solidFill>
                <a:srgbClr val="000000"/>
              </a:solidFill>
              <a:latin typeface="Times New Roman" pitchFamily="18" charset="0"/>
              <a:cs typeface="Times New Roman" pitchFamily="18" charset="0"/>
            </a:endParaRPr>
          </a:p>
        </p:txBody>
      </p:sp>
      <p:sp>
        <p:nvSpPr>
          <p:cNvPr id="20483" name="Text Box 3"/>
          <p:cNvSpPr txBox="1">
            <a:spLocks noChangeArrowheads="1"/>
          </p:cNvSpPr>
          <p:nvPr/>
        </p:nvSpPr>
        <p:spPr bwMode="auto">
          <a:xfrm>
            <a:off x="271727" y="254000"/>
            <a:ext cx="9362546" cy="707886"/>
          </a:xfrm>
          <a:prstGeom prst="rect">
            <a:avLst/>
          </a:prstGeom>
          <a:noFill/>
          <a:ln w="9525">
            <a:noFill/>
            <a:miter lim="800000"/>
            <a:headEnd/>
            <a:tailEnd/>
          </a:ln>
          <a:effectLst/>
        </p:spPr>
        <p:txBody>
          <a:bodyPr>
            <a:spAutoFit/>
          </a:bodyPr>
          <a:lstStyle/>
          <a:p>
            <a:pPr algn="just">
              <a:spcBef>
                <a:spcPct val="50000"/>
              </a:spcBef>
            </a:pPr>
            <a:r>
              <a:rPr lang="ar-BH" sz="4000" b="1" dirty="0" smtClean="0">
                <a:solidFill>
                  <a:srgbClr val="FF0000"/>
                </a:solidFill>
                <a:latin typeface="Arial" pitchFamily="34" charset="0"/>
                <a:cs typeface="Arabic Transparent" pitchFamily="2" charset="-78"/>
              </a:rPr>
              <a:t>الناتج </a:t>
            </a:r>
            <a:r>
              <a:rPr lang="ar-BH" sz="4000" b="1" dirty="0">
                <a:solidFill>
                  <a:srgbClr val="FF0000"/>
                </a:solidFill>
                <a:latin typeface="Arial" pitchFamily="34" charset="0"/>
                <a:cs typeface="Arabic Transparent" pitchFamily="2" charset="-78"/>
              </a:rPr>
              <a:t>القومي </a:t>
            </a:r>
            <a:r>
              <a:rPr lang="ar-BH" sz="4000" b="1" dirty="0" smtClean="0">
                <a:solidFill>
                  <a:srgbClr val="FF0000"/>
                </a:solidFill>
                <a:latin typeface="Arial" pitchFamily="34" charset="0"/>
                <a:cs typeface="Arabic Transparent" pitchFamily="2" charset="-78"/>
              </a:rPr>
              <a:t>الإجمالي</a:t>
            </a:r>
            <a:endParaRPr lang="en-US" sz="4000" b="1" dirty="0">
              <a:solidFill>
                <a:srgbClr val="FF0000"/>
              </a:solidFill>
              <a:latin typeface="Arial" pitchFamily="34" charset="0"/>
              <a:cs typeface="Arabic Transparent" pitchFamily="2" charset="-78"/>
            </a:endParaRPr>
          </a:p>
        </p:txBody>
      </p:sp>
      <p:sp>
        <p:nvSpPr>
          <p:cNvPr id="20484" name="Text Box 4"/>
          <p:cNvSpPr txBox="1">
            <a:spLocks noChangeArrowheads="1"/>
          </p:cNvSpPr>
          <p:nvPr/>
        </p:nvSpPr>
        <p:spPr bwMode="auto">
          <a:xfrm>
            <a:off x="304800" y="3810000"/>
            <a:ext cx="9362546" cy="2446824"/>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Times New Roman" pitchFamily="18" charset="0"/>
                <a:cs typeface="Times New Roman" pitchFamily="18" charset="0"/>
              </a:rPr>
              <a:t>من المتوقع أن يكون الناتج القومي الإجمالي العربي أكبر من الناتج المحلي الإجمالي العربي طالما كانت عوائد عناصر الإنتاج الأجنبية في أقطار الوطن العربي أقل من عوائد عناصر الإنتاج العربية في الخارج حيث أن :</a:t>
            </a:r>
          </a:p>
          <a:p>
            <a:pPr algn="ctr">
              <a:spcBef>
                <a:spcPct val="50000"/>
              </a:spcBef>
            </a:pPr>
            <a:r>
              <a:rPr lang="en-US" sz="2800" b="1" dirty="0">
                <a:solidFill>
                  <a:srgbClr val="000000"/>
                </a:solidFill>
                <a:latin typeface="Times New Roman" pitchFamily="18" charset="0"/>
                <a:cs typeface="Times New Roman" pitchFamily="18" charset="0"/>
              </a:rPr>
              <a:t>GNP = GDP + NFI</a:t>
            </a:r>
            <a:endParaRPr lang="ar-BH" sz="2800" dirty="0">
              <a:solidFill>
                <a:srgbClr val="000000"/>
              </a:solidFill>
              <a:latin typeface="Times New Roman" pitchFamily="18" charset="0"/>
              <a:cs typeface="Times New Roman" pitchFamily="18" charset="0"/>
            </a:endParaRPr>
          </a:p>
          <a:p>
            <a:pPr algn="just">
              <a:spcBef>
                <a:spcPct val="50000"/>
              </a:spcBef>
            </a:pPr>
            <a:endParaRPr lang="en-US" dirty="0">
              <a:solidFill>
                <a:srgbClr val="00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checkerboard(across)">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checkerboard(across)">
                                      <p:cBhvr>
                                        <p:cTn id="12" dur="500"/>
                                        <p:tgtEl>
                                          <p:spTgt spid="2048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0484">
                                            <p:txEl>
                                              <p:pRg st="0" end="0"/>
                                            </p:txEl>
                                          </p:spTgt>
                                        </p:tgtEl>
                                        <p:attrNameLst>
                                          <p:attrName>style.visibility</p:attrName>
                                        </p:attrNameLst>
                                      </p:cBhvr>
                                      <p:to>
                                        <p:strVal val="visible"/>
                                      </p:to>
                                    </p:set>
                                    <p:animEffect transition="in" filter="checkerboard(across)">
                                      <p:cBhvr>
                                        <p:cTn id="17" dur="500"/>
                                        <p:tgtEl>
                                          <p:spTgt spid="2048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0484">
                                            <p:txEl>
                                              <p:pRg st="1" end="1"/>
                                            </p:txEl>
                                          </p:spTgt>
                                        </p:tgtEl>
                                        <p:attrNameLst>
                                          <p:attrName>style.visibility</p:attrName>
                                        </p:attrNameLst>
                                      </p:cBhvr>
                                      <p:to>
                                        <p:strVal val="visible"/>
                                      </p:to>
                                    </p:set>
                                    <p:animEffect transition="in" filter="checkerboard(across)">
                                      <p:cBhvr>
                                        <p:cTn id="22" dur="500"/>
                                        <p:tgtEl>
                                          <p:spTgt spid="2048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Grp="1" noChangeArrowheads="1"/>
          </p:cNvSpPr>
          <p:nvPr>
            <p:ph type="body" idx="1"/>
          </p:nvPr>
        </p:nvSpPr>
        <p:spPr>
          <a:xfrm>
            <a:off x="457200" y="304800"/>
            <a:ext cx="8915400" cy="2376488"/>
          </a:xfrm>
          <a:solidFill>
            <a:schemeClr val="bg1"/>
          </a:solidFill>
          <a:ln/>
        </p:spPr>
        <p:txBody>
          <a:bodyPr/>
          <a:lstStyle/>
          <a:p>
            <a:r>
              <a:rPr lang="ar-BH" b="1" dirty="0">
                <a:solidFill>
                  <a:srgbClr val="FF0000"/>
                </a:solidFill>
                <a:effectLst/>
              </a:rPr>
              <a:t>الدخل المحلي </a:t>
            </a:r>
            <a:r>
              <a:rPr lang="ar-BH" b="1" dirty="0" smtClean="0">
                <a:solidFill>
                  <a:srgbClr val="FF0000"/>
                </a:solidFill>
                <a:effectLst/>
              </a:rPr>
              <a:t>الصافي</a:t>
            </a:r>
            <a:endParaRPr lang="ar-BH" b="1" dirty="0">
              <a:solidFill>
                <a:srgbClr val="FF0000"/>
              </a:solidFill>
              <a:effectLst/>
            </a:endParaRPr>
          </a:p>
          <a:p>
            <a:pPr algn="just" rtl="1"/>
            <a:r>
              <a:rPr lang="ar-BH" sz="2800" dirty="0">
                <a:solidFill>
                  <a:srgbClr val="000000"/>
                </a:solidFill>
                <a:effectLst/>
              </a:rPr>
              <a:t>يتم التوصل إلى الدخل المحلي الصافي بعد إضافة الإعانات غير المباشرة واستبعاد الضرائب غير المباشرة. أي طرح صافي الضرائب غير المباشرة من الناتج المحلي الصافي أي أن :</a:t>
            </a:r>
          </a:p>
          <a:p>
            <a:pPr algn="ctr" rtl="1"/>
            <a:r>
              <a:rPr lang="en-US" sz="4000" b="1" dirty="0">
                <a:solidFill>
                  <a:srgbClr val="000000"/>
                </a:solidFill>
                <a:effectLst/>
              </a:rPr>
              <a:t>NDI = NDP - NIT</a:t>
            </a:r>
            <a:endParaRPr lang="en-US" sz="4000" dirty="0">
              <a:solidFill>
                <a:srgbClr val="000000"/>
              </a:solidFill>
              <a:effectLst/>
            </a:endParaRPr>
          </a:p>
        </p:txBody>
      </p:sp>
      <p:sp>
        <p:nvSpPr>
          <p:cNvPr id="32773" name="Text Box 5"/>
          <p:cNvSpPr txBox="1">
            <a:spLocks noChangeArrowheads="1"/>
          </p:cNvSpPr>
          <p:nvPr/>
        </p:nvSpPr>
        <p:spPr bwMode="auto">
          <a:xfrm>
            <a:off x="304800" y="3352800"/>
            <a:ext cx="9362546" cy="2616101"/>
          </a:xfrm>
          <a:prstGeom prst="rect">
            <a:avLst/>
          </a:prstGeom>
          <a:solidFill>
            <a:schemeClr val="bg1"/>
          </a:solidFill>
          <a:ln w="9525">
            <a:noFill/>
            <a:miter lim="800000"/>
            <a:headEnd/>
            <a:tailEnd/>
          </a:ln>
          <a:effectLst/>
        </p:spPr>
        <p:txBody>
          <a:bodyPr>
            <a:spAutoFit/>
          </a:bodyPr>
          <a:lstStyle/>
          <a:p>
            <a:pPr algn="just">
              <a:spcBef>
                <a:spcPct val="50000"/>
              </a:spcBef>
            </a:pPr>
            <a:r>
              <a:rPr lang="ar-BH" sz="3600" b="1" dirty="0" smtClean="0">
                <a:solidFill>
                  <a:srgbClr val="FF0000"/>
                </a:solidFill>
                <a:latin typeface="Arial" pitchFamily="34" charset="0"/>
                <a:cs typeface="Arabic Transparent" pitchFamily="2" charset="-78"/>
              </a:rPr>
              <a:t>الناتج </a:t>
            </a:r>
            <a:r>
              <a:rPr lang="ar-BH" sz="3600" b="1" dirty="0">
                <a:solidFill>
                  <a:srgbClr val="FF0000"/>
                </a:solidFill>
                <a:latin typeface="Arial" pitchFamily="34" charset="0"/>
                <a:cs typeface="Arabic Transparent" pitchFamily="2" charset="-78"/>
              </a:rPr>
              <a:t>القومي </a:t>
            </a:r>
            <a:r>
              <a:rPr lang="ar-BH" sz="3600" b="1" dirty="0" smtClean="0">
                <a:solidFill>
                  <a:srgbClr val="FF0000"/>
                </a:solidFill>
                <a:latin typeface="Arial" pitchFamily="34" charset="0"/>
                <a:cs typeface="Arabic Transparent" pitchFamily="2" charset="-78"/>
              </a:rPr>
              <a:t>الصافي</a:t>
            </a:r>
            <a:endParaRPr lang="ar-BH" sz="3600" b="1" dirty="0">
              <a:solidFill>
                <a:srgbClr val="FF0000"/>
              </a:solidFill>
              <a:latin typeface="Arial" pitchFamily="34" charset="0"/>
              <a:cs typeface="Arabic Transparent" pitchFamily="2" charset="-78"/>
            </a:endParaRPr>
          </a:p>
          <a:p>
            <a:pPr algn="just">
              <a:spcBef>
                <a:spcPct val="50000"/>
              </a:spcBef>
            </a:pPr>
            <a:r>
              <a:rPr lang="ar-BH" sz="3200" dirty="0">
                <a:solidFill>
                  <a:srgbClr val="000000"/>
                </a:solidFill>
              </a:rPr>
              <a:t>يقاس الناتج الإجمالي الصافي بالفرق بين الناتج القومي الإجمالي وإهلاكات الأصول الثابتة أي أن </a:t>
            </a:r>
            <a:r>
              <a:rPr lang="ar-BH" sz="3200" dirty="0" smtClean="0">
                <a:solidFill>
                  <a:srgbClr val="000000"/>
                </a:solidFill>
              </a:rPr>
              <a:t>:</a:t>
            </a:r>
          </a:p>
          <a:p>
            <a:pPr algn="ctr">
              <a:spcBef>
                <a:spcPct val="50000"/>
              </a:spcBef>
              <a:buFontTx/>
              <a:buBlip>
                <a:blip r:embed="rId2"/>
              </a:buBlip>
            </a:pPr>
            <a:r>
              <a:rPr lang="en-US" sz="3200" b="1" dirty="0" smtClean="0">
                <a:solidFill>
                  <a:srgbClr val="000000"/>
                </a:solidFill>
              </a:rPr>
              <a:t>NNP = GNP - Depreciation</a:t>
            </a:r>
            <a:endParaRPr lang="en-US" sz="3200" b="1"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checkerboard(across)">
                                      <p:cBhvr>
                                        <p:cTn id="7" dur="5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Effect transition="in" filter="checkerboard(across)">
                                      <p:cBhvr>
                                        <p:cTn id="12" dur="500"/>
                                        <p:tgtEl>
                                          <p:spTgt spid="327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2772">
                                            <p:txEl>
                                              <p:pRg st="2" end="2"/>
                                            </p:txEl>
                                          </p:spTgt>
                                        </p:tgtEl>
                                        <p:attrNameLst>
                                          <p:attrName>style.visibility</p:attrName>
                                        </p:attrNameLst>
                                      </p:cBhvr>
                                      <p:to>
                                        <p:strVal val="visible"/>
                                      </p:to>
                                    </p:set>
                                    <p:animEffect transition="in" filter="checkerboard(across)">
                                      <p:cBhvr>
                                        <p:cTn id="17" dur="500"/>
                                        <p:tgtEl>
                                          <p:spTgt spid="327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2773">
                                            <p:txEl>
                                              <p:pRg st="0" end="0"/>
                                            </p:txEl>
                                          </p:spTgt>
                                        </p:tgtEl>
                                        <p:attrNameLst>
                                          <p:attrName>style.visibility</p:attrName>
                                        </p:attrNameLst>
                                      </p:cBhvr>
                                      <p:to>
                                        <p:strVal val="visible"/>
                                      </p:to>
                                    </p:set>
                                    <p:animEffect transition="in" filter="checkerboard(across)">
                                      <p:cBhvr>
                                        <p:cTn id="22" dur="500"/>
                                        <p:tgtEl>
                                          <p:spTgt spid="3277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2773">
                                            <p:txEl>
                                              <p:pRg st="1" end="1"/>
                                            </p:txEl>
                                          </p:spTgt>
                                        </p:tgtEl>
                                        <p:attrNameLst>
                                          <p:attrName>style.visibility</p:attrName>
                                        </p:attrNameLst>
                                      </p:cBhvr>
                                      <p:to>
                                        <p:strVal val="visible"/>
                                      </p:to>
                                    </p:set>
                                    <p:animEffect transition="in" filter="checkerboard(across)">
                                      <p:cBhvr>
                                        <p:cTn id="27" dur="500"/>
                                        <p:tgtEl>
                                          <p:spTgt spid="3277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2773">
                                            <p:txEl>
                                              <p:pRg st="2" end="2"/>
                                            </p:txEl>
                                          </p:spTgt>
                                        </p:tgtEl>
                                        <p:attrNameLst>
                                          <p:attrName>style.visibility</p:attrName>
                                        </p:attrNameLst>
                                      </p:cBhvr>
                                      <p:to>
                                        <p:strVal val="visible"/>
                                      </p:to>
                                    </p:set>
                                    <p:animEffect transition="in" filter="checkerboard(across)">
                                      <p:cBhvr>
                                        <p:cTn id="32" dur="500"/>
                                        <p:tgtEl>
                                          <p:spTgt spid="327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28600" y="990600"/>
            <a:ext cx="9362546" cy="2877711"/>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يتم التوصل إلى الدخل الشخصي بالطريقة التالية:</a:t>
            </a:r>
          </a:p>
          <a:p>
            <a:pPr algn="just">
              <a:spcBef>
                <a:spcPct val="50000"/>
              </a:spcBef>
            </a:pPr>
            <a:r>
              <a:rPr lang="ar-SA" sz="2800" dirty="0" smtClean="0">
                <a:solidFill>
                  <a:srgbClr val="000000"/>
                </a:solidFill>
              </a:rPr>
              <a:t>ا</a:t>
            </a:r>
            <a:r>
              <a:rPr lang="ar-BH" sz="2800" dirty="0" smtClean="0">
                <a:solidFill>
                  <a:srgbClr val="000000"/>
                </a:solidFill>
              </a:rPr>
              <a:t>لدخل </a:t>
            </a:r>
            <a:r>
              <a:rPr lang="ar-BH" sz="2800" dirty="0">
                <a:solidFill>
                  <a:srgbClr val="000000"/>
                </a:solidFill>
              </a:rPr>
              <a:t>الشخصي = صافي الدخل المحلي – (الضرائب على أرباح الشركات + الأرباح غير الموزعة + استقطاعات الضمان الاجتماعي) + (مدفوعات الضمان الاجتماعي وتعويضات البطالة والمساعدات الحكومية للأسر الفقيرة + الفوائد على الدين العام).</a:t>
            </a:r>
            <a:endParaRPr lang="en-US" sz="2800" dirty="0">
              <a:solidFill>
                <a:srgbClr val="000000"/>
              </a:solidFill>
            </a:endParaRPr>
          </a:p>
          <a:p>
            <a:pPr algn="just">
              <a:spcBef>
                <a:spcPct val="50000"/>
              </a:spcBef>
            </a:pPr>
            <a:endParaRPr lang="en-US" dirty="0">
              <a:solidFill>
                <a:srgbClr val="000000"/>
              </a:solidFill>
              <a:latin typeface="Arial" pitchFamily="34" charset="0"/>
              <a:cs typeface="Arabic Transparent" pitchFamily="2" charset="-78"/>
            </a:endParaRPr>
          </a:p>
        </p:txBody>
      </p:sp>
      <p:sp>
        <p:nvSpPr>
          <p:cNvPr id="19459" name="Text Box 3"/>
          <p:cNvSpPr txBox="1">
            <a:spLocks noChangeArrowheads="1"/>
          </p:cNvSpPr>
          <p:nvPr/>
        </p:nvSpPr>
        <p:spPr bwMode="auto">
          <a:xfrm>
            <a:off x="271727" y="254000"/>
            <a:ext cx="9362546" cy="707886"/>
          </a:xfrm>
          <a:prstGeom prst="rect">
            <a:avLst/>
          </a:prstGeom>
          <a:noFill/>
          <a:ln w="9525">
            <a:noFill/>
            <a:miter lim="800000"/>
            <a:headEnd/>
            <a:tailEnd/>
          </a:ln>
          <a:effectLst/>
        </p:spPr>
        <p:txBody>
          <a:bodyPr>
            <a:spAutoFit/>
          </a:bodyPr>
          <a:lstStyle/>
          <a:p>
            <a:pPr algn="just">
              <a:spcBef>
                <a:spcPct val="50000"/>
              </a:spcBef>
            </a:pPr>
            <a:r>
              <a:rPr lang="ar-BH" sz="4000" b="1" dirty="0" smtClean="0">
                <a:solidFill>
                  <a:srgbClr val="FF0000"/>
                </a:solidFill>
                <a:latin typeface="Arial" pitchFamily="34" charset="0"/>
                <a:cs typeface="Arabic Transparent" pitchFamily="2" charset="-78"/>
              </a:rPr>
              <a:t>الدخل الشخصي</a:t>
            </a:r>
            <a:endParaRPr lang="en-US" sz="4000" b="1" dirty="0">
              <a:solidFill>
                <a:srgbClr val="FF0000"/>
              </a:solidFill>
              <a:latin typeface="Arial" pitchFamily="34" charset="0"/>
              <a:cs typeface="Arabic Transparent" pitchFamily="2" charset="-78"/>
            </a:endParaRPr>
          </a:p>
        </p:txBody>
      </p:sp>
      <p:sp>
        <p:nvSpPr>
          <p:cNvPr id="19462" name="Text Box 6"/>
          <p:cNvSpPr txBox="1">
            <a:spLocks noChangeArrowheads="1"/>
          </p:cNvSpPr>
          <p:nvPr/>
        </p:nvSpPr>
        <p:spPr bwMode="auto">
          <a:xfrm>
            <a:off x="543454" y="3886200"/>
            <a:ext cx="9362546" cy="1569660"/>
          </a:xfrm>
          <a:prstGeom prst="rect">
            <a:avLst/>
          </a:prstGeom>
          <a:solidFill>
            <a:schemeClr val="bg1"/>
          </a:solidFill>
          <a:ln w="9525">
            <a:noFill/>
            <a:miter lim="800000"/>
            <a:headEnd/>
            <a:tailEnd/>
          </a:ln>
          <a:effectLst/>
        </p:spPr>
        <p:txBody>
          <a:bodyPr>
            <a:spAutoFit/>
          </a:bodyPr>
          <a:lstStyle/>
          <a:p>
            <a:pPr algn="just">
              <a:spcBef>
                <a:spcPct val="50000"/>
              </a:spcBef>
            </a:pPr>
            <a:r>
              <a:rPr lang="ar-BH" sz="3200" dirty="0" smtClean="0">
                <a:solidFill>
                  <a:srgbClr val="000000"/>
                </a:solidFill>
              </a:rPr>
              <a:t>الدخل </a:t>
            </a:r>
            <a:r>
              <a:rPr lang="ar-BH" sz="3200" dirty="0">
                <a:solidFill>
                  <a:srgbClr val="000000"/>
                </a:solidFill>
              </a:rPr>
              <a:t>الشخصي المتاح هو الدخل الذي يملك الأفراد حق التصرف فيه بالإنفاق أو الادخار. ويحسب الدخل الشخصي المتاح بطرح ضريبة الدخل الشخصي من الدخل الشخصي، أي أن :</a:t>
            </a:r>
            <a:endParaRPr lang="en-US" sz="3200" b="1" dirty="0">
              <a:solidFill>
                <a:srgbClr val="000000"/>
              </a:solidFill>
              <a:latin typeface="Arial" pitchFamily="34" charset="0"/>
              <a:cs typeface="Arabic Transparent" pitchFamily="2" charset="-78"/>
            </a:endParaRPr>
          </a:p>
        </p:txBody>
      </p:sp>
      <p:sp>
        <p:nvSpPr>
          <p:cNvPr id="19464" name="Text Box 8"/>
          <p:cNvSpPr txBox="1">
            <a:spLocks noChangeArrowheads="1"/>
          </p:cNvSpPr>
          <p:nvPr/>
        </p:nvSpPr>
        <p:spPr bwMode="auto">
          <a:xfrm>
            <a:off x="0" y="5410200"/>
            <a:ext cx="9362546" cy="584775"/>
          </a:xfrm>
          <a:prstGeom prst="rect">
            <a:avLst/>
          </a:prstGeom>
          <a:solidFill>
            <a:schemeClr val="bg1"/>
          </a:solidFill>
          <a:ln w="9525">
            <a:noFill/>
            <a:miter lim="800000"/>
            <a:headEnd/>
            <a:tailEnd/>
          </a:ln>
          <a:effectLst/>
        </p:spPr>
        <p:txBody>
          <a:bodyPr>
            <a:spAutoFit/>
          </a:bodyPr>
          <a:lstStyle/>
          <a:p>
            <a:pPr algn="ctr">
              <a:spcBef>
                <a:spcPct val="50000"/>
              </a:spcBef>
            </a:pPr>
            <a:r>
              <a:rPr lang="ar-BH" sz="3200" b="1" dirty="0">
                <a:solidFill>
                  <a:srgbClr val="000000"/>
                </a:solidFill>
                <a:latin typeface="Arial" pitchFamily="34" charset="0"/>
                <a:cs typeface="Arabic Transparent" pitchFamily="2" charset="-78"/>
              </a:rPr>
              <a:t>الدخل الشخصي المتاح = الدخل الشخصي – ضريبة الدخل الشخصي</a:t>
            </a:r>
            <a:endParaRPr lang="en-US" sz="3200" b="1" dirty="0">
              <a:solidFill>
                <a:srgbClr val="000000"/>
              </a:solidFill>
              <a:latin typeface="Arial" pitchFamily="34" charset="0"/>
              <a:cs typeface="Arabic Transparent" pitchFamily="2" charset="-78"/>
            </a:endParaRPr>
          </a:p>
        </p:txBody>
      </p:sp>
      <p:sp>
        <p:nvSpPr>
          <p:cNvPr id="19468" name="Text Box 12"/>
          <p:cNvSpPr txBox="1">
            <a:spLocks noChangeArrowheads="1"/>
          </p:cNvSpPr>
          <p:nvPr/>
        </p:nvSpPr>
        <p:spPr bwMode="auto">
          <a:xfrm>
            <a:off x="3733800" y="3352800"/>
            <a:ext cx="5943600" cy="646331"/>
          </a:xfrm>
          <a:prstGeom prst="rect">
            <a:avLst/>
          </a:prstGeom>
          <a:noFill/>
          <a:ln w="9525">
            <a:noFill/>
            <a:miter lim="800000"/>
            <a:headEnd/>
            <a:tailEnd/>
          </a:ln>
          <a:effectLst/>
        </p:spPr>
        <p:txBody>
          <a:bodyPr wrap="square">
            <a:spAutoFit/>
          </a:bodyPr>
          <a:lstStyle/>
          <a:p>
            <a:pPr>
              <a:spcBef>
                <a:spcPct val="50000"/>
              </a:spcBef>
            </a:pPr>
            <a:r>
              <a:rPr lang="ar-BH" sz="3600" b="1" dirty="0">
                <a:solidFill>
                  <a:srgbClr val="FF0000"/>
                </a:solidFill>
              </a:rPr>
              <a:t>الدخل الشخصي </a:t>
            </a:r>
            <a:r>
              <a:rPr lang="ar-BH" sz="3600" b="1" dirty="0" smtClean="0">
                <a:solidFill>
                  <a:srgbClr val="FF0000"/>
                </a:solidFill>
              </a:rPr>
              <a:t>المتاح</a:t>
            </a:r>
            <a:endParaRPr lang="en-US" sz="36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checkerboard(across)">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checkerboard(across)">
                                      <p:cBhvr>
                                        <p:cTn id="12" dur="500"/>
                                        <p:tgtEl>
                                          <p:spTgt spid="1945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9468">
                                            <p:txEl>
                                              <p:pRg st="0" end="0"/>
                                            </p:txEl>
                                          </p:spTgt>
                                        </p:tgtEl>
                                        <p:attrNameLst>
                                          <p:attrName>style.visibility</p:attrName>
                                        </p:attrNameLst>
                                      </p:cBhvr>
                                      <p:to>
                                        <p:strVal val="visible"/>
                                      </p:to>
                                    </p:set>
                                    <p:animEffect transition="in" filter="checkerboard(across)">
                                      <p:cBhvr>
                                        <p:cTn id="17" dur="500"/>
                                        <p:tgtEl>
                                          <p:spTgt spid="1946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9462">
                                            <p:txEl>
                                              <p:pRg st="0" end="0"/>
                                            </p:txEl>
                                          </p:spTgt>
                                        </p:tgtEl>
                                        <p:attrNameLst>
                                          <p:attrName>style.visibility</p:attrName>
                                        </p:attrNameLst>
                                      </p:cBhvr>
                                      <p:to>
                                        <p:strVal val="visible"/>
                                      </p:to>
                                    </p:set>
                                    <p:animEffect transition="in" filter="checkerboard(across)">
                                      <p:cBhvr>
                                        <p:cTn id="22" dur="500"/>
                                        <p:tgtEl>
                                          <p:spTgt spid="1946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9464"/>
                                        </p:tgtEl>
                                        <p:attrNameLst>
                                          <p:attrName>style.visibility</p:attrName>
                                        </p:attrNameLst>
                                      </p:cBhvr>
                                      <p:to>
                                        <p:strVal val="visible"/>
                                      </p:to>
                                    </p:set>
                                    <p:animEffect transition="in" filter="checkerboard(across)">
                                      <p:cBhvr>
                                        <p:cTn id="27" dur="2000"/>
                                        <p:tgtEl>
                                          <p:spTgt spid="19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6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p:cNvSpPr txBox="1">
            <a:spLocks noGrp="1" noChangeArrowheads="1"/>
          </p:cNvSpPr>
          <p:nvPr>
            <p:ph type="body" idx="1"/>
          </p:nvPr>
        </p:nvSpPr>
        <p:spPr>
          <a:xfrm>
            <a:off x="533400" y="2362200"/>
            <a:ext cx="8915400" cy="3095625"/>
          </a:xfrm>
          <a:solidFill>
            <a:schemeClr val="bg1"/>
          </a:solidFill>
          <a:ln/>
        </p:spPr>
        <p:txBody>
          <a:bodyPr/>
          <a:lstStyle/>
          <a:p>
            <a:pPr rtl="1">
              <a:lnSpc>
                <a:spcPct val="90000"/>
              </a:lnSpc>
            </a:pPr>
            <a:r>
              <a:rPr lang="ar-BH" sz="2800" dirty="0">
                <a:solidFill>
                  <a:srgbClr val="000000"/>
                </a:solidFill>
                <a:effectLst>
                  <a:outerShdw blurRad="38100" dist="38100" dir="2700000" algn="tl">
                    <a:srgbClr val="FFFFFF"/>
                  </a:outerShdw>
                </a:effectLst>
                <a:latin typeface="Times New Roman" pitchFamily="18" charset="0"/>
                <a:cs typeface="Times New Roman" pitchFamily="18" charset="0"/>
              </a:rPr>
              <a:t> </a:t>
            </a:r>
            <a:r>
              <a:rPr lang="ar-BH" b="1" dirty="0">
                <a:solidFill>
                  <a:srgbClr val="FF0000"/>
                </a:solidFill>
                <a:effectLst/>
                <a:latin typeface="Times New Roman" pitchFamily="18" charset="0"/>
                <a:cs typeface="Times New Roman" pitchFamily="18" charset="0"/>
              </a:rPr>
              <a:t>تغيرات الأسعار وتقدير الناتج </a:t>
            </a:r>
            <a:r>
              <a:rPr lang="ar-BH" b="1" dirty="0" smtClean="0">
                <a:solidFill>
                  <a:srgbClr val="FF0000"/>
                </a:solidFill>
                <a:effectLst/>
                <a:latin typeface="Times New Roman" pitchFamily="18" charset="0"/>
                <a:cs typeface="Times New Roman" pitchFamily="18" charset="0"/>
              </a:rPr>
              <a:t>الحقيقي</a:t>
            </a:r>
            <a:endParaRPr lang="ar-BH" b="1" dirty="0">
              <a:solidFill>
                <a:srgbClr val="FF0000"/>
              </a:solidFill>
              <a:effectLst/>
              <a:latin typeface="Times New Roman" pitchFamily="18" charset="0"/>
              <a:cs typeface="Times New Roman" pitchFamily="18" charset="0"/>
            </a:endParaRPr>
          </a:p>
          <a:p>
            <a:pPr algn="just" rtl="1">
              <a:lnSpc>
                <a:spcPct val="90000"/>
              </a:lnSpc>
            </a:pPr>
            <a:r>
              <a:rPr lang="ar-SA" dirty="0" smtClean="0">
                <a:solidFill>
                  <a:srgbClr val="000000"/>
                </a:solidFill>
                <a:effectLst/>
                <a:latin typeface="Times New Roman" pitchFamily="18" charset="0"/>
                <a:cs typeface="Times New Roman" pitchFamily="18" charset="0"/>
              </a:rPr>
              <a:t>          </a:t>
            </a:r>
            <a:r>
              <a:rPr lang="ar-BH" dirty="0" smtClean="0">
                <a:solidFill>
                  <a:srgbClr val="000000"/>
                </a:solidFill>
                <a:effectLst/>
                <a:latin typeface="Times New Roman" pitchFamily="18" charset="0"/>
                <a:cs typeface="Times New Roman" pitchFamily="18" charset="0"/>
              </a:rPr>
              <a:t>لا </a:t>
            </a:r>
            <a:r>
              <a:rPr lang="ar-BH" dirty="0">
                <a:solidFill>
                  <a:srgbClr val="000000"/>
                </a:solidFill>
                <a:effectLst/>
                <a:latin typeface="Times New Roman" pitchFamily="18" charset="0"/>
                <a:cs typeface="Times New Roman" pitchFamily="18" charset="0"/>
              </a:rPr>
              <a:t>يقتصر التحليل الاقتصادي على دراسة التغيرات الاقتصادية في فترة زمنية معينة، بل يتعداه إلى دراسة التغيرات الاقتصادية التي تطرأ بين فترة زمنية وأخرى.</a:t>
            </a:r>
          </a:p>
          <a:p>
            <a:pPr algn="just" rtl="1">
              <a:lnSpc>
                <a:spcPct val="90000"/>
              </a:lnSpc>
            </a:pPr>
            <a:r>
              <a:rPr lang="ar-SA" dirty="0" smtClean="0">
                <a:solidFill>
                  <a:srgbClr val="000000"/>
                </a:solidFill>
                <a:effectLst/>
                <a:latin typeface="Times New Roman" pitchFamily="18" charset="0"/>
                <a:cs typeface="Times New Roman" pitchFamily="18" charset="0"/>
              </a:rPr>
              <a:t>          </a:t>
            </a:r>
            <a:r>
              <a:rPr lang="ar-BH" dirty="0" smtClean="0">
                <a:solidFill>
                  <a:srgbClr val="000000"/>
                </a:solidFill>
                <a:effectLst/>
                <a:latin typeface="Times New Roman" pitchFamily="18" charset="0"/>
                <a:cs typeface="Times New Roman" pitchFamily="18" charset="0"/>
              </a:rPr>
              <a:t>وذلك </a:t>
            </a:r>
            <a:r>
              <a:rPr lang="ar-BH" dirty="0">
                <a:solidFill>
                  <a:srgbClr val="000000"/>
                </a:solidFill>
                <a:effectLst/>
                <a:latin typeface="Times New Roman" pitchFamily="18" charset="0"/>
                <a:cs typeface="Times New Roman" pitchFamily="18" charset="0"/>
              </a:rPr>
              <a:t>لمعرفة العوامل التي تؤدي إلى مثل هذه التقلبات، وكذلك تحديد مدى التقدم الاقتصادي الذي حققه قطر معين، ونسبة التحسن الذي تحقق في مستوى معيشة الأفراد في هذا القطر خلال فترة معينة.</a:t>
            </a:r>
            <a:endParaRPr lang="en-US" dirty="0">
              <a:solidFill>
                <a:srgbClr val="000000"/>
              </a:solidFill>
              <a:effectLst/>
              <a:latin typeface="Times New Roman" pitchFamily="18" charset="0"/>
              <a:cs typeface="Times New Roman" pitchFamily="18" charset="0"/>
            </a:endParaRPr>
          </a:p>
        </p:txBody>
      </p:sp>
      <p:sp>
        <p:nvSpPr>
          <p:cNvPr id="33797" name="Text Box 5"/>
          <p:cNvSpPr txBox="1">
            <a:spLocks noChangeArrowheads="1"/>
          </p:cNvSpPr>
          <p:nvPr/>
        </p:nvSpPr>
        <p:spPr bwMode="auto">
          <a:xfrm>
            <a:off x="457200" y="228600"/>
            <a:ext cx="8891323" cy="2062103"/>
          </a:xfrm>
          <a:prstGeom prst="rect">
            <a:avLst/>
          </a:prstGeom>
          <a:solidFill>
            <a:schemeClr val="bg1"/>
          </a:solidFill>
          <a:ln w="9525">
            <a:noFill/>
            <a:miter lim="800000"/>
            <a:headEnd/>
            <a:tailEnd/>
          </a:ln>
          <a:effectLst/>
        </p:spPr>
        <p:txBody>
          <a:bodyPr>
            <a:spAutoFit/>
          </a:bodyPr>
          <a:lstStyle/>
          <a:p>
            <a:pPr algn="just">
              <a:spcBef>
                <a:spcPct val="50000"/>
              </a:spcBef>
            </a:pPr>
            <a:r>
              <a:rPr lang="ar-BH" sz="3200" dirty="0">
                <a:solidFill>
                  <a:srgbClr val="000000"/>
                </a:solidFill>
                <a:latin typeface="Arial" pitchFamily="34" charset="0"/>
                <a:cs typeface="Arabic Transparent" pitchFamily="2" charset="-78"/>
              </a:rPr>
              <a:t>ويوضح الجدول </a:t>
            </a:r>
            <a:r>
              <a:rPr lang="ar-SA" sz="3200" dirty="0" smtClean="0">
                <a:solidFill>
                  <a:srgbClr val="000000"/>
                </a:solidFill>
                <a:latin typeface="Arial" pitchFamily="34" charset="0"/>
                <a:cs typeface="Arabic Transparent" pitchFamily="2" charset="-78"/>
              </a:rPr>
              <a:t>التالي </a:t>
            </a:r>
            <a:r>
              <a:rPr lang="ar-BH" sz="3200" dirty="0" smtClean="0">
                <a:solidFill>
                  <a:srgbClr val="000000"/>
                </a:solidFill>
                <a:latin typeface="Arial" pitchFamily="34" charset="0"/>
                <a:cs typeface="Arabic Transparent" pitchFamily="2" charset="-78"/>
              </a:rPr>
              <a:t>صيغة </a:t>
            </a:r>
            <a:r>
              <a:rPr lang="ar-BH" sz="3200" dirty="0">
                <a:solidFill>
                  <a:srgbClr val="000000"/>
                </a:solidFill>
                <a:latin typeface="Arial" pitchFamily="34" charset="0"/>
                <a:cs typeface="Arabic Transparent" pitchFamily="2" charset="-78"/>
              </a:rPr>
              <a:t>مبسطة لكيفية التوصل إلى مفاهيم الدخل المختلفة، ابتداء من الناتج المحلي الإجمالي وانتهاء بالدخل الشخصي المتاح، وتوزيعه بين الإنفاق الاستهلاكي والادخار، وذلك استناداً إلى بيانات تقديرية لاقتصاد الوطن العربي في سنة 2004.</a:t>
            </a:r>
            <a:endParaRPr lang="en-US" sz="3200"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7"/>
                                        </p:tgtEl>
                                        <p:attrNameLst>
                                          <p:attrName>style.visibility</p:attrName>
                                        </p:attrNameLst>
                                      </p:cBhvr>
                                      <p:to>
                                        <p:strVal val="visible"/>
                                      </p:to>
                                    </p:set>
                                    <p:animEffect transition="in" filter="checkerboard(across)">
                                      <p:cBhvr>
                                        <p:cTn id="7" dur="2000"/>
                                        <p:tgtEl>
                                          <p:spTgt spid="3379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3796">
                                            <p:txEl>
                                              <p:pRg st="0" end="0"/>
                                            </p:txEl>
                                          </p:spTgt>
                                        </p:tgtEl>
                                        <p:attrNameLst>
                                          <p:attrName>style.visibility</p:attrName>
                                        </p:attrNameLst>
                                      </p:cBhvr>
                                      <p:to>
                                        <p:strVal val="visible"/>
                                      </p:to>
                                    </p:set>
                                    <p:animEffect transition="in" filter="checkerboard(across)">
                                      <p:cBhvr>
                                        <p:cTn id="12" dur="2000"/>
                                        <p:tgtEl>
                                          <p:spTgt spid="3379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3796">
                                            <p:txEl>
                                              <p:pRg st="1" end="1"/>
                                            </p:txEl>
                                          </p:spTgt>
                                        </p:tgtEl>
                                        <p:attrNameLst>
                                          <p:attrName>style.visibility</p:attrName>
                                        </p:attrNameLst>
                                      </p:cBhvr>
                                      <p:to>
                                        <p:strVal val="visible"/>
                                      </p:to>
                                    </p:set>
                                    <p:animEffect transition="in" filter="checkerboard(across)">
                                      <p:cBhvr>
                                        <p:cTn id="17" dur="2000"/>
                                        <p:tgtEl>
                                          <p:spTgt spid="3379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3796">
                                            <p:txEl>
                                              <p:pRg st="2" end="2"/>
                                            </p:txEl>
                                          </p:spTgt>
                                        </p:tgtEl>
                                        <p:attrNameLst>
                                          <p:attrName>style.visibility</p:attrName>
                                        </p:attrNameLst>
                                      </p:cBhvr>
                                      <p:to>
                                        <p:strVal val="visible"/>
                                      </p:to>
                                    </p:set>
                                    <p:animEffect transition="in" filter="checkerboard(across)">
                                      <p:cBhvr>
                                        <p:cTn id="22" dur="2000"/>
                                        <p:tgtEl>
                                          <p:spTgt spid="3379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918" name="Group 78"/>
          <p:cNvGraphicFramePr>
            <a:graphicFrameLocks noGrp="1"/>
          </p:cNvGraphicFramePr>
          <p:nvPr/>
        </p:nvGraphicFramePr>
        <p:xfrm>
          <a:off x="350838" y="685799"/>
          <a:ext cx="9204325" cy="5029200"/>
        </p:xfrm>
        <a:graphic>
          <a:graphicData uri="http://schemas.openxmlformats.org/drawingml/2006/table">
            <a:tbl>
              <a:tblPr/>
              <a:tblGrid>
                <a:gridCol w="1793743"/>
                <a:gridCol w="7410582"/>
              </a:tblGrid>
              <a:tr h="558800">
                <a:tc gridSpan="2">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000000"/>
                          </a:solidFill>
                          <a:effectLst/>
                          <a:latin typeface="Verdana" pitchFamily="34" charset="0"/>
                          <a:cs typeface="Arabic Transparent" pitchFamily="2" charset="-78"/>
                        </a:rPr>
                        <a:t>جدول </a:t>
                      </a:r>
                      <a:r>
                        <a:rPr kumimoji="0" lang="ar-SA" sz="2000" b="1" i="0" u="none" strike="noStrike" cap="none" normalizeH="0" baseline="0" dirty="0" smtClean="0">
                          <a:ln>
                            <a:noFill/>
                          </a:ln>
                          <a:solidFill>
                            <a:srgbClr val="000000"/>
                          </a:solidFill>
                          <a:effectLst/>
                          <a:latin typeface="Verdana" pitchFamily="34" charset="0"/>
                          <a:cs typeface="Arabic Transparent" pitchFamily="2" charset="-78"/>
                        </a:rPr>
                        <a:t>يبين </a:t>
                      </a:r>
                      <a:r>
                        <a:rPr kumimoji="0" lang="ar-BH" sz="2000" b="1" i="0" u="none" strike="noStrike" cap="none" normalizeH="0" baseline="0" dirty="0" smtClean="0">
                          <a:ln>
                            <a:noFill/>
                          </a:ln>
                          <a:solidFill>
                            <a:srgbClr val="000000"/>
                          </a:solidFill>
                          <a:effectLst/>
                          <a:latin typeface="Verdana" pitchFamily="34" charset="0"/>
                          <a:cs typeface="Arabic Transparent" pitchFamily="2" charset="-78"/>
                        </a:rPr>
                        <a:t>المقاييس المختلفة للناتج والدخل لاقتصاد الوطن العربي في سنة 2004</a:t>
                      </a:r>
                      <a:endParaRPr kumimoji="0" lang="en-US" sz="20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مليار دولار أمريكي</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الفقرة</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800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1- الناتج المحلي </a:t>
                      </a:r>
                      <a:r>
                        <a:rPr kumimoji="0" lang="ar-BH" sz="2000" b="1" i="0" u="none" strike="noStrike" cap="none" normalizeH="0" baseline="0" dirty="0" err="1" smtClean="0">
                          <a:ln>
                            <a:noFill/>
                          </a:ln>
                          <a:solidFill>
                            <a:srgbClr val="FF0000"/>
                          </a:solidFill>
                          <a:effectLst/>
                          <a:latin typeface="Verdana" pitchFamily="34" charset="0"/>
                          <a:cs typeface="Arabic Transparent" pitchFamily="2" charset="-78"/>
                        </a:rPr>
                        <a:t>الأجمالي</a:t>
                      </a: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 بالأسعار الجارية</a:t>
                      </a:r>
                      <a:endParaRPr kumimoji="0" lang="en-US" sz="20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+10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rgbClr val="000000"/>
                          </a:solidFill>
                          <a:effectLst/>
                          <a:latin typeface="Verdana" pitchFamily="34" charset="0"/>
                          <a:cs typeface="Arabic Transparent" pitchFamily="2" charset="-78"/>
                        </a:rPr>
                        <a:t>(NFI)</a:t>
                      </a:r>
                      <a:r>
                        <a:rPr kumimoji="0" lang="ar-BH" sz="2000" b="0" i="0" u="none" strike="noStrike" cap="none" normalizeH="0" baseline="0" smtClean="0">
                          <a:ln>
                            <a:noFill/>
                          </a:ln>
                          <a:solidFill>
                            <a:srgbClr val="000000"/>
                          </a:solidFill>
                          <a:effectLst/>
                          <a:latin typeface="Verdana" pitchFamily="34" charset="0"/>
                          <a:cs typeface="Arabic Transparent" pitchFamily="2" charset="-78"/>
                        </a:rPr>
                        <a:t>+ صافي دخل عوامل الإنتاج من الخارج  </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810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2- الناتج القومي الإجمالي بالأسعار الجارية</a:t>
                      </a:r>
                      <a:endParaRPr kumimoji="0" lang="en-US" sz="20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-14</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 إهلاك رأس المال الثابت</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796</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3- الناتج القومي الصافي</a:t>
                      </a:r>
                      <a:endParaRPr kumimoji="0" lang="en-US" sz="20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-56</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 الضرائب غير المباشرة</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740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4- الدخل القومي</a:t>
                      </a:r>
                      <a:endParaRPr kumimoji="0" lang="en-US" sz="20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777" name="Group 345"/>
          <p:cNvGraphicFramePr>
            <a:graphicFrameLocks noGrp="1"/>
          </p:cNvGraphicFramePr>
          <p:nvPr/>
        </p:nvGraphicFramePr>
        <p:xfrm>
          <a:off x="228600" y="104775"/>
          <a:ext cx="9448800" cy="5913120"/>
        </p:xfrm>
        <a:graphic>
          <a:graphicData uri="http://schemas.openxmlformats.org/drawingml/2006/table">
            <a:tbl>
              <a:tblPr/>
              <a:tblGrid>
                <a:gridCol w="2162069"/>
                <a:gridCol w="7286731"/>
              </a:tblGrid>
              <a:tr h="392690">
                <a:tc gridSpan="2">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000000"/>
                          </a:solidFill>
                          <a:effectLst/>
                          <a:latin typeface="Verdana" pitchFamily="34" charset="0"/>
                          <a:cs typeface="Arabic Transparent" pitchFamily="2" charset="-78"/>
                        </a:rPr>
                        <a:t>تابع جدول المقاييس المختلفة للناتج والدخل لاقتصاد الوطن العربي في سنة 2004</a:t>
                      </a:r>
                      <a:endParaRPr kumimoji="0" lang="en-US" sz="20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rtl="1"/>
                      <a:endParaRPr lang="ar-SA"/>
                    </a:p>
                  </a:txBody>
                  <a:tcPr/>
                </a:tc>
              </a:tr>
              <a:tr h="377922">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مليار دولار أمريكي</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الفقرة</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740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FF0000"/>
                          </a:solidFill>
                          <a:effectLst/>
                          <a:latin typeface="Verdana" pitchFamily="34" charset="0"/>
                          <a:cs typeface="Arabic Transparent" pitchFamily="2" charset="-78"/>
                        </a:rPr>
                        <a:t>4- الدخل القومي</a:t>
                      </a:r>
                      <a:endParaRPr kumimoji="0" lang="en-US" sz="18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الضرائب على أرباح الشركات</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الأرباح غير الموزعة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استقطاعات الضمان الاجتماعي</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175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دخل الاستثمارات الحكومية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المدفوعات التحويلية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الفوائد على الدين العام</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175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625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FF0000"/>
                          </a:solidFill>
                          <a:effectLst/>
                          <a:latin typeface="Verdana" pitchFamily="34" charset="0"/>
                          <a:cs typeface="Arabic Transparent" pitchFamily="2" charset="-78"/>
                        </a:rPr>
                        <a:t>5- الدخل الشخصي</a:t>
                      </a:r>
                      <a:endParaRPr kumimoji="0" lang="en-US" sz="18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ضريبة الدخل الشخصي</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575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FF0000"/>
                          </a:solidFill>
                          <a:effectLst/>
                          <a:latin typeface="Verdana" pitchFamily="34" charset="0"/>
                          <a:cs typeface="Arabic Transparent" pitchFamily="2" charset="-78"/>
                        </a:rPr>
                        <a:t>6- الدخل الشخصي المتاح</a:t>
                      </a:r>
                      <a:endParaRPr kumimoji="0" lang="en-US" sz="18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175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الإنفاق الاستهلاكي الشخصي</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الفوائد على القروض الاستهلاكية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صافي تحويلات غير المقيمين</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148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FF0000"/>
                          </a:solidFill>
                          <a:effectLst/>
                          <a:latin typeface="Verdana" pitchFamily="34" charset="0"/>
                          <a:cs typeface="Arabic Transparent" pitchFamily="2" charset="-78"/>
                        </a:rPr>
                        <a:t>7- الادخار الشخصي</a:t>
                      </a:r>
                      <a:endParaRPr kumimoji="0" lang="en-US" sz="18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194337" y="476251"/>
            <a:ext cx="9362546" cy="646331"/>
          </a:xfrm>
          <a:prstGeom prst="rect">
            <a:avLst/>
          </a:prstGeom>
          <a:noFill/>
          <a:ln w="9525">
            <a:noFill/>
            <a:miter lim="800000"/>
            <a:headEnd/>
            <a:tailEnd/>
          </a:ln>
          <a:effectLst/>
        </p:spPr>
        <p:txBody>
          <a:bodyPr>
            <a:spAutoFit/>
          </a:bodyPr>
          <a:lstStyle/>
          <a:p>
            <a:pPr algn="just">
              <a:spcBef>
                <a:spcPct val="50000"/>
              </a:spcBef>
            </a:pPr>
            <a:r>
              <a:rPr lang="ar-BH" sz="3600" b="1" dirty="0" smtClean="0">
                <a:solidFill>
                  <a:srgbClr val="FF0000"/>
                </a:solidFill>
                <a:latin typeface="Arial" pitchFamily="34" charset="0"/>
                <a:cs typeface="Arabic Transparent" pitchFamily="2" charset="-78"/>
              </a:rPr>
              <a:t>الناتج </a:t>
            </a:r>
            <a:r>
              <a:rPr lang="ar-BH" sz="3600" b="1" dirty="0">
                <a:solidFill>
                  <a:srgbClr val="FF0000"/>
                </a:solidFill>
                <a:latin typeface="Arial" pitchFamily="34" charset="0"/>
                <a:cs typeface="Arabic Transparent" pitchFamily="2" charset="-78"/>
              </a:rPr>
              <a:t>المحلي النقدي </a:t>
            </a:r>
            <a:r>
              <a:rPr lang="ar-BH" sz="3600" b="1" dirty="0" smtClean="0">
                <a:solidFill>
                  <a:srgbClr val="FF0000"/>
                </a:solidFill>
                <a:latin typeface="Arial" pitchFamily="34" charset="0"/>
                <a:cs typeface="Arabic Transparent" pitchFamily="2" charset="-78"/>
              </a:rPr>
              <a:t>والحقيقي</a:t>
            </a:r>
            <a:endParaRPr lang="en-US" sz="3600" b="1" dirty="0">
              <a:solidFill>
                <a:srgbClr val="FF0000"/>
              </a:solidFill>
              <a:latin typeface="Arial" pitchFamily="34" charset="0"/>
              <a:cs typeface="Arabic Transparent" pitchFamily="2" charset="-78"/>
            </a:endParaRPr>
          </a:p>
        </p:txBody>
      </p:sp>
      <p:sp>
        <p:nvSpPr>
          <p:cNvPr id="36869" name="Text Box 5"/>
          <p:cNvSpPr txBox="1">
            <a:spLocks noChangeArrowheads="1"/>
          </p:cNvSpPr>
          <p:nvPr/>
        </p:nvSpPr>
        <p:spPr bwMode="auto">
          <a:xfrm>
            <a:off x="271727" y="1125539"/>
            <a:ext cx="9362546" cy="1077218"/>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3200" dirty="0">
                <a:solidFill>
                  <a:srgbClr val="000000"/>
                </a:solidFill>
                <a:latin typeface="Arial" pitchFamily="34" charset="0"/>
                <a:cs typeface="Arabic Transparent" pitchFamily="2" charset="-78"/>
              </a:rPr>
              <a:t>الناتج المحلي الإجمالي الحقيقي هو ما يتم احتسابه بعد استبعاد أثر التغير في الأسعار عند دراسة التقلبات في رفاه المجتمع.</a:t>
            </a:r>
            <a:endParaRPr lang="en-US" sz="3200" dirty="0">
              <a:solidFill>
                <a:srgbClr val="000000"/>
              </a:solidFill>
              <a:latin typeface="Arial" pitchFamily="34" charset="0"/>
              <a:cs typeface="Arabic Transparent" pitchFamily="2" charset="-78"/>
            </a:endParaRPr>
          </a:p>
        </p:txBody>
      </p:sp>
      <p:sp>
        <p:nvSpPr>
          <p:cNvPr id="36870" name="Text Box 6"/>
          <p:cNvSpPr txBox="1">
            <a:spLocks noChangeArrowheads="1"/>
          </p:cNvSpPr>
          <p:nvPr/>
        </p:nvSpPr>
        <p:spPr bwMode="auto">
          <a:xfrm>
            <a:off x="271727" y="2205038"/>
            <a:ext cx="9362546" cy="646331"/>
          </a:xfrm>
          <a:prstGeom prst="rect">
            <a:avLst/>
          </a:prstGeom>
          <a:noFill/>
          <a:ln w="9525" algn="ctr">
            <a:noFill/>
            <a:miter lim="800000"/>
            <a:headEnd/>
            <a:tailEnd/>
          </a:ln>
          <a:effectLst/>
        </p:spPr>
        <p:txBody>
          <a:bodyPr>
            <a:spAutoFit/>
          </a:bodyPr>
          <a:lstStyle/>
          <a:p>
            <a:pPr algn="just">
              <a:spcBef>
                <a:spcPct val="50000"/>
              </a:spcBef>
            </a:pPr>
            <a:r>
              <a:rPr lang="ar-BH" sz="3600" b="1" dirty="0" smtClean="0">
                <a:solidFill>
                  <a:srgbClr val="FF0000"/>
                </a:solidFill>
                <a:latin typeface="Arial" pitchFamily="34" charset="0"/>
                <a:cs typeface="Arabic Transparent" pitchFamily="2" charset="-78"/>
              </a:rPr>
              <a:t>الرقم </a:t>
            </a:r>
            <a:r>
              <a:rPr lang="ar-BH" sz="3600" b="1" dirty="0">
                <a:solidFill>
                  <a:srgbClr val="FF0000"/>
                </a:solidFill>
                <a:latin typeface="Arial" pitchFamily="34" charset="0"/>
                <a:cs typeface="Arabic Transparent" pitchFamily="2" charset="-78"/>
              </a:rPr>
              <a:t>القياسي لأسعار </a:t>
            </a:r>
            <a:r>
              <a:rPr lang="ar-BH" sz="3600" b="1" dirty="0" smtClean="0">
                <a:solidFill>
                  <a:srgbClr val="FF0000"/>
                </a:solidFill>
                <a:latin typeface="Arial" pitchFamily="34" charset="0"/>
                <a:cs typeface="Arabic Transparent" pitchFamily="2" charset="-78"/>
              </a:rPr>
              <a:t>المستهلك</a:t>
            </a:r>
            <a:endParaRPr lang="en-US" sz="3600" b="1" dirty="0">
              <a:solidFill>
                <a:srgbClr val="FF0000"/>
              </a:solidFill>
              <a:latin typeface="Arial" pitchFamily="34" charset="0"/>
              <a:cs typeface="Arabic Transparent" pitchFamily="2" charset="-78"/>
            </a:endParaRPr>
          </a:p>
        </p:txBody>
      </p:sp>
      <p:sp>
        <p:nvSpPr>
          <p:cNvPr id="36871" name="Text Box 7"/>
          <p:cNvSpPr txBox="1">
            <a:spLocks noChangeArrowheads="1"/>
          </p:cNvSpPr>
          <p:nvPr/>
        </p:nvSpPr>
        <p:spPr bwMode="auto">
          <a:xfrm>
            <a:off x="228600" y="2819400"/>
            <a:ext cx="9362546" cy="2246769"/>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يحسب الرقم القياسي لأسعار المستهلك بقسمة القيمة السوقية لكميات معينة من مجموعة من السلع والخدمات يطلق عليها السلة السوقية لسنة معينة يطلق عليها سنة المقارنة أو السنة الجارية، على القيمة السوقية لذات السلة من السلع والخدمات في سنة الأساس، وهي سنة تتصف الظروف الاقتصادية فيها بالاستقرار يتم اختيارها كنقطة مرجعية، ويضرب الناتج في مائة. </a:t>
            </a:r>
            <a:endParaRPr lang="en-US" sz="2800" dirty="0">
              <a:solidFill>
                <a:srgbClr val="000000"/>
              </a:solidFill>
              <a:latin typeface="Arial" pitchFamily="34" charset="0"/>
              <a:cs typeface="Arabic Transparent" pitchFamily="2" charset="-78"/>
            </a:endParaRPr>
          </a:p>
        </p:txBody>
      </p:sp>
      <p:sp>
        <p:nvSpPr>
          <p:cNvPr id="36872" name="Text Box 8"/>
          <p:cNvSpPr txBox="1">
            <a:spLocks noChangeArrowheads="1"/>
          </p:cNvSpPr>
          <p:nvPr/>
        </p:nvSpPr>
        <p:spPr bwMode="auto">
          <a:xfrm>
            <a:off x="304800" y="5029200"/>
            <a:ext cx="9362546" cy="954107"/>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إذا وقع الاختيار مثلاً على سنة 1992 كسنة أساس، أمكن حساب الرقم القياسي لأسعار المستهلك في سنة 2000 كالآتي :</a:t>
            </a:r>
            <a:endParaRPr lang="en-US" sz="2800"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6868">
                                            <p:txEl>
                                              <p:pRg st="0" end="0"/>
                                            </p:txEl>
                                          </p:spTgt>
                                        </p:tgtEl>
                                        <p:attrNameLst>
                                          <p:attrName>style.visibility</p:attrName>
                                        </p:attrNameLst>
                                      </p:cBhvr>
                                      <p:to>
                                        <p:strVal val="visible"/>
                                      </p:to>
                                    </p:set>
                                    <p:animEffect transition="in" filter="checkerboard(across)">
                                      <p:cBhvr>
                                        <p:cTn id="7" dur="5000"/>
                                        <p:tgtEl>
                                          <p:spTgt spid="368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6869">
                                            <p:txEl>
                                              <p:pRg st="0" end="0"/>
                                            </p:txEl>
                                          </p:spTgt>
                                        </p:tgtEl>
                                        <p:attrNameLst>
                                          <p:attrName>style.visibility</p:attrName>
                                        </p:attrNameLst>
                                      </p:cBhvr>
                                      <p:to>
                                        <p:strVal val="visible"/>
                                      </p:to>
                                    </p:set>
                                    <p:animEffect transition="in" filter="checkerboard(across)">
                                      <p:cBhvr>
                                        <p:cTn id="12" dur="5000"/>
                                        <p:tgtEl>
                                          <p:spTgt spid="3686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6870">
                                            <p:txEl>
                                              <p:pRg st="0" end="0"/>
                                            </p:txEl>
                                          </p:spTgt>
                                        </p:tgtEl>
                                        <p:attrNameLst>
                                          <p:attrName>style.visibility</p:attrName>
                                        </p:attrNameLst>
                                      </p:cBhvr>
                                      <p:to>
                                        <p:strVal val="visible"/>
                                      </p:to>
                                    </p:set>
                                    <p:animEffect transition="in" filter="checkerboard(across)">
                                      <p:cBhvr>
                                        <p:cTn id="17" dur="5000"/>
                                        <p:tgtEl>
                                          <p:spTgt spid="3687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6871"/>
                                        </p:tgtEl>
                                        <p:attrNameLst>
                                          <p:attrName>style.visibility</p:attrName>
                                        </p:attrNameLst>
                                      </p:cBhvr>
                                      <p:to>
                                        <p:strVal val="visible"/>
                                      </p:to>
                                    </p:set>
                                    <p:animEffect transition="in" filter="checkerboard(across)">
                                      <p:cBhvr>
                                        <p:cTn id="22" dur="5000"/>
                                        <p:tgtEl>
                                          <p:spTgt spid="36871"/>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6872">
                                            <p:txEl>
                                              <p:pRg st="0" end="0"/>
                                            </p:txEl>
                                          </p:spTgt>
                                        </p:tgtEl>
                                        <p:attrNameLst>
                                          <p:attrName>style.visibility</p:attrName>
                                        </p:attrNameLst>
                                      </p:cBhvr>
                                      <p:to>
                                        <p:strVal val="visible"/>
                                      </p:to>
                                    </p:set>
                                    <p:animEffect transition="in" filter="checkerboard(across)">
                                      <p:cBhvr>
                                        <p:cTn id="27" dur="500"/>
                                        <p:tgtEl>
                                          <p:spTgt spid="368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Text Box 7"/>
          <p:cNvSpPr txBox="1">
            <a:spLocks noChangeArrowheads="1"/>
          </p:cNvSpPr>
          <p:nvPr/>
        </p:nvSpPr>
        <p:spPr bwMode="auto">
          <a:xfrm>
            <a:off x="2819400" y="457200"/>
            <a:ext cx="4289160" cy="2585323"/>
          </a:xfrm>
          <a:prstGeom prst="rect">
            <a:avLst/>
          </a:prstGeom>
          <a:solidFill>
            <a:schemeClr val="bg1"/>
          </a:solidFill>
          <a:ln w="9525">
            <a:noFill/>
            <a:miter lim="800000"/>
            <a:headEnd/>
            <a:tailEnd/>
          </a:ln>
          <a:effectLst/>
        </p:spPr>
        <p:txBody>
          <a:bodyPr>
            <a:spAutoFit/>
          </a:bodyPr>
          <a:lstStyle/>
          <a:p>
            <a:pPr algn="ctr">
              <a:spcBef>
                <a:spcPct val="50000"/>
              </a:spcBef>
            </a:pPr>
            <a:r>
              <a:rPr lang="ar-BH" sz="3600" b="1" dirty="0">
                <a:solidFill>
                  <a:srgbClr val="000000"/>
                </a:solidFill>
                <a:latin typeface="Arial" pitchFamily="34" charset="0"/>
                <a:cs typeface="Arabic Transparent" pitchFamily="2" charset="-78"/>
              </a:rPr>
              <a:t>قيمة السلع السوقية في سنة (2000)</a:t>
            </a:r>
          </a:p>
          <a:p>
            <a:pPr algn="ctr">
              <a:spcBef>
                <a:spcPct val="50000"/>
              </a:spcBef>
            </a:pPr>
            <a:r>
              <a:rPr lang="ar-BH" sz="3600" b="1" dirty="0">
                <a:solidFill>
                  <a:srgbClr val="000000"/>
                </a:solidFill>
                <a:latin typeface="Arial" pitchFamily="34" charset="0"/>
                <a:cs typeface="Arabic Transparent" pitchFamily="2" charset="-78"/>
              </a:rPr>
              <a:t>قيمة السلع السوقية في سنة (1992)</a:t>
            </a:r>
            <a:endParaRPr lang="en-US" sz="3600" b="1" dirty="0">
              <a:solidFill>
                <a:srgbClr val="000000"/>
              </a:solidFill>
              <a:latin typeface="Arial" pitchFamily="34" charset="0"/>
              <a:cs typeface="Arabic Transparent" pitchFamily="2" charset="-78"/>
            </a:endParaRPr>
          </a:p>
        </p:txBody>
      </p:sp>
      <p:sp>
        <p:nvSpPr>
          <p:cNvPr id="17416" name="Text Box 8"/>
          <p:cNvSpPr txBox="1">
            <a:spLocks noChangeArrowheads="1"/>
          </p:cNvSpPr>
          <p:nvPr/>
        </p:nvSpPr>
        <p:spPr bwMode="auto">
          <a:xfrm>
            <a:off x="1219200" y="838200"/>
            <a:ext cx="1246850" cy="58477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a:t>
            </a:r>
            <a:r>
              <a:rPr lang="ar-BH" sz="3200" b="1" dirty="0">
                <a:solidFill>
                  <a:srgbClr val="000000"/>
                </a:solidFill>
                <a:latin typeface="Arial" pitchFamily="34" charset="0"/>
                <a:cs typeface="Arabic Transparent" pitchFamily="2" charset="-78"/>
              </a:rPr>
              <a:t>100</a:t>
            </a:r>
            <a:endParaRPr lang="en-US" sz="3200" b="1" dirty="0">
              <a:solidFill>
                <a:srgbClr val="000000"/>
              </a:solidFill>
              <a:latin typeface="Arial" pitchFamily="34" charset="0"/>
              <a:cs typeface="Arabic Transparent" pitchFamily="2" charset="-78"/>
            </a:endParaRPr>
          </a:p>
        </p:txBody>
      </p:sp>
      <p:sp>
        <p:nvSpPr>
          <p:cNvPr id="17417" name="Line 9"/>
          <p:cNvSpPr>
            <a:spLocks noChangeShapeType="1"/>
          </p:cNvSpPr>
          <p:nvPr/>
        </p:nvSpPr>
        <p:spPr bwMode="auto">
          <a:xfrm>
            <a:off x="2514600" y="1066800"/>
            <a:ext cx="4211770" cy="0"/>
          </a:xfrm>
          <a:prstGeom prst="line">
            <a:avLst/>
          </a:prstGeom>
          <a:noFill/>
          <a:ln w="28575">
            <a:solidFill>
              <a:srgbClr val="000000"/>
            </a:solidFill>
            <a:round/>
            <a:headEnd/>
            <a:tailEnd/>
          </a:ln>
          <a:effectLst/>
        </p:spPr>
        <p:txBody>
          <a:bodyPr>
            <a:spAutoFit/>
          </a:bodyPr>
          <a:lstStyle/>
          <a:p>
            <a:endParaRPr lang="ar-SA"/>
          </a:p>
        </p:txBody>
      </p:sp>
      <p:sp>
        <p:nvSpPr>
          <p:cNvPr id="17418" name="Text Box 10"/>
          <p:cNvSpPr txBox="1">
            <a:spLocks noChangeArrowheads="1"/>
          </p:cNvSpPr>
          <p:nvPr/>
        </p:nvSpPr>
        <p:spPr bwMode="auto">
          <a:xfrm>
            <a:off x="228600" y="1752600"/>
            <a:ext cx="9362546" cy="3323987"/>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ويطلق على الرقم القياسي لأسعار المستهلك، الرقم القياسي لتكاليف المعيشة، ويعتبر مؤشراً هاماً لقياس نسبة التضخم، وبالتالي تحديد الدخل الحقيقي أو القوة الشرائية للدخل النقدي. </a:t>
            </a:r>
          </a:p>
          <a:p>
            <a:pPr algn="just">
              <a:spcBef>
                <a:spcPct val="50000"/>
              </a:spcBef>
            </a:pPr>
            <a:r>
              <a:rPr lang="ar-BH" sz="2800" dirty="0">
                <a:solidFill>
                  <a:srgbClr val="000000"/>
                </a:solidFill>
                <a:latin typeface="Arial" pitchFamily="34" charset="0"/>
                <a:cs typeface="Arabic Transparent" pitchFamily="2" charset="-78"/>
              </a:rPr>
              <a:t>ويكتسب الرقم القياسي لأسعار المستهلك أهمية خاصة في الحياة العملية بالنسبة لتحديد الأجور والرواتب، خاصة في الأقطار المتقدمة. حيث تزيد الأجور بنسبة الزيادة في الرقم القياسي لأسعار المستهلك، حيث يتم حساب الأجر الحقيقي باستخدام المعادلة التالية :</a:t>
            </a:r>
            <a:endParaRPr lang="en-US" sz="2800" dirty="0">
              <a:solidFill>
                <a:srgbClr val="000000"/>
              </a:solidFill>
              <a:latin typeface="Arial" pitchFamily="34" charset="0"/>
              <a:cs typeface="Arabic Transparent" pitchFamily="2" charset="-78"/>
            </a:endParaRPr>
          </a:p>
        </p:txBody>
      </p:sp>
      <p:sp>
        <p:nvSpPr>
          <p:cNvPr id="17419" name="Text Box 11"/>
          <p:cNvSpPr txBox="1">
            <a:spLocks noChangeArrowheads="1"/>
          </p:cNvSpPr>
          <p:nvPr/>
        </p:nvSpPr>
        <p:spPr bwMode="auto">
          <a:xfrm>
            <a:off x="2895600" y="5105400"/>
            <a:ext cx="3277923" cy="1015663"/>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الأجر النقدي</a:t>
            </a:r>
          </a:p>
          <a:p>
            <a:pPr algn="ctr">
              <a:spcBef>
                <a:spcPct val="50000"/>
              </a:spcBef>
            </a:pPr>
            <a:r>
              <a:rPr lang="ar-BH" sz="2400" b="1" dirty="0">
                <a:solidFill>
                  <a:srgbClr val="000000"/>
                </a:solidFill>
                <a:latin typeface="Arial" pitchFamily="34" charset="0"/>
                <a:cs typeface="Arabic Transparent" pitchFamily="2" charset="-78"/>
              </a:rPr>
              <a:t>الرقم القياسي لأسعار المستهلك</a:t>
            </a:r>
            <a:endParaRPr lang="en-US" sz="2400" b="1" dirty="0">
              <a:solidFill>
                <a:srgbClr val="000000"/>
              </a:solidFill>
              <a:latin typeface="Arial" pitchFamily="34" charset="0"/>
              <a:cs typeface="Arabic Transparent" pitchFamily="2" charset="-78"/>
            </a:endParaRPr>
          </a:p>
        </p:txBody>
      </p:sp>
      <p:sp>
        <p:nvSpPr>
          <p:cNvPr id="17420" name="Line 12"/>
          <p:cNvSpPr>
            <a:spLocks noChangeShapeType="1"/>
          </p:cNvSpPr>
          <p:nvPr/>
        </p:nvSpPr>
        <p:spPr bwMode="auto">
          <a:xfrm>
            <a:off x="2819400" y="5638800"/>
            <a:ext cx="3276203" cy="0"/>
          </a:xfrm>
          <a:prstGeom prst="line">
            <a:avLst/>
          </a:prstGeom>
          <a:noFill/>
          <a:ln w="28575">
            <a:solidFill>
              <a:srgbClr val="000000"/>
            </a:solidFill>
            <a:round/>
            <a:headEnd/>
            <a:tailEnd/>
          </a:ln>
          <a:effectLst/>
        </p:spPr>
        <p:txBody>
          <a:bodyPr/>
          <a:lstStyle/>
          <a:p>
            <a:endParaRPr lang="ar-SA"/>
          </a:p>
        </p:txBody>
      </p:sp>
      <p:sp>
        <p:nvSpPr>
          <p:cNvPr id="17422" name="Text Box 14"/>
          <p:cNvSpPr txBox="1">
            <a:spLocks noChangeArrowheads="1"/>
          </p:cNvSpPr>
          <p:nvPr/>
        </p:nvSpPr>
        <p:spPr bwMode="auto">
          <a:xfrm>
            <a:off x="1219200" y="5410200"/>
            <a:ext cx="1482460"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100</a:t>
            </a:r>
            <a:endParaRPr lang="en-US" sz="2400" b="1" dirty="0">
              <a:solidFill>
                <a:srgbClr val="000000"/>
              </a:solidFill>
              <a:latin typeface="Arial" pitchFamily="34" charset="0"/>
              <a:cs typeface="Arabic Transparent" pitchFamily="2" charset="-78"/>
            </a:endParaRPr>
          </a:p>
        </p:txBody>
      </p:sp>
      <p:sp>
        <p:nvSpPr>
          <p:cNvPr id="17423" name="Text Box 15"/>
          <p:cNvSpPr txBox="1">
            <a:spLocks noChangeArrowheads="1"/>
          </p:cNvSpPr>
          <p:nvPr/>
        </p:nvSpPr>
        <p:spPr bwMode="auto">
          <a:xfrm>
            <a:off x="6324600" y="5410200"/>
            <a:ext cx="2438400" cy="584775"/>
          </a:xfrm>
          <a:prstGeom prst="rect">
            <a:avLst/>
          </a:prstGeom>
          <a:solidFill>
            <a:schemeClr val="bg1"/>
          </a:solidFill>
          <a:ln w="9525">
            <a:noFill/>
            <a:miter lim="800000"/>
            <a:headEnd/>
            <a:tailEnd/>
          </a:ln>
          <a:effectLst/>
        </p:spPr>
        <p:txBody>
          <a:bodyPr wrap="square">
            <a:spAutoFit/>
          </a:bodyPr>
          <a:lstStyle/>
          <a:p>
            <a:pPr algn="ctr">
              <a:spcBef>
                <a:spcPct val="50000"/>
              </a:spcBef>
            </a:pPr>
            <a:r>
              <a:rPr lang="ar-BH" sz="3200" b="1" dirty="0">
                <a:solidFill>
                  <a:srgbClr val="000000"/>
                </a:solidFill>
                <a:latin typeface="Arial" pitchFamily="34" charset="0"/>
                <a:cs typeface="Arabic Transparent" pitchFamily="2" charset="-78"/>
              </a:rPr>
              <a:t>الأجر الحقيقي =</a:t>
            </a:r>
            <a:endParaRPr lang="en-US" sz="32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checkerboard(across)">
                                      <p:cBhvr>
                                        <p:cTn id="7" dur="2000"/>
                                        <p:tgtEl>
                                          <p:spTgt spid="174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6"/>
                                        </p:tgtEl>
                                        <p:attrNameLst>
                                          <p:attrName>style.visibility</p:attrName>
                                        </p:attrNameLst>
                                      </p:cBhvr>
                                      <p:to>
                                        <p:strVal val="visible"/>
                                      </p:to>
                                    </p:set>
                                    <p:animEffect transition="in" filter="checkerboard(across)">
                                      <p:cBhvr>
                                        <p:cTn id="12" dur="2000"/>
                                        <p:tgtEl>
                                          <p:spTgt spid="1741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7418">
                                            <p:txEl>
                                              <p:pRg st="0" end="0"/>
                                            </p:txEl>
                                          </p:spTgt>
                                        </p:tgtEl>
                                        <p:attrNameLst>
                                          <p:attrName>style.visibility</p:attrName>
                                        </p:attrNameLst>
                                      </p:cBhvr>
                                      <p:to>
                                        <p:strVal val="visible"/>
                                      </p:to>
                                    </p:set>
                                    <p:animEffect transition="in" filter="checkerboard(across)">
                                      <p:cBhvr>
                                        <p:cTn id="17" dur="2000"/>
                                        <p:tgtEl>
                                          <p:spTgt spid="1741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7418">
                                            <p:txEl>
                                              <p:pRg st="1" end="1"/>
                                            </p:txEl>
                                          </p:spTgt>
                                        </p:tgtEl>
                                        <p:attrNameLst>
                                          <p:attrName>style.visibility</p:attrName>
                                        </p:attrNameLst>
                                      </p:cBhvr>
                                      <p:to>
                                        <p:strVal val="visible"/>
                                      </p:to>
                                    </p:set>
                                    <p:animEffect transition="in" filter="checkerboard(across)">
                                      <p:cBhvr>
                                        <p:cTn id="22" dur="2000"/>
                                        <p:tgtEl>
                                          <p:spTgt spid="1741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7423"/>
                                        </p:tgtEl>
                                        <p:attrNameLst>
                                          <p:attrName>style.visibility</p:attrName>
                                        </p:attrNameLst>
                                      </p:cBhvr>
                                      <p:to>
                                        <p:strVal val="visible"/>
                                      </p:to>
                                    </p:set>
                                    <p:animEffect transition="in" filter="checkerboard(across)">
                                      <p:cBhvr>
                                        <p:cTn id="27" dur="2000"/>
                                        <p:tgtEl>
                                          <p:spTgt spid="17423"/>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7419"/>
                                        </p:tgtEl>
                                        <p:attrNameLst>
                                          <p:attrName>style.visibility</p:attrName>
                                        </p:attrNameLst>
                                      </p:cBhvr>
                                      <p:to>
                                        <p:strVal val="visible"/>
                                      </p:to>
                                    </p:set>
                                    <p:animEffect transition="in" filter="checkerboard(across)">
                                      <p:cBhvr>
                                        <p:cTn id="32" dur="2000"/>
                                        <p:tgtEl>
                                          <p:spTgt spid="17419"/>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7422"/>
                                        </p:tgtEl>
                                        <p:attrNameLst>
                                          <p:attrName>style.visibility</p:attrName>
                                        </p:attrNameLst>
                                      </p:cBhvr>
                                      <p:to>
                                        <p:strVal val="visible"/>
                                      </p:to>
                                    </p:set>
                                    <p:animEffect transition="in" filter="checkerboard(across)">
                                      <p:cBhvr>
                                        <p:cTn id="37" dur="2000"/>
                                        <p:tgtEl>
                                          <p:spTgt spid="17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animBg="1"/>
      <p:bldP spid="17416" grpId="0" animBg="1"/>
      <p:bldP spid="17419" grpId="0" animBg="1"/>
      <p:bldP spid="17422" grpId="0" animBg="1"/>
      <p:bldP spid="174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71727" y="188913"/>
            <a:ext cx="9362546" cy="1384995"/>
          </a:xfrm>
          <a:prstGeom prst="rect">
            <a:avLst/>
          </a:prstGeom>
          <a:no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كما يستخدم الرقم القياسي لأسعار المستهلك في قياس معدل التضخم في الأسعار. فإذا زاد </a:t>
            </a:r>
            <a:r>
              <a:rPr lang="en-US" sz="2800" dirty="0">
                <a:solidFill>
                  <a:srgbClr val="000000"/>
                </a:solidFill>
                <a:latin typeface="Arial" pitchFamily="34" charset="0"/>
                <a:cs typeface="Arabic Transparent" pitchFamily="2" charset="-78"/>
              </a:rPr>
              <a:t>CPI</a:t>
            </a:r>
            <a:r>
              <a:rPr lang="ar-BH" sz="2800" dirty="0">
                <a:solidFill>
                  <a:srgbClr val="000000"/>
                </a:solidFill>
                <a:latin typeface="Arial" pitchFamily="34" charset="0"/>
                <a:cs typeface="Arabic Transparent" pitchFamily="2" charset="-78"/>
              </a:rPr>
              <a:t> من 120 في سنة 1990 إلى 150 في سنة 2000 يكون معدل التضخم </a:t>
            </a:r>
            <a:r>
              <a:rPr lang="en-US" sz="2800" dirty="0">
                <a:solidFill>
                  <a:srgbClr val="000000"/>
                </a:solidFill>
                <a:latin typeface="Arial" pitchFamily="34" charset="0"/>
                <a:cs typeface="Arabic Transparent" pitchFamily="2" charset="-78"/>
              </a:rPr>
              <a:t>(IR)</a:t>
            </a:r>
            <a:r>
              <a:rPr lang="ar-BH" sz="2800" dirty="0">
                <a:solidFill>
                  <a:srgbClr val="000000"/>
                </a:solidFill>
                <a:latin typeface="Arial" pitchFamily="34" charset="0"/>
                <a:cs typeface="Arabic Transparent" pitchFamily="2" charset="-78"/>
              </a:rPr>
              <a:t> في سنة 2000 كما يلي :</a:t>
            </a:r>
            <a:endParaRPr lang="en-US" sz="2800" dirty="0">
              <a:solidFill>
                <a:srgbClr val="000000"/>
              </a:solidFill>
              <a:latin typeface="Arial" pitchFamily="34" charset="0"/>
              <a:cs typeface="Arabic Transparent" pitchFamily="2" charset="-78"/>
            </a:endParaRPr>
          </a:p>
        </p:txBody>
      </p:sp>
      <p:sp>
        <p:nvSpPr>
          <p:cNvPr id="16387" name="Text Box 3"/>
          <p:cNvSpPr txBox="1">
            <a:spLocks noChangeArrowheads="1"/>
          </p:cNvSpPr>
          <p:nvPr/>
        </p:nvSpPr>
        <p:spPr bwMode="auto">
          <a:xfrm>
            <a:off x="2971800" y="1600200"/>
            <a:ext cx="3277923" cy="1015663"/>
          </a:xfrm>
          <a:prstGeom prst="rect">
            <a:avLst/>
          </a:prstGeom>
          <a:solidFill>
            <a:schemeClr val="bg1"/>
          </a:solidFill>
          <a:ln w="9525">
            <a:noFill/>
            <a:miter lim="800000"/>
            <a:headEnd/>
            <a:tailEnd/>
          </a:ln>
          <a:effectLst/>
        </p:spPr>
        <p:txBody>
          <a:bodyPr>
            <a:spAutoFit/>
          </a:bodyPr>
          <a:lstStyle/>
          <a:p>
            <a:pPr algn="ctr">
              <a:spcBef>
                <a:spcPct val="50000"/>
              </a:spcBef>
            </a:pPr>
            <a:r>
              <a:rPr lang="en-US" sz="2400" b="1" dirty="0">
                <a:solidFill>
                  <a:srgbClr val="000000"/>
                </a:solidFill>
                <a:latin typeface="Arial" pitchFamily="34" charset="0"/>
                <a:cs typeface="Arabic Transparent" pitchFamily="2" charset="-78"/>
              </a:rPr>
              <a:t>CPI</a:t>
            </a:r>
            <a:r>
              <a:rPr lang="en-US" sz="2400" b="1" baseline="-25000" dirty="0">
                <a:solidFill>
                  <a:srgbClr val="000000"/>
                </a:solidFill>
                <a:latin typeface="Arial" pitchFamily="34" charset="0"/>
                <a:cs typeface="Arabic Transparent" pitchFamily="2" charset="-78"/>
              </a:rPr>
              <a:t>2000</a:t>
            </a:r>
            <a:r>
              <a:rPr lang="en-US" sz="2400" b="1" dirty="0">
                <a:solidFill>
                  <a:srgbClr val="000000"/>
                </a:solidFill>
                <a:latin typeface="Arial" pitchFamily="34" charset="0"/>
                <a:cs typeface="Arabic Transparent" pitchFamily="2" charset="-78"/>
              </a:rPr>
              <a:t> – CPI</a:t>
            </a:r>
            <a:r>
              <a:rPr lang="en-US" sz="2400" b="1" baseline="-25000" dirty="0">
                <a:solidFill>
                  <a:srgbClr val="000000"/>
                </a:solidFill>
                <a:latin typeface="Arial" pitchFamily="34" charset="0"/>
                <a:cs typeface="Arabic Transparent" pitchFamily="2" charset="-78"/>
              </a:rPr>
              <a:t>1990</a:t>
            </a:r>
            <a:endParaRPr lang="ar-BH" sz="2400" b="1" baseline="-25000" dirty="0">
              <a:solidFill>
                <a:srgbClr val="000000"/>
              </a:solidFill>
              <a:latin typeface="Arial" pitchFamily="34" charset="0"/>
              <a:cs typeface="Arabic Transparent" pitchFamily="2" charset="-78"/>
            </a:endParaRPr>
          </a:p>
          <a:p>
            <a:pPr algn="ctr">
              <a:spcBef>
                <a:spcPct val="50000"/>
              </a:spcBef>
            </a:pPr>
            <a:r>
              <a:rPr lang="en-US" sz="2400" b="1" dirty="0">
                <a:solidFill>
                  <a:srgbClr val="000000"/>
                </a:solidFill>
                <a:latin typeface="Arial" pitchFamily="34" charset="0"/>
                <a:cs typeface="Arabic Transparent" pitchFamily="2" charset="-78"/>
              </a:rPr>
              <a:t>CPI</a:t>
            </a:r>
            <a:r>
              <a:rPr lang="en-US" sz="2400" b="1" baseline="-25000" dirty="0">
                <a:solidFill>
                  <a:srgbClr val="000000"/>
                </a:solidFill>
                <a:latin typeface="Arial" pitchFamily="34" charset="0"/>
                <a:cs typeface="Arabic Transparent" pitchFamily="2" charset="-78"/>
              </a:rPr>
              <a:t>1990</a:t>
            </a:r>
          </a:p>
        </p:txBody>
      </p:sp>
      <p:sp>
        <p:nvSpPr>
          <p:cNvPr id="16388" name="Text Box 4"/>
          <p:cNvSpPr txBox="1">
            <a:spLocks noChangeArrowheads="1"/>
          </p:cNvSpPr>
          <p:nvPr/>
        </p:nvSpPr>
        <p:spPr bwMode="auto">
          <a:xfrm>
            <a:off x="1447800" y="1828800"/>
            <a:ext cx="1248569"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100</a:t>
            </a:r>
            <a:endParaRPr lang="en-US" sz="2400" b="1" dirty="0">
              <a:solidFill>
                <a:srgbClr val="000000"/>
              </a:solidFill>
              <a:latin typeface="Arial" pitchFamily="34" charset="0"/>
              <a:cs typeface="Arabic Transparent" pitchFamily="2" charset="-78"/>
            </a:endParaRPr>
          </a:p>
        </p:txBody>
      </p:sp>
      <p:sp>
        <p:nvSpPr>
          <p:cNvPr id="16389" name="Line 5"/>
          <p:cNvSpPr>
            <a:spLocks noChangeShapeType="1"/>
          </p:cNvSpPr>
          <p:nvPr/>
        </p:nvSpPr>
        <p:spPr bwMode="auto">
          <a:xfrm>
            <a:off x="2819400" y="2057400"/>
            <a:ext cx="3276203" cy="0"/>
          </a:xfrm>
          <a:prstGeom prst="line">
            <a:avLst/>
          </a:prstGeom>
          <a:noFill/>
          <a:ln w="28575">
            <a:solidFill>
              <a:srgbClr val="000000"/>
            </a:solidFill>
            <a:round/>
            <a:headEnd/>
            <a:tailEnd/>
          </a:ln>
          <a:effectLst/>
        </p:spPr>
        <p:txBody>
          <a:bodyPr/>
          <a:lstStyle/>
          <a:p>
            <a:endParaRPr lang="ar-SA"/>
          </a:p>
        </p:txBody>
      </p:sp>
      <p:sp>
        <p:nvSpPr>
          <p:cNvPr id="16390" name="Text Box 6"/>
          <p:cNvSpPr txBox="1">
            <a:spLocks noChangeArrowheads="1"/>
          </p:cNvSpPr>
          <p:nvPr/>
        </p:nvSpPr>
        <p:spPr bwMode="auto">
          <a:xfrm>
            <a:off x="5638800" y="1752600"/>
            <a:ext cx="3119702"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معدل التضخم </a:t>
            </a:r>
            <a:r>
              <a:rPr lang="en-US" sz="2400" b="1" dirty="0">
                <a:solidFill>
                  <a:srgbClr val="000000"/>
                </a:solidFill>
                <a:latin typeface="Arial" pitchFamily="34" charset="0"/>
                <a:cs typeface="Arabic Transparent" pitchFamily="2" charset="-78"/>
              </a:rPr>
              <a:t>(IR)</a:t>
            </a:r>
            <a:r>
              <a:rPr lang="ar-BH" sz="2400" b="1" dirty="0">
                <a:solidFill>
                  <a:srgbClr val="000000"/>
                </a:solidFill>
                <a:latin typeface="Arial" pitchFamily="34" charset="0"/>
                <a:cs typeface="Arabic Transparent" pitchFamily="2" charset="-78"/>
              </a:rPr>
              <a:t> =</a:t>
            </a:r>
            <a:endParaRPr lang="en-US" sz="2400" b="1" dirty="0">
              <a:solidFill>
                <a:srgbClr val="000000"/>
              </a:solidFill>
              <a:latin typeface="Arial" pitchFamily="34" charset="0"/>
              <a:cs typeface="Arabic Transparent" pitchFamily="2" charset="-78"/>
            </a:endParaRPr>
          </a:p>
        </p:txBody>
      </p:sp>
      <p:sp>
        <p:nvSpPr>
          <p:cNvPr id="16391" name="Text Box 7"/>
          <p:cNvSpPr txBox="1">
            <a:spLocks noChangeArrowheads="1"/>
          </p:cNvSpPr>
          <p:nvPr/>
        </p:nvSpPr>
        <p:spPr bwMode="auto">
          <a:xfrm>
            <a:off x="304800" y="2743200"/>
            <a:ext cx="9362546" cy="1384995"/>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وبالرغم من الاستخدام الواسع للرقم القياسي لأسعار المستهلك في قياس معدل التضخم، إلا أن هناك بعض التحفظات على مدى دقته كمؤشر للتضخم وذلك للأسباب التالية :</a:t>
            </a:r>
            <a:endParaRPr lang="en-US" sz="2800" dirty="0">
              <a:solidFill>
                <a:srgbClr val="000000"/>
              </a:solidFill>
              <a:latin typeface="Arial" pitchFamily="34" charset="0"/>
              <a:cs typeface="Arabic Transparent" pitchFamily="2" charset="-78"/>
            </a:endParaRPr>
          </a:p>
        </p:txBody>
      </p:sp>
      <p:sp>
        <p:nvSpPr>
          <p:cNvPr id="16392" name="Text Box 8"/>
          <p:cNvSpPr txBox="1">
            <a:spLocks noChangeArrowheads="1"/>
          </p:cNvSpPr>
          <p:nvPr/>
        </p:nvSpPr>
        <p:spPr bwMode="auto">
          <a:xfrm>
            <a:off x="3048000" y="3810000"/>
            <a:ext cx="4369990" cy="2539157"/>
          </a:xfrm>
          <a:prstGeom prst="rect">
            <a:avLst/>
          </a:prstGeom>
          <a:solidFill>
            <a:schemeClr val="bg1"/>
          </a:solidFill>
          <a:ln w="9525">
            <a:noFill/>
            <a:miter lim="800000"/>
            <a:headEnd/>
            <a:tailEnd/>
          </a:ln>
          <a:effectLst/>
        </p:spPr>
        <p:txBody>
          <a:bodyPr>
            <a:spAutoFit/>
          </a:bodyPr>
          <a:lstStyle/>
          <a:p>
            <a:pPr algn="just">
              <a:spcBef>
                <a:spcPct val="50000"/>
              </a:spcBef>
              <a:buFontTx/>
              <a:buBlip>
                <a:blip r:embed="rId2"/>
              </a:buBlip>
            </a:pPr>
            <a:r>
              <a:rPr lang="ar-BH" sz="2400" dirty="0">
                <a:solidFill>
                  <a:srgbClr val="000000"/>
                </a:solidFill>
                <a:latin typeface="Arial" pitchFamily="34" charset="0"/>
                <a:cs typeface="Arabic Transparent" pitchFamily="2" charset="-78"/>
              </a:rPr>
              <a:t> التغيرات في الأنماط الاستهلاكية</a:t>
            </a:r>
          </a:p>
          <a:p>
            <a:pPr algn="just">
              <a:spcBef>
                <a:spcPct val="50000"/>
              </a:spcBef>
              <a:buFontTx/>
              <a:buBlip>
                <a:blip r:embed="rId2"/>
              </a:buBlip>
            </a:pPr>
            <a:r>
              <a:rPr lang="ar-BH" sz="2400" dirty="0">
                <a:solidFill>
                  <a:srgbClr val="000000"/>
                </a:solidFill>
              </a:rPr>
              <a:t>ظهور السلع والخدمات الجديدة</a:t>
            </a:r>
          </a:p>
          <a:p>
            <a:pPr algn="just">
              <a:spcBef>
                <a:spcPct val="50000"/>
              </a:spcBef>
              <a:buFontTx/>
              <a:buBlip>
                <a:blip r:embed="rId2"/>
              </a:buBlip>
            </a:pPr>
            <a:r>
              <a:rPr lang="ar-BH" sz="2400" dirty="0">
                <a:solidFill>
                  <a:srgbClr val="000000"/>
                </a:solidFill>
              </a:rPr>
              <a:t>التحسن في نوعية المنتجات</a:t>
            </a:r>
          </a:p>
          <a:p>
            <a:pPr algn="just">
              <a:spcBef>
                <a:spcPct val="50000"/>
              </a:spcBef>
              <a:buFontTx/>
              <a:buBlip>
                <a:blip r:embed="rId2"/>
              </a:buBlip>
            </a:pPr>
            <a:r>
              <a:rPr lang="ar-BH" sz="2400" dirty="0">
                <a:solidFill>
                  <a:srgbClr val="000000"/>
                </a:solidFill>
              </a:rPr>
              <a:t>تخفيضات الأسعار</a:t>
            </a:r>
          </a:p>
          <a:p>
            <a:pPr algn="just">
              <a:spcBef>
                <a:spcPct val="50000"/>
              </a:spcBef>
              <a:buFontTx/>
              <a:buBlip>
                <a:blip r:embed="rId2"/>
              </a:buBlip>
            </a:pP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checkerboard(down)">
                                      <p:cBhvr>
                                        <p:cTn id="7" dur="20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16390"/>
                                        </p:tgtEl>
                                        <p:attrNameLst>
                                          <p:attrName>style.visibility</p:attrName>
                                        </p:attrNameLst>
                                      </p:cBhvr>
                                      <p:to>
                                        <p:strVal val="visible"/>
                                      </p:to>
                                    </p:set>
                                    <p:animEffect transition="in" filter="checkerboard(down)">
                                      <p:cBhvr>
                                        <p:cTn id="12" dur="2000"/>
                                        <p:tgtEl>
                                          <p:spTgt spid="1639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16387"/>
                                        </p:tgtEl>
                                        <p:attrNameLst>
                                          <p:attrName>style.visibility</p:attrName>
                                        </p:attrNameLst>
                                      </p:cBhvr>
                                      <p:to>
                                        <p:strVal val="visible"/>
                                      </p:to>
                                    </p:set>
                                    <p:animEffect transition="in" filter="checkerboard(down)">
                                      <p:cBhvr>
                                        <p:cTn id="17" dur="2000"/>
                                        <p:tgtEl>
                                          <p:spTgt spid="1638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childTnLst>
                                    <p:set>
                                      <p:cBhvr>
                                        <p:cTn id="21" dur="1" fill="hold">
                                          <p:stCondLst>
                                            <p:cond delay="0"/>
                                          </p:stCondLst>
                                        </p:cTn>
                                        <p:tgtEl>
                                          <p:spTgt spid="16388"/>
                                        </p:tgtEl>
                                        <p:attrNameLst>
                                          <p:attrName>style.visibility</p:attrName>
                                        </p:attrNameLst>
                                      </p:cBhvr>
                                      <p:to>
                                        <p:strVal val="visible"/>
                                      </p:to>
                                    </p:set>
                                    <p:animEffect transition="in" filter="checkerboard(down)">
                                      <p:cBhvr>
                                        <p:cTn id="22" dur="2000"/>
                                        <p:tgtEl>
                                          <p:spTgt spid="1638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5" fill="hold" grpId="0" nodeType="clickEffect">
                                  <p:stCondLst>
                                    <p:cond delay="0"/>
                                  </p:stCondLst>
                                  <p:childTnLst>
                                    <p:set>
                                      <p:cBhvr>
                                        <p:cTn id="26" dur="1" fill="hold">
                                          <p:stCondLst>
                                            <p:cond delay="0"/>
                                          </p:stCondLst>
                                        </p:cTn>
                                        <p:tgtEl>
                                          <p:spTgt spid="16391"/>
                                        </p:tgtEl>
                                        <p:attrNameLst>
                                          <p:attrName>style.visibility</p:attrName>
                                        </p:attrNameLst>
                                      </p:cBhvr>
                                      <p:to>
                                        <p:strVal val="visible"/>
                                      </p:to>
                                    </p:set>
                                    <p:animEffect transition="in" filter="checkerboard(down)">
                                      <p:cBhvr>
                                        <p:cTn id="27" dur="2000"/>
                                        <p:tgtEl>
                                          <p:spTgt spid="1639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5" fill="hold" nodeType="clickEffect">
                                  <p:stCondLst>
                                    <p:cond delay="0"/>
                                  </p:stCondLst>
                                  <p:childTnLst>
                                    <p:set>
                                      <p:cBhvr>
                                        <p:cTn id="31" dur="1" fill="hold">
                                          <p:stCondLst>
                                            <p:cond delay="0"/>
                                          </p:stCondLst>
                                        </p:cTn>
                                        <p:tgtEl>
                                          <p:spTgt spid="16392">
                                            <p:txEl>
                                              <p:pRg st="0" end="0"/>
                                            </p:txEl>
                                          </p:spTgt>
                                        </p:tgtEl>
                                        <p:attrNameLst>
                                          <p:attrName>style.visibility</p:attrName>
                                        </p:attrNameLst>
                                      </p:cBhvr>
                                      <p:to>
                                        <p:strVal val="visible"/>
                                      </p:to>
                                    </p:set>
                                    <p:animEffect transition="in" filter="checkerboard(down)">
                                      <p:cBhvr>
                                        <p:cTn id="32" dur="2000"/>
                                        <p:tgtEl>
                                          <p:spTgt spid="1639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5" fill="hold" nodeType="clickEffect">
                                  <p:stCondLst>
                                    <p:cond delay="0"/>
                                  </p:stCondLst>
                                  <p:childTnLst>
                                    <p:set>
                                      <p:cBhvr>
                                        <p:cTn id="36" dur="1" fill="hold">
                                          <p:stCondLst>
                                            <p:cond delay="0"/>
                                          </p:stCondLst>
                                        </p:cTn>
                                        <p:tgtEl>
                                          <p:spTgt spid="16392">
                                            <p:txEl>
                                              <p:pRg st="1" end="1"/>
                                            </p:txEl>
                                          </p:spTgt>
                                        </p:tgtEl>
                                        <p:attrNameLst>
                                          <p:attrName>style.visibility</p:attrName>
                                        </p:attrNameLst>
                                      </p:cBhvr>
                                      <p:to>
                                        <p:strVal val="visible"/>
                                      </p:to>
                                    </p:set>
                                    <p:animEffect transition="in" filter="checkerboard(down)">
                                      <p:cBhvr>
                                        <p:cTn id="37" dur="2000"/>
                                        <p:tgtEl>
                                          <p:spTgt spid="1639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5" fill="hold" nodeType="clickEffect">
                                  <p:stCondLst>
                                    <p:cond delay="0"/>
                                  </p:stCondLst>
                                  <p:childTnLst>
                                    <p:set>
                                      <p:cBhvr>
                                        <p:cTn id="41" dur="1" fill="hold">
                                          <p:stCondLst>
                                            <p:cond delay="0"/>
                                          </p:stCondLst>
                                        </p:cTn>
                                        <p:tgtEl>
                                          <p:spTgt spid="16392">
                                            <p:txEl>
                                              <p:pRg st="2" end="2"/>
                                            </p:txEl>
                                          </p:spTgt>
                                        </p:tgtEl>
                                        <p:attrNameLst>
                                          <p:attrName>style.visibility</p:attrName>
                                        </p:attrNameLst>
                                      </p:cBhvr>
                                      <p:to>
                                        <p:strVal val="visible"/>
                                      </p:to>
                                    </p:set>
                                    <p:animEffect transition="in" filter="checkerboard(down)">
                                      <p:cBhvr>
                                        <p:cTn id="42" dur="2000"/>
                                        <p:tgtEl>
                                          <p:spTgt spid="1639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5" fill="hold" nodeType="clickEffect">
                                  <p:stCondLst>
                                    <p:cond delay="0"/>
                                  </p:stCondLst>
                                  <p:childTnLst>
                                    <p:set>
                                      <p:cBhvr>
                                        <p:cTn id="46" dur="1" fill="hold">
                                          <p:stCondLst>
                                            <p:cond delay="0"/>
                                          </p:stCondLst>
                                        </p:cTn>
                                        <p:tgtEl>
                                          <p:spTgt spid="16392">
                                            <p:txEl>
                                              <p:pRg st="3" end="3"/>
                                            </p:txEl>
                                          </p:spTgt>
                                        </p:tgtEl>
                                        <p:attrNameLst>
                                          <p:attrName>style.visibility</p:attrName>
                                        </p:attrNameLst>
                                      </p:cBhvr>
                                      <p:to>
                                        <p:strVal val="visible"/>
                                      </p:to>
                                    </p:set>
                                    <p:animEffect transition="in" filter="checkerboard(down)">
                                      <p:cBhvr>
                                        <p:cTn id="47" dur="2000"/>
                                        <p:tgtEl>
                                          <p:spTgt spid="163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animBg="1"/>
      <p:bldP spid="16388" grpId="0" animBg="1"/>
      <p:bldP spid="16390" grpId="0" animBg="1"/>
      <p:bldP spid="1639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4328717" y="476251"/>
            <a:ext cx="5305557" cy="519113"/>
          </a:xfrm>
          <a:prstGeom prst="rect">
            <a:avLst/>
          </a:prstGeom>
          <a:noFill/>
          <a:ln w="9525">
            <a:noFill/>
            <a:miter lim="800000"/>
            <a:headEnd/>
            <a:tailEnd/>
          </a:ln>
          <a:effectLst/>
        </p:spPr>
        <p:txBody>
          <a:bodyPr>
            <a:spAutoFit/>
          </a:bodyPr>
          <a:lstStyle/>
          <a:p>
            <a:pPr algn="just">
              <a:spcBef>
                <a:spcPct val="50000"/>
              </a:spcBef>
            </a:pPr>
            <a:r>
              <a:rPr lang="ar-BH" sz="2800" b="1" dirty="0" smtClean="0">
                <a:solidFill>
                  <a:srgbClr val="FF0000"/>
                </a:solidFill>
                <a:latin typeface="Arial" pitchFamily="34" charset="0"/>
                <a:cs typeface="Arabic Transparent" pitchFamily="2" charset="-78"/>
              </a:rPr>
              <a:t>مخفض </a:t>
            </a:r>
            <a:r>
              <a:rPr lang="ar-BH" sz="2800" b="1" dirty="0">
                <a:solidFill>
                  <a:srgbClr val="FF0000"/>
                </a:solidFill>
                <a:latin typeface="Arial" pitchFamily="34" charset="0"/>
                <a:cs typeface="Arabic Transparent" pitchFamily="2" charset="-78"/>
              </a:rPr>
              <a:t>النتاج المحلي </a:t>
            </a:r>
            <a:r>
              <a:rPr lang="ar-BH" sz="2800" b="1" dirty="0" smtClean="0">
                <a:solidFill>
                  <a:srgbClr val="FF0000"/>
                </a:solidFill>
                <a:latin typeface="Arial" pitchFamily="34" charset="0"/>
                <a:cs typeface="Arabic Transparent" pitchFamily="2" charset="-78"/>
              </a:rPr>
              <a:t>الإجمالي</a:t>
            </a:r>
            <a:endParaRPr lang="en-US" sz="2800" b="1" dirty="0">
              <a:solidFill>
                <a:srgbClr val="FF0000"/>
              </a:solidFill>
              <a:latin typeface="Arial" pitchFamily="34" charset="0"/>
              <a:cs typeface="Arabic Transparent" pitchFamily="2" charset="-78"/>
            </a:endParaRPr>
          </a:p>
        </p:txBody>
      </p:sp>
      <p:sp>
        <p:nvSpPr>
          <p:cNvPr id="37893" name="Text Box 5"/>
          <p:cNvSpPr txBox="1">
            <a:spLocks noChangeArrowheads="1"/>
          </p:cNvSpPr>
          <p:nvPr/>
        </p:nvSpPr>
        <p:spPr bwMode="auto">
          <a:xfrm>
            <a:off x="349118" y="1052514"/>
            <a:ext cx="9362546" cy="181588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هو رقم قياسي للأسعار المرجحة بكميات السلع والخدمات. ويعتبر أكثر شمولاً من الرقم القياسي لأسعار المستهلك، لأنه لا </a:t>
            </a:r>
            <a:r>
              <a:rPr lang="ar-BH" sz="2800" dirty="0" smtClean="0">
                <a:solidFill>
                  <a:srgbClr val="000000"/>
                </a:solidFill>
                <a:latin typeface="Arial" pitchFamily="34" charset="0"/>
                <a:cs typeface="Arabic Transparent" pitchFamily="2" charset="-78"/>
              </a:rPr>
              <a:t>يشمل </a:t>
            </a:r>
            <a:r>
              <a:rPr lang="ar-BH" sz="2800" dirty="0">
                <a:solidFill>
                  <a:srgbClr val="000000"/>
                </a:solidFill>
                <a:latin typeface="Arial" pitchFamily="34" charset="0"/>
                <a:cs typeface="Arabic Transparent" pitchFamily="2" charset="-78"/>
              </a:rPr>
              <a:t>فقط على أسعار السلع والخدمات الاستهلاكية، بل </a:t>
            </a:r>
            <a:r>
              <a:rPr lang="ar-BH" sz="2800" dirty="0" smtClean="0">
                <a:solidFill>
                  <a:srgbClr val="000000"/>
                </a:solidFill>
                <a:latin typeface="Arial" pitchFamily="34" charset="0"/>
                <a:cs typeface="Arabic Transparent" pitchFamily="2" charset="-78"/>
              </a:rPr>
              <a:t>يشمل </a:t>
            </a:r>
            <a:r>
              <a:rPr lang="ar-BH" sz="2800" dirty="0">
                <a:solidFill>
                  <a:srgbClr val="000000"/>
                </a:solidFill>
                <a:latin typeface="Arial" pitchFamily="34" charset="0"/>
                <a:cs typeface="Arabic Transparent" pitchFamily="2" charset="-78"/>
              </a:rPr>
              <a:t>كذلك على أسعار السلع الاستثمارية، وأسعار السلع والخدمات التي تشتريها الحكومة.</a:t>
            </a:r>
            <a:endParaRPr lang="en-US" sz="2800" dirty="0">
              <a:solidFill>
                <a:srgbClr val="000000"/>
              </a:solidFill>
              <a:latin typeface="Arial" pitchFamily="34" charset="0"/>
              <a:cs typeface="Arabic Transparent" pitchFamily="2" charset="-78"/>
            </a:endParaRPr>
          </a:p>
        </p:txBody>
      </p:sp>
      <p:sp>
        <p:nvSpPr>
          <p:cNvPr id="37894" name="Text Box 6"/>
          <p:cNvSpPr txBox="1">
            <a:spLocks noChangeArrowheads="1"/>
          </p:cNvSpPr>
          <p:nvPr/>
        </p:nvSpPr>
        <p:spPr bwMode="auto">
          <a:xfrm>
            <a:off x="271727" y="2817813"/>
            <a:ext cx="9362546" cy="1384995"/>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ويوضح </a:t>
            </a:r>
            <a:r>
              <a:rPr lang="ar-BH" sz="2800" dirty="0" smtClean="0">
                <a:solidFill>
                  <a:srgbClr val="000000"/>
                </a:solidFill>
                <a:latin typeface="Arial" pitchFamily="34" charset="0"/>
                <a:cs typeface="Arabic Transparent" pitchFamily="2" charset="-78"/>
              </a:rPr>
              <a:t>الجدول</a:t>
            </a:r>
            <a:r>
              <a:rPr lang="ar-SA" sz="2800" dirty="0" smtClean="0">
                <a:solidFill>
                  <a:srgbClr val="000000"/>
                </a:solidFill>
                <a:latin typeface="Arial" pitchFamily="34" charset="0"/>
                <a:cs typeface="Arabic Transparent" pitchFamily="2" charset="-78"/>
              </a:rPr>
              <a:t> التالي </a:t>
            </a:r>
            <a:r>
              <a:rPr lang="ar-BH" sz="2800" dirty="0" smtClean="0">
                <a:solidFill>
                  <a:srgbClr val="000000"/>
                </a:solidFill>
                <a:latin typeface="Arial" pitchFamily="34" charset="0"/>
                <a:cs typeface="Arabic Transparent" pitchFamily="2" charset="-78"/>
              </a:rPr>
              <a:t>كيفية </a:t>
            </a:r>
            <a:r>
              <a:rPr lang="ar-BH" sz="2800" dirty="0">
                <a:solidFill>
                  <a:srgbClr val="000000"/>
                </a:solidFill>
                <a:latin typeface="Arial" pitchFamily="34" charset="0"/>
                <a:cs typeface="Arabic Transparent" pitchFamily="2" charset="-78"/>
              </a:rPr>
              <a:t>حساب الناتج المحلي الحقيقي عن طريق تقويم الكميات المنتجة من السلع والخدمات المكونة للنتاج المحلي بالأسعار الثابتة لسنة الأساس 1992.</a:t>
            </a:r>
            <a:endParaRPr lang="en-US" sz="2800" dirty="0">
              <a:solidFill>
                <a:srgbClr val="000000"/>
              </a:solidFill>
              <a:latin typeface="Arial" pitchFamily="34" charset="0"/>
              <a:cs typeface="Arabic Transparent" pitchFamily="2" charset="-78"/>
            </a:endParaRPr>
          </a:p>
        </p:txBody>
      </p:sp>
      <p:sp>
        <p:nvSpPr>
          <p:cNvPr id="37895" name="Text Box 7"/>
          <p:cNvSpPr txBox="1">
            <a:spLocks noChangeArrowheads="1"/>
          </p:cNvSpPr>
          <p:nvPr/>
        </p:nvSpPr>
        <p:spPr bwMode="auto">
          <a:xfrm>
            <a:off x="271727" y="4292601"/>
            <a:ext cx="9362546" cy="1077218"/>
          </a:xfrm>
          <a:prstGeom prst="rect">
            <a:avLst/>
          </a:prstGeom>
          <a:solidFill>
            <a:schemeClr val="bg1"/>
          </a:solidFill>
          <a:ln w="9525">
            <a:noFill/>
            <a:miter lim="800000"/>
            <a:headEnd/>
            <a:tailEnd/>
          </a:ln>
          <a:effectLst/>
        </p:spPr>
        <p:txBody>
          <a:bodyPr>
            <a:spAutoFit/>
          </a:bodyPr>
          <a:lstStyle/>
          <a:p>
            <a:pPr algn="just">
              <a:spcBef>
                <a:spcPct val="50000"/>
              </a:spcBef>
            </a:pPr>
            <a:r>
              <a:rPr lang="ar-BH" sz="3200" dirty="0">
                <a:solidFill>
                  <a:srgbClr val="000000"/>
                </a:solidFill>
                <a:latin typeface="Arial" pitchFamily="34" charset="0"/>
                <a:cs typeface="Arabic Transparent" pitchFamily="2" charset="-78"/>
              </a:rPr>
              <a:t>ويمكن تحويل الناتج المحلي </a:t>
            </a:r>
            <a:r>
              <a:rPr lang="ar-BH" sz="3200" dirty="0" smtClean="0">
                <a:solidFill>
                  <a:srgbClr val="000000"/>
                </a:solidFill>
                <a:latin typeface="Arial" pitchFamily="34" charset="0"/>
                <a:cs typeface="Arabic Transparent" pitchFamily="2" charset="-78"/>
              </a:rPr>
              <a:t>الاسمي </a:t>
            </a:r>
            <a:r>
              <a:rPr lang="ar-BH" sz="3200" dirty="0">
                <a:solidFill>
                  <a:srgbClr val="000000"/>
                </a:solidFill>
                <a:latin typeface="Arial" pitchFamily="34" charset="0"/>
                <a:cs typeface="Arabic Transparent" pitchFamily="2" charset="-78"/>
              </a:rPr>
              <a:t>إلى الناتج المحلي الحقيقي لأي سنة باستخدام المعادلة التالية :</a:t>
            </a:r>
            <a:endParaRPr lang="en-US" sz="3200" dirty="0">
              <a:solidFill>
                <a:srgbClr val="000000"/>
              </a:solidFill>
              <a:latin typeface="Arial" pitchFamily="34" charset="0"/>
              <a:cs typeface="Arabic Transparent" pitchFamily="2" charset="-78"/>
            </a:endParaRPr>
          </a:p>
        </p:txBody>
      </p:sp>
      <p:sp>
        <p:nvSpPr>
          <p:cNvPr id="37896" name="Text Box 8"/>
          <p:cNvSpPr txBox="1">
            <a:spLocks noChangeArrowheads="1"/>
          </p:cNvSpPr>
          <p:nvPr/>
        </p:nvSpPr>
        <p:spPr bwMode="auto">
          <a:xfrm>
            <a:off x="2133600" y="5181600"/>
            <a:ext cx="4211769" cy="1015663"/>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الناتج المحلي </a:t>
            </a:r>
            <a:r>
              <a:rPr lang="ar-BH" sz="2400" b="1" dirty="0" smtClean="0">
                <a:solidFill>
                  <a:srgbClr val="000000"/>
                </a:solidFill>
                <a:latin typeface="Arial" pitchFamily="34" charset="0"/>
                <a:cs typeface="Arabic Transparent" pitchFamily="2" charset="-78"/>
              </a:rPr>
              <a:t>الاسمي</a:t>
            </a:r>
            <a:endParaRPr lang="ar-BH" sz="2400" b="1" baseline="-25000" dirty="0">
              <a:solidFill>
                <a:srgbClr val="000000"/>
              </a:solidFill>
              <a:latin typeface="Arial" pitchFamily="34" charset="0"/>
              <a:cs typeface="Arabic Transparent" pitchFamily="2" charset="-78"/>
            </a:endParaRPr>
          </a:p>
          <a:p>
            <a:pPr algn="ctr">
              <a:spcBef>
                <a:spcPct val="50000"/>
              </a:spcBef>
            </a:pPr>
            <a:r>
              <a:rPr lang="ar-BH" sz="2400" b="1" dirty="0">
                <a:solidFill>
                  <a:srgbClr val="000000"/>
                </a:solidFill>
                <a:latin typeface="Arial" pitchFamily="34" charset="0"/>
                <a:cs typeface="Arabic Transparent" pitchFamily="2" charset="-78"/>
              </a:rPr>
              <a:t>مخفض الناتج المحلي الإجمالي</a:t>
            </a:r>
            <a:endParaRPr lang="en-US" sz="2400" b="1" baseline="-25000" dirty="0">
              <a:solidFill>
                <a:srgbClr val="000000"/>
              </a:solidFill>
              <a:latin typeface="Arial" pitchFamily="34" charset="0"/>
              <a:cs typeface="Arabic Transparent" pitchFamily="2" charset="-78"/>
            </a:endParaRPr>
          </a:p>
        </p:txBody>
      </p:sp>
      <p:sp>
        <p:nvSpPr>
          <p:cNvPr id="37897" name="Line 9"/>
          <p:cNvSpPr>
            <a:spLocks noChangeShapeType="1"/>
          </p:cNvSpPr>
          <p:nvPr/>
        </p:nvSpPr>
        <p:spPr bwMode="auto">
          <a:xfrm>
            <a:off x="2667000" y="5638800"/>
            <a:ext cx="3276203" cy="0"/>
          </a:xfrm>
          <a:prstGeom prst="line">
            <a:avLst/>
          </a:prstGeom>
          <a:noFill/>
          <a:ln w="28575">
            <a:solidFill>
              <a:srgbClr val="000000"/>
            </a:solidFill>
            <a:round/>
            <a:headEnd/>
            <a:tailEnd/>
          </a:ln>
          <a:effectLst/>
        </p:spPr>
        <p:txBody>
          <a:bodyPr/>
          <a:lstStyle/>
          <a:p>
            <a:endParaRPr lang="ar-SA"/>
          </a:p>
        </p:txBody>
      </p:sp>
      <p:sp>
        <p:nvSpPr>
          <p:cNvPr id="37898" name="Text Box 10"/>
          <p:cNvSpPr txBox="1">
            <a:spLocks noChangeArrowheads="1"/>
          </p:cNvSpPr>
          <p:nvPr/>
        </p:nvSpPr>
        <p:spPr bwMode="auto">
          <a:xfrm>
            <a:off x="6019800" y="5486400"/>
            <a:ext cx="3040592"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النتاج المحلي الحقيقي =</a:t>
            </a:r>
            <a:endParaRPr lang="en-US" sz="2400" b="1" dirty="0">
              <a:solidFill>
                <a:srgbClr val="000000"/>
              </a:solidFill>
              <a:latin typeface="Arial" pitchFamily="34" charset="0"/>
              <a:cs typeface="Arabic Transparent" pitchFamily="2" charset="-78"/>
            </a:endParaRPr>
          </a:p>
        </p:txBody>
      </p:sp>
      <p:sp>
        <p:nvSpPr>
          <p:cNvPr id="37899" name="Text Box 11"/>
          <p:cNvSpPr txBox="1">
            <a:spLocks noChangeArrowheads="1"/>
          </p:cNvSpPr>
          <p:nvPr/>
        </p:nvSpPr>
        <p:spPr bwMode="auto">
          <a:xfrm>
            <a:off x="1295400" y="5486400"/>
            <a:ext cx="1558131"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100</a:t>
            </a:r>
            <a:endParaRPr lang="en-US" sz="24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animEffect transition="in" filter="checkerboard(across)">
                                      <p:cBhvr>
                                        <p:cTn id="7" dur="2000"/>
                                        <p:tgtEl>
                                          <p:spTgt spid="378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3"/>
                                        </p:tgtEl>
                                        <p:attrNameLst>
                                          <p:attrName>style.visibility</p:attrName>
                                        </p:attrNameLst>
                                      </p:cBhvr>
                                      <p:to>
                                        <p:strVal val="visible"/>
                                      </p:to>
                                    </p:set>
                                    <p:animEffect transition="in" filter="checkerboard(across)">
                                      <p:cBhvr>
                                        <p:cTn id="12" dur="2000"/>
                                        <p:tgtEl>
                                          <p:spTgt spid="3789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894"/>
                                        </p:tgtEl>
                                        <p:attrNameLst>
                                          <p:attrName>style.visibility</p:attrName>
                                        </p:attrNameLst>
                                      </p:cBhvr>
                                      <p:to>
                                        <p:strVal val="visible"/>
                                      </p:to>
                                    </p:set>
                                    <p:animEffect transition="in" filter="checkerboard(across)">
                                      <p:cBhvr>
                                        <p:cTn id="17" dur="2000"/>
                                        <p:tgtEl>
                                          <p:spTgt spid="3789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7895"/>
                                        </p:tgtEl>
                                        <p:attrNameLst>
                                          <p:attrName>style.visibility</p:attrName>
                                        </p:attrNameLst>
                                      </p:cBhvr>
                                      <p:to>
                                        <p:strVal val="visible"/>
                                      </p:to>
                                    </p:set>
                                    <p:animEffect transition="in" filter="checkerboard(across)">
                                      <p:cBhvr>
                                        <p:cTn id="22" dur="2000"/>
                                        <p:tgtEl>
                                          <p:spTgt spid="3789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7898"/>
                                        </p:tgtEl>
                                        <p:attrNameLst>
                                          <p:attrName>style.visibility</p:attrName>
                                        </p:attrNameLst>
                                      </p:cBhvr>
                                      <p:to>
                                        <p:strVal val="visible"/>
                                      </p:to>
                                    </p:set>
                                    <p:animEffect transition="in" filter="checkerboard(across)">
                                      <p:cBhvr>
                                        <p:cTn id="27" dur="2000"/>
                                        <p:tgtEl>
                                          <p:spTgt spid="37898"/>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7896"/>
                                        </p:tgtEl>
                                        <p:attrNameLst>
                                          <p:attrName>style.visibility</p:attrName>
                                        </p:attrNameLst>
                                      </p:cBhvr>
                                      <p:to>
                                        <p:strVal val="visible"/>
                                      </p:to>
                                    </p:set>
                                    <p:animEffect transition="in" filter="checkerboard(across)">
                                      <p:cBhvr>
                                        <p:cTn id="32" dur="2000"/>
                                        <p:tgtEl>
                                          <p:spTgt spid="37896"/>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7899"/>
                                        </p:tgtEl>
                                        <p:attrNameLst>
                                          <p:attrName>style.visibility</p:attrName>
                                        </p:attrNameLst>
                                      </p:cBhvr>
                                      <p:to>
                                        <p:strVal val="visible"/>
                                      </p:to>
                                    </p:set>
                                    <p:animEffect transition="in" filter="checkerboard(across)">
                                      <p:cBhvr>
                                        <p:cTn id="37" dur="2000"/>
                                        <p:tgtEl>
                                          <p:spTgt spid="37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P spid="37894" grpId="0" animBg="1"/>
      <p:bldP spid="37895" grpId="0" animBg="1"/>
      <p:bldP spid="37896" grpId="0" animBg="1"/>
      <p:bldP spid="37898" grpId="0" animBg="1"/>
      <p:bldP spid="3789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545" name="Group 185"/>
          <p:cNvGraphicFramePr>
            <a:graphicFrameLocks noGrp="1"/>
          </p:cNvGraphicFramePr>
          <p:nvPr/>
        </p:nvGraphicFramePr>
        <p:xfrm>
          <a:off x="0" y="304800"/>
          <a:ext cx="9906000" cy="5081585"/>
        </p:xfrm>
        <a:graphic>
          <a:graphicData uri="http://schemas.openxmlformats.org/drawingml/2006/table">
            <a:tbl>
              <a:tblPr/>
              <a:tblGrid>
                <a:gridCol w="2562263"/>
                <a:gridCol w="1045063"/>
                <a:gridCol w="1045064"/>
                <a:gridCol w="963721"/>
                <a:gridCol w="1126406"/>
                <a:gridCol w="878843"/>
                <a:gridCol w="882381"/>
                <a:gridCol w="1402259"/>
              </a:tblGrid>
              <a:tr h="198187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الناتج المحلي الحقيقي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في سنة 2000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(بالأسعار الثابتة)</a:t>
                      </a: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الناتج المحلي الإجمالي</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في سنة 2000</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(بالأسعار الجارية)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الناتج المحلي الإجمالي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في سنة 1992</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(بالأسعار الجارية)</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1992 = سنة الأساس</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السلع والخدمات</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49855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(7) = (4) × (2)</a:t>
                      </a: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(6)</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مجموع</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الإنفاق</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(5)</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السعر</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(4)</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الكمية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(3)</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مجموع الإنفاق </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(2)</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السعر</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(1)</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الكمية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3269">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360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420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35</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12</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latin typeface="Verdana" pitchFamily="34" charset="0"/>
                          <a:cs typeface="Arabic Transparent" pitchFamily="2" charset="-78"/>
                        </a:rPr>
                        <a:t>A</a:t>
                      </a: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462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120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180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6</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latin typeface="Verdana" pitchFamily="34" charset="0"/>
                          <a:cs typeface="Arabic Transparent" pitchFamily="2" charset="-78"/>
                        </a:rPr>
                        <a:t>B</a:t>
                      </a: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3269">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480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600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304800" y="838200"/>
            <a:ext cx="9362546" cy="1384995"/>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يقاس النمو الاقتصادي بمعدل الزيادة في الناتج المحلي الإجمالي الحقيقي من سنة إلى أخرى. ويمكن قياس النمو الاقتصادي باستخدام الناتج المحلي الإجمالي الحقيقي على النحو التالي :</a:t>
            </a:r>
            <a:endParaRPr lang="en-US" sz="2800" dirty="0">
              <a:solidFill>
                <a:srgbClr val="000000"/>
              </a:solidFill>
              <a:latin typeface="Arial" pitchFamily="34" charset="0"/>
              <a:cs typeface="Arabic Transparent" pitchFamily="2" charset="-78"/>
            </a:endParaRPr>
          </a:p>
        </p:txBody>
      </p:sp>
      <p:sp>
        <p:nvSpPr>
          <p:cNvPr id="14339" name="Text Box 3"/>
          <p:cNvSpPr txBox="1">
            <a:spLocks noChangeArrowheads="1"/>
          </p:cNvSpPr>
          <p:nvPr/>
        </p:nvSpPr>
        <p:spPr bwMode="auto">
          <a:xfrm>
            <a:off x="271727" y="254000"/>
            <a:ext cx="9362546" cy="707886"/>
          </a:xfrm>
          <a:prstGeom prst="rect">
            <a:avLst/>
          </a:prstGeom>
          <a:noFill/>
          <a:ln w="9525">
            <a:noFill/>
            <a:miter lim="800000"/>
            <a:headEnd/>
            <a:tailEnd/>
          </a:ln>
          <a:effectLst/>
        </p:spPr>
        <p:txBody>
          <a:bodyPr>
            <a:spAutoFit/>
          </a:bodyPr>
          <a:lstStyle/>
          <a:p>
            <a:pPr algn="just">
              <a:spcBef>
                <a:spcPct val="50000"/>
              </a:spcBef>
            </a:pPr>
            <a:r>
              <a:rPr lang="ar-BH" sz="4000" b="1" dirty="0" smtClean="0">
                <a:solidFill>
                  <a:srgbClr val="FF0000"/>
                </a:solidFill>
                <a:latin typeface="Arial" pitchFamily="34" charset="0"/>
                <a:cs typeface="Arabic Transparent" pitchFamily="2" charset="-78"/>
              </a:rPr>
              <a:t>النمو الاقتصادي</a:t>
            </a:r>
            <a:endParaRPr lang="en-US" sz="4000" b="1" dirty="0">
              <a:solidFill>
                <a:srgbClr val="FF0000"/>
              </a:solidFill>
              <a:latin typeface="Arial" pitchFamily="34" charset="0"/>
              <a:cs typeface="Arabic Transparent" pitchFamily="2" charset="-78"/>
            </a:endParaRPr>
          </a:p>
        </p:txBody>
      </p:sp>
      <p:sp>
        <p:nvSpPr>
          <p:cNvPr id="14340" name="Text Box 4"/>
          <p:cNvSpPr txBox="1">
            <a:spLocks noChangeArrowheads="1"/>
          </p:cNvSpPr>
          <p:nvPr/>
        </p:nvSpPr>
        <p:spPr bwMode="auto">
          <a:xfrm>
            <a:off x="1600200" y="2286000"/>
            <a:ext cx="3821377" cy="1015663"/>
          </a:xfrm>
          <a:prstGeom prst="rect">
            <a:avLst/>
          </a:prstGeom>
          <a:solidFill>
            <a:schemeClr val="bg1"/>
          </a:solidFill>
          <a:ln w="9525">
            <a:noFill/>
            <a:miter lim="800000"/>
            <a:headEnd/>
            <a:tailEnd/>
          </a:ln>
          <a:effectLst/>
        </p:spPr>
        <p:txBody>
          <a:bodyPr>
            <a:spAutoFit/>
          </a:bodyPr>
          <a:lstStyle/>
          <a:p>
            <a:pPr algn="ctr">
              <a:spcBef>
                <a:spcPct val="50000"/>
              </a:spcBef>
            </a:pPr>
            <a:r>
              <a:rPr lang="en-US" sz="2400" b="1" dirty="0">
                <a:solidFill>
                  <a:srgbClr val="000000"/>
                </a:solidFill>
                <a:latin typeface="Arial" pitchFamily="34" charset="0"/>
                <a:cs typeface="Arabic Transparent" pitchFamily="2" charset="-78"/>
              </a:rPr>
              <a:t>RDGP</a:t>
            </a:r>
            <a:r>
              <a:rPr lang="en-US" sz="2400" b="1" baseline="-25000" dirty="0">
                <a:solidFill>
                  <a:srgbClr val="000000"/>
                </a:solidFill>
                <a:latin typeface="Arial" pitchFamily="34" charset="0"/>
                <a:cs typeface="Arabic Transparent" pitchFamily="2" charset="-78"/>
              </a:rPr>
              <a:t>2003</a:t>
            </a:r>
            <a:r>
              <a:rPr lang="en-US" sz="2400" b="1" dirty="0">
                <a:solidFill>
                  <a:srgbClr val="000000"/>
                </a:solidFill>
                <a:latin typeface="Arial" pitchFamily="34" charset="0"/>
                <a:cs typeface="Arabic Transparent" pitchFamily="2" charset="-78"/>
              </a:rPr>
              <a:t> – RGDP</a:t>
            </a:r>
            <a:r>
              <a:rPr lang="en-US" sz="2400" b="1" baseline="-25000" dirty="0">
                <a:solidFill>
                  <a:srgbClr val="000000"/>
                </a:solidFill>
                <a:latin typeface="Arial" pitchFamily="34" charset="0"/>
                <a:cs typeface="Arabic Transparent" pitchFamily="2" charset="-78"/>
              </a:rPr>
              <a:t>2004</a:t>
            </a:r>
            <a:endParaRPr lang="ar-BH" sz="2400" b="1" baseline="-25000" dirty="0">
              <a:solidFill>
                <a:srgbClr val="000000"/>
              </a:solidFill>
              <a:latin typeface="Arial" pitchFamily="34" charset="0"/>
              <a:cs typeface="Arabic Transparent" pitchFamily="2" charset="-78"/>
            </a:endParaRPr>
          </a:p>
          <a:p>
            <a:pPr algn="ctr">
              <a:spcBef>
                <a:spcPct val="50000"/>
              </a:spcBef>
            </a:pPr>
            <a:r>
              <a:rPr lang="en-US" sz="2400" b="1" dirty="0">
                <a:solidFill>
                  <a:srgbClr val="000000"/>
                </a:solidFill>
                <a:latin typeface="Arial" pitchFamily="34" charset="0"/>
                <a:cs typeface="Arabic Transparent" pitchFamily="2" charset="-78"/>
              </a:rPr>
              <a:t>RGDP</a:t>
            </a:r>
            <a:r>
              <a:rPr lang="en-US" sz="2400" b="1" baseline="-25000" dirty="0">
                <a:solidFill>
                  <a:srgbClr val="000000"/>
                </a:solidFill>
                <a:latin typeface="Arial" pitchFamily="34" charset="0"/>
                <a:cs typeface="Arabic Transparent" pitchFamily="2" charset="-78"/>
              </a:rPr>
              <a:t>2003</a:t>
            </a:r>
          </a:p>
        </p:txBody>
      </p:sp>
      <p:sp>
        <p:nvSpPr>
          <p:cNvPr id="14341" name="Text Box 5"/>
          <p:cNvSpPr txBox="1">
            <a:spLocks noChangeArrowheads="1"/>
          </p:cNvSpPr>
          <p:nvPr/>
        </p:nvSpPr>
        <p:spPr bwMode="auto">
          <a:xfrm>
            <a:off x="381000" y="2590800"/>
            <a:ext cx="1482460"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100</a:t>
            </a:r>
            <a:endParaRPr lang="en-US" sz="2400" b="1" dirty="0">
              <a:solidFill>
                <a:srgbClr val="000000"/>
              </a:solidFill>
              <a:latin typeface="Arial" pitchFamily="34" charset="0"/>
              <a:cs typeface="Arabic Transparent" pitchFamily="2" charset="-78"/>
            </a:endParaRPr>
          </a:p>
        </p:txBody>
      </p:sp>
      <p:sp>
        <p:nvSpPr>
          <p:cNvPr id="14342" name="Line 6"/>
          <p:cNvSpPr>
            <a:spLocks noChangeShapeType="1"/>
          </p:cNvSpPr>
          <p:nvPr/>
        </p:nvSpPr>
        <p:spPr bwMode="auto">
          <a:xfrm>
            <a:off x="1905000" y="2743200"/>
            <a:ext cx="3276204" cy="0"/>
          </a:xfrm>
          <a:prstGeom prst="line">
            <a:avLst/>
          </a:prstGeom>
          <a:noFill/>
          <a:ln w="28575">
            <a:solidFill>
              <a:srgbClr val="000000"/>
            </a:solidFill>
            <a:round/>
            <a:headEnd/>
            <a:tailEnd/>
          </a:ln>
          <a:effectLst/>
        </p:spPr>
        <p:txBody>
          <a:bodyPr/>
          <a:lstStyle/>
          <a:p>
            <a:endParaRPr lang="ar-SA"/>
          </a:p>
        </p:txBody>
      </p:sp>
      <p:sp>
        <p:nvSpPr>
          <p:cNvPr id="14343" name="Text Box 7"/>
          <p:cNvSpPr txBox="1">
            <a:spLocks noChangeArrowheads="1"/>
          </p:cNvSpPr>
          <p:nvPr/>
        </p:nvSpPr>
        <p:spPr bwMode="auto">
          <a:xfrm>
            <a:off x="5226447" y="2590800"/>
            <a:ext cx="4679553"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معدل النمو الاقتصادي في سنة 2004 =</a:t>
            </a:r>
            <a:endParaRPr lang="en-US" sz="2400" b="1" dirty="0">
              <a:solidFill>
                <a:srgbClr val="000000"/>
              </a:solidFill>
              <a:latin typeface="Arial" pitchFamily="34" charset="0"/>
              <a:cs typeface="Arabic Transparent" pitchFamily="2" charset="-78"/>
            </a:endParaRPr>
          </a:p>
        </p:txBody>
      </p:sp>
      <p:sp>
        <p:nvSpPr>
          <p:cNvPr id="14344" name="Text Box 8"/>
          <p:cNvSpPr txBox="1">
            <a:spLocks noChangeArrowheads="1"/>
          </p:cNvSpPr>
          <p:nvPr/>
        </p:nvSpPr>
        <p:spPr bwMode="auto">
          <a:xfrm>
            <a:off x="228600" y="3352800"/>
            <a:ext cx="9362546" cy="954107"/>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كما تستخدم أرقام الناتج الحقيقي في قياس الناتج الحقيقي للفرد، الذي يعتبر مؤشراً لمستوى رفاهية المجتمع. ويقاس الناتج الحقيقي للفرد باستخدام المعادلة التالية :</a:t>
            </a:r>
            <a:endParaRPr lang="en-US" sz="2800" dirty="0">
              <a:solidFill>
                <a:srgbClr val="000000"/>
              </a:solidFill>
              <a:latin typeface="Arial" pitchFamily="34" charset="0"/>
              <a:cs typeface="Arabic Transparent" pitchFamily="2" charset="-78"/>
            </a:endParaRPr>
          </a:p>
        </p:txBody>
      </p:sp>
      <p:sp>
        <p:nvSpPr>
          <p:cNvPr id="14345" name="Text Box 9"/>
          <p:cNvSpPr txBox="1">
            <a:spLocks noChangeArrowheads="1"/>
          </p:cNvSpPr>
          <p:nvPr/>
        </p:nvSpPr>
        <p:spPr bwMode="auto">
          <a:xfrm>
            <a:off x="1910690" y="4440239"/>
            <a:ext cx="3821377" cy="1015663"/>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الناتج المحلي الإجمالي الحقيقي</a:t>
            </a:r>
            <a:endParaRPr lang="ar-BH" sz="2400" b="1" baseline="-25000" dirty="0">
              <a:solidFill>
                <a:srgbClr val="000000"/>
              </a:solidFill>
              <a:latin typeface="Arial" pitchFamily="34" charset="0"/>
              <a:cs typeface="Arabic Transparent" pitchFamily="2" charset="-78"/>
            </a:endParaRPr>
          </a:p>
          <a:p>
            <a:pPr algn="ctr">
              <a:spcBef>
                <a:spcPct val="50000"/>
              </a:spcBef>
            </a:pPr>
            <a:r>
              <a:rPr lang="ar-BH" sz="2400" b="1" dirty="0">
                <a:solidFill>
                  <a:srgbClr val="000000"/>
                </a:solidFill>
                <a:latin typeface="Arial" pitchFamily="34" charset="0"/>
                <a:cs typeface="Arabic Transparent" pitchFamily="2" charset="-78"/>
              </a:rPr>
              <a:t>عدد السكان</a:t>
            </a:r>
            <a:endParaRPr lang="en-US" sz="2400" b="1" baseline="-25000" dirty="0">
              <a:solidFill>
                <a:srgbClr val="000000"/>
              </a:solidFill>
              <a:latin typeface="Arial" pitchFamily="34" charset="0"/>
              <a:cs typeface="Arabic Transparent" pitchFamily="2" charset="-78"/>
            </a:endParaRPr>
          </a:p>
        </p:txBody>
      </p:sp>
      <p:sp>
        <p:nvSpPr>
          <p:cNvPr id="14346" name="Line 10"/>
          <p:cNvSpPr>
            <a:spLocks noChangeShapeType="1"/>
          </p:cNvSpPr>
          <p:nvPr/>
        </p:nvSpPr>
        <p:spPr bwMode="auto">
          <a:xfrm>
            <a:off x="1988079" y="4941888"/>
            <a:ext cx="3585766" cy="0"/>
          </a:xfrm>
          <a:prstGeom prst="line">
            <a:avLst/>
          </a:prstGeom>
          <a:noFill/>
          <a:ln w="28575">
            <a:solidFill>
              <a:srgbClr val="000000"/>
            </a:solidFill>
            <a:round/>
            <a:headEnd/>
            <a:tailEnd/>
          </a:ln>
          <a:effectLst/>
        </p:spPr>
        <p:txBody>
          <a:bodyPr/>
          <a:lstStyle/>
          <a:p>
            <a:endParaRPr lang="ar-SA"/>
          </a:p>
        </p:txBody>
      </p:sp>
      <p:sp>
        <p:nvSpPr>
          <p:cNvPr id="14347" name="Text Box 11"/>
          <p:cNvSpPr txBox="1">
            <a:spLocks noChangeArrowheads="1"/>
          </p:cNvSpPr>
          <p:nvPr/>
        </p:nvSpPr>
        <p:spPr bwMode="auto">
          <a:xfrm>
            <a:off x="5654675" y="4724400"/>
            <a:ext cx="3510095"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الناتج المحلي الحقيقي للفرد =</a:t>
            </a:r>
            <a:endParaRPr lang="en-US" sz="24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checkerboard(across)">
                                      <p:cBhvr>
                                        <p:cTn id="7" dur="20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checkerboard(across)">
                                      <p:cBhvr>
                                        <p:cTn id="12" dur="2000"/>
                                        <p:tgtEl>
                                          <p:spTgt spid="1433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43"/>
                                        </p:tgtEl>
                                        <p:attrNameLst>
                                          <p:attrName>style.visibility</p:attrName>
                                        </p:attrNameLst>
                                      </p:cBhvr>
                                      <p:to>
                                        <p:strVal val="visible"/>
                                      </p:to>
                                    </p:set>
                                    <p:animEffect transition="in" filter="checkerboard(across)">
                                      <p:cBhvr>
                                        <p:cTn id="17" dur="2000"/>
                                        <p:tgtEl>
                                          <p:spTgt spid="1434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40"/>
                                        </p:tgtEl>
                                        <p:attrNameLst>
                                          <p:attrName>style.visibility</p:attrName>
                                        </p:attrNameLst>
                                      </p:cBhvr>
                                      <p:to>
                                        <p:strVal val="visible"/>
                                      </p:to>
                                    </p:set>
                                    <p:animEffect transition="in" filter="checkerboard(across)">
                                      <p:cBhvr>
                                        <p:cTn id="22" dur="2000"/>
                                        <p:tgtEl>
                                          <p:spTgt spid="1434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41"/>
                                        </p:tgtEl>
                                        <p:attrNameLst>
                                          <p:attrName>style.visibility</p:attrName>
                                        </p:attrNameLst>
                                      </p:cBhvr>
                                      <p:to>
                                        <p:strVal val="visible"/>
                                      </p:to>
                                    </p:set>
                                    <p:animEffect transition="in" filter="checkerboard(across)">
                                      <p:cBhvr>
                                        <p:cTn id="27" dur="2000"/>
                                        <p:tgtEl>
                                          <p:spTgt spid="1434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4344"/>
                                        </p:tgtEl>
                                        <p:attrNameLst>
                                          <p:attrName>style.visibility</p:attrName>
                                        </p:attrNameLst>
                                      </p:cBhvr>
                                      <p:to>
                                        <p:strVal val="visible"/>
                                      </p:to>
                                    </p:set>
                                    <p:animEffect transition="in" filter="checkerboard(across)">
                                      <p:cBhvr>
                                        <p:cTn id="32" dur="2000"/>
                                        <p:tgtEl>
                                          <p:spTgt spid="14344"/>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4347"/>
                                        </p:tgtEl>
                                        <p:attrNameLst>
                                          <p:attrName>style.visibility</p:attrName>
                                        </p:attrNameLst>
                                      </p:cBhvr>
                                      <p:to>
                                        <p:strVal val="visible"/>
                                      </p:to>
                                    </p:set>
                                    <p:animEffect transition="in" filter="checkerboard(across)">
                                      <p:cBhvr>
                                        <p:cTn id="37" dur="2000"/>
                                        <p:tgtEl>
                                          <p:spTgt spid="14347"/>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4345"/>
                                        </p:tgtEl>
                                        <p:attrNameLst>
                                          <p:attrName>style.visibility</p:attrName>
                                        </p:attrNameLst>
                                      </p:cBhvr>
                                      <p:to>
                                        <p:strVal val="visible"/>
                                      </p:to>
                                    </p:set>
                                    <p:animEffect transition="in" filter="checkerboard(across)">
                                      <p:cBhvr>
                                        <p:cTn id="42" dur="20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p:bldP spid="14340" grpId="0" animBg="1"/>
      <p:bldP spid="14341" grpId="0" animBg="1"/>
      <p:bldP spid="14343" grpId="0" animBg="1"/>
      <p:bldP spid="14344" grpId="0" animBg="1"/>
      <p:bldP spid="14345" grpId="0" animBg="1"/>
      <p:bldP spid="143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28600" y="0"/>
            <a:ext cx="9362546" cy="584775"/>
          </a:xfrm>
          <a:prstGeom prst="rect">
            <a:avLst/>
          </a:prstGeom>
          <a:noFill/>
          <a:ln w="9525">
            <a:noFill/>
            <a:miter lim="800000"/>
            <a:headEnd/>
            <a:tailEnd/>
          </a:ln>
          <a:effectLst/>
        </p:spPr>
        <p:txBody>
          <a:bodyPr>
            <a:spAutoFit/>
          </a:bodyPr>
          <a:lstStyle/>
          <a:p>
            <a:pPr algn="just">
              <a:spcBef>
                <a:spcPct val="50000"/>
              </a:spcBef>
            </a:pPr>
            <a:r>
              <a:rPr lang="ar-BH" sz="3200" b="1" dirty="0" smtClean="0">
                <a:solidFill>
                  <a:srgbClr val="FF0000"/>
                </a:solidFill>
                <a:latin typeface="Arial" pitchFamily="34" charset="0"/>
                <a:cs typeface="Arabic Transparent" pitchFamily="2" charset="-78"/>
              </a:rPr>
              <a:t>مآخذ </a:t>
            </a:r>
            <a:r>
              <a:rPr lang="ar-BH" sz="3200" b="1" dirty="0">
                <a:solidFill>
                  <a:srgbClr val="FF0000"/>
                </a:solidFill>
                <a:latin typeface="Arial" pitchFamily="34" charset="0"/>
                <a:cs typeface="Arabic Transparent" pitchFamily="2" charset="-78"/>
              </a:rPr>
              <a:t>على استخدام معدل الناتج المحلي كمؤشر </a:t>
            </a:r>
            <a:r>
              <a:rPr lang="ar-BH" sz="3200" b="1" dirty="0" smtClean="0">
                <a:solidFill>
                  <a:srgbClr val="FF0000"/>
                </a:solidFill>
                <a:latin typeface="Arial" pitchFamily="34" charset="0"/>
                <a:cs typeface="Arabic Transparent" pitchFamily="2" charset="-78"/>
              </a:rPr>
              <a:t>للرفاهية</a:t>
            </a:r>
            <a:endParaRPr lang="en-US" sz="3200" b="1" dirty="0">
              <a:solidFill>
                <a:srgbClr val="FF0000"/>
              </a:solidFill>
              <a:latin typeface="Arial" pitchFamily="34" charset="0"/>
              <a:cs typeface="Arabic Transparent" pitchFamily="2" charset="-78"/>
            </a:endParaRPr>
          </a:p>
        </p:txBody>
      </p:sp>
      <p:sp>
        <p:nvSpPr>
          <p:cNvPr id="13315" name="Text Box 3"/>
          <p:cNvSpPr txBox="1">
            <a:spLocks noChangeArrowheads="1"/>
          </p:cNvSpPr>
          <p:nvPr/>
        </p:nvSpPr>
        <p:spPr bwMode="auto">
          <a:xfrm>
            <a:off x="304800" y="990600"/>
            <a:ext cx="9362546" cy="4724370"/>
          </a:xfrm>
          <a:prstGeom prst="rect">
            <a:avLst/>
          </a:prstGeom>
          <a:solidFill>
            <a:schemeClr val="bg1"/>
          </a:solidFill>
          <a:ln w="9525">
            <a:noFill/>
            <a:miter lim="800000"/>
            <a:headEnd/>
            <a:tailEnd/>
          </a:ln>
          <a:effectLst/>
        </p:spPr>
        <p:txBody>
          <a:bodyPr wrap="square">
            <a:spAutoFit/>
          </a:bodyPr>
          <a:lstStyle/>
          <a:p>
            <a:pPr marL="800100" lvl="1" indent="-342900" algn="just">
              <a:spcBef>
                <a:spcPct val="50000"/>
              </a:spcBef>
              <a:buFont typeface="Wingdings" pitchFamily="2" charset="2"/>
              <a:buAutoNum type="arabicPeriod"/>
            </a:pPr>
            <a:r>
              <a:rPr lang="ar-BH" dirty="0">
                <a:solidFill>
                  <a:srgbClr val="000000"/>
                </a:solidFill>
                <a:latin typeface="Arial" pitchFamily="34" charset="0"/>
                <a:cs typeface="Arabic Transparent" pitchFamily="2" charset="-78"/>
              </a:rPr>
              <a:t> </a:t>
            </a:r>
            <a:r>
              <a:rPr lang="ar-BH" sz="2600" dirty="0">
                <a:solidFill>
                  <a:srgbClr val="000000"/>
                </a:solidFill>
                <a:latin typeface="Arial" pitchFamily="34" charset="0"/>
                <a:cs typeface="Arabic Transparent" pitchFamily="2" charset="-78"/>
              </a:rPr>
              <a:t>إن الناتج المحلي يمثل القيمة النقدية للسلع والخدمات التي يتم تسويقها، لذا فإنه لا </a:t>
            </a:r>
            <a:r>
              <a:rPr lang="ar-BH" sz="2600" dirty="0" smtClean="0">
                <a:solidFill>
                  <a:srgbClr val="000000"/>
                </a:solidFill>
                <a:latin typeface="Arial" pitchFamily="34" charset="0"/>
                <a:cs typeface="Arabic Transparent" pitchFamily="2" charset="-78"/>
              </a:rPr>
              <a:t>يشمل </a:t>
            </a:r>
            <a:r>
              <a:rPr lang="ar-BH" sz="2600" dirty="0">
                <a:solidFill>
                  <a:srgbClr val="000000"/>
                </a:solidFill>
                <a:latin typeface="Arial" pitchFamily="34" charset="0"/>
                <a:cs typeface="Arabic Transparent" pitchFamily="2" charset="-78"/>
              </a:rPr>
              <a:t>على السلع والخدمات التي لا يتم تداولها في الأسواق، كالخدمات المنزلية التي تؤديها الزوجة وأعمال الصيانة التي يؤديها الزوج.</a:t>
            </a:r>
          </a:p>
          <a:p>
            <a:pPr marL="800100" lvl="1" indent="-342900" algn="just">
              <a:spcBef>
                <a:spcPct val="50000"/>
              </a:spcBef>
              <a:buFont typeface="Wingdings" pitchFamily="2" charset="2"/>
              <a:buAutoNum type="arabicPeriod"/>
            </a:pPr>
            <a:r>
              <a:rPr lang="ar-BH" sz="2600" dirty="0">
                <a:solidFill>
                  <a:srgbClr val="000000"/>
                </a:solidFill>
              </a:rPr>
              <a:t> تتجاهل الطريقة المتبعة في تقدير الناتج المحلي الإجمالي قيمة وقت الراحة الذي يستمتع </a:t>
            </a:r>
            <a:r>
              <a:rPr lang="ar-BH" sz="2600" dirty="0" err="1">
                <a:solidFill>
                  <a:srgbClr val="000000"/>
                </a:solidFill>
              </a:rPr>
              <a:t>به</a:t>
            </a:r>
            <a:r>
              <a:rPr lang="ar-BH" sz="2600" dirty="0">
                <a:solidFill>
                  <a:srgbClr val="000000"/>
                </a:solidFill>
              </a:rPr>
              <a:t> أفراد المجتمع ويسهم في زيادة رفاهيتهم.</a:t>
            </a:r>
          </a:p>
          <a:p>
            <a:pPr marL="800100" lvl="1" indent="-342900" algn="just">
              <a:spcBef>
                <a:spcPct val="50000"/>
              </a:spcBef>
              <a:buFont typeface="Wingdings" pitchFamily="2" charset="2"/>
              <a:buAutoNum type="arabicPeriod"/>
            </a:pPr>
            <a:r>
              <a:rPr lang="ar-BH" sz="2600" dirty="0">
                <a:solidFill>
                  <a:srgbClr val="000000"/>
                </a:solidFill>
              </a:rPr>
              <a:t> لا تعكس مقارنة الناتج المحلي للأقطار المختلفة صورة دقيقة لتباين مستويات الرفاهية الاجتماعية لسكان هذه الأقطار.</a:t>
            </a:r>
            <a:endParaRPr lang="en-US" sz="2600" dirty="0">
              <a:solidFill>
                <a:srgbClr val="000000"/>
              </a:solidFill>
            </a:endParaRPr>
          </a:p>
          <a:p>
            <a:pPr marL="800100" lvl="1" indent="-342900" algn="just">
              <a:spcBef>
                <a:spcPct val="50000"/>
              </a:spcBef>
              <a:buFont typeface="Wingdings" pitchFamily="2" charset="2"/>
              <a:buAutoNum type="arabicPeriod"/>
            </a:pPr>
            <a:r>
              <a:rPr lang="ar-BH" sz="2600" dirty="0">
                <a:solidFill>
                  <a:srgbClr val="000000"/>
                </a:solidFill>
              </a:rPr>
              <a:t> لا تعكس الناتج المحلي الصورة الحقيقية لنمط توزيع الدخل والثروة في المجتمع.</a:t>
            </a:r>
            <a:endParaRPr lang="en-US" sz="2600" dirty="0">
              <a:solidFill>
                <a:srgbClr val="000000"/>
              </a:solidFill>
            </a:endParaRPr>
          </a:p>
          <a:p>
            <a:pPr marL="800100" lvl="1" indent="-342900" algn="just">
              <a:spcBef>
                <a:spcPct val="50000"/>
              </a:spcBef>
              <a:buFont typeface="Wingdings" pitchFamily="2" charset="2"/>
              <a:buAutoNum type="arabicPeriod"/>
            </a:pPr>
            <a:endParaRPr lang="en-US" dirty="0">
              <a:solidFill>
                <a:srgbClr val="000000"/>
              </a:solidFill>
            </a:endParaRPr>
          </a:p>
          <a:p>
            <a:pPr marL="800100" lvl="1" indent="-342900" algn="just">
              <a:spcBef>
                <a:spcPct val="50000"/>
              </a:spcBef>
              <a:buFont typeface="Wingdings" pitchFamily="2" charset="2"/>
              <a:buAutoNum type="arabicPeriod"/>
            </a:pPr>
            <a:endParaRPr lang="en-US"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checkerboard(across)">
                                      <p:cBhvr>
                                        <p:cTn id="7" dur="2000"/>
                                        <p:tgtEl>
                                          <p:spTgt spid="13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checkerboard(across)">
                                      <p:cBhvr>
                                        <p:cTn id="12" dur="2000"/>
                                        <p:tgtEl>
                                          <p:spTgt spid="133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checkerboard(across)">
                                      <p:cBhvr>
                                        <p:cTn id="17" dur="2000"/>
                                        <p:tgtEl>
                                          <p:spTgt spid="133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checkerboard(across)">
                                      <p:cBhvr>
                                        <p:cTn id="22" dur="2000"/>
                                        <p:tgtEl>
                                          <p:spTgt spid="133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3315">
                                            <p:txEl>
                                              <p:pRg st="3" end="3"/>
                                            </p:txEl>
                                          </p:spTgt>
                                        </p:tgtEl>
                                        <p:attrNameLst>
                                          <p:attrName>style.visibility</p:attrName>
                                        </p:attrNameLst>
                                      </p:cBhvr>
                                      <p:to>
                                        <p:strVal val="visible"/>
                                      </p:to>
                                    </p:set>
                                    <p:animEffect transition="in" filter="checkerboard(across)">
                                      <p:cBhvr>
                                        <p:cTn id="27" dur="20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271727" y="620713"/>
            <a:ext cx="9362546" cy="4308872"/>
          </a:xfrm>
          <a:prstGeom prst="rect">
            <a:avLst/>
          </a:prstGeom>
          <a:solidFill>
            <a:schemeClr val="bg1"/>
          </a:solidFill>
          <a:ln w="9525">
            <a:noFill/>
            <a:miter lim="800000"/>
            <a:headEnd/>
            <a:tailEnd/>
          </a:ln>
          <a:effectLst/>
        </p:spPr>
        <p:txBody>
          <a:bodyPr>
            <a:spAutoFit/>
          </a:bodyPr>
          <a:lstStyle/>
          <a:p>
            <a:pPr marL="800100" lvl="1" indent="-342900" algn="just">
              <a:spcBef>
                <a:spcPct val="50000"/>
              </a:spcBef>
              <a:buFont typeface="Wingdings" pitchFamily="2" charset="2"/>
              <a:buAutoNum type="arabicPeriod" startAt="5"/>
            </a:pPr>
            <a:r>
              <a:rPr lang="ar-BH" dirty="0">
                <a:solidFill>
                  <a:srgbClr val="000000"/>
                </a:solidFill>
                <a:latin typeface="Arial" pitchFamily="34" charset="0"/>
                <a:cs typeface="Arabic Transparent" pitchFamily="2" charset="-78"/>
              </a:rPr>
              <a:t> </a:t>
            </a:r>
            <a:r>
              <a:rPr lang="ar-BH" sz="2600" dirty="0">
                <a:solidFill>
                  <a:srgbClr val="000000"/>
                </a:solidFill>
                <a:latin typeface="Arial" pitchFamily="34" charset="0"/>
                <a:cs typeface="Arabic Transparent" pitchFamily="2" charset="-78"/>
              </a:rPr>
              <a:t>لا تأخذ طريقة تقدير الناتج المحلي بعين الاعتبار الآثار البيئية الضارة الناتجة عن النشاطات الاقتصادية.</a:t>
            </a:r>
          </a:p>
          <a:p>
            <a:pPr marL="800100" lvl="1" indent="-342900" algn="just">
              <a:spcBef>
                <a:spcPct val="50000"/>
              </a:spcBef>
              <a:buFont typeface="Wingdings" pitchFamily="2" charset="2"/>
              <a:buAutoNum type="arabicPeriod" startAt="5"/>
            </a:pPr>
            <a:r>
              <a:rPr lang="ar-BH" sz="2600" dirty="0">
                <a:solidFill>
                  <a:srgbClr val="000000"/>
                </a:solidFill>
              </a:rPr>
              <a:t> تختلف المجتمعات من حيث طبيعة وحدة المشكلات الاجتماعية التي تواجهها.</a:t>
            </a:r>
          </a:p>
          <a:p>
            <a:pPr marL="800100" lvl="1" indent="-342900" algn="just">
              <a:spcBef>
                <a:spcPct val="50000"/>
              </a:spcBef>
              <a:buFont typeface="Wingdings" pitchFamily="2" charset="2"/>
              <a:buAutoNum type="arabicPeriod" startAt="5"/>
            </a:pPr>
            <a:r>
              <a:rPr lang="ar-BH" sz="2600" dirty="0">
                <a:solidFill>
                  <a:srgbClr val="000000"/>
                </a:solidFill>
              </a:rPr>
              <a:t> لا يعكس تقدير الناتج المحلي الإجمالي الآثار السلبية للسلع التي تنتجها الأنشطة غير القانونية.</a:t>
            </a:r>
          </a:p>
          <a:p>
            <a:pPr marL="800100" lvl="1" indent="-342900" algn="just">
              <a:spcBef>
                <a:spcPct val="50000"/>
              </a:spcBef>
              <a:buFont typeface="Wingdings" pitchFamily="2" charset="2"/>
              <a:buAutoNum type="arabicPeriod" startAt="5"/>
            </a:pPr>
            <a:r>
              <a:rPr lang="ar-BH" sz="2600" dirty="0">
                <a:solidFill>
                  <a:srgbClr val="000000"/>
                </a:solidFill>
              </a:rPr>
              <a:t> أن معدل الدخل الفردي المقوم بالأسعار الجارية لم يعد مؤشراً دقيقاًَ لأغراض الم أن معدل الدخل الفردي المقوم بالأسعار الجارية لم يعد مؤشراً دقيقاًَ لأغراض المقارنات الدولية وذلك لاختلاف مستويات تكاليف المعيشة بين الدول.</a:t>
            </a:r>
          </a:p>
          <a:p>
            <a:pPr marL="800100" lvl="1" indent="-342900" algn="just">
              <a:spcBef>
                <a:spcPct val="50000"/>
              </a:spcBef>
              <a:buFont typeface="Wingdings" pitchFamily="2" charset="2"/>
              <a:buNone/>
            </a:pPr>
            <a:endParaRPr lang="en-US"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8916">
                                            <p:txEl>
                                              <p:pRg st="0" end="0"/>
                                            </p:txEl>
                                          </p:spTgt>
                                        </p:tgtEl>
                                        <p:attrNameLst>
                                          <p:attrName>style.visibility</p:attrName>
                                        </p:attrNameLst>
                                      </p:cBhvr>
                                      <p:to>
                                        <p:strVal val="visible"/>
                                      </p:to>
                                    </p:set>
                                    <p:animEffect transition="in" filter="checkerboard(across)">
                                      <p:cBhvr>
                                        <p:cTn id="7" dur="2000"/>
                                        <p:tgtEl>
                                          <p:spTgt spid="389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8916">
                                            <p:txEl>
                                              <p:pRg st="1" end="1"/>
                                            </p:txEl>
                                          </p:spTgt>
                                        </p:tgtEl>
                                        <p:attrNameLst>
                                          <p:attrName>style.visibility</p:attrName>
                                        </p:attrNameLst>
                                      </p:cBhvr>
                                      <p:to>
                                        <p:strVal val="visible"/>
                                      </p:to>
                                    </p:set>
                                    <p:animEffect transition="in" filter="checkerboard(across)">
                                      <p:cBhvr>
                                        <p:cTn id="12" dur="2000"/>
                                        <p:tgtEl>
                                          <p:spTgt spid="389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8916">
                                            <p:txEl>
                                              <p:pRg st="2" end="2"/>
                                            </p:txEl>
                                          </p:spTgt>
                                        </p:tgtEl>
                                        <p:attrNameLst>
                                          <p:attrName>style.visibility</p:attrName>
                                        </p:attrNameLst>
                                      </p:cBhvr>
                                      <p:to>
                                        <p:strVal val="visible"/>
                                      </p:to>
                                    </p:set>
                                    <p:animEffect transition="in" filter="checkerboard(across)">
                                      <p:cBhvr>
                                        <p:cTn id="17" dur="2000"/>
                                        <p:tgtEl>
                                          <p:spTgt spid="389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8916">
                                            <p:txEl>
                                              <p:pRg st="3" end="3"/>
                                            </p:txEl>
                                          </p:spTgt>
                                        </p:tgtEl>
                                        <p:attrNameLst>
                                          <p:attrName>style.visibility</p:attrName>
                                        </p:attrNameLst>
                                      </p:cBhvr>
                                      <p:to>
                                        <p:strVal val="visible"/>
                                      </p:to>
                                    </p:set>
                                    <p:animEffect transition="in" filter="checkerboard(across)">
                                      <p:cBhvr>
                                        <p:cTn id="22" dur="2000"/>
                                        <p:tgtEl>
                                          <p:spTgt spid="389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1393</TotalTime>
  <Words>1312</Words>
  <Application>Microsoft Office PowerPoint</Application>
  <PresentationFormat>A4 Paper (210x297 mm)</PresentationFormat>
  <Paragraphs>180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122</cp:revision>
  <dcterms:created xsi:type="dcterms:W3CDTF">2009-10-14T19:14:34Z</dcterms:created>
  <dcterms:modified xsi:type="dcterms:W3CDTF">2011-03-06T13:19:02Z</dcterms:modified>
</cp:coreProperties>
</file>