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0" r:id="rId2"/>
    <p:sldId id="257" r:id="rId3"/>
    <p:sldId id="306" r:id="rId4"/>
    <p:sldId id="301" r:id="rId5"/>
    <p:sldId id="304" r:id="rId6"/>
    <p:sldId id="308" r:id="rId7"/>
    <p:sldId id="329" r:id="rId8"/>
    <p:sldId id="310" r:id="rId9"/>
    <p:sldId id="312" r:id="rId10"/>
    <p:sldId id="331" r:id="rId11"/>
    <p:sldId id="314" r:id="rId12"/>
    <p:sldId id="318" r:id="rId13"/>
    <p:sldId id="320" r:id="rId14"/>
    <p:sldId id="322" r:id="rId15"/>
    <p:sldId id="333" r:id="rId16"/>
    <p:sldId id="324" r:id="rId17"/>
    <p:sldId id="328"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558" y="-2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8750"/>
            <a:ext cx="8915400" cy="1258888"/>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495300" y="1600201"/>
            <a:ext cx="8915400" cy="4530725"/>
          </a:xfrm>
        </p:spPr>
        <p:txBody>
          <a:bodyPr/>
          <a:lstStyle/>
          <a:p>
            <a:endParaRPr lang="ar-SA"/>
          </a:p>
        </p:txBody>
      </p:sp>
      <p:sp>
        <p:nvSpPr>
          <p:cNvPr id="4" name="عنصر نائب للتاريخ 3"/>
          <p:cNvSpPr>
            <a:spLocks noGrp="1"/>
          </p:cNvSpPr>
          <p:nvPr>
            <p:ph type="dt" sz="half" idx="10"/>
          </p:nvPr>
        </p:nvSpPr>
        <p:spPr>
          <a:xfrm>
            <a:off x="495300" y="6243638"/>
            <a:ext cx="2311400" cy="457200"/>
          </a:xfrm>
          <a:prstGeom prst="rect">
            <a:avLst/>
          </a:prstGeom>
        </p:spPr>
        <p:txBody>
          <a:bodyPr/>
          <a:lstStyle>
            <a:lvl1pPr>
              <a:defRPr/>
            </a:lvl1pPr>
          </a:lstStyle>
          <a:p>
            <a:endParaRPr lang="en-US"/>
          </a:p>
        </p:txBody>
      </p:sp>
      <p:sp>
        <p:nvSpPr>
          <p:cNvPr id="5" name="عنصر نائب للتذييل 4"/>
          <p:cNvSpPr>
            <a:spLocks noGrp="1"/>
          </p:cNvSpPr>
          <p:nvPr>
            <p:ph type="ftr" sz="quarter" idx="11"/>
          </p:nvPr>
        </p:nvSpPr>
        <p:spPr>
          <a:xfrm>
            <a:off x="3384550" y="6248400"/>
            <a:ext cx="3136900" cy="457200"/>
          </a:xfrm>
          <a:prstGeom prst="rect">
            <a:avLst/>
          </a:prstGeom>
        </p:spPr>
        <p:txBody>
          <a:bodyPr/>
          <a:lstStyle>
            <a:lvl1pPr>
              <a:defRPr/>
            </a:lvl1pPr>
          </a:lstStyle>
          <a:p>
            <a:endParaRPr lang="en-US"/>
          </a:p>
        </p:txBody>
      </p:sp>
      <p:sp>
        <p:nvSpPr>
          <p:cNvPr id="6" name="عنصر نائب لرقم الشريحة 5"/>
          <p:cNvSpPr>
            <a:spLocks noGrp="1"/>
          </p:cNvSpPr>
          <p:nvPr>
            <p:ph type="sldNum" sz="quarter" idx="12"/>
          </p:nvPr>
        </p:nvSpPr>
        <p:spPr>
          <a:xfrm>
            <a:off x="7099300" y="6243638"/>
            <a:ext cx="2311400" cy="457200"/>
          </a:xfrm>
        </p:spPr>
        <p:txBody>
          <a:bodyPr/>
          <a:lstStyle>
            <a:lvl1pPr>
              <a:defRPr/>
            </a:lvl1pPr>
          </a:lstStyle>
          <a:p>
            <a:fld id="{35AC1314-A090-4C62-AEFC-CF0EAD1F8962}" type="slidenum">
              <a:rPr lang="ar-SA"/>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438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الثانية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الحسابات القومية والنمو الاقتصادي </a:t>
            </a:r>
            <a:endParaRPr lang="ar-SA" sz="4400" b="1" dirty="0" smtClean="0">
              <a:solidFill>
                <a:schemeClr val="tx1"/>
              </a:solidFill>
              <a:cs typeface="Arial" pitchFamily="34" charset="0"/>
            </a:endParaRPr>
          </a:p>
          <a:p>
            <a:pPr eaLnBrk="1" hangingPunct="1"/>
            <a:r>
              <a:rPr lang="ar-SA" sz="4400" spc="-150" smtClean="0">
                <a:solidFill>
                  <a:srgbClr val="FF0000"/>
                </a:solidFill>
                <a:latin typeface="ae_AlMateen" pitchFamily="2" charset="-78"/>
                <a:cs typeface="ae_AlMateen" pitchFamily="2" charset="-78"/>
              </a:rPr>
              <a:t>الفصل الثاني </a:t>
            </a:r>
          </a:p>
          <a:p>
            <a:pPr eaLnBrk="1" hangingPunct="1"/>
            <a:endParaRPr lang="ar-SA"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Text Box 6"/>
          <p:cNvSpPr txBox="1">
            <a:spLocks noChangeArrowheads="1"/>
          </p:cNvSpPr>
          <p:nvPr/>
        </p:nvSpPr>
        <p:spPr bwMode="auto">
          <a:xfrm>
            <a:off x="271727" y="1268413"/>
            <a:ext cx="9362546" cy="2554545"/>
          </a:xfrm>
          <a:prstGeom prst="rect">
            <a:avLst/>
          </a:prstGeom>
          <a:solidFill>
            <a:schemeClr val="bg1"/>
          </a:solidFill>
          <a:ln w="9525">
            <a:noFill/>
            <a:miter lim="800000"/>
            <a:headEnd/>
            <a:tailEnd/>
          </a:ln>
          <a:effectLst/>
        </p:spPr>
        <p:txBody>
          <a:bodyPr>
            <a:spAutoFit/>
          </a:bodyPr>
          <a:lstStyle/>
          <a:p>
            <a:pPr algn="just">
              <a:spcBef>
                <a:spcPct val="50000"/>
              </a:spcBef>
            </a:pPr>
            <a:r>
              <a:rPr lang="ar-BH" sz="4000" dirty="0">
                <a:solidFill>
                  <a:srgbClr val="000000"/>
                </a:solidFill>
                <a:latin typeface="Times New Roman" pitchFamily="18" charset="0"/>
                <a:cs typeface="Times New Roman" pitchFamily="18" charset="0"/>
              </a:rPr>
              <a:t>يقصد بالناتج المحلي الإجمالي </a:t>
            </a:r>
            <a:r>
              <a:rPr lang="en-US" sz="4000" dirty="0">
                <a:solidFill>
                  <a:srgbClr val="000000"/>
                </a:solidFill>
                <a:latin typeface="Times New Roman" pitchFamily="18" charset="0"/>
                <a:cs typeface="Times New Roman" pitchFamily="18" charset="0"/>
              </a:rPr>
              <a:t>(Gross Domestic Product – GDP)</a:t>
            </a:r>
            <a:r>
              <a:rPr lang="ar-BH" sz="4000" dirty="0">
                <a:solidFill>
                  <a:srgbClr val="000000"/>
                </a:solidFill>
                <a:latin typeface="Times New Roman" pitchFamily="18" charset="0"/>
                <a:cs typeface="Times New Roman" pitchFamily="18" charset="0"/>
              </a:rPr>
              <a:t> القيمة السوقية (بالأسعار الجارية) لجميع السلع والخدمات النهائية المنتجة في قطر معين وفي فترة زمنية معينة.</a:t>
            </a:r>
            <a:endParaRPr lang="en-US" sz="4000" dirty="0">
              <a:solidFill>
                <a:srgbClr val="000000"/>
              </a:solidFill>
              <a:latin typeface="Times New Roman" pitchFamily="18" charset="0"/>
              <a:cs typeface="Times New Roman" pitchFamily="18" charset="0"/>
            </a:endParaRPr>
          </a:p>
        </p:txBody>
      </p:sp>
      <p:sp>
        <p:nvSpPr>
          <p:cNvPr id="3080" name="Text Box 8"/>
          <p:cNvSpPr txBox="1">
            <a:spLocks noChangeArrowheads="1"/>
          </p:cNvSpPr>
          <p:nvPr/>
        </p:nvSpPr>
        <p:spPr bwMode="auto">
          <a:xfrm>
            <a:off x="228600" y="3810000"/>
            <a:ext cx="9362546" cy="2354491"/>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4000" dirty="0" smtClean="0">
                <a:solidFill>
                  <a:srgbClr val="000000"/>
                </a:solidFill>
              </a:rPr>
              <a:t>يعتبر </a:t>
            </a:r>
            <a:r>
              <a:rPr lang="ar-BH" sz="4000" dirty="0">
                <a:solidFill>
                  <a:srgbClr val="000000"/>
                </a:solidFill>
              </a:rPr>
              <a:t>الإنتاج المحلي الإجمالي من أهم المؤشرات الاقتصادية المستخدمة لتحديد مستوى النشاط الاقتصادي </a:t>
            </a:r>
            <a:r>
              <a:rPr lang="ar-BH" sz="4000" dirty="0" err="1" smtClean="0">
                <a:solidFill>
                  <a:srgbClr val="000000"/>
                </a:solidFill>
              </a:rPr>
              <a:t>و</a:t>
            </a:r>
            <a:r>
              <a:rPr lang="ar-SA" sz="4000" dirty="0" smtClean="0">
                <a:solidFill>
                  <a:srgbClr val="000000"/>
                </a:solidFill>
              </a:rPr>
              <a:t>ا</a:t>
            </a:r>
            <a:r>
              <a:rPr lang="ar-BH" sz="4000" dirty="0">
                <a:solidFill>
                  <a:srgbClr val="000000"/>
                </a:solidFill>
              </a:rPr>
              <a:t>تجاه وسرعة نموه.</a:t>
            </a:r>
            <a:endParaRPr lang="en-US" sz="4000" dirty="0">
              <a:solidFill>
                <a:srgbClr val="000000"/>
              </a:solidFill>
            </a:endParaRPr>
          </a:p>
          <a:p>
            <a:pPr algn="just">
              <a:spcBef>
                <a:spcPct val="50000"/>
              </a:spcBef>
            </a:pPr>
            <a:endParaRPr lang="en-US" b="1" dirty="0">
              <a:solidFill>
                <a:srgbClr val="000000"/>
              </a:solidFill>
              <a:latin typeface="Arial" pitchFamily="34" charset="0"/>
              <a:cs typeface="Arabic Transparent" pitchFamily="2" charset="-78"/>
            </a:endParaRPr>
          </a:p>
        </p:txBody>
      </p:sp>
      <p:sp>
        <p:nvSpPr>
          <p:cNvPr id="3084" name="Text Box 12"/>
          <p:cNvSpPr txBox="1">
            <a:spLocks noChangeArrowheads="1"/>
          </p:cNvSpPr>
          <p:nvPr/>
        </p:nvSpPr>
        <p:spPr bwMode="auto">
          <a:xfrm>
            <a:off x="350837" y="549275"/>
            <a:ext cx="9362546" cy="769441"/>
          </a:xfrm>
          <a:prstGeom prst="rect">
            <a:avLst/>
          </a:prstGeom>
          <a:noFill/>
          <a:ln w="9525">
            <a:noFill/>
            <a:miter lim="800000"/>
            <a:headEnd/>
            <a:tailEnd/>
          </a:ln>
          <a:effectLst/>
        </p:spPr>
        <p:txBody>
          <a:bodyPr>
            <a:spAutoFit/>
          </a:bodyPr>
          <a:lstStyle/>
          <a:p>
            <a:pPr algn="just">
              <a:spcBef>
                <a:spcPct val="50000"/>
              </a:spcBef>
            </a:pPr>
            <a:r>
              <a:rPr lang="ar-BH" sz="2800" b="1" dirty="0">
                <a:solidFill>
                  <a:srgbClr val="000000"/>
                </a:solidFill>
                <a:latin typeface="Arial" pitchFamily="34" charset="0"/>
                <a:cs typeface="Arabic Transparent" pitchFamily="2" charset="-78"/>
              </a:rPr>
              <a:t> </a:t>
            </a:r>
            <a:r>
              <a:rPr lang="ar-BH" sz="4400" b="1" dirty="0">
                <a:solidFill>
                  <a:srgbClr val="FF0000"/>
                </a:solidFill>
                <a:latin typeface="Arial" pitchFamily="34" charset="0"/>
                <a:cs typeface="Arabic Transparent" pitchFamily="2" charset="-78"/>
              </a:rPr>
              <a:t>الناتج المحلي </a:t>
            </a:r>
            <a:r>
              <a:rPr lang="ar-BH" sz="4400" b="1" dirty="0" smtClean="0">
                <a:solidFill>
                  <a:srgbClr val="FF0000"/>
                </a:solidFill>
                <a:latin typeface="Arial" pitchFamily="34" charset="0"/>
                <a:cs typeface="Arabic Transparent" pitchFamily="2" charset="-78"/>
              </a:rPr>
              <a:t>الإجمالي</a:t>
            </a:r>
            <a:endParaRPr lang="en-US" sz="44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84"/>
                                        </p:tgtEl>
                                        <p:attrNameLst>
                                          <p:attrName>style.visibility</p:attrName>
                                        </p:attrNameLst>
                                      </p:cBhvr>
                                      <p:to>
                                        <p:strVal val="visible"/>
                                      </p:to>
                                    </p:set>
                                    <p:animEffect transition="in" filter="checkerboard(across)">
                                      <p:cBhvr>
                                        <p:cTn id="7" dur="500"/>
                                        <p:tgtEl>
                                          <p:spTgt spid="308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checkerboard(across)">
                                      <p:cBhvr>
                                        <p:cTn id="12" dur="500"/>
                                        <p:tgtEl>
                                          <p:spTgt spid="307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080">
                                            <p:txEl>
                                              <p:pRg st="0" end="0"/>
                                            </p:txEl>
                                          </p:spTgt>
                                        </p:tgtEl>
                                        <p:attrNameLst>
                                          <p:attrName>style.visibility</p:attrName>
                                        </p:attrNameLst>
                                      </p:cBhvr>
                                      <p:to>
                                        <p:strVal val="visible"/>
                                      </p:to>
                                    </p:set>
                                    <p:animEffect transition="in" filter="checkerboard(across)">
                                      <p:cBhvr>
                                        <p:cTn id="17" dur="500"/>
                                        <p:tgtEl>
                                          <p:spTgt spid="30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animBg="1"/>
      <p:bldP spid="308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BH" b="1" dirty="0" smtClean="0">
                <a:solidFill>
                  <a:srgbClr val="FF0000"/>
                </a:solidFill>
                <a:latin typeface="Arial" pitchFamily="34" charset="0"/>
                <a:cs typeface="Arabic Transparent" pitchFamily="2" charset="-78"/>
              </a:rPr>
              <a:t>القيمة السوقية</a:t>
            </a:r>
            <a:endParaRPr lang="ar-SA" dirty="0">
              <a:solidFill>
                <a:srgbClr val="FF0000"/>
              </a:solidFill>
            </a:endParaRPr>
          </a:p>
        </p:txBody>
      </p:sp>
      <p:sp>
        <p:nvSpPr>
          <p:cNvPr id="5" name="Text Box 8"/>
          <p:cNvSpPr txBox="1">
            <a:spLocks noGrp="1" noChangeArrowheads="1"/>
          </p:cNvSpPr>
          <p:nvPr>
            <p:ph idx="1"/>
          </p:nvPr>
        </p:nvSpPr>
        <p:spPr bwMode="auto">
          <a:xfrm>
            <a:off x="381000" y="1371601"/>
            <a:ext cx="8915400" cy="4924425"/>
          </a:xfrm>
          <a:prstGeom prst="rect">
            <a:avLst/>
          </a:prstGeom>
          <a:solidFill>
            <a:schemeClr val="bg1"/>
          </a:solidFill>
          <a:ln w="9525" algn="ctr">
            <a:noFill/>
            <a:miter lim="800000"/>
            <a:headEnd/>
            <a:tailEnd/>
          </a:ln>
          <a:effectLst/>
        </p:spPr>
        <p:txBody>
          <a:bodyPr wrap="square">
            <a:spAutoFit/>
          </a:bodyPr>
          <a:lstStyle/>
          <a:p>
            <a:pPr algn="just">
              <a:spcBef>
                <a:spcPct val="50000"/>
              </a:spcBef>
            </a:pPr>
            <a:r>
              <a:rPr lang="ar-BH" b="1" dirty="0">
                <a:solidFill>
                  <a:srgbClr val="000000"/>
                </a:solidFill>
                <a:latin typeface="Arial" pitchFamily="34" charset="0"/>
                <a:cs typeface="Arabic Transparent" pitchFamily="2" charset="-78"/>
              </a:rPr>
              <a:t> </a:t>
            </a:r>
            <a:endParaRPr lang="en-US" dirty="0">
              <a:solidFill>
                <a:srgbClr val="000000"/>
              </a:solidFill>
            </a:endParaRPr>
          </a:p>
          <a:p>
            <a:pPr algn="just" rtl="1">
              <a:spcBef>
                <a:spcPct val="50000"/>
              </a:spcBef>
            </a:pPr>
            <a:r>
              <a:rPr lang="ar-SA" sz="3600" b="1" dirty="0" smtClean="0">
                <a:solidFill>
                  <a:srgbClr val="000000"/>
                </a:solidFill>
              </a:rPr>
              <a:t>           نحصل </a:t>
            </a:r>
            <a:r>
              <a:rPr lang="ar-SA" sz="3600" b="1" dirty="0">
                <a:solidFill>
                  <a:srgbClr val="000000"/>
                </a:solidFill>
              </a:rPr>
              <a:t>على ال</a:t>
            </a:r>
            <a:r>
              <a:rPr lang="ar-BH" sz="3600" b="1" dirty="0">
                <a:solidFill>
                  <a:srgbClr val="000000"/>
                </a:solidFill>
              </a:rPr>
              <a:t>قيم</a:t>
            </a:r>
            <a:r>
              <a:rPr lang="ar-SA" sz="3600" b="1" dirty="0" smtClean="0">
                <a:solidFill>
                  <a:srgbClr val="000000"/>
                </a:solidFill>
              </a:rPr>
              <a:t>ة </a:t>
            </a:r>
            <a:r>
              <a:rPr lang="ar-BH" sz="3600" b="1" dirty="0" smtClean="0">
                <a:solidFill>
                  <a:srgbClr val="000000"/>
                </a:solidFill>
              </a:rPr>
              <a:t>السوقية </a:t>
            </a:r>
            <a:r>
              <a:rPr lang="en-US" sz="3600" b="1" dirty="0">
                <a:solidFill>
                  <a:srgbClr val="000000"/>
                </a:solidFill>
              </a:rPr>
              <a:t>(Market Value)</a:t>
            </a:r>
            <a:r>
              <a:rPr lang="ar-SA" sz="3600" b="1" dirty="0">
                <a:solidFill>
                  <a:srgbClr val="000000"/>
                </a:solidFill>
              </a:rPr>
              <a:t> لأي سلعة أو</a:t>
            </a:r>
            <a:r>
              <a:rPr lang="en-US" sz="3600" b="1" dirty="0">
                <a:solidFill>
                  <a:srgbClr val="000000"/>
                </a:solidFill>
              </a:rPr>
              <a:t> </a:t>
            </a:r>
            <a:r>
              <a:rPr lang="ar-SA" sz="3600" b="1" dirty="0">
                <a:solidFill>
                  <a:srgbClr val="000000"/>
                </a:solidFill>
              </a:rPr>
              <a:t>خدمة</a:t>
            </a:r>
            <a:r>
              <a:rPr lang="ar-BH" sz="3600" b="1" dirty="0">
                <a:solidFill>
                  <a:srgbClr val="000000"/>
                </a:solidFill>
              </a:rPr>
              <a:t> بضرب الكمية المنتجة في سعرها الجاري في السوق، ويطلق على </a:t>
            </a:r>
            <a:r>
              <a:rPr lang="ar-BH" sz="3600" b="1" dirty="0" err="1" smtClean="0">
                <a:solidFill>
                  <a:srgbClr val="000000"/>
                </a:solidFill>
              </a:rPr>
              <a:t>الن</a:t>
            </a:r>
            <a:r>
              <a:rPr lang="ar-SA" sz="3600" b="1" dirty="0" smtClean="0">
                <a:solidFill>
                  <a:srgbClr val="000000"/>
                </a:solidFill>
              </a:rPr>
              <a:t>ا</a:t>
            </a:r>
            <a:r>
              <a:rPr lang="ar-BH" sz="3600" b="1" dirty="0" err="1" smtClean="0">
                <a:solidFill>
                  <a:srgbClr val="000000"/>
                </a:solidFill>
              </a:rPr>
              <a:t>تج</a:t>
            </a:r>
            <a:r>
              <a:rPr lang="ar-BH" sz="3600" b="1" dirty="0" smtClean="0">
                <a:solidFill>
                  <a:srgbClr val="000000"/>
                </a:solidFill>
              </a:rPr>
              <a:t> </a:t>
            </a:r>
            <a:r>
              <a:rPr lang="ar-BH" sz="3600" b="1" dirty="0">
                <a:solidFill>
                  <a:srgbClr val="000000"/>
                </a:solidFill>
              </a:rPr>
              <a:t>المقوم بالأسعار الجارية، الناتج المحلي الإجمالي بالأسعار الجارية </a:t>
            </a:r>
            <a:r>
              <a:rPr lang="en-US" sz="3600" b="1" dirty="0">
                <a:solidFill>
                  <a:srgbClr val="000000"/>
                </a:solidFill>
              </a:rPr>
              <a:t>(Current Price GDP)</a:t>
            </a:r>
            <a:r>
              <a:rPr lang="ar-BH" sz="3600" b="1" dirty="0">
                <a:solidFill>
                  <a:srgbClr val="000000"/>
                </a:solidFill>
              </a:rPr>
              <a:t> أي الناتج المحلي </a:t>
            </a:r>
            <a:r>
              <a:rPr lang="ar-BH" sz="3600" b="1" dirty="0" smtClean="0">
                <a:solidFill>
                  <a:srgbClr val="000000"/>
                </a:solidFill>
              </a:rPr>
              <a:t>الاسمي </a:t>
            </a:r>
            <a:r>
              <a:rPr lang="en-US" sz="3600" b="1" dirty="0">
                <a:solidFill>
                  <a:srgbClr val="000000"/>
                </a:solidFill>
              </a:rPr>
              <a:t>(Nominal GDP)</a:t>
            </a:r>
            <a:r>
              <a:rPr lang="ar-SA" sz="3600" b="1" dirty="0">
                <a:solidFill>
                  <a:srgbClr val="000000"/>
                </a:solidFill>
              </a:rPr>
              <a:t>.</a:t>
            </a:r>
            <a:endParaRPr lang="en-US" sz="3600" b="1" dirty="0">
              <a:solidFill>
                <a:srgbClr val="000000"/>
              </a:solidFill>
            </a:endParaRPr>
          </a:p>
          <a:p>
            <a:pPr algn="just">
              <a:spcBef>
                <a:spcPct val="50000"/>
              </a:spcBef>
              <a:buFontTx/>
              <a:buBlip>
                <a:blip r:embed="rId2"/>
              </a:buBlip>
            </a:pPr>
            <a:endParaRPr lang="en-US"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Grp="1" noChangeArrowheads="1"/>
          </p:cNvSpPr>
          <p:nvPr>
            <p:ph type="body" idx="1"/>
          </p:nvPr>
        </p:nvSpPr>
        <p:spPr>
          <a:xfrm>
            <a:off x="685800" y="3276600"/>
            <a:ext cx="8676746" cy="1752600"/>
          </a:xfrm>
          <a:solidFill>
            <a:schemeClr val="bg1"/>
          </a:solidFill>
          <a:ln/>
        </p:spPr>
        <p:txBody>
          <a:bodyPr/>
          <a:lstStyle/>
          <a:p>
            <a:pPr algn="just" rtl="1">
              <a:spcBef>
                <a:spcPct val="50000"/>
              </a:spcBef>
              <a:buClrTx/>
            </a:pPr>
            <a:r>
              <a:rPr lang="ar-SA" sz="4400" b="1" dirty="0">
                <a:solidFill>
                  <a:srgbClr val="FF0000"/>
                </a:solidFill>
                <a:effectLst/>
                <a:latin typeface="Arial" pitchFamily="34" charset="0"/>
                <a:cs typeface="Arabic Transparent" pitchFamily="2" charset="-78"/>
              </a:rPr>
              <a:t>السلع الوسيطة </a:t>
            </a:r>
            <a:r>
              <a:rPr lang="en-US" sz="4400" b="1" dirty="0">
                <a:solidFill>
                  <a:srgbClr val="FF0000"/>
                </a:solidFill>
                <a:effectLst/>
                <a:latin typeface="Arial" pitchFamily="34" charset="0"/>
                <a:cs typeface="Arabic Transparent" pitchFamily="2" charset="-78"/>
              </a:rPr>
              <a:t>(Intermediate Goods</a:t>
            </a:r>
            <a:r>
              <a:rPr lang="en-US" sz="4400" b="1" dirty="0" smtClean="0">
                <a:solidFill>
                  <a:srgbClr val="FF0000"/>
                </a:solidFill>
                <a:effectLst/>
                <a:latin typeface="Arial" pitchFamily="34" charset="0"/>
                <a:cs typeface="Arabic Transparent" pitchFamily="2" charset="-78"/>
              </a:rPr>
              <a:t>)</a:t>
            </a:r>
            <a:endParaRPr lang="ar-SA" sz="4400" b="1" dirty="0">
              <a:solidFill>
                <a:srgbClr val="FF0000"/>
              </a:solidFill>
              <a:effectLst/>
              <a:latin typeface="Arial" pitchFamily="34" charset="0"/>
              <a:cs typeface="Arabic Transparent" pitchFamily="2" charset="-78"/>
            </a:endParaRPr>
          </a:p>
          <a:p>
            <a:pPr algn="just" rtl="1">
              <a:spcBef>
                <a:spcPct val="50000"/>
              </a:spcBef>
              <a:buClrTx/>
              <a:buFontTx/>
              <a:buNone/>
            </a:pPr>
            <a:r>
              <a:rPr lang="ar-SA" sz="4000" b="1" dirty="0" smtClean="0">
                <a:solidFill>
                  <a:srgbClr val="000000"/>
                </a:solidFill>
                <a:effectLst/>
                <a:latin typeface="Arial" pitchFamily="34" charset="0"/>
                <a:cs typeface="Arabic Transparent" pitchFamily="2" charset="-78"/>
              </a:rPr>
              <a:t>       هي </a:t>
            </a:r>
            <a:r>
              <a:rPr lang="ar-SA" sz="4000" b="1" dirty="0">
                <a:solidFill>
                  <a:srgbClr val="000000"/>
                </a:solidFill>
                <a:effectLst/>
                <a:latin typeface="Arial" pitchFamily="34" charset="0"/>
                <a:cs typeface="Arabic Transparent" pitchFamily="2" charset="-78"/>
              </a:rPr>
              <a:t>السلع </a:t>
            </a:r>
            <a:r>
              <a:rPr lang="ar-SA" sz="4000" b="1" dirty="0" err="1">
                <a:solidFill>
                  <a:srgbClr val="000000"/>
                </a:solidFill>
                <a:effectLst/>
                <a:latin typeface="Arial" pitchFamily="34" charset="0"/>
                <a:cs typeface="Arabic Transparent" pitchFamily="2" charset="-78"/>
              </a:rPr>
              <a:t>ا</a:t>
            </a:r>
            <a:r>
              <a:rPr lang="ar-BH" sz="4000" b="1" dirty="0">
                <a:solidFill>
                  <a:srgbClr val="000000"/>
                </a:solidFill>
                <a:effectLst/>
                <a:latin typeface="Arial" pitchFamily="34" charset="0"/>
                <a:cs typeface="Arabic Transparent" pitchFamily="2" charset="-78"/>
              </a:rPr>
              <a:t>لتي يتم إنتاجها بواسطة منشأة معينة </a:t>
            </a:r>
            <a:r>
              <a:rPr lang="ar-SA" sz="4000" b="1" dirty="0">
                <a:solidFill>
                  <a:srgbClr val="000000"/>
                </a:solidFill>
                <a:effectLst/>
                <a:latin typeface="Arial" pitchFamily="34" charset="0"/>
                <a:cs typeface="Arabic Transparent" pitchFamily="2" charset="-78"/>
              </a:rPr>
              <a:t>لتستخدمها </a:t>
            </a:r>
            <a:r>
              <a:rPr lang="ar-BH" sz="4000" b="1" dirty="0">
                <a:solidFill>
                  <a:srgbClr val="000000"/>
                </a:solidFill>
                <a:effectLst/>
                <a:latin typeface="Arial" pitchFamily="34" charset="0"/>
                <a:cs typeface="Arabic Transparent" pitchFamily="2" charset="-78"/>
              </a:rPr>
              <a:t>منشاة أخرى  </a:t>
            </a:r>
            <a:r>
              <a:rPr lang="ar-SA" sz="4000" b="1" dirty="0">
                <a:solidFill>
                  <a:srgbClr val="000000"/>
                </a:solidFill>
                <a:effectLst/>
                <a:latin typeface="Arial" pitchFamily="34" charset="0"/>
                <a:cs typeface="Arabic Transparent" pitchFamily="2" charset="-78"/>
              </a:rPr>
              <a:t>كعنصر إنتاج</a:t>
            </a:r>
            <a:r>
              <a:rPr lang="ar-BH" sz="4000" b="1" dirty="0">
                <a:solidFill>
                  <a:srgbClr val="000000"/>
                </a:solidFill>
                <a:effectLst/>
                <a:latin typeface="Arial" pitchFamily="34" charset="0"/>
                <a:cs typeface="Arabic Transparent" pitchFamily="2" charset="-78"/>
              </a:rPr>
              <a:t> </a:t>
            </a:r>
            <a:r>
              <a:rPr lang="en-US" sz="4000" b="1" dirty="0">
                <a:solidFill>
                  <a:srgbClr val="000000"/>
                </a:solidFill>
                <a:effectLst/>
                <a:latin typeface="Arial" pitchFamily="34" charset="0"/>
                <a:cs typeface="Arabic Transparent" pitchFamily="2" charset="-78"/>
              </a:rPr>
              <a:t>(Input)</a:t>
            </a:r>
            <a:r>
              <a:rPr lang="ar-BH" sz="4000" b="1" dirty="0">
                <a:solidFill>
                  <a:srgbClr val="000000"/>
                </a:solidFill>
                <a:effectLst/>
                <a:latin typeface="Arial" pitchFamily="34" charset="0"/>
                <a:cs typeface="Arabic Transparent" pitchFamily="2" charset="-78"/>
              </a:rPr>
              <a:t> في إنتاج سلعة أو خدمة نهائية</a:t>
            </a:r>
            <a:r>
              <a:rPr lang="ar-SA" sz="4000" b="1" dirty="0">
                <a:solidFill>
                  <a:srgbClr val="000000"/>
                </a:solidFill>
                <a:effectLst/>
                <a:latin typeface="Arial" pitchFamily="34" charset="0"/>
                <a:cs typeface="Arabic Transparent" pitchFamily="2" charset="-78"/>
              </a:rPr>
              <a:t> أخرى</a:t>
            </a:r>
            <a:r>
              <a:rPr lang="ar-BH" sz="4000" b="1" dirty="0">
                <a:solidFill>
                  <a:srgbClr val="000000"/>
                </a:solidFill>
                <a:effectLst/>
                <a:latin typeface="Arial" pitchFamily="34" charset="0"/>
                <a:cs typeface="Arabic Transparent" pitchFamily="2" charset="-78"/>
              </a:rPr>
              <a:t>.</a:t>
            </a:r>
            <a:endParaRPr lang="en-US" sz="4000" b="1" dirty="0">
              <a:solidFill>
                <a:srgbClr val="000000"/>
              </a:solidFill>
              <a:effectLst/>
              <a:latin typeface="Arial" pitchFamily="34" charset="0"/>
              <a:cs typeface="Arabic Transparent" pitchFamily="2" charset="-78"/>
            </a:endParaRPr>
          </a:p>
        </p:txBody>
      </p:sp>
      <p:sp>
        <p:nvSpPr>
          <p:cNvPr id="26629" name="Text Box 5"/>
          <p:cNvSpPr txBox="1">
            <a:spLocks noChangeArrowheads="1"/>
          </p:cNvSpPr>
          <p:nvPr/>
        </p:nvSpPr>
        <p:spPr bwMode="auto">
          <a:xfrm>
            <a:off x="0" y="0"/>
            <a:ext cx="9362546" cy="3277820"/>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3200" b="1" dirty="0">
                <a:solidFill>
                  <a:srgbClr val="000000"/>
                </a:solidFill>
                <a:latin typeface="Arial" pitchFamily="34" charset="0"/>
                <a:cs typeface="Arabic Transparent" pitchFamily="2" charset="-78"/>
              </a:rPr>
              <a:t> </a:t>
            </a:r>
            <a:r>
              <a:rPr lang="ar-BH" sz="4000" b="1" dirty="0">
                <a:solidFill>
                  <a:srgbClr val="FF0000"/>
                </a:solidFill>
                <a:latin typeface="Arial" pitchFamily="34" charset="0"/>
                <a:cs typeface="Arabic Transparent" pitchFamily="2" charset="-78"/>
              </a:rPr>
              <a:t>السلع والخدمات النهائية</a:t>
            </a:r>
            <a:r>
              <a:rPr lang="ar-SA" sz="4000" b="1" dirty="0">
                <a:solidFill>
                  <a:srgbClr val="FF0000"/>
                </a:solidFill>
                <a:latin typeface="Arial" pitchFamily="34" charset="0"/>
                <a:cs typeface="Arabic Transparent" pitchFamily="2" charset="-78"/>
              </a:rPr>
              <a:t> (</a:t>
            </a:r>
            <a:r>
              <a:rPr lang="en-US" sz="4000" b="1" dirty="0">
                <a:solidFill>
                  <a:srgbClr val="FF0000"/>
                </a:solidFill>
                <a:latin typeface="Arial" pitchFamily="34" charset="0"/>
                <a:cs typeface="Arabic Transparent" pitchFamily="2" charset="-78"/>
              </a:rPr>
              <a:t>Final Goods</a:t>
            </a:r>
            <a:r>
              <a:rPr lang="ar-SA" sz="4000" b="1" dirty="0" smtClean="0">
                <a:solidFill>
                  <a:srgbClr val="FF0000"/>
                </a:solidFill>
                <a:latin typeface="Arial" pitchFamily="34" charset="0"/>
                <a:cs typeface="Arabic Transparent" pitchFamily="2" charset="-78"/>
              </a:rPr>
              <a:t>)</a:t>
            </a:r>
            <a:endParaRPr lang="ar-SA" sz="4000" b="1" dirty="0">
              <a:solidFill>
                <a:srgbClr val="FF0000"/>
              </a:solidFill>
              <a:latin typeface="Arial" pitchFamily="34" charset="0"/>
              <a:cs typeface="Arabic Transparent" pitchFamily="2" charset="-78"/>
            </a:endParaRPr>
          </a:p>
          <a:p>
            <a:pPr algn="just">
              <a:spcBef>
                <a:spcPct val="50000"/>
              </a:spcBef>
            </a:pPr>
            <a:r>
              <a:rPr lang="ar-SA" sz="4000" b="1" dirty="0" smtClean="0">
                <a:solidFill>
                  <a:srgbClr val="000000"/>
                </a:solidFill>
                <a:cs typeface="Times New Roman" pitchFamily="18" charset="0"/>
              </a:rPr>
              <a:t>          تضم </a:t>
            </a:r>
            <a:r>
              <a:rPr lang="ar-SA" sz="4000" b="1" dirty="0">
                <a:solidFill>
                  <a:srgbClr val="000000"/>
                </a:solidFill>
                <a:cs typeface="Times New Roman" pitchFamily="18" charset="0"/>
              </a:rPr>
              <a:t>كل من </a:t>
            </a:r>
            <a:r>
              <a:rPr lang="ar-BH" sz="4000" b="1" dirty="0">
                <a:solidFill>
                  <a:srgbClr val="000000"/>
                </a:solidFill>
                <a:cs typeface="Times New Roman" pitchFamily="18" charset="0"/>
              </a:rPr>
              <a:t>السلع </a:t>
            </a:r>
            <a:r>
              <a:rPr lang="ar-SA" sz="4000" b="1" dirty="0" smtClean="0">
                <a:solidFill>
                  <a:srgbClr val="000000"/>
                </a:solidFill>
                <a:cs typeface="Times New Roman" pitchFamily="18" charset="0"/>
              </a:rPr>
              <a:t>الاستهلاكية </a:t>
            </a:r>
            <a:r>
              <a:rPr lang="ar-BH" sz="4000" b="1" dirty="0" smtClean="0">
                <a:solidFill>
                  <a:srgbClr val="000000"/>
                </a:solidFill>
                <a:cs typeface="Times New Roman" pitchFamily="18" charset="0"/>
              </a:rPr>
              <a:t>والصادرات </a:t>
            </a:r>
            <a:r>
              <a:rPr lang="ar-BH" sz="4000" b="1" dirty="0">
                <a:solidFill>
                  <a:srgbClr val="000000"/>
                </a:solidFill>
                <a:cs typeface="Times New Roman" pitchFamily="18" charset="0"/>
              </a:rPr>
              <a:t>والسلع الاستثمارية بالإضافة إلى الزيادة في المخزون من السلع المختلفة. </a:t>
            </a:r>
            <a:endParaRPr lang="ar-SA" sz="4000" b="1" dirty="0">
              <a:solidFill>
                <a:srgbClr val="000000"/>
              </a:solidFill>
              <a:cs typeface="Times New Roman" pitchFamily="18" charset="0"/>
            </a:endParaRPr>
          </a:p>
          <a:p>
            <a:pPr algn="just">
              <a:spcBef>
                <a:spcPct val="50000"/>
              </a:spcBef>
            </a:pPr>
            <a:endParaRPr lang="en-US" b="1" dirty="0">
              <a:solidFill>
                <a:srgbClr val="000000"/>
              </a:solidFill>
              <a:latin typeface="Arial"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checkerboard(across)">
                                      <p:cBhvr>
                                        <p:cTn id="7" dur="2000"/>
                                        <p:tgtEl>
                                          <p:spTgt spid="2662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8">
                                            <p:bg/>
                                          </p:spTgt>
                                        </p:tgtEl>
                                        <p:attrNameLst>
                                          <p:attrName>style.visibility</p:attrName>
                                        </p:attrNameLst>
                                      </p:cBhvr>
                                      <p:to>
                                        <p:strVal val="visible"/>
                                      </p:to>
                                    </p:set>
                                    <p:animEffect transition="in" filter="checkerboard(across)">
                                      <p:cBhvr>
                                        <p:cTn id="12" dur="2000"/>
                                        <p:tgtEl>
                                          <p:spTgt spid="26628">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6628">
                                            <p:txEl>
                                              <p:pRg st="0" end="0"/>
                                            </p:txEl>
                                          </p:spTgt>
                                        </p:tgtEl>
                                        <p:attrNameLst>
                                          <p:attrName>style.visibility</p:attrName>
                                        </p:attrNameLst>
                                      </p:cBhvr>
                                      <p:to>
                                        <p:strVal val="visible"/>
                                      </p:to>
                                    </p:set>
                                    <p:animEffect transition="in" filter="checkerboard(across)">
                                      <p:cBhvr>
                                        <p:cTn id="17" dur="2000"/>
                                        <p:tgtEl>
                                          <p:spTgt spid="2662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28">
                                            <p:txEl>
                                              <p:pRg st="1" end="1"/>
                                            </p:txEl>
                                          </p:spTgt>
                                        </p:tgtEl>
                                        <p:attrNameLst>
                                          <p:attrName>style.visibility</p:attrName>
                                        </p:attrNameLst>
                                      </p:cBhvr>
                                      <p:to>
                                        <p:strVal val="visible"/>
                                      </p:to>
                                    </p:set>
                                    <p:animEffect transition="in" filter="checkerboard(across)">
                                      <p:cBhvr>
                                        <p:cTn id="22" dur="2000"/>
                                        <p:tgtEl>
                                          <p:spTgt spid="266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nimBg="1"/>
      <p:bldP spid="266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762000" y="990600"/>
            <a:ext cx="8972153" cy="3785652"/>
          </a:xfrm>
          <a:prstGeom prst="rect">
            <a:avLst/>
          </a:prstGeom>
          <a:solidFill>
            <a:schemeClr val="bg1"/>
          </a:solidFill>
          <a:ln w="9525">
            <a:noFill/>
            <a:miter lim="800000"/>
            <a:headEnd/>
            <a:tailEnd/>
          </a:ln>
          <a:effectLst/>
        </p:spPr>
        <p:txBody>
          <a:bodyPr>
            <a:spAutoFit/>
          </a:bodyPr>
          <a:lstStyle/>
          <a:p>
            <a:pPr algn="just">
              <a:spcBef>
                <a:spcPct val="50000"/>
              </a:spcBef>
            </a:pPr>
            <a:r>
              <a:rPr lang="ar-BH" sz="4000" dirty="0">
                <a:solidFill>
                  <a:srgbClr val="000000"/>
                </a:solidFill>
                <a:latin typeface="Times New Roman" pitchFamily="18" charset="0"/>
                <a:cs typeface="Times New Roman" pitchFamily="18" charset="0"/>
              </a:rPr>
              <a:t>إذا احتسبت قيمة السلع الوسيطة في حساب الناتج المحلي الإجمالي</a:t>
            </a:r>
            <a:r>
              <a:rPr lang="ar-SA" sz="4000" dirty="0">
                <a:solidFill>
                  <a:srgbClr val="000000"/>
                </a:solidFill>
                <a:latin typeface="Times New Roman" pitchFamily="18" charset="0"/>
                <a:cs typeface="Times New Roman" pitchFamily="18" charset="0"/>
              </a:rPr>
              <a:t>،</a:t>
            </a:r>
            <a:r>
              <a:rPr lang="ar-BH" sz="4000" dirty="0">
                <a:solidFill>
                  <a:srgbClr val="000000"/>
                </a:solidFill>
                <a:latin typeface="Times New Roman" pitchFamily="18" charset="0"/>
                <a:cs typeface="Times New Roman" pitchFamily="18" charset="0"/>
              </a:rPr>
              <a:t> </a:t>
            </a:r>
            <a:r>
              <a:rPr lang="ar-SA" sz="4000" dirty="0">
                <a:solidFill>
                  <a:srgbClr val="000000"/>
                </a:solidFill>
                <a:latin typeface="Times New Roman" pitchFamily="18" charset="0"/>
                <a:cs typeface="Times New Roman" pitchFamily="18" charset="0"/>
              </a:rPr>
              <a:t>فإنها تحتسب</a:t>
            </a:r>
            <a:r>
              <a:rPr lang="ar-BH" sz="4000" dirty="0">
                <a:solidFill>
                  <a:srgbClr val="000000"/>
                </a:solidFill>
                <a:latin typeface="Times New Roman" pitchFamily="18" charset="0"/>
                <a:cs typeface="Times New Roman" pitchFamily="18" charset="0"/>
              </a:rPr>
              <a:t> مرتين، مرة كسلعة وسيطة ومرة أخرى كجزء من قيمة السلعة النهائية</a:t>
            </a:r>
            <a:r>
              <a:rPr lang="ar-SA" sz="4000" dirty="0">
                <a:solidFill>
                  <a:srgbClr val="000000"/>
                </a:solidFill>
                <a:latin typeface="Times New Roman" pitchFamily="18" charset="0"/>
                <a:cs typeface="Times New Roman" pitchFamily="18" charset="0"/>
              </a:rPr>
              <a:t>. ويعرف ذلك</a:t>
            </a:r>
            <a:r>
              <a:rPr lang="ar-BH" sz="4000" dirty="0">
                <a:solidFill>
                  <a:srgbClr val="000000"/>
                </a:solidFill>
                <a:latin typeface="Times New Roman" pitchFamily="18" charset="0"/>
                <a:cs typeface="Times New Roman" pitchFamily="18" charset="0"/>
              </a:rPr>
              <a:t> </a:t>
            </a:r>
            <a:r>
              <a:rPr lang="ar-SA" sz="4000" dirty="0">
                <a:solidFill>
                  <a:srgbClr val="000000"/>
                </a:solidFill>
                <a:latin typeface="Times New Roman" pitchFamily="18" charset="0"/>
                <a:cs typeface="Times New Roman" pitchFamily="18" charset="0"/>
              </a:rPr>
              <a:t>ب</a:t>
            </a:r>
            <a:r>
              <a:rPr lang="ar-BH" sz="4000" dirty="0" smtClean="0">
                <a:solidFill>
                  <a:srgbClr val="000000"/>
                </a:solidFill>
                <a:latin typeface="Times New Roman" pitchFamily="18" charset="0"/>
                <a:cs typeface="Times New Roman" pitchFamily="18" charset="0"/>
              </a:rPr>
              <a:t>ا</a:t>
            </a:r>
            <a:r>
              <a:rPr lang="ar-SA" sz="4000" dirty="0" smtClean="0">
                <a:solidFill>
                  <a:srgbClr val="000000"/>
                </a:solidFill>
                <a:latin typeface="Times New Roman" pitchFamily="18" charset="0"/>
                <a:cs typeface="Times New Roman" pitchFamily="18" charset="0"/>
              </a:rPr>
              <a:t>لحساب </a:t>
            </a:r>
            <a:r>
              <a:rPr lang="ar-BH" sz="4000" dirty="0" smtClean="0">
                <a:solidFill>
                  <a:srgbClr val="000000"/>
                </a:solidFill>
                <a:latin typeface="Times New Roman" pitchFamily="18" charset="0"/>
                <a:cs typeface="Times New Roman" pitchFamily="18" charset="0"/>
              </a:rPr>
              <a:t>المزدوج </a:t>
            </a:r>
            <a:r>
              <a:rPr lang="en-US" sz="4000" dirty="0">
                <a:solidFill>
                  <a:srgbClr val="000000"/>
                </a:solidFill>
                <a:latin typeface="Times New Roman" pitchFamily="18" charset="0"/>
                <a:cs typeface="Times New Roman" pitchFamily="18" charset="0"/>
              </a:rPr>
              <a:t>(Double Counting)</a:t>
            </a:r>
            <a:r>
              <a:rPr lang="ar-BH" sz="4000" dirty="0">
                <a:solidFill>
                  <a:srgbClr val="000000"/>
                </a:solidFill>
                <a:latin typeface="Times New Roman" pitchFamily="18" charset="0"/>
                <a:cs typeface="Times New Roman" pitchFamily="18" charset="0"/>
              </a:rPr>
              <a:t>، </a:t>
            </a:r>
            <a:r>
              <a:rPr lang="ar-SA" sz="4000" dirty="0">
                <a:solidFill>
                  <a:srgbClr val="000000"/>
                </a:solidFill>
                <a:latin typeface="Times New Roman" pitchFamily="18" charset="0"/>
                <a:cs typeface="Times New Roman" pitchFamily="18" charset="0"/>
              </a:rPr>
              <a:t>ويتسبب في </a:t>
            </a:r>
            <a:r>
              <a:rPr lang="ar-BH" sz="4000" dirty="0">
                <a:solidFill>
                  <a:srgbClr val="000000"/>
                </a:solidFill>
                <a:latin typeface="Times New Roman" pitchFamily="18" charset="0"/>
                <a:cs typeface="Times New Roman" pitchFamily="18" charset="0"/>
              </a:rPr>
              <a:t>تضخيم قيمة الناتج المحلي الإجمالي بما يفوق حقيقته. </a:t>
            </a:r>
            <a:endParaRPr lang="en-US" sz="4000" dirty="0">
              <a:solidFill>
                <a:srgbClr val="000000"/>
              </a:solidFill>
              <a:latin typeface="Times New Roman" pitchFamily="18" charset="0"/>
              <a:cs typeface="Times New Roman" pitchFamily="18" charset="0"/>
            </a:endParaRPr>
          </a:p>
        </p:txBody>
      </p:sp>
      <p:sp>
        <p:nvSpPr>
          <p:cNvPr id="8196" name="Text Box 4"/>
          <p:cNvSpPr txBox="1">
            <a:spLocks noChangeArrowheads="1"/>
          </p:cNvSpPr>
          <p:nvPr/>
        </p:nvSpPr>
        <p:spPr bwMode="auto">
          <a:xfrm>
            <a:off x="304800" y="228600"/>
            <a:ext cx="9362546" cy="769441"/>
          </a:xfrm>
          <a:prstGeom prst="rect">
            <a:avLst/>
          </a:prstGeom>
          <a:noFill/>
          <a:ln w="9525">
            <a:noFill/>
            <a:miter lim="800000"/>
            <a:headEnd/>
            <a:tailEnd/>
          </a:ln>
          <a:effectLst/>
        </p:spPr>
        <p:txBody>
          <a:bodyPr>
            <a:spAutoFit/>
          </a:bodyPr>
          <a:lstStyle/>
          <a:p>
            <a:pPr algn="just">
              <a:spcBef>
                <a:spcPct val="50000"/>
              </a:spcBef>
            </a:pPr>
            <a:r>
              <a:rPr lang="ar-BH" sz="1800" dirty="0" smtClean="0">
                <a:latin typeface="Arial" pitchFamily="34" charset="0"/>
                <a:cs typeface="Arabic Transparent" pitchFamily="2" charset="-78"/>
              </a:rPr>
              <a:t> </a:t>
            </a:r>
            <a:r>
              <a:rPr lang="ar-SA" sz="4400" b="1" dirty="0" smtClean="0">
                <a:solidFill>
                  <a:srgbClr val="FF0000"/>
                </a:solidFill>
                <a:latin typeface="Arial" pitchFamily="34" charset="0"/>
                <a:cs typeface="Arabic Transparent" pitchFamily="2" charset="-78"/>
              </a:rPr>
              <a:t>الحساب </a:t>
            </a:r>
            <a:r>
              <a:rPr lang="ar-BH" sz="4400" b="1" dirty="0" smtClean="0">
                <a:solidFill>
                  <a:srgbClr val="FF0000"/>
                </a:solidFill>
                <a:latin typeface="Arial" pitchFamily="34" charset="0"/>
                <a:cs typeface="Arabic Transparent" pitchFamily="2" charset="-78"/>
              </a:rPr>
              <a:t>المزدوج</a:t>
            </a:r>
            <a:endParaRPr lang="en-US" sz="44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checkerboard(across)">
                                      <p:cBhvr>
                                        <p:cTn id="7" dur="20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checkerboard(across)">
                                      <p:cBhvr>
                                        <p:cTn id="12"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609600" y="1"/>
            <a:ext cx="8972153" cy="5386090"/>
          </a:xfrm>
          <a:prstGeom prst="rect">
            <a:avLst/>
          </a:prstGeom>
          <a:solidFill>
            <a:schemeClr val="bg1"/>
          </a:solidFill>
          <a:ln w="9525">
            <a:noFill/>
            <a:miter lim="800000"/>
            <a:headEnd/>
            <a:tailEnd/>
          </a:ln>
          <a:effectLst/>
        </p:spPr>
        <p:txBody>
          <a:bodyPr wrap="square">
            <a:spAutoFit/>
          </a:bodyPr>
          <a:lstStyle/>
          <a:p>
            <a:pPr algn="just">
              <a:spcBef>
                <a:spcPct val="50000"/>
              </a:spcBef>
            </a:pPr>
            <a:r>
              <a:rPr lang="ar-SA" sz="3200" b="1" dirty="0">
                <a:solidFill>
                  <a:srgbClr val="000000"/>
                </a:solidFill>
                <a:latin typeface="Arial" pitchFamily="34" charset="0"/>
                <a:cs typeface="Arabic Transparent" pitchFamily="2" charset="-78"/>
              </a:rPr>
              <a:t> </a:t>
            </a:r>
            <a:r>
              <a:rPr lang="ar-SA" sz="4400" b="1" dirty="0">
                <a:solidFill>
                  <a:srgbClr val="FF0000"/>
                </a:solidFill>
                <a:latin typeface="Arial" pitchFamily="34" charset="0"/>
                <a:cs typeface="Arabic Transparent" pitchFamily="2" charset="-78"/>
              </a:rPr>
              <a:t>طريقة القيمة </a:t>
            </a:r>
            <a:r>
              <a:rPr lang="ar-SA" sz="4400" b="1" dirty="0" smtClean="0">
                <a:solidFill>
                  <a:srgbClr val="FF0000"/>
                </a:solidFill>
                <a:latin typeface="Arial" pitchFamily="34" charset="0"/>
                <a:cs typeface="Arabic Transparent" pitchFamily="2" charset="-78"/>
              </a:rPr>
              <a:t>المضافة</a:t>
            </a:r>
            <a:endParaRPr lang="ar-SA" sz="4400" b="1" dirty="0">
              <a:solidFill>
                <a:srgbClr val="FF0000"/>
              </a:solidFill>
              <a:latin typeface="Arial" pitchFamily="34" charset="0"/>
              <a:cs typeface="Arabic Transparent" pitchFamily="2" charset="-78"/>
            </a:endParaRPr>
          </a:p>
          <a:p>
            <a:pPr algn="just">
              <a:spcBef>
                <a:spcPct val="50000"/>
              </a:spcBef>
            </a:pPr>
            <a:r>
              <a:rPr lang="ar-BH" sz="4000" dirty="0">
                <a:solidFill>
                  <a:srgbClr val="000000"/>
                </a:solidFill>
                <a:latin typeface="Arial" pitchFamily="34" charset="0"/>
                <a:cs typeface="Arabic Transparent" pitchFamily="2" charset="-78"/>
              </a:rPr>
              <a:t>ولتجنب الوقوع في خطأ </a:t>
            </a:r>
            <a:r>
              <a:rPr lang="ar-BH" sz="4000" dirty="0" smtClean="0">
                <a:solidFill>
                  <a:srgbClr val="000000"/>
                </a:solidFill>
                <a:latin typeface="Arial" pitchFamily="34" charset="0"/>
                <a:cs typeface="Arabic Transparent" pitchFamily="2" charset="-78"/>
              </a:rPr>
              <a:t>الحساب </a:t>
            </a:r>
            <a:r>
              <a:rPr lang="ar-BH" sz="4000" dirty="0">
                <a:solidFill>
                  <a:srgbClr val="000000"/>
                </a:solidFill>
                <a:latin typeface="Arial" pitchFamily="34" charset="0"/>
                <a:cs typeface="Arabic Transparent" pitchFamily="2" charset="-78"/>
              </a:rPr>
              <a:t>المزدوج، </a:t>
            </a:r>
            <a:r>
              <a:rPr lang="ar-SA" sz="4000" dirty="0">
                <a:solidFill>
                  <a:srgbClr val="000000"/>
                </a:solidFill>
                <a:latin typeface="Arial" pitchFamily="34" charset="0"/>
                <a:cs typeface="Arabic Transparent" pitchFamily="2" charset="-78"/>
              </a:rPr>
              <a:t>ت</a:t>
            </a:r>
            <a:r>
              <a:rPr lang="ar-BH" sz="4000" dirty="0">
                <a:solidFill>
                  <a:srgbClr val="000000"/>
                </a:solidFill>
                <a:latin typeface="Arial" pitchFamily="34" charset="0"/>
                <a:cs typeface="Arabic Transparent" pitchFamily="2" charset="-78"/>
              </a:rPr>
              <a:t>ستخدم طريقة القيمة المضافة </a:t>
            </a:r>
            <a:r>
              <a:rPr lang="en-US" sz="4000" dirty="0">
                <a:solidFill>
                  <a:srgbClr val="000000"/>
                </a:solidFill>
                <a:latin typeface="Arial" pitchFamily="34" charset="0"/>
                <a:cs typeface="Arabic Transparent" pitchFamily="2" charset="-78"/>
              </a:rPr>
              <a:t>(Value </a:t>
            </a:r>
            <a:r>
              <a:rPr lang="en-US" sz="4000" dirty="0" smtClean="0">
                <a:solidFill>
                  <a:srgbClr val="000000"/>
                </a:solidFill>
                <a:latin typeface="Arial" pitchFamily="34" charset="0"/>
                <a:cs typeface="Arabic Transparent" pitchFamily="2" charset="-78"/>
              </a:rPr>
              <a:t>Added</a:t>
            </a:r>
            <a:r>
              <a:rPr lang="en-US" sz="4000" dirty="0">
                <a:solidFill>
                  <a:srgbClr val="000000"/>
                </a:solidFill>
                <a:latin typeface="Arial" pitchFamily="34" charset="0"/>
                <a:cs typeface="Arabic Transparent" pitchFamily="2" charset="-78"/>
              </a:rPr>
              <a:t>)</a:t>
            </a:r>
            <a:r>
              <a:rPr lang="ar-BH" sz="4000" dirty="0">
                <a:solidFill>
                  <a:srgbClr val="000000"/>
                </a:solidFill>
                <a:latin typeface="Arial" pitchFamily="34" charset="0"/>
                <a:cs typeface="Arabic Transparent" pitchFamily="2" charset="-78"/>
              </a:rPr>
              <a:t>، حيث يتم تجميع القيمة المضافة (قيمة الإنتاج – قيمة السلع الوسيطة) في كل مرحلة من مراحل الإنتاج. </a:t>
            </a:r>
            <a:r>
              <a:rPr lang="ar-SA" sz="4000" dirty="0">
                <a:solidFill>
                  <a:srgbClr val="000000"/>
                </a:solidFill>
                <a:latin typeface="Arial" pitchFamily="34" charset="0"/>
                <a:cs typeface="Arabic Transparent" pitchFamily="2" charset="-78"/>
              </a:rPr>
              <a:t>و</a:t>
            </a:r>
            <a:r>
              <a:rPr lang="ar-BH" sz="4000" dirty="0">
                <a:solidFill>
                  <a:srgbClr val="000000"/>
                </a:solidFill>
                <a:latin typeface="Arial" pitchFamily="34" charset="0"/>
                <a:cs typeface="Arabic Transparent" pitchFamily="2" charset="-78"/>
              </a:rPr>
              <a:t>القيمة الإجمالية المضافة من السلع الوسيطة هي قيمة السلعة النهائية. </a:t>
            </a:r>
            <a:r>
              <a:rPr lang="ar-SA" sz="4000" dirty="0">
                <a:solidFill>
                  <a:srgbClr val="000000"/>
                </a:solidFill>
                <a:latin typeface="Arial" pitchFamily="34" charset="0"/>
                <a:cs typeface="Arabic Transparent" pitchFamily="2" charset="-78"/>
              </a:rPr>
              <a:t>ف</a:t>
            </a:r>
            <a:r>
              <a:rPr lang="ar-BH" sz="4000" dirty="0">
                <a:solidFill>
                  <a:srgbClr val="000000"/>
                </a:solidFill>
                <a:latin typeface="Arial" pitchFamily="34" charset="0"/>
                <a:cs typeface="Arabic Transparent" pitchFamily="2" charset="-78"/>
              </a:rPr>
              <a:t>القيمة </a:t>
            </a:r>
            <a:r>
              <a:rPr lang="ar-BH" sz="4000" dirty="0" err="1">
                <a:solidFill>
                  <a:srgbClr val="000000"/>
                </a:solidFill>
                <a:latin typeface="Arial" pitchFamily="34" charset="0"/>
                <a:cs typeface="Arabic Transparent" pitchFamily="2" charset="-78"/>
              </a:rPr>
              <a:t>ال</a:t>
            </a:r>
            <a:r>
              <a:rPr lang="ar-SA" sz="4000" dirty="0">
                <a:solidFill>
                  <a:srgbClr val="000000"/>
                </a:solidFill>
                <a:latin typeface="Arial" pitchFamily="34" charset="0"/>
                <a:cs typeface="Arabic Transparent" pitchFamily="2" charset="-78"/>
              </a:rPr>
              <a:t>م</a:t>
            </a:r>
            <a:r>
              <a:rPr lang="ar-BH" sz="4000" dirty="0">
                <a:solidFill>
                  <a:srgbClr val="000000"/>
                </a:solidFill>
                <a:latin typeface="Arial" pitchFamily="34" charset="0"/>
                <a:cs typeface="Arabic Transparent" pitchFamily="2" charset="-78"/>
              </a:rPr>
              <a:t>ضافة مقياس آخر للناتج المحلي </a:t>
            </a:r>
            <a:r>
              <a:rPr lang="ar-BH" sz="4000" dirty="0" smtClean="0">
                <a:solidFill>
                  <a:srgbClr val="000000"/>
                </a:solidFill>
                <a:latin typeface="Arial" pitchFamily="34" charset="0"/>
                <a:cs typeface="Arabic Transparent" pitchFamily="2" charset="-78"/>
              </a:rPr>
              <a:t>الإجمالي</a:t>
            </a:r>
            <a:r>
              <a:rPr lang="ar-SA" sz="4000" dirty="0" smtClean="0">
                <a:solidFill>
                  <a:srgbClr val="000000"/>
                </a:solidFill>
                <a:latin typeface="Arial" pitchFamily="34" charset="0"/>
                <a:cs typeface="Arabic Transparent" pitchFamily="2" charset="-78"/>
              </a:rPr>
              <a:t>، كما هو مبين في الجدول التالي :</a:t>
            </a:r>
            <a:endParaRPr lang="en-US" sz="40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80" name="Group 32"/>
          <p:cNvGraphicFramePr>
            <a:graphicFrameLocks noGrp="1"/>
          </p:cNvGraphicFramePr>
          <p:nvPr>
            <p:ph idx="1"/>
          </p:nvPr>
        </p:nvGraphicFramePr>
        <p:xfrm>
          <a:off x="228600" y="228600"/>
          <a:ext cx="9211336" cy="5503244"/>
        </p:xfrm>
        <a:graphic>
          <a:graphicData uri="http://schemas.openxmlformats.org/drawingml/2006/table">
            <a:tbl>
              <a:tblPr/>
              <a:tblGrid>
                <a:gridCol w="3062614"/>
                <a:gridCol w="3074361"/>
                <a:gridCol w="3074361"/>
              </a:tblGrid>
              <a:tr h="193538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القيمة المضافة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(3)</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قيمة الإنتاج</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(2)</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مراحل الإنتاج</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(1)</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1656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200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200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533400" marR="0" lvl="0" indent="-53340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1. القمح</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1656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100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300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2. الطحين</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1656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100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400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3. الخبز</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90839">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400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900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المجموع</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50837" y="635001"/>
            <a:ext cx="9362546" cy="2441575"/>
          </a:xfrm>
          <a:prstGeom prst="rect">
            <a:avLst/>
          </a:prstGeom>
          <a:solidFill>
            <a:schemeClr val="bg1"/>
          </a:solidFill>
          <a:ln w="9525">
            <a:noFill/>
            <a:miter lim="800000"/>
            <a:headEnd/>
            <a:tailEnd/>
          </a:ln>
          <a:effectLst/>
        </p:spPr>
        <p:txBody>
          <a:bodyPr>
            <a:spAutoFit/>
          </a:bodyPr>
          <a:lstStyle/>
          <a:p>
            <a:pPr algn="just">
              <a:spcBef>
                <a:spcPct val="50000"/>
              </a:spcBef>
              <a:buFontTx/>
              <a:buChar char="•"/>
            </a:pPr>
            <a:r>
              <a:rPr lang="ar-BH" sz="2800" dirty="0">
                <a:solidFill>
                  <a:srgbClr val="000000"/>
                </a:solidFill>
                <a:latin typeface="Arial" pitchFamily="34" charset="0"/>
                <a:cs typeface="Arabic Transparent" pitchFamily="2" charset="-78"/>
              </a:rPr>
              <a:t> لقياس قيمة الناتج المحلي الإجمالي يتم </a:t>
            </a:r>
            <a:r>
              <a:rPr lang="ar-BH" sz="2800" dirty="0" smtClean="0">
                <a:solidFill>
                  <a:srgbClr val="000000"/>
                </a:solidFill>
                <a:latin typeface="Arial" pitchFamily="34" charset="0"/>
                <a:cs typeface="Arabic Transparent" pitchFamily="2" charset="-78"/>
              </a:rPr>
              <a:t>حساب </a:t>
            </a:r>
            <a:r>
              <a:rPr lang="ar-BH" sz="2800" dirty="0">
                <a:solidFill>
                  <a:srgbClr val="000000"/>
                </a:solidFill>
                <a:latin typeface="Arial" pitchFamily="34" charset="0"/>
                <a:cs typeface="Arabic Transparent" pitchFamily="2" charset="-78"/>
              </a:rPr>
              <a:t>قيمة السلع والخدمات </a:t>
            </a:r>
            <a:r>
              <a:rPr lang="ar-BH" sz="2800" dirty="0">
                <a:solidFill>
                  <a:srgbClr val="000000"/>
                </a:solidFill>
              </a:rPr>
              <a:t>النهائية الجديدة المنتجة خلال فترة زمنية معينة وهي سنة عادة،</a:t>
            </a:r>
            <a:r>
              <a:rPr lang="ar-BH" sz="2800" dirty="0"/>
              <a:t> </a:t>
            </a:r>
            <a:r>
              <a:rPr lang="ar-BH" sz="2800" dirty="0">
                <a:solidFill>
                  <a:srgbClr val="000000"/>
                </a:solidFill>
                <a:latin typeface="Arial" pitchFamily="34" charset="0"/>
                <a:cs typeface="Arabic Transparent" pitchFamily="2" charset="-78"/>
              </a:rPr>
              <a:t>فقط داخل الحدود الجغرافية للدولة. </a:t>
            </a:r>
          </a:p>
          <a:p>
            <a:pPr algn="just">
              <a:spcBef>
                <a:spcPct val="50000"/>
              </a:spcBef>
              <a:buFontTx/>
              <a:buChar char="•"/>
            </a:pPr>
            <a:r>
              <a:rPr lang="ar-BH" sz="2800" dirty="0">
                <a:solidFill>
                  <a:srgbClr val="000000"/>
                </a:solidFill>
                <a:latin typeface="Arial" pitchFamily="34" charset="0"/>
                <a:cs typeface="Arabic Transparent" pitchFamily="2" charset="-78"/>
              </a:rPr>
              <a:t> أما عمليات شراء وبيع السلع المستعملة التي تم إنتاجها في سنوات سابقة فلا تدخل في تقدير قيمة الناتج المحلي الإجمالي للسنة الحالية.</a:t>
            </a:r>
            <a:endParaRPr lang="en-US" sz="2800" dirty="0">
              <a:solidFill>
                <a:srgbClr val="000000"/>
              </a:solidFill>
              <a:latin typeface="Arial" pitchFamily="34" charset="0"/>
              <a:cs typeface="Arabic Transparent" pitchFamily="2" charset="-78"/>
            </a:endParaRPr>
          </a:p>
        </p:txBody>
      </p:sp>
      <p:sp>
        <p:nvSpPr>
          <p:cNvPr id="7171" name="Text Box 3"/>
          <p:cNvSpPr txBox="1">
            <a:spLocks noChangeArrowheads="1"/>
          </p:cNvSpPr>
          <p:nvPr/>
        </p:nvSpPr>
        <p:spPr bwMode="auto">
          <a:xfrm>
            <a:off x="426508" y="115889"/>
            <a:ext cx="9362546" cy="579437"/>
          </a:xfrm>
          <a:prstGeom prst="rect">
            <a:avLst/>
          </a:prstGeom>
          <a:noFill/>
          <a:ln w="9525">
            <a:noFill/>
            <a:miter lim="800000"/>
            <a:headEnd/>
            <a:tailEnd/>
          </a:ln>
          <a:effectLst/>
        </p:spPr>
        <p:txBody>
          <a:bodyPr>
            <a:spAutoFit/>
          </a:bodyPr>
          <a:lstStyle/>
          <a:p>
            <a:pPr algn="just">
              <a:spcBef>
                <a:spcPct val="50000"/>
              </a:spcBef>
            </a:pPr>
            <a:r>
              <a:rPr lang="ar-BH" sz="3200" b="1" dirty="0" smtClean="0">
                <a:solidFill>
                  <a:srgbClr val="FF0000"/>
                </a:solidFill>
                <a:latin typeface="Arial" pitchFamily="34" charset="0"/>
                <a:cs typeface="Arabic Transparent" pitchFamily="2" charset="-78"/>
              </a:rPr>
              <a:t>السلع </a:t>
            </a:r>
            <a:r>
              <a:rPr lang="ar-BH" sz="3200" b="1" dirty="0">
                <a:solidFill>
                  <a:srgbClr val="FF0000"/>
                </a:solidFill>
                <a:latin typeface="Arial" pitchFamily="34" charset="0"/>
                <a:cs typeface="Arabic Transparent" pitchFamily="2" charset="-78"/>
              </a:rPr>
              <a:t>والخدمات المنتجة </a:t>
            </a:r>
            <a:r>
              <a:rPr lang="ar-BH" sz="3200" b="1" dirty="0" smtClean="0">
                <a:solidFill>
                  <a:srgbClr val="FF0000"/>
                </a:solidFill>
                <a:latin typeface="Arial" pitchFamily="34" charset="0"/>
                <a:cs typeface="Arabic Transparent" pitchFamily="2" charset="-78"/>
              </a:rPr>
              <a:t>محلياً</a:t>
            </a:r>
            <a:endParaRPr lang="en-US" sz="3200" b="1" dirty="0">
              <a:solidFill>
                <a:srgbClr val="FF0000"/>
              </a:solidFill>
              <a:latin typeface="Arial" pitchFamily="34" charset="0"/>
              <a:cs typeface="Arabic Transparent" pitchFamily="2" charset="-78"/>
            </a:endParaRPr>
          </a:p>
        </p:txBody>
      </p:sp>
      <p:sp>
        <p:nvSpPr>
          <p:cNvPr id="7172" name="Text Box 4"/>
          <p:cNvSpPr txBox="1">
            <a:spLocks noChangeArrowheads="1"/>
          </p:cNvSpPr>
          <p:nvPr/>
        </p:nvSpPr>
        <p:spPr bwMode="auto">
          <a:xfrm>
            <a:off x="228600" y="3733800"/>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لتفهم أداء الاقتصاد الكلي وما يتأثر </a:t>
            </a:r>
            <a:r>
              <a:rPr lang="ar-BH" sz="2800" dirty="0" err="1">
                <a:solidFill>
                  <a:srgbClr val="000000"/>
                </a:solidFill>
                <a:latin typeface="Arial" pitchFamily="34" charset="0"/>
                <a:cs typeface="Arabic Transparent" pitchFamily="2" charset="-78"/>
              </a:rPr>
              <a:t>به</a:t>
            </a:r>
            <a:r>
              <a:rPr lang="ar-BH" sz="2800" dirty="0">
                <a:solidFill>
                  <a:srgbClr val="000000"/>
                </a:solidFill>
                <a:latin typeface="Arial" pitchFamily="34" charset="0"/>
                <a:cs typeface="Arabic Transparent" pitchFamily="2" charset="-78"/>
              </a:rPr>
              <a:t> من عوامل داخلية وخارجية، يستخدم نموذج مبسط لاقتصاد مغلق يتكون من قطاعين اثنين فقط، هما القطاع العائلي </a:t>
            </a:r>
            <a:r>
              <a:rPr lang="en-US" sz="2800" dirty="0">
                <a:solidFill>
                  <a:srgbClr val="000000"/>
                </a:solidFill>
                <a:latin typeface="Arial" pitchFamily="34" charset="0"/>
                <a:cs typeface="Arabic Transparent" pitchFamily="2" charset="-78"/>
              </a:rPr>
              <a:t>(Household Sector)</a:t>
            </a:r>
            <a:r>
              <a:rPr lang="ar-BH" sz="2800" dirty="0">
                <a:solidFill>
                  <a:srgbClr val="000000"/>
                </a:solidFill>
                <a:latin typeface="Arial" pitchFamily="34" charset="0"/>
                <a:cs typeface="Arabic Transparent" pitchFamily="2" charset="-78"/>
              </a:rPr>
              <a:t>، وقطاع منشآت الأعمال </a:t>
            </a:r>
            <a:r>
              <a:rPr lang="en-US" sz="2800" dirty="0">
                <a:solidFill>
                  <a:srgbClr val="000000"/>
                </a:solidFill>
                <a:latin typeface="Arial" pitchFamily="34" charset="0"/>
                <a:cs typeface="Arabic Transparent" pitchFamily="2" charset="-78"/>
              </a:rPr>
              <a:t>(Business Sector)</a:t>
            </a:r>
            <a:r>
              <a:rPr lang="ar-BH" sz="2800" dirty="0">
                <a:solidFill>
                  <a:srgbClr val="000000"/>
                </a:solidFill>
                <a:latin typeface="Arial" pitchFamily="34" charset="0"/>
                <a:cs typeface="Arabic Transparent" pitchFamily="2" charset="-78"/>
              </a:rPr>
              <a:t>، وللتبسيط نفترض أن القطاع العائلي لا يدخر بل ينفق كل ما يحصل عليه من </a:t>
            </a:r>
            <a:r>
              <a:rPr lang="ar-BH" sz="2800" dirty="0" smtClean="0">
                <a:solidFill>
                  <a:srgbClr val="000000"/>
                </a:solidFill>
                <a:latin typeface="Arial" pitchFamily="34" charset="0"/>
                <a:cs typeface="Arabic Transparent" pitchFamily="2" charset="-78"/>
              </a:rPr>
              <a:t>دخل</a:t>
            </a:r>
            <a:r>
              <a:rPr lang="ar-SA" sz="2800" dirty="0" smtClean="0">
                <a:solidFill>
                  <a:srgbClr val="000000"/>
                </a:solidFill>
                <a:latin typeface="Arial" pitchFamily="34" charset="0"/>
                <a:cs typeface="Arabic Transparent" pitchFamily="2" charset="-78"/>
              </a:rPr>
              <a:t>، كما هو في الشكل التالي :</a:t>
            </a:r>
            <a:endParaRPr lang="en-US" sz="2800" dirty="0">
              <a:solidFill>
                <a:srgbClr val="000000"/>
              </a:solidFill>
              <a:latin typeface="Arial" pitchFamily="34" charset="0"/>
              <a:cs typeface="Arabic Transparent" pitchFamily="2" charset="-78"/>
            </a:endParaRPr>
          </a:p>
        </p:txBody>
      </p:sp>
      <p:sp>
        <p:nvSpPr>
          <p:cNvPr id="7173" name="Text Box 5"/>
          <p:cNvSpPr txBox="1">
            <a:spLocks noChangeArrowheads="1"/>
          </p:cNvSpPr>
          <p:nvPr/>
        </p:nvSpPr>
        <p:spPr bwMode="auto">
          <a:xfrm>
            <a:off x="543454" y="3200400"/>
            <a:ext cx="9362546" cy="519112"/>
          </a:xfrm>
          <a:prstGeom prst="rect">
            <a:avLst/>
          </a:prstGeom>
          <a:noFill/>
          <a:ln w="9525">
            <a:noFill/>
            <a:miter lim="800000"/>
            <a:headEnd/>
            <a:tailEnd/>
          </a:ln>
          <a:effectLst/>
        </p:spPr>
        <p:txBody>
          <a:bodyPr>
            <a:spAutoFit/>
          </a:bodyPr>
          <a:lstStyle/>
          <a:p>
            <a:pPr algn="just">
              <a:spcBef>
                <a:spcPct val="50000"/>
              </a:spcBef>
            </a:pPr>
            <a:r>
              <a:rPr lang="ar-BH" sz="2800" b="1" dirty="0" smtClean="0">
                <a:solidFill>
                  <a:srgbClr val="FF0000"/>
                </a:solidFill>
                <a:latin typeface="Arial" pitchFamily="34" charset="0"/>
                <a:cs typeface="Arabic Transparent" pitchFamily="2" charset="-78"/>
              </a:rPr>
              <a:t>التدفق </a:t>
            </a:r>
            <a:r>
              <a:rPr lang="ar-BH" sz="2800" b="1" dirty="0">
                <a:solidFill>
                  <a:srgbClr val="FF0000"/>
                </a:solidFill>
                <a:latin typeface="Arial" pitchFamily="34" charset="0"/>
                <a:cs typeface="Arabic Transparent" pitchFamily="2" charset="-78"/>
              </a:rPr>
              <a:t>الدائري للإنتاج </a:t>
            </a:r>
            <a:r>
              <a:rPr lang="ar-BH" sz="2800" b="1" dirty="0" smtClean="0">
                <a:solidFill>
                  <a:srgbClr val="FF0000"/>
                </a:solidFill>
                <a:latin typeface="Arial" pitchFamily="34" charset="0"/>
                <a:cs typeface="Arabic Transparent" pitchFamily="2" charset="-78"/>
              </a:rPr>
              <a:t>والدخل</a:t>
            </a:r>
            <a:endParaRPr lang="en-US" sz="28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checkerboard(across)">
                                      <p:cBhvr>
                                        <p:cTn id="7" dur="5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170">
                                            <p:txEl>
                                              <p:pRg st="0" end="0"/>
                                            </p:txEl>
                                          </p:spTgt>
                                        </p:tgtEl>
                                        <p:attrNameLst>
                                          <p:attrName>style.visibility</p:attrName>
                                        </p:attrNameLst>
                                      </p:cBhvr>
                                      <p:to>
                                        <p:strVal val="visible"/>
                                      </p:to>
                                    </p:set>
                                    <p:animEffect transition="in" filter="checkerboard(across)">
                                      <p:cBhvr>
                                        <p:cTn id="12" dur="2000"/>
                                        <p:tgtEl>
                                          <p:spTgt spid="717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170">
                                            <p:txEl>
                                              <p:pRg st="1" end="1"/>
                                            </p:txEl>
                                          </p:spTgt>
                                        </p:tgtEl>
                                        <p:attrNameLst>
                                          <p:attrName>style.visibility</p:attrName>
                                        </p:attrNameLst>
                                      </p:cBhvr>
                                      <p:to>
                                        <p:strVal val="visible"/>
                                      </p:to>
                                    </p:set>
                                    <p:animEffect transition="in" filter="checkerboard(across)">
                                      <p:cBhvr>
                                        <p:cTn id="17" dur="2000"/>
                                        <p:tgtEl>
                                          <p:spTgt spid="717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3"/>
                                        </p:tgtEl>
                                        <p:attrNameLst>
                                          <p:attrName>style.visibility</p:attrName>
                                        </p:attrNameLst>
                                      </p:cBhvr>
                                      <p:to>
                                        <p:strVal val="visible"/>
                                      </p:to>
                                    </p:set>
                                    <p:animEffect transition="in" filter="checkerboard(across)">
                                      <p:cBhvr>
                                        <p:cTn id="22" dur="2000"/>
                                        <p:tgtEl>
                                          <p:spTgt spid="7173"/>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172"/>
                                        </p:tgtEl>
                                        <p:attrNameLst>
                                          <p:attrName>style.visibility</p:attrName>
                                        </p:attrNameLst>
                                      </p:cBhvr>
                                      <p:to>
                                        <p:strVal val="visible"/>
                                      </p:to>
                                    </p:set>
                                    <p:animEffect transition="in" filter="checkerboard(across)">
                                      <p:cBhvr>
                                        <p:cTn id="27"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7172" grpId="0" animBg="1"/>
      <p:bldP spid="717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1" name="Rectangle 25"/>
          <p:cNvSpPr>
            <a:spLocks noChangeArrowheads="1"/>
          </p:cNvSpPr>
          <p:nvPr/>
        </p:nvSpPr>
        <p:spPr bwMode="auto">
          <a:xfrm>
            <a:off x="0" y="0"/>
            <a:ext cx="9711663" cy="5257800"/>
          </a:xfrm>
          <a:prstGeom prst="rect">
            <a:avLst/>
          </a:prstGeom>
          <a:solidFill>
            <a:schemeClr val="bg1"/>
          </a:solidFill>
          <a:ln w="9525">
            <a:solidFill>
              <a:schemeClr val="tx1"/>
            </a:solidFill>
            <a:miter lim="800000"/>
            <a:headEnd/>
            <a:tailEnd/>
          </a:ln>
          <a:effectLst/>
        </p:spPr>
        <p:txBody>
          <a:bodyPr wrap="none" anchor="ctr"/>
          <a:lstStyle/>
          <a:p>
            <a:endParaRPr lang="ar-SA"/>
          </a:p>
        </p:txBody>
      </p:sp>
      <p:sp>
        <p:nvSpPr>
          <p:cNvPr id="9220" name="Oval 4"/>
          <p:cNvSpPr>
            <a:spLocks noChangeArrowheads="1"/>
          </p:cNvSpPr>
          <p:nvPr/>
        </p:nvSpPr>
        <p:spPr bwMode="auto">
          <a:xfrm>
            <a:off x="3781823" y="198438"/>
            <a:ext cx="2419746" cy="1439862"/>
          </a:xfrm>
          <a:prstGeom prst="ellipse">
            <a:avLst/>
          </a:prstGeom>
          <a:noFill/>
          <a:ln w="28575">
            <a:solidFill>
              <a:srgbClr val="000000"/>
            </a:solidFill>
            <a:round/>
            <a:headEnd/>
            <a:tailEnd/>
          </a:ln>
          <a:effectLst/>
        </p:spPr>
        <p:txBody>
          <a:bodyPr wrap="none" anchor="ctr"/>
          <a:lstStyle/>
          <a:p>
            <a:pPr algn="ctr"/>
            <a:endParaRPr lang="ar-SA" sz="1800">
              <a:solidFill>
                <a:srgbClr val="000000"/>
              </a:solidFill>
            </a:endParaRPr>
          </a:p>
        </p:txBody>
      </p:sp>
      <p:sp>
        <p:nvSpPr>
          <p:cNvPr id="9221" name="Text Box 5"/>
          <p:cNvSpPr txBox="1">
            <a:spLocks noChangeArrowheads="1"/>
          </p:cNvSpPr>
          <p:nvPr/>
        </p:nvSpPr>
        <p:spPr bwMode="auto">
          <a:xfrm>
            <a:off x="3885011" y="333376"/>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pitchFamily="34" charset="0"/>
              </a:rPr>
              <a:t>سوق</a:t>
            </a:r>
          </a:p>
          <a:p>
            <a:pPr algn="ctr" rtl="0">
              <a:spcBef>
                <a:spcPct val="50000"/>
              </a:spcBef>
            </a:pPr>
            <a:r>
              <a:rPr lang="ar-BH" sz="2800" b="1">
                <a:solidFill>
                  <a:srgbClr val="000000"/>
                </a:solidFill>
                <a:latin typeface="Arial" pitchFamily="34" charset="0"/>
              </a:rPr>
              <a:t>الموارد</a:t>
            </a:r>
            <a:endParaRPr lang="en-US" sz="2800" b="1">
              <a:solidFill>
                <a:srgbClr val="000000"/>
              </a:solidFill>
              <a:latin typeface="Arial" pitchFamily="34" charset="0"/>
            </a:endParaRPr>
          </a:p>
        </p:txBody>
      </p:sp>
      <p:sp>
        <p:nvSpPr>
          <p:cNvPr id="9222" name="Oval 6"/>
          <p:cNvSpPr>
            <a:spLocks noChangeArrowheads="1"/>
          </p:cNvSpPr>
          <p:nvPr/>
        </p:nvSpPr>
        <p:spPr bwMode="auto">
          <a:xfrm>
            <a:off x="295805" y="1998663"/>
            <a:ext cx="2419747" cy="1439862"/>
          </a:xfrm>
          <a:prstGeom prst="ellipse">
            <a:avLst/>
          </a:prstGeom>
          <a:noFill/>
          <a:ln w="28575">
            <a:solidFill>
              <a:srgbClr val="000000"/>
            </a:solidFill>
            <a:round/>
            <a:headEnd/>
            <a:tailEnd/>
          </a:ln>
          <a:effectLst/>
        </p:spPr>
        <p:txBody>
          <a:bodyPr wrap="none" anchor="ctr"/>
          <a:lstStyle/>
          <a:p>
            <a:pPr algn="ctr"/>
            <a:endParaRPr lang="ar-SA" sz="1800">
              <a:solidFill>
                <a:srgbClr val="000000"/>
              </a:solidFill>
            </a:endParaRPr>
          </a:p>
        </p:txBody>
      </p:sp>
      <p:sp>
        <p:nvSpPr>
          <p:cNvPr id="9223" name="Text Box 7"/>
          <p:cNvSpPr txBox="1">
            <a:spLocks noChangeArrowheads="1"/>
          </p:cNvSpPr>
          <p:nvPr/>
        </p:nvSpPr>
        <p:spPr bwMode="auto">
          <a:xfrm>
            <a:off x="398992" y="21336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pitchFamily="34" charset="0"/>
              </a:rPr>
              <a:t>القطاع</a:t>
            </a:r>
            <a:r>
              <a:rPr lang="ar-BH" sz="2800" b="1">
                <a:latin typeface="Arial" pitchFamily="34" charset="0"/>
              </a:rPr>
              <a:t> </a:t>
            </a:r>
          </a:p>
          <a:p>
            <a:pPr algn="ctr" rtl="0">
              <a:spcBef>
                <a:spcPct val="50000"/>
              </a:spcBef>
            </a:pPr>
            <a:r>
              <a:rPr lang="ar-BH" sz="2800" b="1">
                <a:solidFill>
                  <a:srgbClr val="000000"/>
                </a:solidFill>
                <a:latin typeface="Arial" pitchFamily="34" charset="0"/>
              </a:rPr>
              <a:t>العائلي</a:t>
            </a:r>
            <a:endParaRPr lang="en-US" sz="2800" b="1">
              <a:solidFill>
                <a:srgbClr val="000000"/>
              </a:solidFill>
              <a:latin typeface="Arial" pitchFamily="34" charset="0"/>
            </a:endParaRPr>
          </a:p>
        </p:txBody>
      </p:sp>
      <p:sp>
        <p:nvSpPr>
          <p:cNvPr id="9224" name="Oval 8"/>
          <p:cNvSpPr>
            <a:spLocks noChangeArrowheads="1"/>
          </p:cNvSpPr>
          <p:nvPr/>
        </p:nvSpPr>
        <p:spPr bwMode="auto">
          <a:xfrm>
            <a:off x="7291917" y="1998663"/>
            <a:ext cx="2419747" cy="1439862"/>
          </a:xfrm>
          <a:prstGeom prst="ellipse">
            <a:avLst/>
          </a:prstGeom>
          <a:noFill/>
          <a:ln w="28575">
            <a:solidFill>
              <a:srgbClr val="000000"/>
            </a:solidFill>
            <a:round/>
            <a:headEnd/>
            <a:tailEnd/>
          </a:ln>
          <a:effectLst/>
        </p:spPr>
        <p:txBody>
          <a:bodyPr wrap="none" anchor="ctr"/>
          <a:lstStyle/>
          <a:p>
            <a:endParaRPr lang="ar-SA"/>
          </a:p>
        </p:txBody>
      </p:sp>
      <p:sp>
        <p:nvSpPr>
          <p:cNvPr id="9225" name="Text Box 9"/>
          <p:cNvSpPr txBox="1">
            <a:spLocks noChangeArrowheads="1"/>
          </p:cNvSpPr>
          <p:nvPr/>
        </p:nvSpPr>
        <p:spPr bwMode="auto">
          <a:xfrm>
            <a:off x="7395105" y="21336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pitchFamily="34" charset="0"/>
              </a:rPr>
              <a:t>قطاع</a:t>
            </a:r>
          </a:p>
          <a:p>
            <a:pPr algn="ctr" rtl="0">
              <a:spcBef>
                <a:spcPct val="50000"/>
              </a:spcBef>
            </a:pPr>
            <a:r>
              <a:rPr lang="ar-BH" sz="2800" b="1">
                <a:solidFill>
                  <a:srgbClr val="000000"/>
                </a:solidFill>
                <a:latin typeface="Arial" pitchFamily="34" charset="0"/>
              </a:rPr>
              <a:t>الأعمال</a:t>
            </a:r>
            <a:endParaRPr lang="en-US" sz="2800" b="1">
              <a:solidFill>
                <a:srgbClr val="000000"/>
              </a:solidFill>
              <a:latin typeface="Arial" pitchFamily="34" charset="0"/>
            </a:endParaRPr>
          </a:p>
        </p:txBody>
      </p:sp>
      <p:sp>
        <p:nvSpPr>
          <p:cNvPr id="9226" name="Oval 10"/>
          <p:cNvSpPr>
            <a:spLocks noChangeArrowheads="1"/>
          </p:cNvSpPr>
          <p:nvPr/>
        </p:nvSpPr>
        <p:spPr bwMode="auto">
          <a:xfrm>
            <a:off x="3805900" y="3789363"/>
            <a:ext cx="2419746" cy="1439862"/>
          </a:xfrm>
          <a:prstGeom prst="ellipse">
            <a:avLst/>
          </a:prstGeom>
          <a:noFill/>
          <a:ln w="28575">
            <a:solidFill>
              <a:srgbClr val="000000"/>
            </a:solidFill>
            <a:round/>
            <a:headEnd/>
            <a:tailEnd/>
          </a:ln>
          <a:effectLst/>
        </p:spPr>
        <p:txBody>
          <a:bodyPr wrap="none" anchor="ctr"/>
          <a:lstStyle/>
          <a:p>
            <a:endParaRPr lang="ar-SA"/>
          </a:p>
        </p:txBody>
      </p:sp>
      <p:sp>
        <p:nvSpPr>
          <p:cNvPr id="9227" name="Text Box 11"/>
          <p:cNvSpPr txBox="1">
            <a:spLocks noChangeArrowheads="1"/>
          </p:cNvSpPr>
          <p:nvPr/>
        </p:nvSpPr>
        <p:spPr bwMode="auto">
          <a:xfrm>
            <a:off x="3909088" y="39243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pitchFamily="34" charset="0"/>
              </a:rPr>
              <a:t>سوق</a:t>
            </a:r>
          </a:p>
          <a:p>
            <a:pPr algn="ctr" rtl="0">
              <a:spcBef>
                <a:spcPct val="50000"/>
              </a:spcBef>
            </a:pPr>
            <a:r>
              <a:rPr lang="ar-BH" sz="2800" b="1">
                <a:solidFill>
                  <a:srgbClr val="000000"/>
                </a:solidFill>
                <a:latin typeface="Arial" pitchFamily="34" charset="0"/>
              </a:rPr>
              <a:t>السلع</a:t>
            </a:r>
            <a:endParaRPr lang="en-US" sz="2800" b="1">
              <a:solidFill>
                <a:srgbClr val="000000"/>
              </a:solidFill>
              <a:latin typeface="Arial" pitchFamily="34" charset="0"/>
            </a:endParaRPr>
          </a:p>
        </p:txBody>
      </p:sp>
      <p:sp>
        <p:nvSpPr>
          <p:cNvPr id="9228" name="Line 12"/>
          <p:cNvSpPr>
            <a:spLocks noChangeShapeType="1"/>
          </p:cNvSpPr>
          <p:nvPr/>
        </p:nvSpPr>
        <p:spPr bwMode="auto">
          <a:xfrm flipH="1">
            <a:off x="6225646" y="4510088"/>
            <a:ext cx="2261527" cy="0"/>
          </a:xfrm>
          <a:prstGeom prst="line">
            <a:avLst/>
          </a:prstGeom>
          <a:noFill/>
          <a:ln w="28575">
            <a:solidFill>
              <a:srgbClr val="000000"/>
            </a:solidFill>
            <a:round/>
            <a:headEnd/>
            <a:tailEnd type="stealth" w="lg" len="lg"/>
          </a:ln>
          <a:effectLst/>
        </p:spPr>
        <p:txBody>
          <a:bodyPr/>
          <a:lstStyle/>
          <a:p>
            <a:endParaRPr lang="ar-SA"/>
          </a:p>
        </p:txBody>
      </p:sp>
      <p:sp>
        <p:nvSpPr>
          <p:cNvPr id="9229" name="Line 13"/>
          <p:cNvSpPr>
            <a:spLocks noChangeShapeType="1"/>
          </p:cNvSpPr>
          <p:nvPr/>
        </p:nvSpPr>
        <p:spPr bwMode="auto">
          <a:xfrm flipH="1">
            <a:off x="6225646" y="909638"/>
            <a:ext cx="2261527" cy="0"/>
          </a:xfrm>
          <a:prstGeom prst="line">
            <a:avLst/>
          </a:prstGeom>
          <a:noFill/>
          <a:ln w="28575">
            <a:solidFill>
              <a:srgbClr val="000000"/>
            </a:solidFill>
            <a:round/>
            <a:headEnd/>
            <a:tailEnd type="stealth" w="lg" len="lg"/>
          </a:ln>
          <a:effectLst/>
        </p:spPr>
        <p:txBody>
          <a:bodyPr/>
          <a:lstStyle/>
          <a:p>
            <a:endParaRPr lang="ar-SA"/>
          </a:p>
        </p:txBody>
      </p:sp>
      <p:sp>
        <p:nvSpPr>
          <p:cNvPr id="9230" name="Line 14"/>
          <p:cNvSpPr>
            <a:spLocks noChangeShapeType="1"/>
          </p:cNvSpPr>
          <p:nvPr/>
        </p:nvSpPr>
        <p:spPr bwMode="auto">
          <a:xfrm flipH="1">
            <a:off x="1544373" y="909638"/>
            <a:ext cx="2261527" cy="0"/>
          </a:xfrm>
          <a:prstGeom prst="line">
            <a:avLst/>
          </a:prstGeom>
          <a:noFill/>
          <a:ln w="28575">
            <a:solidFill>
              <a:srgbClr val="000000"/>
            </a:solidFill>
            <a:round/>
            <a:headEnd type="stealth" w="lg" len="lg"/>
            <a:tailEnd type="none" w="lg" len="lg"/>
          </a:ln>
          <a:effectLst/>
        </p:spPr>
        <p:txBody>
          <a:bodyPr/>
          <a:lstStyle/>
          <a:p>
            <a:endParaRPr lang="ar-SA"/>
          </a:p>
        </p:txBody>
      </p:sp>
      <p:sp>
        <p:nvSpPr>
          <p:cNvPr id="9231" name="Line 15"/>
          <p:cNvSpPr>
            <a:spLocks noChangeShapeType="1"/>
          </p:cNvSpPr>
          <p:nvPr/>
        </p:nvSpPr>
        <p:spPr bwMode="auto">
          <a:xfrm flipH="1">
            <a:off x="1544373" y="4510088"/>
            <a:ext cx="2261527" cy="0"/>
          </a:xfrm>
          <a:prstGeom prst="line">
            <a:avLst/>
          </a:prstGeom>
          <a:noFill/>
          <a:ln w="28575">
            <a:solidFill>
              <a:srgbClr val="000000"/>
            </a:solidFill>
            <a:round/>
            <a:headEnd type="stealth" w="lg" len="lg"/>
            <a:tailEnd type="none" w="lg" len="lg"/>
          </a:ln>
          <a:effectLst/>
        </p:spPr>
        <p:txBody>
          <a:bodyPr/>
          <a:lstStyle/>
          <a:p>
            <a:endParaRPr lang="ar-SA"/>
          </a:p>
        </p:txBody>
      </p:sp>
      <p:sp>
        <p:nvSpPr>
          <p:cNvPr id="9232" name="Line 16"/>
          <p:cNvSpPr>
            <a:spLocks noChangeShapeType="1"/>
          </p:cNvSpPr>
          <p:nvPr/>
        </p:nvSpPr>
        <p:spPr bwMode="auto">
          <a:xfrm flipH="1" flipV="1">
            <a:off x="8463096" y="908050"/>
            <a:ext cx="24077" cy="1081088"/>
          </a:xfrm>
          <a:prstGeom prst="line">
            <a:avLst/>
          </a:prstGeom>
          <a:noFill/>
          <a:ln w="28575">
            <a:solidFill>
              <a:srgbClr val="000000"/>
            </a:solidFill>
            <a:round/>
            <a:headEnd/>
            <a:tailEnd type="stealth" w="lg" len="lg"/>
          </a:ln>
          <a:effectLst/>
        </p:spPr>
        <p:txBody>
          <a:bodyPr/>
          <a:lstStyle/>
          <a:p>
            <a:endParaRPr lang="ar-SA"/>
          </a:p>
        </p:txBody>
      </p:sp>
      <p:sp>
        <p:nvSpPr>
          <p:cNvPr id="9233" name="Line 17"/>
          <p:cNvSpPr>
            <a:spLocks noChangeShapeType="1"/>
          </p:cNvSpPr>
          <p:nvPr/>
        </p:nvSpPr>
        <p:spPr bwMode="auto">
          <a:xfrm flipH="1" flipV="1">
            <a:off x="1544373" y="909638"/>
            <a:ext cx="0" cy="1079500"/>
          </a:xfrm>
          <a:prstGeom prst="line">
            <a:avLst/>
          </a:prstGeom>
          <a:noFill/>
          <a:ln w="28575">
            <a:solidFill>
              <a:srgbClr val="000000"/>
            </a:solidFill>
            <a:round/>
            <a:headEnd/>
            <a:tailEnd type="stealth" w="lg" len="lg"/>
          </a:ln>
          <a:effectLst/>
        </p:spPr>
        <p:txBody>
          <a:bodyPr/>
          <a:lstStyle/>
          <a:p>
            <a:endParaRPr lang="ar-SA"/>
          </a:p>
        </p:txBody>
      </p:sp>
      <p:sp>
        <p:nvSpPr>
          <p:cNvPr id="9234" name="Line 18"/>
          <p:cNvSpPr>
            <a:spLocks noChangeShapeType="1"/>
          </p:cNvSpPr>
          <p:nvPr/>
        </p:nvSpPr>
        <p:spPr bwMode="auto">
          <a:xfrm flipH="1">
            <a:off x="8487172" y="3429000"/>
            <a:ext cx="0" cy="1081088"/>
          </a:xfrm>
          <a:prstGeom prst="line">
            <a:avLst/>
          </a:prstGeom>
          <a:noFill/>
          <a:ln w="28575">
            <a:solidFill>
              <a:srgbClr val="000000"/>
            </a:solidFill>
            <a:round/>
            <a:headEnd/>
            <a:tailEnd type="stealth" w="lg" len="lg"/>
          </a:ln>
          <a:effectLst/>
        </p:spPr>
        <p:txBody>
          <a:bodyPr/>
          <a:lstStyle/>
          <a:p>
            <a:endParaRPr lang="ar-SA"/>
          </a:p>
        </p:txBody>
      </p:sp>
      <p:sp>
        <p:nvSpPr>
          <p:cNvPr id="9235" name="Line 19"/>
          <p:cNvSpPr>
            <a:spLocks noChangeShapeType="1"/>
          </p:cNvSpPr>
          <p:nvPr/>
        </p:nvSpPr>
        <p:spPr bwMode="auto">
          <a:xfrm flipH="1">
            <a:off x="1544373" y="3429000"/>
            <a:ext cx="0" cy="1081088"/>
          </a:xfrm>
          <a:prstGeom prst="line">
            <a:avLst/>
          </a:prstGeom>
          <a:noFill/>
          <a:ln w="28575">
            <a:solidFill>
              <a:srgbClr val="000000"/>
            </a:solidFill>
            <a:round/>
            <a:headEnd/>
            <a:tailEnd type="stealth" w="lg" len="lg"/>
          </a:ln>
          <a:effectLst/>
        </p:spPr>
        <p:txBody>
          <a:bodyPr/>
          <a:lstStyle/>
          <a:p>
            <a:endParaRPr lang="ar-SA"/>
          </a:p>
        </p:txBody>
      </p:sp>
      <p:sp>
        <p:nvSpPr>
          <p:cNvPr id="9236" name="Text Box 20"/>
          <p:cNvSpPr txBox="1">
            <a:spLocks noChangeArrowheads="1"/>
          </p:cNvSpPr>
          <p:nvPr/>
        </p:nvSpPr>
        <p:spPr bwMode="auto">
          <a:xfrm>
            <a:off x="6278961" y="450850"/>
            <a:ext cx="2184135" cy="369332"/>
          </a:xfrm>
          <a:prstGeom prst="rect">
            <a:avLst/>
          </a:prstGeom>
          <a:noFill/>
          <a:ln w="9525">
            <a:noFill/>
            <a:miter lim="800000"/>
            <a:headEnd/>
            <a:tailEnd/>
          </a:ln>
          <a:effectLst/>
        </p:spPr>
        <p:txBody>
          <a:bodyPr>
            <a:spAutoFit/>
          </a:bodyPr>
          <a:lstStyle/>
          <a:p>
            <a:pPr algn="ctr" rtl="0">
              <a:spcBef>
                <a:spcPct val="50000"/>
              </a:spcBef>
            </a:pPr>
            <a:r>
              <a:rPr lang="ar-BH" b="1">
                <a:solidFill>
                  <a:srgbClr val="000000"/>
                </a:solidFill>
                <a:latin typeface="Arial" pitchFamily="34" charset="0"/>
              </a:rPr>
              <a:t>الدخل</a:t>
            </a:r>
            <a:endParaRPr lang="en-US" b="1">
              <a:solidFill>
                <a:srgbClr val="000000"/>
              </a:solidFill>
              <a:latin typeface="Arial" pitchFamily="34" charset="0"/>
            </a:endParaRPr>
          </a:p>
        </p:txBody>
      </p:sp>
      <p:sp>
        <p:nvSpPr>
          <p:cNvPr id="9237" name="Text Box 21"/>
          <p:cNvSpPr txBox="1">
            <a:spLocks noChangeArrowheads="1"/>
          </p:cNvSpPr>
          <p:nvPr/>
        </p:nvSpPr>
        <p:spPr bwMode="auto">
          <a:xfrm>
            <a:off x="1520297" y="450850"/>
            <a:ext cx="2184135" cy="369332"/>
          </a:xfrm>
          <a:prstGeom prst="rect">
            <a:avLst/>
          </a:prstGeom>
          <a:noFill/>
          <a:ln w="9525">
            <a:noFill/>
            <a:miter lim="800000"/>
            <a:headEnd/>
            <a:tailEnd/>
          </a:ln>
          <a:effectLst/>
        </p:spPr>
        <p:txBody>
          <a:bodyPr>
            <a:spAutoFit/>
          </a:bodyPr>
          <a:lstStyle/>
          <a:p>
            <a:pPr algn="ctr" rtl="0">
              <a:spcBef>
                <a:spcPct val="50000"/>
              </a:spcBef>
            </a:pPr>
            <a:r>
              <a:rPr lang="ar-BH" b="1">
                <a:solidFill>
                  <a:srgbClr val="000000"/>
                </a:solidFill>
                <a:latin typeface="Arial" pitchFamily="34" charset="0"/>
              </a:rPr>
              <a:t>الموارد</a:t>
            </a:r>
            <a:endParaRPr lang="en-US" b="1">
              <a:solidFill>
                <a:srgbClr val="000000"/>
              </a:solidFill>
              <a:latin typeface="Arial" pitchFamily="34" charset="0"/>
            </a:endParaRPr>
          </a:p>
        </p:txBody>
      </p:sp>
      <p:sp>
        <p:nvSpPr>
          <p:cNvPr id="9238" name="Text Box 22"/>
          <p:cNvSpPr txBox="1">
            <a:spLocks noChangeArrowheads="1"/>
          </p:cNvSpPr>
          <p:nvPr/>
        </p:nvSpPr>
        <p:spPr bwMode="auto">
          <a:xfrm>
            <a:off x="6278961" y="3654426"/>
            <a:ext cx="2184135" cy="854075"/>
          </a:xfrm>
          <a:prstGeom prst="rect">
            <a:avLst/>
          </a:prstGeom>
          <a:noFill/>
          <a:ln w="9525">
            <a:noFill/>
            <a:miter lim="800000"/>
            <a:headEnd/>
            <a:tailEnd/>
          </a:ln>
          <a:effectLst/>
        </p:spPr>
        <p:txBody>
          <a:bodyPr>
            <a:spAutoFit/>
          </a:bodyPr>
          <a:lstStyle/>
          <a:p>
            <a:pPr algn="ctr" rtl="0">
              <a:spcBef>
                <a:spcPct val="50000"/>
              </a:spcBef>
            </a:pPr>
            <a:r>
              <a:rPr lang="ar-BH" sz="2000" b="1">
                <a:solidFill>
                  <a:srgbClr val="000000"/>
                </a:solidFill>
                <a:latin typeface="Arial" pitchFamily="34" charset="0"/>
              </a:rPr>
              <a:t>السلع والخدمات</a:t>
            </a:r>
          </a:p>
          <a:p>
            <a:pPr algn="ctr" rtl="0">
              <a:spcBef>
                <a:spcPct val="50000"/>
              </a:spcBef>
            </a:pPr>
            <a:r>
              <a:rPr lang="en-US" sz="2000" b="1">
                <a:solidFill>
                  <a:srgbClr val="000000"/>
                </a:solidFill>
                <a:latin typeface="Arial" pitchFamily="34" charset="0"/>
              </a:rPr>
              <a:t>GDP</a:t>
            </a:r>
          </a:p>
        </p:txBody>
      </p:sp>
      <p:sp>
        <p:nvSpPr>
          <p:cNvPr id="9239" name="Text Box 23"/>
          <p:cNvSpPr txBox="1">
            <a:spLocks noChangeArrowheads="1"/>
          </p:cNvSpPr>
          <p:nvPr/>
        </p:nvSpPr>
        <p:spPr bwMode="auto">
          <a:xfrm>
            <a:off x="1520297" y="3644901"/>
            <a:ext cx="2184135" cy="854075"/>
          </a:xfrm>
          <a:prstGeom prst="rect">
            <a:avLst/>
          </a:prstGeom>
          <a:noFill/>
          <a:ln w="9525">
            <a:noFill/>
            <a:miter lim="800000"/>
            <a:headEnd/>
            <a:tailEnd/>
          </a:ln>
          <a:effectLst/>
        </p:spPr>
        <p:txBody>
          <a:bodyPr>
            <a:spAutoFit/>
          </a:bodyPr>
          <a:lstStyle/>
          <a:p>
            <a:pPr algn="ctr" rtl="0">
              <a:spcBef>
                <a:spcPct val="50000"/>
              </a:spcBef>
            </a:pPr>
            <a:r>
              <a:rPr lang="ar-BH" sz="2000" b="1">
                <a:solidFill>
                  <a:srgbClr val="000000"/>
                </a:solidFill>
                <a:latin typeface="Arial" pitchFamily="34" charset="0"/>
              </a:rPr>
              <a:t>الإنفاق</a:t>
            </a:r>
          </a:p>
          <a:p>
            <a:pPr algn="ctr" rtl="0">
              <a:spcBef>
                <a:spcPct val="50000"/>
              </a:spcBef>
            </a:pPr>
            <a:r>
              <a:rPr lang="ar-BH" sz="2000" b="1">
                <a:solidFill>
                  <a:srgbClr val="000000"/>
                </a:solidFill>
                <a:latin typeface="Arial" pitchFamily="34" charset="0"/>
              </a:rPr>
              <a:t>الاستهلاكي</a:t>
            </a:r>
            <a:endParaRPr lang="en-US" sz="2000" b="1">
              <a:solidFill>
                <a:srgbClr val="000000"/>
              </a:solidFill>
              <a:latin typeface="Arial" pitchFamily="34" charset="0"/>
            </a:endParaRPr>
          </a:p>
        </p:txBody>
      </p:sp>
      <p:sp>
        <p:nvSpPr>
          <p:cNvPr id="9240" name="Text Box 24"/>
          <p:cNvSpPr txBox="1">
            <a:spLocks noChangeArrowheads="1"/>
          </p:cNvSpPr>
          <p:nvPr/>
        </p:nvSpPr>
        <p:spPr bwMode="auto">
          <a:xfrm>
            <a:off x="304800" y="5334000"/>
            <a:ext cx="9362546" cy="923330"/>
          </a:xfrm>
          <a:prstGeom prst="rect">
            <a:avLst/>
          </a:prstGeom>
          <a:solidFill>
            <a:schemeClr val="bg1"/>
          </a:solidFill>
          <a:ln w="9525">
            <a:noFill/>
            <a:miter lim="800000"/>
            <a:headEnd/>
            <a:tailEnd/>
          </a:ln>
          <a:effectLst/>
        </p:spPr>
        <p:txBody>
          <a:bodyPr wrap="square">
            <a:spAutoFit/>
          </a:bodyPr>
          <a:lstStyle/>
          <a:p>
            <a:pPr algn="just">
              <a:spcBef>
                <a:spcPct val="50000"/>
              </a:spcBef>
            </a:pPr>
            <a:r>
              <a:rPr lang="ar-BH" b="1" dirty="0">
                <a:solidFill>
                  <a:srgbClr val="000000"/>
                </a:solidFill>
                <a:latin typeface="Arial" pitchFamily="34" charset="0"/>
                <a:cs typeface="Arabic Transparent" pitchFamily="2" charset="-78"/>
              </a:rPr>
              <a:t>يوضح الشكل أعلاه التدفق المالي للدخل من قطاع الأعمال إلى القطاع العائلي والإنفاق من القطاع العائلي إلى قطاع الأعمال، والتدفق المادي للناتج المحلي الإجمالي من قطاع الأعمال إلى القطاع العائلي وتدفق الموارد من القطاع العائلي إلى قطاع الأعمال.</a:t>
            </a:r>
            <a:endParaRPr lang="en-US"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Grp="1" noChangeArrowheads="1"/>
          </p:cNvSpPr>
          <p:nvPr>
            <p:ph type="body" idx="1"/>
          </p:nvPr>
        </p:nvSpPr>
        <p:spPr>
          <a:xfrm>
            <a:off x="0" y="533400"/>
            <a:ext cx="9372600" cy="576263"/>
          </a:xfrm>
          <a:solidFill>
            <a:schemeClr val="bg1"/>
          </a:solidFill>
          <a:ln/>
        </p:spPr>
        <p:txBody>
          <a:bodyPr/>
          <a:lstStyle/>
          <a:p>
            <a:pPr>
              <a:lnSpc>
                <a:spcPct val="90000"/>
              </a:lnSpc>
              <a:spcBef>
                <a:spcPct val="50000"/>
              </a:spcBef>
              <a:buClrTx/>
            </a:pPr>
            <a:r>
              <a:rPr lang="ar-BH" dirty="0" smtClean="0"/>
              <a:t> </a:t>
            </a:r>
            <a:r>
              <a:rPr lang="ar-BH" b="1" dirty="0" smtClean="0">
                <a:solidFill>
                  <a:srgbClr val="FF0000"/>
                </a:solidFill>
                <a:effectLst/>
              </a:rPr>
              <a:t>شرط </a:t>
            </a:r>
            <a:r>
              <a:rPr lang="ar-BH" b="1" dirty="0">
                <a:solidFill>
                  <a:srgbClr val="FF0000"/>
                </a:solidFill>
                <a:effectLst/>
              </a:rPr>
              <a:t>توازن الاقتصاد </a:t>
            </a:r>
            <a:r>
              <a:rPr lang="ar-BH" b="1" dirty="0" smtClean="0">
                <a:solidFill>
                  <a:srgbClr val="FF0000"/>
                </a:solidFill>
                <a:effectLst/>
              </a:rPr>
              <a:t>الكلي</a:t>
            </a:r>
            <a:endParaRPr lang="en-US" b="1" dirty="0">
              <a:solidFill>
                <a:srgbClr val="FF0000"/>
              </a:solidFill>
              <a:effectLst/>
            </a:endParaRPr>
          </a:p>
        </p:txBody>
      </p:sp>
      <p:sp>
        <p:nvSpPr>
          <p:cNvPr id="29701" name="Text Box 5"/>
          <p:cNvSpPr txBox="1">
            <a:spLocks noChangeArrowheads="1"/>
          </p:cNvSpPr>
          <p:nvPr/>
        </p:nvSpPr>
        <p:spPr bwMode="auto">
          <a:xfrm>
            <a:off x="271727" y="1417638"/>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التوازن الاقتصادي هو حالة من الاستقرار، حيث تنعدم القوى </a:t>
            </a:r>
            <a:r>
              <a:rPr lang="ar-BH" sz="2800" dirty="0" smtClean="0">
                <a:solidFill>
                  <a:srgbClr val="000000"/>
                </a:solidFill>
                <a:latin typeface="Arial" pitchFamily="34" charset="0"/>
                <a:cs typeface="Arabic Transparent" pitchFamily="2" charset="-78"/>
              </a:rPr>
              <a:t>الدافعة </a:t>
            </a:r>
            <a:r>
              <a:rPr lang="ar-BH" sz="2800" dirty="0">
                <a:solidFill>
                  <a:srgbClr val="000000"/>
                </a:solidFill>
                <a:latin typeface="Arial" pitchFamily="34" charset="0"/>
                <a:cs typeface="Arabic Transparent" pitchFamily="2" charset="-78"/>
              </a:rPr>
              <a:t>للتغيير. ويتحقق توازن الاقتصاد الكلي في نموذج التدفق الدائري للدخل والإنفاق عندما يتعادل الدخل </a:t>
            </a:r>
            <a:r>
              <a:rPr lang="en-US" sz="2800" dirty="0">
                <a:solidFill>
                  <a:srgbClr val="000000"/>
                </a:solidFill>
                <a:latin typeface="Arial" pitchFamily="34" charset="0"/>
                <a:cs typeface="Arabic Transparent" pitchFamily="2" charset="-78"/>
              </a:rPr>
              <a:t>(Y)</a:t>
            </a:r>
            <a:r>
              <a:rPr lang="ar-BH" sz="2800" dirty="0">
                <a:solidFill>
                  <a:srgbClr val="000000"/>
                </a:solidFill>
                <a:latin typeface="Arial" pitchFamily="34" charset="0"/>
                <a:cs typeface="Arabic Transparent" pitchFamily="2" charset="-78"/>
              </a:rPr>
              <a:t> مع الإنفاق الذي يقتصر في هذا النموذج على الإنفاق الاستهلاكي </a:t>
            </a:r>
            <a:r>
              <a:rPr lang="en-US" sz="2800" dirty="0">
                <a:solidFill>
                  <a:srgbClr val="000000"/>
                </a:solidFill>
                <a:latin typeface="Arial" pitchFamily="34" charset="0"/>
                <a:cs typeface="Arabic Transparent" pitchFamily="2" charset="-78"/>
              </a:rPr>
              <a:t>(C</a:t>
            </a:r>
            <a:r>
              <a:rPr lang="en-US" sz="2800" dirty="0" smtClean="0">
                <a:solidFill>
                  <a:srgbClr val="000000"/>
                </a:solidFill>
                <a:latin typeface="Arial" pitchFamily="34" charset="0"/>
                <a:cs typeface="Arabic Transparent" pitchFamily="2" charset="-78"/>
              </a:rPr>
              <a:t>)</a:t>
            </a:r>
            <a:r>
              <a:rPr lang="ar-SA" sz="2800" dirty="0" smtClean="0">
                <a:solidFill>
                  <a:srgbClr val="000000"/>
                </a:solidFill>
                <a:latin typeface="Arial" pitchFamily="34" charset="0"/>
                <a:cs typeface="Arabic Transparent" pitchFamily="2" charset="-78"/>
              </a:rPr>
              <a:t>،</a:t>
            </a:r>
            <a:r>
              <a:rPr lang="ar-BH" sz="2800" dirty="0" smtClean="0">
                <a:solidFill>
                  <a:srgbClr val="000000"/>
                </a:solidFill>
                <a:latin typeface="Arial" pitchFamily="34" charset="0"/>
                <a:cs typeface="Arabic Transparent" pitchFamily="2" charset="-78"/>
              </a:rPr>
              <a:t> لذلك </a:t>
            </a:r>
            <a:r>
              <a:rPr lang="ar-BH" sz="2800" dirty="0">
                <a:solidFill>
                  <a:srgbClr val="000000"/>
                </a:solidFill>
                <a:latin typeface="Arial" pitchFamily="34" charset="0"/>
                <a:cs typeface="Arabic Transparent" pitchFamily="2" charset="-78"/>
              </a:rPr>
              <a:t>يكون الاقتصاد في حالة توازن دائم نتيجة لافتراض عدم وجود المدخرات.</a:t>
            </a:r>
            <a:endParaRPr lang="en-US" sz="2800" dirty="0">
              <a:solidFill>
                <a:srgbClr val="000000"/>
              </a:solidFill>
              <a:latin typeface="Arial" pitchFamily="34" charset="0"/>
              <a:cs typeface="Arabic Transparent" pitchFamily="2" charset="-78"/>
            </a:endParaRPr>
          </a:p>
        </p:txBody>
      </p:sp>
      <p:sp>
        <p:nvSpPr>
          <p:cNvPr id="29702" name="Text Box 6"/>
          <p:cNvSpPr txBox="1">
            <a:spLocks noChangeArrowheads="1"/>
          </p:cNvSpPr>
          <p:nvPr/>
        </p:nvSpPr>
        <p:spPr bwMode="auto">
          <a:xfrm>
            <a:off x="228600" y="3657600"/>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إذا افترضنا أن القطاع العائلي يدخر جزء من دخله، فستكون هذه المدخرات متاحة عن طريق القطاع المالي (البنوك التجارية والمؤسسات المالية الوسيطة الأخرى) لقطاع الأعمال لتمويل الاستثمار </a:t>
            </a:r>
            <a:r>
              <a:rPr lang="en-US" sz="2800" dirty="0">
                <a:solidFill>
                  <a:srgbClr val="000000"/>
                </a:solidFill>
                <a:latin typeface="Arial" pitchFamily="34" charset="0"/>
                <a:cs typeface="Arabic Transparent" pitchFamily="2" charset="-78"/>
              </a:rPr>
              <a:t>(I)</a:t>
            </a:r>
            <a:r>
              <a:rPr lang="ar-BH" sz="2800" dirty="0">
                <a:solidFill>
                  <a:srgbClr val="000000"/>
                </a:solidFill>
                <a:latin typeface="Arial" pitchFamily="34" charset="0"/>
                <a:cs typeface="Arabic Transparent" pitchFamily="2" charset="-78"/>
              </a:rPr>
              <a:t>. وفي هذه الحالة يتحقق توازن الاقتصاد الكلي عندما يتعادل الدخل مع إجمالي الإنفاق الاستهلاكي والاستثماري، أي عندما تكون (</a:t>
            </a:r>
            <a:r>
              <a:rPr lang="en-US" sz="2800" dirty="0">
                <a:solidFill>
                  <a:srgbClr val="000000"/>
                </a:solidFill>
                <a:latin typeface="Arial" pitchFamily="34" charset="0"/>
                <a:cs typeface="Arabic Transparent" pitchFamily="2" charset="-78"/>
              </a:rPr>
              <a:t>Y = C + I</a:t>
            </a:r>
            <a:r>
              <a:rPr lang="ar-BH" sz="2800" dirty="0">
                <a:solidFill>
                  <a:srgbClr val="000000"/>
                </a:solidFill>
                <a:latin typeface="Arial" pitchFamily="34" charset="0"/>
                <a:cs typeface="Arabic Transparent" pitchFamily="2" charset="-78"/>
              </a:rPr>
              <a:t>).</a:t>
            </a:r>
            <a:endParaRPr lang="en-US" sz="28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700">
                                            <p:bg/>
                                          </p:spTgt>
                                        </p:tgtEl>
                                        <p:attrNameLst>
                                          <p:attrName>style.visibility</p:attrName>
                                        </p:attrNameLst>
                                      </p:cBhvr>
                                      <p:to>
                                        <p:strVal val="visible"/>
                                      </p:to>
                                    </p:set>
                                    <p:animEffect transition="in" filter="checkerboard(across)">
                                      <p:cBhvr>
                                        <p:cTn id="7" dur="2000"/>
                                        <p:tgtEl>
                                          <p:spTgt spid="29700">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700">
                                            <p:txEl>
                                              <p:pRg st="0" end="0"/>
                                            </p:txEl>
                                          </p:spTgt>
                                        </p:tgtEl>
                                        <p:attrNameLst>
                                          <p:attrName>style.visibility</p:attrName>
                                        </p:attrNameLst>
                                      </p:cBhvr>
                                      <p:to>
                                        <p:strVal val="visible"/>
                                      </p:to>
                                    </p:set>
                                    <p:animEffect transition="in" filter="checkerboard(across)">
                                      <p:cBhvr>
                                        <p:cTn id="12" dur="2000"/>
                                        <p:tgtEl>
                                          <p:spTgt spid="2970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701"/>
                                        </p:tgtEl>
                                        <p:attrNameLst>
                                          <p:attrName>style.visibility</p:attrName>
                                        </p:attrNameLst>
                                      </p:cBhvr>
                                      <p:to>
                                        <p:strVal val="visible"/>
                                      </p:to>
                                    </p:set>
                                    <p:animEffect transition="in" filter="checkerboard(across)">
                                      <p:cBhvr>
                                        <p:cTn id="17" dur="2000"/>
                                        <p:tgtEl>
                                          <p:spTgt spid="2970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9702"/>
                                        </p:tgtEl>
                                        <p:attrNameLst>
                                          <p:attrName>style.visibility</p:attrName>
                                        </p:attrNameLst>
                                      </p:cBhvr>
                                      <p:to>
                                        <p:strVal val="visible"/>
                                      </p:to>
                                    </p:set>
                                    <p:animEffect transition="in" filter="checkerboard(across)">
                                      <p:cBhvr>
                                        <p:cTn id="22" dur="2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animBg="1"/>
      <p:bldP spid="29701" grpId="0" animBg="1"/>
      <p:bldP spid="2970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04800" y="990600"/>
            <a:ext cx="9362546" cy="181588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يؤثر الإنفاق الحكومي بدرجة كبيرة على مستوى النشاط الاقتصادي عن طريق التأثير في الطلب الكلي. ويقسم الإنفاق الحكومي إلى قسمين : الإنفاق الجاري </a:t>
            </a:r>
            <a:r>
              <a:rPr lang="en-US" sz="2800" dirty="0">
                <a:solidFill>
                  <a:srgbClr val="000000"/>
                </a:solidFill>
                <a:latin typeface="Arial" pitchFamily="34" charset="0"/>
                <a:cs typeface="Arabic Transparent" pitchFamily="2" charset="-78"/>
              </a:rPr>
              <a:t>(Current Expenditure)</a:t>
            </a:r>
            <a:r>
              <a:rPr lang="ar-BH" sz="2800" dirty="0">
                <a:solidFill>
                  <a:srgbClr val="000000"/>
                </a:solidFill>
                <a:latin typeface="Arial" pitchFamily="34" charset="0"/>
                <a:cs typeface="Arabic Transparent" pitchFamily="2" charset="-78"/>
              </a:rPr>
              <a:t>، والإنفاق الاستثماري </a:t>
            </a:r>
            <a:r>
              <a:rPr lang="en-US" sz="2800" dirty="0">
                <a:solidFill>
                  <a:srgbClr val="000000"/>
                </a:solidFill>
                <a:latin typeface="Arial" pitchFamily="34" charset="0"/>
                <a:cs typeface="Arabic Transparent" pitchFamily="2" charset="-78"/>
              </a:rPr>
              <a:t>(Investment Expenditure)</a:t>
            </a:r>
            <a:r>
              <a:rPr lang="ar-BH" sz="2800" dirty="0">
                <a:solidFill>
                  <a:srgbClr val="000000"/>
                </a:solidFill>
                <a:latin typeface="Arial" pitchFamily="34" charset="0"/>
                <a:cs typeface="Arabic Transparent" pitchFamily="2" charset="-78"/>
              </a:rPr>
              <a:t>.</a:t>
            </a:r>
            <a:endParaRPr lang="en-US" sz="2800" dirty="0">
              <a:solidFill>
                <a:srgbClr val="000000"/>
              </a:solidFill>
              <a:latin typeface="Arial" pitchFamily="34" charset="0"/>
              <a:cs typeface="Arabic Transparent" pitchFamily="2" charset="-78"/>
            </a:endParaRPr>
          </a:p>
        </p:txBody>
      </p:sp>
      <p:sp>
        <p:nvSpPr>
          <p:cNvPr id="6147" name="Text Box 3"/>
          <p:cNvSpPr txBox="1">
            <a:spLocks noChangeArrowheads="1"/>
          </p:cNvSpPr>
          <p:nvPr/>
        </p:nvSpPr>
        <p:spPr bwMode="auto">
          <a:xfrm>
            <a:off x="304800" y="304800"/>
            <a:ext cx="9362546" cy="519112"/>
          </a:xfrm>
          <a:prstGeom prst="rect">
            <a:avLst/>
          </a:prstGeom>
          <a:no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 </a:t>
            </a:r>
            <a:r>
              <a:rPr lang="ar-BH" sz="2800" b="1" dirty="0">
                <a:solidFill>
                  <a:srgbClr val="FF0000"/>
                </a:solidFill>
                <a:latin typeface="Arial" pitchFamily="34" charset="0"/>
                <a:cs typeface="Arabic Transparent" pitchFamily="2" charset="-78"/>
              </a:rPr>
              <a:t>الإنفاق </a:t>
            </a:r>
            <a:r>
              <a:rPr lang="ar-BH" sz="2800" b="1" dirty="0" smtClean="0">
                <a:solidFill>
                  <a:srgbClr val="FF0000"/>
                </a:solidFill>
                <a:latin typeface="Arial" pitchFamily="34" charset="0"/>
                <a:cs typeface="Arabic Transparent" pitchFamily="2" charset="-78"/>
              </a:rPr>
              <a:t>الحكومي</a:t>
            </a:r>
            <a:endParaRPr lang="en-US" sz="2800" b="1" dirty="0">
              <a:solidFill>
                <a:srgbClr val="FF0000"/>
              </a:solidFill>
              <a:latin typeface="Arial" pitchFamily="34" charset="0"/>
              <a:cs typeface="Arabic Transparent" pitchFamily="2" charset="-78"/>
            </a:endParaRPr>
          </a:p>
        </p:txBody>
      </p:sp>
      <p:sp>
        <p:nvSpPr>
          <p:cNvPr id="6148" name="Text Box 4"/>
          <p:cNvSpPr txBox="1">
            <a:spLocks noChangeArrowheads="1"/>
          </p:cNvSpPr>
          <p:nvPr/>
        </p:nvSpPr>
        <p:spPr bwMode="auto">
          <a:xfrm>
            <a:off x="304800" y="3505200"/>
            <a:ext cx="9362546" cy="2246769"/>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يقصد بالصادرات </a:t>
            </a:r>
            <a:r>
              <a:rPr lang="en-US" sz="2800" dirty="0">
                <a:solidFill>
                  <a:srgbClr val="000000"/>
                </a:solidFill>
                <a:latin typeface="Arial" pitchFamily="34" charset="0"/>
                <a:cs typeface="Arabic Transparent" pitchFamily="2" charset="-78"/>
              </a:rPr>
              <a:t>(Exports)</a:t>
            </a:r>
            <a:r>
              <a:rPr lang="ar-BH" sz="2800" dirty="0">
                <a:solidFill>
                  <a:srgbClr val="000000"/>
                </a:solidFill>
                <a:latin typeface="Arial" pitchFamily="34" charset="0"/>
                <a:cs typeface="Arabic Transparent" pitchFamily="2" charset="-78"/>
              </a:rPr>
              <a:t> ذلك الجزء من الناتج المحلي الإجمالي الذي يتم بيعه إلى الأقطار </a:t>
            </a:r>
            <a:r>
              <a:rPr lang="ar-BH" sz="2800" dirty="0" smtClean="0">
                <a:solidFill>
                  <a:srgbClr val="000000"/>
                </a:solidFill>
                <a:latin typeface="Arial" pitchFamily="34" charset="0"/>
                <a:cs typeface="Arabic Transparent" pitchFamily="2" charset="-78"/>
              </a:rPr>
              <a:t>الأخرى</a:t>
            </a:r>
            <a:r>
              <a:rPr lang="ar-SA" sz="2800" dirty="0" smtClean="0">
                <a:solidFill>
                  <a:srgbClr val="000000"/>
                </a:solidFill>
                <a:latin typeface="Arial" pitchFamily="34" charset="0"/>
                <a:cs typeface="Arabic Transparent" pitchFamily="2" charset="-78"/>
              </a:rPr>
              <a:t>،</a:t>
            </a:r>
            <a:r>
              <a:rPr lang="ar-BH" sz="2800" dirty="0" smtClean="0">
                <a:solidFill>
                  <a:srgbClr val="000000"/>
                </a:solidFill>
                <a:latin typeface="Arial" pitchFamily="34" charset="0"/>
                <a:cs typeface="Arabic Transparent" pitchFamily="2" charset="-78"/>
              </a:rPr>
              <a:t> </a:t>
            </a:r>
            <a:r>
              <a:rPr lang="ar-BH" sz="2800" dirty="0">
                <a:solidFill>
                  <a:srgbClr val="000000"/>
                </a:solidFill>
                <a:latin typeface="Arial" pitchFamily="34" charset="0"/>
                <a:cs typeface="Arabic Transparent" pitchFamily="2" charset="-78"/>
              </a:rPr>
              <a:t>أما الواردات </a:t>
            </a:r>
            <a:r>
              <a:rPr lang="en-US" sz="2800" dirty="0">
                <a:solidFill>
                  <a:srgbClr val="000000"/>
                </a:solidFill>
                <a:latin typeface="Arial" pitchFamily="34" charset="0"/>
                <a:cs typeface="Arabic Transparent" pitchFamily="2" charset="-78"/>
              </a:rPr>
              <a:t>(Imports)</a:t>
            </a:r>
            <a:r>
              <a:rPr lang="ar-BH" sz="2800" dirty="0">
                <a:solidFill>
                  <a:srgbClr val="000000"/>
                </a:solidFill>
                <a:latin typeface="Arial" pitchFamily="34" charset="0"/>
                <a:cs typeface="Arabic Transparent" pitchFamily="2" charset="-78"/>
              </a:rPr>
              <a:t> فهي السلع والخدمات التي يتم جلبها من </a:t>
            </a:r>
            <a:r>
              <a:rPr lang="ar-BH" sz="2800" dirty="0" smtClean="0">
                <a:solidFill>
                  <a:srgbClr val="000000"/>
                </a:solidFill>
                <a:latin typeface="Arial" pitchFamily="34" charset="0"/>
                <a:cs typeface="Arabic Transparent" pitchFamily="2" charset="-78"/>
              </a:rPr>
              <a:t>الخارج</a:t>
            </a:r>
            <a:r>
              <a:rPr lang="ar-SA" sz="2800" dirty="0" smtClean="0">
                <a:solidFill>
                  <a:srgbClr val="000000"/>
                </a:solidFill>
                <a:latin typeface="Arial" pitchFamily="34" charset="0"/>
                <a:cs typeface="Arabic Transparent" pitchFamily="2" charset="-78"/>
              </a:rPr>
              <a:t>،</a:t>
            </a:r>
            <a:r>
              <a:rPr lang="ar-BH" sz="2800" dirty="0" smtClean="0">
                <a:solidFill>
                  <a:srgbClr val="000000"/>
                </a:solidFill>
                <a:latin typeface="Arial" pitchFamily="34" charset="0"/>
                <a:cs typeface="Arabic Transparent" pitchFamily="2" charset="-78"/>
              </a:rPr>
              <a:t> </a:t>
            </a:r>
            <a:r>
              <a:rPr lang="ar-BH" sz="2800" dirty="0">
                <a:solidFill>
                  <a:srgbClr val="000000"/>
                </a:solidFill>
                <a:latin typeface="Arial" pitchFamily="34" charset="0"/>
                <a:cs typeface="Arabic Transparent" pitchFamily="2" charset="-78"/>
              </a:rPr>
              <a:t>ويطلق على الفرق بين قيمة الصادرات وقيمة الواردات </a:t>
            </a:r>
            <a:r>
              <a:rPr lang="en-US" sz="2800" dirty="0">
                <a:solidFill>
                  <a:srgbClr val="000000"/>
                </a:solidFill>
                <a:latin typeface="Arial" pitchFamily="34" charset="0"/>
                <a:cs typeface="Arabic Transparent" pitchFamily="2" charset="-78"/>
              </a:rPr>
              <a:t>(X-M)</a:t>
            </a:r>
            <a:r>
              <a:rPr lang="ar-BH" sz="2800" dirty="0">
                <a:solidFill>
                  <a:srgbClr val="000000"/>
                </a:solidFill>
                <a:latin typeface="Arial" pitchFamily="34" charset="0"/>
                <a:cs typeface="Arabic Transparent" pitchFamily="2" charset="-78"/>
              </a:rPr>
              <a:t>، صافي الصادرات </a:t>
            </a:r>
            <a:r>
              <a:rPr lang="en-US" sz="2800" dirty="0">
                <a:solidFill>
                  <a:srgbClr val="000000"/>
                </a:solidFill>
                <a:latin typeface="Arial" pitchFamily="34" charset="0"/>
                <a:cs typeface="Arabic Transparent" pitchFamily="2" charset="-78"/>
              </a:rPr>
              <a:t>(Net Exports)</a:t>
            </a:r>
            <a:r>
              <a:rPr lang="ar-BH" sz="2800" dirty="0">
                <a:solidFill>
                  <a:srgbClr val="000000"/>
                </a:solidFill>
                <a:latin typeface="Arial" pitchFamily="34" charset="0"/>
                <a:cs typeface="Arabic Transparent" pitchFamily="2" charset="-78"/>
              </a:rPr>
              <a:t>، أو </a:t>
            </a:r>
            <a:r>
              <a:rPr lang="ar-SA" sz="2800" dirty="0" smtClean="0">
                <a:solidFill>
                  <a:srgbClr val="000000"/>
                </a:solidFill>
                <a:latin typeface="Arial" pitchFamily="34" charset="0"/>
                <a:cs typeface="Arabic Transparent" pitchFamily="2" charset="-78"/>
              </a:rPr>
              <a:t>الميزان </a:t>
            </a:r>
            <a:r>
              <a:rPr lang="ar-BH" sz="2800" dirty="0" smtClean="0">
                <a:solidFill>
                  <a:srgbClr val="000000"/>
                </a:solidFill>
                <a:latin typeface="Arial" pitchFamily="34" charset="0"/>
                <a:cs typeface="Arabic Transparent" pitchFamily="2" charset="-78"/>
              </a:rPr>
              <a:t>التجاري </a:t>
            </a:r>
            <a:r>
              <a:rPr lang="en-US" sz="2800" dirty="0">
                <a:solidFill>
                  <a:srgbClr val="000000"/>
                </a:solidFill>
                <a:latin typeface="Arial" pitchFamily="34" charset="0"/>
                <a:cs typeface="Arabic Transparent" pitchFamily="2" charset="-78"/>
              </a:rPr>
              <a:t>(Balance of Trade)</a:t>
            </a:r>
            <a:r>
              <a:rPr lang="ar-BH" sz="2800" dirty="0">
                <a:solidFill>
                  <a:srgbClr val="000000"/>
                </a:solidFill>
                <a:latin typeface="Arial" pitchFamily="34" charset="0"/>
                <a:cs typeface="Arabic Transparent" pitchFamily="2" charset="-78"/>
              </a:rPr>
              <a:t>.</a:t>
            </a:r>
            <a:endParaRPr lang="en-US" sz="2800" dirty="0">
              <a:solidFill>
                <a:srgbClr val="000000"/>
              </a:solidFill>
              <a:latin typeface="Arial" pitchFamily="34" charset="0"/>
              <a:cs typeface="Arabic Transparent" pitchFamily="2" charset="-78"/>
            </a:endParaRPr>
          </a:p>
        </p:txBody>
      </p:sp>
      <p:sp>
        <p:nvSpPr>
          <p:cNvPr id="6149" name="Text Box 5"/>
          <p:cNvSpPr txBox="1">
            <a:spLocks noChangeArrowheads="1"/>
          </p:cNvSpPr>
          <p:nvPr/>
        </p:nvSpPr>
        <p:spPr bwMode="auto">
          <a:xfrm>
            <a:off x="543454" y="2895600"/>
            <a:ext cx="9362546" cy="519112"/>
          </a:xfrm>
          <a:prstGeom prst="rect">
            <a:avLst/>
          </a:prstGeom>
          <a:no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 </a:t>
            </a:r>
            <a:r>
              <a:rPr lang="ar-BH" sz="2800" b="1" dirty="0">
                <a:solidFill>
                  <a:srgbClr val="FF0000"/>
                </a:solidFill>
                <a:latin typeface="Arial" pitchFamily="34" charset="0"/>
                <a:cs typeface="Arabic Transparent" pitchFamily="2" charset="-78"/>
              </a:rPr>
              <a:t>صافي الصادرات من السلع </a:t>
            </a:r>
            <a:r>
              <a:rPr lang="ar-BH" sz="2800" b="1" dirty="0" smtClean="0">
                <a:solidFill>
                  <a:srgbClr val="FF0000"/>
                </a:solidFill>
                <a:latin typeface="Arial" pitchFamily="34" charset="0"/>
                <a:cs typeface="Arabic Transparent" pitchFamily="2" charset="-78"/>
              </a:rPr>
              <a:t>والخدمات</a:t>
            </a:r>
            <a:endParaRPr lang="en-US" sz="28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checkerboard(across)">
                                      <p:cBhvr>
                                        <p:cTn id="12" dur="5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149">
                                            <p:txEl>
                                              <p:pRg st="0" end="0"/>
                                            </p:txEl>
                                          </p:spTgt>
                                        </p:tgtEl>
                                        <p:attrNameLst>
                                          <p:attrName>style.visibility</p:attrName>
                                        </p:attrNameLst>
                                      </p:cBhvr>
                                      <p:to>
                                        <p:strVal val="visible"/>
                                      </p:to>
                                    </p:set>
                                    <p:animEffect transition="in" filter="checkerboard(across)">
                                      <p:cBhvr>
                                        <p:cTn id="17" dur="500"/>
                                        <p:tgtEl>
                                          <p:spTgt spid="614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8"/>
                                        </p:tgtEl>
                                        <p:attrNameLst>
                                          <p:attrName>style.visibility</p:attrName>
                                        </p:attrNameLst>
                                      </p:cBhvr>
                                      <p:to>
                                        <p:strVal val="visible"/>
                                      </p:to>
                                    </p:set>
                                    <p:animEffect transition="in" filter="checkerboard(across)">
                                      <p:cBhvr>
                                        <p:cTn id="22"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Text Box 6"/>
          <p:cNvSpPr txBox="1">
            <a:spLocks noGrp="1" noChangeArrowheads="1"/>
          </p:cNvSpPr>
          <p:nvPr>
            <p:ph type="body" idx="1"/>
          </p:nvPr>
        </p:nvSpPr>
        <p:spPr>
          <a:xfrm>
            <a:off x="495300" y="981076"/>
            <a:ext cx="8915400" cy="2303463"/>
          </a:xfrm>
          <a:solidFill>
            <a:schemeClr val="bg1"/>
          </a:solidFill>
          <a:ln/>
        </p:spPr>
        <p:txBody>
          <a:bodyPr/>
          <a:lstStyle/>
          <a:p>
            <a:pPr algn="just" rtl="1">
              <a:spcBef>
                <a:spcPct val="50000"/>
              </a:spcBef>
              <a:buClrTx/>
              <a:buFontTx/>
              <a:buNone/>
            </a:pPr>
            <a:r>
              <a:rPr lang="ar-BH" sz="2800" dirty="0">
                <a:solidFill>
                  <a:srgbClr val="000000"/>
                </a:solidFill>
                <a:effectLst/>
                <a:latin typeface="Times New Roman" pitchFamily="18" charset="0"/>
                <a:cs typeface="Times New Roman" pitchFamily="18" charset="0"/>
              </a:rPr>
              <a:t>يتضح من السابق أن المنشآت تقوم ببيع الناتج المحلي الإجمالي للمستهلكين من خلال أسواق </a:t>
            </a:r>
            <a:r>
              <a:rPr lang="ar-BH" sz="2800" dirty="0" smtClean="0">
                <a:solidFill>
                  <a:srgbClr val="000000"/>
                </a:solidFill>
                <a:effectLst/>
                <a:latin typeface="Times New Roman" pitchFamily="18" charset="0"/>
                <a:cs typeface="Times New Roman" pitchFamily="18" charset="0"/>
              </a:rPr>
              <a:t>السلع</a:t>
            </a:r>
            <a:r>
              <a:rPr lang="ar-SA" sz="2800" dirty="0" smtClean="0">
                <a:solidFill>
                  <a:srgbClr val="000000"/>
                </a:solidFill>
                <a:effectLst/>
                <a:latin typeface="Times New Roman" pitchFamily="18" charset="0"/>
                <a:cs typeface="Times New Roman" pitchFamily="18" charset="0"/>
              </a:rPr>
              <a:t>،</a:t>
            </a:r>
            <a:r>
              <a:rPr lang="ar-BH" sz="2800" dirty="0" smtClean="0">
                <a:solidFill>
                  <a:srgbClr val="000000"/>
                </a:solidFill>
                <a:effectLst/>
                <a:latin typeface="Times New Roman" pitchFamily="18" charset="0"/>
                <a:cs typeface="Times New Roman" pitchFamily="18" charset="0"/>
              </a:rPr>
              <a:t> </a:t>
            </a:r>
            <a:r>
              <a:rPr lang="ar-BH" sz="2800" dirty="0">
                <a:solidFill>
                  <a:srgbClr val="000000"/>
                </a:solidFill>
                <a:effectLst/>
                <a:latin typeface="Times New Roman" pitchFamily="18" charset="0"/>
                <a:cs typeface="Times New Roman" pitchFamily="18" charset="0"/>
              </a:rPr>
              <a:t>وينفق المستهلكون ما يعادل قيمة الناتج على </a:t>
            </a:r>
            <a:r>
              <a:rPr lang="ar-BH" sz="2800" dirty="0" smtClean="0">
                <a:solidFill>
                  <a:srgbClr val="000000"/>
                </a:solidFill>
                <a:effectLst/>
                <a:latin typeface="Times New Roman" pitchFamily="18" charset="0"/>
                <a:cs typeface="Times New Roman" pitchFamily="18" charset="0"/>
              </a:rPr>
              <a:t>شرائه</a:t>
            </a:r>
            <a:r>
              <a:rPr lang="ar-SA" sz="2800" dirty="0" smtClean="0">
                <a:solidFill>
                  <a:srgbClr val="000000"/>
                </a:solidFill>
                <a:effectLst/>
                <a:latin typeface="Times New Roman" pitchFamily="18" charset="0"/>
                <a:cs typeface="Times New Roman" pitchFamily="18" charset="0"/>
              </a:rPr>
              <a:t>،</a:t>
            </a:r>
            <a:r>
              <a:rPr lang="ar-BH" sz="2800" dirty="0" smtClean="0">
                <a:solidFill>
                  <a:srgbClr val="000000"/>
                </a:solidFill>
                <a:effectLst/>
                <a:latin typeface="Times New Roman" pitchFamily="18" charset="0"/>
                <a:cs typeface="Times New Roman" pitchFamily="18" charset="0"/>
              </a:rPr>
              <a:t> </a:t>
            </a:r>
            <a:r>
              <a:rPr lang="ar-BH" sz="2800" dirty="0">
                <a:solidFill>
                  <a:srgbClr val="000000"/>
                </a:solidFill>
                <a:effectLst/>
                <a:latin typeface="Times New Roman" pitchFamily="18" charset="0"/>
                <a:cs typeface="Times New Roman" pitchFamily="18" charset="0"/>
              </a:rPr>
              <a:t>ولما كان القطاع العائلي في هذا النموذج لا يدخر، فإن الإنفاق يتعادل أيضاً مع الدخل. </a:t>
            </a:r>
          </a:p>
          <a:p>
            <a:pPr algn="just" rtl="1">
              <a:spcBef>
                <a:spcPct val="50000"/>
              </a:spcBef>
              <a:buClrTx/>
              <a:buFontTx/>
              <a:buNone/>
            </a:pPr>
            <a:r>
              <a:rPr lang="ar-BH" sz="2800" dirty="0">
                <a:solidFill>
                  <a:srgbClr val="000000"/>
                </a:solidFill>
                <a:effectLst/>
                <a:latin typeface="Times New Roman" pitchFamily="18" charset="0"/>
                <a:cs typeface="Times New Roman" pitchFamily="18" charset="0"/>
              </a:rPr>
              <a:t>أي أن كل دينار من الناتج يولد دخولاً تعادله لأفراد المجتمع ويؤدي إلى إنفاق إجمالي بمقدار الدينار أيضاً في غياب الادخار، وبالتالي يكون :</a:t>
            </a:r>
            <a:endParaRPr lang="en-US" sz="2800" dirty="0">
              <a:solidFill>
                <a:srgbClr val="000000"/>
              </a:solidFill>
              <a:effectLst/>
              <a:latin typeface="Times New Roman" pitchFamily="18" charset="0"/>
              <a:cs typeface="Times New Roman" pitchFamily="18" charset="0"/>
            </a:endParaRPr>
          </a:p>
        </p:txBody>
      </p:sp>
      <p:sp>
        <p:nvSpPr>
          <p:cNvPr id="30727" name="Text Box 7"/>
          <p:cNvSpPr txBox="1">
            <a:spLocks noChangeArrowheads="1"/>
          </p:cNvSpPr>
          <p:nvPr/>
        </p:nvSpPr>
        <p:spPr bwMode="auto">
          <a:xfrm>
            <a:off x="543454" y="4191000"/>
            <a:ext cx="9362546" cy="523220"/>
          </a:xfrm>
          <a:prstGeom prst="rect">
            <a:avLst/>
          </a:prstGeom>
          <a:solidFill>
            <a:schemeClr val="bg1"/>
          </a:solidFill>
          <a:ln w="9525">
            <a:noFill/>
            <a:miter lim="800000"/>
            <a:headEnd/>
            <a:tailEnd/>
          </a:ln>
          <a:effectLst/>
        </p:spPr>
        <p:txBody>
          <a:bodyPr>
            <a:spAutoFit/>
          </a:bodyPr>
          <a:lstStyle/>
          <a:p>
            <a:pPr algn="ctr">
              <a:spcBef>
                <a:spcPct val="50000"/>
              </a:spcBef>
            </a:pPr>
            <a:r>
              <a:rPr lang="ar-BH" sz="2800" b="1" dirty="0">
                <a:solidFill>
                  <a:srgbClr val="FF0000"/>
                </a:solidFill>
                <a:latin typeface="Arial" pitchFamily="34" charset="0"/>
                <a:cs typeface="Arabic Transparent" pitchFamily="2" charset="-78"/>
              </a:rPr>
              <a:t>الناتج المحلي الإجمالي </a:t>
            </a:r>
            <a:r>
              <a:rPr lang="en-US" sz="2800" b="1" dirty="0">
                <a:solidFill>
                  <a:srgbClr val="FF0000"/>
                </a:solidFill>
                <a:latin typeface="Arial" pitchFamily="34" charset="0"/>
                <a:cs typeface="Arabic Transparent" pitchFamily="2" charset="-78"/>
              </a:rPr>
              <a:t>(GDP)</a:t>
            </a:r>
            <a:r>
              <a:rPr lang="ar-BH" sz="2800" b="1" dirty="0">
                <a:solidFill>
                  <a:srgbClr val="FF0000"/>
                </a:solidFill>
                <a:latin typeface="Arial" pitchFamily="34" charset="0"/>
                <a:cs typeface="Arabic Transparent" pitchFamily="2" charset="-78"/>
              </a:rPr>
              <a:t> = إجمالي الإنفاق = إجمالي الدخل المحلي.</a:t>
            </a:r>
            <a:endParaRPr lang="en-US" sz="2800" b="1" dirty="0">
              <a:solidFill>
                <a:srgbClr val="FF0000"/>
              </a:solidFill>
              <a:latin typeface="Arial" pitchFamily="34" charset="0"/>
              <a:cs typeface="Arabic Transparent" pitchFamily="2" charset="-78"/>
            </a:endParaRPr>
          </a:p>
        </p:txBody>
      </p:sp>
      <p:sp>
        <p:nvSpPr>
          <p:cNvPr id="30728" name="Text Box 8"/>
          <p:cNvSpPr txBox="1">
            <a:spLocks noChangeArrowheads="1"/>
          </p:cNvSpPr>
          <p:nvPr/>
        </p:nvSpPr>
        <p:spPr bwMode="auto">
          <a:xfrm>
            <a:off x="228600" y="4953000"/>
            <a:ext cx="9362546" cy="523220"/>
          </a:xfrm>
          <a:prstGeom prst="rect">
            <a:avLst/>
          </a:prstGeom>
          <a:noFill/>
          <a:ln w="9525">
            <a:noFill/>
            <a:miter lim="800000"/>
            <a:headEnd/>
            <a:tailEnd/>
          </a:ln>
          <a:effectLst/>
        </p:spPr>
        <p:txBody>
          <a:bodyPr>
            <a:spAutoFit/>
          </a:bodyPr>
          <a:lstStyle/>
          <a:p>
            <a:pPr algn="just">
              <a:spcBef>
                <a:spcPct val="50000"/>
              </a:spcBef>
            </a:pPr>
            <a:r>
              <a:rPr lang="ar-BH" sz="2800" b="1" dirty="0">
                <a:solidFill>
                  <a:srgbClr val="000000"/>
                </a:solidFill>
                <a:latin typeface="Arial" pitchFamily="34" charset="0"/>
                <a:cs typeface="Arabic Transparent" pitchFamily="2" charset="-78"/>
              </a:rPr>
              <a:t>لذا، فإنه من الممكن قياس الناتج المحلي الإجمالي بثلاث طرق هي: </a:t>
            </a:r>
            <a:endParaRPr lang="en-US" sz="2800" b="1" dirty="0">
              <a:solidFill>
                <a:srgbClr val="000000"/>
              </a:solidFill>
              <a:latin typeface="Arial" pitchFamily="34" charset="0"/>
              <a:cs typeface="Arabic Transparent" pitchFamily="2" charset="-78"/>
            </a:endParaRPr>
          </a:p>
        </p:txBody>
      </p:sp>
      <p:sp>
        <p:nvSpPr>
          <p:cNvPr id="30729" name="Text Box 9"/>
          <p:cNvSpPr txBox="1">
            <a:spLocks noChangeArrowheads="1"/>
          </p:cNvSpPr>
          <p:nvPr/>
        </p:nvSpPr>
        <p:spPr bwMode="auto">
          <a:xfrm>
            <a:off x="228600" y="5486400"/>
            <a:ext cx="8382000" cy="523220"/>
          </a:xfrm>
          <a:prstGeom prst="rect">
            <a:avLst/>
          </a:prstGeom>
          <a:solidFill>
            <a:schemeClr val="bg1"/>
          </a:solidFill>
          <a:ln w="9525">
            <a:noFill/>
            <a:miter lim="800000"/>
            <a:headEnd/>
            <a:tailEnd/>
          </a:ln>
          <a:effectLst/>
        </p:spPr>
        <p:txBody>
          <a:bodyPr wrap="square">
            <a:spAutoFit/>
          </a:bodyPr>
          <a:lstStyle/>
          <a:p>
            <a:pPr algn="just">
              <a:spcBef>
                <a:spcPct val="50000"/>
              </a:spcBef>
            </a:pPr>
            <a:r>
              <a:rPr lang="ar-BH" sz="2800" b="1" dirty="0">
                <a:solidFill>
                  <a:srgbClr val="000000"/>
                </a:solidFill>
                <a:latin typeface="Arial" pitchFamily="34" charset="0"/>
                <a:cs typeface="Arabic Transparent" pitchFamily="2" charset="-78"/>
              </a:rPr>
              <a:t>(1) طريقة الناتج. 	(2) طريقة الإنفاق. 	(3) طريقة الدخل.</a:t>
            </a:r>
            <a:endParaRPr lang="en-US" sz="28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26">
                                            <p:txEl>
                                              <p:pRg st="0" end="0"/>
                                            </p:txEl>
                                          </p:spTgt>
                                        </p:tgtEl>
                                        <p:attrNameLst>
                                          <p:attrName>style.visibility</p:attrName>
                                        </p:attrNameLst>
                                      </p:cBhvr>
                                      <p:to>
                                        <p:strVal val="visible"/>
                                      </p:to>
                                    </p:set>
                                    <p:animEffect transition="in" filter="checkerboard(across)">
                                      <p:cBhvr>
                                        <p:cTn id="7" dur="500"/>
                                        <p:tgtEl>
                                          <p:spTgt spid="307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26">
                                            <p:txEl>
                                              <p:pRg st="1" end="1"/>
                                            </p:txEl>
                                          </p:spTgt>
                                        </p:tgtEl>
                                        <p:attrNameLst>
                                          <p:attrName>style.visibility</p:attrName>
                                        </p:attrNameLst>
                                      </p:cBhvr>
                                      <p:to>
                                        <p:strVal val="visible"/>
                                      </p:to>
                                    </p:set>
                                    <p:animEffect transition="in" filter="checkerboard(across)">
                                      <p:cBhvr>
                                        <p:cTn id="12" dur="500"/>
                                        <p:tgtEl>
                                          <p:spTgt spid="307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27"/>
                                        </p:tgtEl>
                                        <p:attrNameLst>
                                          <p:attrName>style.visibility</p:attrName>
                                        </p:attrNameLst>
                                      </p:cBhvr>
                                      <p:to>
                                        <p:strVal val="visible"/>
                                      </p:to>
                                    </p:set>
                                    <p:animEffect transition="in" filter="checkerboard(across)">
                                      <p:cBhvr>
                                        <p:cTn id="17" dur="500"/>
                                        <p:tgtEl>
                                          <p:spTgt spid="3072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28"/>
                                        </p:tgtEl>
                                        <p:attrNameLst>
                                          <p:attrName>style.visibility</p:attrName>
                                        </p:attrNameLst>
                                      </p:cBhvr>
                                      <p:to>
                                        <p:strVal val="visible"/>
                                      </p:to>
                                    </p:set>
                                    <p:animEffect transition="in" filter="checkerboard(across)">
                                      <p:cBhvr>
                                        <p:cTn id="22" dur="500"/>
                                        <p:tgtEl>
                                          <p:spTgt spid="3072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729"/>
                                        </p:tgtEl>
                                        <p:attrNameLst>
                                          <p:attrName>style.visibility</p:attrName>
                                        </p:attrNameLst>
                                      </p:cBhvr>
                                      <p:to>
                                        <p:strVal val="visible"/>
                                      </p:to>
                                    </p:set>
                                    <p:animEffect transition="in" filter="checkerboard(across)">
                                      <p:cBhvr>
                                        <p:cTn id="27" dur="500"/>
                                        <p:tgtEl>
                                          <p:spTgt spid="30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animBg="1"/>
      <p:bldP spid="30728" grpId="0"/>
      <p:bldP spid="307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543454" y="685800"/>
            <a:ext cx="9362546" cy="2062103"/>
          </a:xfrm>
          <a:prstGeom prst="rect">
            <a:avLst/>
          </a:prstGeom>
          <a:solidFill>
            <a:schemeClr val="bg1"/>
          </a:solidFill>
          <a:ln w="9525">
            <a:noFill/>
            <a:miter lim="800000"/>
            <a:headEnd/>
            <a:tailEnd/>
          </a:ln>
          <a:effectLst/>
        </p:spPr>
        <p:txBody>
          <a:bodyPr>
            <a:spAutoFit/>
          </a:bodyPr>
          <a:lstStyle/>
          <a:p>
            <a:pPr algn="just">
              <a:spcBef>
                <a:spcPct val="50000"/>
              </a:spcBef>
            </a:pPr>
            <a:r>
              <a:rPr lang="ar-BH" sz="3200" dirty="0">
                <a:solidFill>
                  <a:srgbClr val="000000"/>
                </a:solidFill>
                <a:latin typeface="Arial" pitchFamily="34" charset="0"/>
                <a:cs typeface="Arabic Transparent" pitchFamily="2" charset="-78"/>
              </a:rPr>
              <a:t>يتم في طريقة الناتج </a:t>
            </a:r>
            <a:r>
              <a:rPr lang="en-US" sz="3200" dirty="0">
                <a:solidFill>
                  <a:srgbClr val="000000"/>
                </a:solidFill>
                <a:latin typeface="Arial" pitchFamily="34" charset="0"/>
                <a:cs typeface="Arabic Transparent" pitchFamily="2" charset="-78"/>
              </a:rPr>
              <a:t>(Product Method)</a:t>
            </a:r>
            <a:r>
              <a:rPr lang="ar-BH" sz="3200" dirty="0">
                <a:solidFill>
                  <a:srgbClr val="000000"/>
                </a:solidFill>
                <a:latin typeface="Arial" pitchFamily="34" charset="0"/>
                <a:cs typeface="Arabic Transparent" pitchFamily="2" charset="-78"/>
              </a:rPr>
              <a:t> جمع قيم السلع والخدمات النهائية المنتجة محلياً في سنة معينة، ويتم تقدير الناتج بضرب الكمية المنتجة من كل سلعة أو خدمة في سعر الوحدة منها السائد في أسواق التجزئة.</a:t>
            </a:r>
            <a:endParaRPr lang="en-US" sz="3200" dirty="0">
              <a:solidFill>
                <a:srgbClr val="000000"/>
              </a:solidFill>
              <a:latin typeface="Arial" pitchFamily="34" charset="0"/>
              <a:cs typeface="Arabic Transparent" pitchFamily="2" charset="-78"/>
            </a:endParaRPr>
          </a:p>
        </p:txBody>
      </p:sp>
      <p:sp>
        <p:nvSpPr>
          <p:cNvPr id="5123" name="Text Box 3"/>
          <p:cNvSpPr txBox="1">
            <a:spLocks noChangeArrowheads="1"/>
          </p:cNvSpPr>
          <p:nvPr/>
        </p:nvSpPr>
        <p:spPr bwMode="auto">
          <a:xfrm>
            <a:off x="304800" y="0"/>
            <a:ext cx="9362546" cy="707886"/>
          </a:xfrm>
          <a:prstGeom prst="rect">
            <a:avLst/>
          </a:prstGeom>
          <a:noFill/>
          <a:ln w="9525">
            <a:noFill/>
            <a:miter lim="800000"/>
            <a:headEnd/>
            <a:tailEnd/>
          </a:ln>
          <a:effectLst/>
        </p:spPr>
        <p:txBody>
          <a:bodyPr>
            <a:spAutoFit/>
          </a:bodyPr>
          <a:lstStyle/>
          <a:p>
            <a:pPr algn="just">
              <a:spcBef>
                <a:spcPct val="50000"/>
              </a:spcBef>
            </a:pPr>
            <a:r>
              <a:rPr lang="ar-BH" sz="4000" b="1" dirty="0" smtClean="0">
                <a:solidFill>
                  <a:srgbClr val="FF0000"/>
                </a:solidFill>
                <a:latin typeface="Arial" pitchFamily="34" charset="0"/>
                <a:cs typeface="Arabic Transparent" pitchFamily="2" charset="-78"/>
              </a:rPr>
              <a:t>طريقة الناتج</a:t>
            </a:r>
            <a:endParaRPr lang="en-US" sz="4000" b="1" dirty="0">
              <a:solidFill>
                <a:srgbClr val="FF0000"/>
              </a:solidFill>
              <a:latin typeface="Arial" pitchFamily="34" charset="0"/>
              <a:cs typeface="Arabic Transparent" pitchFamily="2" charset="-78"/>
            </a:endParaRPr>
          </a:p>
        </p:txBody>
      </p:sp>
      <p:sp>
        <p:nvSpPr>
          <p:cNvPr id="5124" name="Text Box 4"/>
          <p:cNvSpPr txBox="1">
            <a:spLocks noChangeArrowheads="1"/>
          </p:cNvSpPr>
          <p:nvPr/>
        </p:nvSpPr>
        <p:spPr bwMode="auto">
          <a:xfrm>
            <a:off x="0" y="2667000"/>
            <a:ext cx="9906000" cy="523220"/>
          </a:xfrm>
          <a:prstGeom prst="rect">
            <a:avLst/>
          </a:prstGeom>
          <a:solidFill>
            <a:schemeClr val="bg1"/>
          </a:solidFill>
          <a:ln w="9525">
            <a:noFill/>
            <a:miter lim="800000"/>
            <a:headEnd/>
            <a:tailEnd/>
          </a:ln>
          <a:effectLst/>
        </p:spPr>
        <p:txBody>
          <a:bodyPr>
            <a:spAutoFit/>
          </a:bodyPr>
          <a:lstStyle/>
          <a:p>
            <a:pPr algn="ctr">
              <a:spcBef>
                <a:spcPct val="50000"/>
              </a:spcBef>
            </a:pPr>
            <a:r>
              <a:rPr lang="ar-BH" sz="2800" b="1" dirty="0">
                <a:solidFill>
                  <a:srgbClr val="FF0000"/>
                </a:solidFill>
                <a:latin typeface="Arial" pitchFamily="34" charset="0"/>
                <a:cs typeface="Arabic Transparent" pitchFamily="2" charset="-78"/>
              </a:rPr>
              <a:t>الناتج المحلي الإجمالي = مجموع </a:t>
            </a:r>
            <a:r>
              <a:rPr lang="en-US" sz="2800" b="1" dirty="0">
                <a:solidFill>
                  <a:srgbClr val="FF0000"/>
                </a:solidFill>
                <a:latin typeface="Arial" pitchFamily="34" charset="0"/>
                <a:cs typeface="Arabic Transparent" pitchFamily="2" charset="-78"/>
              </a:rPr>
              <a:t>]</a:t>
            </a:r>
            <a:r>
              <a:rPr lang="ar-BH" sz="2800" b="1" dirty="0">
                <a:solidFill>
                  <a:srgbClr val="FF0000"/>
                </a:solidFill>
                <a:latin typeface="Arial" pitchFamily="34" charset="0"/>
                <a:cs typeface="Arabic Transparent" pitchFamily="2" charset="-78"/>
              </a:rPr>
              <a:t>السعر × الكمية</a:t>
            </a:r>
            <a:r>
              <a:rPr lang="en-US" sz="2800" b="1" dirty="0">
                <a:solidFill>
                  <a:srgbClr val="FF0000"/>
                </a:solidFill>
                <a:latin typeface="Arial" pitchFamily="34" charset="0"/>
                <a:cs typeface="Arabic Transparent" pitchFamily="2" charset="-78"/>
              </a:rPr>
              <a:t>[</a:t>
            </a:r>
            <a:r>
              <a:rPr lang="ar-BH" sz="2800" b="1" dirty="0">
                <a:solidFill>
                  <a:srgbClr val="FF0000"/>
                </a:solidFill>
                <a:latin typeface="Arial" pitchFamily="34" charset="0"/>
                <a:cs typeface="Arabic Transparent" pitchFamily="2" charset="-78"/>
              </a:rPr>
              <a:t> </a:t>
            </a:r>
            <a:r>
              <a:rPr lang="ar-BH" sz="2800" b="1" dirty="0" smtClean="0">
                <a:solidFill>
                  <a:srgbClr val="FF0000"/>
                </a:solidFill>
                <a:latin typeface="Arial" pitchFamily="34" charset="0"/>
                <a:cs typeface="Arabic Transparent" pitchFamily="2" charset="-78"/>
              </a:rPr>
              <a:t>جميع </a:t>
            </a:r>
            <a:r>
              <a:rPr lang="ar-BH" sz="2800" b="1" dirty="0">
                <a:solidFill>
                  <a:srgbClr val="FF0000"/>
                </a:solidFill>
                <a:latin typeface="Arial" pitchFamily="34" charset="0"/>
                <a:cs typeface="Arabic Transparent" pitchFamily="2" charset="-78"/>
              </a:rPr>
              <a:t>السلع والخدمات النهائية </a:t>
            </a:r>
            <a:endParaRPr lang="en-US" sz="2800" b="1" dirty="0">
              <a:solidFill>
                <a:srgbClr val="FF0000"/>
              </a:solidFill>
              <a:latin typeface="Arial" pitchFamily="34" charset="0"/>
              <a:cs typeface="Arabic Transparent" pitchFamily="2" charset="-78"/>
            </a:endParaRPr>
          </a:p>
        </p:txBody>
      </p:sp>
      <p:sp>
        <p:nvSpPr>
          <p:cNvPr id="5125" name="Text Box 5"/>
          <p:cNvSpPr txBox="1">
            <a:spLocks noChangeArrowheads="1"/>
          </p:cNvSpPr>
          <p:nvPr/>
        </p:nvSpPr>
        <p:spPr bwMode="auto">
          <a:xfrm>
            <a:off x="304800" y="3810000"/>
            <a:ext cx="9362546" cy="2246769"/>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يقاس الناتج المحلي بطريقة الدخل </a:t>
            </a:r>
            <a:r>
              <a:rPr lang="en-US" sz="2800" dirty="0">
                <a:solidFill>
                  <a:srgbClr val="000000"/>
                </a:solidFill>
                <a:latin typeface="Arial" pitchFamily="34" charset="0"/>
                <a:cs typeface="Arabic Transparent" pitchFamily="2" charset="-78"/>
              </a:rPr>
              <a:t>(Income Method)</a:t>
            </a:r>
            <a:r>
              <a:rPr lang="ar-BH" sz="2800" dirty="0">
                <a:solidFill>
                  <a:srgbClr val="000000"/>
                </a:solidFill>
                <a:latin typeface="Arial" pitchFamily="34" charset="0"/>
                <a:cs typeface="Arabic Transparent" pitchFamily="2" charset="-78"/>
              </a:rPr>
              <a:t> بجمع الدخول المتحققة لأفراد المجتمع لقاء مساهمتهم في الإنتاج مضافاً إليها الضرائب غير المباشرة </a:t>
            </a:r>
            <a:r>
              <a:rPr lang="ar-BH" sz="2800" dirty="0" err="1" smtClean="0">
                <a:solidFill>
                  <a:srgbClr val="000000"/>
                </a:solidFill>
                <a:latin typeface="Arial" pitchFamily="34" charset="0"/>
                <a:cs typeface="Arabic Transparent" pitchFamily="2" charset="-78"/>
              </a:rPr>
              <a:t>وإه</a:t>
            </a:r>
            <a:r>
              <a:rPr lang="ar-SA" sz="2800" dirty="0" smtClean="0">
                <a:solidFill>
                  <a:srgbClr val="000000"/>
                </a:solidFill>
                <a:latin typeface="Arial" pitchFamily="34" charset="0"/>
                <a:cs typeface="Arabic Transparent" pitchFamily="2" charset="-78"/>
              </a:rPr>
              <a:t>ت</a:t>
            </a:r>
            <a:r>
              <a:rPr lang="ar-BH" sz="2800" dirty="0" err="1" smtClean="0">
                <a:solidFill>
                  <a:srgbClr val="000000"/>
                </a:solidFill>
                <a:latin typeface="Arial" pitchFamily="34" charset="0"/>
                <a:cs typeface="Arabic Transparent" pitchFamily="2" charset="-78"/>
              </a:rPr>
              <a:t>لاكات</a:t>
            </a:r>
            <a:r>
              <a:rPr lang="ar-BH" sz="2800" dirty="0" smtClean="0">
                <a:solidFill>
                  <a:srgbClr val="000000"/>
                </a:solidFill>
                <a:latin typeface="Arial" pitchFamily="34" charset="0"/>
                <a:cs typeface="Arabic Transparent" pitchFamily="2" charset="-78"/>
              </a:rPr>
              <a:t> </a:t>
            </a:r>
            <a:r>
              <a:rPr lang="ar-BH" sz="2800" dirty="0">
                <a:solidFill>
                  <a:srgbClr val="000000"/>
                </a:solidFill>
                <a:latin typeface="Arial" pitchFamily="34" charset="0"/>
                <a:cs typeface="Arabic Transparent" pitchFamily="2" charset="-78"/>
              </a:rPr>
              <a:t>الأصول الثابتة </a:t>
            </a:r>
            <a:r>
              <a:rPr lang="en-US" sz="2800" dirty="0">
                <a:solidFill>
                  <a:srgbClr val="000000"/>
                </a:solidFill>
                <a:latin typeface="Arial" pitchFamily="34" charset="0"/>
                <a:cs typeface="Arabic Transparent" pitchFamily="2" charset="-78"/>
              </a:rPr>
              <a:t>(Capital Depreciation)</a:t>
            </a:r>
            <a:r>
              <a:rPr lang="ar-BH" sz="2800" dirty="0">
                <a:solidFill>
                  <a:srgbClr val="000000"/>
                </a:solidFill>
                <a:latin typeface="Arial" pitchFamily="34" charset="0"/>
                <a:cs typeface="Arabic Transparent" pitchFamily="2" charset="-78"/>
              </a:rPr>
              <a:t> ومطروحاً منها الإعانات الحكومية غير </a:t>
            </a:r>
            <a:r>
              <a:rPr lang="ar-BH" sz="2800" dirty="0" err="1" smtClean="0">
                <a:solidFill>
                  <a:srgbClr val="000000"/>
                </a:solidFill>
                <a:latin typeface="Arial" pitchFamily="34" charset="0"/>
                <a:cs typeface="Arabic Transparent" pitchFamily="2" charset="-78"/>
              </a:rPr>
              <a:t>ال</a:t>
            </a:r>
            <a:r>
              <a:rPr lang="ar-SA" sz="2800" dirty="0" err="1" smtClean="0">
                <a:solidFill>
                  <a:srgbClr val="000000"/>
                </a:solidFill>
                <a:latin typeface="Arial" pitchFamily="34" charset="0"/>
                <a:cs typeface="Arabic Transparent" pitchFamily="2" charset="-78"/>
              </a:rPr>
              <a:t>مب</a:t>
            </a:r>
            <a:r>
              <a:rPr lang="ar-BH" sz="2800" dirty="0" err="1" smtClean="0">
                <a:solidFill>
                  <a:srgbClr val="000000"/>
                </a:solidFill>
                <a:latin typeface="Arial" pitchFamily="34" charset="0"/>
                <a:cs typeface="Arabic Transparent" pitchFamily="2" charset="-78"/>
              </a:rPr>
              <a:t>اشرة</a:t>
            </a:r>
            <a:r>
              <a:rPr lang="ar-BH" sz="2800" dirty="0" smtClean="0">
                <a:solidFill>
                  <a:srgbClr val="000000"/>
                </a:solidFill>
                <a:latin typeface="Arial" pitchFamily="34" charset="0"/>
                <a:cs typeface="Arabic Transparent" pitchFamily="2" charset="-78"/>
              </a:rPr>
              <a:t> </a:t>
            </a:r>
            <a:r>
              <a:rPr lang="en-US" sz="2800" dirty="0">
                <a:solidFill>
                  <a:srgbClr val="000000"/>
                </a:solidFill>
                <a:latin typeface="Arial" pitchFamily="34" charset="0"/>
                <a:cs typeface="Arabic Transparent" pitchFamily="2" charset="-78"/>
              </a:rPr>
              <a:t>(Indirect Government Subsidies)</a:t>
            </a:r>
            <a:r>
              <a:rPr lang="ar-BH" sz="2800" dirty="0">
                <a:solidFill>
                  <a:srgbClr val="000000"/>
                </a:solidFill>
                <a:latin typeface="Arial" pitchFamily="34" charset="0"/>
                <a:cs typeface="Arabic Transparent" pitchFamily="2" charset="-78"/>
              </a:rPr>
              <a:t>. </a:t>
            </a:r>
            <a:r>
              <a:rPr lang="ar-SA" sz="2800" dirty="0" smtClean="0">
                <a:solidFill>
                  <a:srgbClr val="000000"/>
                </a:solidFill>
                <a:latin typeface="Arial" pitchFamily="34" charset="0"/>
                <a:cs typeface="Arabic Transparent" pitchFamily="2" charset="-78"/>
              </a:rPr>
              <a:t>كما هو مبين في الجدول التالي :</a:t>
            </a:r>
            <a:endParaRPr lang="en-US" sz="2800" dirty="0">
              <a:solidFill>
                <a:srgbClr val="000000"/>
              </a:solidFill>
              <a:latin typeface="Arial" pitchFamily="34" charset="0"/>
              <a:cs typeface="Arabic Transparent" pitchFamily="2" charset="-78"/>
            </a:endParaRPr>
          </a:p>
        </p:txBody>
      </p:sp>
      <p:sp>
        <p:nvSpPr>
          <p:cNvPr id="5126" name="Text Box 6"/>
          <p:cNvSpPr txBox="1">
            <a:spLocks noChangeArrowheads="1"/>
          </p:cNvSpPr>
          <p:nvPr/>
        </p:nvSpPr>
        <p:spPr bwMode="auto">
          <a:xfrm>
            <a:off x="543454" y="3200400"/>
            <a:ext cx="9362546" cy="707886"/>
          </a:xfrm>
          <a:prstGeom prst="rect">
            <a:avLst/>
          </a:prstGeom>
          <a:noFill/>
          <a:ln w="9525" algn="ctr">
            <a:noFill/>
            <a:miter lim="800000"/>
            <a:headEnd/>
            <a:tailEnd/>
          </a:ln>
          <a:effectLst/>
        </p:spPr>
        <p:txBody>
          <a:bodyPr>
            <a:spAutoFit/>
          </a:bodyPr>
          <a:lstStyle/>
          <a:p>
            <a:pPr algn="just">
              <a:spcBef>
                <a:spcPct val="50000"/>
              </a:spcBef>
            </a:pPr>
            <a:r>
              <a:rPr lang="en-US" sz="2800" b="1" dirty="0" smtClean="0">
                <a:solidFill>
                  <a:srgbClr val="000000"/>
                </a:solidFill>
                <a:cs typeface="Arabic Transparent" pitchFamily="2" charset="-78"/>
              </a:rPr>
              <a:t>   </a:t>
            </a:r>
            <a:r>
              <a:rPr lang="ar-BH" sz="4000" b="1" dirty="0" smtClean="0">
                <a:solidFill>
                  <a:srgbClr val="FF0000"/>
                </a:solidFill>
                <a:latin typeface="Arial" pitchFamily="34" charset="0"/>
                <a:cs typeface="Arabic Transparent" pitchFamily="2" charset="-78"/>
              </a:rPr>
              <a:t>طريقة الدخل</a:t>
            </a:r>
            <a:endParaRPr lang="en-US" sz="40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checkerboard(across)">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checkerboard(across)">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124"/>
                                        </p:tgtEl>
                                        <p:attrNameLst>
                                          <p:attrName>style.visibility</p:attrName>
                                        </p:attrNameLst>
                                      </p:cBhvr>
                                      <p:to>
                                        <p:strVal val="visible"/>
                                      </p:to>
                                    </p:set>
                                    <p:animEffect transition="in" filter="checkerboard(across)">
                                      <p:cBhvr>
                                        <p:cTn id="17" dur="500"/>
                                        <p:tgtEl>
                                          <p:spTgt spid="512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126">
                                            <p:txEl>
                                              <p:pRg st="0" end="0"/>
                                            </p:txEl>
                                          </p:spTgt>
                                        </p:tgtEl>
                                        <p:attrNameLst>
                                          <p:attrName>style.visibility</p:attrName>
                                        </p:attrNameLst>
                                      </p:cBhvr>
                                      <p:to>
                                        <p:strVal val="visible"/>
                                      </p:to>
                                    </p:set>
                                    <p:animEffect transition="in" filter="checkerboard(across)">
                                      <p:cBhvr>
                                        <p:cTn id="22" dur="500"/>
                                        <p:tgtEl>
                                          <p:spTgt spid="512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125"/>
                                        </p:tgtEl>
                                        <p:attrNameLst>
                                          <p:attrName>style.visibility</p:attrName>
                                        </p:attrNameLst>
                                      </p:cBhvr>
                                      <p:to>
                                        <p:strVal val="visible"/>
                                      </p:to>
                                    </p:set>
                                    <p:animEffect transition="in" filter="checkerboard(across)">
                                      <p:cBhvr>
                                        <p:cTn id="27"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5124" grpId="0" animBg="1"/>
      <p:bldP spid="51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14" name="Group 118"/>
          <p:cNvGraphicFramePr>
            <a:graphicFrameLocks noGrp="1"/>
          </p:cNvGraphicFramePr>
          <p:nvPr/>
        </p:nvGraphicFramePr>
        <p:xfrm>
          <a:off x="304800" y="228601"/>
          <a:ext cx="9126935" cy="5562596"/>
        </p:xfrm>
        <a:graphic>
          <a:graphicData uri="http://schemas.openxmlformats.org/drawingml/2006/table">
            <a:tbl>
              <a:tblPr/>
              <a:tblGrid>
                <a:gridCol w="3042312"/>
                <a:gridCol w="2672688"/>
                <a:gridCol w="3411935"/>
              </a:tblGrid>
              <a:tr h="631461">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جدول (1-2) : الناتج المحلي الإجمالي بطريقة الدخل</a:t>
                      </a:r>
                      <a:endParaRPr kumimoji="0" lang="en-US" sz="2400" b="1"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GDP%</a:t>
                      </a: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الدخل</a:t>
                      </a:r>
                      <a:endPar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بنود الدخل</a:t>
                      </a:r>
                      <a:endPar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58.5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4981</a:t>
                      </a:r>
                      <a:endParaRPr kumimoji="0" lang="en-US"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دخول العاملين</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449</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صافي الفائدة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1.9</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163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دخل الإيجارات</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9.7</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825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أرباح الشركات</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77799">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6.8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577</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دخول المالكين للأعمال الصغيرة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808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زائد الضرائب غير المباشرة </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2.3-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200-</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ناقصاً الإعانات غير المباشرة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10.6</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908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إهلاكات الأصول الثابتة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100</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8511</a:t>
                      </a:r>
                      <a:endParaRPr kumimoji="0" lang="en-US"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الناتج المحلي الإجمالي</a:t>
                      </a:r>
                      <a:endParaRPr kumimoji="0" lang="en-US"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533400" y="0"/>
            <a:ext cx="8915400" cy="5726112"/>
          </a:xfrm>
        </p:spPr>
        <p:txBody>
          <a:bodyPr/>
          <a:lstStyle/>
          <a:p>
            <a:endParaRPr lang="en-US" sz="4000" b="1" dirty="0" smtClean="0">
              <a:solidFill>
                <a:srgbClr val="FF0000"/>
              </a:solidFill>
              <a:effectLst/>
            </a:endParaRPr>
          </a:p>
          <a:p>
            <a:pPr rtl="1"/>
            <a:r>
              <a:rPr lang="ar-BH" sz="4000" b="1" dirty="0" smtClean="0">
                <a:solidFill>
                  <a:srgbClr val="FF0000"/>
                </a:solidFill>
                <a:effectLst/>
              </a:rPr>
              <a:t>طريقة الإنفاق</a:t>
            </a:r>
            <a:endParaRPr lang="ar-BH" b="1" dirty="0">
              <a:solidFill>
                <a:srgbClr val="000000"/>
              </a:solidFill>
              <a:effectLst/>
            </a:endParaRPr>
          </a:p>
          <a:p>
            <a:pPr algn="just" rtl="1"/>
            <a:r>
              <a:rPr lang="ar-BH" sz="3600" dirty="0">
                <a:solidFill>
                  <a:srgbClr val="000000"/>
                </a:solidFill>
                <a:effectLst/>
                <a:latin typeface="Times New Roman" pitchFamily="18" charset="0"/>
                <a:cs typeface="Times New Roman" pitchFamily="18" charset="0"/>
              </a:rPr>
              <a:t>يوضح الجدول </a:t>
            </a:r>
            <a:r>
              <a:rPr lang="ar-SA" sz="3600" dirty="0" smtClean="0">
                <a:solidFill>
                  <a:srgbClr val="000000"/>
                </a:solidFill>
                <a:effectLst/>
                <a:latin typeface="Times New Roman" pitchFamily="18" charset="0"/>
                <a:cs typeface="Times New Roman" pitchFamily="18" charset="0"/>
              </a:rPr>
              <a:t>التالي </a:t>
            </a:r>
            <a:r>
              <a:rPr lang="ar-BH" sz="3600" dirty="0" smtClean="0">
                <a:solidFill>
                  <a:srgbClr val="000000"/>
                </a:solidFill>
                <a:effectLst/>
                <a:latin typeface="Times New Roman" pitchFamily="18" charset="0"/>
                <a:cs typeface="Times New Roman" pitchFamily="18" charset="0"/>
              </a:rPr>
              <a:t>كيفية </a:t>
            </a:r>
            <a:r>
              <a:rPr lang="ar-BH" sz="3600" dirty="0">
                <a:solidFill>
                  <a:srgbClr val="000000"/>
                </a:solidFill>
                <a:effectLst/>
                <a:latin typeface="Times New Roman" pitchFamily="18" charset="0"/>
                <a:cs typeface="Times New Roman" pitchFamily="18" charset="0"/>
              </a:rPr>
              <a:t>قياس الناتج المحلي الإجمالي بطريقة الإنفاق </a:t>
            </a:r>
            <a:r>
              <a:rPr lang="en-US" sz="3600" dirty="0">
                <a:solidFill>
                  <a:srgbClr val="000000"/>
                </a:solidFill>
                <a:effectLst/>
                <a:latin typeface="Times New Roman" pitchFamily="18" charset="0"/>
                <a:cs typeface="Times New Roman" pitchFamily="18" charset="0"/>
              </a:rPr>
              <a:t>(Expenditure Method)</a:t>
            </a:r>
            <a:r>
              <a:rPr lang="ar-BH" sz="3600" dirty="0">
                <a:solidFill>
                  <a:srgbClr val="000000"/>
                </a:solidFill>
                <a:effectLst/>
                <a:latin typeface="Times New Roman" pitchFamily="18" charset="0"/>
                <a:cs typeface="Times New Roman" pitchFamily="18" charset="0"/>
              </a:rPr>
              <a:t>، وتم ذلك بجمع الإنفاق على السلع والخدمات النهائية الجديدة أو الإنفاق على </a:t>
            </a:r>
            <a:r>
              <a:rPr lang="en-US" sz="3600" dirty="0">
                <a:solidFill>
                  <a:srgbClr val="000000"/>
                </a:solidFill>
                <a:effectLst/>
                <a:latin typeface="Times New Roman" pitchFamily="18" charset="0"/>
                <a:cs typeface="Times New Roman" pitchFamily="18" charset="0"/>
              </a:rPr>
              <a:t>GDP</a:t>
            </a:r>
            <a:r>
              <a:rPr lang="ar-BH" sz="3600" dirty="0">
                <a:solidFill>
                  <a:srgbClr val="000000"/>
                </a:solidFill>
                <a:effectLst/>
                <a:latin typeface="Times New Roman" pitchFamily="18" charset="0"/>
                <a:cs typeface="Times New Roman" pitchFamily="18" charset="0"/>
              </a:rPr>
              <a:t> من قبل القطاعات الاقتصادية المختلفة وفق المعادلة </a:t>
            </a:r>
            <a:endParaRPr lang="en-US" sz="3600" dirty="0">
              <a:solidFill>
                <a:srgbClr val="000000"/>
              </a:solidFill>
              <a:effectLst/>
              <a:latin typeface="Times New Roman" pitchFamily="18" charset="0"/>
              <a:cs typeface="Times New Roman" pitchFamily="18" charset="0"/>
            </a:endParaRPr>
          </a:p>
        </p:txBody>
      </p:sp>
      <p:sp>
        <p:nvSpPr>
          <p:cNvPr id="31750" name="Text Box 6"/>
          <p:cNvSpPr txBox="1">
            <a:spLocks noChangeArrowheads="1"/>
          </p:cNvSpPr>
          <p:nvPr/>
        </p:nvSpPr>
        <p:spPr bwMode="auto">
          <a:xfrm>
            <a:off x="3886200" y="4114800"/>
            <a:ext cx="5773340" cy="1785104"/>
          </a:xfrm>
          <a:prstGeom prst="rect">
            <a:avLst/>
          </a:prstGeom>
          <a:solidFill>
            <a:schemeClr val="bg1"/>
          </a:solidFill>
          <a:ln w="9525">
            <a:noFill/>
            <a:miter lim="800000"/>
            <a:headEnd/>
            <a:tailEnd/>
          </a:ln>
          <a:effectLst/>
        </p:spPr>
        <p:txBody>
          <a:bodyPr>
            <a:spAutoFit/>
          </a:bodyPr>
          <a:lstStyle/>
          <a:p>
            <a:pPr algn="just">
              <a:spcBef>
                <a:spcPct val="50000"/>
              </a:spcBef>
            </a:pPr>
            <a:r>
              <a:rPr lang="ar-BH" sz="2000" b="1" dirty="0">
                <a:solidFill>
                  <a:srgbClr val="000000"/>
                </a:solidFill>
                <a:latin typeface="Times New Roman" pitchFamily="18" charset="0"/>
                <a:cs typeface="Times New Roman" pitchFamily="18" charset="0"/>
              </a:rPr>
              <a:t>حيث :</a:t>
            </a:r>
          </a:p>
          <a:p>
            <a:pPr algn="just">
              <a:spcBef>
                <a:spcPct val="50000"/>
              </a:spcBef>
              <a:buFontTx/>
              <a:buBlip>
                <a:blip r:embed="rId2"/>
              </a:buBlip>
            </a:pPr>
            <a:r>
              <a:rPr lang="ar-BH" sz="2000" b="1" dirty="0">
                <a:solidFill>
                  <a:srgbClr val="000000"/>
                </a:solidFill>
                <a:latin typeface="Times New Roman" pitchFamily="18" charset="0"/>
                <a:cs typeface="Times New Roman" pitchFamily="18" charset="0"/>
              </a:rPr>
              <a:t> </a:t>
            </a:r>
            <a:r>
              <a:rPr lang="en-US" sz="2000" b="1" dirty="0">
                <a:solidFill>
                  <a:srgbClr val="000000"/>
                </a:solidFill>
                <a:latin typeface="Times New Roman" pitchFamily="18" charset="0"/>
                <a:cs typeface="Times New Roman" pitchFamily="18" charset="0"/>
              </a:rPr>
              <a:t>(C)</a:t>
            </a:r>
            <a:r>
              <a:rPr lang="ar-BH" sz="2000" b="1" dirty="0">
                <a:solidFill>
                  <a:srgbClr val="000000"/>
                </a:solidFill>
                <a:latin typeface="Times New Roman" pitchFamily="18" charset="0"/>
                <a:cs typeface="Times New Roman" pitchFamily="18" charset="0"/>
              </a:rPr>
              <a:t> : الإنفاق الاستهلاكي.</a:t>
            </a:r>
          </a:p>
          <a:p>
            <a:pPr algn="just">
              <a:spcBef>
                <a:spcPct val="50000"/>
              </a:spcBef>
              <a:buFontTx/>
              <a:buBlip>
                <a:blip r:embed="rId2"/>
              </a:buBlip>
            </a:pPr>
            <a:r>
              <a:rPr lang="ar-BH" sz="2000" b="1" dirty="0">
                <a:solidFill>
                  <a:srgbClr val="000000"/>
                </a:solidFill>
                <a:latin typeface="Times New Roman" pitchFamily="18" charset="0"/>
                <a:cs typeface="Times New Roman" pitchFamily="18" charset="0"/>
              </a:rPr>
              <a:t> </a:t>
            </a:r>
            <a:r>
              <a:rPr lang="en-US" sz="2000" b="1" dirty="0">
                <a:solidFill>
                  <a:srgbClr val="000000"/>
                </a:solidFill>
                <a:latin typeface="Times New Roman" pitchFamily="18" charset="0"/>
                <a:cs typeface="Times New Roman" pitchFamily="18" charset="0"/>
              </a:rPr>
              <a:t>(I)</a:t>
            </a:r>
            <a:r>
              <a:rPr lang="ar-BH" sz="2000" b="1" dirty="0">
                <a:solidFill>
                  <a:srgbClr val="000000"/>
                </a:solidFill>
                <a:latin typeface="Times New Roman" pitchFamily="18" charset="0"/>
                <a:cs typeface="Times New Roman" pitchFamily="18" charset="0"/>
              </a:rPr>
              <a:t> : الإنفاق الاستثماري.</a:t>
            </a:r>
          </a:p>
          <a:p>
            <a:pPr algn="just">
              <a:spcBef>
                <a:spcPct val="50000"/>
              </a:spcBef>
              <a:buFontTx/>
              <a:buBlip>
                <a:blip r:embed="rId2"/>
              </a:buBlip>
            </a:pPr>
            <a:r>
              <a:rPr lang="ar-BH" sz="2000" b="1" dirty="0">
                <a:solidFill>
                  <a:srgbClr val="000000"/>
                </a:solidFill>
                <a:latin typeface="Times New Roman" pitchFamily="18" charset="0"/>
                <a:cs typeface="Times New Roman" pitchFamily="18" charset="0"/>
              </a:rPr>
              <a:t> </a:t>
            </a:r>
            <a:r>
              <a:rPr lang="en-US" sz="2000" b="1" dirty="0">
                <a:solidFill>
                  <a:srgbClr val="000000"/>
                </a:solidFill>
                <a:latin typeface="Times New Roman" pitchFamily="18" charset="0"/>
                <a:cs typeface="Times New Roman" pitchFamily="18" charset="0"/>
              </a:rPr>
              <a:t>(G)</a:t>
            </a:r>
            <a:r>
              <a:rPr lang="ar-BH" sz="2000" b="1" dirty="0">
                <a:solidFill>
                  <a:srgbClr val="000000"/>
                </a:solidFill>
                <a:latin typeface="Times New Roman" pitchFamily="18" charset="0"/>
                <a:cs typeface="Times New Roman" pitchFamily="18" charset="0"/>
              </a:rPr>
              <a:t> : الإنفاق الحكومي على السلع والخدمات.</a:t>
            </a:r>
            <a:endParaRPr lang="en-US" sz="2000" b="1" dirty="0">
              <a:solidFill>
                <a:srgbClr val="000000"/>
              </a:solidFill>
              <a:latin typeface="Times New Roman" pitchFamily="18" charset="0"/>
              <a:cs typeface="Times New Roman" pitchFamily="18" charset="0"/>
            </a:endParaRPr>
          </a:p>
        </p:txBody>
      </p:sp>
      <p:sp>
        <p:nvSpPr>
          <p:cNvPr id="31751" name="Text Box 7"/>
          <p:cNvSpPr txBox="1">
            <a:spLocks noChangeArrowheads="1"/>
          </p:cNvSpPr>
          <p:nvPr/>
        </p:nvSpPr>
        <p:spPr bwMode="auto">
          <a:xfrm>
            <a:off x="1143000" y="3733800"/>
            <a:ext cx="5867400" cy="519112"/>
          </a:xfrm>
          <a:prstGeom prst="rect">
            <a:avLst/>
          </a:prstGeom>
          <a:solidFill>
            <a:schemeClr val="bg1"/>
          </a:solidFill>
          <a:ln w="9525">
            <a:noFill/>
            <a:miter lim="800000"/>
            <a:headEnd/>
            <a:tailEnd/>
          </a:ln>
          <a:effectLst/>
        </p:spPr>
        <p:txBody>
          <a:bodyPr wrap="square">
            <a:spAutoFit/>
          </a:bodyPr>
          <a:lstStyle/>
          <a:p>
            <a:pPr algn="ctr">
              <a:spcBef>
                <a:spcPct val="50000"/>
              </a:spcBef>
            </a:pPr>
            <a:r>
              <a:rPr lang="en-US" sz="2800" b="1" dirty="0">
                <a:solidFill>
                  <a:srgbClr val="000000"/>
                </a:solidFill>
                <a:latin typeface="Arial" pitchFamily="34" charset="0"/>
                <a:cs typeface="Arabic Transparent" pitchFamily="2" charset="-78"/>
              </a:rPr>
              <a:t>GDP = C + I + G + X - M</a:t>
            </a:r>
          </a:p>
        </p:txBody>
      </p:sp>
      <p:sp>
        <p:nvSpPr>
          <p:cNvPr id="31752" name="Text Box 8"/>
          <p:cNvSpPr txBox="1">
            <a:spLocks noChangeArrowheads="1"/>
          </p:cNvSpPr>
          <p:nvPr/>
        </p:nvSpPr>
        <p:spPr bwMode="auto">
          <a:xfrm>
            <a:off x="381000" y="4876800"/>
            <a:ext cx="3042311" cy="861774"/>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2"/>
              </a:buBlip>
            </a:pPr>
            <a:r>
              <a:rPr lang="ar-BH" sz="2000" b="1" dirty="0" smtClean="0">
                <a:solidFill>
                  <a:srgbClr val="000000"/>
                </a:solidFill>
                <a:latin typeface="Arial" pitchFamily="34" charset="0"/>
                <a:cs typeface="Arabic Transparent" pitchFamily="2" charset="-78"/>
              </a:rPr>
              <a:t> </a:t>
            </a:r>
            <a:r>
              <a:rPr lang="en-US" sz="2000" b="1" dirty="0">
                <a:solidFill>
                  <a:srgbClr val="000000"/>
                </a:solidFill>
                <a:latin typeface="Arial" pitchFamily="34" charset="0"/>
                <a:cs typeface="Arabic Transparent" pitchFamily="2" charset="-78"/>
              </a:rPr>
              <a:t>(M)</a:t>
            </a:r>
            <a:r>
              <a:rPr lang="ar-BH" sz="2000" b="1" dirty="0">
                <a:solidFill>
                  <a:srgbClr val="000000"/>
                </a:solidFill>
                <a:latin typeface="Arial" pitchFamily="34" charset="0"/>
                <a:cs typeface="Arabic Transparent" pitchFamily="2" charset="-78"/>
              </a:rPr>
              <a:t> : الواردات.</a:t>
            </a:r>
          </a:p>
          <a:p>
            <a:pPr algn="just">
              <a:spcBef>
                <a:spcPct val="50000"/>
              </a:spcBef>
              <a:buFontTx/>
              <a:buBlip>
                <a:blip r:embed="rId2"/>
              </a:buBlip>
            </a:pPr>
            <a:r>
              <a:rPr lang="ar-BH" sz="2000" b="1" dirty="0" smtClean="0">
                <a:solidFill>
                  <a:srgbClr val="000000"/>
                </a:solidFill>
                <a:latin typeface="Arial" pitchFamily="34" charset="0"/>
                <a:cs typeface="Arabic Transparent" pitchFamily="2" charset="-78"/>
              </a:rPr>
              <a:t> </a:t>
            </a:r>
            <a:r>
              <a:rPr lang="en-US" sz="2000" b="1" dirty="0" smtClean="0">
                <a:solidFill>
                  <a:srgbClr val="000000"/>
                </a:solidFill>
                <a:latin typeface="Arial" pitchFamily="34" charset="0"/>
                <a:cs typeface="Arabic Transparent" pitchFamily="2" charset="-78"/>
              </a:rPr>
              <a:t>(X)</a:t>
            </a:r>
            <a:r>
              <a:rPr lang="ar-BH" sz="2000" b="1" dirty="0" smtClean="0">
                <a:solidFill>
                  <a:srgbClr val="000000"/>
                </a:solidFill>
                <a:latin typeface="Arial" pitchFamily="34" charset="0"/>
                <a:cs typeface="Arabic Transparent" pitchFamily="2" charset="-78"/>
              </a:rPr>
              <a:t> : الصادرات.</a:t>
            </a:r>
            <a:endParaRPr lang="ar-BH" sz="20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animEffect transition="in" filter="checkerboard(across)">
                                      <p:cBhvr>
                                        <p:cTn id="7" dur="500"/>
                                        <p:tgtEl>
                                          <p:spTgt spid="317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1747">
                                            <p:txEl>
                                              <p:pRg st="2" end="2"/>
                                            </p:txEl>
                                          </p:spTgt>
                                        </p:tgtEl>
                                        <p:attrNameLst>
                                          <p:attrName>style.visibility</p:attrName>
                                        </p:attrNameLst>
                                      </p:cBhvr>
                                      <p:to>
                                        <p:strVal val="visible"/>
                                      </p:to>
                                    </p:set>
                                    <p:animEffect transition="in" filter="checkerboard(across)">
                                      <p:cBhvr>
                                        <p:cTn id="12" dur="500"/>
                                        <p:tgtEl>
                                          <p:spTgt spid="317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1751"/>
                                        </p:tgtEl>
                                        <p:attrNameLst>
                                          <p:attrName>style.visibility</p:attrName>
                                        </p:attrNameLst>
                                      </p:cBhvr>
                                      <p:to>
                                        <p:strVal val="visible"/>
                                      </p:to>
                                    </p:set>
                                    <p:animEffect transition="in" filter="checkerboard(across)">
                                      <p:cBhvr>
                                        <p:cTn id="17" dur="500"/>
                                        <p:tgtEl>
                                          <p:spTgt spid="3175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1750"/>
                                        </p:tgtEl>
                                        <p:attrNameLst>
                                          <p:attrName>style.visibility</p:attrName>
                                        </p:attrNameLst>
                                      </p:cBhvr>
                                      <p:to>
                                        <p:strVal val="visible"/>
                                      </p:to>
                                    </p:set>
                                    <p:animEffect transition="in" filter="checkerboard(across)">
                                      <p:cBhvr>
                                        <p:cTn id="22"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P spid="3175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61" name="Group 57"/>
          <p:cNvGraphicFramePr>
            <a:graphicFrameLocks noGrp="1"/>
          </p:cNvGraphicFramePr>
          <p:nvPr/>
        </p:nvGraphicFramePr>
        <p:xfrm>
          <a:off x="228600" y="228600"/>
          <a:ext cx="9126934" cy="5334001"/>
        </p:xfrm>
        <a:graphic>
          <a:graphicData uri="http://schemas.openxmlformats.org/drawingml/2006/table">
            <a:tbl>
              <a:tblPr/>
              <a:tblGrid>
                <a:gridCol w="3042311"/>
                <a:gridCol w="3042312"/>
                <a:gridCol w="3042311"/>
              </a:tblGrid>
              <a:tr h="1240780">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جدول (1-3) : الناتج المحلي الإجمالي بطريقة الإنفاق</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(الإنفاق بملايين الدينارات في سنة 2003)</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GDP%</a:t>
                      </a: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بنود 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68.2</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5808</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الإنفاق الإستهلاكي</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16.1</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1367</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الإستثمار الخاص</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17.5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1487</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الإنفاق الحكومي</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1.8-</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151-</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صافي الصادرات</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0858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100</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8511</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النتاج المحلي الإجمالي</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1577</TotalTime>
  <Words>1158</Words>
  <Application>Microsoft Office PowerPoint</Application>
  <PresentationFormat>A4 Paper (210x297 mm)‎</PresentationFormat>
  <Paragraphs>147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الشريحة 2</vt:lpstr>
      <vt:lpstr>الشريحة 3</vt:lpstr>
      <vt:lpstr>القيمة السوقية</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149</cp:revision>
  <dcterms:created xsi:type="dcterms:W3CDTF">2009-10-14T19:14:34Z</dcterms:created>
  <dcterms:modified xsi:type="dcterms:W3CDTF">2011-03-06T13:14:18Z</dcterms:modified>
</cp:coreProperties>
</file>