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300" r:id="rId2"/>
    <p:sldId id="257" r:id="rId3"/>
    <p:sldId id="259" r:id="rId4"/>
    <p:sldId id="301" r:id="rId5"/>
    <p:sldId id="303" r:id="rId6"/>
    <p:sldId id="304" r:id="rId7"/>
    <p:sldId id="305" r:id="rId8"/>
    <p:sldId id="306" r:id="rId9"/>
    <p:sldId id="307" r:id="rId10"/>
    <p:sldId id="308" r:id="rId11"/>
    <p:sldId id="310" r:id="rId12"/>
    <p:sldId id="312" r:id="rId13"/>
    <p:sldId id="315" r:id="rId14"/>
    <p:sldId id="313" r:id="rId15"/>
    <p:sldId id="317" r:id="rId16"/>
    <p:sldId id="319" r:id="rId17"/>
    <p:sldId id="320" r:id="rId18"/>
    <p:sldId id="321" r:id="rId19"/>
    <p:sldId id="266" r:id="rId20"/>
  </p:sldIdLst>
  <p:sldSz cx="9906000" cy="6858000" type="A4"/>
  <p:notesSz cx="7086600" cy="9024938"/>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AD9968"/>
    <a:srgbClr val="3B84AF"/>
    <a:srgbClr val="FF33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19" autoAdjust="0"/>
    <p:restoredTop sz="94664" autoAdjust="0"/>
  </p:normalViewPr>
  <p:slideViewPr>
    <p:cSldViewPr>
      <p:cViewPr varScale="1">
        <p:scale>
          <a:sx n="109" d="100"/>
          <a:sy n="109" d="100"/>
        </p:scale>
        <p:origin x="-360" y="-78"/>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0860" cy="451247"/>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4014100" y="0"/>
            <a:ext cx="3070860" cy="451247"/>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6/1/2011</a:t>
            </a:fld>
            <a:endParaRPr lang="en-US"/>
          </a:p>
        </p:txBody>
      </p:sp>
      <p:sp>
        <p:nvSpPr>
          <p:cNvPr id="4" name="Slide Image Placeholder 3"/>
          <p:cNvSpPr>
            <a:spLocks noGrp="1" noRot="1" noChangeAspect="1"/>
          </p:cNvSpPr>
          <p:nvPr>
            <p:ph type="sldImg" idx="2"/>
          </p:nvPr>
        </p:nvSpPr>
        <p:spPr>
          <a:xfrm>
            <a:off x="1098550" y="676275"/>
            <a:ext cx="4889500" cy="338455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708660" y="4286846"/>
            <a:ext cx="5669280" cy="4061222"/>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572125"/>
            <a:ext cx="3070860" cy="451247"/>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4014100" y="8572125"/>
            <a:ext cx="3070860" cy="451247"/>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193434549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p:spPr>
        <p:txBody>
          <a:bodyPr/>
          <a:lstStyle/>
          <a:p>
            <a:fld id="{9D6B6F34-6DAB-466A-968D-A698FC2350F2}" type="slidenum">
              <a:rPr lang="en-US"/>
              <a:pPr/>
              <a:t>8</a:t>
            </a:fld>
            <a:endParaRPr lang="en-US"/>
          </a:p>
        </p:txBody>
      </p:sp>
      <p:sp>
        <p:nvSpPr>
          <p:cNvPr id="16387" name="Rectangle 2"/>
          <p:cNvSpPr>
            <a:spLocks noGrp="1" noRot="1" noChangeAspect="1" noChangeArrowheads="1" noTextEdit="1"/>
          </p:cNvSpPr>
          <p:nvPr>
            <p:ph type="sldImg"/>
          </p:nvPr>
        </p:nvSpPr>
        <p:spPr>
          <a:ln/>
        </p:spPr>
      </p:sp>
      <p:sp>
        <p:nvSpPr>
          <p:cNvPr id="16388"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p:spPr>
        <p:txBody>
          <a:bodyPr/>
          <a:lstStyle/>
          <a:p>
            <a:fld id="{032F3083-CC06-4A5D-9024-4BDD41F26388}" type="slidenum">
              <a:rPr lang="en-US"/>
              <a:pPr/>
              <a:t>9</a:t>
            </a:fld>
            <a:endParaRPr lang="en-US"/>
          </a:p>
        </p:txBody>
      </p:sp>
      <p:sp>
        <p:nvSpPr>
          <p:cNvPr id="17411" name="Rectangle 2"/>
          <p:cNvSpPr>
            <a:spLocks noGrp="1" noRot="1" noChangeAspect="1" noChangeArrowheads="1" noTextEdit="1"/>
          </p:cNvSpPr>
          <p:nvPr>
            <p:ph type="sldImg"/>
          </p:nvPr>
        </p:nvSpPr>
        <p:spPr>
          <a:ln/>
        </p:spPr>
      </p:sp>
      <p:sp>
        <p:nvSpPr>
          <p:cNvPr id="17412"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p:spPr>
        <p:txBody>
          <a:bodyPr/>
          <a:lstStyle/>
          <a:p>
            <a:fld id="{BFE3C486-861E-4E55-A07B-784C16BC0AAF}" type="slidenum">
              <a:rPr lang="en-US"/>
              <a:pPr/>
              <a:t>10</a:t>
            </a:fld>
            <a:endParaRPr lang="en-US"/>
          </a:p>
        </p:txBody>
      </p:sp>
      <p:sp>
        <p:nvSpPr>
          <p:cNvPr id="19459" name="Rectangle 2"/>
          <p:cNvSpPr>
            <a:spLocks noGrp="1" noRot="1" noChangeAspect="1" noChangeArrowheads="1" noTextEdit="1"/>
          </p:cNvSpPr>
          <p:nvPr>
            <p:ph type="sldImg"/>
          </p:nvPr>
        </p:nvSpPr>
        <p:spPr>
          <a:ln/>
        </p:spPr>
      </p:sp>
      <p:sp>
        <p:nvSpPr>
          <p:cNvPr id="19460"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3E85C0D-8213-4F96-83E3-50D39C649DBA}" type="slidenum">
              <a:rPr lang="en-US"/>
              <a:pPr/>
              <a:t>11</a:t>
            </a:fld>
            <a:endParaRPr lang="en-US"/>
          </a:p>
        </p:txBody>
      </p:sp>
      <p:sp>
        <p:nvSpPr>
          <p:cNvPr id="18434" name="Rectangle 2"/>
          <p:cNvSpPr>
            <a:spLocks noGrp="1" noRot="1" noChangeAspect="1" noChangeArrowheads="1" noTextEdit="1"/>
          </p:cNvSpPr>
          <p:nvPr>
            <p:ph type="sldImg"/>
          </p:nvPr>
        </p:nvSpPr>
        <p:spPr>
          <a:ln/>
        </p:spPr>
      </p:sp>
      <p:sp>
        <p:nvSpPr>
          <p:cNvPr id="18435" name="Rectangle 3"/>
          <p:cNvSpPr>
            <a:spLocks noGrp="1" noChangeArrowheads="1"/>
          </p:cNvSpPr>
          <p:nvPr>
            <p:ph type="body" idx="1"/>
          </p:nvPr>
        </p:nvSpPr>
        <p:spPr/>
        <p:txBody>
          <a:bodyPr/>
          <a:lstStyle/>
          <a:p>
            <a:endParaRPr lang="ar-SA"/>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p:spPr>
        <p:txBody>
          <a:bodyPr/>
          <a:lstStyle/>
          <a:p>
            <a:fld id="{A8967DEF-B41E-43FD-A6D7-19C3AD3497D6}" type="slidenum">
              <a:rPr lang="en-US"/>
              <a:pPr/>
              <a:t>12</a:t>
            </a:fld>
            <a:endParaRPr lang="en-US"/>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p:spPr>
        <p:txBody>
          <a:bodyPr/>
          <a:lstStyle/>
          <a:p>
            <a:fld id="{940A893F-50C1-42E7-A4B1-E4EA82F20DE4}" type="slidenum">
              <a:rPr lang="en-US"/>
              <a:pPr/>
              <a:t>13</a:t>
            </a:fld>
            <a:endParaRPr lang="en-US"/>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p:spPr>
        <p:txBody>
          <a:bodyPr/>
          <a:lstStyle/>
          <a:p>
            <a:fld id="{73BF7C50-F370-468C-89A5-936ACACBD16B}" type="slidenum">
              <a:rPr lang="en-US"/>
              <a:pPr/>
              <a:t>15</a:t>
            </a:fld>
            <a:endParaRPr lang="en-US"/>
          </a:p>
        </p:txBody>
      </p:sp>
      <p:sp>
        <p:nvSpPr>
          <p:cNvPr id="22531" name="Rectangle 2"/>
          <p:cNvSpPr>
            <a:spLocks noGrp="1" noRot="1" noChangeAspect="1" noChangeArrowheads="1" noTextEdit="1"/>
          </p:cNvSpPr>
          <p:nvPr>
            <p:ph type="sldImg"/>
          </p:nvPr>
        </p:nvSpPr>
        <p:spPr>
          <a:ln/>
        </p:spPr>
      </p:sp>
      <p:sp>
        <p:nvSpPr>
          <p:cNvPr id="22532"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p:spPr>
        <p:txBody>
          <a:bodyPr/>
          <a:lstStyle/>
          <a:p>
            <a:fld id="{190B01D8-AB47-44D3-B90B-2E4A3C56022A}" type="slidenum">
              <a:rPr lang="en-US"/>
              <a:pPr/>
              <a:t>16</a:t>
            </a:fld>
            <a:endParaRPr lang="en-US"/>
          </a:p>
        </p:txBody>
      </p:sp>
      <p:sp>
        <p:nvSpPr>
          <p:cNvPr id="23555" name="Rectangle 2"/>
          <p:cNvSpPr>
            <a:spLocks noGrp="1" noRot="1" noChangeAspect="1" noChangeArrowheads="1" noTextEdit="1"/>
          </p:cNvSpPr>
          <p:nvPr>
            <p:ph type="sldImg"/>
          </p:nvPr>
        </p:nvSpPr>
        <p:spPr>
          <a:ln/>
        </p:spPr>
      </p:sp>
      <p:sp>
        <p:nvSpPr>
          <p:cNvPr id="23556"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slide" Target="slide19.xml"/></Relationships>
</file>

<file path=ppt/slides/_rels/slide11.xml.rels><?xml version="1.0" encoding="UTF-8" standalone="yes"?>
<Relationships xmlns="http://schemas.openxmlformats.org/package/2006/relationships"><Relationship Id="rId3" Type="http://schemas.openxmlformats.org/officeDocument/2006/relationships/slide" Target="slide18.xml"/><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AD9968"/>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304800" y="3200400"/>
            <a:ext cx="5638800" cy="1470025"/>
          </a:xfrm>
          <a:prstGeom prst="rect">
            <a:avLst/>
          </a:prstGeom>
          <a:noFill/>
          <a:ln w="9525">
            <a:noFill/>
            <a:miter lim="800000"/>
            <a:headEnd/>
            <a:tailEnd/>
          </a:ln>
        </p:spPr>
        <p:txBody>
          <a:bodyPr anchor="ctr"/>
          <a:lstStyle/>
          <a:p>
            <a:pPr algn="ctr" rtl="0" fontAlgn="auto">
              <a:spcBef>
                <a:spcPts val="0"/>
              </a:spcBef>
              <a:spcAft>
                <a:spcPts val="0"/>
              </a:spcAft>
              <a:defRPr/>
            </a:pPr>
            <a:endParaRPr lang="en-US" sz="3700" b="1" dirty="0" smtClean="0">
              <a:solidFill>
                <a:schemeClr val="accent1">
                  <a:lumMod val="50000"/>
                </a:schemeClr>
              </a:solidFill>
              <a:latin typeface="AYM Wadiy S_U normal."/>
              <a:cs typeface="Times New Roman" pitchFamily="18" charset="0"/>
            </a:endParaRPr>
          </a:p>
          <a:p>
            <a:pPr algn="ctr" rtl="0" fontAlgn="auto">
              <a:spcBef>
                <a:spcPts val="0"/>
              </a:spcBef>
              <a:spcAft>
                <a:spcPts val="0"/>
              </a:spcAft>
              <a:defRPr/>
            </a:pPr>
            <a:endParaRPr lang="en-US" sz="3700" b="1" dirty="0">
              <a:solidFill>
                <a:schemeClr val="accent1">
                  <a:lumMod val="50000"/>
                </a:schemeClr>
              </a:solidFill>
              <a:latin typeface="AYM Wadiy S_U normal."/>
              <a:cs typeface="Times New Roman" pitchFamily="18" charset="0"/>
            </a:endParaRPr>
          </a:p>
          <a:p>
            <a:pPr algn="ctr"/>
            <a:r>
              <a:rPr lang="ar-SA" sz="3700" b="1" dirty="0" smtClean="0">
                <a:solidFill>
                  <a:schemeClr val="accent1">
                    <a:lumMod val="50000"/>
                  </a:schemeClr>
                </a:solidFill>
                <a:latin typeface="AYM Wadiy S_U normal."/>
                <a:cs typeface="Times New Roman" pitchFamily="18" charset="0"/>
              </a:rPr>
              <a:t>مبادئ الاقتصاد الكلي </a:t>
            </a:r>
          </a:p>
          <a:p>
            <a:pPr algn="ctr"/>
            <a:endParaRPr lang="ar-SA" sz="3700" b="1" dirty="0" smtClean="0">
              <a:solidFill>
                <a:schemeClr val="accent1">
                  <a:lumMod val="50000"/>
                </a:schemeClr>
              </a:solidFill>
              <a:latin typeface="AYM Wadiy S_U normal."/>
              <a:cs typeface="Times New Roman" pitchFamily="18" charset="0"/>
            </a:endParaRPr>
          </a:p>
          <a:p>
            <a:pPr algn="ctr"/>
            <a:r>
              <a:rPr lang="ar-SA" sz="3700" b="1" dirty="0" smtClean="0">
                <a:solidFill>
                  <a:schemeClr val="accent1">
                    <a:lumMod val="50000"/>
                  </a:schemeClr>
                </a:solidFill>
                <a:latin typeface="AYM Wadiy S_U normal."/>
                <a:cs typeface="Times New Roman" pitchFamily="18" charset="0"/>
              </a:rPr>
              <a:t>دكتور عبد اللطيف موسى </a:t>
            </a:r>
            <a:r>
              <a:rPr lang="ar-SA" sz="3700" b="1" dirty="0" err="1" smtClean="0">
                <a:solidFill>
                  <a:schemeClr val="accent1">
                    <a:lumMod val="50000"/>
                  </a:schemeClr>
                </a:solidFill>
                <a:latin typeface="AYM Wadiy S_U normal."/>
                <a:cs typeface="Times New Roman" pitchFamily="18" charset="0"/>
              </a:rPr>
              <a:t>بلغرسة</a:t>
            </a:r>
            <a:r>
              <a:rPr lang="ar-SA" sz="3700" b="1" dirty="0" smtClean="0">
                <a:solidFill>
                  <a:schemeClr val="accent1">
                    <a:lumMod val="50000"/>
                  </a:schemeClr>
                </a:solidFill>
                <a:latin typeface="AYM Wadiy S_U normal."/>
                <a:cs typeface="Times New Roman" pitchFamily="18" charset="0"/>
              </a:rPr>
              <a:t> </a:t>
            </a:r>
          </a:p>
          <a:p>
            <a:pPr algn="ctr"/>
            <a:r>
              <a:rPr lang="ar-EG" b="1" dirty="0" smtClean="0">
                <a:solidFill>
                  <a:srgbClr val="7F7F7F"/>
                </a:solidFill>
                <a:latin typeface="Calibri" pitchFamily="34" charset="0"/>
                <a:cs typeface="Times New Roman" pitchFamily="18" charset="0"/>
              </a:rPr>
              <a:t/>
            </a:r>
            <a:br>
              <a:rPr lang="ar-EG" b="1" dirty="0" smtClean="0">
                <a:solidFill>
                  <a:srgbClr val="7F7F7F"/>
                </a:solidFill>
                <a:latin typeface="Calibri" pitchFamily="34" charset="0"/>
                <a:cs typeface="Times New Roman" pitchFamily="18" charset="0"/>
              </a:rPr>
            </a:br>
            <a:endParaRPr lang="en-US" sz="1700" b="1" dirty="0" smtClean="0">
              <a:solidFill>
                <a:srgbClr val="7F7F7F"/>
              </a:solidFill>
              <a:latin typeface="Calibri" pitchFamily="34" charset="0"/>
            </a:endParaRPr>
          </a:p>
          <a:p>
            <a:pPr algn="ct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5" name="Title 4"/>
          <p:cNvSpPr txBox="1">
            <a:spLocks/>
          </p:cNvSpPr>
          <p:nvPr/>
        </p:nvSpPr>
        <p:spPr bwMode="auto">
          <a:xfrm>
            <a:off x="609600" y="2362200"/>
            <a:ext cx="84201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accent1">
                    <a:lumMod val="75000"/>
                  </a:schemeClr>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a:lstStyle>
          <a:p>
            <a:pPr eaLnBrk="1" hangingPunct="1"/>
            <a:r>
              <a:rPr lang="ar-EG" sz="5400" spc="-150" dirty="0" smtClean="0">
                <a:solidFill>
                  <a:srgbClr val="009900"/>
                </a:solidFill>
                <a:latin typeface="ae_AlMateen" pitchFamily="2" charset="-78"/>
                <a:cs typeface="ae_AlMateen" pitchFamily="2" charset="-78"/>
              </a:rPr>
              <a:t>المح</a:t>
            </a:r>
            <a:r>
              <a:rPr lang="ar-SA" sz="5400" spc="-150" dirty="0" smtClean="0">
                <a:solidFill>
                  <a:srgbClr val="009900"/>
                </a:solidFill>
                <a:latin typeface="ae_AlMateen" pitchFamily="2" charset="-78"/>
                <a:cs typeface="ae_AlMateen" pitchFamily="2" charset="-78"/>
              </a:rPr>
              <a:t>ـ</a:t>
            </a:r>
            <a:r>
              <a:rPr lang="ar-EG" sz="5400" spc="-150" dirty="0" err="1" smtClean="0">
                <a:solidFill>
                  <a:srgbClr val="009900"/>
                </a:solidFill>
                <a:latin typeface="ae_AlMateen" pitchFamily="2" charset="-78"/>
                <a:cs typeface="ae_AlMateen" pitchFamily="2" charset="-78"/>
              </a:rPr>
              <a:t>اضرة</a:t>
            </a:r>
            <a:r>
              <a:rPr lang="ar-EG" sz="5400" dirty="0" smtClean="0">
                <a:solidFill>
                  <a:srgbClr val="009900"/>
                </a:solidFill>
                <a:cs typeface="Arial" pitchFamily="34" charset="0"/>
              </a:rPr>
              <a:t> </a:t>
            </a:r>
            <a:r>
              <a:rPr lang="ar-SA" sz="5400" spc="-150" dirty="0" smtClean="0">
                <a:solidFill>
                  <a:srgbClr val="009900"/>
                </a:solidFill>
                <a:latin typeface="ae_AlMateen" pitchFamily="2" charset="-78"/>
                <a:cs typeface="ae_AlMateen" pitchFamily="2" charset="-78"/>
              </a:rPr>
              <a:t>الأولى</a:t>
            </a:r>
          </a:p>
          <a:p>
            <a:pPr eaLnBrk="1" hangingPunct="1"/>
            <a:r>
              <a:rPr lang="ar-SA" spc="-150" dirty="0" smtClean="0">
                <a:solidFill>
                  <a:srgbClr val="376092"/>
                </a:solidFill>
                <a:latin typeface="ae_AlMateen" pitchFamily="2" charset="-78"/>
                <a:cs typeface="ae_AlMateen" pitchFamily="2" charset="-78"/>
              </a:rPr>
              <a:t> </a:t>
            </a:r>
            <a:endParaRPr lang="en-US" spc="-150" dirty="0">
              <a:solidFill>
                <a:srgbClr val="376092"/>
              </a:solidFill>
              <a:latin typeface="ae_AlMateen" pitchFamily="2" charset="-78"/>
              <a:cs typeface="ae_AlMateen" pitchFamily="2" charset="-78"/>
            </a:endParaRPr>
          </a:p>
        </p:txBody>
      </p:sp>
      <p:sp>
        <p:nvSpPr>
          <p:cNvPr id="6" name="Title 4"/>
          <p:cNvSpPr txBox="1">
            <a:spLocks/>
          </p:cNvSpPr>
          <p:nvPr/>
        </p:nvSpPr>
        <p:spPr bwMode="auto">
          <a:xfrm>
            <a:off x="1463566" y="4191000"/>
            <a:ext cx="7086600" cy="838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eaLnBrk="1" hangingPunct="1"/>
            <a:r>
              <a:rPr lang="ar-SA" sz="6600" b="1" dirty="0" smtClean="0">
                <a:solidFill>
                  <a:schemeClr val="tx1"/>
                </a:solidFill>
                <a:cs typeface="Arial" pitchFamily="34" charset="0"/>
              </a:rPr>
              <a:t>أساسيات الاقتصاد الكلي</a:t>
            </a:r>
            <a:endParaRPr lang="en-US" sz="6600" b="1" dirty="0" smtClean="0">
              <a:solidFill>
                <a:schemeClr val="tx1"/>
              </a:solidFill>
              <a:cs typeface="Arial" pitchFamily="34" charset="0"/>
            </a:endParaRPr>
          </a:p>
          <a:p>
            <a:pPr eaLnBrk="1" hangingPunct="1"/>
            <a:r>
              <a:rPr lang="ar-SA" sz="4400" b="1" spc="-150" dirty="0" smtClean="0">
                <a:solidFill>
                  <a:srgbClr val="FF0000"/>
                </a:solidFill>
                <a:latin typeface="ae_AlMateen" pitchFamily="2" charset="-78"/>
                <a:cs typeface="ae_AlMateen" pitchFamily="2" charset="-78"/>
              </a:rPr>
              <a:t>الفصـل الأول </a:t>
            </a:r>
          </a:p>
          <a:p>
            <a:pPr eaLnBrk="1" hangingPunct="1"/>
            <a:r>
              <a:rPr lang="ar-SA" sz="6600" b="1" dirty="0" smtClean="0">
                <a:solidFill>
                  <a:schemeClr val="tx1"/>
                </a:solidFill>
                <a:cs typeface="Arial" pitchFamily="34" charset="0"/>
              </a:rPr>
              <a:t> </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685800" y="2057400"/>
            <a:ext cx="8915400" cy="3352800"/>
          </a:xfrm>
        </p:spPr>
        <p:txBody>
          <a:bodyPr/>
          <a:lstStyle/>
          <a:p>
            <a:pPr algn="just" rtl="1"/>
            <a:r>
              <a:rPr lang="ar-SA" dirty="0" smtClean="0">
                <a:solidFill>
                  <a:srgbClr val="000000"/>
                </a:solidFill>
                <a:cs typeface="Arabic Transparent" pitchFamily="2" charset="-78"/>
              </a:rPr>
              <a:t> </a:t>
            </a:r>
            <a:r>
              <a:rPr lang="ar-SA" sz="4800" dirty="0" smtClean="0">
                <a:solidFill>
                  <a:srgbClr val="000000"/>
                </a:solidFill>
                <a:cs typeface="Arabic Transparent" pitchFamily="2" charset="-78"/>
              </a:rPr>
              <a:t>تتمثل المشكلة الاقتصادية في أن الموارد الاقتصادية</a:t>
            </a:r>
            <a:r>
              <a:rPr lang="ar-BH" sz="4800" dirty="0" smtClean="0">
                <a:solidFill>
                  <a:srgbClr val="000000"/>
                </a:solidFill>
                <a:cs typeface="Arabic Transparent" pitchFamily="2" charset="-78"/>
              </a:rPr>
              <a:t> محدودة </a:t>
            </a:r>
            <a:r>
              <a:rPr lang="ar-SA" sz="4800" dirty="0" smtClean="0">
                <a:solidFill>
                  <a:srgbClr val="000000"/>
                </a:solidFill>
                <a:cs typeface="Arabic Transparent" pitchFamily="2" charset="-78"/>
              </a:rPr>
              <a:t>مقارنة مع الحاجات غير المحدودة </a:t>
            </a:r>
            <a:r>
              <a:rPr lang="ar-BH" sz="4800" dirty="0" smtClean="0">
                <a:solidFill>
                  <a:srgbClr val="000000"/>
                </a:solidFill>
                <a:cs typeface="Arabic Transparent" pitchFamily="2" charset="-78"/>
              </a:rPr>
              <a:t>للمجتمعات البشرية</a:t>
            </a:r>
            <a:r>
              <a:rPr lang="ar-SA" sz="4800" dirty="0" smtClean="0">
                <a:solidFill>
                  <a:srgbClr val="000000"/>
                </a:solidFill>
                <a:cs typeface="Arabic Transparent" pitchFamily="2" charset="-78"/>
              </a:rPr>
              <a:t>، وهذا ما يعبر عنه الاقتصاديون بمشكلة الندرة (</a:t>
            </a:r>
            <a:r>
              <a:rPr lang="en-US" sz="4800" dirty="0" smtClean="0">
                <a:solidFill>
                  <a:srgbClr val="000000"/>
                </a:solidFill>
                <a:cs typeface="Arabic Transparent" pitchFamily="2" charset="-78"/>
              </a:rPr>
              <a:t>Scarcity</a:t>
            </a:r>
            <a:r>
              <a:rPr lang="ar-SA" sz="4800" dirty="0" smtClean="0">
                <a:solidFill>
                  <a:srgbClr val="000000"/>
                </a:solidFill>
                <a:cs typeface="Arabic Transparent" pitchFamily="2" charset="-78"/>
              </a:rPr>
              <a:t>). </a:t>
            </a:r>
            <a:r>
              <a:rPr lang="ar-SA" kern="10" dirty="0" smtClean="0">
                <a:ln w="9525">
                  <a:solidFill>
                    <a:srgbClr val="000000"/>
                  </a:solidFill>
                  <a:round/>
                  <a:headEnd/>
                  <a:tailEnd/>
                </a:ln>
                <a:solidFill>
                  <a:srgbClr val="000000"/>
                </a:solidFill>
                <a:latin typeface="Arial"/>
                <a:cs typeface="Arial"/>
              </a:rPr>
              <a:t/>
            </a:r>
            <a:br>
              <a:rPr lang="ar-SA" kern="10" dirty="0" smtClean="0">
                <a:ln w="9525">
                  <a:solidFill>
                    <a:srgbClr val="000000"/>
                  </a:solidFill>
                  <a:round/>
                  <a:headEnd/>
                  <a:tailEnd/>
                </a:ln>
                <a:solidFill>
                  <a:srgbClr val="000000"/>
                </a:solidFill>
                <a:latin typeface="Arial"/>
                <a:cs typeface="Arial"/>
              </a:rPr>
            </a:br>
            <a:endParaRPr lang="ar-SA" kern="10" dirty="0">
              <a:ln w="9525">
                <a:solidFill>
                  <a:srgbClr val="000000"/>
                </a:solidFill>
                <a:round/>
                <a:headEnd/>
                <a:tailEnd/>
              </a:ln>
              <a:solidFill>
                <a:srgbClr val="000000"/>
              </a:solidFill>
              <a:latin typeface="Arial"/>
              <a:cs typeface="Arial"/>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
        <p:nvSpPr>
          <p:cNvPr id="7" name="Rectangle 5"/>
          <p:cNvSpPr>
            <a:spLocks noChangeArrowheads="1"/>
          </p:cNvSpPr>
          <p:nvPr/>
        </p:nvSpPr>
        <p:spPr bwMode="auto">
          <a:xfrm>
            <a:off x="1905000" y="381000"/>
            <a:ext cx="7467600" cy="11079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just"/>
            <a:r>
              <a:rPr lang="ar-SA" sz="6600" b="1" dirty="0" smtClean="0">
                <a:solidFill>
                  <a:srgbClr val="FF0000"/>
                </a:solidFill>
              </a:rPr>
              <a:t>المشكلة الاقتصادية </a:t>
            </a:r>
            <a:endParaRPr lang="en-US" sz="6600" b="1" dirty="0">
              <a:solidFill>
                <a:srgbClr val="FF0000"/>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685800" y="2057400"/>
            <a:ext cx="8915400" cy="3352800"/>
          </a:xfrm>
        </p:spPr>
        <p:txBody>
          <a:bodyPr/>
          <a:lstStyle/>
          <a:p>
            <a:pPr algn="just" rtl="1"/>
            <a:r>
              <a:rPr lang="ar-SA" dirty="0" smtClean="0">
                <a:solidFill>
                  <a:srgbClr val="000000"/>
                </a:solidFill>
                <a:cs typeface="Arabic Transparent" pitchFamily="2" charset="-78"/>
              </a:rPr>
              <a:t> </a:t>
            </a:r>
            <a:r>
              <a:rPr lang="ar-SA" sz="4800" dirty="0" smtClean="0">
                <a:solidFill>
                  <a:schemeClr val="tx1"/>
                </a:solidFill>
              </a:rPr>
              <a:t>هو أحد العلوم الاجتماعية أو الإنسانية الذي يدرس كيفية توظيف الموارد الاقتصادية أو عناصر الإنتاج( العمل، رأس المال، الموارد الطبيعية، التنظيم) لإنتاج السلع والخدمات التي تشبع حاجات أفراد المجتمع المتعددة </a:t>
            </a:r>
            <a:r>
              <a:rPr lang="en-US" sz="4800" dirty="0" smtClean="0">
                <a:solidFill>
                  <a:srgbClr val="000000"/>
                </a:solidFill>
                <a:cs typeface="Arabic Transparent" pitchFamily="2" charset="-78"/>
              </a:rPr>
              <a:t/>
            </a:r>
            <a:br>
              <a:rPr lang="en-US" sz="4800" dirty="0" smtClean="0">
                <a:solidFill>
                  <a:srgbClr val="000000"/>
                </a:solidFill>
                <a:cs typeface="Arabic Transparent" pitchFamily="2" charset="-78"/>
              </a:rPr>
            </a:br>
            <a:endParaRPr lang="ar-SA" kern="10" dirty="0">
              <a:ln w="9525">
                <a:solidFill>
                  <a:srgbClr val="000000"/>
                </a:solidFill>
                <a:round/>
                <a:headEnd/>
                <a:tailEnd/>
              </a:ln>
              <a:solidFill>
                <a:srgbClr val="000000"/>
              </a:solidFill>
              <a:latin typeface="Arial"/>
              <a:cs typeface="Arial"/>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4</a:t>
            </a:fld>
            <a:endParaRPr lang="en-US" dirty="0" smtClean="0">
              <a:cs typeface="Arial" pitchFamily="34" charset="0"/>
            </a:endParaRPr>
          </a:p>
        </p:txBody>
      </p:sp>
      <p:sp>
        <p:nvSpPr>
          <p:cNvPr id="7" name="Rectangle 5"/>
          <p:cNvSpPr>
            <a:spLocks noChangeArrowheads="1"/>
          </p:cNvSpPr>
          <p:nvPr/>
        </p:nvSpPr>
        <p:spPr bwMode="auto">
          <a:xfrm>
            <a:off x="1905000" y="381000"/>
            <a:ext cx="7467600" cy="11079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just"/>
            <a:r>
              <a:rPr lang="ar-SA" sz="6600" b="1" dirty="0" smtClean="0">
                <a:solidFill>
                  <a:srgbClr val="FF0000"/>
                </a:solidFill>
              </a:rPr>
              <a:t>تعريف علم الاقتصاد</a:t>
            </a:r>
            <a:endParaRPr lang="en-US" sz="6600" b="1" dirty="0">
              <a:solidFill>
                <a:srgbClr val="FF0000"/>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685800" y="2514600"/>
            <a:ext cx="8915400" cy="3352800"/>
          </a:xfrm>
        </p:spPr>
        <p:txBody>
          <a:bodyPr/>
          <a:lstStyle/>
          <a:p>
            <a:pPr algn="just" rtl="1"/>
            <a:r>
              <a:rPr lang="ar-SA" dirty="0" smtClean="0">
                <a:solidFill>
                  <a:srgbClr val="000000"/>
                </a:solidFill>
                <a:cs typeface="Arabic Transparent" pitchFamily="2" charset="-78"/>
              </a:rPr>
              <a:t> </a:t>
            </a:r>
            <a:r>
              <a:rPr lang="ar-SA" sz="4800" b="1" dirty="0" smtClean="0">
                <a:solidFill>
                  <a:schemeClr val="tx1"/>
                </a:solidFill>
              </a:rPr>
              <a:t>كما يمكن تعريفه على أنه : </a:t>
            </a:r>
            <a:r>
              <a:rPr lang="ar-BH" sz="4800" dirty="0" smtClean="0">
                <a:solidFill>
                  <a:schemeClr val="tx1"/>
                </a:solidFill>
                <a:cs typeface="Arabic Transparent" pitchFamily="2" charset="-78"/>
              </a:rPr>
              <a:t>العلم الذي يبحث في الطريقة المثلى لاستغلال الموارد النادرة، بحيث يتم تحقيق أكبر قدر </a:t>
            </a:r>
            <a:r>
              <a:rPr lang="ar-SA" sz="4800" dirty="0" smtClean="0">
                <a:solidFill>
                  <a:schemeClr val="tx1"/>
                </a:solidFill>
                <a:cs typeface="Arabic Transparent" pitchFamily="2" charset="-78"/>
              </a:rPr>
              <a:t>ممكن </a:t>
            </a:r>
            <a:r>
              <a:rPr lang="ar-BH" sz="4800" dirty="0" smtClean="0">
                <a:solidFill>
                  <a:schemeClr val="tx1"/>
                </a:solidFill>
                <a:cs typeface="Arabic Transparent" pitchFamily="2" charset="-78"/>
              </a:rPr>
              <a:t>من حاجات المجتمع، أي تحقيق أعلى مستوى من رفاهية المجتمع.</a:t>
            </a:r>
            <a:r>
              <a:rPr lang="fr-FR" sz="4800" dirty="0" smtClean="0">
                <a:solidFill>
                  <a:srgbClr val="000000"/>
                </a:solidFill>
                <a:cs typeface="Arabic Transparent" pitchFamily="2" charset="-78"/>
              </a:rPr>
              <a:t/>
            </a:r>
            <a:br>
              <a:rPr lang="fr-FR" sz="4800" dirty="0" smtClean="0">
                <a:solidFill>
                  <a:srgbClr val="000000"/>
                </a:solidFill>
                <a:cs typeface="Arabic Transparent" pitchFamily="2" charset="-78"/>
              </a:rPr>
            </a:br>
            <a:r>
              <a:rPr lang="en-US" sz="4800" dirty="0" smtClean="0">
                <a:solidFill>
                  <a:srgbClr val="000000"/>
                </a:solidFill>
                <a:cs typeface="Arabic Transparent" pitchFamily="2" charset="-78"/>
              </a:rPr>
              <a:t/>
            </a:r>
            <a:br>
              <a:rPr lang="en-US" sz="4800" dirty="0" smtClean="0">
                <a:solidFill>
                  <a:srgbClr val="000000"/>
                </a:solidFill>
                <a:cs typeface="Arabic Transparent" pitchFamily="2" charset="-78"/>
              </a:rPr>
            </a:br>
            <a:endParaRPr lang="ar-SA" kern="10" dirty="0">
              <a:ln w="9525">
                <a:solidFill>
                  <a:srgbClr val="000000"/>
                </a:solidFill>
                <a:round/>
                <a:headEnd/>
                <a:tailEnd/>
              </a:ln>
              <a:solidFill>
                <a:srgbClr val="000000"/>
              </a:solidFill>
              <a:latin typeface="Arial"/>
              <a:cs typeface="Arial"/>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5</a:t>
            </a:fld>
            <a:endParaRPr lang="en-US" dirty="0" smtClean="0">
              <a:cs typeface="Arial" pitchFamily="34" charset="0"/>
            </a:endParaRPr>
          </a:p>
        </p:txBody>
      </p:sp>
      <p:sp>
        <p:nvSpPr>
          <p:cNvPr id="7" name="Rectangle 5"/>
          <p:cNvSpPr>
            <a:spLocks noChangeArrowheads="1"/>
          </p:cNvSpPr>
          <p:nvPr/>
        </p:nvSpPr>
        <p:spPr bwMode="auto">
          <a:xfrm>
            <a:off x="1905000" y="381000"/>
            <a:ext cx="7467600" cy="11079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just"/>
            <a:r>
              <a:rPr lang="ar-SA" sz="6600" b="1" dirty="0" smtClean="0">
                <a:solidFill>
                  <a:srgbClr val="FF0000"/>
                </a:solidFill>
              </a:rPr>
              <a:t>تعريف علم الاقتصاد</a:t>
            </a:r>
            <a:endParaRPr lang="en-US" sz="6600" b="1" dirty="0">
              <a:solidFill>
                <a:srgbClr val="FF0000"/>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57200" y="3505200"/>
            <a:ext cx="8915400" cy="3352800"/>
          </a:xfrm>
        </p:spPr>
        <p:txBody>
          <a:bodyPr/>
          <a:lstStyle/>
          <a:p>
            <a:pPr algn="just" rtl="1"/>
            <a:r>
              <a:rPr lang="ar-SA" dirty="0" smtClean="0">
                <a:solidFill>
                  <a:srgbClr val="000000"/>
                </a:solidFill>
                <a:cs typeface="Arabic Transparent" pitchFamily="2" charset="-78"/>
              </a:rPr>
              <a:t> </a:t>
            </a:r>
            <a:r>
              <a:rPr lang="ar-SA" sz="4800" dirty="0" smtClean="0">
                <a:solidFill>
                  <a:schemeClr val="tx1"/>
                </a:solidFill>
              </a:rPr>
              <a:t>وينقسم منهجيا علم الاقتصاد إلى قسمين هما: </a:t>
            </a:r>
            <a:br>
              <a:rPr lang="ar-SA" sz="4800" dirty="0" smtClean="0">
                <a:solidFill>
                  <a:schemeClr val="tx1"/>
                </a:solidFill>
              </a:rPr>
            </a:br>
            <a:r>
              <a:rPr lang="ar-SA" sz="4800" dirty="0" smtClean="0">
                <a:solidFill>
                  <a:srgbClr val="FF0000"/>
                </a:solidFill>
              </a:rPr>
              <a:t>1- الاقتصاد الجزئي </a:t>
            </a:r>
            <a:r>
              <a:rPr lang="ar-SA" sz="4800" dirty="0" smtClean="0">
                <a:solidFill>
                  <a:schemeClr val="tx1"/>
                </a:solidFill>
              </a:rPr>
              <a:t>: وهو </a:t>
            </a:r>
            <a:r>
              <a:rPr lang="ar-BH" sz="4800" dirty="0" smtClean="0">
                <a:solidFill>
                  <a:schemeClr val="tx1"/>
                </a:solidFill>
                <a:cs typeface="Arabic Transparent" pitchFamily="2" charset="-78"/>
              </a:rPr>
              <a:t>دراسة الاقتصاد على مستوى وحدة اتخاذ القرار، أي دراسة سلوك المستهلك وسلوك المنشأة في أسواق السلع</a:t>
            </a:r>
            <a:r>
              <a:rPr lang="ar-SA" sz="4800" dirty="0" smtClean="0">
                <a:solidFill>
                  <a:schemeClr val="tx1"/>
                </a:solidFill>
                <a:cs typeface="Arabic Transparent" pitchFamily="2" charset="-78"/>
              </a:rPr>
              <a:t> </a:t>
            </a:r>
            <a:r>
              <a:rPr lang="ar-BH" sz="4800" dirty="0" smtClean="0">
                <a:solidFill>
                  <a:schemeClr val="tx1"/>
                </a:solidFill>
                <a:cs typeface="Arabic Transparent" pitchFamily="2" charset="-78"/>
              </a:rPr>
              <a:t>وفي أسواق عناصر الإنتاج</a:t>
            </a:r>
            <a:r>
              <a:rPr lang="ar-SA" sz="4800" dirty="0" smtClean="0">
                <a:cs typeface="Arabic Transparent" pitchFamily="2" charset="-78"/>
              </a:rPr>
              <a:t>.</a:t>
            </a:r>
            <a:br>
              <a:rPr lang="ar-SA" sz="4800" dirty="0" smtClean="0">
                <a:cs typeface="Arabic Transparent" pitchFamily="2" charset="-78"/>
              </a:rPr>
            </a:br>
            <a:r>
              <a:rPr lang="fr-FR" sz="4800" dirty="0" smtClean="0">
                <a:cs typeface="Arabic Transparent" pitchFamily="2" charset="-78"/>
              </a:rPr>
              <a:t/>
            </a:r>
            <a:br>
              <a:rPr lang="fr-FR" sz="4800" dirty="0" smtClean="0">
                <a:cs typeface="Arabic Transparent" pitchFamily="2" charset="-78"/>
              </a:rPr>
            </a:br>
            <a:r>
              <a:rPr lang="ar-BH" sz="4800" dirty="0" smtClean="0">
                <a:solidFill>
                  <a:schemeClr val="tx1"/>
                </a:solidFill>
                <a:cs typeface="Arabic Transparent" pitchFamily="2" charset="-78"/>
              </a:rPr>
              <a:t>.</a:t>
            </a:r>
            <a:r>
              <a:rPr lang="fr-FR" sz="4800" dirty="0" smtClean="0">
                <a:solidFill>
                  <a:srgbClr val="000000"/>
                </a:solidFill>
                <a:cs typeface="Arabic Transparent" pitchFamily="2" charset="-78"/>
              </a:rPr>
              <a:t/>
            </a:r>
            <a:br>
              <a:rPr lang="fr-FR" sz="4800" dirty="0" smtClean="0">
                <a:solidFill>
                  <a:srgbClr val="000000"/>
                </a:solidFill>
                <a:cs typeface="Arabic Transparent" pitchFamily="2" charset="-78"/>
              </a:rPr>
            </a:br>
            <a:r>
              <a:rPr lang="en-US" sz="4800" dirty="0" smtClean="0">
                <a:solidFill>
                  <a:srgbClr val="000000"/>
                </a:solidFill>
                <a:cs typeface="Arabic Transparent" pitchFamily="2" charset="-78"/>
              </a:rPr>
              <a:t/>
            </a:r>
            <a:br>
              <a:rPr lang="en-US" sz="4800" dirty="0" smtClean="0">
                <a:solidFill>
                  <a:srgbClr val="000000"/>
                </a:solidFill>
                <a:cs typeface="Arabic Transparent" pitchFamily="2" charset="-78"/>
              </a:rPr>
            </a:br>
            <a:endParaRPr lang="ar-SA" kern="10" dirty="0">
              <a:ln w="9525">
                <a:solidFill>
                  <a:srgbClr val="000000"/>
                </a:solidFill>
                <a:round/>
                <a:headEnd/>
                <a:tailEnd/>
              </a:ln>
              <a:solidFill>
                <a:srgbClr val="000000"/>
              </a:solidFill>
              <a:latin typeface="Arial"/>
              <a:cs typeface="Arial"/>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6</a:t>
            </a:fld>
            <a:endParaRPr lang="en-US" dirty="0" smtClean="0">
              <a:cs typeface="Arial" pitchFamily="34" charset="0"/>
            </a:endParaRPr>
          </a:p>
        </p:txBody>
      </p:sp>
      <p:sp>
        <p:nvSpPr>
          <p:cNvPr id="7" name="Rectangle 5"/>
          <p:cNvSpPr>
            <a:spLocks noChangeArrowheads="1"/>
          </p:cNvSpPr>
          <p:nvPr/>
        </p:nvSpPr>
        <p:spPr bwMode="auto">
          <a:xfrm>
            <a:off x="1905000" y="381000"/>
            <a:ext cx="7467600" cy="11079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just"/>
            <a:r>
              <a:rPr lang="ar-SA" sz="6600" b="1" dirty="0" smtClean="0">
                <a:solidFill>
                  <a:srgbClr val="FF0000"/>
                </a:solidFill>
              </a:rPr>
              <a:t> أقسام علم الاقتصاد</a:t>
            </a:r>
            <a:endParaRPr lang="en-US" sz="6600" b="1" dirty="0">
              <a:solidFill>
                <a:srgbClr val="FF0000"/>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533400" y="5181600"/>
            <a:ext cx="8915400" cy="3352800"/>
          </a:xfrm>
        </p:spPr>
        <p:txBody>
          <a:bodyPr/>
          <a:lstStyle/>
          <a:p>
            <a:pPr algn="just" rtl="1"/>
            <a:r>
              <a:rPr lang="ar-SA" sz="4800" dirty="0" smtClean="0">
                <a:solidFill>
                  <a:srgbClr val="FF0000"/>
                </a:solidFill>
              </a:rPr>
              <a:t>2- الاقتصاد الكلي  </a:t>
            </a:r>
            <a:r>
              <a:rPr lang="ar-SA" sz="4800" dirty="0" smtClean="0">
                <a:solidFill>
                  <a:schemeClr val="tx1"/>
                </a:solidFill>
              </a:rPr>
              <a:t>: </a:t>
            </a:r>
            <a:r>
              <a:rPr lang="ar-SA" dirty="0" smtClean="0">
                <a:solidFill>
                  <a:schemeClr val="tx1"/>
                </a:solidFill>
              </a:rPr>
              <a:t>وهو </a:t>
            </a:r>
            <a:r>
              <a:rPr lang="ar-BH" dirty="0" smtClean="0">
                <a:solidFill>
                  <a:schemeClr val="tx1"/>
                </a:solidFill>
                <a:cs typeface="Arabic Transparent" pitchFamily="2" charset="-78"/>
              </a:rPr>
              <a:t>دراسة الاقتصاد على </a:t>
            </a:r>
            <a:r>
              <a:rPr lang="ar-SA" dirty="0" smtClean="0">
                <a:solidFill>
                  <a:schemeClr val="tx1"/>
                </a:solidFill>
                <a:cs typeface="Arabic Transparent" pitchFamily="2" charset="-78"/>
              </a:rPr>
              <a:t>ا</a:t>
            </a:r>
            <a:r>
              <a:rPr lang="ar-BH" dirty="0" smtClean="0">
                <a:solidFill>
                  <a:schemeClr val="tx1"/>
                </a:solidFill>
                <a:cs typeface="Arabic Transparent" pitchFamily="2" charset="-78"/>
              </a:rPr>
              <a:t>لمستوى الكلي حيث ينصب الاهتمام بالطلب الكلي، والناتج أو العرض الكلي، والمستوى العام للأسعار والتضخم</a:t>
            </a:r>
            <a:r>
              <a:rPr lang="ar-SA" dirty="0" smtClean="0">
                <a:solidFill>
                  <a:schemeClr val="tx1"/>
                </a:solidFill>
                <a:cs typeface="Arabic Transparent" pitchFamily="2" charset="-78"/>
              </a:rPr>
              <a:t> </a:t>
            </a:r>
            <a:r>
              <a:rPr lang="ar-BH" dirty="0" smtClean="0">
                <a:solidFill>
                  <a:schemeClr val="tx1"/>
                </a:solidFill>
                <a:cs typeface="Arabic Transparent" pitchFamily="2" charset="-78"/>
              </a:rPr>
              <a:t>، ومستوى العمالة والنمو</a:t>
            </a:r>
            <a:r>
              <a:rPr lang="ar-SA" dirty="0" smtClean="0">
                <a:solidFill>
                  <a:schemeClr val="tx1"/>
                </a:solidFill>
                <a:cs typeface="Arabic Transparent" pitchFamily="2" charset="-78"/>
              </a:rPr>
              <a:t> </a:t>
            </a:r>
            <a:r>
              <a:rPr lang="ar-BH" dirty="0" smtClean="0">
                <a:solidFill>
                  <a:schemeClr val="tx1"/>
                </a:solidFill>
                <a:cs typeface="Arabic Transparent" pitchFamily="2" charset="-78"/>
              </a:rPr>
              <a:t>الاقتصادي</a:t>
            </a:r>
            <a:r>
              <a:rPr lang="ar-SA" dirty="0" smtClean="0">
                <a:solidFill>
                  <a:schemeClr val="tx1"/>
                </a:solidFill>
                <a:cs typeface="Arabic Transparent" pitchFamily="2" charset="-78"/>
              </a:rPr>
              <a:t>،والتوازن في ميزانية الدولة والتوازن في ميزان المدفوعات والتنمية الاقتصادية</a:t>
            </a:r>
            <a:r>
              <a:rPr lang="ar-SA" sz="4800" dirty="0" smtClean="0">
                <a:solidFill>
                  <a:schemeClr val="tx1"/>
                </a:solidFill>
                <a:cs typeface="Arabic Transparent" pitchFamily="2" charset="-78"/>
              </a:rPr>
              <a:t>.</a:t>
            </a:r>
            <a:br>
              <a:rPr lang="ar-SA" sz="4800" dirty="0" smtClean="0">
                <a:solidFill>
                  <a:schemeClr val="tx1"/>
                </a:solidFill>
                <a:cs typeface="Arabic Transparent" pitchFamily="2" charset="-78"/>
              </a:rPr>
            </a:br>
            <a:r>
              <a:rPr lang="ar-SA" sz="4800" dirty="0" smtClean="0">
                <a:solidFill>
                  <a:schemeClr val="tx1"/>
                </a:solidFill>
                <a:cs typeface="Arabic Transparent" pitchFamily="2" charset="-78"/>
              </a:rPr>
              <a:t> .</a:t>
            </a:r>
            <a:br>
              <a:rPr lang="ar-SA" sz="4800" dirty="0" smtClean="0">
                <a:solidFill>
                  <a:schemeClr val="tx1"/>
                </a:solidFill>
                <a:cs typeface="Arabic Transparent" pitchFamily="2" charset="-78"/>
              </a:rPr>
            </a:br>
            <a:r>
              <a:rPr lang="ar-BH" sz="4800" dirty="0" smtClean="0">
                <a:solidFill>
                  <a:schemeClr val="tx1"/>
                </a:solidFill>
                <a:cs typeface="Arabic Transparent" pitchFamily="2" charset="-78"/>
              </a:rPr>
              <a:t>.</a:t>
            </a:r>
            <a:r>
              <a:rPr lang="ar-SA" sz="4800" dirty="0" smtClean="0">
                <a:solidFill>
                  <a:schemeClr val="tx1"/>
                </a:solidFill>
                <a:cs typeface="Arabic Transparent" pitchFamily="2" charset="-78"/>
              </a:rPr>
              <a:t/>
            </a:r>
            <a:br>
              <a:rPr lang="ar-SA" sz="4800" dirty="0" smtClean="0">
                <a:solidFill>
                  <a:schemeClr val="tx1"/>
                </a:solidFill>
                <a:cs typeface="Arabic Transparent" pitchFamily="2" charset="-78"/>
              </a:rPr>
            </a:br>
            <a:r>
              <a:rPr lang="fr-FR" sz="4800" dirty="0" smtClean="0">
                <a:cs typeface="Arabic Transparent" pitchFamily="2" charset="-78"/>
              </a:rPr>
              <a:t/>
            </a:r>
            <a:br>
              <a:rPr lang="fr-FR" sz="4800" dirty="0" smtClean="0">
                <a:cs typeface="Arabic Transparent" pitchFamily="2" charset="-78"/>
              </a:rPr>
            </a:br>
            <a:r>
              <a:rPr lang="ar-SA" sz="4800" dirty="0" smtClean="0">
                <a:cs typeface="Arabic Transparent" pitchFamily="2" charset="-78"/>
              </a:rPr>
              <a:t/>
            </a:r>
            <a:br>
              <a:rPr lang="ar-SA" sz="4800" dirty="0" smtClean="0">
                <a:cs typeface="Arabic Transparent" pitchFamily="2" charset="-78"/>
              </a:rPr>
            </a:br>
            <a:r>
              <a:rPr lang="fr-FR" sz="4800" dirty="0" smtClean="0">
                <a:cs typeface="Arabic Transparent" pitchFamily="2" charset="-78"/>
              </a:rPr>
              <a:t/>
            </a:r>
            <a:br>
              <a:rPr lang="fr-FR" sz="4800" dirty="0" smtClean="0">
                <a:cs typeface="Arabic Transparent" pitchFamily="2" charset="-78"/>
              </a:rPr>
            </a:br>
            <a:r>
              <a:rPr lang="ar-BH" sz="4800" dirty="0" smtClean="0">
                <a:solidFill>
                  <a:schemeClr val="tx1"/>
                </a:solidFill>
                <a:cs typeface="Arabic Transparent" pitchFamily="2" charset="-78"/>
              </a:rPr>
              <a:t>.</a:t>
            </a:r>
            <a:r>
              <a:rPr lang="fr-FR" sz="4800" dirty="0" smtClean="0">
                <a:solidFill>
                  <a:srgbClr val="000000"/>
                </a:solidFill>
                <a:cs typeface="Arabic Transparent" pitchFamily="2" charset="-78"/>
              </a:rPr>
              <a:t/>
            </a:r>
            <a:br>
              <a:rPr lang="fr-FR" sz="4800" dirty="0" smtClean="0">
                <a:solidFill>
                  <a:srgbClr val="000000"/>
                </a:solidFill>
                <a:cs typeface="Arabic Transparent" pitchFamily="2" charset="-78"/>
              </a:rPr>
            </a:br>
            <a:r>
              <a:rPr lang="en-US" sz="4800" dirty="0" smtClean="0">
                <a:solidFill>
                  <a:srgbClr val="000000"/>
                </a:solidFill>
                <a:cs typeface="Arabic Transparent" pitchFamily="2" charset="-78"/>
              </a:rPr>
              <a:t/>
            </a:r>
            <a:br>
              <a:rPr lang="en-US" sz="4800" dirty="0" smtClean="0">
                <a:solidFill>
                  <a:srgbClr val="000000"/>
                </a:solidFill>
                <a:cs typeface="Arabic Transparent" pitchFamily="2" charset="-78"/>
              </a:rPr>
            </a:br>
            <a:endParaRPr lang="ar-SA" kern="10" dirty="0">
              <a:ln w="9525">
                <a:solidFill>
                  <a:srgbClr val="000000"/>
                </a:solidFill>
                <a:round/>
                <a:headEnd/>
                <a:tailEnd/>
              </a:ln>
              <a:solidFill>
                <a:srgbClr val="000000"/>
              </a:solidFill>
              <a:latin typeface="Arial"/>
              <a:cs typeface="Arial"/>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7</a:t>
            </a:fld>
            <a:endParaRPr lang="en-US" dirty="0" smtClean="0">
              <a:cs typeface="Arial" pitchFamily="34" charset="0"/>
            </a:endParaRPr>
          </a:p>
        </p:txBody>
      </p:sp>
      <p:sp>
        <p:nvSpPr>
          <p:cNvPr id="7" name="Rectangle 5"/>
          <p:cNvSpPr>
            <a:spLocks noChangeArrowheads="1"/>
          </p:cNvSpPr>
          <p:nvPr/>
        </p:nvSpPr>
        <p:spPr bwMode="auto">
          <a:xfrm>
            <a:off x="1905000" y="228600"/>
            <a:ext cx="7467600" cy="11079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just"/>
            <a:r>
              <a:rPr lang="ar-SA" sz="6600" b="1" dirty="0" smtClean="0">
                <a:solidFill>
                  <a:srgbClr val="FF0000"/>
                </a:solidFill>
              </a:rPr>
              <a:t> أقسام علم الاقتصاد</a:t>
            </a:r>
            <a:endParaRPr lang="en-US" sz="6600" b="1" dirty="0">
              <a:solidFill>
                <a:srgbClr val="FF0000"/>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WordArt 2"/>
          <p:cNvSpPr>
            <a:spLocks noChangeArrowheads="1" noChangeShapeType="1" noTextEdit="1"/>
          </p:cNvSpPr>
          <p:nvPr/>
        </p:nvSpPr>
        <p:spPr bwMode="auto">
          <a:xfrm>
            <a:off x="3314040" y="188913"/>
            <a:ext cx="6187810" cy="863600"/>
          </a:xfrm>
          <a:prstGeom prst="rect">
            <a:avLst/>
          </a:prstGeom>
        </p:spPr>
        <p:txBody>
          <a:bodyPr wrap="none" fromWordArt="1">
            <a:prstTxWarp prst="textPlain">
              <a:avLst>
                <a:gd name="adj" fmla="val 50000"/>
              </a:avLst>
            </a:prstTxWarp>
          </a:bodyPr>
          <a:lstStyle/>
          <a:p>
            <a:pPr algn="ctr" rtl="1"/>
            <a:r>
              <a:rPr lang="ar-SA" sz="3600" kern="10">
                <a:ln w="9525">
                  <a:solidFill>
                    <a:srgbClr val="FF6600"/>
                  </a:solidFill>
                  <a:round/>
                  <a:headEnd/>
                  <a:tailEnd/>
                </a:ln>
                <a:solidFill>
                  <a:srgbClr val="FF6600"/>
                </a:solidFill>
                <a:cs typeface="Arabic Transparent"/>
              </a:rPr>
              <a:t>نشوء وتطور علم الإقتصاد</a:t>
            </a:r>
          </a:p>
        </p:txBody>
      </p:sp>
      <p:sp>
        <p:nvSpPr>
          <p:cNvPr id="27651" name="Text Box 3"/>
          <p:cNvSpPr txBox="1">
            <a:spLocks noChangeArrowheads="1"/>
          </p:cNvSpPr>
          <p:nvPr/>
        </p:nvSpPr>
        <p:spPr bwMode="auto">
          <a:xfrm>
            <a:off x="428229" y="1892300"/>
            <a:ext cx="9126934" cy="457200"/>
          </a:xfrm>
          <a:prstGeom prst="rect">
            <a:avLst/>
          </a:prstGeom>
          <a:noFill/>
          <a:ln w="9525">
            <a:noFill/>
            <a:miter lim="800000"/>
            <a:headEnd/>
            <a:tailEnd/>
          </a:ln>
        </p:spPr>
        <p:txBody>
          <a:bodyPr>
            <a:spAutoFit/>
          </a:bodyPr>
          <a:lstStyle/>
          <a:p>
            <a:pPr algn="just" rtl="1">
              <a:spcBef>
                <a:spcPct val="50000"/>
              </a:spcBef>
              <a:buFontTx/>
              <a:buBlip>
                <a:blip r:embed="rId3"/>
              </a:buBlip>
            </a:pPr>
            <a:r>
              <a:rPr lang="ar-BH" sz="2400">
                <a:cs typeface="Arabic Transparent" pitchFamily="2" charset="-78"/>
              </a:rPr>
              <a:t> أهم مؤسسيها هو آدم سميث (1776)، ويتلخص فكرها في:</a:t>
            </a:r>
            <a:endParaRPr lang="fr-FR" sz="2400">
              <a:cs typeface="Arabic Transparent" pitchFamily="2" charset="-78"/>
            </a:endParaRPr>
          </a:p>
        </p:txBody>
      </p:sp>
      <p:sp>
        <p:nvSpPr>
          <p:cNvPr id="27652" name="WordArt 4"/>
          <p:cNvSpPr>
            <a:spLocks noChangeArrowheads="1" noChangeShapeType="1" noTextEdit="1"/>
          </p:cNvSpPr>
          <p:nvPr/>
        </p:nvSpPr>
        <p:spPr bwMode="auto">
          <a:xfrm>
            <a:off x="6512852" y="1158875"/>
            <a:ext cx="2988998" cy="685800"/>
          </a:xfrm>
          <a:prstGeom prst="rect">
            <a:avLst/>
          </a:prstGeom>
        </p:spPr>
        <p:txBody>
          <a:bodyPr wrap="none" fromWordArt="1">
            <a:prstTxWarp prst="textPlain">
              <a:avLst>
                <a:gd name="adj" fmla="val 50000"/>
              </a:avLst>
            </a:prstTxWarp>
          </a:bodyPr>
          <a:lstStyle/>
          <a:p>
            <a:pPr algn="ctr" rtl="1"/>
            <a:r>
              <a:rPr lang="ar-SA" sz="3600" kern="10">
                <a:ln w="9525">
                  <a:solidFill>
                    <a:srgbClr val="FF6600"/>
                  </a:solidFill>
                  <a:round/>
                  <a:headEnd/>
                  <a:tailEnd/>
                </a:ln>
                <a:solidFill>
                  <a:srgbClr val="FF6600"/>
                </a:solidFill>
                <a:cs typeface="Arabic Transparent"/>
              </a:rPr>
              <a:t>المدرسة الكلاسيكية</a:t>
            </a:r>
          </a:p>
        </p:txBody>
      </p:sp>
      <p:sp>
        <p:nvSpPr>
          <p:cNvPr id="27653" name="Text Box 5"/>
          <p:cNvSpPr txBox="1">
            <a:spLocks noChangeArrowheads="1"/>
          </p:cNvSpPr>
          <p:nvPr/>
        </p:nvSpPr>
        <p:spPr bwMode="auto">
          <a:xfrm>
            <a:off x="428228" y="2420938"/>
            <a:ext cx="8659151" cy="457200"/>
          </a:xfrm>
          <a:prstGeom prst="rect">
            <a:avLst/>
          </a:prstGeom>
          <a:noFill/>
          <a:ln w="9525">
            <a:noFill/>
            <a:miter lim="800000"/>
            <a:headEnd/>
            <a:tailEnd/>
          </a:ln>
        </p:spPr>
        <p:txBody>
          <a:bodyPr>
            <a:spAutoFit/>
          </a:bodyPr>
          <a:lstStyle/>
          <a:p>
            <a:pPr algn="just" rtl="1">
              <a:spcBef>
                <a:spcPct val="50000"/>
              </a:spcBef>
              <a:buFontTx/>
              <a:buBlip>
                <a:blip r:embed="rId3"/>
              </a:buBlip>
            </a:pPr>
            <a:r>
              <a:rPr lang="ar-SA" sz="2400">
                <a:cs typeface="Arabic Transparent" pitchFamily="2" charset="-78"/>
              </a:rPr>
              <a:t> اليد الخفية </a:t>
            </a:r>
            <a:r>
              <a:rPr lang="en-US" sz="2400">
                <a:cs typeface="Arabic Transparent" pitchFamily="2" charset="-78"/>
              </a:rPr>
              <a:t>(The Invisible Hand)</a:t>
            </a:r>
            <a:r>
              <a:rPr lang="ar-SA" sz="2400">
                <a:cs typeface="Arabic Transparent" pitchFamily="2" charset="-78"/>
              </a:rPr>
              <a:t> تحرك النشاط الاقتصادي.</a:t>
            </a:r>
            <a:endParaRPr lang="en-US" sz="2400">
              <a:cs typeface="Arabic Transparent" pitchFamily="2" charset="-78"/>
            </a:endParaRPr>
          </a:p>
        </p:txBody>
      </p:sp>
      <p:sp>
        <p:nvSpPr>
          <p:cNvPr id="27654" name="Text Box 6"/>
          <p:cNvSpPr txBox="1">
            <a:spLocks noChangeArrowheads="1"/>
          </p:cNvSpPr>
          <p:nvPr/>
        </p:nvSpPr>
        <p:spPr bwMode="auto">
          <a:xfrm>
            <a:off x="428228" y="2924175"/>
            <a:ext cx="8659151" cy="457200"/>
          </a:xfrm>
          <a:prstGeom prst="rect">
            <a:avLst/>
          </a:prstGeom>
          <a:noFill/>
          <a:ln w="9525">
            <a:noFill/>
            <a:miter lim="800000"/>
            <a:headEnd/>
            <a:tailEnd/>
          </a:ln>
        </p:spPr>
        <p:txBody>
          <a:bodyPr>
            <a:spAutoFit/>
          </a:bodyPr>
          <a:lstStyle/>
          <a:p>
            <a:pPr algn="just" rtl="1">
              <a:spcBef>
                <a:spcPct val="50000"/>
              </a:spcBef>
              <a:buFontTx/>
              <a:buBlip>
                <a:blip r:embed="rId3"/>
              </a:buBlip>
            </a:pPr>
            <a:r>
              <a:rPr lang="ar-SA" sz="2400">
                <a:cs typeface="Arabic Transparent" pitchFamily="2" charset="-78"/>
              </a:rPr>
              <a:t> قانون ساي </a:t>
            </a:r>
            <a:r>
              <a:rPr lang="en-US" sz="2400">
                <a:cs typeface="Arabic Transparent" pitchFamily="2" charset="-78"/>
              </a:rPr>
              <a:t>(Say’s Law)</a:t>
            </a:r>
            <a:r>
              <a:rPr lang="ar-SA" sz="2400">
                <a:cs typeface="Arabic Transparent" pitchFamily="2" charset="-78"/>
              </a:rPr>
              <a:t> والتوازن التلقائي للاقتصاد عند التوظف الكامل.</a:t>
            </a:r>
            <a:endParaRPr lang="en-US" sz="2400">
              <a:cs typeface="Arabic Transparent" pitchFamily="2" charset="-78"/>
            </a:endParaRPr>
          </a:p>
        </p:txBody>
      </p:sp>
      <p:sp>
        <p:nvSpPr>
          <p:cNvPr id="27655" name="Text Box 7"/>
          <p:cNvSpPr txBox="1">
            <a:spLocks noChangeArrowheads="1"/>
          </p:cNvSpPr>
          <p:nvPr/>
        </p:nvSpPr>
        <p:spPr bwMode="auto">
          <a:xfrm>
            <a:off x="428228" y="3429000"/>
            <a:ext cx="8659151" cy="457200"/>
          </a:xfrm>
          <a:prstGeom prst="rect">
            <a:avLst/>
          </a:prstGeom>
          <a:noFill/>
          <a:ln w="9525">
            <a:noFill/>
            <a:miter lim="800000"/>
            <a:headEnd/>
            <a:tailEnd/>
          </a:ln>
        </p:spPr>
        <p:txBody>
          <a:bodyPr>
            <a:spAutoFit/>
          </a:bodyPr>
          <a:lstStyle/>
          <a:p>
            <a:pPr algn="just" rtl="1">
              <a:spcBef>
                <a:spcPct val="50000"/>
              </a:spcBef>
              <a:buFontTx/>
              <a:buBlip>
                <a:blip r:embed="rId3"/>
              </a:buBlip>
            </a:pPr>
            <a:r>
              <a:rPr lang="ar-BH" sz="2400">
                <a:cs typeface="Arabic Transparent" pitchFamily="2" charset="-78"/>
              </a:rPr>
              <a:t> الحرية الاقتصادية، وعدم الحاجة لتدخل الدولة.</a:t>
            </a:r>
            <a:endParaRPr lang="fr-FR" sz="2400">
              <a:cs typeface="Arabic Transparent" pitchFamily="2" charset="-78"/>
            </a:endParaRPr>
          </a:p>
        </p:txBody>
      </p:sp>
      <p:sp>
        <p:nvSpPr>
          <p:cNvPr id="27656" name="Text Box 8"/>
          <p:cNvSpPr txBox="1">
            <a:spLocks noChangeArrowheads="1"/>
          </p:cNvSpPr>
          <p:nvPr/>
        </p:nvSpPr>
        <p:spPr bwMode="auto">
          <a:xfrm>
            <a:off x="428229" y="4797425"/>
            <a:ext cx="9126934" cy="457200"/>
          </a:xfrm>
          <a:prstGeom prst="rect">
            <a:avLst/>
          </a:prstGeom>
          <a:noFill/>
          <a:ln w="9525">
            <a:noFill/>
            <a:miter lim="800000"/>
            <a:headEnd/>
            <a:tailEnd/>
          </a:ln>
        </p:spPr>
        <p:txBody>
          <a:bodyPr>
            <a:spAutoFit/>
          </a:bodyPr>
          <a:lstStyle/>
          <a:p>
            <a:pPr algn="just" rtl="1">
              <a:spcBef>
                <a:spcPct val="50000"/>
              </a:spcBef>
              <a:buFontTx/>
              <a:buBlip>
                <a:blip r:embed="rId3"/>
              </a:buBlip>
            </a:pPr>
            <a:r>
              <a:rPr lang="ar-BH" sz="2400">
                <a:cs typeface="Arabic Transparent" pitchFamily="2" charset="-78"/>
              </a:rPr>
              <a:t> مؤسسها جون مينارد كينز (1936)، ويتخلص فكرها في:</a:t>
            </a:r>
            <a:endParaRPr lang="fr-FR" sz="2400">
              <a:cs typeface="Arabic Transparent" pitchFamily="2" charset="-78"/>
            </a:endParaRPr>
          </a:p>
        </p:txBody>
      </p:sp>
      <p:sp>
        <p:nvSpPr>
          <p:cNvPr id="27657" name="WordArt 9"/>
          <p:cNvSpPr>
            <a:spLocks noChangeArrowheads="1" noChangeShapeType="1" noTextEdit="1"/>
          </p:cNvSpPr>
          <p:nvPr/>
        </p:nvSpPr>
        <p:spPr bwMode="auto">
          <a:xfrm>
            <a:off x="6512852" y="4038600"/>
            <a:ext cx="2988998" cy="685800"/>
          </a:xfrm>
          <a:prstGeom prst="rect">
            <a:avLst/>
          </a:prstGeom>
        </p:spPr>
        <p:txBody>
          <a:bodyPr wrap="none" fromWordArt="1">
            <a:prstTxWarp prst="textPlain">
              <a:avLst>
                <a:gd name="adj" fmla="val 50000"/>
              </a:avLst>
            </a:prstTxWarp>
          </a:bodyPr>
          <a:lstStyle/>
          <a:p>
            <a:pPr algn="ctr" rtl="1"/>
            <a:r>
              <a:rPr lang="ar-SA" sz="3600" kern="10">
                <a:ln w="9525">
                  <a:solidFill>
                    <a:srgbClr val="FF6600"/>
                  </a:solidFill>
                  <a:round/>
                  <a:headEnd/>
                  <a:tailEnd/>
                </a:ln>
                <a:solidFill>
                  <a:srgbClr val="FF6600"/>
                </a:solidFill>
                <a:cs typeface="Arabic Transparent"/>
              </a:rPr>
              <a:t>المدرسة الكينزية</a:t>
            </a:r>
          </a:p>
        </p:txBody>
      </p:sp>
      <p:sp>
        <p:nvSpPr>
          <p:cNvPr id="27658" name="Text Box 10"/>
          <p:cNvSpPr txBox="1">
            <a:spLocks noChangeArrowheads="1"/>
          </p:cNvSpPr>
          <p:nvPr/>
        </p:nvSpPr>
        <p:spPr bwMode="auto">
          <a:xfrm>
            <a:off x="428228" y="5326063"/>
            <a:ext cx="8659151" cy="457200"/>
          </a:xfrm>
          <a:prstGeom prst="rect">
            <a:avLst/>
          </a:prstGeom>
          <a:noFill/>
          <a:ln w="9525">
            <a:noFill/>
            <a:miter lim="800000"/>
            <a:headEnd/>
            <a:tailEnd/>
          </a:ln>
        </p:spPr>
        <p:txBody>
          <a:bodyPr>
            <a:spAutoFit/>
          </a:bodyPr>
          <a:lstStyle/>
          <a:p>
            <a:pPr algn="just" rtl="1">
              <a:spcBef>
                <a:spcPct val="50000"/>
              </a:spcBef>
              <a:buFontTx/>
              <a:buBlip>
                <a:blip r:embed="rId3"/>
              </a:buBlip>
            </a:pPr>
            <a:r>
              <a:rPr lang="ar-BH" sz="2400">
                <a:cs typeface="Arabic Transparent" pitchFamily="2" charset="-78"/>
              </a:rPr>
              <a:t> توازن الاقتصاد عند مستوى أقل من التوظف الكامل في حالة الكساد.</a:t>
            </a:r>
            <a:endParaRPr lang="fr-FR" sz="2400">
              <a:cs typeface="Arabic Transparent" pitchFamily="2" charset="-78"/>
            </a:endParaRPr>
          </a:p>
        </p:txBody>
      </p:sp>
      <p:sp>
        <p:nvSpPr>
          <p:cNvPr id="27659" name="Text Box 11"/>
          <p:cNvSpPr txBox="1">
            <a:spLocks noChangeArrowheads="1"/>
          </p:cNvSpPr>
          <p:nvPr/>
        </p:nvSpPr>
        <p:spPr bwMode="auto">
          <a:xfrm>
            <a:off x="428228" y="5876925"/>
            <a:ext cx="8659151" cy="457200"/>
          </a:xfrm>
          <a:prstGeom prst="rect">
            <a:avLst/>
          </a:prstGeom>
          <a:noFill/>
          <a:ln w="9525">
            <a:noFill/>
            <a:miter lim="800000"/>
            <a:headEnd/>
            <a:tailEnd/>
          </a:ln>
        </p:spPr>
        <p:txBody>
          <a:bodyPr>
            <a:spAutoFit/>
          </a:bodyPr>
          <a:lstStyle/>
          <a:p>
            <a:pPr algn="just" rtl="1">
              <a:spcBef>
                <a:spcPct val="50000"/>
              </a:spcBef>
              <a:buFontTx/>
              <a:buBlip>
                <a:blip r:embed="rId3"/>
              </a:buBlip>
            </a:pPr>
            <a:r>
              <a:rPr lang="ar-BH" sz="2400">
                <a:cs typeface="Arabic Transparent" pitchFamily="2" charset="-78"/>
              </a:rPr>
              <a:t> ضرورة تدخل الحكومة باستخدام السياسة المالية لمعالجة الكساد الاقتصادي.</a:t>
            </a:r>
            <a:endParaRPr lang="fr-FR" sz="2400">
              <a:cs typeface="Arabic Transparent" pitchFamily="2" charset="-78"/>
            </a:endParaRPr>
          </a:p>
        </p:txBody>
      </p:sp>
      <p:sp>
        <p:nvSpPr>
          <p:cNvPr id="6156" name="AutoShape 12">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p:spPr>
        <p:txBody>
          <a:bodyPr wrap="none" anchor="ctr"/>
          <a:lstStyle/>
          <a:p>
            <a:endParaRPr lang="ar-S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grpId="0" nodeType="clickEffect">
                                  <p:stCondLst>
                                    <p:cond delay="0"/>
                                  </p:stCondLst>
                                  <p:childTnLst>
                                    <p:set>
                                      <p:cBhvr>
                                        <p:cTn id="6" dur="1" fill="hold">
                                          <p:stCondLst>
                                            <p:cond delay="0"/>
                                          </p:stCondLst>
                                        </p:cTn>
                                        <p:tgtEl>
                                          <p:spTgt spid="27650"/>
                                        </p:tgtEl>
                                        <p:attrNameLst>
                                          <p:attrName>style.visibility</p:attrName>
                                        </p:attrNameLst>
                                      </p:cBhvr>
                                      <p:to>
                                        <p:strVal val="visible"/>
                                      </p:to>
                                    </p:set>
                                    <p:animEffect transition="in" filter="barn(inHorizontal)">
                                      <p:cBhvr>
                                        <p:cTn id="7" dur="500"/>
                                        <p:tgtEl>
                                          <p:spTgt spid="27650"/>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27652"/>
                                        </p:tgtEl>
                                        <p:attrNameLst>
                                          <p:attrName>style.visibility</p:attrName>
                                        </p:attrNameLst>
                                      </p:cBhvr>
                                      <p:to>
                                        <p:strVal val="visible"/>
                                      </p:to>
                                    </p:set>
                                    <p:animEffect transition="in" filter="slide(fromBottom)">
                                      <p:cBhvr>
                                        <p:cTn id="12" dur="500"/>
                                        <p:tgtEl>
                                          <p:spTgt spid="27652"/>
                                        </p:tgtEl>
                                      </p:cBhvr>
                                    </p:animEffect>
                                  </p:childTnLst>
                                </p:cTn>
                              </p:par>
                            </p:childTnLst>
                          </p:cTn>
                        </p:par>
                        <p:par>
                          <p:cTn id="13" fill="hold">
                            <p:stCondLst>
                              <p:cond delay="500"/>
                            </p:stCondLst>
                            <p:childTnLst>
                              <p:par>
                                <p:cTn id="14" presetID="27" presetClass="entr" presetSubtype="0" fill="hold" grpId="0" nodeType="afterEffect">
                                  <p:stCondLst>
                                    <p:cond delay="0"/>
                                  </p:stCondLst>
                                  <p:iterate type="lt">
                                    <p:tmPct val="50000"/>
                                  </p:iterate>
                                  <p:childTnLst>
                                    <p:set>
                                      <p:cBhvr>
                                        <p:cTn id="15" dur="1" fill="hold">
                                          <p:stCondLst>
                                            <p:cond delay="0"/>
                                          </p:stCondLst>
                                        </p:cTn>
                                        <p:tgtEl>
                                          <p:spTgt spid="27651"/>
                                        </p:tgtEl>
                                        <p:attrNameLst>
                                          <p:attrName>style.visibility</p:attrName>
                                        </p:attrNameLst>
                                      </p:cBhvr>
                                      <p:to>
                                        <p:strVal val="visible"/>
                                      </p:to>
                                    </p:set>
                                    <p:anim calcmode="discrete" valueType="clr">
                                      <p:cBhvr override="childStyle">
                                        <p:cTn id="16" dur="80"/>
                                        <p:tgtEl>
                                          <p:spTgt spid="27651"/>
                                        </p:tgtEl>
                                        <p:attrNameLst>
                                          <p:attrName>style.color</p:attrName>
                                        </p:attrNameLst>
                                      </p:cBhvr>
                                      <p:tavLst>
                                        <p:tav tm="0">
                                          <p:val>
                                            <p:clrVal>
                                              <a:schemeClr val="accent2"/>
                                            </p:clrVal>
                                          </p:val>
                                        </p:tav>
                                        <p:tav tm="50000">
                                          <p:val>
                                            <p:clrVal>
                                              <a:schemeClr val="hlink"/>
                                            </p:clrVal>
                                          </p:val>
                                        </p:tav>
                                      </p:tavLst>
                                    </p:anim>
                                    <p:anim calcmode="discrete" valueType="clr">
                                      <p:cBhvr>
                                        <p:cTn id="17" dur="80"/>
                                        <p:tgtEl>
                                          <p:spTgt spid="27651"/>
                                        </p:tgtEl>
                                        <p:attrNameLst>
                                          <p:attrName>fillcolor</p:attrName>
                                        </p:attrNameLst>
                                      </p:cBhvr>
                                      <p:tavLst>
                                        <p:tav tm="0">
                                          <p:val>
                                            <p:clrVal>
                                              <a:schemeClr val="accent2"/>
                                            </p:clrVal>
                                          </p:val>
                                        </p:tav>
                                        <p:tav tm="50000">
                                          <p:val>
                                            <p:clrVal>
                                              <a:schemeClr val="hlink"/>
                                            </p:clrVal>
                                          </p:val>
                                        </p:tav>
                                      </p:tavLst>
                                    </p:anim>
                                    <p:set>
                                      <p:cBhvr>
                                        <p:cTn id="18" dur="80"/>
                                        <p:tgtEl>
                                          <p:spTgt spid="27651"/>
                                        </p:tgtEl>
                                        <p:attrNameLst>
                                          <p:attrName>fill.type</p:attrName>
                                        </p:attrNameLst>
                                      </p:cBhvr>
                                      <p:to>
                                        <p:strVal val="solid"/>
                                      </p:to>
                                    </p:set>
                                  </p:childTnLst>
                                </p:cTn>
                              </p:par>
                            </p:childTnLst>
                          </p:cTn>
                        </p:par>
                        <p:par>
                          <p:cTn id="19" fill="hold">
                            <p:stCondLst>
                              <p:cond delay="2140"/>
                            </p:stCondLst>
                            <p:childTnLst>
                              <p:par>
                                <p:cTn id="20" presetID="27" presetClass="entr" presetSubtype="0" fill="hold" grpId="0" nodeType="afterEffect">
                                  <p:stCondLst>
                                    <p:cond delay="0"/>
                                  </p:stCondLst>
                                  <p:iterate type="lt">
                                    <p:tmPct val="50000"/>
                                  </p:iterate>
                                  <p:childTnLst>
                                    <p:set>
                                      <p:cBhvr>
                                        <p:cTn id="21" dur="1" fill="hold">
                                          <p:stCondLst>
                                            <p:cond delay="0"/>
                                          </p:stCondLst>
                                        </p:cTn>
                                        <p:tgtEl>
                                          <p:spTgt spid="27653"/>
                                        </p:tgtEl>
                                        <p:attrNameLst>
                                          <p:attrName>style.visibility</p:attrName>
                                        </p:attrNameLst>
                                      </p:cBhvr>
                                      <p:to>
                                        <p:strVal val="visible"/>
                                      </p:to>
                                    </p:set>
                                    <p:anim calcmode="discrete" valueType="clr">
                                      <p:cBhvr override="childStyle">
                                        <p:cTn id="22" dur="80"/>
                                        <p:tgtEl>
                                          <p:spTgt spid="27653"/>
                                        </p:tgtEl>
                                        <p:attrNameLst>
                                          <p:attrName>style.color</p:attrName>
                                        </p:attrNameLst>
                                      </p:cBhvr>
                                      <p:tavLst>
                                        <p:tav tm="0">
                                          <p:val>
                                            <p:clrVal>
                                              <a:schemeClr val="accent2"/>
                                            </p:clrVal>
                                          </p:val>
                                        </p:tav>
                                        <p:tav tm="50000">
                                          <p:val>
                                            <p:clrVal>
                                              <a:schemeClr val="hlink"/>
                                            </p:clrVal>
                                          </p:val>
                                        </p:tav>
                                      </p:tavLst>
                                    </p:anim>
                                    <p:anim calcmode="discrete" valueType="clr">
                                      <p:cBhvr>
                                        <p:cTn id="23" dur="80"/>
                                        <p:tgtEl>
                                          <p:spTgt spid="27653"/>
                                        </p:tgtEl>
                                        <p:attrNameLst>
                                          <p:attrName>fillcolor</p:attrName>
                                        </p:attrNameLst>
                                      </p:cBhvr>
                                      <p:tavLst>
                                        <p:tav tm="0">
                                          <p:val>
                                            <p:clrVal>
                                              <a:schemeClr val="accent2"/>
                                            </p:clrVal>
                                          </p:val>
                                        </p:tav>
                                        <p:tav tm="50000">
                                          <p:val>
                                            <p:clrVal>
                                              <a:schemeClr val="hlink"/>
                                            </p:clrVal>
                                          </p:val>
                                        </p:tav>
                                      </p:tavLst>
                                    </p:anim>
                                    <p:set>
                                      <p:cBhvr>
                                        <p:cTn id="24" dur="80"/>
                                        <p:tgtEl>
                                          <p:spTgt spid="27653"/>
                                        </p:tgtEl>
                                        <p:attrNameLst>
                                          <p:attrName>fill.type</p:attrName>
                                        </p:attrNameLst>
                                      </p:cBhvr>
                                      <p:to>
                                        <p:strVal val="solid"/>
                                      </p:to>
                                    </p:set>
                                  </p:childTnLst>
                                </p:cTn>
                              </p:par>
                            </p:childTnLst>
                          </p:cTn>
                        </p:par>
                        <p:par>
                          <p:cTn id="25" fill="hold">
                            <p:stCondLst>
                              <p:cond delay="4100"/>
                            </p:stCondLst>
                            <p:childTnLst>
                              <p:par>
                                <p:cTn id="26" presetID="27" presetClass="entr" presetSubtype="0" fill="hold" grpId="0" nodeType="afterEffect">
                                  <p:stCondLst>
                                    <p:cond delay="0"/>
                                  </p:stCondLst>
                                  <p:iterate type="lt">
                                    <p:tmPct val="50000"/>
                                  </p:iterate>
                                  <p:childTnLst>
                                    <p:set>
                                      <p:cBhvr>
                                        <p:cTn id="27" dur="1" fill="hold">
                                          <p:stCondLst>
                                            <p:cond delay="0"/>
                                          </p:stCondLst>
                                        </p:cTn>
                                        <p:tgtEl>
                                          <p:spTgt spid="27654"/>
                                        </p:tgtEl>
                                        <p:attrNameLst>
                                          <p:attrName>style.visibility</p:attrName>
                                        </p:attrNameLst>
                                      </p:cBhvr>
                                      <p:to>
                                        <p:strVal val="visible"/>
                                      </p:to>
                                    </p:set>
                                    <p:anim calcmode="discrete" valueType="clr">
                                      <p:cBhvr override="childStyle">
                                        <p:cTn id="28" dur="80"/>
                                        <p:tgtEl>
                                          <p:spTgt spid="27654"/>
                                        </p:tgtEl>
                                        <p:attrNameLst>
                                          <p:attrName>style.color</p:attrName>
                                        </p:attrNameLst>
                                      </p:cBhvr>
                                      <p:tavLst>
                                        <p:tav tm="0">
                                          <p:val>
                                            <p:clrVal>
                                              <a:schemeClr val="accent2"/>
                                            </p:clrVal>
                                          </p:val>
                                        </p:tav>
                                        <p:tav tm="50000">
                                          <p:val>
                                            <p:clrVal>
                                              <a:schemeClr val="hlink"/>
                                            </p:clrVal>
                                          </p:val>
                                        </p:tav>
                                      </p:tavLst>
                                    </p:anim>
                                    <p:anim calcmode="discrete" valueType="clr">
                                      <p:cBhvr>
                                        <p:cTn id="29" dur="80"/>
                                        <p:tgtEl>
                                          <p:spTgt spid="27654"/>
                                        </p:tgtEl>
                                        <p:attrNameLst>
                                          <p:attrName>fillcolor</p:attrName>
                                        </p:attrNameLst>
                                      </p:cBhvr>
                                      <p:tavLst>
                                        <p:tav tm="0">
                                          <p:val>
                                            <p:clrVal>
                                              <a:schemeClr val="accent2"/>
                                            </p:clrVal>
                                          </p:val>
                                        </p:tav>
                                        <p:tav tm="50000">
                                          <p:val>
                                            <p:clrVal>
                                              <a:schemeClr val="hlink"/>
                                            </p:clrVal>
                                          </p:val>
                                        </p:tav>
                                      </p:tavLst>
                                    </p:anim>
                                    <p:set>
                                      <p:cBhvr>
                                        <p:cTn id="30" dur="80"/>
                                        <p:tgtEl>
                                          <p:spTgt spid="27654"/>
                                        </p:tgtEl>
                                        <p:attrNameLst>
                                          <p:attrName>fill.type</p:attrName>
                                        </p:attrNameLst>
                                      </p:cBhvr>
                                      <p:to>
                                        <p:strVal val="solid"/>
                                      </p:to>
                                    </p:set>
                                  </p:childTnLst>
                                </p:cTn>
                              </p:par>
                            </p:childTnLst>
                          </p:cTn>
                        </p:par>
                        <p:par>
                          <p:cTn id="31" fill="hold">
                            <p:stCondLst>
                              <p:cond delay="6460"/>
                            </p:stCondLst>
                            <p:childTnLst>
                              <p:par>
                                <p:cTn id="32" presetID="27" presetClass="entr" presetSubtype="0" fill="hold" grpId="0" nodeType="afterEffect">
                                  <p:stCondLst>
                                    <p:cond delay="0"/>
                                  </p:stCondLst>
                                  <p:iterate type="lt">
                                    <p:tmPct val="50000"/>
                                  </p:iterate>
                                  <p:childTnLst>
                                    <p:set>
                                      <p:cBhvr>
                                        <p:cTn id="33" dur="1" fill="hold">
                                          <p:stCondLst>
                                            <p:cond delay="0"/>
                                          </p:stCondLst>
                                        </p:cTn>
                                        <p:tgtEl>
                                          <p:spTgt spid="27655"/>
                                        </p:tgtEl>
                                        <p:attrNameLst>
                                          <p:attrName>style.visibility</p:attrName>
                                        </p:attrNameLst>
                                      </p:cBhvr>
                                      <p:to>
                                        <p:strVal val="visible"/>
                                      </p:to>
                                    </p:set>
                                    <p:anim calcmode="discrete" valueType="clr">
                                      <p:cBhvr override="childStyle">
                                        <p:cTn id="34" dur="80"/>
                                        <p:tgtEl>
                                          <p:spTgt spid="27655"/>
                                        </p:tgtEl>
                                        <p:attrNameLst>
                                          <p:attrName>style.color</p:attrName>
                                        </p:attrNameLst>
                                      </p:cBhvr>
                                      <p:tavLst>
                                        <p:tav tm="0">
                                          <p:val>
                                            <p:clrVal>
                                              <a:schemeClr val="accent2"/>
                                            </p:clrVal>
                                          </p:val>
                                        </p:tav>
                                        <p:tav tm="50000">
                                          <p:val>
                                            <p:clrVal>
                                              <a:schemeClr val="hlink"/>
                                            </p:clrVal>
                                          </p:val>
                                        </p:tav>
                                      </p:tavLst>
                                    </p:anim>
                                    <p:anim calcmode="discrete" valueType="clr">
                                      <p:cBhvr>
                                        <p:cTn id="35" dur="80"/>
                                        <p:tgtEl>
                                          <p:spTgt spid="27655"/>
                                        </p:tgtEl>
                                        <p:attrNameLst>
                                          <p:attrName>fillcolor</p:attrName>
                                        </p:attrNameLst>
                                      </p:cBhvr>
                                      <p:tavLst>
                                        <p:tav tm="0">
                                          <p:val>
                                            <p:clrVal>
                                              <a:schemeClr val="accent2"/>
                                            </p:clrVal>
                                          </p:val>
                                        </p:tav>
                                        <p:tav tm="50000">
                                          <p:val>
                                            <p:clrVal>
                                              <a:schemeClr val="hlink"/>
                                            </p:clrVal>
                                          </p:val>
                                        </p:tav>
                                      </p:tavLst>
                                    </p:anim>
                                    <p:set>
                                      <p:cBhvr>
                                        <p:cTn id="36" dur="80"/>
                                        <p:tgtEl>
                                          <p:spTgt spid="27655"/>
                                        </p:tgtEl>
                                        <p:attrNameLst>
                                          <p:attrName>fill.type</p:attrName>
                                        </p:attrNameLst>
                                      </p:cBhvr>
                                      <p:to>
                                        <p:strVal val="solid"/>
                                      </p:to>
                                    </p:set>
                                  </p:childTnLst>
                                </p:cTn>
                              </p:par>
                            </p:childTnLst>
                          </p:cTn>
                        </p:par>
                      </p:childTnLst>
                    </p:cTn>
                  </p:par>
                  <p:par>
                    <p:cTn id="37" fill="hold">
                      <p:stCondLst>
                        <p:cond delay="indefinite"/>
                      </p:stCondLst>
                      <p:childTnLst>
                        <p:par>
                          <p:cTn id="38" fill="hold">
                            <p:stCondLst>
                              <p:cond delay="0"/>
                            </p:stCondLst>
                            <p:childTnLst>
                              <p:par>
                                <p:cTn id="39" presetID="12" presetClass="entr" presetSubtype="4" fill="hold" grpId="0" nodeType="clickEffect">
                                  <p:stCondLst>
                                    <p:cond delay="0"/>
                                  </p:stCondLst>
                                  <p:childTnLst>
                                    <p:set>
                                      <p:cBhvr>
                                        <p:cTn id="40" dur="1" fill="hold">
                                          <p:stCondLst>
                                            <p:cond delay="0"/>
                                          </p:stCondLst>
                                        </p:cTn>
                                        <p:tgtEl>
                                          <p:spTgt spid="27657"/>
                                        </p:tgtEl>
                                        <p:attrNameLst>
                                          <p:attrName>style.visibility</p:attrName>
                                        </p:attrNameLst>
                                      </p:cBhvr>
                                      <p:to>
                                        <p:strVal val="visible"/>
                                      </p:to>
                                    </p:set>
                                    <p:animEffect transition="in" filter="slide(fromBottom)">
                                      <p:cBhvr>
                                        <p:cTn id="41" dur="500"/>
                                        <p:tgtEl>
                                          <p:spTgt spid="27657"/>
                                        </p:tgtEl>
                                      </p:cBhvr>
                                    </p:animEffect>
                                  </p:childTnLst>
                                </p:cTn>
                              </p:par>
                            </p:childTnLst>
                          </p:cTn>
                        </p:par>
                        <p:par>
                          <p:cTn id="42" fill="hold">
                            <p:stCondLst>
                              <p:cond delay="500"/>
                            </p:stCondLst>
                            <p:childTnLst>
                              <p:par>
                                <p:cTn id="43" presetID="27" presetClass="entr" presetSubtype="0" fill="hold" grpId="0" nodeType="afterEffect">
                                  <p:stCondLst>
                                    <p:cond delay="0"/>
                                  </p:stCondLst>
                                  <p:iterate type="lt">
                                    <p:tmPct val="50000"/>
                                  </p:iterate>
                                  <p:childTnLst>
                                    <p:set>
                                      <p:cBhvr>
                                        <p:cTn id="44" dur="1" fill="hold">
                                          <p:stCondLst>
                                            <p:cond delay="0"/>
                                          </p:stCondLst>
                                        </p:cTn>
                                        <p:tgtEl>
                                          <p:spTgt spid="27656"/>
                                        </p:tgtEl>
                                        <p:attrNameLst>
                                          <p:attrName>style.visibility</p:attrName>
                                        </p:attrNameLst>
                                      </p:cBhvr>
                                      <p:to>
                                        <p:strVal val="visible"/>
                                      </p:to>
                                    </p:set>
                                    <p:anim calcmode="discrete" valueType="clr">
                                      <p:cBhvr override="childStyle">
                                        <p:cTn id="45" dur="80"/>
                                        <p:tgtEl>
                                          <p:spTgt spid="27656"/>
                                        </p:tgtEl>
                                        <p:attrNameLst>
                                          <p:attrName>style.color</p:attrName>
                                        </p:attrNameLst>
                                      </p:cBhvr>
                                      <p:tavLst>
                                        <p:tav tm="0">
                                          <p:val>
                                            <p:clrVal>
                                              <a:schemeClr val="accent2"/>
                                            </p:clrVal>
                                          </p:val>
                                        </p:tav>
                                        <p:tav tm="50000">
                                          <p:val>
                                            <p:clrVal>
                                              <a:schemeClr val="hlink"/>
                                            </p:clrVal>
                                          </p:val>
                                        </p:tav>
                                      </p:tavLst>
                                    </p:anim>
                                    <p:anim calcmode="discrete" valueType="clr">
                                      <p:cBhvr>
                                        <p:cTn id="46" dur="80"/>
                                        <p:tgtEl>
                                          <p:spTgt spid="27656"/>
                                        </p:tgtEl>
                                        <p:attrNameLst>
                                          <p:attrName>fillcolor</p:attrName>
                                        </p:attrNameLst>
                                      </p:cBhvr>
                                      <p:tavLst>
                                        <p:tav tm="0">
                                          <p:val>
                                            <p:clrVal>
                                              <a:schemeClr val="accent2"/>
                                            </p:clrVal>
                                          </p:val>
                                        </p:tav>
                                        <p:tav tm="50000">
                                          <p:val>
                                            <p:clrVal>
                                              <a:schemeClr val="hlink"/>
                                            </p:clrVal>
                                          </p:val>
                                        </p:tav>
                                      </p:tavLst>
                                    </p:anim>
                                    <p:set>
                                      <p:cBhvr>
                                        <p:cTn id="47" dur="80"/>
                                        <p:tgtEl>
                                          <p:spTgt spid="27656"/>
                                        </p:tgtEl>
                                        <p:attrNameLst>
                                          <p:attrName>fill.type</p:attrName>
                                        </p:attrNameLst>
                                      </p:cBhvr>
                                      <p:to>
                                        <p:strVal val="solid"/>
                                      </p:to>
                                    </p:set>
                                  </p:childTnLst>
                                </p:cTn>
                              </p:par>
                            </p:childTnLst>
                          </p:cTn>
                        </p:par>
                        <p:par>
                          <p:cTn id="48" fill="hold">
                            <p:stCondLst>
                              <p:cond delay="2140"/>
                            </p:stCondLst>
                            <p:childTnLst>
                              <p:par>
                                <p:cTn id="49" presetID="27" presetClass="entr" presetSubtype="0" fill="hold" grpId="0" nodeType="afterEffect">
                                  <p:stCondLst>
                                    <p:cond delay="0"/>
                                  </p:stCondLst>
                                  <p:iterate type="lt">
                                    <p:tmPct val="50000"/>
                                  </p:iterate>
                                  <p:childTnLst>
                                    <p:set>
                                      <p:cBhvr>
                                        <p:cTn id="50" dur="1" fill="hold">
                                          <p:stCondLst>
                                            <p:cond delay="0"/>
                                          </p:stCondLst>
                                        </p:cTn>
                                        <p:tgtEl>
                                          <p:spTgt spid="27658"/>
                                        </p:tgtEl>
                                        <p:attrNameLst>
                                          <p:attrName>style.visibility</p:attrName>
                                        </p:attrNameLst>
                                      </p:cBhvr>
                                      <p:to>
                                        <p:strVal val="visible"/>
                                      </p:to>
                                    </p:set>
                                    <p:anim calcmode="discrete" valueType="clr">
                                      <p:cBhvr override="childStyle">
                                        <p:cTn id="51" dur="80"/>
                                        <p:tgtEl>
                                          <p:spTgt spid="27658"/>
                                        </p:tgtEl>
                                        <p:attrNameLst>
                                          <p:attrName>style.color</p:attrName>
                                        </p:attrNameLst>
                                      </p:cBhvr>
                                      <p:tavLst>
                                        <p:tav tm="0">
                                          <p:val>
                                            <p:clrVal>
                                              <a:schemeClr val="accent2"/>
                                            </p:clrVal>
                                          </p:val>
                                        </p:tav>
                                        <p:tav tm="50000">
                                          <p:val>
                                            <p:clrVal>
                                              <a:schemeClr val="hlink"/>
                                            </p:clrVal>
                                          </p:val>
                                        </p:tav>
                                      </p:tavLst>
                                    </p:anim>
                                    <p:anim calcmode="discrete" valueType="clr">
                                      <p:cBhvr>
                                        <p:cTn id="52" dur="80"/>
                                        <p:tgtEl>
                                          <p:spTgt spid="27658"/>
                                        </p:tgtEl>
                                        <p:attrNameLst>
                                          <p:attrName>fillcolor</p:attrName>
                                        </p:attrNameLst>
                                      </p:cBhvr>
                                      <p:tavLst>
                                        <p:tav tm="0">
                                          <p:val>
                                            <p:clrVal>
                                              <a:schemeClr val="accent2"/>
                                            </p:clrVal>
                                          </p:val>
                                        </p:tav>
                                        <p:tav tm="50000">
                                          <p:val>
                                            <p:clrVal>
                                              <a:schemeClr val="hlink"/>
                                            </p:clrVal>
                                          </p:val>
                                        </p:tav>
                                      </p:tavLst>
                                    </p:anim>
                                    <p:set>
                                      <p:cBhvr>
                                        <p:cTn id="53" dur="80"/>
                                        <p:tgtEl>
                                          <p:spTgt spid="27658"/>
                                        </p:tgtEl>
                                        <p:attrNameLst>
                                          <p:attrName>fill.type</p:attrName>
                                        </p:attrNameLst>
                                      </p:cBhvr>
                                      <p:to>
                                        <p:strVal val="solid"/>
                                      </p:to>
                                    </p:set>
                                  </p:childTnLst>
                                </p:cTn>
                              </p:par>
                            </p:childTnLst>
                          </p:cTn>
                        </p:par>
                        <p:par>
                          <p:cTn id="54" fill="hold">
                            <p:stCondLst>
                              <p:cond delay="4220"/>
                            </p:stCondLst>
                            <p:childTnLst>
                              <p:par>
                                <p:cTn id="55" presetID="27" presetClass="entr" presetSubtype="0" fill="hold" grpId="0" nodeType="afterEffect">
                                  <p:stCondLst>
                                    <p:cond delay="0"/>
                                  </p:stCondLst>
                                  <p:iterate type="lt">
                                    <p:tmPct val="50000"/>
                                  </p:iterate>
                                  <p:childTnLst>
                                    <p:set>
                                      <p:cBhvr>
                                        <p:cTn id="56" dur="1" fill="hold">
                                          <p:stCondLst>
                                            <p:cond delay="0"/>
                                          </p:stCondLst>
                                        </p:cTn>
                                        <p:tgtEl>
                                          <p:spTgt spid="27659"/>
                                        </p:tgtEl>
                                        <p:attrNameLst>
                                          <p:attrName>style.visibility</p:attrName>
                                        </p:attrNameLst>
                                      </p:cBhvr>
                                      <p:to>
                                        <p:strVal val="visible"/>
                                      </p:to>
                                    </p:set>
                                    <p:anim calcmode="discrete" valueType="clr">
                                      <p:cBhvr override="childStyle">
                                        <p:cTn id="57" dur="80"/>
                                        <p:tgtEl>
                                          <p:spTgt spid="27659"/>
                                        </p:tgtEl>
                                        <p:attrNameLst>
                                          <p:attrName>style.color</p:attrName>
                                        </p:attrNameLst>
                                      </p:cBhvr>
                                      <p:tavLst>
                                        <p:tav tm="0">
                                          <p:val>
                                            <p:clrVal>
                                              <a:schemeClr val="accent2"/>
                                            </p:clrVal>
                                          </p:val>
                                        </p:tav>
                                        <p:tav tm="50000">
                                          <p:val>
                                            <p:clrVal>
                                              <a:schemeClr val="hlink"/>
                                            </p:clrVal>
                                          </p:val>
                                        </p:tav>
                                      </p:tavLst>
                                    </p:anim>
                                    <p:anim calcmode="discrete" valueType="clr">
                                      <p:cBhvr>
                                        <p:cTn id="58" dur="80"/>
                                        <p:tgtEl>
                                          <p:spTgt spid="27659"/>
                                        </p:tgtEl>
                                        <p:attrNameLst>
                                          <p:attrName>fillcolor</p:attrName>
                                        </p:attrNameLst>
                                      </p:cBhvr>
                                      <p:tavLst>
                                        <p:tav tm="0">
                                          <p:val>
                                            <p:clrVal>
                                              <a:schemeClr val="accent2"/>
                                            </p:clrVal>
                                          </p:val>
                                        </p:tav>
                                        <p:tav tm="50000">
                                          <p:val>
                                            <p:clrVal>
                                              <a:schemeClr val="hlink"/>
                                            </p:clrVal>
                                          </p:val>
                                        </p:tav>
                                      </p:tavLst>
                                    </p:anim>
                                    <p:set>
                                      <p:cBhvr>
                                        <p:cTn id="59" dur="80"/>
                                        <p:tgtEl>
                                          <p:spTgt spid="27659"/>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0" grpId="0" animBg="1"/>
      <p:bldP spid="27651" grpId="0"/>
      <p:bldP spid="27652" grpId="0" animBg="1"/>
      <p:bldP spid="27653" grpId="0"/>
      <p:bldP spid="27654" grpId="0"/>
      <p:bldP spid="27655" grpId="0"/>
      <p:bldP spid="27656" grpId="0"/>
      <p:bldP spid="27657" grpId="0" animBg="1"/>
      <p:bldP spid="27658" grpId="0"/>
      <p:bldP spid="2765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ext Box 2"/>
          <p:cNvSpPr txBox="1">
            <a:spLocks noChangeArrowheads="1"/>
          </p:cNvSpPr>
          <p:nvPr/>
        </p:nvSpPr>
        <p:spPr bwMode="auto">
          <a:xfrm>
            <a:off x="428229" y="1163638"/>
            <a:ext cx="9126934" cy="457200"/>
          </a:xfrm>
          <a:prstGeom prst="rect">
            <a:avLst/>
          </a:prstGeom>
          <a:noFill/>
          <a:ln w="9525">
            <a:noFill/>
            <a:miter lim="800000"/>
            <a:headEnd/>
            <a:tailEnd/>
          </a:ln>
        </p:spPr>
        <p:txBody>
          <a:bodyPr>
            <a:spAutoFit/>
          </a:bodyPr>
          <a:lstStyle/>
          <a:p>
            <a:pPr algn="just" rtl="1">
              <a:spcBef>
                <a:spcPct val="50000"/>
              </a:spcBef>
              <a:buFontTx/>
              <a:buBlip>
                <a:blip r:embed="rId3"/>
              </a:buBlip>
            </a:pPr>
            <a:r>
              <a:rPr lang="ar-BH" sz="2400">
                <a:cs typeface="Arabic Transparent" pitchFamily="2" charset="-78"/>
              </a:rPr>
              <a:t> مؤسسها ميلتون فريدمان (1957)، ويتلخص فكرها في:</a:t>
            </a:r>
            <a:endParaRPr lang="fr-FR" sz="2400">
              <a:cs typeface="Arabic Transparent" pitchFamily="2" charset="-78"/>
            </a:endParaRPr>
          </a:p>
        </p:txBody>
      </p:sp>
      <p:sp>
        <p:nvSpPr>
          <p:cNvPr id="29699" name="WordArt 3"/>
          <p:cNvSpPr>
            <a:spLocks noChangeArrowheads="1" noChangeShapeType="1" noTextEdit="1"/>
          </p:cNvSpPr>
          <p:nvPr/>
        </p:nvSpPr>
        <p:spPr bwMode="auto">
          <a:xfrm>
            <a:off x="4562608" y="333375"/>
            <a:ext cx="4939242" cy="685800"/>
          </a:xfrm>
          <a:prstGeom prst="rect">
            <a:avLst/>
          </a:prstGeom>
        </p:spPr>
        <p:txBody>
          <a:bodyPr wrap="none" fromWordArt="1">
            <a:prstTxWarp prst="textPlain">
              <a:avLst>
                <a:gd name="adj" fmla="val 50000"/>
              </a:avLst>
            </a:prstTxWarp>
          </a:bodyPr>
          <a:lstStyle/>
          <a:p>
            <a:pPr algn="ctr" rtl="1"/>
            <a:r>
              <a:rPr lang="ar-SA" sz="3600" kern="10">
                <a:ln w="9525">
                  <a:solidFill>
                    <a:srgbClr val="FF6600"/>
                  </a:solidFill>
                  <a:round/>
                  <a:headEnd/>
                  <a:tailEnd/>
                </a:ln>
                <a:solidFill>
                  <a:srgbClr val="FF6600"/>
                </a:solidFill>
                <a:cs typeface="Arabic Transparent"/>
              </a:rPr>
              <a:t>المدرسة النقدية الحديثة</a:t>
            </a:r>
          </a:p>
        </p:txBody>
      </p:sp>
      <p:sp>
        <p:nvSpPr>
          <p:cNvPr id="29700" name="Text Box 4"/>
          <p:cNvSpPr txBox="1">
            <a:spLocks noChangeArrowheads="1"/>
          </p:cNvSpPr>
          <p:nvPr/>
        </p:nvSpPr>
        <p:spPr bwMode="auto">
          <a:xfrm>
            <a:off x="428228" y="1908175"/>
            <a:ext cx="8659151" cy="457200"/>
          </a:xfrm>
          <a:prstGeom prst="rect">
            <a:avLst/>
          </a:prstGeom>
          <a:noFill/>
          <a:ln w="9525">
            <a:noFill/>
            <a:miter lim="800000"/>
            <a:headEnd/>
            <a:tailEnd/>
          </a:ln>
        </p:spPr>
        <p:txBody>
          <a:bodyPr>
            <a:spAutoFit/>
          </a:bodyPr>
          <a:lstStyle/>
          <a:p>
            <a:pPr algn="just" rtl="1">
              <a:spcBef>
                <a:spcPct val="50000"/>
              </a:spcBef>
              <a:buFontTx/>
              <a:buBlip>
                <a:blip r:embed="rId3"/>
              </a:buBlip>
            </a:pPr>
            <a:r>
              <a:rPr lang="ar-BH" sz="2400">
                <a:cs typeface="Arabic Transparent" pitchFamily="2" charset="-78"/>
              </a:rPr>
              <a:t> التضخم ظاهرة نقدية.</a:t>
            </a:r>
            <a:endParaRPr lang="fr-FR" sz="2400">
              <a:cs typeface="Arabic Transparent" pitchFamily="2" charset="-78"/>
            </a:endParaRPr>
          </a:p>
        </p:txBody>
      </p:sp>
      <p:sp>
        <p:nvSpPr>
          <p:cNvPr id="29701" name="Text Box 5"/>
          <p:cNvSpPr txBox="1">
            <a:spLocks noChangeArrowheads="1"/>
          </p:cNvSpPr>
          <p:nvPr/>
        </p:nvSpPr>
        <p:spPr bwMode="auto">
          <a:xfrm>
            <a:off x="428228" y="2636838"/>
            <a:ext cx="8659151" cy="457200"/>
          </a:xfrm>
          <a:prstGeom prst="rect">
            <a:avLst/>
          </a:prstGeom>
          <a:noFill/>
          <a:ln w="9525">
            <a:noFill/>
            <a:miter lim="800000"/>
            <a:headEnd/>
            <a:tailEnd/>
          </a:ln>
        </p:spPr>
        <p:txBody>
          <a:bodyPr>
            <a:spAutoFit/>
          </a:bodyPr>
          <a:lstStyle/>
          <a:p>
            <a:pPr algn="just" rtl="1">
              <a:spcBef>
                <a:spcPct val="50000"/>
              </a:spcBef>
              <a:buFontTx/>
              <a:buBlip>
                <a:blip r:embed="rId3"/>
              </a:buBlip>
            </a:pPr>
            <a:r>
              <a:rPr lang="ar-BH" sz="2400">
                <a:cs typeface="Arabic Transparent" pitchFamily="2" charset="-78"/>
              </a:rPr>
              <a:t> السياسة المالية لا فاعلية لها ما لم تدعمها سياسة نقدية.</a:t>
            </a:r>
            <a:endParaRPr lang="fr-FR" sz="2400">
              <a:cs typeface="Arabic Transparent" pitchFamily="2" charset="-78"/>
            </a:endParaRPr>
          </a:p>
        </p:txBody>
      </p:sp>
      <p:sp>
        <p:nvSpPr>
          <p:cNvPr id="29702" name="WordArt 6"/>
          <p:cNvSpPr>
            <a:spLocks noChangeArrowheads="1" noChangeShapeType="1" noTextEdit="1"/>
          </p:cNvSpPr>
          <p:nvPr/>
        </p:nvSpPr>
        <p:spPr bwMode="auto">
          <a:xfrm>
            <a:off x="4562609" y="3325813"/>
            <a:ext cx="4860131" cy="685800"/>
          </a:xfrm>
          <a:prstGeom prst="rect">
            <a:avLst/>
          </a:prstGeom>
        </p:spPr>
        <p:txBody>
          <a:bodyPr wrap="none" fromWordArt="1">
            <a:prstTxWarp prst="textPlain">
              <a:avLst>
                <a:gd name="adj" fmla="val 50000"/>
              </a:avLst>
            </a:prstTxWarp>
          </a:bodyPr>
          <a:lstStyle/>
          <a:p>
            <a:pPr algn="ctr" rtl="1"/>
            <a:r>
              <a:rPr lang="ar-SA" sz="3600" kern="10">
                <a:ln w="9525">
                  <a:solidFill>
                    <a:srgbClr val="FF6600"/>
                  </a:solidFill>
                  <a:round/>
                  <a:headEnd/>
                  <a:tailEnd/>
                </a:ln>
                <a:solidFill>
                  <a:srgbClr val="FF6600"/>
                </a:solidFill>
                <a:cs typeface="Arabic Transparent"/>
              </a:rPr>
              <a:t>مدرسة التوقعات الرشيدة</a:t>
            </a:r>
          </a:p>
        </p:txBody>
      </p:sp>
      <p:sp>
        <p:nvSpPr>
          <p:cNvPr id="29703" name="Text Box 7"/>
          <p:cNvSpPr txBox="1">
            <a:spLocks noChangeArrowheads="1"/>
          </p:cNvSpPr>
          <p:nvPr/>
        </p:nvSpPr>
        <p:spPr bwMode="auto">
          <a:xfrm>
            <a:off x="428229" y="4238625"/>
            <a:ext cx="9126934" cy="457200"/>
          </a:xfrm>
          <a:prstGeom prst="rect">
            <a:avLst/>
          </a:prstGeom>
          <a:noFill/>
          <a:ln w="9525">
            <a:noFill/>
            <a:miter lim="800000"/>
            <a:headEnd/>
            <a:tailEnd/>
          </a:ln>
        </p:spPr>
        <p:txBody>
          <a:bodyPr>
            <a:spAutoFit/>
          </a:bodyPr>
          <a:lstStyle/>
          <a:p>
            <a:pPr algn="just" rtl="1">
              <a:spcBef>
                <a:spcPct val="50000"/>
              </a:spcBef>
              <a:buFontTx/>
              <a:buBlip>
                <a:blip r:embed="rId3"/>
              </a:buBlip>
            </a:pPr>
            <a:r>
              <a:rPr lang="ar-BH" sz="2400">
                <a:cs typeface="Arabic Transparent" pitchFamily="2" charset="-78"/>
              </a:rPr>
              <a:t> مؤسسها روبرت لوكس وتوماس سيرجنت (1970-1980) ويتلخص فكرها في:</a:t>
            </a:r>
            <a:endParaRPr lang="fr-FR" sz="2400">
              <a:cs typeface="Arabic Transparent" pitchFamily="2" charset="-78"/>
            </a:endParaRPr>
          </a:p>
        </p:txBody>
      </p:sp>
      <p:sp>
        <p:nvSpPr>
          <p:cNvPr id="29704" name="Text Box 8"/>
          <p:cNvSpPr txBox="1">
            <a:spLocks noChangeArrowheads="1"/>
          </p:cNvSpPr>
          <p:nvPr/>
        </p:nvSpPr>
        <p:spPr bwMode="auto">
          <a:xfrm>
            <a:off x="428228" y="4983164"/>
            <a:ext cx="8659151" cy="830997"/>
          </a:xfrm>
          <a:prstGeom prst="rect">
            <a:avLst/>
          </a:prstGeom>
          <a:noFill/>
          <a:ln w="9525">
            <a:noFill/>
            <a:miter lim="800000"/>
            <a:headEnd/>
            <a:tailEnd/>
          </a:ln>
        </p:spPr>
        <p:txBody>
          <a:bodyPr>
            <a:spAutoFit/>
          </a:bodyPr>
          <a:lstStyle/>
          <a:p>
            <a:pPr algn="just" rtl="1">
              <a:spcBef>
                <a:spcPct val="50000"/>
              </a:spcBef>
              <a:buFontTx/>
              <a:buBlip>
                <a:blip r:embed="rId3"/>
              </a:buBlip>
            </a:pPr>
            <a:r>
              <a:rPr lang="ar-BH" sz="2400">
                <a:cs typeface="Arabic Transparent" pitchFamily="2" charset="-78"/>
              </a:rPr>
              <a:t> السياسات الاقتصادية غير المتوقعة فقط هي التي تؤثر في المتغيرات الاقتصادية الحقيقية، أي الناتج الحقيقي ومعدل البطالة.</a:t>
            </a:r>
            <a:endParaRPr lang="fr-FR" sz="2400">
              <a:cs typeface="Arabic Transparent" pitchFamily="2" charset="-78"/>
            </a:endParaRPr>
          </a:p>
        </p:txBody>
      </p:sp>
      <p:sp>
        <p:nvSpPr>
          <p:cNvPr id="7177" name="AutoShape 9">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p:spPr>
        <p:txBody>
          <a:bodyPr wrap="none" anchor="ctr"/>
          <a:lstStyle/>
          <a:p>
            <a:endParaRPr lang="ar-S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29699"/>
                                        </p:tgtEl>
                                        <p:attrNameLst>
                                          <p:attrName>style.visibility</p:attrName>
                                        </p:attrNameLst>
                                      </p:cBhvr>
                                      <p:to>
                                        <p:strVal val="visible"/>
                                      </p:to>
                                    </p:set>
                                    <p:animEffect transition="in" filter="slide(fromBottom)">
                                      <p:cBhvr>
                                        <p:cTn id="7" dur="500"/>
                                        <p:tgtEl>
                                          <p:spTgt spid="29699"/>
                                        </p:tgtEl>
                                      </p:cBhvr>
                                    </p:animEffect>
                                  </p:childTnLst>
                                </p:cTn>
                              </p:par>
                            </p:childTnLst>
                          </p:cTn>
                        </p:par>
                        <p:par>
                          <p:cTn id="8" fill="hold">
                            <p:stCondLst>
                              <p:cond delay="500"/>
                            </p:stCondLst>
                            <p:childTnLst>
                              <p:par>
                                <p:cTn id="9" presetID="27" presetClass="entr" presetSubtype="0" fill="hold" grpId="0" nodeType="afterEffect">
                                  <p:stCondLst>
                                    <p:cond delay="0"/>
                                  </p:stCondLst>
                                  <p:iterate type="lt">
                                    <p:tmPct val="50000"/>
                                  </p:iterate>
                                  <p:childTnLst>
                                    <p:set>
                                      <p:cBhvr>
                                        <p:cTn id="10" dur="1" fill="hold">
                                          <p:stCondLst>
                                            <p:cond delay="0"/>
                                          </p:stCondLst>
                                        </p:cTn>
                                        <p:tgtEl>
                                          <p:spTgt spid="29698"/>
                                        </p:tgtEl>
                                        <p:attrNameLst>
                                          <p:attrName>style.visibility</p:attrName>
                                        </p:attrNameLst>
                                      </p:cBhvr>
                                      <p:to>
                                        <p:strVal val="visible"/>
                                      </p:to>
                                    </p:set>
                                    <p:anim calcmode="discrete" valueType="clr">
                                      <p:cBhvr override="childStyle">
                                        <p:cTn id="11" dur="80"/>
                                        <p:tgtEl>
                                          <p:spTgt spid="29698"/>
                                        </p:tgtEl>
                                        <p:attrNameLst>
                                          <p:attrName>style.color</p:attrName>
                                        </p:attrNameLst>
                                      </p:cBhvr>
                                      <p:tavLst>
                                        <p:tav tm="0">
                                          <p:val>
                                            <p:clrVal>
                                              <a:schemeClr val="accent2"/>
                                            </p:clrVal>
                                          </p:val>
                                        </p:tav>
                                        <p:tav tm="50000">
                                          <p:val>
                                            <p:clrVal>
                                              <a:schemeClr val="hlink"/>
                                            </p:clrVal>
                                          </p:val>
                                        </p:tav>
                                      </p:tavLst>
                                    </p:anim>
                                    <p:anim calcmode="discrete" valueType="clr">
                                      <p:cBhvr>
                                        <p:cTn id="12" dur="80"/>
                                        <p:tgtEl>
                                          <p:spTgt spid="29698"/>
                                        </p:tgtEl>
                                        <p:attrNameLst>
                                          <p:attrName>fillcolor</p:attrName>
                                        </p:attrNameLst>
                                      </p:cBhvr>
                                      <p:tavLst>
                                        <p:tav tm="0">
                                          <p:val>
                                            <p:clrVal>
                                              <a:schemeClr val="accent2"/>
                                            </p:clrVal>
                                          </p:val>
                                        </p:tav>
                                        <p:tav tm="50000">
                                          <p:val>
                                            <p:clrVal>
                                              <a:schemeClr val="hlink"/>
                                            </p:clrVal>
                                          </p:val>
                                        </p:tav>
                                      </p:tavLst>
                                    </p:anim>
                                    <p:set>
                                      <p:cBhvr>
                                        <p:cTn id="13" dur="80"/>
                                        <p:tgtEl>
                                          <p:spTgt spid="29698"/>
                                        </p:tgtEl>
                                        <p:attrNameLst>
                                          <p:attrName>fill.type</p:attrName>
                                        </p:attrNameLst>
                                      </p:cBhvr>
                                      <p:to>
                                        <p:strVal val="solid"/>
                                      </p:to>
                                    </p:set>
                                  </p:childTnLst>
                                </p:cTn>
                              </p:par>
                            </p:childTnLst>
                          </p:cTn>
                        </p:par>
                        <p:par>
                          <p:cTn id="14" fill="hold">
                            <p:stCondLst>
                              <p:cond delay="2140"/>
                            </p:stCondLst>
                            <p:childTnLst>
                              <p:par>
                                <p:cTn id="15" presetID="27" presetClass="entr" presetSubtype="0" fill="hold" grpId="0" nodeType="afterEffect">
                                  <p:stCondLst>
                                    <p:cond delay="0"/>
                                  </p:stCondLst>
                                  <p:iterate type="lt">
                                    <p:tmPct val="50000"/>
                                  </p:iterate>
                                  <p:childTnLst>
                                    <p:set>
                                      <p:cBhvr>
                                        <p:cTn id="16" dur="1" fill="hold">
                                          <p:stCondLst>
                                            <p:cond delay="0"/>
                                          </p:stCondLst>
                                        </p:cTn>
                                        <p:tgtEl>
                                          <p:spTgt spid="29700"/>
                                        </p:tgtEl>
                                        <p:attrNameLst>
                                          <p:attrName>style.visibility</p:attrName>
                                        </p:attrNameLst>
                                      </p:cBhvr>
                                      <p:to>
                                        <p:strVal val="visible"/>
                                      </p:to>
                                    </p:set>
                                    <p:anim calcmode="discrete" valueType="clr">
                                      <p:cBhvr override="childStyle">
                                        <p:cTn id="17" dur="80"/>
                                        <p:tgtEl>
                                          <p:spTgt spid="29700"/>
                                        </p:tgtEl>
                                        <p:attrNameLst>
                                          <p:attrName>style.color</p:attrName>
                                        </p:attrNameLst>
                                      </p:cBhvr>
                                      <p:tavLst>
                                        <p:tav tm="0">
                                          <p:val>
                                            <p:clrVal>
                                              <a:schemeClr val="accent2"/>
                                            </p:clrVal>
                                          </p:val>
                                        </p:tav>
                                        <p:tav tm="50000">
                                          <p:val>
                                            <p:clrVal>
                                              <a:schemeClr val="hlink"/>
                                            </p:clrVal>
                                          </p:val>
                                        </p:tav>
                                      </p:tavLst>
                                    </p:anim>
                                    <p:anim calcmode="discrete" valueType="clr">
                                      <p:cBhvr>
                                        <p:cTn id="18" dur="80"/>
                                        <p:tgtEl>
                                          <p:spTgt spid="29700"/>
                                        </p:tgtEl>
                                        <p:attrNameLst>
                                          <p:attrName>fillcolor</p:attrName>
                                        </p:attrNameLst>
                                      </p:cBhvr>
                                      <p:tavLst>
                                        <p:tav tm="0">
                                          <p:val>
                                            <p:clrVal>
                                              <a:schemeClr val="accent2"/>
                                            </p:clrVal>
                                          </p:val>
                                        </p:tav>
                                        <p:tav tm="50000">
                                          <p:val>
                                            <p:clrVal>
                                              <a:schemeClr val="hlink"/>
                                            </p:clrVal>
                                          </p:val>
                                        </p:tav>
                                      </p:tavLst>
                                    </p:anim>
                                    <p:set>
                                      <p:cBhvr>
                                        <p:cTn id="19" dur="80"/>
                                        <p:tgtEl>
                                          <p:spTgt spid="29700"/>
                                        </p:tgtEl>
                                        <p:attrNameLst>
                                          <p:attrName>fill.type</p:attrName>
                                        </p:attrNameLst>
                                      </p:cBhvr>
                                      <p:to>
                                        <p:strVal val="solid"/>
                                      </p:to>
                                    </p:set>
                                  </p:childTnLst>
                                </p:cTn>
                              </p:par>
                            </p:childTnLst>
                          </p:cTn>
                        </p:par>
                        <p:par>
                          <p:cTn id="20" fill="hold">
                            <p:stCondLst>
                              <p:cond delay="2860"/>
                            </p:stCondLst>
                            <p:childTnLst>
                              <p:par>
                                <p:cTn id="21" presetID="27" presetClass="entr" presetSubtype="0" fill="hold" grpId="0" nodeType="afterEffect">
                                  <p:stCondLst>
                                    <p:cond delay="0"/>
                                  </p:stCondLst>
                                  <p:iterate type="lt">
                                    <p:tmPct val="50000"/>
                                  </p:iterate>
                                  <p:childTnLst>
                                    <p:set>
                                      <p:cBhvr>
                                        <p:cTn id="22" dur="1" fill="hold">
                                          <p:stCondLst>
                                            <p:cond delay="0"/>
                                          </p:stCondLst>
                                        </p:cTn>
                                        <p:tgtEl>
                                          <p:spTgt spid="29701"/>
                                        </p:tgtEl>
                                        <p:attrNameLst>
                                          <p:attrName>style.visibility</p:attrName>
                                        </p:attrNameLst>
                                      </p:cBhvr>
                                      <p:to>
                                        <p:strVal val="visible"/>
                                      </p:to>
                                    </p:set>
                                    <p:anim calcmode="discrete" valueType="clr">
                                      <p:cBhvr override="childStyle">
                                        <p:cTn id="23" dur="80"/>
                                        <p:tgtEl>
                                          <p:spTgt spid="29701"/>
                                        </p:tgtEl>
                                        <p:attrNameLst>
                                          <p:attrName>style.color</p:attrName>
                                        </p:attrNameLst>
                                      </p:cBhvr>
                                      <p:tavLst>
                                        <p:tav tm="0">
                                          <p:val>
                                            <p:clrVal>
                                              <a:schemeClr val="accent2"/>
                                            </p:clrVal>
                                          </p:val>
                                        </p:tav>
                                        <p:tav tm="50000">
                                          <p:val>
                                            <p:clrVal>
                                              <a:schemeClr val="hlink"/>
                                            </p:clrVal>
                                          </p:val>
                                        </p:tav>
                                      </p:tavLst>
                                    </p:anim>
                                    <p:anim calcmode="discrete" valueType="clr">
                                      <p:cBhvr>
                                        <p:cTn id="24" dur="80"/>
                                        <p:tgtEl>
                                          <p:spTgt spid="29701"/>
                                        </p:tgtEl>
                                        <p:attrNameLst>
                                          <p:attrName>fillcolor</p:attrName>
                                        </p:attrNameLst>
                                      </p:cBhvr>
                                      <p:tavLst>
                                        <p:tav tm="0">
                                          <p:val>
                                            <p:clrVal>
                                              <a:schemeClr val="accent2"/>
                                            </p:clrVal>
                                          </p:val>
                                        </p:tav>
                                        <p:tav tm="50000">
                                          <p:val>
                                            <p:clrVal>
                                              <a:schemeClr val="hlink"/>
                                            </p:clrVal>
                                          </p:val>
                                        </p:tav>
                                      </p:tavLst>
                                    </p:anim>
                                    <p:set>
                                      <p:cBhvr>
                                        <p:cTn id="25" dur="80"/>
                                        <p:tgtEl>
                                          <p:spTgt spid="29701"/>
                                        </p:tgtEl>
                                        <p:attrNameLst>
                                          <p:attrName>fill.type</p:attrName>
                                        </p:attrNameLst>
                                      </p:cBhvr>
                                      <p:to>
                                        <p:strVal val="solid"/>
                                      </p:to>
                                    </p:set>
                                  </p:childTnLst>
                                </p:cTn>
                              </p:par>
                            </p:childTnLst>
                          </p:cTn>
                        </p:par>
                      </p:childTnLst>
                    </p:cTn>
                  </p:par>
                  <p:par>
                    <p:cTn id="26" fill="hold">
                      <p:stCondLst>
                        <p:cond delay="indefinite"/>
                      </p:stCondLst>
                      <p:childTnLst>
                        <p:par>
                          <p:cTn id="27" fill="hold">
                            <p:stCondLst>
                              <p:cond delay="0"/>
                            </p:stCondLst>
                            <p:childTnLst>
                              <p:par>
                                <p:cTn id="28" presetID="12" presetClass="entr" presetSubtype="4" fill="hold" grpId="0" nodeType="clickEffect">
                                  <p:stCondLst>
                                    <p:cond delay="0"/>
                                  </p:stCondLst>
                                  <p:childTnLst>
                                    <p:set>
                                      <p:cBhvr>
                                        <p:cTn id="29" dur="1" fill="hold">
                                          <p:stCondLst>
                                            <p:cond delay="0"/>
                                          </p:stCondLst>
                                        </p:cTn>
                                        <p:tgtEl>
                                          <p:spTgt spid="29702"/>
                                        </p:tgtEl>
                                        <p:attrNameLst>
                                          <p:attrName>style.visibility</p:attrName>
                                        </p:attrNameLst>
                                      </p:cBhvr>
                                      <p:to>
                                        <p:strVal val="visible"/>
                                      </p:to>
                                    </p:set>
                                    <p:animEffect transition="in" filter="slide(fromBottom)">
                                      <p:cBhvr>
                                        <p:cTn id="30" dur="500"/>
                                        <p:tgtEl>
                                          <p:spTgt spid="29702"/>
                                        </p:tgtEl>
                                      </p:cBhvr>
                                    </p:animEffect>
                                  </p:childTnLst>
                                </p:cTn>
                              </p:par>
                            </p:childTnLst>
                          </p:cTn>
                        </p:par>
                        <p:par>
                          <p:cTn id="31" fill="hold">
                            <p:stCondLst>
                              <p:cond delay="500"/>
                            </p:stCondLst>
                            <p:childTnLst>
                              <p:par>
                                <p:cTn id="32" presetID="27" presetClass="entr" presetSubtype="0" fill="hold" grpId="0" nodeType="afterEffect">
                                  <p:stCondLst>
                                    <p:cond delay="0"/>
                                  </p:stCondLst>
                                  <p:iterate type="lt">
                                    <p:tmPct val="50000"/>
                                  </p:iterate>
                                  <p:childTnLst>
                                    <p:set>
                                      <p:cBhvr>
                                        <p:cTn id="33" dur="1" fill="hold">
                                          <p:stCondLst>
                                            <p:cond delay="0"/>
                                          </p:stCondLst>
                                        </p:cTn>
                                        <p:tgtEl>
                                          <p:spTgt spid="29703"/>
                                        </p:tgtEl>
                                        <p:attrNameLst>
                                          <p:attrName>style.visibility</p:attrName>
                                        </p:attrNameLst>
                                      </p:cBhvr>
                                      <p:to>
                                        <p:strVal val="visible"/>
                                      </p:to>
                                    </p:set>
                                    <p:anim calcmode="discrete" valueType="clr">
                                      <p:cBhvr override="childStyle">
                                        <p:cTn id="34" dur="80"/>
                                        <p:tgtEl>
                                          <p:spTgt spid="29703"/>
                                        </p:tgtEl>
                                        <p:attrNameLst>
                                          <p:attrName>style.color</p:attrName>
                                        </p:attrNameLst>
                                      </p:cBhvr>
                                      <p:tavLst>
                                        <p:tav tm="0">
                                          <p:val>
                                            <p:clrVal>
                                              <a:schemeClr val="accent2"/>
                                            </p:clrVal>
                                          </p:val>
                                        </p:tav>
                                        <p:tav tm="50000">
                                          <p:val>
                                            <p:clrVal>
                                              <a:schemeClr val="hlink"/>
                                            </p:clrVal>
                                          </p:val>
                                        </p:tav>
                                      </p:tavLst>
                                    </p:anim>
                                    <p:anim calcmode="discrete" valueType="clr">
                                      <p:cBhvr>
                                        <p:cTn id="35" dur="80"/>
                                        <p:tgtEl>
                                          <p:spTgt spid="29703"/>
                                        </p:tgtEl>
                                        <p:attrNameLst>
                                          <p:attrName>fillcolor</p:attrName>
                                        </p:attrNameLst>
                                      </p:cBhvr>
                                      <p:tavLst>
                                        <p:tav tm="0">
                                          <p:val>
                                            <p:clrVal>
                                              <a:schemeClr val="accent2"/>
                                            </p:clrVal>
                                          </p:val>
                                        </p:tav>
                                        <p:tav tm="50000">
                                          <p:val>
                                            <p:clrVal>
                                              <a:schemeClr val="hlink"/>
                                            </p:clrVal>
                                          </p:val>
                                        </p:tav>
                                      </p:tavLst>
                                    </p:anim>
                                    <p:set>
                                      <p:cBhvr>
                                        <p:cTn id="36" dur="80"/>
                                        <p:tgtEl>
                                          <p:spTgt spid="29703"/>
                                        </p:tgtEl>
                                        <p:attrNameLst>
                                          <p:attrName>fill.type</p:attrName>
                                        </p:attrNameLst>
                                      </p:cBhvr>
                                      <p:to>
                                        <p:strVal val="solid"/>
                                      </p:to>
                                    </p:set>
                                  </p:childTnLst>
                                </p:cTn>
                              </p:par>
                            </p:childTnLst>
                          </p:cTn>
                        </p:par>
                        <p:par>
                          <p:cTn id="37" fill="hold">
                            <p:stCondLst>
                              <p:cond delay="2620"/>
                            </p:stCondLst>
                            <p:childTnLst>
                              <p:par>
                                <p:cTn id="38" presetID="27" presetClass="entr" presetSubtype="0" fill="hold" grpId="0" nodeType="afterEffect">
                                  <p:stCondLst>
                                    <p:cond delay="0"/>
                                  </p:stCondLst>
                                  <p:iterate type="lt">
                                    <p:tmPct val="50000"/>
                                  </p:iterate>
                                  <p:childTnLst>
                                    <p:set>
                                      <p:cBhvr>
                                        <p:cTn id="39" dur="1" fill="hold">
                                          <p:stCondLst>
                                            <p:cond delay="0"/>
                                          </p:stCondLst>
                                        </p:cTn>
                                        <p:tgtEl>
                                          <p:spTgt spid="29704"/>
                                        </p:tgtEl>
                                        <p:attrNameLst>
                                          <p:attrName>style.visibility</p:attrName>
                                        </p:attrNameLst>
                                      </p:cBhvr>
                                      <p:to>
                                        <p:strVal val="visible"/>
                                      </p:to>
                                    </p:set>
                                    <p:anim calcmode="discrete" valueType="clr">
                                      <p:cBhvr override="childStyle">
                                        <p:cTn id="40" dur="80"/>
                                        <p:tgtEl>
                                          <p:spTgt spid="29704"/>
                                        </p:tgtEl>
                                        <p:attrNameLst>
                                          <p:attrName>style.color</p:attrName>
                                        </p:attrNameLst>
                                      </p:cBhvr>
                                      <p:tavLst>
                                        <p:tav tm="0">
                                          <p:val>
                                            <p:clrVal>
                                              <a:schemeClr val="accent2"/>
                                            </p:clrVal>
                                          </p:val>
                                        </p:tav>
                                        <p:tav tm="50000">
                                          <p:val>
                                            <p:clrVal>
                                              <a:schemeClr val="hlink"/>
                                            </p:clrVal>
                                          </p:val>
                                        </p:tav>
                                      </p:tavLst>
                                    </p:anim>
                                    <p:anim calcmode="discrete" valueType="clr">
                                      <p:cBhvr>
                                        <p:cTn id="41" dur="80"/>
                                        <p:tgtEl>
                                          <p:spTgt spid="29704"/>
                                        </p:tgtEl>
                                        <p:attrNameLst>
                                          <p:attrName>fillcolor</p:attrName>
                                        </p:attrNameLst>
                                      </p:cBhvr>
                                      <p:tavLst>
                                        <p:tav tm="0">
                                          <p:val>
                                            <p:clrVal>
                                              <a:schemeClr val="accent2"/>
                                            </p:clrVal>
                                          </p:val>
                                        </p:tav>
                                        <p:tav tm="50000">
                                          <p:val>
                                            <p:clrVal>
                                              <a:schemeClr val="hlink"/>
                                            </p:clrVal>
                                          </p:val>
                                        </p:tav>
                                      </p:tavLst>
                                    </p:anim>
                                    <p:set>
                                      <p:cBhvr>
                                        <p:cTn id="42" dur="80"/>
                                        <p:tgtEl>
                                          <p:spTgt spid="29704"/>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8" grpId="0"/>
      <p:bldP spid="29699" grpId="0" animBg="1"/>
      <p:bldP spid="29700" grpId="0"/>
      <p:bldP spid="29701" grpId="0"/>
      <p:bldP spid="29702" grpId="0" animBg="1"/>
      <p:bldP spid="29703" grpId="0"/>
      <p:bldP spid="2970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 Box 2"/>
          <p:cNvSpPr txBox="1">
            <a:spLocks noChangeArrowheads="1"/>
          </p:cNvSpPr>
          <p:nvPr/>
        </p:nvSpPr>
        <p:spPr bwMode="auto">
          <a:xfrm>
            <a:off x="428229" y="1790700"/>
            <a:ext cx="9126934" cy="830997"/>
          </a:xfrm>
          <a:prstGeom prst="rect">
            <a:avLst/>
          </a:prstGeom>
          <a:noFill/>
          <a:ln w="9525">
            <a:noFill/>
            <a:miter lim="800000"/>
            <a:headEnd/>
            <a:tailEnd/>
          </a:ln>
        </p:spPr>
        <p:txBody>
          <a:bodyPr>
            <a:spAutoFit/>
          </a:bodyPr>
          <a:lstStyle/>
          <a:p>
            <a:pPr algn="just" rtl="1">
              <a:spcBef>
                <a:spcPct val="50000"/>
              </a:spcBef>
            </a:pPr>
            <a:r>
              <a:rPr lang="ar-SA" sz="2400" dirty="0" smtClean="0"/>
              <a:t>يعرف النمو الاقتصادي على أنه الزيادة المستمرة في الناتج القومي الحقيقي من سنة إلى أخرى ،كما نلاحظ أن </a:t>
            </a:r>
            <a:r>
              <a:rPr lang="ar-BH" sz="2400" dirty="0" smtClean="0"/>
              <a:t> </a:t>
            </a:r>
            <a:r>
              <a:rPr lang="ar-BH" sz="2400" dirty="0"/>
              <a:t>استمرار النمو الاقتصادي أمر مرهون بإمكانية تحقيق كل من :</a:t>
            </a:r>
            <a:endParaRPr lang="fr-FR" sz="2400" dirty="0"/>
          </a:p>
        </p:txBody>
      </p:sp>
      <p:sp>
        <p:nvSpPr>
          <p:cNvPr id="15363" name="WordArt 3"/>
          <p:cNvSpPr>
            <a:spLocks noChangeArrowheads="1" noChangeShapeType="1" noTextEdit="1"/>
          </p:cNvSpPr>
          <p:nvPr/>
        </p:nvSpPr>
        <p:spPr bwMode="auto">
          <a:xfrm>
            <a:off x="4328716" y="404813"/>
            <a:ext cx="5173133" cy="1079500"/>
          </a:xfrm>
          <a:prstGeom prst="rect">
            <a:avLst/>
          </a:prstGeom>
        </p:spPr>
        <p:txBody>
          <a:bodyPr wrap="none" fromWordArt="1">
            <a:prstTxWarp prst="textPlain">
              <a:avLst>
                <a:gd name="adj" fmla="val 50000"/>
              </a:avLst>
            </a:prstTxWarp>
          </a:bodyPr>
          <a:lstStyle/>
          <a:p>
            <a:pPr algn="ctr" rtl="1"/>
            <a:r>
              <a:rPr lang="ar-SA" sz="3600" kern="10">
                <a:ln w="9525">
                  <a:solidFill>
                    <a:srgbClr val="FF6600"/>
                  </a:solidFill>
                  <a:round/>
                  <a:headEnd/>
                  <a:tailEnd/>
                </a:ln>
                <a:solidFill>
                  <a:srgbClr val="FF6600"/>
                </a:solidFill>
                <a:cs typeface="Arabic Transparent"/>
              </a:rPr>
              <a:t>النمو الإقتصادي</a:t>
            </a:r>
          </a:p>
        </p:txBody>
      </p:sp>
      <p:sp>
        <p:nvSpPr>
          <p:cNvPr id="15364" name="Text Box 4"/>
          <p:cNvSpPr txBox="1">
            <a:spLocks noChangeArrowheads="1"/>
          </p:cNvSpPr>
          <p:nvPr/>
        </p:nvSpPr>
        <p:spPr bwMode="auto">
          <a:xfrm>
            <a:off x="533400" y="2895600"/>
            <a:ext cx="9126934" cy="830997"/>
          </a:xfrm>
          <a:prstGeom prst="rect">
            <a:avLst/>
          </a:prstGeom>
          <a:noFill/>
          <a:ln w="9525">
            <a:noFill/>
            <a:miter lim="800000"/>
            <a:headEnd/>
            <a:tailEnd/>
          </a:ln>
        </p:spPr>
        <p:txBody>
          <a:bodyPr>
            <a:spAutoFit/>
          </a:bodyPr>
          <a:lstStyle/>
          <a:p>
            <a:pPr algn="just" rtl="1">
              <a:spcBef>
                <a:spcPct val="50000"/>
              </a:spcBef>
              <a:buFontTx/>
              <a:buBlip>
                <a:blip r:embed="rId3"/>
              </a:buBlip>
            </a:pPr>
            <a:r>
              <a:rPr lang="ar-BH" sz="2400" dirty="0"/>
              <a:t> تنمية الموارد باستصلاح الأراضي أو تنمية الموارد النفطية وتنمية كل من رأس المال البشري ورأس المال المادي.</a:t>
            </a:r>
            <a:endParaRPr lang="fr-FR" sz="2400" dirty="0"/>
          </a:p>
        </p:txBody>
      </p:sp>
      <p:sp>
        <p:nvSpPr>
          <p:cNvPr id="15365" name="Text Box 5"/>
          <p:cNvSpPr txBox="1">
            <a:spLocks noChangeArrowheads="1"/>
          </p:cNvSpPr>
          <p:nvPr/>
        </p:nvSpPr>
        <p:spPr bwMode="auto">
          <a:xfrm>
            <a:off x="381000" y="4038600"/>
            <a:ext cx="9126934" cy="830997"/>
          </a:xfrm>
          <a:prstGeom prst="rect">
            <a:avLst/>
          </a:prstGeom>
          <a:noFill/>
          <a:ln w="9525">
            <a:noFill/>
            <a:miter lim="800000"/>
            <a:headEnd/>
            <a:tailEnd/>
          </a:ln>
        </p:spPr>
        <p:txBody>
          <a:bodyPr>
            <a:spAutoFit/>
          </a:bodyPr>
          <a:lstStyle/>
          <a:p>
            <a:pPr algn="just" rtl="1">
              <a:spcBef>
                <a:spcPct val="50000"/>
              </a:spcBef>
              <a:buFontTx/>
              <a:buBlip>
                <a:blip r:embed="rId3"/>
              </a:buBlip>
            </a:pPr>
            <a:r>
              <a:rPr lang="ar-BH" sz="2400" dirty="0"/>
              <a:t> التقدم التقني، ويتم بالاستثمار في البحوث والتطوير بهدف استخدام تقنيات أحدث في الإنتاج.</a:t>
            </a:r>
            <a:endParaRPr lang="fr-FR" sz="2400" dirty="0"/>
          </a:p>
        </p:txBody>
      </p:sp>
      <p:sp>
        <p:nvSpPr>
          <p:cNvPr id="15366" name="Text Box 6"/>
          <p:cNvSpPr txBox="1">
            <a:spLocks noChangeArrowheads="1"/>
          </p:cNvSpPr>
          <p:nvPr/>
        </p:nvSpPr>
        <p:spPr bwMode="auto">
          <a:xfrm>
            <a:off x="381000" y="5105400"/>
            <a:ext cx="9126934" cy="461665"/>
          </a:xfrm>
          <a:prstGeom prst="rect">
            <a:avLst/>
          </a:prstGeom>
          <a:noFill/>
          <a:ln w="9525">
            <a:noFill/>
            <a:miter lim="800000"/>
            <a:headEnd/>
            <a:tailEnd/>
          </a:ln>
        </p:spPr>
        <p:txBody>
          <a:bodyPr>
            <a:spAutoFit/>
          </a:bodyPr>
          <a:lstStyle/>
          <a:p>
            <a:pPr algn="just" rtl="1">
              <a:spcBef>
                <a:spcPct val="50000"/>
              </a:spcBef>
            </a:pPr>
            <a:r>
              <a:rPr lang="ar-BH" sz="2400" dirty="0"/>
              <a:t>ويظهر النمو الاقتصادي بيانياً بانتقال منحنى إمكانيات الإنتاج إلى الخارج في </a:t>
            </a:r>
            <a:r>
              <a:rPr lang="ar-BH" sz="2400" b="1" dirty="0">
                <a:solidFill>
                  <a:srgbClr val="FD0903"/>
                </a:solidFill>
                <a:hlinkClick r:id="rId4" action="ppaction://hlinksldjump"/>
              </a:rPr>
              <a:t>الشكل </a:t>
            </a:r>
            <a:r>
              <a:rPr lang="ar-BH" sz="2400" b="1" dirty="0" smtClean="0">
                <a:solidFill>
                  <a:srgbClr val="FD0903"/>
                </a:solidFill>
                <a:hlinkClick r:id="rId4" action="ppaction://hlinksldjump"/>
              </a:rPr>
              <a:t>(</a:t>
            </a:r>
            <a:r>
              <a:rPr lang="ar-SA" sz="2400" b="1" dirty="0" smtClean="0">
                <a:solidFill>
                  <a:srgbClr val="FD0903"/>
                </a:solidFill>
                <a:hlinkClick r:id="rId4" action="ppaction://hlinksldjump"/>
              </a:rPr>
              <a:t>1</a:t>
            </a:r>
            <a:r>
              <a:rPr lang="ar-BH" sz="2400" b="1" dirty="0" smtClean="0">
                <a:solidFill>
                  <a:srgbClr val="FD0903"/>
                </a:solidFill>
                <a:hlinkClick r:id="rId4" action="ppaction://hlinksldjump"/>
              </a:rPr>
              <a:t>-</a:t>
            </a:r>
            <a:r>
              <a:rPr lang="ar-SA" sz="2400" b="1" dirty="0" smtClean="0">
                <a:solidFill>
                  <a:srgbClr val="FD0903"/>
                </a:solidFill>
                <a:hlinkClick r:id="rId4" action="ppaction://hlinksldjump"/>
              </a:rPr>
              <a:t>1</a:t>
            </a:r>
            <a:r>
              <a:rPr lang="ar-BH" sz="2400" b="1" dirty="0" smtClean="0">
                <a:solidFill>
                  <a:srgbClr val="FD0903"/>
                </a:solidFill>
                <a:hlinkClick r:id="rId4" action="ppaction://hlinksldjump"/>
              </a:rPr>
              <a:t>)</a:t>
            </a:r>
            <a:r>
              <a:rPr lang="ar-BH" sz="2400" dirty="0" smtClean="0"/>
              <a:t>.</a:t>
            </a:r>
            <a:endParaRPr lang="fr-FR" sz="2400" dirty="0"/>
          </a:p>
        </p:txBody>
      </p:sp>
      <p:sp>
        <p:nvSpPr>
          <p:cNvPr id="9223" name="AutoShape 7">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p:spPr>
        <p:txBody>
          <a:bodyPr wrap="none" anchor="ctr"/>
          <a:lstStyle/>
          <a:p>
            <a:endParaRPr lang="ar-S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15363"/>
                                        </p:tgtEl>
                                        <p:attrNameLst>
                                          <p:attrName>style.visibility</p:attrName>
                                        </p:attrNameLst>
                                      </p:cBhvr>
                                      <p:to>
                                        <p:strVal val="visible"/>
                                      </p:to>
                                    </p:set>
                                    <p:animEffect transition="in" filter="slide(fromBottom)">
                                      <p:cBhvr>
                                        <p:cTn id="7" dur="500"/>
                                        <p:tgtEl>
                                          <p:spTgt spid="15363"/>
                                        </p:tgtEl>
                                      </p:cBhvr>
                                    </p:animEffect>
                                  </p:childTnLst>
                                </p:cTn>
                              </p:par>
                            </p:childTnLst>
                          </p:cTn>
                        </p:par>
                        <p:par>
                          <p:cTn id="8" fill="hold">
                            <p:stCondLst>
                              <p:cond delay="500"/>
                            </p:stCondLst>
                            <p:childTnLst>
                              <p:par>
                                <p:cTn id="9" presetID="27" presetClass="entr" presetSubtype="0" fill="hold" grpId="0" nodeType="afterEffect">
                                  <p:stCondLst>
                                    <p:cond delay="0"/>
                                  </p:stCondLst>
                                  <p:iterate type="lt">
                                    <p:tmPct val="50000"/>
                                  </p:iterate>
                                  <p:childTnLst>
                                    <p:set>
                                      <p:cBhvr>
                                        <p:cTn id="10" dur="1" fill="hold">
                                          <p:stCondLst>
                                            <p:cond delay="0"/>
                                          </p:stCondLst>
                                        </p:cTn>
                                        <p:tgtEl>
                                          <p:spTgt spid="15362"/>
                                        </p:tgtEl>
                                        <p:attrNameLst>
                                          <p:attrName>style.visibility</p:attrName>
                                        </p:attrNameLst>
                                      </p:cBhvr>
                                      <p:to>
                                        <p:strVal val="visible"/>
                                      </p:to>
                                    </p:set>
                                    <p:anim calcmode="discrete" valueType="clr">
                                      <p:cBhvr override="childStyle">
                                        <p:cTn id="11" dur="80"/>
                                        <p:tgtEl>
                                          <p:spTgt spid="15362"/>
                                        </p:tgtEl>
                                        <p:attrNameLst>
                                          <p:attrName>style.color</p:attrName>
                                        </p:attrNameLst>
                                      </p:cBhvr>
                                      <p:tavLst>
                                        <p:tav tm="0">
                                          <p:val>
                                            <p:clrVal>
                                              <a:schemeClr val="accent2"/>
                                            </p:clrVal>
                                          </p:val>
                                        </p:tav>
                                        <p:tav tm="50000">
                                          <p:val>
                                            <p:clrVal>
                                              <a:schemeClr val="hlink"/>
                                            </p:clrVal>
                                          </p:val>
                                        </p:tav>
                                      </p:tavLst>
                                    </p:anim>
                                    <p:anim calcmode="discrete" valueType="clr">
                                      <p:cBhvr>
                                        <p:cTn id="12" dur="80"/>
                                        <p:tgtEl>
                                          <p:spTgt spid="15362"/>
                                        </p:tgtEl>
                                        <p:attrNameLst>
                                          <p:attrName>fillcolor</p:attrName>
                                        </p:attrNameLst>
                                      </p:cBhvr>
                                      <p:tavLst>
                                        <p:tav tm="0">
                                          <p:val>
                                            <p:clrVal>
                                              <a:schemeClr val="accent2"/>
                                            </p:clrVal>
                                          </p:val>
                                        </p:tav>
                                        <p:tav tm="50000">
                                          <p:val>
                                            <p:clrVal>
                                              <a:schemeClr val="hlink"/>
                                            </p:clrVal>
                                          </p:val>
                                        </p:tav>
                                      </p:tavLst>
                                    </p:anim>
                                    <p:set>
                                      <p:cBhvr>
                                        <p:cTn id="13" dur="80"/>
                                        <p:tgtEl>
                                          <p:spTgt spid="15362"/>
                                        </p:tgtEl>
                                        <p:attrNameLst>
                                          <p:attrName>fill.type</p:attrName>
                                        </p:attrNameLst>
                                      </p:cBhvr>
                                      <p:to>
                                        <p:strVal val="solid"/>
                                      </p:to>
                                    </p:set>
                                  </p:childTnLst>
                                </p:cTn>
                              </p:par>
                            </p:childTnLst>
                          </p:cTn>
                        </p:par>
                        <p:par>
                          <p:cTn id="14" fill="hold">
                            <p:stCondLst>
                              <p:cond delay="5740"/>
                            </p:stCondLst>
                            <p:childTnLst>
                              <p:par>
                                <p:cTn id="15" presetID="27" presetClass="entr" presetSubtype="0" fill="hold" grpId="0" nodeType="afterEffect">
                                  <p:stCondLst>
                                    <p:cond delay="0"/>
                                  </p:stCondLst>
                                  <p:iterate type="lt">
                                    <p:tmPct val="50000"/>
                                  </p:iterate>
                                  <p:childTnLst>
                                    <p:set>
                                      <p:cBhvr>
                                        <p:cTn id="16" dur="1" fill="hold">
                                          <p:stCondLst>
                                            <p:cond delay="0"/>
                                          </p:stCondLst>
                                        </p:cTn>
                                        <p:tgtEl>
                                          <p:spTgt spid="15364"/>
                                        </p:tgtEl>
                                        <p:attrNameLst>
                                          <p:attrName>style.visibility</p:attrName>
                                        </p:attrNameLst>
                                      </p:cBhvr>
                                      <p:to>
                                        <p:strVal val="visible"/>
                                      </p:to>
                                    </p:set>
                                    <p:anim calcmode="discrete" valueType="clr">
                                      <p:cBhvr override="childStyle">
                                        <p:cTn id="17" dur="80"/>
                                        <p:tgtEl>
                                          <p:spTgt spid="15364"/>
                                        </p:tgtEl>
                                        <p:attrNameLst>
                                          <p:attrName>style.color</p:attrName>
                                        </p:attrNameLst>
                                      </p:cBhvr>
                                      <p:tavLst>
                                        <p:tav tm="0">
                                          <p:val>
                                            <p:clrVal>
                                              <a:schemeClr val="accent2"/>
                                            </p:clrVal>
                                          </p:val>
                                        </p:tav>
                                        <p:tav tm="50000">
                                          <p:val>
                                            <p:clrVal>
                                              <a:schemeClr val="hlink"/>
                                            </p:clrVal>
                                          </p:val>
                                        </p:tav>
                                      </p:tavLst>
                                    </p:anim>
                                    <p:anim calcmode="discrete" valueType="clr">
                                      <p:cBhvr>
                                        <p:cTn id="18" dur="80"/>
                                        <p:tgtEl>
                                          <p:spTgt spid="15364"/>
                                        </p:tgtEl>
                                        <p:attrNameLst>
                                          <p:attrName>fillcolor</p:attrName>
                                        </p:attrNameLst>
                                      </p:cBhvr>
                                      <p:tavLst>
                                        <p:tav tm="0">
                                          <p:val>
                                            <p:clrVal>
                                              <a:schemeClr val="accent2"/>
                                            </p:clrVal>
                                          </p:val>
                                        </p:tav>
                                        <p:tav tm="50000">
                                          <p:val>
                                            <p:clrVal>
                                              <a:schemeClr val="hlink"/>
                                            </p:clrVal>
                                          </p:val>
                                        </p:tav>
                                      </p:tavLst>
                                    </p:anim>
                                    <p:set>
                                      <p:cBhvr>
                                        <p:cTn id="19" dur="80"/>
                                        <p:tgtEl>
                                          <p:spTgt spid="15364"/>
                                        </p:tgtEl>
                                        <p:attrNameLst>
                                          <p:attrName>fill.type</p:attrName>
                                        </p:attrNameLst>
                                      </p:cBhvr>
                                      <p:to>
                                        <p:strVal val="solid"/>
                                      </p:to>
                                    </p:set>
                                  </p:childTnLst>
                                </p:cTn>
                              </p:par>
                            </p:childTnLst>
                          </p:cTn>
                        </p:par>
                        <p:par>
                          <p:cTn id="20" fill="hold">
                            <p:stCondLst>
                              <p:cond delay="9300"/>
                            </p:stCondLst>
                            <p:childTnLst>
                              <p:par>
                                <p:cTn id="21" presetID="27" presetClass="entr" presetSubtype="0" fill="hold" grpId="0" nodeType="afterEffect">
                                  <p:stCondLst>
                                    <p:cond delay="0"/>
                                  </p:stCondLst>
                                  <p:iterate type="lt">
                                    <p:tmPct val="50000"/>
                                  </p:iterate>
                                  <p:childTnLst>
                                    <p:set>
                                      <p:cBhvr>
                                        <p:cTn id="22" dur="1" fill="hold">
                                          <p:stCondLst>
                                            <p:cond delay="0"/>
                                          </p:stCondLst>
                                        </p:cTn>
                                        <p:tgtEl>
                                          <p:spTgt spid="15365"/>
                                        </p:tgtEl>
                                        <p:attrNameLst>
                                          <p:attrName>style.visibility</p:attrName>
                                        </p:attrNameLst>
                                      </p:cBhvr>
                                      <p:to>
                                        <p:strVal val="visible"/>
                                      </p:to>
                                    </p:set>
                                    <p:anim calcmode="discrete" valueType="clr">
                                      <p:cBhvr override="childStyle">
                                        <p:cTn id="23" dur="80"/>
                                        <p:tgtEl>
                                          <p:spTgt spid="15365"/>
                                        </p:tgtEl>
                                        <p:attrNameLst>
                                          <p:attrName>style.color</p:attrName>
                                        </p:attrNameLst>
                                      </p:cBhvr>
                                      <p:tavLst>
                                        <p:tav tm="0">
                                          <p:val>
                                            <p:clrVal>
                                              <a:schemeClr val="accent2"/>
                                            </p:clrVal>
                                          </p:val>
                                        </p:tav>
                                        <p:tav tm="50000">
                                          <p:val>
                                            <p:clrVal>
                                              <a:schemeClr val="hlink"/>
                                            </p:clrVal>
                                          </p:val>
                                        </p:tav>
                                      </p:tavLst>
                                    </p:anim>
                                    <p:anim calcmode="discrete" valueType="clr">
                                      <p:cBhvr>
                                        <p:cTn id="24" dur="80"/>
                                        <p:tgtEl>
                                          <p:spTgt spid="15365"/>
                                        </p:tgtEl>
                                        <p:attrNameLst>
                                          <p:attrName>fillcolor</p:attrName>
                                        </p:attrNameLst>
                                      </p:cBhvr>
                                      <p:tavLst>
                                        <p:tav tm="0">
                                          <p:val>
                                            <p:clrVal>
                                              <a:schemeClr val="accent2"/>
                                            </p:clrVal>
                                          </p:val>
                                        </p:tav>
                                        <p:tav tm="50000">
                                          <p:val>
                                            <p:clrVal>
                                              <a:schemeClr val="hlink"/>
                                            </p:clrVal>
                                          </p:val>
                                        </p:tav>
                                      </p:tavLst>
                                    </p:anim>
                                    <p:set>
                                      <p:cBhvr>
                                        <p:cTn id="25" dur="80"/>
                                        <p:tgtEl>
                                          <p:spTgt spid="15365"/>
                                        </p:tgtEl>
                                        <p:attrNameLst>
                                          <p:attrName>fill.type</p:attrName>
                                        </p:attrNameLst>
                                      </p:cBhvr>
                                      <p:to>
                                        <p:strVal val="solid"/>
                                      </p:to>
                                    </p:set>
                                  </p:childTnLst>
                                </p:cTn>
                              </p:par>
                            </p:childTnLst>
                          </p:cTn>
                        </p:par>
                      </p:childTnLst>
                    </p:cTn>
                  </p:par>
                  <p:par>
                    <p:cTn id="26" fill="hold">
                      <p:stCondLst>
                        <p:cond delay="indefinite"/>
                      </p:stCondLst>
                      <p:childTnLst>
                        <p:par>
                          <p:cTn id="27" fill="hold">
                            <p:stCondLst>
                              <p:cond delay="0"/>
                            </p:stCondLst>
                            <p:childTnLst>
                              <p:par>
                                <p:cTn id="28" presetID="27" presetClass="entr" presetSubtype="0" fill="hold" grpId="0" nodeType="clickEffect">
                                  <p:stCondLst>
                                    <p:cond delay="0"/>
                                  </p:stCondLst>
                                  <p:iterate type="lt">
                                    <p:tmPct val="50000"/>
                                  </p:iterate>
                                  <p:childTnLst>
                                    <p:set>
                                      <p:cBhvr>
                                        <p:cTn id="29" dur="1" fill="hold">
                                          <p:stCondLst>
                                            <p:cond delay="0"/>
                                          </p:stCondLst>
                                        </p:cTn>
                                        <p:tgtEl>
                                          <p:spTgt spid="15366"/>
                                        </p:tgtEl>
                                        <p:attrNameLst>
                                          <p:attrName>style.visibility</p:attrName>
                                        </p:attrNameLst>
                                      </p:cBhvr>
                                      <p:to>
                                        <p:strVal val="visible"/>
                                      </p:to>
                                    </p:set>
                                    <p:anim calcmode="discrete" valueType="clr">
                                      <p:cBhvr override="childStyle">
                                        <p:cTn id="30" dur="80"/>
                                        <p:tgtEl>
                                          <p:spTgt spid="15366"/>
                                        </p:tgtEl>
                                        <p:attrNameLst>
                                          <p:attrName>style.color</p:attrName>
                                        </p:attrNameLst>
                                      </p:cBhvr>
                                      <p:tavLst>
                                        <p:tav tm="0">
                                          <p:val>
                                            <p:clrVal>
                                              <a:schemeClr val="accent2"/>
                                            </p:clrVal>
                                          </p:val>
                                        </p:tav>
                                        <p:tav tm="50000">
                                          <p:val>
                                            <p:clrVal>
                                              <a:schemeClr val="hlink"/>
                                            </p:clrVal>
                                          </p:val>
                                        </p:tav>
                                      </p:tavLst>
                                    </p:anim>
                                    <p:anim calcmode="discrete" valueType="clr">
                                      <p:cBhvr>
                                        <p:cTn id="31" dur="80"/>
                                        <p:tgtEl>
                                          <p:spTgt spid="15366"/>
                                        </p:tgtEl>
                                        <p:attrNameLst>
                                          <p:attrName>fillcolor</p:attrName>
                                        </p:attrNameLst>
                                      </p:cBhvr>
                                      <p:tavLst>
                                        <p:tav tm="0">
                                          <p:val>
                                            <p:clrVal>
                                              <a:schemeClr val="accent2"/>
                                            </p:clrVal>
                                          </p:val>
                                        </p:tav>
                                        <p:tav tm="50000">
                                          <p:val>
                                            <p:clrVal>
                                              <a:schemeClr val="hlink"/>
                                            </p:clrVal>
                                          </p:val>
                                        </p:tav>
                                      </p:tavLst>
                                    </p:anim>
                                    <p:set>
                                      <p:cBhvr>
                                        <p:cTn id="32" dur="80"/>
                                        <p:tgtEl>
                                          <p:spTgt spid="1536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2" grpId="0"/>
      <p:bldP spid="15363" grpId="0" animBg="1"/>
      <p:bldP spid="15364" grpId="0"/>
      <p:bldP spid="15365" grpId="0"/>
      <p:bldP spid="1536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ChangeArrowheads="1"/>
          </p:cNvSpPr>
          <p:nvPr/>
        </p:nvSpPr>
        <p:spPr bwMode="auto">
          <a:xfrm>
            <a:off x="2478221" y="1846263"/>
            <a:ext cx="4633119" cy="4017962"/>
          </a:xfrm>
          <a:prstGeom prst="rect">
            <a:avLst/>
          </a:prstGeom>
          <a:noFill/>
          <a:ln w="9525">
            <a:noFill/>
            <a:miter lim="800000"/>
            <a:headEnd/>
            <a:tailEnd/>
          </a:ln>
        </p:spPr>
        <p:txBody>
          <a:bodyPr/>
          <a:lstStyle/>
          <a:p>
            <a:endParaRPr lang="ar-SA"/>
          </a:p>
        </p:txBody>
      </p:sp>
      <p:sp>
        <p:nvSpPr>
          <p:cNvPr id="17411" name="Text Box 3"/>
          <p:cNvSpPr txBox="1">
            <a:spLocks noChangeArrowheads="1"/>
          </p:cNvSpPr>
          <p:nvPr/>
        </p:nvSpPr>
        <p:spPr bwMode="auto">
          <a:xfrm>
            <a:off x="990600" y="4800600"/>
            <a:ext cx="7723585" cy="1295400"/>
          </a:xfrm>
          <a:prstGeom prst="rect">
            <a:avLst/>
          </a:prstGeom>
          <a:noFill/>
          <a:ln w="28575">
            <a:solidFill>
              <a:srgbClr val="000000"/>
            </a:solidFill>
            <a:miter lim="800000"/>
            <a:headEnd/>
            <a:tailEnd/>
          </a:ln>
        </p:spPr>
        <p:txBody>
          <a:bodyPr lIns="94183" tIns="47092" rIns="94183" bIns="47092"/>
          <a:lstStyle/>
          <a:p>
            <a:pPr algn="just" rtl="1"/>
            <a:r>
              <a:rPr lang="ar-SA" sz="2400" b="1" dirty="0" smtClean="0">
                <a:solidFill>
                  <a:srgbClr val="FF6600"/>
                </a:solidFill>
                <a:latin typeface="Times New Roman" pitchFamily="18" charset="0"/>
                <a:ea typeface="SimSun"/>
                <a:cs typeface="Times New Roman" pitchFamily="18" charset="0"/>
              </a:rPr>
              <a:t>الشكل(</a:t>
            </a:r>
            <a:r>
              <a:rPr lang="ar-SA" sz="2400" b="1" dirty="0" smtClean="0">
                <a:solidFill>
                  <a:srgbClr val="FF6600"/>
                </a:solidFill>
                <a:latin typeface="Times New Roman" pitchFamily="18" charset="0"/>
                <a:ea typeface="SimSun"/>
                <a:cs typeface="Arabic Transparent" pitchFamily="2" charset="-78"/>
              </a:rPr>
              <a:t>1-1):</a:t>
            </a:r>
            <a:r>
              <a:rPr lang="ar-SA" sz="2400" b="1" dirty="0" smtClean="0">
                <a:latin typeface="Times New Roman" pitchFamily="18" charset="0"/>
                <a:ea typeface="SimSun"/>
                <a:cs typeface="Arabic Transparent" pitchFamily="2" charset="-78"/>
              </a:rPr>
              <a:t> </a:t>
            </a:r>
            <a:r>
              <a:rPr lang="ar-SA" sz="2400" b="1" dirty="0">
                <a:latin typeface="Times New Roman" pitchFamily="18" charset="0"/>
                <a:ea typeface="SimSun"/>
                <a:cs typeface="Times New Roman" pitchFamily="18" charset="0"/>
              </a:rPr>
              <a:t>ينتقل منحنى إمكانيات الإنتاج إلى الخارج  في حالة النمو الاقتصادي الذي ينتج عن زيادة رصيد الاقتصاد من الموارد خاصة الرأسمالية أو بالتقدم التقني.</a:t>
            </a:r>
            <a:endParaRPr lang="en-US" b="1" dirty="0"/>
          </a:p>
        </p:txBody>
      </p:sp>
      <p:sp>
        <p:nvSpPr>
          <p:cNvPr id="17412" name="Line 4"/>
          <p:cNvSpPr>
            <a:spLocks noChangeShapeType="1"/>
          </p:cNvSpPr>
          <p:nvPr/>
        </p:nvSpPr>
        <p:spPr bwMode="auto">
          <a:xfrm flipH="1">
            <a:off x="3549650" y="4518025"/>
            <a:ext cx="2321719" cy="1588"/>
          </a:xfrm>
          <a:prstGeom prst="line">
            <a:avLst/>
          </a:prstGeom>
          <a:noFill/>
          <a:ln w="28575">
            <a:solidFill>
              <a:srgbClr val="000000"/>
            </a:solidFill>
            <a:round/>
            <a:headEnd/>
            <a:tailEnd/>
          </a:ln>
          <a:effectLst/>
        </p:spPr>
        <p:txBody>
          <a:bodyPr/>
          <a:lstStyle/>
          <a:p>
            <a:endParaRPr lang="ar-SA"/>
          </a:p>
        </p:txBody>
      </p:sp>
      <p:sp>
        <p:nvSpPr>
          <p:cNvPr id="17413" name="Line 5"/>
          <p:cNvSpPr>
            <a:spLocks noChangeShapeType="1"/>
          </p:cNvSpPr>
          <p:nvPr/>
        </p:nvSpPr>
        <p:spPr bwMode="auto">
          <a:xfrm flipV="1">
            <a:off x="3549650" y="725489"/>
            <a:ext cx="0" cy="3792537"/>
          </a:xfrm>
          <a:prstGeom prst="line">
            <a:avLst/>
          </a:prstGeom>
          <a:noFill/>
          <a:ln w="28575">
            <a:solidFill>
              <a:srgbClr val="000000"/>
            </a:solidFill>
            <a:round/>
            <a:headEnd/>
            <a:tailEnd/>
          </a:ln>
          <a:effectLst/>
        </p:spPr>
        <p:txBody>
          <a:bodyPr/>
          <a:lstStyle/>
          <a:p>
            <a:endParaRPr lang="ar-SA"/>
          </a:p>
        </p:txBody>
      </p:sp>
      <p:sp>
        <p:nvSpPr>
          <p:cNvPr id="17414" name="Arc 6"/>
          <p:cNvSpPr>
            <a:spLocks/>
          </p:cNvSpPr>
          <p:nvPr/>
        </p:nvSpPr>
        <p:spPr bwMode="auto">
          <a:xfrm>
            <a:off x="3549651" y="1395413"/>
            <a:ext cx="1434306" cy="3122612"/>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9050">
            <a:solidFill>
              <a:srgbClr val="000000"/>
            </a:solidFill>
            <a:round/>
            <a:headEnd type="oval" w="med" len="med"/>
            <a:tailEnd type="oval" w="med" len="med"/>
          </a:ln>
          <a:effectLst/>
        </p:spPr>
        <p:txBody>
          <a:bodyPr/>
          <a:lstStyle/>
          <a:p>
            <a:endParaRPr lang="ar-SA"/>
          </a:p>
        </p:txBody>
      </p:sp>
      <p:sp>
        <p:nvSpPr>
          <p:cNvPr id="17415" name="Line 7"/>
          <p:cNvSpPr>
            <a:spLocks noChangeShapeType="1"/>
          </p:cNvSpPr>
          <p:nvPr/>
        </p:nvSpPr>
        <p:spPr bwMode="auto">
          <a:xfrm>
            <a:off x="3549651" y="2957513"/>
            <a:ext cx="1227931" cy="0"/>
          </a:xfrm>
          <a:prstGeom prst="line">
            <a:avLst/>
          </a:prstGeom>
          <a:noFill/>
          <a:ln w="19050" cap="rnd">
            <a:solidFill>
              <a:srgbClr val="000000"/>
            </a:solidFill>
            <a:prstDash val="sysDot"/>
            <a:round/>
            <a:headEnd/>
            <a:tailEnd type="oval" w="med" len="med"/>
          </a:ln>
          <a:effectLst/>
        </p:spPr>
        <p:txBody>
          <a:bodyPr/>
          <a:lstStyle/>
          <a:p>
            <a:endParaRPr lang="ar-SA"/>
          </a:p>
        </p:txBody>
      </p:sp>
      <p:sp>
        <p:nvSpPr>
          <p:cNvPr id="17416" name="Line 8"/>
          <p:cNvSpPr>
            <a:spLocks noChangeShapeType="1"/>
          </p:cNvSpPr>
          <p:nvPr/>
        </p:nvSpPr>
        <p:spPr bwMode="auto">
          <a:xfrm>
            <a:off x="4777581" y="2957513"/>
            <a:ext cx="0" cy="1560512"/>
          </a:xfrm>
          <a:prstGeom prst="line">
            <a:avLst/>
          </a:prstGeom>
          <a:noFill/>
          <a:ln w="19050" cap="rnd">
            <a:solidFill>
              <a:srgbClr val="000000"/>
            </a:solidFill>
            <a:prstDash val="sysDot"/>
            <a:round/>
            <a:headEnd/>
            <a:tailEnd/>
          </a:ln>
          <a:effectLst/>
        </p:spPr>
        <p:txBody>
          <a:bodyPr/>
          <a:lstStyle/>
          <a:p>
            <a:endParaRPr lang="ar-SA"/>
          </a:p>
        </p:txBody>
      </p:sp>
      <p:sp>
        <p:nvSpPr>
          <p:cNvPr id="17417" name="Text Box 9"/>
          <p:cNvSpPr txBox="1">
            <a:spLocks noChangeArrowheads="1"/>
          </p:cNvSpPr>
          <p:nvPr/>
        </p:nvSpPr>
        <p:spPr bwMode="auto">
          <a:xfrm>
            <a:off x="3308879" y="257175"/>
            <a:ext cx="476383" cy="503238"/>
          </a:xfrm>
          <a:prstGeom prst="rect">
            <a:avLst/>
          </a:prstGeom>
          <a:noFill/>
          <a:ln w="9525">
            <a:noFill/>
            <a:miter lim="800000"/>
            <a:headEnd/>
            <a:tailEnd/>
          </a:ln>
          <a:effectLst/>
        </p:spPr>
        <p:txBody>
          <a:bodyPr lIns="94183" tIns="47092" rIns="94183" bIns="47092"/>
          <a:lstStyle/>
          <a:p>
            <a:pPr algn="r" rtl="1"/>
            <a:r>
              <a:rPr lang="en-US" altLang="zh-CN" sz="2400" b="1">
                <a:latin typeface="Times New Roman" pitchFamily="18" charset="0"/>
                <a:ea typeface="SimSun"/>
                <a:cs typeface="SimSun"/>
              </a:rPr>
              <a:t>C</a:t>
            </a:r>
            <a:endParaRPr lang="en-US" sz="3600"/>
          </a:p>
        </p:txBody>
      </p:sp>
      <p:sp>
        <p:nvSpPr>
          <p:cNvPr id="17418" name="Text Box 10"/>
          <p:cNvSpPr txBox="1">
            <a:spLocks noChangeArrowheads="1"/>
          </p:cNvSpPr>
          <p:nvPr/>
        </p:nvSpPr>
        <p:spPr bwMode="auto">
          <a:xfrm>
            <a:off x="5759583" y="4292600"/>
            <a:ext cx="596767" cy="444500"/>
          </a:xfrm>
          <a:prstGeom prst="rect">
            <a:avLst/>
          </a:prstGeom>
          <a:noFill/>
          <a:ln w="9525">
            <a:noFill/>
            <a:miter lim="800000"/>
            <a:headEnd/>
            <a:tailEnd/>
          </a:ln>
          <a:effectLst/>
        </p:spPr>
        <p:txBody>
          <a:bodyPr lIns="94183" tIns="47092" rIns="94183" bIns="47092"/>
          <a:lstStyle/>
          <a:p>
            <a:pPr algn="ctr" rtl="1"/>
            <a:r>
              <a:rPr lang="en-US" altLang="zh-CN" sz="2400" b="1">
                <a:latin typeface="Times New Roman" pitchFamily="18" charset="0"/>
                <a:ea typeface="SimSun"/>
                <a:cs typeface="SimSun"/>
              </a:rPr>
              <a:t>F</a:t>
            </a:r>
            <a:endParaRPr lang="en-US" sz="3600"/>
          </a:p>
        </p:txBody>
      </p:sp>
      <p:sp>
        <p:nvSpPr>
          <p:cNvPr id="17419" name="Text Box 11"/>
          <p:cNvSpPr txBox="1">
            <a:spLocks noChangeArrowheads="1"/>
          </p:cNvSpPr>
          <p:nvPr/>
        </p:nvSpPr>
        <p:spPr bwMode="auto">
          <a:xfrm>
            <a:off x="2767146" y="798514"/>
            <a:ext cx="937286" cy="2270125"/>
          </a:xfrm>
          <a:prstGeom prst="rect">
            <a:avLst/>
          </a:prstGeom>
          <a:noFill/>
          <a:ln w="9525">
            <a:noFill/>
            <a:miter lim="800000"/>
            <a:headEnd/>
            <a:tailEnd/>
          </a:ln>
          <a:effectLst/>
        </p:spPr>
        <p:txBody>
          <a:bodyPr lIns="94183" tIns="47092" rIns="94183" bIns="47092"/>
          <a:lstStyle/>
          <a:p>
            <a:r>
              <a:rPr lang="en-US" altLang="zh-CN" sz="2000" b="1">
                <a:latin typeface="Times New Roman" pitchFamily="18" charset="0"/>
                <a:ea typeface="SimSun"/>
                <a:cs typeface="SimSun"/>
              </a:rPr>
              <a:t>4000</a:t>
            </a:r>
          </a:p>
          <a:p>
            <a:r>
              <a:rPr lang="en-US" altLang="zh-CN" sz="2000" b="1">
                <a:latin typeface="Times New Roman" pitchFamily="18" charset="0"/>
                <a:ea typeface="SimSun"/>
                <a:cs typeface="SimSun"/>
              </a:rPr>
              <a:t>3000</a:t>
            </a:r>
          </a:p>
          <a:p>
            <a:endParaRPr lang="en-US" altLang="zh-CN" sz="2000" b="1">
              <a:latin typeface="Times New Roman" pitchFamily="18" charset="0"/>
              <a:ea typeface="SimSun"/>
              <a:cs typeface="SimSun"/>
            </a:endParaRPr>
          </a:p>
          <a:p>
            <a:endParaRPr lang="en-US" altLang="zh-CN" sz="2000" b="1">
              <a:latin typeface="Times New Roman" pitchFamily="18" charset="0"/>
              <a:ea typeface="SimSun"/>
              <a:cs typeface="SimSun"/>
            </a:endParaRPr>
          </a:p>
          <a:p>
            <a:endParaRPr lang="en-US" altLang="zh-CN" sz="2000" b="1">
              <a:latin typeface="Times New Roman" pitchFamily="18" charset="0"/>
              <a:ea typeface="SimSun"/>
              <a:cs typeface="SimSun"/>
            </a:endParaRPr>
          </a:p>
          <a:p>
            <a:endParaRPr lang="en-US" altLang="zh-CN" sz="2000" b="1">
              <a:latin typeface="Times New Roman" pitchFamily="18" charset="0"/>
              <a:ea typeface="SimSun"/>
              <a:cs typeface="SimSun"/>
            </a:endParaRPr>
          </a:p>
          <a:p>
            <a:r>
              <a:rPr lang="en-US" altLang="zh-CN" sz="2000" b="1">
                <a:latin typeface="Times New Roman" pitchFamily="18" charset="0"/>
                <a:ea typeface="SimSun"/>
                <a:cs typeface="SimSun"/>
              </a:rPr>
              <a:t>150</a:t>
            </a:r>
            <a:endParaRPr lang="en-US" sz="2000"/>
          </a:p>
        </p:txBody>
      </p:sp>
      <p:sp>
        <p:nvSpPr>
          <p:cNvPr id="17420" name="Text Box 12"/>
          <p:cNvSpPr txBox="1">
            <a:spLocks noChangeArrowheads="1"/>
          </p:cNvSpPr>
          <p:nvPr/>
        </p:nvSpPr>
        <p:spPr bwMode="auto">
          <a:xfrm>
            <a:off x="3960681" y="4518025"/>
            <a:ext cx="954484" cy="444500"/>
          </a:xfrm>
          <a:prstGeom prst="rect">
            <a:avLst/>
          </a:prstGeom>
          <a:noFill/>
          <a:ln w="9525">
            <a:noFill/>
            <a:miter lim="800000"/>
            <a:headEnd/>
            <a:tailEnd/>
          </a:ln>
          <a:effectLst/>
        </p:spPr>
        <p:txBody>
          <a:bodyPr lIns="94183" tIns="47092" rIns="94183" bIns="47092"/>
          <a:lstStyle/>
          <a:p>
            <a:pPr algn="r" rtl="1"/>
            <a:endParaRPr lang="ar-SA"/>
          </a:p>
        </p:txBody>
      </p:sp>
      <p:sp>
        <p:nvSpPr>
          <p:cNvPr id="17421" name="Text Box 13"/>
          <p:cNvSpPr txBox="1">
            <a:spLocks noChangeArrowheads="1"/>
          </p:cNvSpPr>
          <p:nvPr/>
        </p:nvSpPr>
        <p:spPr bwMode="auto">
          <a:xfrm>
            <a:off x="4572927" y="4518025"/>
            <a:ext cx="682757" cy="444500"/>
          </a:xfrm>
          <a:prstGeom prst="rect">
            <a:avLst/>
          </a:prstGeom>
          <a:noFill/>
          <a:ln w="9525">
            <a:noFill/>
            <a:miter lim="800000"/>
            <a:headEnd/>
            <a:tailEnd/>
          </a:ln>
          <a:effectLst/>
        </p:spPr>
        <p:txBody>
          <a:bodyPr lIns="94183" tIns="47092" rIns="94183" bIns="47092"/>
          <a:lstStyle/>
          <a:p>
            <a:pPr algn="r" rtl="1"/>
            <a:endParaRPr lang="ar-SA"/>
          </a:p>
        </p:txBody>
      </p:sp>
      <p:sp>
        <p:nvSpPr>
          <p:cNvPr id="17422" name="Text Box 14"/>
          <p:cNvSpPr txBox="1">
            <a:spLocks noChangeArrowheads="1"/>
          </p:cNvSpPr>
          <p:nvPr/>
        </p:nvSpPr>
        <p:spPr bwMode="auto">
          <a:xfrm>
            <a:off x="2858294" y="1173164"/>
            <a:ext cx="691356" cy="669925"/>
          </a:xfrm>
          <a:prstGeom prst="rect">
            <a:avLst/>
          </a:prstGeom>
          <a:noFill/>
          <a:ln w="9525">
            <a:noFill/>
            <a:miter lim="800000"/>
            <a:headEnd/>
            <a:tailEnd/>
          </a:ln>
          <a:effectLst/>
        </p:spPr>
        <p:txBody>
          <a:bodyPr lIns="94183" tIns="47092" rIns="94183" bIns="47092"/>
          <a:lstStyle/>
          <a:p>
            <a:pPr algn="r" rtl="1"/>
            <a:endParaRPr lang="ar-SA"/>
          </a:p>
        </p:txBody>
      </p:sp>
      <p:sp>
        <p:nvSpPr>
          <p:cNvPr id="17423" name="Text Box 15"/>
          <p:cNvSpPr txBox="1">
            <a:spLocks noChangeArrowheads="1"/>
          </p:cNvSpPr>
          <p:nvPr/>
        </p:nvSpPr>
        <p:spPr bwMode="auto">
          <a:xfrm>
            <a:off x="3549651" y="949325"/>
            <a:ext cx="417910" cy="446088"/>
          </a:xfrm>
          <a:prstGeom prst="rect">
            <a:avLst/>
          </a:prstGeom>
          <a:noFill/>
          <a:ln w="9525">
            <a:noFill/>
            <a:miter lim="800000"/>
            <a:headEnd/>
            <a:tailEnd/>
          </a:ln>
          <a:effectLst/>
        </p:spPr>
        <p:txBody>
          <a:bodyPr lIns="94183" tIns="47092" rIns="94183" bIns="47092"/>
          <a:lstStyle/>
          <a:p>
            <a:pPr algn="r" rtl="1"/>
            <a:r>
              <a:rPr lang="en-US" altLang="zh-CN" sz="2400" b="1">
                <a:latin typeface="Times New Roman" pitchFamily="18" charset="0"/>
                <a:ea typeface="SimSun"/>
                <a:cs typeface="SimSun"/>
              </a:rPr>
              <a:t>B</a:t>
            </a:r>
            <a:endParaRPr lang="en-US" sz="3600"/>
          </a:p>
        </p:txBody>
      </p:sp>
      <p:sp>
        <p:nvSpPr>
          <p:cNvPr id="17424" name="Text Box 16"/>
          <p:cNvSpPr txBox="1">
            <a:spLocks noChangeArrowheads="1"/>
          </p:cNvSpPr>
          <p:nvPr/>
        </p:nvSpPr>
        <p:spPr bwMode="auto">
          <a:xfrm>
            <a:off x="4094825" y="4484689"/>
            <a:ext cx="2184135" cy="452437"/>
          </a:xfrm>
          <a:prstGeom prst="rect">
            <a:avLst/>
          </a:prstGeom>
          <a:noFill/>
          <a:ln w="9525">
            <a:noFill/>
            <a:miter lim="800000"/>
            <a:headEnd/>
            <a:tailEnd/>
          </a:ln>
          <a:effectLst/>
        </p:spPr>
        <p:txBody>
          <a:bodyPr lIns="94183" tIns="47092" rIns="94183" bIns="47092"/>
          <a:lstStyle/>
          <a:p>
            <a:r>
              <a:rPr lang="en-US" altLang="zh-CN" sz="1400" b="1">
                <a:latin typeface="Times New Roman" pitchFamily="18" charset="0"/>
                <a:ea typeface="SimSun"/>
                <a:cs typeface="SimSun"/>
              </a:rPr>
              <a:t>      1800  2000     3500 </a:t>
            </a:r>
            <a:endParaRPr lang="en-US" sz="2000"/>
          </a:p>
        </p:txBody>
      </p:sp>
      <p:sp>
        <p:nvSpPr>
          <p:cNvPr id="17425" name="Arc 17"/>
          <p:cNvSpPr>
            <a:spLocks/>
          </p:cNvSpPr>
          <p:nvPr/>
        </p:nvSpPr>
        <p:spPr bwMode="auto">
          <a:xfrm>
            <a:off x="3549651" y="950914"/>
            <a:ext cx="2039673" cy="3609975"/>
          </a:xfrm>
          <a:custGeom>
            <a:avLst/>
            <a:gdLst>
              <a:gd name="G0" fmla="+- 0 0 0"/>
              <a:gd name="G1" fmla="+- 21600 0 0"/>
              <a:gd name="G2" fmla="+- 21600 0 0"/>
              <a:gd name="T0" fmla="*/ 0 w 21600"/>
              <a:gd name="T1" fmla="*/ 0 h 22679"/>
              <a:gd name="T2" fmla="*/ 21573 w 21600"/>
              <a:gd name="T3" fmla="*/ 22679 h 22679"/>
              <a:gd name="T4" fmla="*/ 0 w 21600"/>
              <a:gd name="T5" fmla="*/ 21600 h 22679"/>
            </a:gdLst>
            <a:ahLst/>
            <a:cxnLst>
              <a:cxn ang="0">
                <a:pos x="T0" y="T1"/>
              </a:cxn>
              <a:cxn ang="0">
                <a:pos x="T2" y="T3"/>
              </a:cxn>
              <a:cxn ang="0">
                <a:pos x="T4" y="T5"/>
              </a:cxn>
            </a:cxnLst>
            <a:rect l="0" t="0" r="r" b="b"/>
            <a:pathLst>
              <a:path w="21600" h="22679" fill="none" extrusionOk="0">
                <a:moveTo>
                  <a:pt x="-1" y="0"/>
                </a:moveTo>
                <a:cubicBezTo>
                  <a:pt x="11929" y="0"/>
                  <a:pt x="21600" y="9670"/>
                  <a:pt x="21600" y="21600"/>
                </a:cubicBezTo>
                <a:cubicBezTo>
                  <a:pt x="21600" y="21959"/>
                  <a:pt x="21591" y="22319"/>
                  <a:pt x="21573" y="22679"/>
                </a:cubicBezTo>
              </a:path>
              <a:path w="21600" h="22679" stroke="0" extrusionOk="0">
                <a:moveTo>
                  <a:pt x="-1" y="0"/>
                </a:moveTo>
                <a:cubicBezTo>
                  <a:pt x="11929" y="0"/>
                  <a:pt x="21600" y="9670"/>
                  <a:pt x="21600" y="21600"/>
                </a:cubicBezTo>
                <a:cubicBezTo>
                  <a:pt x="21600" y="21959"/>
                  <a:pt x="21591" y="22319"/>
                  <a:pt x="21573" y="22679"/>
                </a:cubicBezTo>
                <a:lnTo>
                  <a:pt x="0" y="21600"/>
                </a:lnTo>
                <a:close/>
              </a:path>
            </a:pathLst>
          </a:custGeom>
          <a:noFill/>
          <a:ln w="19050">
            <a:solidFill>
              <a:srgbClr val="000000"/>
            </a:solidFill>
            <a:round/>
            <a:headEnd/>
            <a:tailEnd/>
          </a:ln>
          <a:effectLst/>
        </p:spPr>
        <p:txBody>
          <a:bodyPr/>
          <a:lstStyle/>
          <a:p>
            <a:endParaRPr lang="ar-SA"/>
          </a:p>
        </p:txBody>
      </p:sp>
      <p:sp>
        <p:nvSpPr>
          <p:cNvPr id="17426" name="Text Box 18"/>
          <p:cNvSpPr txBox="1">
            <a:spLocks noChangeArrowheads="1"/>
          </p:cNvSpPr>
          <p:nvPr/>
        </p:nvSpPr>
        <p:spPr bwMode="auto">
          <a:xfrm>
            <a:off x="4958160" y="4073525"/>
            <a:ext cx="417909" cy="446088"/>
          </a:xfrm>
          <a:prstGeom prst="rect">
            <a:avLst/>
          </a:prstGeom>
          <a:noFill/>
          <a:ln w="9525">
            <a:noFill/>
            <a:miter lim="800000"/>
            <a:headEnd/>
            <a:tailEnd/>
          </a:ln>
          <a:effectLst/>
        </p:spPr>
        <p:txBody>
          <a:bodyPr lIns="94183" tIns="47092" rIns="94183" bIns="47092"/>
          <a:lstStyle/>
          <a:p>
            <a:pPr algn="r" rtl="1"/>
            <a:r>
              <a:rPr lang="en-US" altLang="zh-CN" sz="2400" b="1">
                <a:latin typeface="Times New Roman" pitchFamily="18" charset="0"/>
                <a:ea typeface="SimSun"/>
                <a:cs typeface="SimSun"/>
              </a:rPr>
              <a:t>A</a:t>
            </a:r>
            <a:endParaRPr lang="en-US" sz="3600"/>
          </a:p>
        </p:txBody>
      </p:sp>
      <p:sp>
        <p:nvSpPr>
          <p:cNvPr id="17427" name="Line 19"/>
          <p:cNvSpPr>
            <a:spLocks noChangeShapeType="1"/>
          </p:cNvSpPr>
          <p:nvPr/>
        </p:nvSpPr>
        <p:spPr bwMode="auto">
          <a:xfrm flipV="1">
            <a:off x="4906566" y="3422651"/>
            <a:ext cx="596767" cy="161925"/>
          </a:xfrm>
          <a:prstGeom prst="line">
            <a:avLst/>
          </a:prstGeom>
          <a:noFill/>
          <a:ln w="19050">
            <a:solidFill>
              <a:srgbClr val="000000"/>
            </a:solidFill>
            <a:round/>
            <a:headEnd/>
            <a:tailEnd type="triangle" w="med" len="med"/>
          </a:ln>
          <a:effectLst/>
        </p:spPr>
        <p:txBody>
          <a:bodyPr/>
          <a:lstStyle/>
          <a:p>
            <a:endParaRPr lang="ar-SA"/>
          </a:p>
        </p:txBody>
      </p:sp>
      <p:sp>
        <p:nvSpPr>
          <p:cNvPr id="17428" name="Line 20"/>
          <p:cNvSpPr>
            <a:spLocks noChangeShapeType="1"/>
          </p:cNvSpPr>
          <p:nvPr/>
        </p:nvSpPr>
        <p:spPr bwMode="auto">
          <a:xfrm flipV="1">
            <a:off x="4480058" y="1795464"/>
            <a:ext cx="426508" cy="325437"/>
          </a:xfrm>
          <a:prstGeom prst="line">
            <a:avLst/>
          </a:prstGeom>
          <a:noFill/>
          <a:ln w="19050">
            <a:solidFill>
              <a:srgbClr val="000000"/>
            </a:solidFill>
            <a:round/>
            <a:headEnd/>
            <a:tailEnd type="triangle" w="med" len="med"/>
          </a:ln>
          <a:effectLst/>
        </p:spPr>
        <p:txBody>
          <a:bodyPr/>
          <a:lstStyle/>
          <a:p>
            <a:endParaRPr lang="ar-SA"/>
          </a:p>
        </p:txBody>
      </p:sp>
      <p:sp>
        <p:nvSpPr>
          <p:cNvPr id="17429" name="AutoShape 21">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a:effectLst/>
        </p:spPr>
        <p:txBody>
          <a:bodyPr wrap="none" anchor="ctr"/>
          <a:lstStyle/>
          <a:p>
            <a:endParaRPr lang="ar-SA"/>
          </a:p>
        </p:txBody>
      </p:sp>
      <p:sp>
        <p:nvSpPr>
          <p:cNvPr id="17430" name="AutoShape 22">
            <a:hlinkClick r:id="rId3" action="ppaction://hlinksldjump"/>
          </p:cNvPr>
          <p:cNvSpPr>
            <a:spLocks noChangeArrowheads="1"/>
          </p:cNvSpPr>
          <p:nvPr/>
        </p:nvSpPr>
        <p:spPr bwMode="auto">
          <a:xfrm>
            <a:off x="818621" y="6237288"/>
            <a:ext cx="350838" cy="431800"/>
          </a:xfrm>
          <a:prstGeom prst="curvedRightArrow">
            <a:avLst>
              <a:gd name="adj1" fmla="val 26667"/>
              <a:gd name="adj2" fmla="val 53333"/>
              <a:gd name="adj3" fmla="val 33333"/>
            </a:avLst>
          </a:prstGeom>
          <a:solidFill>
            <a:schemeClr val="accent1"/>
          </a:solidFill>
          <a:ln w="9525">
            <a:solidFill>
              <a:schemeClr val="tx1"/>
            </a:solidFill>
            <a:miter lim="800000"/>
            <a:headEnd/>
            <a:tailEnd/>
          </a:ln>
          <a:effectLst/>
        </p:spPr>
        <p:txBody>
          <a:bodyPr wrap="none" anchor="ctr"/>
          <a:lstStyle/>
          <a:p>
            <a:endParaRPr lang="ar-SA"/>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WordArt 2"/>
          <p:cNvSpPr>
            <a:spLocks noChangeArrowheads="1" noChangeShapeType="1" noTextEdit="1"/>
          </p:cNvSpPr>
          <p:nvPr/>
        </p:nvSpPr>
        <p:spPr bwMode="auto">
          <a:xfrm>
            <a:off x="3704431" y="188913"/>
            <a:ext cx="5874808" cy="685800"/>
          </a:xfrm>
          <a:prstGeom prst="rect">
            <a:avLst/>
          </a:prstGeom>
        </p:spPr>
        <p:txBody>
          <a:bodyPr wrap="none" fromWordArt="1">
            <a:prstTxWarp prst="textPlain">
              <a:avLst>
                <a:gd name="adj" fmla="val 50000"/>
              </a:avLst>
            </a:prstTxWarp>
          </a:bodyPr>
          <a:lstStyle/>
          <a:p>
            <a:pPr algn="ctr" rtl="1"/>
            <a:r>
              <a:rPr lang="ar-SA" sz="3600" kern="10">
                <a:ln w="9525">
                  <a:solidFill>
                    <a:srgbClr val="FF6600"/>
                  </a:solidFill>
                  <a:round/>
                  <a:headEnd/>
                  <a:tailEnd/>
                </a:ln>
                <a:solidFill>
                  <a:srgbClr val="FF6600"/>
                </a:solidFill>
                <a:cs typeface="Arabic Transparent"/>
              </a:rPr>
              <a:t>التدفق الدائري للإنتاج والدخل</a:t>
            </a:r>
          </a:p>
        </p:txBody>
      </p:sp>
      <p:sp>
        <p:nvSpPr>
          <p:cNvPr id="19459" name="Text Box 3"/>
          <p:cNvSpPr txBox="1">
            <a:spLocks noChangeArrowheads="1"/>
          </p:cNvSpPr>
          <p:nvPr/>
        </p:nvSpPr>
        <p:spPr bwMode="auto">
          <a:xfrm>
            <a:off x="428229" y="981075"/>
            <a:ext cx="9126934" cy="5016758"/>
          </a:xfrm>
          <a:prstGeom prst="rect">
            <a:avLst/>
          </a:prstGeom>
          <a:noFill/>
          <a:ln w="9525">
            <a:noFill/>
            <a:miter lim="800000"/>
            <a:headEnd/>
            <a:tailEnd/>
          </a:ln>
        </p:spPr>
        <p:txBody>
          <a:bodyPr>
            <a:spAutoFit/>
          </a:bodyPr>
          <a:lstStyle/>
          <a:p>
            <a:pPr algn="just" rtl="1">
              <a:spcBef>
                <a:spcPct val="50000"/>
              </a:spcBef>
            </a:pPr>
            <a:r>
              <a:rPr lang="ar-BH" sz="4000" dirty="0"/>
              <a:t>يعتمد مستوى الأداء الاقتصادي لبلد معين على تدفق الدخل والإنتاج بين القطاعات الرئيسية الأربعة. ولأجل التبسيط نبدأ باقتصاد افتراضي من قطاعين، قطاع منتجين وقطاع مستهلكين يتم التبادل بينهما عن طريق أسواق عوامل الإنتاج وأسواق السلع والخدمات، بافتراض  عدم الادخار. وتمثل عملية المبادلة هذه القاعدة الأساسية لتدفق الدخل في الاقتصاد القومي، كما يتضح من </a:t>
            </a:r>
            <a:r>
              <a:rPr lang="ar-BH" sz="4000" b="1" dirty="0">
                <a:solidFill>
                  <a:srgbClr val="FD0903"/>
                </a:solidFill>
                <a:hlinkClick r:id="" action="ppaction://noaction"/>
              </a:rPr>
              <a:t>الشكل </a:t>
            </a:r>
            <a:r>
              <a:rPr lang="ar-BH" sz="4000" b="1" dirty="0" smtClean="0">
                <a:solidFill>
                  <a:srgbClr val="FD0903"/>
                </a:solidFill>
                <a:hlinkClick r:id="" action="ppaction://noaction"/>
              </a:rPr>
              <a:t>(</a:t>
            </a:r>
            <a:r>
              <a:rPr lang="ar-SA" sz="4000" b="1" dirty="0" smtClean="0">
                <a:solidFill>
                  <a:srgbClr val="FD0903"/>
                </a:solidFill>
                <a:hlinkClick r:id="" action="ppaction://noaction"/>
              </a:rPr>
              <a:t>1</a:t>
            </a:r>
            <a:r>
              <a:rPr lang="ar-BH" sz="4000" b="1" dirty="0" smtClean="0">
                <a:solidFill>
                  <a:srgbClr val="FD0903"/>
                </a:solidFill>
                <a:hlinkClick r:id="" action="ppaction://noaction"/>
              </a:rPr>
              <a:t>-</a:t>
            </a:r>
            <a:r>
              <a:rPr lang="ar-SA" sz="4000" b="1" dirty="0" smtClean="0">
                <a:solidFill>
                  <a:srgbClr val="FD0903"/>
                </a:solidFill>
                <a:hlinkClick r:id="" action="ppaction://noaction"/>
              </a:rPr>
              <a:t>2</a:t>
            </a:r>
            <a:r>
              <a:rPr lang="ar-BH" sz="4000" b="1" dirty="0" smtClean="0">
                <a:solidFill>
                  <a:srgbClr val="FD0903"/>
                </a:solidFill>
                <a:hlinkClick r:id="" action="ppaction://noaction"/>
              </a:rPr>
              <a:t>)</a:t>
            </a:r>
            <a:r>
              <a:rPr lang="ar-BH" sz="4000" dirty="0" smtClean="0"/>
              <a:t>.</a:t>
            </a:r>
            <a:endParaRPr lang="fr-FR" sz="4000" dirty="0"/>
          </a:p>
        </p:txBody>
      </p:sp>
      <p:sp>
        <p:nvSpPr>
          <p:cNvPr id="19460" name="WordArt 4"/>
          <p:cNvSpPr>
            <a:spLocks noChangeArrowheads="1" noChangeShapeType="1" noTextEdit="1"/>
          </p:cNvSpPr>
          <p:nvPr/>
        </p:nvSpPr>
        <p:spPr bwMode="auto">
          <a:xfrm>
            <a:off x="5030392" y="3573463"/>
            <a:ext cx="4626240" cy="685800"/>
          </a:xfrm>
          <a:prstGeom prst="rect">
            <a:avLst/>
          </a:prstGeom>
        </p:spPr>
        <p:txBody>
          <a:bodyPr wrap="none" fromWordArt="1">
            <a:prstTxWarp prst="textPlain">
              <a:avLst>
                <a:gd name="adj" fmla="val 50000"/>
              </a:avLst>
            </a:prstTxWarp>
          </a:bodyPr>
          <a:lstStyle/>
          <a:p>
            <a:pPr algn="ctr" rtl="1"/>
            <a:endParaRPr lang="ar-SA" sz="3600" kern="10" dirty="0">
              <a:ln w="9525">
                <a:solidFill>
                  <a:srgbClr val="FF6600"/>
                </a:solidFill>
                <a:round/>
                <a:headEnd/>
                <a:tailEnd/>
              </a:ln>
              <a:solidFill>
                <a:srgbClr val="FF6600"/>
              </a:solidFill>
              <a:cs typeface="Arabic Transparent"/>
            </a:endParaRPr>
          </a:p>
        </p:txBody>
      </p:sp>
      <p:sp>
        <p:nvSpPr>
          <p:cNvPr id="19461" name="Text Box 5"/>
          <p:cNvSpPr txBox="1">
            <a:spLocks noChangeArrowheads="1"/>
          </p:cNvSpPr>
          <p:nvPr/>
        </p:nvSpPr>
        <p:spPr bwMode="auto">
          <a:xfrm>
            <a:off x="350838" y="4508501"/>
            <a:ext cx="9126935" cy="461665"/>
          </a:xfrm>
          <a:prstGeom prst="rect">
            <a:avLst/>
          </a:prstGeom>
          <a:noFill/>
          <a:ln w="9525">
            <a:noFill/>
            <a:miter lim="800000"/>
            <a:headEnd/>
            <a:tailEnd/>
          </a:ln>
        </p:spPr>
        <p:txBody>
          <a:bodyPr>
            <a:spAutoFit/>
          </a:bodyPr>
          <a:lstStyle/>
          <a:p>
            <a:pPr algn="just" rtl="1">
              <a:spcBef>
                <a:spcPct val="50000"/>
              </a:spcBef>
            </a:pPr>
            <a:endParaRPr lang="fr-FR" sz="2400" dirty="0">
              <a:cs typeface="Arabic Transparent" pitchFamily="2" charset="-78"/>
            </a:endParaRPr>
          </a:p>
        </p:txBody>
      </p:sp>
      <p:sp>
        <p:nvSpPr>
          <p:cNvPr id="10246" name="AutoShape 6">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p:spPr>
        <p:txBody>
          <a:bodyPr wrap="none" anchor="ctr"/>
          <a:lstStyle/>
          <a:p>
            <a:endParaRPr lang="ar-S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19458"/>
                                        </p:tgtEl>
                                        <p:attrNameLst>
                                          <p:attrName>style.visibility</p:attrName>
                                        </p:attrNameLst>
                                      </p:cBhvr>
                                      <p:to>
                                        <p:strVal val="visible"/>
                                      </p:to>
                                    </p:set>
                                    <p:animEffect transition="in" filter="slide(fromBottom)">
                                      <p:cBhvr>
                                        <p:cTn id="7" dur="500"/>
                                        <p:tgtEl>
                                          <p:spTgt spid="19458"/>
                                        </p:tgtEl>
                                      </p:cBhvr>
                                    </p:animEffect>
                                  </p:childTnLst>
                                </p:cTn>
                              </p:par>
                            </p:childTnLst>
                          </p:cTn>
                        </p:par>
                        <p:par>
                          <p:cTn id="8" fill="hold">
                            <p:stCondLst>
                              <p:cond delay="500"/>
                            </p:stCondLst>
                            <p:childTnLst>
                              <p:par>
                                <p:cTn id="9" presetID="27" presetClass="entr" presetSubtype="0" fill="hold" grpId="0" nodeType="afterEffect">
                                  <p:stCondLst>
                                    <p:cond delay="0"/>
                                  </p:stCondLst>
                                  <p:iterate type="lt">
                                    <p:tmPct val="50000"/>
                                  </p:iterate>
                                  <p:childTnLst>
                                    <p:set>
                                      <p:cBhvr>
                                        <p:cTn id="10" dur="1" fill="hold">
                                          <p:stCondLst>
                                            <p:cond delay="0"/>
                                          </p:stCondLst>
                                        </p:cTn>
                                        <p:tgtEl>
                                          <p:spTgt spid="19459"/>
                                        </p:tgtEl>
                                        <p:attrNameLst>
                                          <p:attrName>style.visibility</p:attrName>
                                        </p:attrNameLst>
                                      </p:cBhvr>
                                      <p:to>
                                        <p:strVal val="visible"/>
                                      </p:to>
                                    </p:set>
                                    <p:anim calcmode="discrete" valueType="clr">
                                      <p:cBhvr override="childStyle">
                                        <p:cTn id="11" dur="80"/>
                                        <p:tgtEl>
                                          <p:spTgt spid="19459"/>
                                        </p:tgtEl>
                                        <p:attrNameLst>
                                          <p:attrName>style.color</p:attrName>
                                        </p:attrNameLst>
                                      </p:cBhvr>
                                      <p:tavLst>
                                        <p:tav tm="0">
                                          <p:val>
                                            <p:clrVal>
                                              <a:schemeClr val="accent2"/>
                                            </p:clrVal>
                                          </p:val>
                                        </p:tav>
                                        <p:tav tm="50000">
                                          <p:val>
                                            <p:clrVal>
                                              <a:schemeClr val="hlink"/>
                                            </p:clrVal>
                                          </p:val>
                                        </p:tav>
                                      </p:tavLst>
                                    </p:anim>
                                    <p:anim calcmode="discrete" valueType="clr">
                                      <p:cBhvr>
                                        <p:cTn id="12" dur="80"/>
                                        <p:tgtEl>
                                          <p:spTgt spid="19459"/>
                                        </p:tgtEl>
                                        <p:attrNameLst>
                                          <p:attrName>fillcolor</p:attrName>
                                        </p:attrNameLst>
                                      </p:cBhvr>
                                      <p:tavLst>
                                        <p:tav tm="0">
                                          <p:val>
                                            <p:clrVal>
                                              <a:schemeClr val="accent2"/>
                                            </p:clrVal>
                                          </p:val>
                                        </p:tav>
                                        <p:tav tm="50000">
                                          <p:val>
                                            <p:clrVal>
                                              <a:schemeClr val="hlink"/>
                                            </p:clrVal>
                                          </p:val>
                                        </p:tav>
                                      </p:tavLst>
                                    </p:anim>
                                    <p:set>
                                      <p:cBhvr>
                                        <p:cTn id="13" dur="80"/>
                                        <p:tgtEl>
                                          <p:spTgt spid="19459"/>
                                        </p:tgtEl>
                                        <p:attrNameLst>
                                          <p:attrName>fill.type</p:attrName>
                                        </p:attrNameLst>
                                      </p:cBhvr>
                                      <p:to>
                                        <p:strVal val="solid"/>
                                      </p:to>
                                    </p:set>
                                  </p:childTnLst>
                                </p:cTn>
                              </p:par>
                            </p:childTnLst>
                          </p:cTn>
                        </p:par>
                      </p:childTnLst>
                    </p:cTn>
                  </p:par>
                  <p:par>
                    <p:cTn id="14" fill="hold">
                      <p:stCondLst>
                        <p:cond delay="indefinite"/>
                      </p:stCondLst>
                      <p:childTnLst>
                        <p:par>
                          <p:cTn id="15" fill="hold">
                            <p:stCondLst>
                              <p:cond delay="0"/>
                            </p:stCondLst>
                            <p:childTnLst>
                              <p:par>
                                <p:cTn id="16" presetID="12" presetClass="entr" presetSubtype="4" fill="hold" grpId="0" nodeType="clickEffect" nodePh="1">
                                  <p:stCondLst>
                                    <p:cond delay="0"/>
                                  </p:stCondLst>
                                  <p:endCondLst>
                                    <p:cond evt="begin" delay="0">
                                      <p:tn val="16"/>
                                    </p:cond>
                                  </p:endCondLst>
                                  <p:childTnLst>
                                    <p:set>
                                      <p:cBhvr>
                                        <p:cTn id="17" dur="1" fill="hold">
                                          <p:stCondLst>
                                            <p:cond delay="0"/>
                                          </p:stCondLst>
                                        </p:cTn>
                                        <p:tgtEl>
                                          <p:spTgt spid="19460"/>
                                        </p:tgtEl>
                                        <p:attrNameLst>
                                          <p:attrName>style.visibility</p:attrName>
                                        </p:attrNameLst>
                                      </p:cBhvr>
                                      <p:to>
                                        <p:strVal val="visible"/>
                                      </p:to>
                                    </p:set>
                                    <p:animEffect transition="in" filter="slide(fromBottom)">
                                      <p:cBhvr>
                                        <p:cTn id="18" dur="500"/>
                                        <p:tgtEl>
                                          <p:spTgt spid="19460"/>
                                        </p:tgtEl>
                                      </p:cBhvr>
                                    </p:animEffect>
                                  </p:childTnLst>
                                </p:cTn>
                              </p:par>
                            </p:childTnLst>
                          </p:cTn>
                        </p:par>
                        <p:par>
                          <p:cTn id="19" fill="hold">
                            <p:stCondLst>
                              <p:cond delay="500"/>
                            </p:stCondLst>
                            <p:childTnLst>
                              <p:par>
                                <p:cTn id="20" presetID="27" presetClass="entr" presetSubtype="0" fill="hold" grpId="0" nodeType="afterEffect" nodePh="1">
                                  <p:stCondLst>
                                    <p:cond delay="0"/>
                                  </p:stCondLst>
                                  <p:endCondLst>
                                    <p:cond evt="begin" delay="0">
                                      <p:tn val="20"/>
                                    </p:cond>
                                  </p:endCondLst>
                                  <p:iterate type="lt">
                                    <p:tmPct val="50000"/>
                                  </p:iterate>
                                  <p:childTnLst>
                                    <p:set>
                                      <p:cBhvr>
                                        <p:cTn id="21" dur="1" fill="hold">
                                          <p:stCondLst>
                                            <p:cond delay="0"/>
                                          </p:stCondLst>
                                        </p:cTn>
                                        <p:tgtEl>
                                          <p:spTgt spid="19461"/>
                                        </p:tgtEl>
                                        <p:attrNameLst>
                                          <p:attrName>style.visibility</p:attrName>
                                        </p:attrNameLst>
                                      </p:cBhvr>
                                      <p:to>
                                        <p:strVal val="visible"/>
                                      </p:to>
                                    </p:set>
                                    <p:anim calcmode="discrete" valueType="clr">
                                      <p:cBhvr override="childStyle">
                                        <p:cTn id="22" dur="80"/>
                                        <p:tgtEl>
                                          <p:spTgt spid="19461"/>
                                        </p:tgtEl>
                                        <p:attrNameLst>
                                          <p:attrName>style.color</p:attrName>
                                        </p:attrNameLst>
                                      </p:cBhvr>
                                      <p:tavLst>
                                        <p:tav tm="0">
                                          <p:val>
                                            <p:clrVal>
                                              <a:schemeClr val="accent2"/>
                                            </p:clrVal>
                                          </p:val>
                                        </p:tav>
                                        <p:tav tm="50000">
                                          <p:val>
                                            <p:clrVal>
                                              <a:schemeClr val="hlink"/>
                                            </p:clrVal>
                                          </p:val>
                                        </p:tav>
                                      </p:tavLst>
                                    </p:anim>
                                    <p:anim calcmode="discrete" valueType="clr">
                                      <p:cBhvr>
                                        <p:cTn id="23" dur="80"/>
                                        <p:tgtEl>
                                          <p:spTgt spid="19461"/>
                                        </p:tgtEl>
                                        <p:attrNameLst>
                                          <p:attrName>fillcolor</p:attrName>
                                        </p:attrNameLst>
                                      </p:cBhvr>
                                      <p:tavLst>
                                        <p:tav tm="0">
                                          <p:val>
                                            <p:clrVal>
                                              <a:schemeClr val="accent2"/>
                                            </p:clrVal>
                                          </p:val>
                                        </p:tav>
                                        <p:tav tm="50000">
                                          <p:val>
                                            <p:clrVal>
                                              <a:schemeClr val="hlink"/>
                                            </p:clrVal>
                                          </p:val>
                                        </p:tav>
                                      </p:tavLst>
                                    </p:anim>
                                    <p:set>
                                      <p:cBhvr>
                                        <p:cTn id="24" dur="80"/>
                                        <p:tgtEl>
                                          <p:spTgt spid="19461"/>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8" grpId="0" animBg="1"/>
      <p:bldP spid="19459" grpId="0"/>
      <p:bldP spid="19460" grpId="0" animBg="1"/>
      <p:bldP spid="1946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 Box 2"/>
          <p:cNvSpPr txBox="1">
            <a:spLocks noChangeArrowheads="1"/>
          </p:cNvSpPr>
          <p:nvPr/>
        </p:nvSpPr>
        <p:spPr bwMode="auto">
          <a:xfrm>
            <a:off x="3864373" y="660401"/>
            <a:ext cx="1905529" cy="1166813"/>
          </a:xfrm>
          <a:prstGeom prst="rect">
            <a:avLst/>
          </a:prstGeom>
          <a:noFill/>
          <a:ln w="19050">
            <a:noFill/>
            <a:miter lim="800000"/>
            <a:headEnd/>
            <a:tailEnd/>
          </a:ln>
        </p:spPr>
        <p:txBody>
          <a:bodyPr lIns="90303" tIns="45152" rIns="90303" bIns="45152"/>
          <a:lstStyle/>
          <a:p>
            <a:pPr algn="ctr" rtl="1"/>
            <a:r>
              <a:rPr lang="ar-SA" altLang="zh-CN" sz="1600" b="1">
                <a:latin typeface="Times New Roman" pitchFamily="18" charset="0"/>
                <a:ea typeface="SimSun"/>
                <a:cs typeface="Times New Roman" pitchFamily="18" charset="0"/>
              </a:rPr>
              <a:t>سوق الموارد</a:t>
            </a:r>
          </a:p>
          <a:p>
            <a:pPr algn="ctr" rtl="1"/>
            <a:r>
              <a:rPr lang="en-US" sz="1600" b="1">
                <a:latin typeface="Times New Roman" pitchFamily="18" charset="0"/>
                <a:ea typeface="SimSun"/>
                <a:cs typeface="Arabic Transparent" pitchFamily="2" charset="-78"/>
              </a:rPr>
              <a:t>Resource Market</a:t>
            </a:r>
            <a:endParaRPr lang="en-US" sz="1600"/>
          </a:p>
        </p:txBody>
      </p:sp>
      <p:sp>
        <p:nvSpPr>
          <p:cNvPr id="11267" name="Text Box 3"/>
          <p:cNvSpPr txBox="1">
            <a:spLocks noChangeArrowheads="1"/>
          </p:cNvSpPr>
          <p:nvPr/>
        </p:nvSpPr>
        <p:spPr bwMode="auto">
          <a:xfrm>
            <a:off x="3850615" y="4071939"/>
            <a:ext cx="1929606" cy="796925"/>
          </a:xfrm>
          <a:prstGeom prst="rect">
            <a:avLst/>
          </a:prstGeom>
          <a:noFill/>
          <a:ln w="19050">
            <a:noFill/>
            <a:miter lim="800000"/>
            <a:headEnd/>
            <a:tailEnd/>
          </a:ln>
        </p:spPr>
        <p:txBody>
          <a:bodyPr lIns="90303" tIns="45152" rIns="90303" bIns="45152"/>
          <a:lstStyle/>
          <a:p>
            <a:pPr algn="ctr" rtl="1"/>
            <a:r>
              <a:rPr lang="ar-SA" altLang="zh-CN" sz="1600" b="1">
                <a:latin typeface="Times New Roman" pitchFamily="18" charset="0"/>
                <a:ea typeface="SimSun"/>
                <a:cs typeface="Times New Roman" pitchFamily="18" charset="0"/>
              </a:rPr>
              <a:t>سوق المنتجات</a:t>
            </a:r>
          </a:p>
          <a:p>
            <a:pPr algn="ctr" rtl="1"/>
            <a:r>
              <a:rPr lang="en-US" sz="1600" b="1">
                <a:latin typeface="Times New Roman" pitchFamily="18" charset="0"/>
                <a:ea typeface="SimSun"/>
                <a:cs typeface="Arabic Transparent" pitchFamily="2" charset="-78"/>
              </a:rPr>
              <a:t>Product Market</a:t>
            </a:r>
            <a:endParaRPr lang="en-US" sz="2800"/>
          </a:p>
        </p:txBody>
      </p:sp>
      <p:sp>
        <p:nvSpPr>
          <p:cNvPr id="11268" name="Text Box 4"/>
          <p:cNvSpPr txBox="1">
            <a:spLocks noChangeArrowheads="1"/>
          </p:cNvSpPr>
          <p:nvPr/>
        </p:nvSpPr>
        <p:spPr bwMode="auto">
          <a:xfrm>
            <a:off x="6949679" y="2254250"/>
            <a:ext cx="1893490" cy="1168400"/>
          </a:xfrm>
          <a:prstGeom prst="rect">
            <a:avLst/>
          </a:prstGeom>
          <a:noFill/>
          <a:ln w="19050">
            <a:noFill/>
            <a:miter lim="800000"/>
            <a:headEnd/>
            <a:tailEnd/>
          </a:ln>
        </p:spPr>
        <p:txBody>
          <a:bodyPr lIns="90303" tIns="45152" rIns="90303" bIns="45152"/>
          <a:lstStyle/>
          <a:p>
            <a:pPr algn="ctr" rtl="1"/>
            <a:r>
              <a:rPr lang="ar-SA" altLang="zh-CN" sz="1600" b="1">
                <a:latin typeface="Times New Roman" pitchFamily="18" charset="0"/>
                <a:ea typeface="SimSun"/>
                <a:cs typeface="Times New Roman" pitchFamily="18" charset="0"/>
              </a:rPr>
              <a:t>قطاع المستهلكين</a:t>
            </a:r>
          </a:p>
          <a:p>
            <a:pPr algn="ctr" rtl="1"/>
            <a:r>
              <a:rPr lang="en-US" altLang="zh-CN" sz="1600" b="1">
                <a:latin typeface="Times New Roman" pitchFamily="18" charset="0"/>
                <a:ea typeface="SimSun"/>
                <a:cs typeface="Times New Roman" pitchFamily="18" charset="0"/>
              </a:rPr>
              <a:t>Customers Sector</a:t>
            </a:r>
            <a:endParaRPr lang="en-US" sz="1600">
              <a:ea typeface="SimSun"/>
              <a:cs typeface="SimSun"/>
            </a:endParaRPr>
          </a:p>
        </p:txBody>
      </p:sp>
      <p:sp>
        <p:nvSpPr>
          <p:cNvPr id="11269" name="Text Box 5"/>
          <p:cNvSpPr txBox="1">
            <a:spLocks noChangeArrowheads="1"/>
          </p:cNvSpPr>
          <p:nvPr/>
        </p:nvSpPr>
        <p:spPr bwMode="auto">
          <a:xfrm>
            <a:off x="1030156" y="2271713"/>
            <a:ext cx="1733550" cy="1168400"/>
          </a:xfrm>
          <a:prstGeom prst="rect">
            <a:avLst/>
          </a:prstGeom>
          <a:noFill/>
          <a:ln w="19050">
            <a:noFill/>
            <a:miter lim="800000"/>
            <a:headEnd/>
            <a:tailEnd/>
          </a:ln>
        </p:spPr>
        <p:txBody>
          <a:bodyPr lIns="90303" tIns="45152" rIns="90303" bIns="45152"/>
          <a:lstStyle/>
          <a:p>
            <a:pPr algn="ctr" rtl="1"/>
            <a:r>
              <a:rPr lang="ar-SA" altLang="zh-CN" sz="1600" b="1">
                <a:latin typeface="Times New Roman" pitchFamily="18" charset="0"/>
                <a:ea typeface="SimSun"/>
                <a:cs typeface="Times New Roman" pitchFamily="18" charset="0"/>
              </a:rPr>
              <a:t>قطاع المنتجين</a:t>
            </a:r>
          </a:p>
          <a:p>
            <a:pPr algn="ctr" rtl="1"/>
            <a:r>
              <a:rPr lang="en-US" altLang="zh-CN" sz="1600" b="1">
                <a:latin typeface="Times New Roman" pitchFamily="18" charset="0"/>
                <a:ea typeface="SimSun"/>
                <a:cs typeface="Times New Roman" pitchFamily="18" charset="0"/>
              </a:rPr>
              <a:t>Producer Sector</a:t>
            </a:r>
            <a:endParaRPr lang="en-US" sz="1600">
              <a:ea typeface="SimSun"/>
              <a:cs typeface="SimSun"/>
            </a:endParaRPr>
          </a:p>
        </p:txBody>
      </p:sp>
      <p:sp>
        <p:nvSpPr>
          <p:cNvPr id="11270" name="Arc 6"/>
          <p:cNvSpPr>
            <a:spLocks/>
          </p:cNvSpPr>
          <p:nvPr/>
        </p:nvSpPr>
        <p:spPr bwMode="auto">
          <a:xfrm>
            <a:off x="1597687" y="884239"/>
            <a:ext cx="3281363" cy="1760537"/>
          </a:xfrm>
          <a:custGeom>
            <a:avLst/>
            <a:gdLst>
              <a:gd name="T0" fmla="*/ 0 w 20055"/>
              <a:gd name="T1" fmla="*/ 1075067 h 20606"/>
              <a:gd name="T2" fmla="*/ 2050714 w 20055"/>
              <a:gd name="T3" fmla="*/ 0 h 20606"/>
              <a:gd name="T4" fmla="*/ 3028950 w 20055"/>
              <a:gd name="T5" fmla="*/ 1760537 h 20606"/>
              <a:gd name="T6" fmla="*/ 0 60000 65536"/>
              <a:gd name="T7" fmla="*/ 0 60000 65536"/>
              <a:gd name="T8" fmla="*/ 0 60000 65536"/>
              <a:gd name="T9" fmla="*/ 0 w 20055"/>
              <a:gd name="T10" fmla="*/ 0 h 20606"/>
              <a:gd name="T11" fmla="*/ 20055 w 20055"/>
              <a:gd name="T12" fmla="*/ 20606 h 20606"/>
            </a:gdLst>
            <a:ahLst/>
            <a:cxnLst>
              <a:cxn ang="T6">
                <a:pos x="T0" y="T1"/>
              </a:cxn>
              <a:cxn ang="T7">
                <a:pos x="T2" y="T3"/>
              </a:cxn>
              <a:cxn ang="T8">
                <a:pos x="T4" y="T5"/>
              </a:cxn>
            </a:cxnLst>
            <a:rect l="T9" t="T10" r="T11" b="T12"/>
            <a:pathLst>
              <a:path w="20055" h="20606" fill="none" extrusionOk="0">
                <a:moveTo>
                  <a:pt x="0" y="12583"/>
                </a:moveTo>
                <a:cubicBezTo>
                  <a:pt x="2408" y="6563"/>
                  <a:pt x="7392" y="1944"/>
                  <a:pt x="13577" y="-1"/>
                </a:cubicBezTo>
              </a:path>
              <a:path w="20055" h="20606" stroke="0" extrusionOk="0">
                <a:moveTo>
                  <a:pt x="0" y="12583"/>
                </a:moveTo>
                <a:cubicBezTo>
                  <a:pt x="2408" y="6563"/>
                  <a:pt x="7392" y="1944"/>
                  <a:pt x="13577" y="-1"/>
                </a:cubicBezTo>
                <a:lnTo>
                  <a:pt x="20055" y="20606"/>
                </a:lnTo>
                <a:close/>
              </a:path>
            </a:pathLst>
          </a:custGeom>
          <a:noFill/>
          <a:ln w="19050">
            <a:solidFill>
              <a:srgbClr val="000000"/>
            </a:solidFill>
            <a:round/>
            <a:headEnd/>
            <a:tailEnd type="arrow" w="sm" len="sm"/>
          </a:ln>
        </p:spPr>
        <p:txBody>
          <a:bodyPr/>
          <a:lstStyle/>
          <a:p>
            <a:endParaRPr lang="ar-SA"/>
          </a:p>
        </p:txBody>
      </p:sp>
      <p:sp>
        <p:nvSpPr>
          <p:cNvPr id="11271" name="Arc 7"/>
          <p:cNvSpPr>
            <a:spLocks/>
          </p:cNvSpPr>
          <p:nvPr/>
        </p:nvSpPr>
        <p:spPr bwMode="auto">
          <a:xfrm>
            <a:off x="4875610" y="862013"/>
            <a:ext cx="3264165" cy="1782762"/>
          </a:xfrm>
          <a:custGeom>
            <a:avLst/>
            <a:gdLst>
              <a:gd name="T0" fmla="*/ 849807 w 19944"/>
              <a:gd name="T1" fmla="*/ 0 h 20855"/>
              <a:gd name="T2" fmla="*/ 3013075 w 19944"/>
              <a:gd name="T3" fmla="*/ 1073760 h 20855"/>
              <a:gd name="T4" fmla="*/ 0 w 19944"/>
              <a:gd name="T5" fmla="*/ 1782762 h 20855"/>
              <a:gd name="T6" fmla="*/ 0 60000 65536"/>
              <a:gd name="T7" fmla="*/ 0 60000 65536"/>
              <a:gd name="T8" fmla="*/ 0 60000 65536"/>
              <a:gd name="T9" fmla="*/ 0 w 19944"/>
              <a:gd name="T10" fmla="*/ 0 h 20855"/>
              <a:gd name="T11" fmla="*/ 19944 w 19944"/>
              <a:gd name="T12" fmla="*/ 20855 h 20855"/>
            </a:gdLst>
            <a:ahLst/>
            <a:cxnLst>
              <a:cxn ang="T6">
                <a:pos x="T0" y="T1"/>
              </a:cxn>
              <a:cxn ang="T7">
                <a:pos x="T2" y="T3"/>
              </a:cxn>
              <a:cxn ang="T8">
                <a:pos x="T4" y="T5"/>
              </a:cxn>
            </a:cxnLst>
            <a:rect l="T9" t="T10" r="T11" b="T12"/>
            <a:pathLst>
              <a:path w="19944" h="20855" fill="none" extrusionOk="0">
                <a:moveTo>
                  <a:pt x="5624" y="0"/>
                </a:moveTo>
                <a:cubicBezTo>
                  <a:pt x="12086" y="1742"/>
                  <a:pt x="17374" y="6381"/>
                  <a:pt x="19944" y="12560"/>
                </a:cubicBezTo>
              </a:path>
              <a:path w="19944" h="20855" stroke="0" extrusionOk="0">
                <a:moveTo>
                  <a:pt x="5624" y="0"/>
                </a:moveTo>
                <a:cubicBezTo>
                  <a:pt x="12086" y="1742"/>
                  <a:pt x="17374" y="6381"/>
                  <a:pt x="19944" y="12560"/>
                </a:cubicBezTo>
                <a:lnTo>
                  <a:pt x="0" y="20855"/>
                </a:lnTo>
                <a:close/>
              </a:path>
            </a:pathLst>
          </a:custGeom>
          <a:noFill/>
          <a:ln w="19050">
            <a:solidFill>
              <a:srgbClr val="000000"/>
            </a:solidFill>
            <a:round/>
            <a:headEnd/>
            <a:tailEnd type="arrow" w="sm" len="sm"/>
          </a:ln>
        </p:spPr>
        <p:txBody>
          <a:bodyPr/>
          <a:lstStyle/>
          <a:p>
            <a:endParaRPr lang="ar-SA"/>
          </a:p>
        </p:txBody>
      </p:sp>
      <p:sp>
        <p:nvSpPr>
          <p:cNvPr id="11272" name="Arc 8"/>
          <p:cNvSpPr>
            <a:spLocks/>
          </p:cNvSpPr>
          <p:nvPr/>
        </p:nvSpPr>
        <p:spPr bwMode="auto">
          <a:xfrm>
            <a:off x="4873890" y="2638425"/>
            <a:ext cx="3231489" cy="1754188"/>
          </a:xfrm>
          <a:custGeom>
            <a:avLst/>
            <a:gdLst>
              <a:gd name="T0" fmla="*/ 2982913 w 19750"/>
              <a:gd name="T1" fmla="*/ 747971 h 20514"/>
              <a:gd name="T2" fmla="*/ 1021440 w 19750"/>
              <a:gd name="T3" fmla="*/ 1754188 h 20514"/>
              <a:gd name="T4" fmla="*/ 0 w 19750"/>
              <a:gd name="T5" fmla="*/ 0 h 20514"/>
              <a:gd name="T6" fmla="*/ 0 60000 65536"/>
              <a:gd name="T7" fmla="*/ 0 60000 65536"/>
              <a:gd name="T8" fmla="*/ 0 60000 65536"/>
              <a:gd name="T9" fmla="*/ 0 w 19750"/>
              <a:gd name="T10" fmla="*/ 0 h 20514"/>
              <a:gd name="T11" fmla="*/ 19750 w 19750"/>
              <a:gd name="T12" fmla="*/ 20514 h 20514"/>
            </a:gdLst>
            <a:ahLst/>
            <a:cxnLst>
              <a:cxn ang="T6">
                <a:pos x="T0" y="T1"/>
              </a:cxn>
              <a:cxn ang="T7">
                <a:pos x="T2" y="T3"/>
              </a:cxn>
              <a:cxn ang="T8">
                <a:pos x="T4" y="T5"/>
              </a:cxn>
            </a:cxnLst>
            <a:rect l="T9" t="T10" r="T11" b="T12"/>
            <a:pathLst>
              <a:path w="19750" h="20514" fill="none" extrusionOk="0">
                <a:moveTo>
                  <a:pt x="19749" y="8746"/>
                </a:moveTo>
                <a:cubicBezTo>
                  <a:pt x="17277" y="14328"/>
                  <a:pt x="12560" y="18602"/>
                  <a:pt x="6762" y="20513"/>
                </a:cubicBezTo>
              </a:path>
              <a:path w="19750" h="20514" stroke="0" extrusionOk="0">
                <a:moveTo>
                  <a:pt x="19749" y="8746"/>
                </a:moveTo>
                <a:cubicBezTo>
                  <a:pt x="17277" y="14328"/>
                  <a:pt x="12560" y="18602"/>
                  <a:pt x="6762" y="20513"/>
                </a:cubicBezTo>
                <a:lnTo>
                  <a:pt x="0" y="0"/>
                </a:lnTo>
                <a:close/>
              </a:path>
            </a:pathLst>
          </a:custGeom>
          <a:noFill/>
          <a:ln w="19050">
            <a:solidFill>
              <a:srgbClr val="000000"/>
            </a:solidFill>
            <a:round/>
            <a:headEnd/>
            <a:tailEnd type="arrow" w="sm" len="sm"/>
          </a:ln>
        </p:spPr>
        <p:txBody>
          <a:bodyPr/>
          <a:lstStyle/>
          <a:p>
            <a:endParaRPr lang="ar-SA"/>
          </a:p>
        </p:txBody>
      </p:sp>
      <p:sp>
        <p:nvSpPr>
          <p:cNvPr id="11273" name="Arc 9"/>
          <p:cNvSpPr>
            <a:spLocks/>
          </p:cNvSpPr>
          <p:nvPr/>
        </p:nvSpPr>
        <p:spPr bwMode="auto">
          <a:xfrm>
            <a:off x="1642402" y="2640013"/>
            <a:ext cx="3236648" cy="1752600"/>
          </a:xfrm>
          <a:custGeom>
            <a:avLst/>
            <a:gdLst>
              <a:gd name="T0" fmla="*/ 1951289 w 19773"/>
              <a:gd name="T1" fmla="*/ 1752600 h 20482"/>
              <a:gd name="T2" fmla="*/ 0 w 19773"/>
              <a:gd name="T3" fmla="*/ 743841 h 20482"/>
              <a:gd name="T4" fmla="*/ 2987675 w 19773"/>
              <a:gd name="T5" fmla="*/ 0 h 20482"/>
              <a:gd name="T6" fmla="*/ 0 60000 65536"/>
              <a:gd name="T7" fmla="*/ 0 60000 65536"/>
              <a:gd name="T8" fmla="*/ 0 60000 65536"/>
              <a:gd name="T9" fmla="*/ 0 w 19773"/>
              <a:gd name="T10" fmla="*/ 0 h 20482"/>
              <a:gd name="T11" fmla="*/ 19773 w 19773"/>
              <a:gd name="T12" fmla="*/ 20482 h 20482"/>
            </a:gdLst>
            <a:ahLst/>
            <a:cxnLst>
              <a:cxn ang="T6">
                <a:pos x="T0" y="T1"/>
              </a:cxn>
              <a:cxn ang="T7">
                <a:pos x="T2" y="T3"/>
              </a:cxn>
              <a:cxn ang="T8">
                <a:pos x="T4" y="T5"/>
              </a:cxn>
            </a:cxnLst>
            <a:rect l="T9" t="T10" r="T11" b="T12"/>
            <a:pathLst>
              <a:path w="19773" h="20482" fill="none" extrusionOk="0">
                <a:moveTo>
                  <a:pt x="12913" y="20482"/>
                </a:moveTo>
                <a:cubicBezTo>
                  <a:pt x="7139" y="18548"/>
                  <a:pt x="2450" y="14267"/>
                  <a:pt x="-1" y="8693"/>
                </a:cubicBezTo>
              </a:path>
              <a:path w="19773" h="20482" stroke="0" extrusionOk="0">
                <a:moveTo>
                  <a:pt x="12913" y="20482"/>
                </a:moveTo>
                <a:cubicBezTo>
                  <a:pt x="7139" y="18548"/>
                  <a:pt x="2450" y="14267"/>
                  <a:pt x="-1" y="8693"/>
                </a:cubicBezTo>
                <a:lnTo>
                  <a:pt x="19773" y="0"/>
                </a:lnTo>
                <a:close/>
              </a:path>
            </a:pathLst>
          </a:custGeom>
          <a:noFill/>
          <a:ln w="19050">
            <a:solidFill>
              <a:srgbClr val="000000"/>
            </a:solidFill>
            <a:round/>
            <a:headEnd/>
            <a:tailEnd type="arrow" w="sm" len="sm"/>
          </a:ln>
        </p:spPr>
        <p:txBody>
          <a:bodyPr/>
          <a:lstStyle/>
          <a:p>
            <a:endParaRPr lang="ar-SA"/>
          </a:p>
        </p:txBody>
      </p:sp>
      <p:sp>
        <p:nvSpPr>
          <p:cNvPr id="11274" name="Arc 10"/>
          <p:cNvSpPr>
            <a:spLocks/>
          </p:cNvSpPr>
          <p:nvPr/>
        </p:nvSpPr>
        <p:spPr bwMode="auto">
          <a:xfrm flipV="1">
            <a:off x="2430067" y="2673350"/>
            <a:ext cx="2443823" cy="1441450"/>
          </a:xfrm>
          <a:custGeom>
            <a:avLst/>
            <a:gdLst>
              <a:gd name="T0" fmla="*/ 0 w 19893"/>
              <a:gd name="T1" fmla="*/ 830089 h 19843"/>
              <a:gd name="T2" fmla="*/ 1288207 w 19893"/>
              <a:gd name="T3" fmla="*/ 0 h 19843"/>
              <a:gd name="T4" fmla="*/ 2255837 w 19893"/>
              <a:gd name="T5" fmla="*/ 1441450 h 19843"/>
              <a:gd name="T6" fmla="*/ 0 60000 65536"/>
              <a:gd name="T7" fmla="*/ 0 60000 65536"/>
              <a:gd name="T8" fmla="*/ 0 60000 65536"/>
              <a:gd name="T9" fmla="*/ 0 w 19893"/>
              <a:gd name="T10" fmla="*/ 0 h 19843"/>
              <a:gd name="T11" fmla="*/ 19893 w 19893"/>
              <a:gd name="T12" fmla="*/ 19843 h 19843"/>
            </a:gdLst>
            <a:ahLst/>
            <a:cxnLst>
              <a:cxn ang="T6">
                <a:pos x="T0" y="T1"/>
              </a:cxn>
              <a:cxn ang="T7">
                <a:pos x="T2" y="T3"/>
              </a:cxn>
              <a:cxn ang="T8">
                <a:pos x="T4" y="T5"/>
              </a:cxn>
            </a:cxnLst>
            <a:rect l="T9" t="T10" r="T11" b="T12"/>
            <a:pathLst>
              <a:path w="19893" h="19843" fill="none" extrusionOk="0">
                <a:moveTo>
                  <a:pt x="0" y="11427"/>
                </a:moveTo>
                <a:cubicBezTo>
                  <a:pt x="2171" y="6295"/>
                  <a:pt x="6241" y="2201"/>
                  <a:pt x="11359" y="-1"/>
                </a:cubicBezTo>
              </a:path>
              <a:path w="19893" h="19843" stroke="0" extrusionOk="0">
                <a:moveTo>
                  <a:pt x="0" y="11427"/>
                </a:moveTo>
                <a:cubicBezTo>
                  <a:pt x="2171" y="6295"/>
                  <a:pt x="6241" y="2201"/>
                  <a:pt x="11359" y="-1"/>
                </a:cubicBezTo>
                <a:lnTo>
                  <a:pt x="19893" y="19843"/>
                </a:lnTo>
                <a:close/>
              </a:path>
            </a:pathLst>
          </a:custGeom>
          <a:noFill/>
          <a:ln w="19050">
            <a:solidFill>
              <a:srgbClr val="000000"/>
            </a:solidFill>
            <a:round/>
            <a:headEnd/>
            <a:tailEnd type="arrow" w="sm" len="sm"/>
          </a:ln>
        </p:spPr>
        <p:txBody>
          <a:bodyPr/>
          <a:lstStyle/>
          <a:p>
            <a:endParaRPr lang="ar-SA"/>
          </a:p>
        </p:txBody>
      </p:sp>
      <p:sp>
        <p:nvSpPr>
          <p:cNvPr id="11275" name="Arc 11"/>
          <p:cNvSpPr>
            <a:spLocks/>
          </p:cNvSpPr>
          <p:nvPr/>
        </p:nvSpPr>
        <p:spPr bwMode="auto">
          <a:xfrm flipV="1">
            <a:off x="4870450" y="2673350"/>
            <a:ext cx="2491979" cy="1455738"/>
          </a:xfrm>
          <a:custGeom>
            <a:avLst/>
            <a:gdLst>
              <a:gd name="T0" fmla="*/ 917758 w 20302"/>
              <a:gd name="T1" fmla="*/ 0 h 20024"/>
              <a:gd name="T2" fmla="*/ 2300288 w 20302"/>
              <a:gd name="T3" fmla="*/ 919578 h 20024"/>
              <a:gd name="T4" fmla="*/ 0 w 20302"/>
              <a:gd name="T5" fmla="*/ 1455738 h 20024"/>
              <a:gd name="T6" fmla="*/ 0 60000 65536"/>
              <a:gd name="T7" fmla="*/ 0 60000 65536"/>
              <a:gd name="T8" fmla="*/ 0 60000 65536"/>
              <a:gd name="T9" fmla="*/ 0 w 20302"/>
              <a:gd name="T10" fmla="*/ 0 h 20024"/>
              <a:gd name="T11" fmla="*/ 20302 w 20302"/>
              <a:gd name="T12" fmla="*/ 20024 h 20024"/>
            </a:gdLst>
            <a:ahLst/>
            <a:cxnLst>
              <a:cxn ang="T6">
                <a:pos x="T0" y="T1"/>
              </a:cxn>
              <a:cxn ang="T7">
                <a:pos x="T2" y="T3"/>
              </a:cxn>
              <a:cxn ang="T8">
                <a:pos x="T4" y="T5"/>
              </a:cxn>
            </a:cxnLst>
            <a:rect l="T9" t="T10" r="T11" b="T12"/>
            <a:pathLst>
              <a:path w="20302" h="20024" fill="none" extrusionOk="0">
                <a:moveTo>
                  <a:pt x="8099" y="0"/>
                </a:moveTo>
                <a:cubicBezTo>
                  <a:pt x="13776" y="2296"/>
                  <a:pt x="18211" y="6893"/>
                  <a:pt x="20301" y="12649"/>
                </a:cubicBezTo>
              </a:path>
              <a:path w="20302" h="20024" stroke="0" extrusionOk="0">
                <a:moveTo>
                  <a:pt x="8099" y="0"/>
                </a:moveTo>
                <a:cubicBezTo>
                  <a:pt x="13776" y="2296"/>
                  <a:pt x="18211" y="6893"/>
                  <a:pt x="20301" y="12649"/>
                </a:cubicBezTo>
                <a:lnTo>
                  <a:pt x="0" y="20024"/>
                </a:lnTo>
                <a:close/>
              </a:path>
            </a:pathLst>
          </a:custGeom>
          <a:noFill/>
          <a:ln w="19050">
            <a:solidFill>
              <a:srgbClr val="000000"/>
            </a:solidFill>
            <a:round/>
            <a:headEnd/>
            <a:tailEnd type="arrow" w="sm" len="sm"/>
          </a:ln>
        </p:spPr>
        <p:txBody>
          <a:bodyPr/>
          <a:lstStyle/>
          <a:p>
            <a:endParaRPr lang="ar-SA"/>
          </a:p>
        </p:txBody>
      </p:sp>
      <p:sp>
        <p:nvSpPr>
          <p:cNvPr id="11276" name="Arc 12"/>
          <p:cNvSpPr>
            <a:spLocks/>
          </p:cNvSpPr>
          <p:nvPr/>
        </p:nvSpPr>
        <p:spPr bwMode="auto">
          <a:xfrm flipV="1">
            <a:off x="4870451" y="1214438"/>
            <a:ext cx="2418027" cy="1462087"/>
          </a:xfrm>
          <a:custGeom>
            <a:avLst/>
            <a:gdLst>
              <a:gd name="T0" fmla="*/ 2232025 w 19701"/>
              <a:gd name="T1" fmla="*/ 643839 h 20111"/>
              <a:gd name="T2" fmla="*/ 892878 w 19701"/>
              <a:gd name="T3" fmla="*/ 1462087 h 20111"/>
              <a:gd name="T4" fmla="*/ 0 w 19701"/>
              <a:gd name="T5" fmla="*/ 0 h 20111"/>
              <a:gd name="T6" fmla="*/ 0 60000 65536"/>
              <a:gd name="T7" fmla="*/ 0 60000 65536"/>
              <a:gd name="T8" fmla="*/ 0 60000 65536"/>
              <a:gd name="T9" fmla="*/ 0 w 19701"/>
              <a:gd name="T10" fmla="*/ 0 h 20111"/>
              <a:gd name="T11" fmla="*/ 19701 w 19701"/>
              <a:gd name="T12" fmla="*/ 20111 h 20111"/>
            </a:gdLst>
            <a:ahLst/>
            <a:cxnLst>
              <a:cxn ang="T6">
                <a:pos x="T0" y="T1"/>
              </a:cxn>
              <a:cxn ang="T7">
                <a:pos x="T2" y="T3"/>
              </a:cxn>
              <a:cxn ang="T8">
                <a:pos x="T4" y="T5"/>
              </a:cxn>
            </a:cxnLst>
            <a:rect l="T9" t="T10" r="T11" b="T12"/>
            <a:pathLst>
              <a:path w="19701" h="20111" fill="none" extrusionOk="0">
                <a:moveTo>
                  <a:pt x="19701" y="8856"/>
                </a:moveTo>
                <a:cubicBezTo>
                  <a:pt x="17384" y="14009"/>
                  <a:pt x="13141" y="18049"/>
                  <a:pt x="7880" y="20110"/>
                </a:cubicBezTo>
              </a:path>
              <a:path w="19701" h="20111" stroke="0" extrusionOk="0">
                <a:moveTo>
                  <a:pt x="19701" y="8856"/>
                </a:moveTo>
                <a:cubicBezTo>
                  <a:pt x="17384" y="14009"/>
                  <a:pt x="13141" y="18049"/>
                  <a:pt x="7880" y="20110"/>
                </a:cubicBezTo>
                <a:lnTo>
                  <a:pt x="0" y="0"/>
                </a:lnTo>
                <a:close/>
              </a:path>
            </a:pathLst>
          </a:custGeom>
          <a:noFill/>
          <a:ln w="19050">
            <a:solidFill>
              <a:srgbClr val="000000"/>
            </a:solidFill>
            <a:round/>
            <a:headEnd/>
            <a:tailEnd type="arrow" w="sm" len="sm"/>
          </a:ln>
        </p:spPr>
        <p:txBody>
          <a:bodyPr/>
          <a:lstStyle/>
          <a:p>
            <a:endParaRPr lang="ar-SA"/>
          </a:p>
        </p:txBody>
      </p:sp>
      <p:sp>
        <p:nvSpPr>
          <p:cNvPr id="11277" name="Arc 13"/>
          <p:cNvSpPr>
            <a:spLocks/>
          </p:cNvSpPr>
          <p:nvPr/>
        </p:nvSpPr>
        <p:spPr bwMode="auto">
          <a:xfrm flipV="1">
            <a:off x="2457583" y="1220788"/>
            <a:ext cx="2416307" cy="1454150"/>
          </a:xfrm>
          <a:custGeom>
            <a:avLst/>
            <a:gdLst>
              <a:gd name="T0" fmla="*/ 1304054 w 19678"/>
              <a:gd name="T1" fmla="*/ 1454150 h 19994"/>
              <a:gd name="T2" fmla="*/ 0 w 19678"/>
              <a:gd name="T3" fmla="*/ 647727 h 19994"/>
              <a:gd name="T4" fmla="*/ 2230437 w 19678"/>
              <a:gd name="T5" fmla="*/ 0 h 19994"/>
              <a:gd name="T6" fmla="*/ 0 60000 65536"/>
              <a:gd name="T7" fmla="*/ 0 60000 65536"/>
              <a:gd name="T8" fmla="*/ 0 60000 65536"/>
              <a:gd name="T9" fmla="*/ 0 w 19678"/>
              <a:gd name="T10" fmla="*/ 0 h 19994"/>
              <a:gd name="T11" fmla="*/ 19678 w 19678"/>
              <a:gd name="T12" fmla="*/ 19994 h 19994"/>
            </a:gdLst>
            <a:ahLst/>
            <a:cxnLst>
              <a:cxn ang="T6">
                <a:pos x="T0" y="T1"/>
              </a:cxn>
              <a:cxn ang="T7">
                <a:pos x="T2" y="T3"/>
              </a:cxn>
              <a:cxn ang="T8">
                <a:pos x="T4" y="T5"/>
              </a:cxn>
            </a:cxnLst>
            <a:rect l="T9" t="T10" r="T11" b="T12"/>
            <a:pathLst>
              <a:path w="19678" h="19994" fill="none" extrusionOk="0">
                <a:moveTo>
                  <a:pt x="11504" y="19994"/>
                </a:moveTo>
                <a:cubicBezTo>
                  <a:pt x="6393" y="17904"/>
                  <a:pt x="2276" y="13936"/>
                  <a:pt x="-1" y="8906"/>
                </a:cubicBezTo>
              </a:path>
              <a:path w="19678" h="19994" stroke="0" extrusionOk="0">
                <a:moveTo>
                  <a:pt x="11504" y="19994"/>
                </a:moveTo>
                <a:cubicBezTo>
                  <a:pt x="6393" y="17904"/>
                  <a:pt x="2276" y="13936"/>
                  <a:pt x="-1" y="8906"/>
                </a:cubicBezTo>
                <a:lnTo>
                  <a:pt x="19678" y="0"/>
                </a:lnTo>
                <a:close/>
              </a:path>
            </a:pathLst>
          </a:custGeom>
          <a:noFill/>
          <a:ln w="19050">
            <a:solidFill>
              <a:srgbClr val="000000"/>
            </a:solidFill>
            <a:round/>
            <a:headEnd/>
            <a:tailEnd type="arrow" w="sm" len="sm"/>
          </a:ln>
        </p:spPr>
        <p:txBody>
          <a:bodyPr/>
          <a:lstStyle/>
          <a:p>
            <a:endParaRPr lang="ar-SA"/>
          </a:p>
        </p:txBody>
      </p:sp>
      <p:sp>
        <p:nvSpPr>
          <p:cNvPr id="11278" name="WordArt 14"/>
          <p:cNvSpPr>
            <a:spLocks noChangeArrowheads="1" noChangeShapeType="1" noTextEdit="1"/>
          </p:cNvSpPr>
          <p:nvPr/>
        </p:nvSpPr>
        <p:spPr bwMode="auto">
          <a:xfrm rot="1808473">
            <a:off x="6313356" y="1047750"/>
            <a:ext cx="1707753" cy="260350"/>
          </a:xfrm>
          <a:prstGeom prst="rect">
            <a:avLst/>
          </a:prstGeom>
        </p:spPr>
        <p:txBody>
          <a:bodyPr spcFirstLastPara="1" wrap="none" fromWordArt="1">
            <a:prstTxWarp prst="textArchUp">
              <a:avLst>
                <a:gd name="adj" fmla="val 10800004"/>
              </a:avLst>
            </a:prstTxWarp>
          </a:bodyPr>
          <a:lstStyle/>
          <a:p>
            <a:pPr algn="ctr" rtl="1"/>
            <a:r>
              <a:rPr lang="ar-SA" sz="1400" b="1" kern="10" dirty="0">
                <a:ln w="9525">
                  <a:noFill/>
                  <a:round/>
                  <a:headEnd/>
                  <a:tailEnd/>
                </a:ln>
                <a:solidFill>
                  <a:srgbClr val="000000"/>
                </a:solidFill>
                <a:cs typeface="Arabic Transparent"/>
              </a:rPr>
              <a:t>عوائد عوامل </a:t>
            </a:r>
            <a:r>
              <a:rPr lang="ar-SA" sz="1400" b="1" kern="10" dirty="0" err="1">
                <a:ln w="9525">
                  <a:noFill/>
                  <a:round/>
                  <a:headEnd/>
                  <a:tailEnd/>
                </a:ln>
                <a:solidFill>
                  <a:srgbClr val="000000"/>
                </a:solidFill>
                <a:cs typeface="Arabic Transparent"/>
              </a:rPr>
              <a:t>الانتاج</a:t>
            </a:r>
            <a:endParaRPr lang="ar-SA" sz="1400" b="1" kern="10" dirty="0">
              <a:ln w="9525">
                <a:noFill/>
                <a:round/>
                <a:headEnd/>
                <a:tailEnd/>
              </a:ln>
              <a:solidFill>
                <a:srgbClr val="000000"/>
              </a:solidFill>
              <a:cs typeface="Arabic Transparent"/>
            </a:endParaRPr>
          </a:p>
        </p:txBody>
      </p:sp>
      <p:sp>
        <p:nvSpPr>
          <p:cNvPr id="11279" name="WordArt 15"/>
          <p:cNvSpPr>
            <a:spLocks noChangeArrowheads="1" noChangeShapeType="1" noTextEdit="1"/>
          </p:cNvSpPr>
          <p:nvPr/>
        </p:nvSpPr>
        <p:spPr bwMode="auto">
          <a:xfrm rot="-2335974">
            <a:off x="6031310" y="3417888"/>
            <a:ext cx="1083469" cy="260350"/>
          </a:xfrm>
          <a:prstGeom prst="rect">
            <a:avLst/>
          </a:prstGeom>
        </p:spPr>
        <p:txBody>
          <a:bodyPr spcFirstLastPara="1" wrap="none" fromWordArt="1">
            <a:prstTxWarp prst="textArchDown">
              <a:avLst>
                <a:gd name="adj" fmla="val 0"/>
              </a:avLst>
            </a:prstTxWarp>
          </a:bodyPr>
          <a:lstStyle/>
          <a:p>
            <a:pPr algn="ctr" rtl="1"/>
            <a:r>
              <a:rPr lang="ar-SA" sz="1400" b="1" kern="10">
                <a:ln w="9525">
                  <a:noFill/>
                  <a:round/>
                  <a:headEnd/>
                  <a:tailEnd/>
                </a:ln>
                <a:solidFill>
                  <a:srgbClr val="000000"/>
                </a:solidFill>
                <a:cs typeface="Arabic Transparent"/>
              </a:rPr>
              <a:t>سلع الخدمات</a:t>
            </a:r>
          </a:p>
        </p:txBody>
      </p:sp>
      <p:sp>
        <p:nvSpPr>
          <p:cNvPr id="11280" name="WordArt 16"/>
          <p:cNvSpPr>
            <a:spLocks noChangeArrowheads="1" noChangeShapeType="1" noTextEdit="1"/>
          </p:cNvSpPr>
          <p:nvPr/>
        </p:nvSpPr>
        <p:spPr bwMode="auto">
          <a:xfrm rot="-2527024">
            <a:off x="2968361" y="1595438"/>
            <a:ext cx="472943" cy="260350"/>
          </a:xfrm>
          <a:prstGeom prst="rect">
            <a:avLst/>
          </a:prstGeom>
        </p:spPr>
        <p:txBody>
          <a:bodyPr wrap="none" fromWordArt="1">
            <a:prstTxWarp prst="textPlain">
              <a:avLst>
                <a:gd name="adj" fmla="val 50000"/>
              </a:avLst>
            </a:prstTxWarp>
          </a:bodyPr>
          <a:lstStyle/>
          <a:p>
            <a:pPr algn="ctr" rtl="1"/>
            <a:r>
              <a:rPr lang="ar-SA" sz="1400" b="1" kern="10">
                <a:ln w="9525">
                  <a:noFill/>
                  <a:round/>
                  <a:headEnd/>
                  <a:tailEnd/>
                </a:ln>
                <a:solidFill>
                  <a:srgbClr val="000000"/>
                </a:solidFill>
                <a:cs typeface="Arabic Transparent"/>
              </a:rPr>
              <a:t>موارد</a:t>
            </a:r>
          </a:p>
        </p:txBody>
      </p:sp>
      <p:sp>
        <p:nvSpPr>
          <p:cNvPr id="11281" name="WordArt 17"/>
          <p:cNvSpPr>
            <a:spLocks noChangeArrowheads="1" noChangeShapeType="1" noTextEdit="1"/>
          </p:cNvSpPr>
          <p:nvPr/>
        </p:nvSpPr>
        <p:spPr bwMode="auto">
          <a:xfrm rot="2165819">
            <a:off x="5965958" y="1697038"/>
            <a:ext cx="1166019" cy="258762"/>
          </a:xfrm>
          <a:prstGeom prst="rect">
            <a:avLst/>
          </a:prstGeom>
        </p:spPr>
        <p:txBody>
          <a:bodyPr spcFirstLastPara="1" wrap="none" fromWordArt="1">
            <a:prstTxWarp prst="textArchUp">
              <a:avLst>
                <a:gd name="adj" fmla="val 10800004"/>
              </a:avLst>
            </a:prstTxWarp>
          </a:bodyPr>
          <a:lstStyle/>
          <a:p>
            <a:pPr algn="ctr" rtl="1"/>
            <a:r>
              <a:rPr lang="ar-SA" sz="1400" b="1" kern="10">
                <a:ln w="9525">
                  <a:noFill/>
                  <a:round/>
                  <a:headEnd/>
                  <a:tailEnd/>
                </a:ln>
                <a:solidFill>
                  <a:srgbClr val="000000"/>
                </a:solidFill>
                <a:cs typeface="Arabic Transparent"/>
              </a:rPr>
              <a:t>عوامل الانتاج</a:t>
            </a:r>
          </a:p>
        </p:txBody>
      </p:sp>
      <p:sp>
        <p:nvSpPr>
          <p:cNvPr id="11282" name="WordArt 18"/>
          <p:cNvSpPr>
            <a:spLocks noChangeArrowheads="1" noChangeShapeType="1" noTextEdit="1"/>
          </p:cNvSpPr>
          <p:nvPr/>
        </p:nvSpPr>
        <p:spPr bwMode="auto">
          <a:xfrm rot="-1979459">
            <a:off x="6702029" y="4005263"/>
            <a:ext cx="1362075" cy="260350"/>
          </a:xfrm>
          <a:prstGeom prst="rect">
            <a:avLst/>
          </a:prstGeom>
        </p:spPr>
        <p:txBody>
          <a:bodyPr spcFirstLastPara="1" wrap="none" fromWordArt="1">
            <a:prstTxWarp prst="textArchDown">
              <a:avLst>
                <a:gd name="adj" fmla="val 0"/>
              </a:avLst>
            </a:prstTxWarp>
          </a:bodyPr>
          <a:lstStyle/>
          <a:p>
            <a:pPr algn="ctr" rtl="1"/>
            <a:r>
              <a:rPr lang="ar-SA" sz="1400" b="1" kern="10">
                <a:ln w="9525">
                  <a:noFill/>
                  <a:round/>
                  <a:headEnd/>
                  <a:tailEnd/>
                </a:ln>
                <a:solidFill>
                  <a:srgbClr val="000000"/>
                </a:solidFill>
                <a:cs typeface="Arabic Transparent"/>
              </a:rPr>
              <a:t>انفاق المستهلكين</a:t>
            </a:r>
          </a:p>
        </p:txBody>
      </p:sp>
      <p:sp>
        <p:nvSpPr>
          <p:cNvPr id="11283" name="WordArt 19"/>
          <p:cNvSpPr>
            <a:spLocks noChangeArrowheads="1" noChangeShapeType="1" noTextEdit="1"/>
          </p:cNvSpPr>
          <p:nvPr/>
        </p:nvSpPr>
        <p:spPr bwMode="auto">
          <a:xfrm rot="-2109613">
            <a:off x="1957123" y="1047750"/>
            <a:ext cx="667279" cy="260350"/>
          </a:xfrm>
          <a:prstGeom prst="rect">
            <a:avLst/>
          </a:prstGeom>
        </p:spPr>
        <p:txBody>
          <a:bodyPr wrap="none" fromWordArt="1">
            <a:prstTxWarp prst="textPlain">
              <a:avLst>
                <a:gd name="adj" fmla="val 50000"/>
              </a:avLst>
            </a:prstTxWarp>
          </a:bodyPr>
          <a:lstStyle/>
          <a:p>
            <a:pPr algn="ctr" rtl="1"/>
            <a:r>
              <a:rPr lang="ar-SA" sz="1400" b="1" kern="10">
                <a:ln w="9525">
                  <a:noFill/>
                  <a:round/>
                  <a:headEnd/>
                  <a:tailEnd/>
                </a:ln>
                <a:solidFill>
                  <a:srgbClr val="000000"/>
                </a:solidFill>
                <a:cs typeface="Arabic Transparent"/>
              </a:rPr>
              <a:t>التكاليف</a:t>
            </a:r>
          </a:p>
        </p:txBody>
      </p:sp>
      <p:sp>
        <p:nvSpPr>
          <p:cNvPr id="11284" name="WordArt 20"/>
          <p:cNvSpPr>
            <a:spLocks noChangeArrowheads="1" noChangeShapeType="1" noTextEdit="1"/>
          </p:cNvSpPr>
          <p:nvPr/>
        </p:nvSpPr>
        <p:spPr bwMode="auto">
          <a:xfrm rot="2220869">
            <a:off x="2591727" y="3392488"/>
            <a:ext cx="1083469" cy="260350"/>
          </a:xfrm>
          <a:prstGeom prst="rect">
            <a:avLst/>
          </a:prstGeom>
        </p:spPr>
        <p:txBody>
          <a:bodyPr spcFirstLastPara="1" wrap="none" fromWordArt="1">
            <a:prstTxWarp prst="textArchDown">
              <a:avLst>
                <a:gd name="adj" fmla="val 0"/>
              </a:avLst>
            </a:prstTxWarp>
          </a:bodyPr>
          <a:lstStyle/>
          <a:p>
            <a:pPr algn="ctr" rtl="1"/>
            <a:r>
              <a:rPr lang="ar-SA" sz="1400" b="1" kern="10">
                <a:ln w="9525">
                  <a:noFill/>
                  <a:round/>
                  <a:headEnd/>
                  <a:tailEnd/>
                </a:ln>
                <a:solidFill>
                  <a:srgbClr val="000000"/>
                </a:solidFill>
                <a:cs typeface="Arabic Transparent"/>
              </a:rPr>
              <a:t>سلع الخدمات</a:t>
            </a:r>
          </a:p>
        </p:txBody>
      </p:sp>
      <p:sp>
        <p:nvSpPr>
          <p:cNvPr id="11285" name="WordArt 21"/>
          <p:cNvSpPr>
            <a:spLocks noChangeArrowheads="1" noChangeShapeType="1" noTextEdit="1"/>
          </p:cNvSpPr>
          <p:nvPr/>
        </p:nvSpPr>
        <p:spPr bwMode="auto">
          <a:xfrm rot="2042920">
            <a:off x="1936486" y="3992563"/>
            <a:ext cx="638043" cy="258762"/>
          </a:xfrm>
          <a:prstGeom prst="rect">
            <a:avLst/>
          </a:prstGeom>
        </p:spPr>
        <p:txBody>
          <a:bodyPr wrap="none" fromWordArt="1">
            <a:prstTxWarp prst="textPlain">
              <a:avLst>
                <a:gd name="adj" fmla="val 50000"/>
              </a:avLst>
            </a:prstTxWarp>
          </a:bodyPr>
          <a:lstStyle/>
          <a:p>
            <a:pPr algn="ctr" rtl="1"/>
            <a:r>
              <a:rPr lang="ar-SA" sz="1400" b="1" kern="10">
                <a:ln w="9525">
                  <a:noFill/>
                  <a:round/>
                  <a:headEnd/>
                  <a:tailEnd/>
                </a:ln>
                <a:solidFill>
                  <a:srgbClr val="000000"/>
                </a:solidFill>
                <a:cs typeface="Arabic Transparent"/>
              </a:rPr>
              <a:t>إيرادات</a:t>
            </a:r>
          </a:p>
        </p:txBody>
      </p:sp>
      <p:sp>
        <p:nvSpPr>
          <p:cNvPr id="11286" name="Oval 22"/>
          <p:cNvSpPr>
            <a:spLocks noChangeArrowheads="1"/>
          </p:cNvSpPr>
          <p:nvPr/>
        </p:nvSpPr>
        <p:spPr bwMode="auto">
          <a:xfrm>
            <a:off x="7047707" y="1997075"/>
            <a:ext cx="1731831" cy="1276350"/>
          </a:xfrm>
          <a:prstGeom prst="ellipse">
            <a:avLst/>
          </a:prstGeom>
          <a:noFill/>
          <a:ln w="19050">
            <a:solidFill>
              <a:srgbClr val="000000"/>
            </a:solidFill>
            <a:round/>
            <a:headEnd/>
            <a:tailEnd/>
          </a:ln>
        </p:spPr>
        <p:txBody>
          <a:bodyPr/>
          <a:lstStyle/>
          <a:p>
            <a:endParaRPr lang="ar-SA"/>
          </a:p>
        </p:txBody>
      </p:sp>
      <p:sp>
        <p:nvSpPr>
          <p:cNvPr id="11287" name="Oval 23"/>
          <p:cNvSpPr>
            <a:spLocks noChangeArrowheads="1"/>
          </p:cNvSpPr>
          <p:nvPr/>
        </p:nvSpPr>
        <p:spPr bwMode="auto">
          <a:xfrm>
            <a:off x="3960681" y="428625"/>
            <a:ext cx="1731830" cy="1276350"/>
          </a:xfrm>
          <a:prstGeom prst="ellipse">
            <a:avLst/>
          </a:prstGeom>
          <a:noFill/>
          <a:ln w="19050">
            <a:solidFill>
              <a:srgbClr val="000000"/>
            </a:solidFill>
            <a:round/>
            <a:headEnd/>
            <a:tailEnd/>
          </a:ln>
        </p:spPr>
        <p:txBody>
          <a:bodyPr/>
          <a:lstStyle/>
          <a:p>
            <a:endParaRPr lang="ar-SA"/>
          </a:p>
        </p:txBody>
      </p:sp>
      <p:sp>
        <p:nvSpPr>
          <p:cNvPr id="11288" name="Oval 24"/>
          <p:cNvSpPr>
            <a:spLocks noChangeArrowheads="1"/>
          </p:cNvSpPr>
          <p:nvPr/>
        </p:nvSpPr>
        <p:spPr bwMode="auto">
          <a:xfrm>
            <a:off x="1047354" y="2028825"/>
            <a:ext cx="1731830" cy="1276350"/>
          </a:xfrm>
          <a:prstGeom prst="ellipse">
            <a:avLst/>
          </a:prstGeom>
          <a:noFill/>
          <a:ln w="19050">
            <a:solidFill>
              <a:srgbClr val="000000"/>
            </a:solidFill>
            <a:round/>
            <a:headEnd/>
            <a:tailEnd/>
          </a:ln>
        </p:spPr>
        <p:txBody>
          <a:bodyPr/>
          <a:lstStyle/>
          <a:p>
            <a:endParaRPr lang="ar-SA"/>
          </a:p>
        </p:txBody>
      </p:sp>
      <p:sp>
        <p:nvSpPr>
          <p:cNvPr id="11289" name="Oval 25"/>
          <p:cNvSpPr>
            <a:spLocks noChangeArrowheads="1"/>
          </p:cNvSpPr>
          <p:nvPr/>
        </p:nvSpPr>
        <p:spPr bwMode="auto">
          <a:xfrm>
            <a:off x="3960681" y="3792538"/>
            <a:ext cx="1731830" cy="1276350"/>
          </a:xfrm>
          <a:prstGeom prst="ellipse">
            <a:avLst/>
          </a:prstGeom>
          <a:noFill/>
          <a:ln w="19050">
            <a:solidFill>
              <a:srgbClr val="000000"/>
            </a:solidFill>
            <a:round/>
            <a:headEnd/>
            <a:tailEnd/>
          </a:ln>
        </p:spPr>
        <p:txBody>
          <a:bodyPr/>
          <a:lstStyle/>
          <a:p>
            <a:endParaRPr lang="ar-SA"/>
          </a:p>
        </p:txBody>
      </p:sp>
      <p:sp>
        <p:nvSpPr>
          <p:cNvPr id="11290" name="Text Box 26"/>
          <p:cNvSpPr txBox="1">
            <a:spLocks noChangeArrowheads="1"/>
          </p:cNvSpPr>
          <p:nvPr/>
        </p:nvSpPr>
        <p:spPr bwMode="auto">
          <a:xfrm>
            <a:off x="838200" y="5105400"/>
            <a:ext cx="8062383" cy="1254125"/>
          </a:xfrm>
          <a:prstGeom prst="rect">
            <a:avLst/>
          </a:prstGeom>
          <a:noFill/>
          <a:ln w="28575">
            <a:solidFill>
              <a:srgbClr val="000000"/>
            </a:solidFill>
            <a:miter lim="800000"/>
            <a:headEnd/>
            <a:tailEnd/>
          </a:ln>
        </p:spPr>
        <p:txBody>
          <a:bodyPr/>
          <a:lstStyle/>
          <a:p>
            <a:pPr algn="just" rtl="1"/>
            <a:r>
              <a:rPr lang="ar-SA" sz="2400" b="1" dirty="0">
                <a:solidFill>
                  <a:srgbClr val="FD0903"/>
                </a:solidFill>
                <a:latin typeface="Times New Roman" pitchFamily="18" charset="0"/>
                <a:ea typeface="SimSun"/>
                <a:cs typeface="Times New Roman" pitchFamily="18" charset="0"/>
              </a:rPr>
              <a:t>الشكل (</a:t>
            </a:r>
            <a:r>
              <a:rPr lang="ar-SA" sz="2400" b="1" dirty="0">
                <a:solidFill>
                  <a:srgbClr val="FD0903"/>
                </a:solidFill>
                <a:latin typeface="Times New Roman" pitchFamily="18" charset="0"/>
                <a:ea typeface="SimSun"/>
                <a:cs typeface="Arabic Transparent" pitchFamily="2" charset="-78"/>
              </a:rPr>
              <a:t>2-3):</a:t>
            </a:r>
            <a:r>
              <a:rPr lang="ar-SA" sz="2400" b="1" dirty="0">
                <a:latin typeface="Times New Roman" pitchFamily="18" charset="0"/>
                <a:ea typeface="SimSun"/>
                <a:cs typeface="Arabic Transparent" pitchFamily="2" charset="-78"/>
              </a:rPr>
              <a:t> </a:t>
            </a:r>
            <a:r>
              <a:rPr lang="ar-SA" sz="2400" b="1" dirty="0">
                <a:latin typeface="Times New Roman" pitchFamily="18" charset="0"/>
                <a:ea typeface="SimSun"/>
                <a:cs typeface="Times New Roman" pitchFamily="18" charset="0"/>
              </a:rPr>
              <a:t>التدفق الدائري ل</a:t>
            </a:r>
            <a:r>
              <a:rPr lang="ar-BH" sz="2400" b="1" dirty="0" err="1">
                <a:latin typeface="Times New Roman" pitchFamily="18" charset="0"/>
                <a:ea typeface="SimSun"/>
                <a:cs typeface="Times New Roman" pitchFamily="18" charset="0"/>
              </a:rPr>
              <a:t>لإ</a:t>
            </a:r>
            <a:r>
              <a:rPr lang="ar-SA" sz="2400" b="1" dirty="0">
                <a:latin typeface="Times New Roman" pitchFamily="18" charset="0"/>
                <a:ea typeface="SimSun"/>
                <a:cs typeface="Times New Roman" pitchFamily="18" charset="0"/>
              </a:rPr>
              <a:t>نتاج والدخل، حيث يلاحظ  تعادل الإنفاق الكلي مع الدخل الكلي</a:t>
            </a:r>
            <a:r>
              <a:rPr lang="ar-BH" sz="2400" b="1" dirty="0">
                <a:latin typeface="Times New Roman" pitchFamily="18" charset="0"/>
                <a:ea typeface="SimSun"/>
                <a:cs typeface="Times New Roman" pitchFamily="18" charset="0"/>
              </a:rPr>
              <a:t> أو عوائد عوامل الإنتاج</a:t>
            </a:r>
            <a:r>
              <a:rPr lang="ar-SA" sz="2400" b="1" dirty="0">
                <a:latin typeface="Times New Roman" pitchFamily="18" charset="0"/>
                <a:ea typeface="SimSun"/>
                <a:cs typeface="Times New Roman" pitchFamily="18" charset="0"/>
              </a:rPr>
              <a:t> (</a:t>
            </a:r>
            <a:r>
              <a:rPr lang="ar-BH" sz="2400" b="1" dirty="0">
                <a:latin typeface="Times New Roman" pitchFamily="18" charset="0"/>
                <a:ea typeface="SimSun"/>
                <a:cs typeface="Times New Roman" pitchFamily="18" charset="0"/>
              </a:rPr>
              <a:t>لافتراض عدم الادخار</a:t>
            </a:r>
            <a:r>
              <a:rPr lang="ar-SA" sz="2400" b="1" dirty="0">
                <a:latin typeface="Times New Roman" pitchFamily="18" charset="0"/>
                <a:ea typeface="SimSun"/>
                <a:cs typeface="Times New Roman" pitchFamily="18" charset="0"/>
              </a:rPr>
              <a:t>) مع قيمة الناتج المحلي الإجمالي ممثلة بإيرادات قطاع المنتجين</a:t>
            </a:r>
            <a:r>
              <a:rPr lang="ar-SA" sz="2400" b="1" dirty="0">
                <a:latin typeface="Times New Roman" pitchFamily="18" charset="0"/>
                <a:ea typeface="SimSun"/>
                <a:cs typeface="Arabic Transparent" pitchFamily="2" charset="-78"/>
              </a:rPr>
              <a:t>.</a:t>
            </a:r>
            <a:endParaRPr lang="en-US" sz="3600" b="1" dirty="0"/>
          </a:p>
        </p:txBody>
      </p:sp>
      <p:sp>
        <p:nvSpPr>
          <p:cNvPr id="11291" name="AutoShape 27">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p:spPr>
        <p:txBody>
          <a:bodyPr wrap="none" anchor="ctr"/>
          <a:lstStyle/>
          <a:p>
            <a:endParaRPr lang="ar-SA"/>
          </a:p>
        </p:txBody>
      </p:sp>
      <p:sp>
        <p:nvSpPr>
          <p:cNvPr id="11292" name="AutoShape 28">
            <a:hlinkClick r:id="" action="ppaction://noaction"/>
          </p:cNvPr>
          <p:cNvSpPr>
            <a:spLocks noChangeArrowheads="1"/>
          </p:cNvSpPr>
          <p:nvPr/>
        </p:nvSpPr>
        <p:spPr bwMode="auto">
          <a:xfrm>
            <a:off x="271727" y="5734050"/>
            <a:ext cx="350838" cy="431800"/>
          </a:xfrm>
          <a:prstGeom prst="curvedRightArrow">
            <a:avLst>
              <a:gd name="adj1" fmla="val 26667"/>
              <a:gd name="adj2" fmla="val 53333"/>
              <a:gd name="adj3" fmla="val 33333"/>
            </a:avLst>
          </a:prstGeom>
          <a:solidFill>
            <a:schemeClr val="accent1"/>
          </a:solidFill>
          <a:ln w="9525">
            <a:solidFill>
              <a:schemeClr val="tx1"/>
            </a:solidFill>
            <a:miter lim="800000"/>
            <a:headEnd/>
            <a:tailEnd/>
          </a:ln>
        </p:spPr>
        <p:txBody>
          <a:bodyPr wrap="none" anchor="ctr"/>
          <a:lstStyle/>
          <a:p>
            <a:endParaRPr lang="ar-SA"/>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5334000" y="304800"/>
            <a:ext cx="4297971" cy="830997"/>
          </a:xfrm>
          <a:prstGeom prst="rect">
            <a:avLst/>
          </a:prstGeom>
        </p:spPr>
        <p:txBody>
          <a:bodyPr wrap="none">
            <a:spAutoFit/>
          </a:bodyPr>
          <a:lstStyle/>
          <a:p>
            <a:pPr algn="ctr"/>
            <a:r>
              <a:rPr lang="ar-SA" sz="4800" kern="10" dirty="0" smtClean="0">
                <a:ln w="9525">
                  <a:solidFill>
                    <a:srgbClr val="FF6600"/>
                  </a:solidFill>
                  <a:round/>
                  <a:headEnd/>
                  <a:tailEnd/>
                </a:ln>
                <a:solidFill>
                  <a:srgbClr val="FF6600"/>
                </a:solidFill>
                <a:cs typeface="Arabic Transparent"/>
              </a:rPr>
              <a:t>دور القطاع الحكومي</a:t>
            </a:r>
            <a:endParaRPr lang="ar-SA" sz="4800" kern="10" dirty="0">
              <a:ln w="9525">
                <a:solidFill>
                  <a:srgbClr val="FF6600"/>
                </a:solidFill>
                <a:round/>
                <a:headEnd/>
                <a:tailEnd/>
              </a:ln>
              <a:solidFill>
                <a:srgbClr val="FF6600"/>
              </a:solidFill>
              <a:cs typeface="Arabic Transparent"/>
            </a:endParaRPr>
          </a:p>
        </p:txBody>
      </p:sp>
      <p:sp>
        <p:nvSpPr>
          <p:cNvPr id="3" name="مستطيل 2"/>
          <p:cNvSpPr/>
          <p:nvPr/>
        </p:nvSpPr>
        <p:spPr>
          <a:xfrm>
            <a:off x="685800" y="1295400"/>
            <a:ext cx="8534400" cy="4708981"/>
          </a:xfrm>
          <a:prstGeom prst="rect">
            <a:avLst/>
          </a:prstGeom>
        </p:spPr>
        <p:txBody>
          <a:bodyPr wrap="square">
            <a:spAutoFit/>
          </a:bodyPr>
          <a:lstStyle/>
          <a:p>
            <a:pPr algn="just">
              <a:spcBef>
                <a:spcPct val="50000"/>
              </a:spcBef>
            </a:pPr>
            <a:r>
              <a:rPr lang="ar-SA" sz="6000" dirty="0" smtClean="0">
                <a:cs typeface="Arabic Transparent" pitchFamily="2" charset="-78"/>
              </a:rPr>
              <a:t>     </a:t>
            </a:r>
            <a:r>
              <a:rPr lang="ar-BH" sz="6000" dirty="0" smtClean="0">
                <a:cs typeface="Arabic Transparent" pitchFamily="2" charset="-78"/>
              </a:rPr>
              <a:t>يتمثل تأثير دور الحكومة في تأثير كل من الإيرادات التي تحصل عليها من الضرائب والرسوم، والإنفاقات التي تقوم </a:t>
            </a:r>
            <a:r>
              <a:rPr lang="ar-BH" sz="6000" dirty="0" err="1" smtClean="0">
                <a:cs typeface="Arabic Transparent" pitchFamily="2" charset="-78"/>
              </a:rPr>
              <a:t>بها</a:t>
            </a:r>
            <a:r>
              <a:rPr lang="ar-BH" sz="6000" dirty="0" smtClean="0">
                <a:cs typeface="Arabic Transparent" pitchFamily="2" charset="-78"/>
              </a:rPr>
              <a:t> في مختلف المجالات.</a:t>
            </a:r>
            <a:endParaRPr lang="fr-FR" sz="6000" dirty="0">
              <a:cs typeface="Arabic Transparent" pitchFamily="2" charset="-78"/>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WordArt 2"/>
          <p:cNvSpPr>
            <a:spLocks noChangeArrowheads="1" noChangeShapeType="1" noTextEdit="1"/>
          </p:cNvSpPr>
          <p:nvPr/>
        </p:nvSpPr>
        <p:spPr bwMode="auto">
          <a:xfrm>
            <a:off x="6019800" y="304800"/>
            <a:ext cx="3636831" cy="533400"/>
          </a:xfrm>
          <a:prstGeom prst="rect">
            <a:avLst/>
          </a:prstGeom>
        </p:spPr>
        <p:txBody>
          <a:bodyPr wrap="none" fromWordArt="1">
            <a:prstTxWarp prst="textPlain">
              <a:avLst>
                <a:gd name="adj" fmla="val 50000"/>
              </a:avLst>
            </a:prstTxWarp>
          </a:bodyPr>
          <a:lstStyle/>
          <a:p>
            <a:pPr algn="ctr" rtl="1"/>
            <a:r>
              <a:rPr lang="ar-SA" sz="3600" kern="10" dirty="0">
                <a:ln w="9525">
                  <a:solidFill>
                    <a:srgbClr val="FF6600"/>
                  </a:solidFill>
                  <a:round/>
                  <a:headEnd/>
                  <a:tailEnd/>
                </a:ln>
                <a:solidFill>
                  <a:schemeClr val="tx1">
                    <a:lumMod val="65000"/>
                    <a:lumOff val="35000"/>
                  </a:schemeClr>
                </a:solidFill>
                <a:cs typeface="Arabic Transparent"/>
              </a:rPr>
              <a:t>حالة السلع والخدمات العامة</a:t>
            </a:r>
          </a:p>
        </p:txBody>
      </p:sp>
      <p:sp>
        <p:nvSpPr>
          <p:cNvPr id="23555" name="Text Box 3"/>
          <p:cNvSpPr txBox="1">
            <a:spLocks noChangeArrowheads="1"/>
          </p:cNvSpPr>
          <p:nvPr/>
        </p:nvSpPr>
        <p:spPr bwMode="auto">
          <a:xfrm>
            <a:off x="350838" y="1095376"/>
            <a:ext cx="9126935" cy="830997"/>
          </a:xfrm>
          <a:prstGeom prst="rect">
            <a:avLst/>
          </a:prstGeom>
          <a:noFill/>
          <a:ln w="9525">
            <a:noFill/>
            <a:miter lim="800000"/>
            <a:headEnd/>
            <a:tailEnd/>
          </a:ln>
        </p:spPr>
        <p:txBody>
          <a:bodyPr>
            <a:spAutoFit/>
          </a:bodyPr>
          <a:lstStyle/>
          <a:p>
            <a:pPr algn="just" rtl="1">
              <a:spcBef>
                <a:spcPct val="50000"/>
              </a:spcBef>
            </a:pPr>
            <a:r>
              <a:rPr lang="ar-BH" sz="2400" b="1" dirty="0">
                <a:cs typeface="Arabic Transparent" pitchFamily="2" charset="-78"/>
              </a:rPr>
              <a:t>السلع العامة هي تلك التي تستهلك جماعياً ومتى ما أنتجت تصبح متاحة للجميع بدون مقابل ولا يمكن حرمان أحد من استهلاكها.</a:t>
            </a:r>
            <a:endParaRPr lang="fr-FR" sz="2400" b="1" dirty="0">
              <a:cs typeface="Arabic Transparent" pitchFamily="2" charset="-78"/>
            </a:endParaRPr>
          </a:p>
        </p:txBody>
      </p:sp>
      <p:sp>
        <p:nvSpPr>
          <p:cNvPr id="23556" name="WordArt 4"/>
          <p:cNvSpPr>
            <a:spLocks noChangeArrowheads="1" noChangeShapeType="1" noTextEdit="1"/>
          </p:cNvSpPr>
          <p:nvPr/>
        </p:nvSpPr>
        <p:spPr bwMode="auto">
          <a:xfrm>
            <a:off x="5943601" y="2162175"/>
            <a:ext cx="3713030" cy="428625"/>
          </a:xfrm>
          <a:prstGeom prst="rect">
            <a:avLst/>
          </a:prstGeom>
        </p:spPr>
        <p:txBody>
          <a:bodyPr wrap="none" fromWordArt="1">
            <a:prstTxWarp prst="textPlain">
              <a:avLst>
                <a:gd name="adj" fmla="val 50000"/>
              </a:avLst>
            </a:prstTxWarp>
          </a:bodyPr>
          <a:lstStyle/>
          <a:p>
            <a:pPr algn="ctr" rtl="1"/>
            <a:r>
              <a:rPr lang="ar-SA" sz="3600" kern="10">
                <a:ln w="9525">
                  <a:solidFill>
                    <a:srgbClr val="FF6600"/>
                  </a:solidFill>
                  <a:round/>
                  <a:headEnd/>
                  <a:tailEnd/>
                </a:ln>
                <a:solidFill>
                  <a:srgbClr val="FF6600"/>
                </a:solidFill>
                <a:cs typeface="Arabic Transparent"/>
              </a:rPr>
              <a:t>حالة التأثيرات الخارجية</a:t>
            </a:r>
          </a:p>
        </p:txBody>
      </p:sp>
      <p:sp>
        <p:nvSpPr>
          <p:cNvPr id="23557" name="Text Box 5"/>
          <p:cNvSpPr txBox="1">
            <a:spLocks noChangeArrowheads="1"/>
          </p:cNvSpPr>
          <p:nvPr/>
        </p:nvSpPr>
        <p:spPr bwMode="auto">
          <a:xfrm>
            <a:off x="304800" y="2971800"/>
            <a:ext cx="9126935" cy="1200329"/>
          </a:xfrm>
          <a:prstGeom prst="rect">
            <a:avLst/>
          </a:prstGeom>
          <a:noFill/>
          <a:ln w="9525">
            <a:noFill/>
            <a:miter lim="800000"/>
            <a:headEnd/>
            <a:tailEnd/>
          </a:ln>
        </p:spPr>
        <p:txBody>
          <a:bodyPr>
            <a:spAutoFit/>
          </a:bodyPr>
          <a:lstStyle/>
          <a:p>
            <a:pPr algn="just" rtl="1">
              <a:spcBef>
                <a:spcPct val="50000"/>
              </a:spcBef>
            </a:pPr>
            <a:r>
              <a:rPr lang="ar-BH" sz="2400" b="1" dirty="0">
                <a:cs typeface="Arabic Transparent" pitchFamily="2" charset="-78"/>
              </a:rPr>
              <a:t>هي الحالات التي يترتب على النشاط الإنتاجي أو الاستهلاكي فيها آثار خارجية نافعة كما في حالة التعليم وما يترتب عليه من فوائد للمجتمع، أو آثار خارجية ضارة كما في حالة المصنع الذي يتسبب في التلوث البيئي.</a:t>
            </a:r>
            <a:endParaRPr lang="fr-FR" sz="2400" b="1" dirty="0">
              <a:cs typeface="Arabic Transparent" pitchFamily="2" charset="-78"/>
            </a:endParaRPr>
          </a:p>
        </p:txBody>
      </p:sp>
      <p:sp>
        <p:nvSpPr>
          <p:cNvPr id="23558" name="WordArt 6"/>
          <p:cNvSpPr>
            <a:spLocks noChangeArrowheads="1" noChangeShapeType="1" noTextEdit="1"/>
          </p:cNvSpPr>
          <p:nvPr/>
        </p:nvSpPr>
        <p:spPr bwMode="auto">
          <a:xfrm>
            <a:off x="4495800" y="4191000"/>
            <a:ext cx="5171414" cy="762000"/>
          </a:xfrm>
          <a:prstGeom prst="rect">
            <a:avLst/>
          </a:prstGeom>
        </p:spPr>
        <p:txBody>
          <a:bodyPr wrap="none" fromWordArt="1">
            <a:prstTxWarp prst="textPlain">
              <a:avLst>
                <a:gd name="adj" fmla="val 50000"/>
              </a:avLst>
            </a:prstTxWarp>
          </a:bodyPr>
          <a:lstStyle/>
          <a:p>
            <a:pPr algn="ctr" rtl="1"/>
            <a:r>
              <a:rPr lang="ar-SA" sz="3600" kern="10" dirty="0">
                <a:ln w="9525">
                  <a:solidFill>
                    <a:srgbClr val="FF6600"/>
                  </a:solidFill>
                  <a:round/>
                  <a:headEnd/>
                  <a:tailEnd/>
                </a:ln>
                <a:solidFill>
                  <a:srgbClr val="FF6600"/>
                </a:solidFill>
                <a:cs typeface="Arabic Transparent"/>
              </a:rPr>
              <a:t>حالة الاحتكار الطبيعي</a:t>
            </a:r>
          </a:p>
        </p:txBody>
      </p:sp>
      <p:sp>
        <p:nvSpPr>
          <p:cNvPr id="23559" name="Text Box 7"/>
          <p:cNvSpPr txBox="1">
            <a:spLocks noChangeArrowheads="1"/>
          </p:cNvSpPr>
          <p:nvPr/>
        </p:nvSpPr>
        <p:spPr bwMode="auto">
          <a:xfrm>
            <a:off x="304800" y="5029200"/>
            <a:ext cx="9126935" cy="830997"/>
          </a:xfrm>
          <a:prstGeom prst="rect">
            <a:avLst/>
          </a:prstGeom>
          <a:noFill/>
          <a:ln w="9525">
            <a:noFill/>
            <a:miter lim="800000"/>
            <a:headEnd/>
            <a:tailEnd/>
          </a:ln>
        </p:spPr>
        <p:txBody>
          <a:bodyPr>
            <a:spAutoFit/>
          </a:bodyPr>
          <a:lstStyle/>
          <a:p>
            <a:pPr algn="just" rtl="1">
              <a:spcBef>
                <a:spcPct val="50000"/>
              </a:spcBef>
            </a:pPr>
            <a:r>
              <a:rPr lang="ar-BH" sz="2400" b="1" dirty="0">
                <a:cs typeface="Arabic Transparent" pitchFamily="2" charset="-78"/>
              </a:rPr>
              <a:t>وهي حالة انفراد منشأة كبيرة واحدة بالسوق وغياب المنافسين نتيجة لتمتع هذه المنشأة بخاصية تناقص تكلفة إنتاج الوحدة باستمرار مع التوسع في الإنتاج.</a:t>
            </a:r>
            <a:endParaRPr lang="fr-FR" sz="2400" b="1" dirty="0">
              <a:cs typeface="Arabic Transparent" pitchFamily="2" charset="-78"/>
            </a:endParaRPr>
          </a:p>
        </p:txBody>
      </p:sp>
      <p:sp>
        <p:nvSpPr>
          <p:cNvPr id="12296" name="AutoShape 8">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p:spPr>
        <p:txBody>
          <a:bodyPr wrap="none" anchor="ctr"/>
          <a:lstStyle/>
          <a:p>
            <a:endParaRPr lang="ar-S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23554"/>
                                        </p:tgtEl>
                                        <p:attrNameLst>
                                          <p:attrName>style.visibility</p:attrName>
                                        </p:attrNameLst>
                                      </p:cBhvr>
                                      <p:to>
                                        <p:strVal val="visible"/>
                                      </p:to>
                                    </p:set>
                                    <p:animEffect transition="in" filter="slide(fromBottom)">
                                      <p:cBhvr>
                                        <p:cTn id="7" dur="500"/>
                                        <p:tgtEl>
                                          <p:spTgt spid="23554"/>
                                        </p:tgtEl>
                                      </p:cBhvr>
                                    </p:animEffect>
                                  </p:childTnLst>
                                </p:cTn>
                              </p:par>
                            </p:childTnLst>
                          </p:cTn>
                        </p:par>
                        <p:par>
                          <p:cTn id="8" fill="hold">
                            <p:stCondLst>
                              <p:cond delay="500"/>
                            </p:stCondLst>
                            <p:childTnLst>
                              <p:par>
                                <p:cTn id="9" presetID="27" presetClass="entr" presetSubtype="0" fill="hold" grpId="0" nodeType="afterEffect">
                                  <p:stCondLst>
                                    <p:cond delay="0"/>
                                  </p:stCondLst>
                                  <p:iterate type="lt">
                                    <p:tmPct val="50000"/>
                                  </p:iterate>
                                  <p:childTnLst>
                                    <p:set>
                                      <p:cBhvr>
                                        <p:cTn id="10" dur="1" fill="hold">
                                          <p:stCondLst>
                                            <p:cond delay="0"/>
                                          </p:stCondLst>
                                        </p:cTn>
                                        <p:tgtEl>
                                          <p:spTgt spid="23555"/>
                                        </p:tgtEl>
                                        <p:attrNameLst>
                                          <p:attrName>style.visibility</p:attrName>
                                        </p:attrNameLst>
                                      </p:cBhvr>
                                      <p:to>
                                        <p:strVal val="visible"/>
                                      </p:to>
                                    </p:set>
                                    <p:anim calcmode="discrete" valueType="clr">
                                      <p:cBhvr override="childStyle">
                                        <p:cTn id="11" dur="80"/>
                                        <p:tgtEl>
                                          <p:spTgt spid="23555"/>
                                        </p:tgtEl>
                                        <p:attrNameLst>
                                          <p:attrName>style.color</p:attrName>
                                        </p:attrNameLst>
                                      </p:cBhvr>
                                      <p:tavLst>
                                        <p:tav tm="0">
                                          <p:val>
                                            <p:clrVal>
                                              <a:schemeClr val="accent2"/>
                                            </p:clrVal>
                                          </p:val>
                                        </p:tav>
                                        <p:tav tm="50000">
                                          <p:val>
                                            <p:clrVal>
                                              <a:schemeClr val="hlink"/>
                                            </p:clrVal>
                                          </p:val>
                                        </p:tav>
                                      </p:tavLst>
                                    </p:anim>
                                    <p:anim calcmode="discrete" valueType="clr">
                                      <p:cBhvr>
                                        <p:cTn id="12" dur="80"/>
                                        <p:tgtEl>
                                          <p:spTgt spid="23555"/>
                                        </p:tgtEl>
                                        <p:attrNameLst>
                                          <p:attrName>fillcolor</p:attrName>
                                        </p:attrNameLst>
                                      </p:cBhvr>
                                      <p:tavLst>
                                        <p:tav tm="0">
                                          <p:val>
                                            <p:clrVal>
                                              <a:schemeClr val="accent2"/>
                                            </p:clrVal>
                                          </p:val>
                                        </p:tav>
                                        <p:tav tm="50000">
                                          <p:val>
                                            <p:clrVal>
                                              <a:schemeClr val="hlink"/>
                                            </p:clrVal>
                                          </p:val>
                                        </p:tav>
                                      </p:tavLst>
                                    </p:anim>
                                    <p:set>
                                      <p:cBhvr>
                                        <p:cTn id="13" dur="80"/>
                                        <p:tgtEl>
                                          <p:spTgt spid="23555"/>
                                        </p:tgtEl>
                                        <p:attrNameLst>
                                          <p:attrName>fill.type</p:attrName>
                                        </p:attrNameLst>
                                      </p:cBhvr>
                                      <p:to>
                                        <p:strVal val="solid"/>
                                      </p:to>
                                    </p:set>
                                  </p:childTnLst>
                                </p:cTn>
                              </p:par>
                            </p:childTnLst>
                          </p:cTn>
                        </p:par>
                      </p:childTnLst>
                    </p:cTn>
                  </p:par>
                  <p:par>
                    <p:cTn id="14" fill="hold">
                      <p:stCondLst>
                        <p:cond delay="indefinite"/>
                      </p:stCondLst>
                      <p:childTnLst>
                        <p:par>
                          <p:cTn id="15" fill="hold">
                            <p:stCondLst>
                              <p:cond delay="0"/>
                            </p:stCondLst>
                            <p:childTnLst>
                              <p:par>
                                <p:cTn id="16" presetID="12" presetClass="entr" presetSubtype="4" fill="hold" grpId="0" nodeType="clickEffect">
                                  <p:stCondLst>
                                    <p:cond delay="0"/>
                                  </p:stCondLst>
                                  <p:childTnLst>
                                    <p:set>
                                      <p:cBhvr>
                                        <p:cTn id="17" dur="1" fill="hold">
                                          <p:stCondLst>
                                            <p:cond delay="0"/>
                                          </p:stCondLst>
                                        </p:cTn>
                                        <p:tgtEl>
                                          <p:spTgt spid="23556"/>
                                        </p:tgtEl>
                                        <p:attrNameLst>
                                          <p:attrName>style.visibility</p:attrName>
                                        </p:attrNameLst>
                                      </p:cBhvr>
                                      <p:to>
                                        <p:strVal val="visible"/>
                                      </p:to>
                                    </p:set>
                                    <p:animEffect transition="in" filter="slide(fromBottom)">
                                      <p:cBhvr>
                                        <p:cTn id="18" dur="500"/>
                                        <p:tgtEl>
                                          <p:spTgt spid="23556"/>
                                        </p:tgtEl>
                                      </p:cBhvr>
                                    </p:animEffect>
                                  </p:childTnLst>
                                </p:cTn>
                              </p:par>
                            </p:childTnLst>
                          </p:cTn>
                        </p:par>
                        <p:par>
                          <p:cTn id="19" fill="hold">
                            <p:stCondLst>
                              <p:cond delay="500"/>
                            </p:stCondLst>
                            <p:childTnLst>
                              <p:par>
                                <p:cTn id="20" presetID="27" presetClass="entr" presetSubtype="0" fill="hold" grpId="0" nodeType="afterEffect">
                                  <p:stCondLst>
                                    <p:cond delay="0"/>
                                  </p:stCondLst>
                                  <p:iterate type="lt">
                                    <p:tmPct val="50000"/>
                                  </p:iterate>
                                  <p:childTnLst>
                                    <p:set>
                                      <p:cBhvr>
                                        <p:cTn id="21" dur="1" fill="hold">
                                          <p:stCondLst>
                                            <p:cond delay="0"/>
                                          </p:stCondLst>
                                        </p:cTn>
                                        <p:tgtEl>
                                          <p:spTgt spid="23557"/>
                                        </p:tgtEl>
                                        <p:attrNameLst>
                                          <p:attrName>style.visibility</p:attrName>
                                        </p:attrNameLst>
                                      </p:cBhvr>
                                      <p:to>
                                        <p:strVal val="visible"/>
                                      </p:to>
                                    </p:set>
                                    <p:anim calcmode="discrete" valueType="clr">
                                      <p:cBhvr override="childStyle">
                                        <p:cTn id="22" dur="80"/>
                                        <p:tgtEl>
                                          <p:spTgt spid="23557"/>
                                        </p:tgtEl>
                                        <p:attrNameLst>
                                          <p:attrName>style.color</p:attrName>
                                        </p:attrNameLst>
                                      </p:cBhvr>
                                      <p:tavLst>
                                        <p:tav tm="0">
                                          <p:val>
                                            <p:clrVal>
                                              <a:schemeClr val="accent2"/>
                                            </p:clrVal>
                                          </p:val>
                                        </p:tav>
                                        <p:tav tm="50000">
                                          <p:val>
                                            <p:clrVal>
                                              <a:schemeClr val="hlink"/>
                                            </p:clrVal>
                                          </p:val>
                                        </p:tav>
                                      </p:tavLst>
                                    </p:anim>
                                    <p:anim calcmode="discrete" valueType="clr">
                                      <p:cBhvr>
                                        <p:cTn id="23" dur="80"/>
                                        <p:tgtEl>
                                          <p:spTgt spid="23557"/>
                                        </p:tgtEl>
                                        <p:attrNameLst>
                                          <p:attrName>fillcolor</p:attrName>
                                        </p:attrNameLst>
                                      </p:cBhvr>
                                      <p:tavLst>
                                        <p:tav tm="0">
                                          <p:val>
                                            <p:clrVal>
                                              <a:schemeClr val="accent2"/>
                                            </p:clrVal>
                                          </p:val>
                                        </p:tav>
                                        <p:tav tm="50000">
                                          <p:val>
                                            <p:clrVal>
                                              <a:schemeClr val="hlink"/>
                                            </p:clrVal>
                                          </p:val>
                                        </p:tav>
                                      </p:tavLst>
                                    </p:anim>
                                    <p:set>
                                      <p:cBhvr>
                                        <p:cTn id="24" dur="80"/>
                                        <p:tgtEl>
                                          <p:spTgt spid="23557"/>
                                        </p:tgtEl>
                                        <p:attrNameLst>
                                          <p:attrName>fill.type</p:attrName>
                                        </p:attrNameLst>
                                      </p:cBhvr>
                                      <p:to>
                                        <p:strVal val="solid"/>
                                      </p:to>
                                    </p:set>
                                  </p:childTnLst>
                                </p:cTn>
                              </p:par>
                            </p:childTnLst>
                          </p:cTn>
                        </p:par>
                      </p:childTnLst>
                    </p:cTn>
                  </p:par>
                  <p:par>
                    <p:cTn id="25" fill="hold">
                      <p:stCondLst>
                        <p:cond delay="indefinite"/>
                      </p:stCondLst>
                      <p:childTnLst>
                        <p:par>
                          <p:cTn id="26" fill="hold">
                            <p:stCondLst>
                              <p:cond delay="0"/>
                            </p:stCondLst>
                            <p:childTnLst>
                              <p:par>
                                <p:cTn id="27" presetID="12" presetClass="entr" presetSubtype="4" fill="hold" grpId="0" nodeType="clickEffect">
                                  <p:stCondLst>
                                    <p:cond delay="0"/>
                                  </p:stCondLst>
                                  <p:childTnLst>
                                    <p:set>
                                      <p:cBhvr>
                                        <p:cTn id="28" dur="1" fill="hold">
                                          <p:stCondLst>
                                            <p:cond delay="0"/>
                                          </p:stCondLst>
                                        </p:cTn>
                                        <p:tgtEl>
                                          <p:spTgt spid="23558"/>
                                        </p:tgtEl>
                                        <p:attrNameLst>
                                          <p:attrName>style.visibility</p:attrName>
                                        </p:attrNameLst>
                                      </p:cBhvr>
                                      <p:to>
                                        <p:strVal val="visible"/>
                                      </p:to>
                                    </p:set>
                                    <p:animEffect transition="in" filter="slide(fromBottom)">
                                      <p:cBhvr>
                                        <p:cTn id="29" dur="500"/>
                                        <p:tgtEl>
                                          <p:spTgt spid="23558"/>
                                        </p:tgtEl>
                                      </p:cBhvr>
                                    </p:animEffect>
                                  </p:childTnLst>
                                </p:cTn>
                              </p:par>
                            </p:childTnLst>
                          </p:cTn>
                        </p:par>
                        <p:par>
                          <p:cTn id="30" fill="hold">
                            <p:stCondLst>
                              <p:cond delay="500"/>
                            </p:stCondLst>
                            <p:childTnLst>
                              <p:par>
                                <p:cTn id="31" presetID="27" presetClass="entr" presetSubtype="0" fill="hold" grpId="0" nodeType="afterEffect">
                                  <p:stCondLst>
                                    <p:cond delay="0"/>
                                  </p:stCondLst>
                                  <p:iterate type="lt">
                                    <p:tmPct val="50000"/>
                                  </p:iterate>
                                  <p:childTnLst>
                                    <p:set>
                                      <p:cBhvr>
                                        <p:cTn id="32" dur="1" fill="hold">
                                          <p:stCondLst>
                                            <p:cond delay="0"/>
                                          </p:stCondLst>
                                        </p:cTn>
                                        <p:tgtEl>
                                          <p:spTgt spid="23559"/>
                                        </p:tgtEl>
                                        <p:attrNameLst>
                                          <p:attrName>style.visibility</p:attrName>
                                        </p:attrNameLst>
                                      </p:cBhvr>
                                      <p:to>
                                        <p:strVal val="visible"/>
                                      </p:to>
                                    </p:set>
                                    <p:anim calcmode="discrete" valueType="clr">
                                      <p:cBhvr override="childStyle">
                                        <p:cTn id="33" dur="80"/>
                                        <p:tgtEl>
                                          <p:spTgt spid="23559"/>
                                        </p:tgtEl>
                                        <p:attrNameLst>
                                          <p:attrName>style.color</p:attrName>
                                        </p:attrNameLst>
                                      </p:cBhvr>
                                      <p:tavLst>
                                        <p:tav tm="0">
                                          <p:val>
                                            <p:clrVal>
                                              <a:schemeClr val="accent2"/>
                                            </p:clrVal>
                                          </p:val>
                                        </p:tav>
                                        <p:tav tm="50000">
                                          <p:val>
                                            <p:clrVal>
                                              <a:schemeClr val="hlink"/>
                                            </p:clrVal>
                                          </p:val>
                                        </p:tav>
                                      </p:tavLst>
                                    </p:anim>
                                    <p:anim calcmode="discrete" valueType="clr">
                                      <p:cBhvr>
                                        <p:cTn id="34" dur="80"/>
                                        <p:tgtEl>
                                          <p:spTgt spid="23559"/>
                                        </p:tgtEl>
                                        <p:attrNameLst>
                                          <p:attrName>fillcolor</p:attrName>
                                        </p:attrNameLst>
                                      </p:cBhvr>
                                      <p:tavLst>
                                        <p:tav tm="0">
                                          <p:val>
                                            <p:clrVal>
                                              <a:schemeClr val="accent2"/>
                                            </p:clrVal>
                                          </p:val>
                                        </p:tav>
                                        <p:tav tm="50000">
                                          <p:val>
                                            <p:clrVal>
                                              <a:schemeClr val="hlink"/>
                                            </p:clrVal>
                                          </p:val>
                                        </p:tav>
                                      </p:tavLst>
                                    </p:anim>
                                    <p:set>
                                      <p:cBhvr>
                                        <p:cTn id="35" dur="80"/>
                                        <p:tgtEl>
                                          <p:spTgt spid="23559"/>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4" grpId="0" animBg="1"/>
      <p:bldP spid="23555" grpId="0"/>
      <p:bldP spid="23556" grpId="0" animBg="1"/>
      <p:bldP spid="23557" grpId="0"/>
      <p:bldP spid="23558" grpId="0" animBg="1"/>
      <p:bldP spid="2355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ext Box 2"/>
          <p:cNvSpPr txBox="1">
            <a:spLocks noChangeArrowheads="1"/>
          </p:cNvSpPr>
          <p:nvPr/>
        </p:nvSpPr>
        <p:spPr bwMode="auto">
          <a:xfrm>
            <a:off x="381000" y="0"/>
            <a:ext cx="9126934" cy="1661993"/>
          </a:xfrm>
          <a:prstGeom prst="rect">
            <a:avLst/>
          </a:prstGeom>
          <a:noFill/>
          <a:ln w="9525">
            <a:noFill/>
            <a:miter lim="800000"/>
            <a:headEnd/>
            <a:tailEnd/>
          </a:ln>
          <a:effectLst/>
        </p:spPr>
        <p:txBody>
          <a:bodyPr>
            <a:spAutoFit/>
          </a:bodyPr>
          <a:lstStyle/>
          <a:p>
            <a:pPr algn="just" rtl="1">
              <a:spcBef>
                <a:spcPct val="50000"/>
              </a:spcBef>
              <a:defRPr/>
            </a:pPr>
            <a:r>
              <a:rPr lang="ar-BH" sz="5400" b="1" dirty="0">
                <a:solidFill>
                  <a:srgbClr val="FF6600"/>
                </a:solidFill>
                <a:effectLst>
                  <a:outerShdw blurRad="38100" dist="38100" dir="2700000" algn="tl">
                    <a:srgbClr val="000000"/>
                  </a:outerShdw>
                </a:effectLst>
                <a:cs typeface="Arabic Transparent" pitchFamily="2" charset="-78"/>
              </a:rPr>
              <a:t>الموارد </a:t>
            </a:r>
            <a:r>
              <a:rPr lang="ar-BH" sz="5400" b="1" dirty="0" smtClean="0">
                <a:solidFill>
                  <a:srgbClr val="FF6600"/>
                </a:solidFill>
                <a:effectLst>
                  <a:outerShdw blurRad="38100" dist="38100" dir="2700000" algn="tl">
                    <a:srgbClr val="000000"/>
                  </a:outerShdw>
                </a:effectLst>
                <a:cs typeface="Arabic Transparent" pitchFamily="2" charset="-78"/>
              </a:rPr>
              <a:t>الاقتصادية</a:t>
            </a:r>
            <a:endParaRPr lang="ar-SA" sz="5400" b="1" dirty="0" smtClean="0">
              <a:solidFill>
                <a:srgbClr val="FF6600"/>
              </a:solidFill>
              <a:effectLst>
                <a:outerShdw blurRad="38100" dist="38100" dir="2700000" algn="tl">
                  <a:srgbClr val="000000"/>
                </a:outerShdw>
              </a:effectLst>
              <a:cs typeface="Arabic Transparent" pitchFamily="2" charset="-78"/>
            </a:endParaRPr>
          </a:p>
          <a:p>
            <a:pPr algn="just" rtl="1">
              <a:spcBef>
                <a:spcPct val="50000"/>
              </a:spcBef>
              <a:defRPr/>
            </a:pPr>
            <a:r>
              <a:rPr lang="ar-SA" sz="3200" dirty="0" smtClean="0">
                <a:effectLst>
                  <a:outerShdw blurRad="38100" dist="38100" dir="2700000" algn="tl">
                    <a:srgbClr val="000000"/>
                  </a:outerShdw>
                </a:effectLst>
                <a:cs typeface="Arabic Transparent" pitchFamily="2" charset="-78"/>
              </a:rPr>
              <a:t>تشمل الموارد الاقتصادية </a:t>
            </a:r>
            <a:r>
              <a:rPr lang="ar-BH" sz="3200" dirty="0" smtClean="0">
                <a:effectLst>
                  <a:outerShdw blurRad="38100" dist="38100" dir="2700000" algn="tl">
                    <a:srgbClr val="000000"/>
                  </a:outerShdw>
                </a:effectLst>
                <a:cs typeface="Arabic Transparent" pitchFamily="2" charset="-78"/>
              </a:rPr>
              <a:t>جميع </a:t>
            </a:r>
            <a:r>
              <a:rPr lang="ar-BH" sz="3200" dirty="0">
                <a:effectLst>
                  <a:outerShdw blurRad="38100" dist="38100" dir="2700000" algn="tl">
                    <a:srgbClr val="000000"/>
                  </a:outerShdw>
                </a:effectLst>
                <a:cs typeface="Arabic Transparent" pitchFamily="2" charset="-78"/>
              </a:rPr>
              <a:t>مستلزمات </a:t>
            </a:r>
            <a:r>
              <a:rPr lang="ar-SA" sz="3200" dirty="0" smtClean="0">
                <a:effectLst>
                  <a:outerShdw blurRad="38100" dist="38100" dir="2700000" algn="tl">
                    <a:srgbClr val="000000"/>
                  </a:outerShdw>
                </a:effectLst>
                <a:cs typeface="Arabic Transparent" pitchFamily="2" charset="-78"/>
              </a:rPr>
              <a:t>عملية </a:t>
            </a:r>
            <a:r>
              <a:rPr lang="ar-BH" sz="3200" dirty="0" smtClean="0">
                <a:effectLst>
                  <a:outerShdw blurRad="38100" dist="38100" dir="2700000" algn="tl">
                    <a:srgbClr val="000000"/>
                  </a:outerShdw>
                </a:effectLst>
                <a:cs typeface="Arabic Transparent" pitchFamily="2" charset="-78"/>
              </a:rPr>
              <a:t>الإنتاج</a:t>
            </a:r>
            <a:r>
              <a:rPr lang="ar-SA" sz="3200" dirty="0" smtClean="0">
                <a:effectLst>
                  <a:outerShdw blurRad="38100" dist="38100" dir="2700000" algn="tl">
                    <a:srgbClr val="000000"/>
                  </a:outerShdw>
                </a:effectLst>
                <a:cs typeface="Arabic Transparent" pitchFamily="2" charset="-78"/>
              </a:rPr>
              <a:t> </a:t>
            </a:r>
            <a:r>
              <a:rPr lang="ar-BH" sz="3200" dirty="0" smtClean="0">
                <a:effectLst>
                  <a:outerShdw blurRad="38100" dist="38100" dir="2700000" algn="tl">
                    <a:srgbClr val="000000"/>
                  </a:outerShdw>
                </a:effectLst>
                <a:cs typeface="Arabic Transparent" pitchFamily="2" charset="-78"/>
              </a:rPr>
              <a:t>، </a:t>
            </a:r>
            <a:r>
              <a:rPr lang="ar-BH" sz="3200" dirty="0" err="1" smtClean="0">
                <a:effectLst>
                  <a:outerShdw blurRad="38100" dist="38100" dir="2700000" algn="tl">
                    <a:srgbClr val="000000"/>
                  </a:outerShdw>
                </a:effectLst>
                <a:cs typeface="Arabic Transparent" pitchFamily="2" charset="-78"/>
              </a:rPr>
              <a:t>و</a:t>
            </a:r>
            <a:r>
              <a:rPr lang="ar-SA" sz="3200" dirty="0" smtClean="0">
                <a:effectLst>
                  <a:outerShdw blurRad="38100" dist="38100" dir="2700000" algn="tl">
                    <a:srgbClr val="000000"/>
                  </a:outerShdw>
                </a:effectLst>
                <a:cs typeface="Arabic Transparent" pitchFamily="2" charset="-78"/>
              </a:rPr>
              <a:t>هي </a:t>
            </a:r>
            <a:r>
              <a:rPr lang="ar-BH" sz="3200" dirty="0" smtClean="0">
                <a:effectLst>
                  <a:outerShdw blurRad="38100" dist="38100" dir="2700000" algn="tl">
                    <a:srgbClr val="000000"/>
                  </a:outerShdw>
                </a:effectLst>
                <a:cs typeface="Arabic Transparent" pitchFamily="2" charset="-78"/>
              </a:rPr>
              <a:t>:</a:t>
            </a:r>
            <a:endParaRPr lang="fr-FR" sz="3200" dirty="0">
              <a:effectLst>
                <a:outerShdw blurRad="38100" dist="38100" dir="2700000" algn="tl">
                  <a:srgbClr val="000000"/>
                </a:outerShdw>
              </a:effectLst>
              <a:cs typeface="Arabic Transparent" pitchFamily="2" charset="-78"/>
            </a:endParaRPr>
          </a:p>
        </p:txBody>
      </p:sp>
      <p:sp>
        <p:nvSpPr>
          <p:cNvPr id="41987" name="WordArt 3"/>
          <p:cNvSpPr>
            <a:spLocks noChangeArrowheads="1" noChangeShapeType="1" noTextEdit="1"/>
          </p:cNvSpPr>
          <p:nvPr/>
        </p:nvSpPr>
        <p:spPr bwMode="auto">
          <a:xfrm>
            <a:off x="5264283" y="2959100"/>
            <a:ext cx="4314957" cy="685800"/>
          </a:xfrm>
          <a:prstGeom prst="rect">
            <a:avLst/>
          </a:prstGeom>
        </p:spPr>
        <p:txBody>
          <a:bodyPr wrap="none" fromWordArt="1">
            <a:prstTxWarp prst="textPlain">
              <a:avLst>
                <a:gd name="adj" fmla="val 50000"/>
              </a:avLst>
            </a:prstTxWarp>
          </a:bodyPr>
          <a:lstStyle/>
          <a:p>
            <a:pPr algn="ctr" rtl="1"/>
            <a:endParaRPr lang="ar-SA" sz="3600" b="1" kern="10" dirty="0">
              <a:ln w="9525">
                <a:solidFill>
                  <a:srgbClr val="FF6600"/>
                </a:solidFill>
                <a:round/>
                <a:headEnd/>
                <a:tailEnd/>
              </a:ln>
              <a:solidFill>
                <a:srgbClr val="FF6600"/>
              </a:solidFill>
              <a:latin typeface="Times New Roman"/>
              <a:cs typeface="Times New Roman"/>
            </a:endParaRPr>
          </a:p>
        </p:txBody>
      </p:sp>
      <p:sp>
        <p:nvSpPr>
          <p:cNvPr id="41988" name="Text Box 4"/>
          <p:cNvSpPr txBox="1">
            <a:spLocks noChangeArrowheads="1"/>
          </p:cNvSpPr>
          <p:nvPr/>
        </p:nvSpPr>
        <p:spPr bwMode="auto">
          <a:xfrm>
            <a:off x="533400" y="2362200"/>
            <a:ext cx="9126934" cy="1446550"/>
          </a:xfrm>
          <a:prstGeom prst="rect">
            <a:avLst/>
          </a:prstGeom>
          <a:noFill/>
          <a:ln w="9525">
            <a:noFill/>
            <a:miter lim="800000"/>
            <a:headEnd/>
            <a:tailEnd/>
          </a:ln>
        </p:spPr>
        <p:txBody>
          <a:bodyPr>
            <a:spAutoFit/>
          </a:bodyPr>
          <a:lstStyle/>
          <a:p>
            <a:pPr algn="just" rtl="1">
              <a:spcBef>
                <a:spcPct val="50000"/>
              </a:spcBef>
              <a:buFontTx/>
              <a:buBlip>
                <a:blip r:embed="rId3"/>
              </a:buBlip>
            </a:pPr>
            <a:r>
              <a:rPr lang="ar-BH" sz="2400" dirty="0">
                <a:cs typeface="Arabic Transparent" pitchFamily="2" charset="-78"/>
              </a:rPr>
              <a:t> </a:t>
            </a:r>
            <a:r>
              <a:rPr lang="ar-BH" sz="4400" b="1" dirty="0">
                <a:cs typeface="Arabic Transparent" pitchFamily="2" charset="-78"/>
              </a:rPr>
              <a:t>العمل: </a:t>
            </a:r>
            <a:r>
              <a:rPr lang="ar-BH" sz="4400" dirty="0">
                <a:cs typeface="Arabic Transparent" pitchFamily="2" charset="-78"/>
              </a:rPr>
              <a:t>القوى العاملة وما تملكه من كفاءات ومهارات وعلم وخبرات علمية.</a:t>
            </a:r>
            <a:endParaRPr lang="fr-FR" sz="4400" dirty="0">
              <a:cs typeface="Arabic Transparent" pitchFamily="2" charset="-78"/>
            </a:endParaRPr>
          </a:p>
        </p:txBody>
      </p:sp>
      <p:sp>
        <p:nvSpPr>
          <p:cNvPr id="41989" name="Text Box 5"/>
          <p:cNvSpPr txBox="1">
            <a:spLocks noChangeArrowheads="1"/>
          </p:cNvSpPr>
          <p:nvPr/>
        </p:nvSpPr>
        <p:spPr bwMode="auto">
          <a:xfrm>
            <a:off x="533400" y="1600200"/>
            <a:ext cx="9126934" cy="830997"/>
          </a:xfrm>
          <a:prstGeom prst="rect">
            <a:avLst/>
          </a:prstGeom>
          <a:noFill/>
          <a:ln w="9525">
            <a:noFill/>
            <a:miter lim="800000"/>
            <a:headEnd/>
            <a:tailEnd/>
          </a:ln>
        </p:spPr>
        <p:txBody>
          <a:bodyPr>
            <a:spAutoFit/>
          </a:bodyPr>
          <a:lstStyle/>
          <a:p>
            <a:pPr algn="just" rtl="1">
              <a:spcBef>
                <a:spcPct val="50000"/>
              </a:spcBef>
              <a:buFontTx/>
              <a:buBlip>
                <a:blip r:embed="rId3"/>
              </a:buBlip>
            </a:pPr>
            <a:r>
              <a:rPr lang="ar-BH" sz="2400" dirty="0">
                <a:cs typeface="Arabic Transparent" pitchFamily="2" charset="-78"/>
              </a:rPr>
              <a:t> </a:t>
            </a:r>
            <a:r>
              <a:rPr lang="ar-BH" sz="4800" b="1" dirty="0">
                <a:cs typeface="Arabic Transparent" pitchFamily="2" charset="-78"/>
              </a:rPr>
              <a:t>الأرض</a:t>
            </a:r>
            <a:r>
              <a:rPr lang="ar-BH" sz="4800" dirty="0">
                <a:cs typeface="Arabic Transparent" pitchFamily="2" charset="-78"/>
              </a:rPr>
              <a:t>: جميع الموارد الطبيعية</a:t>
            </a:r>
            <a:endParaRPr lang="fr-FR" sz="4800" dirty="0">
              <a:cs typeface="Arabic Transparent" pitchFamily="2" charset="-78"/>
            </a:endParaRPr>
          </a:p>
        </p:txBody>
      </p:sp>
      <p:sp>
        <p:nvSpPr>
          <p:cNvPr id="41990" name="Text Box 6"/>
          <p:cNvSpPr txBox="1">
            <a:spLocks noChangeArrowheads="1"/>
          </p:cNvSpPr>
          <p:nvPr/>
        </p:nvSpPr>
        <p:spPr bwMode="auto">
          <a:xfrm>
            <a:off x="457200" y="3581400"/>
            <a:ext cx="9126934" cy="1446550"/>
          </a:xfrm>
          <a:prstGeom prst="rect">
            <a:avLst/>
          </a:prstGeom>
          <a:noFill/>
          <a:ln w="9525">
            <a:noFill/>
            <a:miter lim="800000"/>
            <a:headEnd/>
            <a:tailEnd/>
          </a:ln>
        </p:spPr>
        <p:txBody>
          <a:bodyPr>
            <a:spAutoFit/>
          </a:bodyPr>
          <a:lstStyle/>
          <a:p>
            <a:pPr algn="just" rtl="1">
              <a:spcBef>
                <a:spcPct val="50000"/>
              </a:spcBef>
              <a:buFontTx/>
              <a:buBlip>
                <a:blip r:embed="rId3"/>
              </a:buBlip>
            </a:pPr>
            <a:r>
              <a:rPr lang="ar-BH" sz="4400" dirty="0">
                <a:cs typeface="Arabic Transparent" pitchFamily="2" charset="-78"/>
              </a:rPr>
              <a:t> </a:t>
            </a:r>
            <a:r>
              <a:rPr lang="ar-BH" sz="4400" b="1" dirty="0">
                <a:cs typeface="Arabic Transparent" pitchFamily="2" charset="-78"/>
              </a:rPr>
              <a:t>رأس المال: </a:t>
            </a:r>
            <a:r>
              <a:rPr lang="ar-BH" sz="4400" dirty="0">
                <a:cs typeface="Arabic Transparent" pitchFamily="2" charset="-78"/>
              </a:rPr>
              <a:t>موارد من صنع الإنسان كالآلات والمعدات والمباني.</a:t>
            </a:r>
            <a:endParaRPr lang="fr-FR" sz="4400" dirty="0">
              <a:cs typeface="Arabic Transparent" pitchFamily="2" charset="-78"/>
            </a:endParaRPr>
          </a:p>
        </p:txBody>
      </p:sp>
      <p:sp>
        <p:nvSpPr>
          <p:cNvPr id="41991" name="Text Box 7"/>
          <p:cNvSpPr txBox="1">
            <a:spLocks noChangeArrowheads="1"/>
          </p:cNvSpPr>
          <p:nvPr/>
        </p:nvSpPr>
        <p:spPr bwMode="auto">
          <a:xfrm>
            <a:off x="457200" y="4724400"/>
            <a:ext cx="9126934" cy="1446550"/>
          </a:xfrm>
          <a:prstGeom prst="rect">
            <a:avLst/>
          </a:prstGeom>
          <a:noFill/>
          <a:ln w="9525">
            <a:noFill/>
            <a:miter lim="800000"/>
            <a:headEnd/>
            <a:tailEnd/>
          </a:ln>
        </p:spPr>
        <p:txBody>
          <a:bodyPr>
            <a:spAutoFit/>
          </a:bodyPr>
          <a:lstStyle/>
          <a:p>
            <a:pPr algn="just" rtl="1">
              <a:spcBef>
                <a:spcPct val="50000"/>
              </a:spcBef>
              <a:buFontTx/>
              <a:buBlip>
                <a:blip r:embed="rId3"/>
              </a:buBlip>
            </a:pPr>
            <a:r>
              <a:rPr lang="ar-BH" sz="2400" dirty="0">
                <a:cs typeface="Arabic Transparent" pitchFamily="2" charset="-78"/>
              </a:rPr>
              <a:t> </a:t>
            </a:r>
            <a:r>
              <a:rPr lang="ar-BH" sz="4400" b="1" dirty="0">
                <a:cs typeface="Arabic Transparent" pitchFamily="2" charset="-78"/>
              </a:rPr>
              <a:t>التنظيم: </a:t>
            </a:r>
            <a:r>
              <a:rPr lang="ar-BH" sz="4400" dirty="0">
                <a:cs typeface="Arabic Transparent" pitchFamily="2" charset="-78"/>
              </a:rPr>
              <a:t>ويتمثل في القدرة على ابتكار الأعمال والأقدام وتحمل المخاطر وتحقيق النجاحات.</a:t>
            </a:r>
            <a:endParaRPr lang="fr-FR" sz="4400" dirty="0">
              <a:cs typeface="Arabic Transparent" pitchFamily="2" charset="-78"/>
            </a:endParaRPr>
          </a:p>
        </p:txBody>
      </p:sp>
      <p:sp>
        <p:nvSpPr>
          <p:cNvPr id="41992" name="Text Box 8"/>
          <p:cNvSpPr txBox="1">
            <a:spLocks noChangeArrowheads="1"/>
          </p:cNvSpPr>
          <p:nvPr/>
        </p:nvSpPr>
        <p:spPr bwMode="auto">
          <a:xfrm>
            <a:off x="533400" y="4114800"/>
            <a:ext cx="9126934" cy="461665"/>
          </a:xfrm>
          <a:prstGeom prst="rect">
            <a:avLst/>
          </a:prstGeom>
          <a:noFill/>
          <a:ln w="9525">
            <a:noFill/>
            <a:miter lim="800000"/>
            <a:headEnd/>
            <a:tailEnd/>
          </a:ln>
        </p:spPr>
        <p:txBody>
          <a:bodyPr>
            <a:spAutoFit/>
          </a:bodyPr>
          <a:lstStyle/>
          <a:p>
            <a:pPr algn="just" rtl="1">
              <a:spcBef>
                <a:spcPct val="50000"/>
              </a:spcBef>
            </a:pPr>
            <a:endParaRPr lang="fr-FR" sz="2400" dirty="0">
              <a:cs typeface="Arabic Transparent" pitchFamily="2" charset="-78"/>
            </a:endParaRPr>
          </a:p>
        </p:txBody>
      </p:sp>
      <p:sp>
        <p:nvSpPr>
          <p:cNvPr id="41994" name="WordArt 10"/>
          <p:cNvSpPr>
            <a:spLocks noChangeArrowheads="1" noChangeShapeType="1" noTextEdit="1"/>
          </p:cNvSpPr>
          <p:nvPr/>
        </p:nvSpPr>
        <p:spPr bwMode="auto">
          <a:xfrm>
            <a:off x="1371600" y="5257800"/>
            <a:ext cx="6683110" cy="800100"/>
          </a:xfrm>
          <a:prstGeom prst="rect">
            <a:avLst/>
          </a:prstGeom>
        </p:spPr>
        <p:txBody>
          <a:bodyPr wrap="none" fromWordArt="1">
            <a:prstTxWarp prst="textPlain">
              <a:avLst>
                <a:gd name="adj" fmla="val 50000"/>
              </a:avLst>
            </a:prstTxWarp>
          </a:bodyPr>
          <a:lstStyle/>
          <a:p>
            <a:pPr algn="ctr" rtl="1"/>
            <a:endParaRPr lang="ar-SA" sz="3600" b="1" kern="10" dirty="0">
              <a:ln w="9525">
                <a:solidFill>
                  <a:srgbClr val="FF6600"/>
                </a:solidFill>
                <a:round/>
                <a:headEnd/>
                <a:tailEnd/>
              </a:ln>
              <a:solidFill>
                <a:srgbClr val="FF6600"/>
              </a:solidFill>
              <a:latin typeface="Times New Roman"/>
              <a:cs typeface="Times New Roman"/>
            </a:endParaRPr>
          </a:p>
        </p:txBody>
      </p:sp>
      <p:sp>
        <p:nvSpPr>
          <p:cNvPr id="13322" name="AutoShape 11">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p:spPr>
        <p:txBody>
          <a:bodyPr wrap="none" anchor="ctr"/>
          <a:lstStyle/>
          <a:p>
            <a:endParaRPr lang="ar-SA"/>
          </a:p>
        </p:txBody>
      </p:sp>
      <p:sp>
        <p:nvSpPr>
          <p:cNvPr id="13323" name="Text Box 12"/>
          <p:cNvSpPr txBox="1">
            <a:spLocks noChangeArrowheads="1"/>
          </p:cNvSpPr>
          <p:nvPr/>
        </p:nvSpPr>
        <p:spPr bwMode="auto">
          <a:xfrm>
            <a:off x="825500" y="5562601"/>
            <a:ext cx="8585200" cy="369332"/>
          </a:xfrm>
          <a:prstGeom prst="rect">
            <a:avLst/>
          </a:prstGeom>
          <a:noFill/>
          <a:ln w="9525">
            <a:noFill/>
            <a:miter lim="800000"/>
            <a:headEnd/>
            <a:tailEnd/>
          </a:ln>
        </p:spPr>
        <p:txBody>
          <a:bodyPr>
            <a:spAutoFit/>
          </a:bodyPr>
          <a:lstStyle/>
          <a:p>
            <a:pPr algn="r">
              <a:spcBef>
                <a:spcPct val="50000"/>
              </a:spcBef>
            </a:pPr>
            <a:r>
              <a:rPr lang="ar-BH" dirty="0"/>
              <a:t> </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41986"/>
                                        </p:tgtEl>
                                        <p:attrNameLst>
                                          <p:attrName>style.visibility</p:attrName>
                                        </p:attrNameLst>
                                      </p:cBhvr>
                                      <p:to>
                                        <p:strVal val="visible"/>
                                      </p:to>
                                    </p:set>
                                    <p:animEffect transition="in" filter="slide(fromBottom)">
                                      <p:cBhvr>
                                        <p:cTn id="7" dur="500"/>
                                        <p:tgtEl>
                                          <p:spTgt spid="41986"/>
                                        </p:tgtEl>
                                      </p:cBhvr>
                                    </p:animEffect>
                                  </p:childTnLst>
                                </p:cTn>
                              </p:par>
                            </p:childTnLst>
                          </p:cTn>
                        </p:par>
                        <p:par>
                          <p:cTn id="8" fill="hold">
                            <p:stCondLst>
                              <p:cond delay="500"/>
                            </p:stCondLst>
                            <p:childTnLst>
                              <p:par>
                                <p:cTn id="9" presetID="27" presetClass="entr" presetSubtype="0" fill="hold" grpId="0" nodeType="afterEffect">
                                  <p:stCondLst>
                                    <p:cond delay="0"/>
                                  </p:stCondLst>
                                  <p:iterate type="lt">
                                    <p:tmPct val="50000"/>
                                  </p:iterate>
                                  <p:childTnLst>
                                    <p:set>
                                      <p:cBhvr>
                                        <p:cTn id="10" dur="1" fill="hold">
                                          <p:stCondLst>
                                            <p:cond delay="0"/>
                                          </p:stCondLst>
                                        </p:cTn>
                                        <p:tgtEl>
                                          <p:spTgt spid="41988"/>
                                        </p:tgtEl>
                                        <p:attrNameLst>
                                          <p:attrName>style.visibility</p:attrName>
                                        </p:attrNameLst>
                                      </p:cBhvr>
                                      <p:to>
                                        <p:strVal val="visible"/>
                                      </p:to>
                                    </p:set>
                                    <p:anim calcmode="discrete" valueType="clr">
                                      <p:cBhvr override="childStyle">
                                        <p:cTn id="11" dur="80"/>
                                        <p:tgtEl>
                                          <p:spTgt spid="41988"/>
                                        </p:tgtEl>
                                        <p:attrNameLst>
                                          <p:attrName>style.color</p:attrName>
                                        </p:attrNameLst>
                                      </p:cBhvr>
                                      <p:tavLst>
                                        <p:tav tm="0">
                                          <p:val>
                                            <p:clrVal>
                                              <a:schemeClr val="accent2"/>
                                            </p:clrVal>
                                          </p:val>
                                        </p:tav>
                                        <p:tav tm="50000">
                                          <p:val>
                                            <p:clrVal>
                                              <a:schemeClr val="hlink"/>
                                            </p:clrVal>
                                          </p:val>
                                        </p:tav>
                                      </p:tavLst>
                                    </p:anim>
                                    <p:anim calcmode="discrete" valueType="clr">
                                      <p:cBhvr>
                                        <p:cTn id="12" dur="80"/>
                                        <p:tgtEl>
                                          <p:spTgt spid="41988"/>
                                        </p:tgtEl>
                                        <p:attrNameLst>
                                          <p:attrName>fillcolor</p:attrName>
                                        </p:attrNameLst>
                                      </p:cBhvr>
                                      <p:tavLst>
                                        <p:tav tm="0">
                                          <p:val>
                                            <p:clrVal>
                                              <a:schemeClr val="accent2"/>
                                            </p:clrVal>
                                          </p:val>
                                        </p:tav>
                                        <p:tav tm="50000">
                                          <p:val>
                                            <p:clrVal>
                                              <a:schemeClr val="hlink"/>
                                            </p:clrVal>
                                          </p:val>
                                        </p:tav>
                                      </p:tavLst>
                                    </p:anim>
                                    <p:set>
                                      <p:cBhvr>
                                        <p:cTn id="13" dur="80"/>
                                        <p:tgtEl>
                                          <p:spTgt spid="41988"/>
                                        </p:tgtEl>
                                        <p:attrNameLst>
                                          <p:attrName>fill.type</p:attrName>
                                        </p:attrNameLst>
                                      </p:cBhvr>
                                      <p:to>
                                        <p:strVal val="solid"/>
                                      </p:to>
                                    </p:set>
                                  </p:childTnLst>
                                </p:cTn>
                              </p:par>
                            </p:childTnLst>
                          </p:cTn>
                        </p:par>
                        <p:par>
                          <p:cTn id="14" fill="hold">
                            <p:stCondLst>
                              <p:cond delay="2820"/>
                            </p:stCondLst>
                            <p:childTnLst>
                              <p:par>
                                <p:cTn id="15" presetID="27" presetClass="entr" presetSubtype="0" fill="hold" grpId="0" nodeType="afterEffect">
                                  <p:stCondLst>
                                    <p:cond delay="0"/>
                                  </p:stCondLst>
                                  <p:iterate type="lt">
                                    <p:tmPct val="50000"/>
                                  </p:iterate>
                                  <p:childTnLst>
                                    <p:set>
                                      <p:cBhvr>
                                        <p:cTn id="16" dur="1" fill="hold">
                                          <p:stCondLst>
                                            <p:cond delay="0"/>
                                          </p:stCondLst>
                                        </p:cTn>
                                        <p:tgtEl>
                                          <p:spTgt spid="41989"/>
                                        </p:tgtEl>
                                        <p:attrNameLst>
                                          <p:attrName>style.visibility</p:attrName>
                                        </p:attrNameLst>
                                      </p:cBhvr>
                                      <p:to>
                                        <p:strVal val="visible"/>
                                      </p:to>
                                    </p:set>
                                    <p:anim calcmode="discrete" valueType="clr">
                                      <p:cBhvr override="childStyle">
                                        <p:cTn id="17" dur="80"/>
                                        <p:tgtEl>
                                          <p:spTgt spid="41989"/>
                                        </p:tgtEl>
                                        <p:attrNameLst>
                                          <p:attrName>style.color</p:attrName>
                                        </p:attrNameLst>
                                      </p:cBhvr>
                                      <p:tavLst>
                                        <p:tav tm="0">
                                          <p:val>
                                            <p:clrVal>
                                              <a:schemeClr val="accent2"/>
                                            </p:clrVal>
                                          </p:val>
                                        </p:tav>
                                        <p:tav tm="50000">
                                          <p:val>
                                            <p:clrVal>
                                              <a:schemeClr val="hlink"/>
                                            </p:clrVal>
                                          </p:val>
                                        </p:tav>
                                      </p:tavLst>
                                    </p:anim>
                                    <p:anim calcmode="discrete" valueType="clr">
                                      <p:cBhvr>
                                        <p:cTn id="18" dur="80"/>
                                        <p:tgtEl>
                                          <p:spTgt spid="41989"/>
                                        </p:tgtEl>
                                        <p:attrNameLst>
                                          <p:attrName>fillcolor</p:attrName>
                                        </p:attrNameLst>
                                      </p:cBhvr>
                                      <p:tavLst>
                                        <p:tav tm="0">
                                          <p:val>
                                            <p:clrVal>
                                              <a:schemeClr val="accent2"/>
                                            </p:clrVal>
                                          </p:val>
                                        </p:tav>
                                        <p:tav tm="50000">
                                          <p:val>
                                            <p:clrVal>
                                              <a:schemeClr val="hlink"/>
                                            </p:clrVal>
                                          </p:val>
                                        </p:tav>
                                      </p:tavLst>
                                    </p:anim>
                                    <p:set>
                                      <p:cBhvr>
                                        <p:cTn id="19" dur="80"/>
                                        <p:tgtEl>
                                          <p:spTgt spid="41989"/>
                                        </p:tgtEl>
                                        <p:attrNameLst>
                                          <p:attrName>fill.type</p:attrName>
                                        </p:attrNameLst>
                                      </p:cBhvr>
                                      <p:to>
                                        <p:strVal val="solid"/>
                                      </p:to>
                                    </p:set>
                                  </p:childTnLst>
                                </p:cTn>
                              </p:par>
                            </p:childTnLst>
                          </p:cTn>
                        </p:par>
                        <p:par>
                          <p:cTn id="20" fill="hold">
                            <p:stCondLst>
                              <p:cond delay="3860"/>
                            </p:stCondLst>
                            <p:childTnLst>
                              <p:par>
                                <p:cTn id="21" presetID="27" presetClass="entr" presetSubtype="0" fill="hold" grpId="0" nodeType="afterEffect">
                                  <p:stCondLst>
                                    <p:cond delay="0"/>
                                  </p:stCondLst>
                                  <p:iterate type="lt">
                                    <p:tmPct val="50000"/>
                                  </p:iterate>
                                  <p:childTnLst>
                                    <p:set>
                                      <p:cBhvr>
                                        <p:cTn id="22" dur="1" fill="hold">
                                          <p:stCondLst>
                                            <p:cond delay="0"/>
                                          </p:stCondLst>
                                        </p:cTn>
                                        <p:tgtEl>
                                          <p:spTgt spid="41990"/>
                                        </p:tgtEl>
                                        <p:attrNameLst>
                                          <p:attrName>style.visibility</p:attrName>
                                        </p:attrNameLst>
                                      </p:cBhvr>
                                      <p:to>
                                        <p:strVal val="visible"/>
                                      </p:to>
                                    </p:set>
                                    <p:anim calcmode="discrete" valueType="clr">
                                      <p:cBhvr override="childStyle">
                                        <p:cTn id="23" dur="80"/>
                                        <p:tgtEl>
                                          <p:spTgt spid="41990"/>
                                        </p:tgtEl>
                                        <p:attrNameLst>
                                          <p:attrName>style.color</p:attrName>
                                        </p:attrNameLst>
                                      </p:cBhvr>
                                      <p:tavLst>
                                        <p:tav tm="0">
                                          <p:val>
                                            <p:clrVal>
                                              <a:schemeClr val="accent2"/>
                                            </p:clrVal>
                                          </p:val>
                                        </p:tav>
                                        <p:tav tm="50000">
                                          <p:val>
                                            <p:clrVal>
                                              <a:schemeClr val="hlink"/>
                                            </p:clrVal>
                                          </p:val>
                                        </p:tav>
                                      </p:tavLst>
                                    </p:anim>
                                    <p:anim calcmode="discrete" valueType="clr">
                                      <p:cBhvr>
                                        <p:cTn id="24" dur="80"/>
                                        <p:tgtEl>
                                          <p:spTgt spid="41990"/>
                                        </p:tgtEl>
                                        <p:attrNameLst>
                                          <p:attrName>fillcolor</p:attrName>
                                        </p:attrNameLst>
                                      </p:cBhvr>
                                      <p:tavLst>
                                        <p:tav tm="0">
                                          <p:val>
                                            <p:clrVal>
                                              <a:schemeClr val="accent2"/>
                                            </p:clrVal>
                                          </p:val>
                                        </p:tav>
                                        <p:tav tm="50000">
                                          <p:val>
                                            <p:clrVal>
                                              <a:schemeClr val="hlink"/>
                                            </p:clrVal>
                                          </p:val>
                                        </p:tav>
                                      </p:tavLst>
                                    </p:anim>
                                    <p:set>
                                      <p:cBhvr>
                                        <p:cTn id="25" dur="80"/>
                                        <p:tgtEl>
                                          <p:spTgt spid="41990"/>
                                        </p:tgtEl>
                                        <p:attrNameLst>
                                          <p:attrName>fill.type</p:attrName>
                                        </p:attrNameLst>
                                      </p:cBhvr>
                                      <p:to>
                                        <p:strVal val="solid"/>
                                      </p:to>
                                    </p:set>
                                  </p:childTnLst>
                                </p:cTn>
                              </p:par>
                            </p:childTnLst>
                          </p:cTn>
                        </p:par>
                        <p:par>
                          <p:cTn id="26" fill="hold">
                            <p:stCondLst>
                              <p:cond delay="5900"/>
                            </p:stCondLst>
                            <p:childTnLst>
                              <p:par>
                                <p:cTn id="27" presetID="27" presetClass="entr" presetSubtype="0" fill="hold" grpId="0" nodeType="afterEffect">
                                  <p:stCondLst>
                                    <p:cond delay="0"/>
                                  </p:stCondLst>
                                  <p:iterate type="lt">
                                    <p:tmPct val="50000"/>
                                  </p:iterate>
                                  <p:childTnLst>
                                    <p:set>
                                      <p:cBhvr>
                                        <p:cTn id="28" dur="1" fill="hold">
                                          <p:stCondLst>
                                            <p:cond delay="0"/>
                                          </p:stCondLst>
                                        </p:cTn>
                                        <p:tgtEl>
                                          <p:spTgt spid="41991"/>
                                        </p:tgtEl>
                                        <p:attrNameLst>
                                          <p:attrName>style.visibility</p:attrName>
                                        </p:attrNameLst>
                                      </p:cBhvr>
                                      <p:to>
                                        <p:strVal val="visible"/>
                                      </p:to>
                                    </p:set>
                                    <p:anim calcmode="discrete" valueType="clr">
                                      <p:cBhvr override="childStyle">
                                        <p:cTn id="29" dur="80"/>
                                        <p:tgtEl>
                                          <p:spTgt spid="41991"/>
                                        </p:tgtEl>
                                        <p:attrNameLst>
                                          <p:attrName>style.color</p:attrName>
                                        </p:attrNameLst>
                                      </p:cBhvr>
                                      <p:tavLst>
                                        <p:tav tm="0">
                                          <p:val>
                                            <p:clrVal>
                                              <a:schemeClr val="accent2"/>
                                            </p:clrVal>
                                          </p:val>
                                        </p:tav>
                                        <p:tav tm="50000">
                                          <p:val>
                                            <p:clrVal>
                                              <a:schemeClr val="hlink"/>
                                            </p:clrVal>
                                          </p:val>
                                        </p:tav>
                                      </p:tavLst>
                                    </p:anim>
                                    <p:anim calcmode="discrete" valueType="clr">
                                      <p:cBhvr>
                                        <p:cTn id="30" dur="80"/>
                                        <p:tgtEl>
                                          <p:spTgt spid="41991"/>
                                        </p:tgtEl>
                                        <p:attrNameLst>
                                          <p:attrName>fillcolor</p:attrName>
                                        </p:attrNameLst>
                                      </p:cBhvr>
                                      <p:tavLst>
                                        <p:tav tm="0">
                                          <p:val>
                                            <p:clrVal>
                                              <a:schemeClr val="accent2"/>
                                            </p:clrVal>
                                          </p:val>
                                        </p:tav>
                                        <p:tav tm="50000">
                                          <p:val>
                                            <p:clrVal>
                                              <a:schemeClr val="hlink"/>
                                            </p:clrVal>
                                          </p:val>
                                        </p:tav>
                                      </p:tavLst>
                                    </p:anim>
                                    <p:set>
                                      <p:cBhvr>
                                        <p:cTn id="31" dur="80"/>
                                        <p:tgtEl>
                                          <p:spTgt spid="41991"/>
                                        </p:tgtEl>
                                        <p:attrNameLst>
                                          <p:attrName>fill.type</p:attrName>
                                        </p:attrNameLst>
                                      </p:cBhvr>
                                      <p:to>
                                        <p:strVal val="solid"/>
                                      </p:to>
                                    </p:set>
                                  </p:childTnLst>
                                </p:cTn>
                              </p:par>
                            </p:childTnLst>
                          </p:cTn>
                        </p:par>
                      </p:childTnLst>
                    </p:cTn>
                  </p:par>
                  <p:par>
                    <p:cTn id="32" fill="hold">
                      <p:stCondLst>
                        <p:cond delay="indefinite"/>
                      </p:stCondLst>
                      <p:childTnLst>
                        <p:par>
                          <p:cTn id="33" fill="hold">
                            <p:stCondLst>
                              <p:cond delay="0"/>
                            </p:stCondLst>
                            <p:childTnLst>
                              <p:par>
                                <p:cTn id="34" presetID="12" presetClass="entr" presetSubtype="4" fill="hold" grpId="0" nodeType="clickEffect" nodePh="1">
                                  <p:stCondLst>
                                    <p:cond delay="0"/>
                                  </p:stCondLst>
                                  <p:endCondLst>
                                    <p:cond evt="begin" delay="0">
                                      <p:tn val="34"/>
                                    </p:cond>
                                  </p:endCondLst>
                                  <p:childTnLst>
                                    <p:set>
                                      <p:cBhvr>
                                        <p:cTn id="35" dur="1" fill="hold">
                                          <p:stCondLst>
                                            <p:cond delay="0"/>
                                          </p:stCondLst>
                                        </p:cTn>
                                        <p:tgtEl>
                                          <p:spTgt spid="41987"/>
                                        </p:tgtEl>
                                        <p:attrNameLst>
                                          <p:attrName>style.visibility</p:attrName>
                                        </p:attrNameLst>
                                      </p:cBhvr>
                                      <p:to>
                                        <p:strVal val="visible"/>
                                      </p:to>
                                    </p:set>
                                    <p:animEffect transition="in" filter="slide(fromBottom)">
                                      <p:cBhvr>
                                        <p:cTn id="36" dur="500"/>
                                        <p:tgtEl>
                                          <p:spTgt spid="41987"/>
                                        </p:tgtEl>
                                      </p:cBhvr>
                                    </p:animEffect>
                                  </p:childTnLst>
                                </p:cTn>
                              </p:par>
                            </p:childTnLst>
                          </p:cTn>
                        </p:par>
                        <p:par>
                          <p:cTn id="37" fill="hold">
                            <p:stCondLst>
                              <p:cond delay="500"/>
                            </p:stCondLst>
                            <p:childTnLst>
                              <p:par>
                                <p:cTn id="38" presetID="27" presetClass="entr" presetSubtype="0" fill="hold" grpId="0" nodeType="afterEffect" nodePh="1">
                                  <p:stCondLst>
                                    <p:cond delay="0"/>
                                  </p:stCondLst>
                                  <p:endCondLst>
                                    <p:cond evt="begin" delay="0">
                                      <p:tn val="38"/>
                                    </p:cond>
                                  </p:endCondLst>
                                  <p:iterate type="lt">
                                    <p:tmPct val="50000"/>
                                  </p:iterate>
                                  <p:childTnLst>
                                    <p:set>
                                      <p:cBhvr>
                                        <p:cTn id="39" dur="1" fill="hold">
                                          <p:stCondLst>
                                            <p:cond delay="0"/>
                                          </p:stCondLst>
                                        </p:cTn>
                                        <p:tgtEl>
                                          <p:spTgt spid="41992"/>
                                        </p:tgtEl>
                                        <p:attrNameLst>
                                          <p:attrName>style.visibility</p:attrName>
                                        </p:attrNameLst>
                                      </p:cBhvr>
                                      <p:to>
                                        <p:strVal val="visible"/>
                                      </p:to>
                                    </p:set>
                                    <p:anim calcmode="discrete" valueType="clr">
                                      <p:cBhvr override="childStyle">
                                        <p:cTn id="40" dur="80"/>
                                        <p:tgtEl>
                                          <p:spTgt spid="41992"/>
                                        </p:tgtEl>
                                        <p:attrNameLst>
                                          <p:attrName>style.color</p:attrName>
                                        </p:attrNameLst>
                                      </p:cBhvr>
                                      <p:tavLst>
                                        <p:tav tm="0">
                                          <p:val>
                                            <p:clrVal>
                                              <a:schemeClr val="accent2"/>
                                            </p:clrVal>
                                          </p:val>
                                        </p:tav>
                                        <p:tav tm="50000">
                                          <p:val>
                                            <p:clrVal>
                                              <a:schemeClr val="hlink"/>
                                            </p:clrVal>
                                          </p:val>
                                        </p:tav>
                                      </p:tavLst>
                                    </p:anim>
                                    <p:anim calcmode="discrete" valueType="clr">
                                      <p:cBhvr>
                                        <p:cTn id="41" dur="80"/>
                                        <p:tgtEl>
                                          <p:spTgt spid="41992"/>
                                        </p:tgtEl>
                                        <p:attrNameLst>
                                          <p:attrName>fillcolor</p:attrName>
                                        </p:attrNameLst>
                                      </p:cBhvr>
                                      <p:tavLst>
                                        <p:tav tm="0">
                                          <p:val>
                                            <p:clrVal>
                                              <a:schemeClr val="accent2"/>
                                            </p:clrVal>
                                          </p:val>
                                        </p:tav>
                                        <p:tav tm="50000">
                                          <p:val>
                                            <p:clrVal>
                                              <a:schemeClr val="hlink"/>
                                            </p:clrVal>
                                          </p:val>
                                        </p:tav>
                                      </p:tavLst>
                                    </p:anim>
                                    <p:set>
                                      <p:cBhvr>
                                        <p:cTn id="42" dur="80"/>
                                        <p:tgtEl>
                                          <p:spTgt spid="41992"/>
                                        </p:tgtEl>
                                        <p:attrNameLst>
                                          <p:attrName>fill.type</p:attrName>
                                        </p:attrNameLst>
                                      </p:cBhvr>
                                      <p:to>
                                        <p:strVal val="solid"/>
                                      </p:to>
                                    </p:set>
                                  </p:childTnLst>
                                </p:cTn>
                              </p:par>
                            </p:childTnLst>
                          </p:cTn>
                        </p:par>
                      </p:childTnLst>
                    </p:cTn>
                  </p:par>
                  <p:par>
                    <p:cTn id="43" fill="hold">
                      <p:stCondLst>
                        <p:cond delay="indefinite"/>
                      </p:stCondLst>
                      <p:childTnLst>
                        <p:par>
                          <p:cTn id="44" fill="hold">
                            <p:stCondLst>
                              <p:cond delay="0"/>
                            </p:stCondLst>
                            <p:childTnLst>
                              <p:par>
                                <p:cTn id="45" presetID="12" presetClass="entr" presetSubtype="4" fill="hold" grpId="0" nodeType="clickEffect" nodePh="1">
                                  <p:stCondLst>
                                    <p:cond delay="0"/>
                                  </p:stCondLst>
                                  <p:endCondLst>
                                    <p:cond evt="begin" delay="0">
                                      <p:tn val="45"/>
                                    </p:cond>
                                  </p:endCondLst>
                                  <p:childTnLst>
                                    <p:set>
                                      <p:cBhvr>
                                        <p:cTn id="46" dur="1" fill="hold">
                                          <p:stCondLst>
                                            <p:cond delay="0"/>
                                          </p:stCondLst>
                                        </p:cTn>
                                        <p:tgtEl>
                                          <p:spTgt spid="41994"/>
                                        </p:tgtEl>
                                        <p:attrNameLst>
                                          <p:attrName>style.visibility</p:attrName>
                                        </p:attrNameLst>
                                      </p:cBhvr>
                                      <p:to>
                                        <p:strVal val="visible"/>
                                      </p:to>
                                    </p:set>
                                    <p:animEffect transition="in" filter="slide(fromBottom)">
                                      <p:cBhvr>
                                        <p:cTn id="47" dur="500"/>
                                        <p:tgtEl>
                                          <p:spTgt spid="419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6" grpId="0"/>
      <p:bldP spid="41987" grpId="0" animBg="1"/>
      <p:bldP spid="41988" grpId="0"/>
      <p:bldP spid="41989" grpId="0"/>
      <p:bldP spid="41990" grpId="0"/>
      <p:bldP spid="41991" grpId="0"/>
      <p:bldP spid="41992" grpId="0"/>
      <p:bldP spid="4199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5181600" y="228600"/>
            <a:ext cx="4443845" cy="923330"/>
          </a:xfrm>
          <a:prstGeom prst="rect">
            <a:avLst/>
          </a:prstGeom>
        </p:spPr>
        <p:txBody>
          <a:bodyPr wrap="none">
            <a:spAutoFit/>
          </a:bodyPr>
          <a:lstStyle/>
          <a:p>
            <a:pPr algn="ctr"/>
            <a:r>
              <a:rPr lang="ar-SA" sz="5400" b="1" kern="10" dirty="0" smtClean="0">
                <a:ln w="9525">
                  <a:solidFill>
                    <a:srgbClr val="FF6600"/>
                  </a:solidFill>
                  <a:round/>
                  <a:headEnd/>
                  <a:tailEnd/>
                </a:ln>
                <a:solidFill>
                  <a:srgbClr val="FF6600"/>
                </a:solidFill>
                <a:latin typeface="Times New Roman"/>
                <a:cs typeface="Times New Roman"/>
              </a:rPr>
              <a:t>السياسة الاقتصادية</a:t>
            </a:r>
            <a:endParaRPr lang="ar-SA" sz="5400" b="1" kern="10" dirty="0">
              <a:ln w="9525">
                <a:solidFill>
                  <a:srgbClr val="FF6600"/>
                </a:solidFill>
                <a:round/>
                <a:headEnd/>
                <a:tailEnd/>
              </a:ln>
              <a:solidFill>
                <a:srgbClr val="FF6600"/>
              </a:solidFill>
              <a:latin typeface="Times New Roman"/>
              <a:cs typeface="Times New Roman"/>
            </a:endParaRPr>
          </a:p>
        </p:txBody>
      </p:sp>
      <p:sp>
        <p:nvSpPr>
          <p:cNvPr id="3" name="مستطيل 2"/>
          <p:cNvSpPr/>
          <p:nvPr/>
        </p:nvSpPr>
        <p:spPr>
          <a:xfrm>
            <a:off x="228600" y="1066800"/>
            <a:ext cx="9448800" cy="4708981"/>
          </a:xfrm>
          <a:prstGeom prst="rect">
            <a:avLst/>
          </a:prstGeom>
        </p:spPr>
        <p:txBody>
          <a:bodyPr wrap="square">
            <a:spAutoFit/>
          </a:bodyPr>
          <a:lstStyle/>
          <a:p>
            <a:pPr algn="just">
              <a:spcBef>
                <a:spcPct val="50000"/>
              </a:spcBef>
            </a:pPr>
            <a:r>
              <a:rPr lang="ar-SA" sz="6000" dirty="0" smtClean="0">
                <a:cs typeface="Arabic Transparent" pitchFamily="2" charset="-78"/>
              </a:rPr>
              <a:t>          </a:t>
            </a:r>
            <a:r>
              <a:rPr lang="ar-BH" sz="6000" dirty="0" smtClean="0">
                <a:cs typeface="Arabic Transparent" pitchFamily="2" charset="-78"/>
              </a:rPr>
              <a:t>تتمثل السياسة الاقتصادية في استخدام مجموعة من الأدوات، يتم </a:t>
            </a:r>
            <a:r>
              <a:rPr lang="ar-BH" sz="6000" dirty="0" err="1" smtClean="0">
                <a:cs typeface="Arabic Transparent" pitchFamily="2" charset="-78"/>
              </a:rPr>
              <a:t>بها</a:t>
            </a:r>
            <a:r>
              <a:rPr lang="ar-BH" sz="6000" dirty="0" smtClean="0">
                <a:cs typeface="Arabic Transparent" pitchFamily="2" charset="-78"/>
              </a:rPr>
              <a:t> التأثير بطريقة غير مباشرة على سلوك وحدات صنع القرار بهدف تحقيق أهداف اقتصادية معينة.</a:t>
            </a:r>
            <a:endParaRPr lang="fr-FR" sz="6000" dirty="0">
              <a:cs typeface="Arabic Transparent" pitchFamily="2" charset="-78"/>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470197" y="228600"/>
            <a:ext cx="9432390" cy="830997"/>
          </a:xfrm>
          <a:prstGeom prst="rect">
            <a:avLst/>
          </a:prstGeom>
        </p:spPr>
        <p:txBody>
          <a:bodyPr wrap="none">
            <a:spAutoFit/>
          </a:bodyPr>
          <a:lstStyle/>
          <a:p>
            <a:pPr algn="ctr"/>
            <a:r>
              <a:rPr lang="ar-SA" sz="4800" b="1" kern="10" dirty="0" smtClean="0">
                <a:ln w="9525">
                  <a:solidFill>
                    <a:srgbClr val="FF6600"/>
                  </a:solidFill>
                  <a:round/>
                  <a:headEnd/>
                  <a:tailEnd/>
                </a:ln>
                <a:solidFill>
                  <a:srgbClr val="FF6600"/>
                </a:solidFill>
                <a:latin typeface="Times New Roman"/>
                <a:cs typeface="Times New Roman"/>
              </a:rPr>
              <a:t>العلاقة بين أهداف </a:t>
            </a:r>
            <a:r>
              <a:rPr lang="ar-SA" sz="4800" b="1" kern="10" dirty="0" err="1" smtClean="0">
                <a:ln w="9525">
                  <a:solidFill>
                    <a:srgbClr val="FF6600"/>
                  </a:solidFill>
                  <a:round/>
                  <a:headEnd/>
                  <a:tailEnd/>
                </a:ln>
                <a:solidFill>
                  <a:srgbClr val="FF6600"/>
                </a:solidFill>
                <a:latin typeface="Times New Roman"/>
                <a:cs typeface="Times New Roman"/>
              </a:rPr>
              <a:t>و</a:t>
            </a:r>
            <a:r>
              <a:rPr lang="ar-SA" sz="4800" b="1" kern="10" dirty="0" smtClean="0">
                <a:ln w="9525">
                  <a:solidFill>
                    <a:srgbClr val="FF6600"/>
                  </a:solidFill>
                  <a:round/>
                  <a:headEnd/>
                  <a:tailEnd/>
                </a:ln>
                <a:solidFill>
                  <a:srgbClr val="FF6600"/>
                </a:solidFill>
                <a:latin typeface="Times New Roman"/>
                <a:cs typeface="Times New Roman"/>
              </a:rPr>
              <a:t> وسائل السياسة الاقتصادية</a:t>
            </a:r>
            <a:endParaRPr lang="ar-SA" sz="4800" b="1" kern="10" dirty="0">
              <a:ln w="9525">
                <a:solidFill>
                  <a:srgbClr val="FF6600"/>
                </a:solidFill>
                <a:round/>
                <a:headEnd/>
                <a:tailEnd/>
              </a:ln>
              <a:solidFill>
                <a:srgbClr val="FF6600"/>
              </a:solidFill>
              <a:latin typeface="Times New Roman"/>
              <a:cs typeface="Times New Roman"/>
            </a:endParaRPr>
          </a:p>
        </p:txBody>
      </p:sp>
      <p:sp>
        <p:nvSpPr>
          <p:cNvPr id="3" name="مستطيل 2"/>
          <p:cNvSpPr/>
          <p:nvPr/>
        </p:nvSpPr>
        <p:spPr>
          <a:xfrm>
            <a:off x="304800" y="914400"/>
            <a:ext cx="9220200" cy="5262979"/>
          </a:xfrm>
          <a:prstGeom prst="rect">
            <a:avLst/>
          </a:prstGeom>
        </p:spPr>
        <p:txBody>
          <a:bodyPr wrap="square">
            <a:spAutoFit/>
          </a:bodyPr>
          <a:lstStyle/>
          <a:p>
            <a:pPr algn="just"/>
            <a:r>
              <a:rPr lang="ar-SA" sz="4800" dirty="0" smtClean="0">
                <a:cs typeface="Arabic Transparent" pitchFamily="2" charset="-78"/>
              </a:rPr>
              <a:t>يجب أن يكون هناك تطابق وتناسق ما بين أهداف ووسائل السياسة الاقتصادية، </a:t>
            </a:r>
            <a:r>
              <a:rPr lang="ar-BH" sz="4800" dirty="0" smtClean="0">
                <a:cs typeface="Arabic Transparent" pitchFamily="2" charset="-78"/>
              </a:rPr>
              <a:t>فهدف محاربة الفقر</a:t>
            </a:r>
            <a:r>
              <a:rPr lang="ar-SA" sz="4800" dirty="0" smtClean="0">
                <a:cs typeface="Arabic Transparent" pitchFamily="2" charset="-78"/>
              </a:rPr>
              <a:t>-مثلا-</a:t>
            </a:r>
            <a:r>
              <a:rPr lang="ar-BH" sz="4800" dirty="0" smtClean="0">
                <a:cs typeface="Arabic Transparent" pitchFamily="2" charset="-78"/>
              </a:rPr>
              <a:t> لا بد له من سياسات لتوفير فرص العمل، ورفع الكفاءة الإنتاجية للعمال. وهدف زيادة معدل</a:t>
            </a:r>
            <a:r>
              <a:rPr lang="ar-BH" sz="4800" dirty="0" smtClean="0"/>
              <a:t> النمو الاقتصادي يحتاج إلى سياسات لتحفيز الاستثمار </a:t>
            </a:r>
            <a:r>
              <a:rPr lang="ar-BH" sz="4800" dirty="0" err="1" smtClean="0"/>
              <a:t>الحقيقي</a:t>
            </a:r>
            <a:r>
              <a:rPr lang="ar-BH" sz="4800" dirty="0" smtClean="0"/>
              <a:t> والاستثمار في البحوث والتطوير.</a:t>
            </a:r>
            <a:endParaRPr lang="ar-SA" sz="48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1752</TotalTime>
  <Words>892</Words>
  <Application>Microsoft Office PowerPoint</Application>
  <PresentationFormat>A4 Paper (210x297 mm)‎</PresentationFormat>
  <Paragraphs>114</Paragraphs>
  <Slides>19</Slides>
  <Notes>8</Notes>
  <HiddenSlides>0</HiddenSlides>
  <MMClips>0</MMClips>
  <ScaleCrop>false</ScaleCrop>
  <HeadingPairs>
    <vt:vector size="4" baseType="variant">
      <vt:variant>
        <vt:lpstr>سمة</vt:lpstr>
      </vt:variant>
      <vt:variant>
        <vt:i4>1</vt:i4>
      </vt:variant>
      <vt:variant>
        <vt:lpstr>عناوين الشرائح</vt:lpstr>
      </vt:variant>
      <vt:variant>
        <vt:i4>19</vt:i4>
      </vt:variant>
    </vt:vector>
  </HeadingPairs>
  <TitlesOfParts>
    <vt:vector size="20" baseType="lpstr">
      <vt:lpstr>Office Theme</vt:lpstr>
      <vt:lpstr>الشريحة 1</vt:lpstr>
      <vt:lpstr>الشريحة 2</vt:lpstr>
      <vt:lpstr> تتمثل المشكلة الاقتصادية في أن الموارد الاقتصادية محدودة مقارنة مع الحاجات غير المحدودة للمجتمعات البشرية، وهذا ما يعبر عنه الاقتصاديون بمشكلة الندرة (Scarcity).  </vt:lpstr>
      <vt:lpstr> هو أحد العلوم الاجتماعية أو الإنسانية الذي يدرس كيفية توظيف الموارد الاقتصادية أو عناصر الإنتاج( العمل، رأس المال، الموارد الطبيعية، التنظيم) لإنتاج السلع والخدمات التي تشبع حاجات أفراد المجتمع المتعددة  </vt:lpstr>
      <vt:lpstr> كما يمكن تعريفه على أنه : العلم الذي يبحث في الطريقة المثلى لاستغلال الموارد النادرة، بحيث يتم تحقيق أكبر قدر ممكن من حاجات المجتمع، أي تحقيق أعلى مستوى من رفاهية المجتمع.  </vt:lpstr>
      <vt:lpstr> وينقسم منهجيا علم الاقتصاد إلى قسمين هما:  1- الاقتصاد الجزئي : وهو دراسة الاقتصاد على مستوى وحدة اتخاذ القرار، أي دراسة سلوك المستهلك وسلوك المنشأة في أسواق السلع وفي أسواق عناصر الإنتاج.  .  </vt:lpstr>
      <vt:lpstr>2- الاقتصاد الكلي  : وهو دراسة الاقتصاد على المستوى الكلي حيث ينصب الاهتمام بالطلب الكلي، والناتج أو العرض الكلي، والمستوى العام للأسعار والتضخم ، ومستوى العمالة والنمو الاقتصادي،والتوازن في ميزانية الدولة والتوازن في ميزان المدفوعات والتنمية الاقتصادية.  . .    .  </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lpstr>الشريحة 17</vt:lpstr>
      <vt:lpstr>الشريحة 18</vt:lpstr>
      <vt:lpstr>الشريحة 19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home</cp:lastModifiedBy>
  <cp:revision>138</cp:revision>
  <dcterms:created xsi:type="dcterms:W3CDTF">2009-10-14T19:14:34Z</dcterms:created>
  <dcterms:modified xsi:type="dcterms:W3CDTF">2011-06-01T04:55:44Z</dcterms:modified>
</cp:coreProperties>
</file>