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17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1DDE2A2-DBCC-4BEF-947A-ABA54F027F5E}" type="datetimeFigureOut">
              <a:rPr lang="ar-SA" smtClean="0"/>
              <a:pPr/>
              <a:t>19/10/33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D188339-C1BD-42FF-A091-CE07798BC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image" Target="../media/image35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3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43.bin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49.bin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29.pn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5725248"/>
          </a:xfrm>
        </p:spPr>
        <p:txBody>
          <a:bodyPr/>
          <a:lstStyle/>
          <a:p>
            <a:pPr algn="ctr"/>
            <a:r>
              <a:rPr lang="ar-SA" sz="3200" dirty="0" smtClean="0">
                <a:solidFill>
                  <a:schemeClr val="accent2"/>
                </a:solidFill>
              </a:rPr>
              <a:t>الفصل الرابع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>
                <a:solidFill>
                  <a:srgbClr val="FFFF00"/>
                </a:solidFill>
              </a:rPr>
              <a:t/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200" dirty="0" smtClean="0">
                <a:solidFill>
                  <a:srgbClr val="FFFF00"/>
                </a:solidFill>
              </a:rPr>
              <a:t>قوانين نيوتن للحركة و تطبيقاتها</a:t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200" dirty="0" smtClean="0">
                <a:solidFill>
                  <a:srgbClr val="FFFF00"/>
                </a:solidFill>
              </a:rPr>
              <a:t/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Newton’s lows of Motion and Their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Applications</a:t>
            </a:r>
            <a:endParaRPr lang="ar-SA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2064"/>
            <a:ext cx="9144000" cy="684688"/>
          </a:xfrm>
        </p:spPr>
        <p:txBody>
          <a:bodyPr/>
          <a:lstStyle/>
          <a:p>
            <a:pPr algn="just"/>
            <a:r>
              <a:rPr lang="ar-SA" sz="2400" dirty="0" smtClean="0">
                <a:solidFill>
                  <a:srgbClr val="FFFF00"/>
                </a:solidFill>
              </a:rPr>
              <a:t>2- توازن جسم معلق ( </a:t>
            </a:r>
            <a:r>
              <a:rPr lang="en-US" sz="2200" dirty="0" smtClean="0">
                <a:solidFill>
                  <a:srgbClr val="FFFF00"/>
                </a:solidFill>
              </a:rPr>
              <a:t>The </a:t>
            </a:r>
            <a:r>
              <a:rPr lang="en-US" sz="2200" dirty="0" err="1" smtClean="0">
                <a:solidFill>
                  <a:srgbClr val="FFFF00"/>
                </a:solidFill>
              </a:rPr>
              <a:t>Equilibriume</a:t>
            </a:r>
            <a:r>
              <a:rPr lang="en-US" sz="2200" dirty="0" smtClean="0">
                <a:solidFill>
                  <a:srgbClr val="FFFF00"/>
                </a:solidFill>
              </a:rPr>
              <a:t> of a Hanging Object</a:t>
            </a:r>
            <a:r>
              <a:rPr lang="ar-SA" sz="2200" dirty="0" smtClean="0">
                <a:solidFill>
                  <a:srgbClr val="FFFF00"/>
                </a:solidFill>
              </a:rPr>
              <a:t> </a:t>
            </a:r>
            <a:r>
              <a:rPr lang="ar-SA" sz="2400" dirty="0" smtClean="0">
                <a:solidFill>
                  <a:srgbClr val="FFFF00"/>
                </a:solidFill>
              </a:rPr>
              <a:t>):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51520" y="1052737"/>
            <a:ext cx="8712968" cy="5243728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200" dirty="0" smtClean="0"/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مثال: </a:t>
            </a:r>
            <a:r>
              <a:rPr lang="ar-SA" sz="2200" dirty="0" smtClean="0"/>
              <a:t>اشارة مرور وزنها     معلقة بحبل</a:t>
            </a:r>
          </a:p>
          <a:p>
            <a:pPr>
              <a:buNone/>
            </a:pPr>
            <a:r>
              <a:rPr lang="ar-SA" sz="2200" dirty="0" smtClean="0"/>
              <a:t>، هذا الاخير مربوط بحلين آخرين مثبتين</a:t>
            </a:r>
          </a:p>
          <a:p>
            <a:pPr>
              <a:buNone/>
            </a:pPr>
            <a:r>
              <a:rPr lang="ar-SA" sz="2200" dirty="0" smtClean="0"/>
              <a:t>بحامل يصنعان الزاويتين           كما في</a:t>
            </a:r>
          </a:p>
          <a:p>
            <a:pPr>
              <a:buNone/>
            </a:pPr>
            <a:r>
              <a:rPr lang="ar-SA" sz="2200" dirty="0" smtClean="0"/>
              <a:t>الشكل. بتطبيق قانون نيوتن اوجدي:</a:t>
            </a:r>
          </a:p>
          <a:p>
            <a:pPr>
              <a:buNone/>
            </a:pPr>
            <a:r>
              <a:rPr lang="ar-SA" sz="2200" dirty="0" smtClean="0"/>
              <a:t>         </a:t>
            </a:r>
            <a:r>
              <a:rPr lang="ar-SA" sz="2200" dirty="0" smtClean="0">
                <a:solidFill>
                  <a:schemeClr val="accent2"/>
                </a:solidFill>
              </a:rPr>
              <a:t>1-</a:t>
            </a:r>
            <a:r>
              <a:rPr lang="ar-SA" sz="2200" dirty="0" smtClean="0"/>
              <a:t>      ؟</a:t>
            </a:r>
          </a:p>
          <a:p>
            <a:pPr>
              <a:buNone/>
            </a:pPr>
            <a:r>
              <a:rPr lang="ar-SA" sz="2200" dirty="0" smtClean="0"/>
              <a:t>         </a:t>
            </a:r>
            <a:r>
              <a:rPr lang="ar-SA" sz="2200" dirty="0" smtClean="0">
                <a:solidFill>
                  <a:schemeClr val="accent2"/>
                </a:solidFill>
              </a:rPr>
              <a:t>2-</a:t>
            </a:r>
            <a:r>
              <a:rPr lang="ar-SA" sz="2200" dirty="0" smtClean="0"/>
              <a:t>        ؟    </a:t>
            </a:r>
          </a:p>
          <a:p>
            <a:pPr>
              <a:buNone/>
            </a:pPr>
            <a:r>
              <a:rPr lang="ar-SA" sz="2200" dirty="0" smtClean="0"/>
              <a:t>        </a:t>
            </a:r>
            <a:r>
              <a:rPr lang="ar-SA" sz="2200" dirty="0" smtClean="0">
                <a:solidFill>
                  <a:schemeClr val="accent2"/>
                </a:solidFill>
              </a:rPr>
              <a:t> 3-</a:t>
            </a:r>
            <a:r>
              <a:rPr lang="ar-SA" sz="2200" dirty="0" smtClean="0"/>
              <a:t>         ؟     </a:t>
            </a:r>
          </a:p>
          <a:p>
            <a:pPr>
              <a:buNone/>
            </a:pPr>
            <a:endParaRPr lang="ar-SA" sz="2200" dirty="0" smtClean="0"/>
          </a:p>
          <a:p>
            <a:pPr>
              <a:buNone/>
            </a:pPr>
            <a:endParaRPr lang="ar-SA" sz="2200" dirty="0"/>
          </a:p>
        </p:txBody>
      </p:sp>
      <p:sp>
        <p:nvSpPr>
          <p:cNvPr id="7" name="Rectangle 6"/>
          <p:cNvSpPr/>
          <p:nvPr/>
        </p:nvSpPr>
        <p:spPr>
          <a:xfrm>
            <a:off x="107504" y="2060848"/>
            <a:ext cx="4248472" cy="30243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04864"/>
            <a:ext cx="40324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940152" y="1556793"/>
          <a:ext cx="288032" cy="360039"/>
        </p:xfrm>
        <a:graphic>
          <a:graphicData uri="http://schemas.openxmlformats.org/presentationml/2006/ole">
            <p:oleObj spid="_x0000_s8197" name="Equation" r:id="rId4" imgW="164880" imgH="13968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453236" y="2336304"/>
          <a:ext cx="774948" cy="444624"/>
        </p:xfrm>
        <a:graphic>
          <a:graphicData uri="http://schemas.openxmlformats.org/presentationml/2006/ole">
            <p:oleObj spid="_x0000_s8198" name="Equation" r:id="rId5" imgW="342720" imgH="22860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7359228" y="3212976"/>
          <a:ext cx="309116" cy="372616"/>
        </p:xfrm>
        <a:graphic>
          <a:graphicData uri="http://schemas.openxmlformats.org/presentationml/2006/ole">
            <p:oleObj spid="_x0000_s8199" name="Equation" r:id="rId6" imgW="164880" imgH="228600" progId="Equation.DSMT4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7164288" y="3641556"/>
          <a:ext cx="432048" cy="435516"/>
        </p:xfrm>
        <a:graphic>
          <a:graphicData uri="http://schemas.openxmlformats.org/presentationml/2006/ole">
            <p:oleObj spid="_x0000_s8200" name="Equation" r:id="rId7" imgW="393480" imgH="25380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7130628" y="4077072"/>
          <a:ext cx="537716" cy="432048"/>
        </p:xfrm>
        <a:graphic>
          <a:graphicData uri="http://schemas.openxmlformats.org/presentationml/2006/ole">
            <p:oleObj spid="_x0000_s8201" name="Equation" r:id="rId8" imgW="39348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684688"/>
          </a:xfrm>
        </p:spPr>
        <p:txBody>
          <a:bodyPr/>
          <a:lstStyle/>
          <a:p>
            <a:pPr algn="just"/>
            <a:r>
              <a:rPr lang="ar-SA" sz="2400" dirty="0" smtClean="0">
                <a:solidFill>
                  <a:srgbClr val="FFFF00"/>
                </a:solidFill>
              </a:rPr>
              <a:t>3- المصعد الكهربائي ( </a:t>
            </a:r>
            <a:r>
              <a:rPr lang="en-US" sz="2400" dirty="0" smtClean="0">
                <a:solidFill>
                  <a:srgbClr val="FFFF00"/>
                </a:solidFill>
              </a:rPr>
              <a:t>The elevator</a:t>
            </a:r>
            <a:r>
              <a:rPr lang="ar-SA" sz="2400" dirty="0" smtClean="0">
                <a:solidFill>
                  <a:srgbClr val="FFFF00"/>
                </a:solidFill>
              </a:rPr>
              <a:t> ):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1052737"/>
            <a:ext cx="8226400" cy="5243728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2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مثال: ي</a:t>
            </a:r>
            <a:r>
              <a:rPr lang="ar-SA" sz="2200" dirty="0" smtClean="0"/>
              <a:t>زن شخص سمكة كتلتها      بميزان زنبركي مثبت في سقف </a:t>
            </a:r>
          </a:p>
          <a:p>
            <a:pPr>
              <a:buNone/>
            </a:pPr>
            <a:r>
              <a:rPr lang="ar-SA" sz="2200" dirty="0" smtClean="0"/>
              <a:t>مصعد تسارع حركته    بتطبيق قانون نيوتن :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 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1-</a:t>
            </a:r>
            <a:r>
              <a:rPr lang="ar-SA" sz="2200" dirty="0" smtClean="0">
                <a:solidFill>
                  <a:schemeClr val="accent1"/>
                </a:solidFill>
              </a:rPr>
              <a:t> </a:t>
            </a:r>
            <a:r>
              <a:rPr lang="ar-SA" sz="2200" dirty="0" smtClean="0"/>
              <a:t>اثبتي رياضيا أن وزن السمكة في</a:t>
            </a:r>
          </a:p>
          <a:p>
            <a:pPr>
              <a:buNone/>
            </a:pPr>
            <a:r>
              <a:rPr lang="ar-SA" sz="2200" dirty="0" smtClean="0"/>
              <a:t>    حالة تحرك المصعد لأعلى و لأسفل </a:t>
            </a:r>
          </a:p>
          <a:p>
            <a:pPr>
              <a:buNone/>
            </a:pPr>
            <a:r>
              <a:rPr lang="ar-SA" sz="2200" dirty="0" smtClean="0"/>
              <a:t>   ( الوزن الظاهري) يختلف عن وزنه </a:t>
            </a:r>
          </a:p>
          <a:p>
            <a:pPr>
              <a:buNone/>
            </a:pPr>
            <a:r>
              <a:rPr lang="ar-SA" sz="2200" dirty="0" smtClean="0"/>
              <a:t>   الحقيقي عندمايكون ساكنا بالنسبة للارض؟</a:t>
            </a:r>
          </a:p>
          <a:p>
            <a:pPr>
              <a:buNone/>
            </a:pPr>
            <a:r>
              <a:rPr lang="ar-SA" sz="2200" dirty="0" smtClean="0"/>
              <a:t>    للارض؟</a:t>
            </a:r>
          </a:p>
          <a:p>
            <a:pPr>
              <a:buNone/>
            </a:pPr>
            <a:endParaRPr lang="ar-SA" sz="2200" dirty="0" smtClean="0"/>
          </a:p>
          <a:p>
            <a:pPr>
              <a:buNone/>
            </a:pPr>
            <a:r>
              <a:rPr lang="ar-SA" sz="2200" dirty="0" smtClean="0"/>
              <a:t> </a:t>
            </a:r>
            <a:r>
              <a:rPr lang="ar-SA" sz="2200" dirty="0" smtClean="0">
                <a:solidFill>
                  <a:schemeClr val="accent2"/>
                </a:solidFill>
              </a:rPr>
              <a:t>2-</a:t>
            </a:r>
            <a:r>
              <a:rPr lang="ar-SA" sz="2200" dirty="0" smtClean="0"/>
              <a:t> اكتبي الوزن الظاهري بدلالة الوزن </a:t>
            </a:r>
          </a:p>
          <a:p>
            <a:pPr>
              <a:buNone/>
            </a:pPr>
            <a:r>
              <a:rPr lang="ar-SA" sz="2200" dirty="0" smtClean="0"/>
              <a:t>     الحقيقي في علاقة؟   </a:t>
            </a:r>
            <a:endParaRPr lang="ar-SA" sz="2200" dirty="0"/>
          </a:p>
        </p:txBody>
      </p:sp>
      <p:sp>
        <p:nvSpPr>
          <p:cNvPr id="5" name="Rectangle 4"/>
          <p:cNvSpPr/>
          <p:nvPr/>
        </p:nvSpPr>
        <p:spPr>
          <a:xfrm>
            <a:off x="179512" y="2348880"/>
            <a:ext cx="4032448" cy="40324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20888"/>
            <a:ext cx="367240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10224" y="1556792"/>
          <a:ext cx="393824" cy="288031"/>
        </p:xfrm>
        <a:graphic>
          <a:graphicData uri="http://schemas.openxmlformats.org/presentationml/2006/ole">
            <p:oleObj spid="_x0000_s9220" name="Equation" r:id="rId4" imgW="177480" imgH="12672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012160" y="1988840"/>
          <a:ext cx="216024" cy="286984"/>
        </p:xfrm>
        <a:graphic>
          <a:graphicData uri="http://schemas.openxmlformats.org/presentationml/2006/ole">
            <p:oleObj spid="_x0000_s9221" name="Equation" r:id="rId5" imgW="12672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576064"/>
          </a:xfrm>
        </p:spPr>
        <p:txBody>
          <a:bodyPr/>
          <a:lstStyle/>
          <a:p>
            <a:pPr algn="r"/>
            <a:r>
              <a:rPr lang="ar-SA" sz="2200" dirty="0" smtClean="0">
                <a:solidFill>
                  <a:schemeClr val="accent2"/>
                </a:solidFill>
              </a:rPr>
              <a:t>3-</a:t>
            </a:r>
            <a:r>
              <a:rPr lang="ar-SA" sz="2200" dirty="0" smtClean="0"/>
              <a:t> </a:t>
            </a:r>
            <a:r>
              <a:rPr lang="ar-SA" sz="2200" dirty="0" smtClean="0">
                <a:solidFill>
                  <a:schemeClr val="tx1"/>
                </a:solidFill>
              </a:rPr>
              <a:t>استخدمي  اجابه الفقرة 2 لحل المثال الآتي:</a:t>
            </a: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/>
            </a:r>
            <a:br>
              <a:rPr lang="ar-SA" sz="2200" dirty="0" smtClean="0"/>
            </a:br>
            <a:endParaRPr lang="ar-SA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2132856"/>
            <a:ext cx="8154392" cy="4163608"/>
          </a:xfrm>
        </p:spPr>
        <p:txBody>
          <a:bodyPr>
            <a:normAutofit/>
          </a:bodyPr>
          <a:lstStyle/>
          <a:p>
            <a:r>
              <a:rPr lang="ar-SA" sz="2200" dirty="0" smtClean="0"/>
              <a:t>افترضي جسما وزنه    </a:t>
            </a:r>
            <a:r>
              <a:rPr lang="ar-SA" sz="2200" dirty="0" smtClean="0"/>
              <a:t> </a:t>
            </a:r>
            <a:r>
              <a:rPr lang="ar-SA" sz="2200" dirty="0" smtClean="0"/>
              <a:t>موجود داخل مصعد كهربائي يتحرك بتسارع </a:t>
            </a:r>
          </a:p>
          <a:p>
            <a:pPr>
              <a:buNone/>
            </a:pPr>
            <a:r>
              <a:rPr lang="ar-SA" sz="2200" dirty="0" smtClean="0"/>
              <a:t>    قدره               .</a:t>
            </a:r>
          </a:p>
          <a:p>
            <a:pPr>
              <a:buNone/>
            </a:pPr>
            <a:r>
              <a:rPr lang="ar-SA" sz="2200" dirty="0" smtClean="0"/>
              <a:t>   اوجدي قراءة الميزان لوزن الجسم في حالة الحركة لأعلى ثم لأسفل؟</a:t>
            </a:r>
            <a:endParaRPr lang="ar-SA" sz="2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508104" y="2204864"/>
          <a:ext cx="504056" cy="360040"/>
        </p:xfrm>
        <a:graphic>
          <a:graphicData uri="http://schemas.openxmlformats.org/presentationml/2006/ole">
            <p:oleObj spid="_x0000_s10242" name="Equation" r:id="rId3" imgW="355320" imgH="17748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588224" y="2564904"/>
          <a:ext cx="1008112" cy="360040"/>
        </p:xfrm>
        <a:graphic>
          <a:graphicData uri="http://schemas.openxmlformats.org/presentationml/2006/ole">
            <p:oleObj spid="_x0000_s10243" name="Equation" r:id="rId4" imgW="58392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2400" dirty="0" smtClean="0">
                <a:solidFill>
                  <a:srgbClr val="FFFF00"/>
                </a:solidFill>
              </a:rPr>
              <a:t>4- الحركه على سطح انزلاق مائل ( مهمل الاحتكاك): </a:t>
            </a:r>
            <a:br>
              <a:rPr lang="ar-SA" sz="2400" dirty="0" smtClean="0">
                <a:solidFill>
                  <a:srgbClr val="FFFF00"/>
                </a:solidFill>
              </a:rPr>
            </a:br>
            <a:r>
              <a:rPr lang="ar-SA" sz="2400" dirty="0" smtClean="0">
                <a:solidFill>
                  <a:srgbClr val="FFFF00"/>
                </a:solidFill>
              </a:rPr>
              <a:t>       </a:t>
            </a:r>
            <a:r>
              <a:rPr lang="en-US" sz="2400" dirty="0" smtClean="0">
                <a:solidFill>
                  <a:srgbClr val="FFFF00"/>
                </a:solidFill>
              </a:rPr>
              <a:t> Motion on an Inclined and Frictionless Surface</a:t>
            </a:r>
            <a:r>
              <a:rPr lang="ar-SA" sz="2400" dirty="0" smtClean="0">
                <a:solidFill>
                  <a:srgbClr val="FFFF00"/>
                </a:solidFill>
              </a:rPr>
              <a:t/>
            </a:r>
            <a:br>
              <a:rPr lang="ar-SA" sz="2400" dirty="0" smtClean="0">
                <a:solidFill>
                  <a:srgbClr val="FFFF00"/>
                </a:solidFill>
              </a:rPr>
            </a:br>
            <a:r>
              <a:rPr lang="ar-SA" sz="2400" dirty="0" smtClean="0">
                <a:solidFill>
                  <a:srgbClr val="FFFF00"/>
                </a:solidFill>
              </a:rPr>
              <a:t> 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1628800"/>
            <a:ext cx="8298408" cy="48245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مثال : </a:t>
            </a:r>
            <a:r>
              <a:rPr lang="ar-SA" sz="2200" dirty="0" smtClean="0"/>
              <a:t>جسم كتلته       ينزلق على سطح مائل مهمل الاحتكاك يميل عن المستوى الافقي بزاويه قدرها       كما في الشكل اوجدي :</a:t>
            </a:r>
          </a:p>
          <a:p>
            <a:pPr>
              <a:buNone/>
            </a:pPr>
            <a:endParaRPr lang="ar-SA" sz="2200" dirty="0" smtClean="0"/>
          </a:p>
          <a:p>
            <a:pPr>
              <a:buNone/>
            </a:pPr>
            <a:r>
              <a:rPr lang="ar-SA" sz="2200" dirty="0" smtClean="0"/>
              <a:t>   </a:t>
            </a:r>
            <a:r>
              <a:rPr lang="ar-SA" sz="2200" dirty="0" smtClean="0">
                <a:solidFill>
                  <a:schemeClr val="accent2"/>
                </a:solidFill>
              </a:rPr>
              <a:t> 1- </a:t>
            </a:r>
            <a:r>
              <a:rPr lang="ar-SA" sz="2200" dirty="0" smtClean="0"/>
              <a:t>مقدار تسارع الجسم ؟</a:t>
            </a:r>
          </a:p>
          <a:p>
            <a:pPr>
              <a:buNone/>
            </a:pPr>
            <a:r>
              <a:rPr lang="ar-SA" sz="2200" dirty="0" smtClean="0"/>
              <a:t>    </a:t>
            </a:r>
            <a:r>
              <a:rPr lang="ar-SA" sz="2200" dirty="0" smtClean="0">
                <a:solidFill>
                  <a:schemeClr val="accent2"/>
                </a:solidFill>
              </a:rPr>
              <a:t>2-</a:t>
            </a:r>
            <a:r>
              <a:rPr lang="ar-SA" sz="2200" dirty="0" smtClean="0"/>
              <a:t> رد فعل السطح المائل على</a:t>
            </a:r>
          </a:p>
          <a:p>
            <a:pPr>
              <a:buNone/>
            </a:pPr>
            <a:r>
              <a:rPr lang="ar-SA" sz="2200" dirty="0" smtClean="0"/>
              <a:t>        الجسم؟  </a:t>
            </a:r>
          </a:p>
          <a:p>
            <a:pPr>
              <a:buNone/>
            </a:pPr>
            <a:r>
              <a:rPr lang="ar-SA" sz="2200" dirty="0" smtClean="0"/>
              <a:t>   </a:t>
            </a:r>
            <a:r>
              <a:rPr lang="ar-SA" sz="2200" dirty="0" smtClean="0">
                <a:solidFill>
                  <a:schemeClr val="accent2"/>
                </a:solidFill>
              </a:rPr>
              <a:t> 3-</a:t>
            </a:r>
            <a:r>
              <a:rPr lang="ar-SA" sz="2200" dirty="0" smtClean="0"/>
              <a:t> من اجابة الفقرتين السابقتين</a:t>
            </a:r>
          </a:p>
          <a:p>
            <a:pPr>
              <a:buNone/>
            </a:pPr>
            <a:r>
              <a:rPr lang="ar-SA" sz="2200" dirty="0" smtClean="0"/>
              <a:t>      ناقشي الحالات الخاصة عندما: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         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                </a:t>
            </a:r>
            <a:endParaRPr lang="ar-SA" sz="2200" dirty="0">
              <a:solidFill>
                <a:schemeClr val="accent1"/>
              </a:solidFill>
            </a:endParaRPr>
          </a:p>
        </p:txBody>
      </p:sp>
      <p:pic>
        <p:nvPicPr>
          <p:cNvPr id="11266" name="Picture 2" descr="C:\Users\mac\Pictures\Image1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4" y="3064371"/>
            <a:ext cx="4208910" cy="2092821"/>
          </a:xfrm>
          <a:prstGeom prst="rect">
            <a:avLst/>
          </a:prstGeom>
          <a:noFill/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940152" y="5013176"/>
          <a:ext cx="1008112" cy="792088"/>
        </p:xfrm>
        <a:graphic>
          <a:graphicData uri="http://schemas.openxmlformats.org/presentationml/2006/ole">
            <p:oleObj spid="_x0000_s11267" name="Equation" r:id="rId4" imgW="469800" imgH="45720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940152" y="1681485"/>
          <a:ext cx="288032" cy="307355"/>
        </p:xfrm>
        <a:graphic>
          <a:graphicData uri="http://schemas.openxmlformats.org/presentationml/2006/ole">
            <p:oleObj spid="_x0000_s11268" name="Equation" r:id="rId5" imgW="177480" imgH="12672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923928" y="1988840"/>
          <a:ext cx="415032" cy="432048"/>
        </p:xfrm>
        <a:graphic>
          <a:graphicData uri="http://schemas.openxmlformats.org/presentationml/2006/ole">
            <p:oleObj spid="_x0000_s11269" name="Equation" r:id="rId6" imgW="126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2400" dirty="0" smtClean="0">
                <a:solidFill>
                  <a:srgbClr val="FFFF00"/>
                </a:solidFill>
              </a:rPr>
              <a:t>5- قوى الاحتكاك (</a:t>
            </a:r>
            <a:r>
              <a:rPr lang="en-US" sz="2400" dirty="0" smtClean="0">
                <a:solidFill>
                  <a:srgbClr val="FFFF00"/>
                </a:solidFill>
              </a:rPr>
              <a:t>Forces of Friction </a:t>
            </a:r>
            <a:r>
              <a:rPr lang="ar-SA" sz="2400" dirty="0" smtClean="0">
                <a:solidFill>
                  <a:srgbClr val="FFFF00"/>
                </a:solidFill>
              </a:rPr>
              <a:t> )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908720"/>
            <a:ext cx="9144000" cy="5688632"/>
          </a:xfrm>
        </p:spPr>
        <p:txBody>
          <a:bodyPr>
            <a:normAutofit/>
          </a:bodyPr>
          <a:lstStyle/>
          <a:p>
            <a:endParaRPr lang="ar-SA" sz="2200" dirty="0" smtClean="0">
              <a:solidFill>
                <a:schemeClr val="accent2"/>
              </a:solidFill>
            </a:endParaRPr>
          </a:p>
          <a:p>
            <a:r>
              <a:rPr lang="ar-SA" sz="2200" dirty="0" smtClean="0">
                <a:solidFill>
                  <a:schemeClr val="accent2"/>
                </a:solidFill>
              </a:rPr>
              <a:t>قوة الاحتكاك </a:t>
            </a:r>
            <a:r>
              <a:rPr lang="en-US" sz="2200" dirty="0" smtClean="0">
                <a:solidFill>
                  <a:schemeClr val="accent2"/>
                </a:solidFill>
              </a:rPr>
              <a:t>f</a:t>
            </a:r>
            <a:r>
              <a:rPr lang="ar-SA" sz="2200" dirty="0" smtClean="0">
                <a:solidFill>
                  <a:schemeClr val="accent2"/>
                </a:solidFill>
              </a:rPr>
              <a:t> : </a:t>
            </a:r>
            <a:r>
              <a:rPr lang="ar-SA" sz="2200" dirty="0" smtClean="0"/>
              <a:t>هي القوة التي تعاكس اتجاه حركة الجسم </a:t>
            </a:r>
          </a:p>
          <a:p>
            <a:pPr>
              <a:buNone/>
            </a:pPr>
            <a:endParaRPr lang="ar-SA" sz="2200" dirty="0" smtClean="0"/>
          </a:p>
          <a:p>
            <a:r>
              <a:rPr lang="ar-SA" sz="2200" dirty="0" smtClean="0"/>
              <a:t> </a:t>
            </a:r>
            <a:r>
              <a:rPr lang="ar-SA" sz="2200" dirty="0" smtClean="0">
                <a:solidFill>
                  <a:schemeClr val="accent2"/>
                </a:solidFill>
              </a:rPr>
              <a:t>هناك نوعان من قوى الاحتكاك  :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          </a:t>
            </a:r>
            <a:r>
              <a:rPr lang="ar-SA" sz="2200" dirty="0" smtClean="0">
                <a:solidFill>
                  <a:schemeClr val="accent1"/>
                </a:solidFill>
              </a:rPr>
              <a:t>قوة الاحتكاك السكوني                        قوة الاحتكاك الحركي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 </a:t>
            </a:r>
            <a:r>
              <a:rPr lang="ar-SA" sz="2200" dirty="0" smtClean="0">
                <a:solidFill>
                  <a:schemeClr val="accent1"/>
                </a:solidFill>
              </a:rPr>
              <a:t>       ( </a:t>
            </a:r>
            <a:r>
              <a:rPr lang="en-US" sz="2200" dirty="0" smtClean="0">
                <a:solidFill>
                  <a:schemeClr val="accent1"/>
                </a:solidFill>
              </a:rPr>
              <a:t>force of static friction</a:t>
            </a:r>
            <a:r>
              <a:rPr lang="ar-SA" sz="2200" dirty="0" smtClean="0">
                <a:solidFill>
                  <a:schemeClr val="accent1"/>
                </a:solidFill>
              </a:rPr>
              <a:t> )                   ( </a:t>
            </a:r>
            <a:r>
              <a:rPr lang="en-US" sz="2200" dirty="0" smtClean="0">
                <a:solidFill>
                  <a:schemeClr val="accent1"/>
                </a:solidFill>
              </a:rPr>
              <a:t>force of kinetic friction</a:t>
            </a:r>
            <a:r>
              <a:rPr lang="ar-SA" sz="2200" dirty="0" smtClean="0">
                <a:solidFill>
                  <a:schemeClr val="accent1"/>
                </a:solidFill>
              </a:rPr>
              <a:t>)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 </a:t>
            </a:r>
            <a:r>
              <a:rPr lang="ar-SA" sz="2200" dirty="0" smtClean="0">
                <a:solidFill>
                  <a:schemeClr val="accent2"/>
                </a:solidFill>
              </a:rPr>
              <a:t>          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 </a:t>
            </a:r>
            <a:r>
              <a:rPr lang="ar-SA" sz="1800" dirty="0" smtClean="0"/>
              <a:t>يظهر تأثيرها عند محاولة تحريك جسم ساكن         يظهر تأثيرها عندما يكون الجسم متحركا</a:t>
            </a:r>
          </a:p>
          <a:p>
            <a:pPr>
              <a:buNone/>
            </a:pPr>
            <a:endParaRPr lang="ar-SA" sz="1800" dirty="0" smtClean="0"/>
          </a:p>
          <a:p>
            <a:pPr>
              <a:buNone/>
            </a:pPr>
            <a:endParaRPr lang="ar-SA" sz="1800" dirty="0" smtClean="0"/>
          </a:p>
          <a:p>
            <a:pPr>
              <a:buNone/>
            </a:pPr>
            <a:r>
              <a:rPr lang="ar-SA" sz="1800" dirty="0" smtClean="0"/>
              <a:t> </a:t>
            </a:r>
            <a:r>
              <a:rPr lang="ar-SA" sz="1800" dirty="0" smtClean="0"/>
              <a:t>              : معامل الاحتكاك السكوني                            : معامل الاحتكاك الحركي</a:t>
            </a:r>
          </a:p>
          <a:p>
            <a:pPr>
              <a:buNone/>
            </a:pPr>
            <a:r>
              <a:rPr lang="ar-SA" sz="1800" dirty="0" smtClean="0"/>
              <a:t> </a:t>
            </a:r>
            <a:r>
              <a:rPr lang="ar-SA" sz="1800" dirty="0" smtClean="0"/>
              <a:t>                                                   : القوة العمودية</a:t>
            </a:r>
          </a:p>
          <a:p>
            <a:pPr>
              <a:buNone/>
            </a:pPr>
            <a:r>
              <a:rPr lang="ar-SA" sz="1800" dirty="0" smtClean="0"/>
              <a:t> </a:t>
            </a:r>
            <a:r>
              <a:rPr lang="ar-SA" sz="1800" dirty="0" smtClean="0"/>
              <a:t>                                                   </a:t>
            </a:r>
          </a:p>
          <a:p>
            <a:pPr>
              <a:buNone/>
            </a:pPr>
            <a:r>
              <a:rPr lang="ar-SA" sz="1800" dirty="0" smtClean="0"/>
              <a:t>                                               </a:t>
            </a:r>
          </a:p>
          <a:p>
            <a:pPr>
              <a:buNone/>
            </a:pPr>
            <a:endParaRPr lang="ar-SA" sz="2200" dirty="0">
              <a:solidFill>
                <a:schemeClr val="accent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855172" y="3501008"/>
          <a:ext cx="165100" cy="516632"/>
        </p:xfrm>
        <a:graphic>
          <a:graphicData uri="http://schemas.openxmlformats.org/presentationml/2006/ole">
            <p:oleObj spid="_x0000_s27650" name="Equation" r:id="rId3" imgW="16488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123728" y="3501008"/>
          <a:ext cx="249808" cy="432048"/>
        </p:xfrm>
        <a:graphic>
          <a:graphicData uri="http://schemas.openxmlformats.org/presentationml/2006/ole">
            <p:oleObj spid="_x0000_s27651" name="Equation" r:id="rId4" imgW="177480" imgH="2286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277074" y="4509120"/>
          <a:ext cx="1103238" cy="516632"/>
        </p:xfrm>
        <a:graphic>
          <a:graphicData uri="http://schemas.openxmlformats.org/presentationml/2006/ole">
            <p:oleObj spid="_x0000_s27652" name="Equation" r:id="rId5" imgW="62208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835696" y="4509120"/>
          <a:ext cx="1224136" cy="504056"/>
        </p:xfrm>
        <a:graphic>
          <a:graphicData uri="http://schemas.openxmlformats.org/presentationml/2006/ole">
            <p:oleObj spid="_x0000_s27653" name="Equation" r:id="rId6" imgW="660240" imgH="2286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028384" y="5013176"/>
          <a:ext cx="334516" cy="504056"/>
        </p:xfrm>
        <a:graphic>
          <a:graphicData uri="http://schemas.openxmlformats.org/presentationml/2006/ole">
            <p:oleObj spid="_x0000_s27654" name="Equation" r:id="rId7" imgW="190440" imgH="2286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462288" y="4941168"/>
          <a:ext cx="317624" cy="516632"/>
        </p:xfrm>
        <a:graphic>
          <a:graphicData uri="http://schemas.openxmlformats.org/presentationml/2006/ole">
            <p:oleObj spid="_x0000_s27655" name="Equation" r:id="rId8" imgW="203040" imgH="22860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317604" y="5373216"/>
          <a:ext cx="334516" cy="432048"/>
        </p:xfrm>
        <a:graphic>
          <a:graphicData uri="http://schemas.openxmlformats.org/presentationml/2006/ole">
            <p:oleObj spid="_x0000_s27656" name="Equation" r:id="rId9" imgW="19044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6345936"/>
          </a:xfrm>
        </p:spPr>
        <p:txBody>
          <a:bodyPr/>
          <a:lstStyle/>
          <a:p>
            <a:pPr algn="just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endParaRPr lang="ar-SA" sz="2400" dirty="0">
              <a:solidFill>
                <a:schemeClr val="tx1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114800" y="2006600"/>
          <a:ext cx="914400" cy="198438"/>
        </p:xfrm>
        <a:graphic>
          <a:graphicData uri="http://schemas.openxmlformats.org/presentationml/2006/ole">
            <p:oleObj spid="_x0000_s28678" name="Equation" r:id="rId3" imgW="914400" imgH="198720" progId="Equation.DSMT4">
              <p:embed/>
            </p:oleObj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323528" y="332656"/>
            <a:ext cx="8568952" cy="6192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الشكل ادناه العلاقة قوى الاحتكاك السكوني و الحركي بالقوة المطبقة </a:t>
            </a:r>
            <a:r>
              <a:rPr lang="en-US" sz="2200" dirty="0" smtClean="0">
                <a:solidFill>
                  <a:schemeClr val="accent2"/>
                </a:solidFill>
              </a:rPr>
              <a:t>F</a:t>
            </a:r>
            <a:r>
              <a:rPr lang="ar-SA" sz="2200" dirty="0" smtClean="0">
                <a:solidFill>
                  <a:schemeClr val="accent2"/>
                </a:solidFill>
              </a:rPr>
              <a:t> 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في حالتي الحركة و السكون.</a:t>
            </a: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 </a:t>
            </a:r>
            <a:r>
              <a:rPr lang="ar-SA" sz="2200" dirty="0" smtClean="0">
                <a:solidFill>
                  <a:schemeClr val="accent2"/>
                </a:solidFill>
              </a:rPr>
              <a:t> 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2"/>
                </a:solidFill>
              </a:rPr>
              <a:t>نلاحظ أن:</a:t>
            </a: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ar-SA" sz="2200" dirty="0"/>
          </a:p>
        </p:txBody>
      </p:sp>
      <p:sp>
        <p:nvSpPr>
          <p:cNvPr id="13" name="Rectangle 12"/>
          <p:cNvSpPr/>
          <p:nvPr/>
        </p:nvSpPr>
        <p:spPr>
          <a:xfrm>
            <a:off x="1979712" y="1196752"/>
            <a:ext cx="5184576" cy="46805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5975" y="1268760"/>
            <a:ext cx="497205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8681" name="Object 3"/>
          <p:cNvGraphicFramePr>
            <a:graphicFrameLocks noChangeAspect="1"/>
          </p:cNvGraphicFramePr>
          <p:nvPr/>
        </p:nvGraphicFramePr>
        <p:xfrm>
          <a:off x="3851275" y="5949652"/>
          <a:ext cx="1368425" cy="647700"/>
        </p:xfrm>
        <a:graphic>
          <a:graphicData uri="http://schemas.openxmlformats.org/presentationml/2006/ole">
            <p:oleObj spid="_x0000_s28681" name="Equation" r:id="rId5" imgW="50796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6345936"/>
          </a:xfrm>
        </p:spPr>
        <p:txBody>
          <a:bodyPr/>
          <a:lstStyle/>
          <a:p>
            <a:pPr algn="just"/>
            <a:r>
              <a:rPr lang="ar-SA" sz="2400" dirty="0" smtClean="0"/>
              <a:t> </a:t>
            </a:r>
            <a:r>
              <a:rPr lang="ar-SA" sz="2400" dirty="0" smtClean="0">
                <a:solidFill>
                  <a:schemeClr val="tx1"/>
                </a:solidFill>
              </a:rPr>
              <a:t>قيم      و     تعتمد على طبيعة المواد الصلبة التي تحتك ببعضها البعض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endParaRPr lang="ar-SA" sz="2400" dirty="0">
              <a:solidFill>
                <a:schemeClr val="tx1"/>
              </a:solidFill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196752"/>
            <a:ext cx="443865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668344" y="476672"/>
          <a:ext cx="288032" cy="504056"/>
        </p:xfrm>
        <a:graphic>
          <a:graphicData uri="http://schemas.openxmlformats.org/presentationml/2006/ole">
            <p:oleObj spid="_x0000_s29699" name="Equation" r:id="rId4" imgW="19044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092280" y="476672"/>
          <a:ext cx="288032" cy="504056"/>
        </p:xfrm>
        <a:graphic>
          <a:graphicData uri="http://schemas.openxmlformats.org/presentationml/2006/ole">
            <p:oleObj spid="_x0000_s29700" name="Equation" r:id="rId5" imgW="203040" imgH="2286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114800" y="2006600"/>
          <a:ext cx="914400" cy="198438"/>
        </p:xfrm>
        <a:graphic>
          <a:graphicData uri="http://schemas.openxmlformats.org/presentationml/2006/ole">
            <p:oleObj spid="_x0000_s29701" name="Equation" r:id="rId6" imgW="914400" imgH="198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sz="2400" dirty="0" smtClean="0">
                <a:solidFill>
                  <a:schemeClr val="accent1"/>
                </a:solidFill>
              </a:rPr>
              <a:t>مثال: </a:t>
            </a:r>
            <a:r>
              <a:rPr lang="ar-SA" sz="2400" dirty="0" smtClean="0">
                <a:solidFill>
                  <a:schemeClr val="tx1"/>
                </a:solidFill>
              </a:rPr>
              <a:t>يتحرك جسم على مستوى مائل كما في الشكل ، بتطبيق قانون </a:t>
            </a:r>
            <a:br>
              <a:rPr lang="ar-SA" sz="2400" dirty="0" smtClean="0">
                <a:solidFill>
                  <a:schemeClr val="tx1"/>
                </a:solidFill>
              </a:rPr>
            </a:br>
            <a:r>
              <a:rPr lang="ar-SA" sz="2400" dirty="0" smtClean="0">
                <a:solidFill>
                  <a:schemeClr val="tx1"/>
                </a:solidFill>
              </a:rPr>
              <a:t>نيوتن الثاني اوجدي :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1484785"/>
            <a:ext cx="8226400" cy="4811680"/>
          </a:xfrm>
        </p:spPr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1-</a:t>
            </a:r>
            <a:r>
              <a:rPr lang="ar-SA" dirty="0" smtClean="0"/>
              <a:t>               ؟</a:t>
            </a:r>
          </a:p>
          <a:p>
            <a:r>
              <a:rPr lang="ar-SA" dirty="0" smtClean="0">
                <a:solidFill>
                  <a:schemeClr val="accent2"/>
                </a:solidFill>
              </a:rPr>
              <a:t>2-</a:t>
            </a:r>
            <a:r>
              <a:rPr lang="ar-SA" dirty="0" smtClean="0"/>
              <a:t> اثبتي أن  </a:t>
            </a:r>
            <a:endParaRPr lang="ar-S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448896" y="1556792"/>
          <a:ext cx="1219448" cy="432048"/>
        </p:xfrm>
        <a:graphic>
          <a:graphicData uri="http://schemas.openxmlformats.org/presentationml/2006/ole">
            <p:oleObj spid="_x0000_s30722" name="Equation" r:id="rId3" imgW="787320" imgH="2538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780012" y="2060848"/>
          <a:ext cx="1520180" cy="500583"/>
        </p:xfrm>
        <a:graphic>
          <a:graphicData uri="http://schemas.openxmlformats.org/presentationml/2006/ole">
            <p:oleObj spid="_x0000_s30723" name="Equation" r:id="rId4" imgW="799920" imgH="228600" progId="Equation.DSMT4">
              <p:embed/>
            </p:oleObj>
          </a:graphicData>
        </a:graphic>
      </p:graphicFrame>
      <p:sp>
        <p:nvSpPr>
          <p:cNvPr id="7" name="Right Triangle 6"/>
          <p:cNvSpPr/>
          <p:nvPr/>
        </p:nvSpPr>
        <p:spPr>
          <a:xfrm>
            <a:off x="1187624" y="3645024"/>
            <a:ext cx="4032448" cy="1944216"/>
          </a:xfrm>
          <a:prstGeom prst="rt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 rot="1733592">
            <a:off x="2627784" y="3976177"/>
            <a:ext cx="864096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555777" y="4293096"/>
            <a:ext cx="504055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0"/>
          </p:cNvCxnSpPr>
          <p:nvPr/>
        </p:nvCxnSpPr>
        <p:spPr>
          <a:xfrm flipV="1">
            <a:off x="3199003" y="3356992"/>
            <a:ext cx="364885" cy="6550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1"/>
          </p:cNvCxnSpPr>
          <p:nvPr/>
        </p:nvCxnSpPr>
        <p:spPr>
          <a:xfrm flipH="1" flipV="1">
            <a:off x="2195736" y="3789040"/>
            <a:ext cx="485829" cy="266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059832" y="4293096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059832" y="429309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3923928" y="4593952"/>
          <a:ext cx="1008112" cy="347216"/>
        </p:xfrm>
        <a:graphic>
          <a:graphicData uri="http://schemas.openxmlformats.org/presentationml/2006/ole">
            <p:oleObj spid="_x0000_s30724" name="Equation" r:id="rId5" imgW="571320" imgH="203040" progId="Equation.DSMT4">
              <p:embed/>
            </p:oleObj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3468762" y="2924944"/>
          <a:ext cx="311150" cy="333375"/>
        </p:xfrm>
        <a:graphic>
          <a:graphicData uri="http://schemas.openxmlformats.org/presentationml/2006/ole">
            <p:oleObj spid="_x0000_s30725" name="Equation" r:id="rId6" imgW="190440" imgH="177480" progId="Equation.DSMT4">
              <p:embed/>
            </p:oleObj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2843213" y="5301903"/>
          <a:ext cx="922337" cy="287337"/>
        </p:xfrm>
        <a:graphic>
          <a:graphicData uri="http://schemas.openxmlformats.org/presentationml/2006/ole">
            <p:oleObj spid="_x0000_s30726" name="Equation" r:id="rId7" imgW="545760" imgH="164880" progId="Equation.DSMT4">
              <p:embed/>
            </p:oleObj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1619250" y="5243165"/>
          <a:ext cx="941388" cy="346075"/>
        </p:xfrm>
        <a:graphic>
          <a:graphicData uri="http://schemas.openxmlformats.org/presentationml/2006/ole">
            <p:oleObj spid="_x0000_s30727" name="Equation" r:id="rId8" imgW="685800" imgH="203040" progId="Equation.DSMT4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1815753" y="3356992"/>
          <a:ext cx="307975" cy="431800"/>
        </p:xfrm>
        <a:graphic>
          <a:graphicData uri="http://schemas.openxmlformats.org/presentationml/2006/ole">
            <p:oleObj spid="_x0000_s30728" name="Equation" r:id="rId9" imgW="164880" imgH="228600" progId="Equation.DSMT4">
              <p:embed/>
            </p:oleObj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/>
        </p:nvGraphicFramePr>
        <p:xfrm>
          <a:off x="4284663" y="5300663"/>
          <a:ext cx="269875" cy="288925"/>
        </p:xfrm>
        <a:graphic>
          <a:graphicData uri="http://schemas.openxmlformats.org/presentationml/2006/ole">
            <p:oleObj spid="_x0000_s30729" name="Equation" r:id="rId10" imgW="126720" imgH="177480" progId="Equation.DSMT4">
              <p:embed/>
            </p:oleObj>
          </a:graphicData>
        </a:graphic>
      </p:graphicFrame>
      <p:graphicFrame>
        <p:nvGraphicFramePr>
          <p:cNvPr id="30730" name="Object 10"/>
          <p:cNvGraphicFramePr>
            <a:graphicFrameLocks noChangeAspect="1"/>
          </p:cNvGraphicFramePr>
          <p:nvPr/>
        </p:nvGraphicFramePr>
        <p:xfrm>
          <a:off x="2771800" y="4619625"/>
          <a:ext cx="206375" cy="322263"/>
        </p:xfrm>
        <a:graphic>
          <a:graphicData uri="http://schemas.openxmlformats.org/presentationml/2006/ole">
            <p:oleObj spid="_x0000_s30730" name="Equation" r:id="rId11" imgW="126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1340767"/>
            <a:ext cx="8226400" cy="4032449"/>
          </a:xfrm>
        </p:spPr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مثال ( 4-3</a:t>
            </a:r>
            <a:r>
              <a:rPr lang="ar-SA" dirty="0" smtClean="0">
                <a:solidFill>
                  <a:srgbClr val="FFFF00"/>
                </a:solidFill>
              </a:rPr>
              <a:t>):</a:t>
            </a:r>
          </a:p>
          <a:p>
            <a:r>
              <a:rPr lang="ar-SA" dirty="0" smtClean="0">
                <a:solidFill>
                  <a:srgbClr val="FFFF00"/>
                </a:solidFill>
              </a:rPr>
              <a:t>مثال (4-6):</a:t>
            </a:r>
          </a:p>
          <a:p>
            <a:endParaRPr lang="ar-SA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FFFF00"/>
                </a:solidFill>
              </a:rPr>
              <a:t>                     انظري الكتــــــــــاب</a:t>
            </a:r>
          </a:p>
          <a:p>
            <a:pPr>
              <a:buNone/>
            </a:pPr>
            <a:endParaRPr lang="ar-SA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548681"/>
            <a:ext cx="8226400" cy="5747784"/>
          </a:xfrm>
        </p:spPr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           </a:t>
            </a:r>
            <a:r>
              <a:rPr lang="ar-SA" b="1" dirty="0" smtClean="0">
                <a:solidFill>
                  <a:srgbClr val="FFFF00"/>
                </a:solidFill>
              </a:rPr>
              <a:t>شكرا على حسن الاستمـــــــــــــــــاع</a:t>
            </a: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65816"/>
          </a:xfrm>
        </p:spPr>
        <p:txBody>
          <a:bodyPr/>
          <a:lstStyle/>
          <a:p>
            <a:pPr algn="ctr"/>
            <a:r>
              <a:rPr lang="ar-SA" sz="3000" dirty="0" smtClean="0">
                <a:solidFill>
                  <a:schemeClr val="accent1"/>
                </a:solidFill>
              </a:rPr>
              <a:t>يخضع الجسم للحركة نتيجة تأثير قوى عليه</a:t>
            </a:r>
            <a:endParaRPr lang="ar-SA" sz="30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196752"/>
            <a:ext cx="8784976" cy="5099713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تصنف القوى التي تأثر على الاجسام الى نوعين:    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 </a:t>
            </a:r>
            <a:r>
              <a:rPr lang="ar-SA" sz="2400" dirty="0" smtClean="0">
                <a:solidFill>
                  <a:srgbClr val="FFFF00"/>
                </a:solidFill>
              </a:rPr>
              <a:t>1- قوى التلامس</a:t>
            </a:r>
            <a:r>
              <a:rPr lang="ar-SA" dirty="0" smtClean="0">
                <a:solidFill>
                  <a:srgbClr val="FFFF00"/>
                </a:solidFill>
              </a:rPr>
              <a:t> (</a:t>
            </a:r>
            <a:r>
              <a:rPr lang="en-US" sz="2600" dirty="0" smtClean="0">
                <a:solidFill>
                  <a:srgbClr val="FFFF00"/>
                </a:solidFill>
              </a:rPr>
              <a:t>contact forces</a:t>
            </a:r>
            <a:r>
              <a:rPr lang="ar-SA" dirty="0" smtClean="0">
                <a:solidFill>
                  <a:srgbClr val="FFFF00"/>
                </a:solidFill>
              </a:rPr>
              <a:t>)       </a:t>
            </a:r>
            <a:r>
              <a:rPr lang="ar-SA" sz="2400" dirty="0" smtClean="0">
                <a:solidFill>
                  <a:srgbClr val="FFFF00"/>
                </a:solidFill>
              </a:rPr>
              <a:t>2- قوى المجال ( </a:t>
            </a:r>
            <a:r>
              <a:rPr lang="en-US" sz="2600" dirty="0" smtClean="0">
                <a:solidFill>
                  <a:srgbClr val="FFFF00"/>
                </a:solidFill>
              </a:rPr>
              <a:t>field forces</a:t>
            </a:r>
            <a:r>
              <a:rPr lang="ar-SA" sz="2400" dirty="0" smtClean="0">
                <a:solidFill>
                  <a:srgbClr val="FFFF00"/>
                </a:solidFill>
              </a:rPr>
              <a:t>)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sz="2000" dirty="0" smtClean="0"/>
              <a:t>هي القوى التي تنتج من تلامس فيزيائي           هي القوى التي تنتج دون تلامس </a:t>
            </a:r>
          </a:p>
          <a:p>
            <a:pPr>
              <a:buNone/>
            </a:pPr>
            <a:r>
              <a:rPr lang="ar-SA" sz="2000" dirty="0" smtClean="0"/>
              <a:t>بين جسمين سواءا كانت قوة شد أو قوة دفع        بين الجسمين و انما يحدث تأثير </a:t>
            </a:r>
          </a:p>
          <a:p>
            <a:pPr>
              <a:buNone/>
            </a:pPr>
            <a:r>
              <a:rPr lang="ar-SA" sz="2000" dirty="0" smtClean="0"/>
              <a:t>أو قوة تصادم بين الجسم و المحيط.                    بينهما عبر الفراغ.</a:t>
            </a: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                                                          </a:t>
            </a: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dirty="0" smtClean="0"/>
              <a:t>     </a:t>
            </a:r>
            <a:endParaRPr lang="ar-SA" dirty="0"/>
          </a:p>
        </p:txBody>
      </p:sp>
      <p:sp>
        <p:nvSpPr>
          <p:cNvPr id="12" name="Rectangle 11"/>
          <p:cNvSpPr/>
          <p:nvPr/>
        </p:nvSpPr>
        <p:spPr>
          <a:xfrm>
            <a:off x="4572000" y="3789040"/>
            <a:ext cx="4176464" cy="20162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293096"/>
            <a:ext cx="136815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7707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221088"/>
            <a:ext cx="12954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51520" y="3789040"/>
            <a:ext cx="4032448" cy="20162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365104"/>
            <a:ext cx="12241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4293096"/>
            <a:ext cx="129614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4077072"/>
            <a:ext cx="1224136" cy="13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sz="2400" dirty="0" smtClean="0">
                <a:solidFill>
                  <a:srgbClr val="92D050"/>
                </a:solidFill>
              </a:rPr>
              <a:t>قام الفيزىائي اسحاق نيوتن من صياغة ثلاث قوانين للحركة باستخدام مفهومي ( القوة) و  ( الكتلة) تدعى ب‍‍ :</a:t>
            </a:r>
            <a:endParaRPr lang="ar-SA" sz="2400" dirty="0">
              <a:solidFill>
                <a:srgbClr val="92D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1770501"/>
            <a:ext cx="8226400" cy="4525963"/>
          </a:xfrm>
        </p:spPr>
        <p:txBody>
          <a:bodyPr/>
          <a:lstStyle/>
          <a:p>
            <a:pPr algn="ctr">
              <a:buNone/>
            </a:pPr>
            <a:endParaRPr lang="ar-SA" sz="2400" dirty="0" smtClean="0"/>
          </a:p>
          <a:p>
            <a:pPr algn="just">
              <a:buNone/>
            </a:pPr>
            <a:r>
              <a:rPr lang="ar-SA" sz="2400" dirty="0" smtClean="0">
                <a:solidFill>
                  <a:schemeClr val="accent2"/>
                </a:solidFill>
              </a:rPr>
              <a:t>1- قانون نيوتن الأول للحركة </a:t>
            </a:r>
            <a:r>
              <a:rPr lang="en-US" sz="2400" dirty="0" smtClean="0">
                <a:solidFill>
                  <a:schemeClr val="accent2"/>
                </a:solidFill>
              </a:rPr>
              <a:t>Newton’s First Low     </a:t>
            </a:r>
            <a:r>
              <a:rPr lang="ar-SA" sz="2400" dirty="0" smtClean="0">
                <a:solidFill>
                  <a:schemeClr val="accent2"/>
                </a:solidFill>
              </a:rPr>
              <a:t> .</a:t>
            </a:r>
          </a:p>
          <a:p>
            <a:pPr algn="just">
              <a:buNone/>
            </a:pPr>
            <a:endParaRPr lang="ar-SA" sz="2400" dirty="0" smtClean="0">
              <a:solidFill>
                <a:schemeClr val="accent2"/>
              </a:solidFill>
            </a:endParaRPr>
          </a:p>
          <a:p>
            <a:pPr algn="just">
              <a:buNone/>
            </a:pPr>
            <a:r>
              <a:rPr lang="ar-SA" sz="2400" dirty="0" smtClean="0">
                <a:solidFill>
                  <a:schemeClr val="accent2"/>
                </a:solidFill>
              </a:rPr>
              <a:t>2- قانون نيوتن الثاني للحركة </a:t>
            </a:r>
            <a:r>
              <a:rPr lang="en-US" sz="2400" dirty="0" smtClean="0">
                <a:solidFill>
                  <a:schemeClr val="accent2"/>
                </a:solidFill>
              </a:rPr>
              <a:t>Newton’s Second Low of Motion </a:t>
            </a:r>
            <a:r>
              <a:rPr lang="ar-SA" sz="2400" dirty="0" smtClean="0">
                <a:solidFill>
                  <a:schemeClr val="accent2"/>
                </a:solidFill>
              </a:rPr>
              <a:t>.</a:t>
            </a:r>
          </a:p>
          <a:p>
            <a:pPr algn="just">
              <a:buNone/>
            </a:pPr>
            <a:endParaRPr lang="ar-SA" sz="2400" dirty="0" smtClean="0">
              <a:solidFill>
                <a:schemeClr val="accent2"/>
              </a:solidFill>
            </a:endParaRPr>
          </a:p>
          <a:p>
            <a:pPr algn="just">
              <a:buNone/>
            </a:pPr>
            <a:r>
              <a:rPr lang="ar-SA" sz="2400" dirty="0" smtClean="0">
                <a:solidFill>
                  <a:schemeClr val="accent2"/>
                </a:solidFill>
              </a:rPr>
              <a:t>3- قانون نيوتن الثالث للحركة </a:t>
            </a:r>
            <a:r>
              <a:rPr lang="en-US" sz="2400" dirty="0" smtClean="0">
                <a:solidFill>
                  <a:schemeClr val="accent2"/>
                </a:solidFill>
              </a:rPr>
              <a:t>Newton’s Third Low of Motion </a:t>
            </a:r>
            <a:r>
              <a:rPr lang="ar-SA" sz="2400" dirty="0" smtClean="0">
                <a:solidFill>
                  <a:schemeClr val="accent2"/>
                </a:solidFill>
              </a:rPr>
              <a:t>.</a:t>
            </a:r>
            <a:endParaRPr lang="ar-SA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2064"/>
            <a:ext cx="9144000" cy="914400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ar-SA" sz="2800" u="sng" dirty="0" smtClean="0">
                <a:solidFill>
                  <a:schemeClr val="accent2"/>
                </a:solidFill>
              </a:rPr>
              <a:t>قانون نيوتن الأول للحركة أو قانون ( القصور الذاتي) أو ( العطالة)</a:t>
            </a:r>
            <a:endParaRPr lang="ar-SA" sz="2800" u="sng" dirty="0">
              <a:solidFill>
                <a:schemeClr val="accent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60" y="1196753"/>
            <a:ext cx="8082384" cy="50997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400" dirty="0" smtClean="0">
                <a:solidFill>
                  <a:srgbClr val="FFFF00"/>
                </a:solidFill>
              </a:rPr>
              <a:t>ينص: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الجسم الساكن يبقى على حالته من السكون و الجسم المتحرك بسرعة ثابتة يستمر على حالته من الحركة ما</a:t>
            </a: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لم تجبرهما قوى خارجية على تغيير حالتيهما.</a:t>
            </a:r>
          </a:p>
          <a:p>
            <a:pPr algn="ctr">
              <a:lnSpc>
                <a:spcPct val="150000"/>
              </a:lnSpc>
              <a:buNone/>
            </a:pPr>
            <a:r>
              <a:rPr lang="ar-SA" sz="24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في كلتا الحالتين الجسم في حالة اتزان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صيغته الرياضية:</a:t>
            </a:r>
          </a:p>
          <a:p>
            <a:pPr algn="just">
              <a:lnSpc>
                <a:spcPct val="150000"/>
              </a:lnSpc>
              <a:buNone/>
            </a:pPr>
            <a:endParaRPr lang="ar-SA" sz="2400" dirty="0" smtClean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2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يمثل شرط اتزان الجسم في اي منظومه فيزيائية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مفهوم القصور الذاتي ( العطالة) </a:t>
            </a:r>
          </a:p>
        </p:txBody>
      </p:sp>
      <p:sp>
        <p:nvSpPr>
          <p:cNvPr id="5" name="Left Arrow 4"/>
          <p:cNvSpPr/>
          <p:nvPr/>
        </p:nvSpPr>
        <p:spPr>
          <a:xfrm>
            <a:off x="7236296" y="3068960"/>
            <a:ext cx="504056" cy="504056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ight Arrow 5"/>
          <p:cNvSpPr/>
          <p:nvPr/>
        </p:nvSpPr>
        <p:spPr>
          <a:xfrm>
            <a:off x="1475656" y="3068960"/>
            <a:ext cx="504056" cy="50405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2006600"/>
          <a:ext cx="914400" cy="198438"/>
        </p:xfrm>
        <a:graphic>
          <a:graphicData uri="http://schemas.openxmlformats.org/presentationml/2006/ole">
            <p:oleObj spid="_x0000_s2050" name="Equation" r:id="rId3" imgW="914400" imgH="198720" progId="Equation.DSMT4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555776" y="4077072"/>
          <a:ext cx="3600400" cy="1008112"/>
        </p:xfrm>
        <a:graphic>
          <a:graphicData uri="http://schemas.openxmlformats.org/presentationml/2006/ole">
            <p:oleObj spid="_x0000_s2051" name="Equation" r:id="rId4" imgW="1104840" imgH="3301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sz="2800" u="sng" dirty="0" smtClean="0">
                <a:solidFill>
                  <a:schemeClr val="accent2"/>
                </a:solidFill>
              </a:rPr>
              <a:t>2- قانون نيوتن الثاني للحركة:</a:t>
            </a:r>
            <a:endParaRPr lang="ar-SA" sz="2800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1196753"/>
            <a:ext cx="8298408" cy="5099712"/>
          </a:xfrm>
        </p:spPr>
        <p:txBody>
          <a:bodyPr>
            <a:normAutofit fontScale="92500"/>
          </a:bodyPr>
          <a:lstStyle/>
          <a:p>
            <a:pPr algn="just"/>
            <a:r>
              <a:rPr lang="ar-SA" sz="2400" dirty="0" smtClean="0">
                <a:solidFill>
                  <a:srgbClr val="FFFF00"/>
                </a:solidFill>
              </a:rPr>
              <a:t>ينص: </a:t>
            </a:r>
            <a:r>
              <a:rPr lang="ar-SA" sz="2400" dirty="0" smtClean="0"/>
              <a:t>اذا كانت محصلة القوى المؤثرة على الجسم أكبر من الصفر فان تسارع الجسم يتناسب طرديا مع محصلة القوى و عكسيا مع كتلة الجسم ، حيث تسارع الجسم باتجاه محصلة القوى.</a:t>
            </a:r>
          </a:p>
          <a:p>
            <a:endParaRPr lang="ar-SA" sz="2400" dirty="0" smtClean="0"/>
          </a:p>
          <a:p>
            <a:r>
              <a:rPr lang="ar-SA" sz="2400" dirty="0" smtClean="0">
                <a:solidFill>
                  <a:srgbClr val="FFFF00"/>
                </a:solidFill>
              </a:rPr>
              <a:t>صيغته الرياضية: </a:t>
            </a:r>
          </a:p>
          <a:p>
            <a:endParaRPr lang="ar-SA" sz="2400" dirty="0" smtClean="0">
              <a:solidFill>
                <a:srgbClr val="FFFF00"/>
              </a:solidFill>
            </a:endParaRPr>
          </a:p>
          <a:p>
            <a:endParaRPr lang="ar-SA" sz="2400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ar-SA" sz="2400" dirty="0" smtClean="0"/>
              <a:t>بفك العلاقة في الفراغ الكارتيزي و مقارنة طرفي المعادلة نحصل </a:t>
            </a:r>
          </a:p>
          <a:p>
            <a:pPr algn="just">
              <a:buNone/>
            </a:pPr>
            <a:r>
              <a:rPr lang="ar-SA" sz="2400" dirty="0" smtClean="0"/>
              <a:t>على ثلاث مركبات للقوى :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</a:t>
            </a:r>
            <a:endParaRPr lang="ar-S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114800" y="2006600"/>
          <a:ext cx="914400" cy="198438"/>
        </p:xfrm>
        <a:graphic>
          <a:graphicData uri="http://schemas.openxmlformats.org/presentationml/2006/ole">
            <p:oleObj spid="_x0000_s3074" name="Equation" r:id="rId3" imgW="914400" imgH="19872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563888" y="2996952"/>
          <a:ext cx="2016224" cy="936104"/>
        </p:xfrm>
        <a:graphic>
          <a:graphicData uri="http://schemas.openxmlformats.org/presentationml/2006/ole">
            <p:oleObj spid="_x0000_s3075" name="Equation" r:id="rId4" imgW="736560" imgH="33012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39552" y="5589240"/>
          <a:ext cx="7776864" cy="614040"/>
        </p:xfrm>
        <a:graphic>
          <a:graphicData uri="http://schemas.openxmlformats.org/presentationml/2006/ole">
            <p:oleObj spid="_x0000_s3076" name="Equation" r:id="rId5" imgW="243828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12064"/>
            <a:ext cx="8568952" cy="914400"/>
          </a:xfrm>
        </p:spPr>
        <p:txBody>
          <a:bodyPr/>
          <a:lstStyle/>
          <a:p>
            <a:pPr algn="just"/>
            <a:r>
              <a:rPr lang="ar-SA" sz="2200" dirty="0" smtClean="0">
                <a:solidFill>
                  <a:schemeClr val="accent1"/>
                </a:solidFill>
              </a:rPr>
              <a:t>يمكن توضيح مفهوم القصور الـذاتي ايضا وفقا لقانون نيوتن الثاني فالجسم الاكبر كتله يمتلك قصورا ذاتيا اعلى من الجسم الاقل كتله لان مقاومته اكبر في تغيير حالته.</a:t>
            </a:r>
            <a:endParaRPr lang="ar-SA" sz="22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770501"/>
            <a:ext cx="8154392" cy="482685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 </a:t>
            </a:r>
            <a:r>
              <a:rPr lang="ar-SA" sz="2200" dirty="0" smtClean="0"/>
              <a:t>الكتله هي مقياس لخاصية القصور الذاتي( العلاقة طرديه بينهما).</a:t>
            </a:r>
          </a:p>
          <a:p>
            <a:pPr>
              <a:buFont typeface="Wingdings" pitchFamily="2" charset="2"/>
              <a:buChar char="v"/>
            </a:pPr>
            <a:endParaRPr lang="ar-SA" sz="2200" dirty="0" smtClean="0"/>
          </a:p>
          <a:p>
            <a:pPr>
              <a:buFont typeface="Wingdings" pitchFamily="2" charset="2"/>
              <a:buChar char="v"/>
            </a:pPr>
            <a:endParaRPr lang="ar-SA" sz="2200" dirty="0" smtClean="0"/>
          </a:p>
          <a:p>
            <a:pPr>
              <a:buFont typeface="Wingdings" pitchFamily="2" charset="2"/>
              <a:buChar char="v"/>
            </a:pPr>
            <a:endParaRPr lang="ar-SA" sz="2200" dirty="0" smtClean="0"/>
          </a:p>
          <a:p>
            <a:pPr>
              <a:buFont typeface="Wingdings" pitchFamily="2" charset="2"/>
              <a:buChar char="v"/>
            </a:pPr>
            <a:endParaRPr lang="ar-SA" sz="2200" dirty="0" smtClean="0"/>
          </a:p>
          <a:p>
            <a:pPr>
              <a:buFont typeface="Wingdings" pitchFamily="2" charset="2"/>
              <a:buChar char="v"/>
            </a:pPr>
            <a:endParaRPr lang="ar-SA" sz="2200" dirty="0" smtClean="0"/>
          </a:p>
          <a:p>
            <a:pPr>
              <a:buFont typeface="Wingdings" pitchFamily="2" charset="2"/>
              <a:buChar char="v"/>
            </a:pPr>
            <a:endParaRPr lang="ar-SA" sz="2200" dirty="0" smtClean="0"/>
          </a:p>
          <a:p>
            <a:pPr>
              <a:buNone/>
            </a:pPr>
            <a:endParaRPr lang="ar-SA" sz="2200" dirty="0" smtClean="0"/>
          </a:p>
          <a:p>
            <a:pPr>
              <a:buNone/>
            </a:pPr>
            <a:endParaRPr lang="ar-SA" sz="2200" dirty="0" smtClean="0"/>
          </a:p>
          <a:p>
            <a:pPr>
              <a:buNone/>
            </a:pPr>
            <a:endParaRPr lang="ar-SA" sz="2200" dirty="0" smtClean="0"/>
          </a:p>
          <a:p>
            <a:pPr algn="ctr">
              <a:buNone/>
            </a:pPr>
            <a:r>
              <a:rPr lang="ar-SA" sz="2200" dirty="0" smtClean="0"/>
              <a:t>النسبة بين الكتلتين تساوي مقلوب النسبة بين قيمتي تسارعهما</a:t>
            </a:r>
          </a:p>
          <a:p>
            <a:pPr>
              <a:buNone/>
            </a:pPr>
            <a:endParaRPr lang="ar-SA" sz="2200" dirty="0" smtClean="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915816" y="2492896"/>
          <a:ext cx="3312368" cy="3528392"/>
        </p:xfrm>
        <a:graphic>
          <a:graphicData uri="http://schemas.openxmlformats.org/presentationml/2006/ole">
            <p:oleObj spid="_x0000_s4099" name="Equation" r:id="rId3" imgW="1028520" imgH="1422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2800" dirty="0" smtClean="0"/>
              <a:t>الفرق بين مفهوم الكتلة و الوزن</a:t>
            </a:r>
            <a:endParaRPr lang="ar-SA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340769"/>
            <a:ext cx="8640960" cy="4955696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           </a:t>
            </a:r>
            <a:r>
              <a:rPr lang="ar-SA" sz="2400" dirty="0" smtClean="0">
                <a:solidFill>
                  <a:srgbClr val="FFFF00"/>
                </a:solidFill>
              </a:rPr>
              <a:t>الكتلة (</a:t>
            </a:r>
            <a:r>
              <a:rPr lang="en-US" sz="2400" dirty="0" smtClean="0">
                <a:solidFill>
                  <a:srgbClr val="FFFF00"/>
                </a:solidFill>
              </a:rPr>
              <a:t>mass </a:t>
            </a:r>
            <a:r>
              <a:rPr lang="ar-SA" dirty="0" smtClean="0">
                <a:solidFill>
                  <a:srgbClr val="FFFF00"/>
                </a:solidFill>
              </a:rPr>
              <a:t> ) </a:t>
            </a:r>
            <a:r>
              <a:rPr lang="ar-SA" dirty="0" smtClean="0"/>
              <a:t>                       </a:t>
            </a:r>
            <a:r>
              <a:rPr lang="ar-SA" dirty="0" smtClean="0">
                <a:solidFill>
                  <a:srgbClr val="FFFF00"/>
                </a:solidFill>
              </a:rPr>
              <a:t> </a:t>
            </a:r>
            <a:r>
              <a:rPr lang="ar-SA" sz="2400" dirty="0" smtClean="0">
                <a:solidFill>
                  <a:srgbClr val="FFFF00"/>
                </a:solidFill>
              </a:rPr>
              <a:t>الوزن</a:t>
            </a:r>
            <a:r>
              <a:rPr lang="ar-SA" dirty="0" smtClean="0">
                <a:solidFill>
                  <a:srgbClr val="FFFF00"/>
                </a:solidFill>
              </a:rPr>
              <a:t> ( </a:t>
            </a:r>
            <a:r>
              <a:rPr lang="en-US" sz="2200" dirty="0" err="1" smtClean="0">
                <a:solidFill>
                  <a:srgbClr val="FFFF00"/>
                </a:solidFill>
              </a:rPr>
              <a:t>wieght</a:t>
            </a:r>
            <a:r>
              <a:rPr lang="ar-SA" dirty="0" smtClean="0">
                <a:solidFill>
                  <a:srgbClr val="FFFF00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هي كمية المادة الموجودة في الجسم         هو قوة الجاذبية الأرضية  المؤثرة</a:t>
            </a:r>
          </a:p>
          <a:p>
            <a:pPr>
              <a:buNone/>
            </a:pPr>
            <a:r>
              <a:rPr lang="ar-SA" sz="2000" dirty="0" smtClean="0"/>
              <a:t>    و تعتمد على عدد الذرات أو الجزيئات             على الجسم لتحدث تسارع </a:t>
            </a:r>
          </a:p>
          <a:p>
            <a:pPr>
              <a:buNone/>
            </a:pPr>
            <a:r>
              <a:rPr lang="ar-SA" sz="2000" dirty="0" smtClean="0"/>
              <a:t>    الموجودة فيها.                                         مقداره </a:t>
            </a:r>
            <a:r>
              <a:rPr lang="en-US" sz="2000" dirty="0" smtClean="0"/>
              <a:t>g</a:t>
            </a:r>
            <a:r>
              <a:rPr lang="ar-SA" sz="2000" dirty="0" smtClean="0"/>
              <a:t>.</a:t>
            </a:r>
          </a:p>
          <a:p>
            <a:pPr>
              <a:buNone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كمية قياسية                                           كمية متجهة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        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      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ثابتة في أي مكان                                  يتغير من مكان لاخر اعتمادا على </a:t>
            </a:r>
          </a:p>
          <a:p>
            <a:pPr>
              <a:buNone/>
            </a:pPr>
            <a:r>
              <a:rPr lang="ar-SA" sz="2000" dirty="0" smtClean="0"/>
              <a:t>                                                             قيمة ثابت الجاذبية الارضية                      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386856" y="3861048"/>
          <a:ext cx="1249040" cy="648072"/>
        </p:xfrm>
        <a:graphic>
          <a:graphicData uri="http://schemas.openxmlformats.org/presentationml/2006/ole">
            <p:oleObj spid="_x0000_s5122" name="Equation" r:id="rId3" imgW="888840" imgH="33012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7884368" y="4022080"/>
          <a:ext cx="360040" cy="271016"/>
        </p:xfrm>
        <a:graphic>
          <a:graphicData uri="http://schemas.openxmlformats.org/presentationml/2006/ole">
            <p:oleObj spid="_x0000_s5123" name="Equation" r:id="rId4" imgW="177480" imgH="12672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588224" y="4509120"/>
          <a:ext cx="1706488" cy="864096"/>
        </p:xfrm>
        <a:graphic>
          <a:graphicData uri="http://schemas.openxmlformats.org/presentationml/2006/ole">
            <p:oleObj spid="_x0000_s5124" name="Equation" r:id="rId5" imgW="914400" imgH="50796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267744" y="4581128"/>
          <a:ext cx="1584176" cy="868040"/>
        </p:xfrm>
        <a:graphic>
          <a:graphicData uri="http://schemas.openxmlformats.org/presentationml/2006/ole">
            <p:oleObj spid="_x0000_s5125" name="Equation" r:id="rId6" imgW="9777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sz="2800" u="sng" dirty="0" smtClean="0">
                <a:solidFill>
                  <a:schemeClr val="accent2"/>
                </a:solidFill>
              </a:rPr>
              <a:t>3- قانون نيوتن الثالث:</a:t>
            </a:r>
            <a:endParaRPr lang="ar-SA" sz="2800" u="sng" dirty="0">
              <a:solidFill>
                <a:schemeClr val="accent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268761"/>
            <a:ext cx="8154392" cy="5027704"/>
          </a:xfrm>
        </p:spPr>
        <p:txBody>
          <a:bodyPr>
            <a:normAutofit lnSpcReduction="10000"/>
          </a:bodyPr>
          <a:lstStyle/>
          <a:p>
            <a:r>
              <a:rPr lang="ar-SA" sz="2200" dirty="0" smtClean="0">
                <a:solidFill>
                  <a:srgbClr val="FFFF00"/>
                </a:solidFill>
              </a:rPr>
              <a:t>ينص: </a:t>
            </a:r>
            <a:r>
              <a:rPr lang="ar-SA" sz="2200" dirty="0" smtClean="0"/>
              <a:t>لكل فعل ردة فعل مساو له في المقدار و معاكس له في الاتجاه.</a:t>
            </a:r>
          </a:p>
          <a:p>
            <a:endParaRPr lang="ar-SA" sz="2200" dirty="0" smtClean="0"/>
          </a:p>
          <a:p>
            <a:pPr>
              <a:buNone/>
            </a:pPr>
            <a:r>
              <a:rPr lang="ar-SA" sz="2200" dirty="0" smtClean="0"/>
              <a:t>           : قوة الفعل ( ا</a:t>
            </a:r>
            <a:r>
              <a:rPr lang="ar-SA" sz="2000" dirty="0" smtClean="0"/>
              <a:t>لقوة التي يؤثر بها الجسم</a:t>
            </a:r>
          </a:p>
          <a:p>
            <a:pPr>
              <a:buNone/>
            </a:pPr>
            <a:r>
              <a:rPr lang="ar-SA" sz="2000" dirty="0" smtClean="0"/>
              <a:t>               (1) على الجسم (2).</a:t>
            </a:r>
          </a:p>
          <a:p>
            <a:pPr>
              <a:buNone/>
            </a:pPr>
            <a:r>
              <a:rPr lang="ar-SA" sz="2000" dirty="0" smtClean="0"/>
              <a:t>            : قوة رد الفعل ( القوة التي يؤثر بها الجسم</a:t>
            </a:r>
          </a:p>
          <a:p>
            <a:pPr>
              <a:buNone/>
            </a:pPr>
            <a:r>
              <a:rPr lang="ar-SA" sz="2000" dirty="0" smtClean="0"/>
              <a:t>               (2) على الجسم (1).</a:t>
            </a:r>
          </a:p>
          <a:p>
            <a:pPr>
              <a:buNone/>
            </a:pPr>
            <a:endParaRPr lang="ar-SA" sz="2000" dirty="0" smtClean="0"/>
          </a:p>
          <a:p>
            <a:pPr>
              <a:buFont typeface="Wingdings" pitchFamily="2" charset="2"/>
              <a:buChar char="§"/>
            </a:pPr>
            <a:r>
              <a:rPr lang="ar-SA" sz="2000" dirty="0" smtClean="0">
                <a:solidFill>
                  <a:srgbClr val="FFFF00"/>
                </a:solidFill>
              </a:rPr>
              <a:t>صيغته الرياضية:</a:t>
            </a:r>
          </a:p>
          <a:p>
            <a:pPr>
              <a:buFont typeface="Wingdings" pitchFamily="2" charset="2"/>
              <a:buChar char="§"/>
            </a:pPr>
            <a:endParaRPr lang="ar-SA" sz="2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ar-SA" sz="2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       </a:t>
            </a:r>
          </a:p>
          <a:p>
            <a:endParaRPr lang="ar-SA" sz="2200" dirty="0" smtClean="0"/>
          </a:p>
          <a:p>
            <a:pPr>
              <a:buNone/>
            </a:pPr>
            <a:endParaRPr lang="ar-SA" sz="2200" dirty="0" smtClean="0">
              <a:solidFill>
                <a:srgbClr val="FFFF00"/>
              </a:solidFill>
            </a:endParaRPr>
          </a:p>
          <a:p>
            <a:endParaRPr lang="ar-SA" sz="2200" dirty="0" smtClean="0"/>
          </a:p>
          <a:p>
            <a:pPr>
              <a:buNone/>
            </a:pPr>
            <a:endParaRPr lang="ar-SA" sz="2200" dirty="0"/>
          </a:p>
        </p:txBody>
      </p:sp>
      <p:sp>
        <p:nvSpPr>
          <p:cNvPr id="6" name="Rectangle 5"/>
          <p:cNvSpPr/>
          <p:nvPr/>
        </p:nvSpPr>
        <p:spPr>
          <a:xfrm>
            <a:off x="179512" y="2348880"/>
            <a:ext cx="2880320" cy="18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500" y="2420888"/>
            <a:ext cx="2400300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616825" y="2276475"/>
          <a:ext cx="463550" cy="720725"/>
        </p:xfrm>
        <a:graphic>
          <a:graphicData uri="http://schemas.openxmlformats.org/presentationml/2006/ole">
            <p:oleObj spid="_x0000_s6148" name="Equation" r:id="rId4" imgW="228600" imgH="31716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14850" y="2016125"/>
          <a:ext cx="114300" cy="177800"/>
        </p:xfrm>
        <a:graphic>
          <a:graphicData uri="http://schemas.openxmlformats.org/presentationml/2006/ole">
            <p:oleObj spid="_x0000_s6149" name="Equation" r:id="rId5" imgW="914400" imgH="19872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596336" y="2996952"/>
          <a:ext cx="432048" cy="720080"/>
        </p:xfrm>
        <a:graphic>
          <a:graphicData uri="http://schemas.openxmlformats.org/presentationml/2006/ole">
            <p:oleObj spid="_x0000_s6150" name="Equation" r:id="rId6" imgW="228600" imgH="31716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235450" y="4869160"/>
          <a:ext cx="1704702" cy="864096"/>
        </p:xfrm>
        <a:graphic>
          <a:graphicData uri="http://schemas.openxmlformats.org/presentationml/2006/ole">
            <p:oleObj spid="_x0000_s6151" name="Equation" r:id="rId7" imgW="672840" imgH="317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540672"/>
          </a:xfrm>
        </p:spPr>
        <p:txBody>
          <a:bodyPr/>
          <a:lstStyle/>
          <a:p>
            <a:pPr algn="just"/>
            <a:r>
              <a:rPr lang="ar-SA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تطبيقات على قوانين نيوتن في في الحركات الأفقية و الرأسية و المائلة:</a:t>
            </a:r>
            <a:endParaRPr lang="ar-SA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1196753"/>
            <a:ext cx="8226400" cy="5099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dirty="0" smtClean="0">
                <a:solidFill>
                  <a:srgbClr val="FFFF00"/>
                </a:solidFill>
              </a:rPr>
              <a:t>1- قوى الشد ( </a:t>
            </a:r>
            <a:r>
              <a:rPr lang="en-US" sz="2400" dirty="0" smtClean="0">
                <a:solidFill>
                  <a:srgbClr val="FFFF00"/>
                </a:solidFill>
              </a:rPr>
              <a:t>Tension Forces</a:t>
            </a:r>
            <a:r>
              <a:rPr lang="ar-SA" sz="2400" dirty="0" smtClean="0">
                <a:solidFill>
                  <a:srgbClr val="FFFF00"/>
                </a:solidFill>
              </a:rPr>
              <a:t>):</a:t>
            </a:r>
          </a:p>
          <a:p>
            <a:pPr>
              <a:buNone/>
            </a:pPr>
            <a:r>
              <a:rPr lang="ar-SA" sz="2200" dirty="0" smtClean="0">
                <a:solidFill>
                  <a:schemeClr val="accent1"/>
                </a:solidFill>
              </a:rPr>
              <a:t>مثال: </a:t>
            </a:r>
            <a:r>
              <a:rPr lang="ar-SA" sz="2200" dirty="0" smtClean="0"/>
              <a:t>اذا كان لدينا جسم كتلته    يتحرك على</a:t>
            </a:r>
          </a:p>
          <a:p>
            <a:pPr>
              <a:buNone/>
            </a:pPr>
            <a:r>
              <a:rPr lang="ar-SA" sz="2200" dirty="0" smtClean="0"/>
              <a:t>سطح أفقي أملس تحت تأثير قوة الشد    كما</a:t>
            </a:r>
          </a:p>
          <a:p>
            <a:pPr>
              <a:buNone/>
            </a:pPr>
            <a:r>
              <a:rPr lang="ar-SA" sz="2200" dirty="0" smtClean="0"/>
              <a:t>في الشكل ، اكتبي التعابير الرياضية لحساب:</a:t>
            </a:r>
          </a:p>
          <a:p>
            <a:pPr>
              <a:buNone/>
            </a:pPr>
            <a:r>
              <a:rPr lang="ar-SA" sz="2200" dirty="0" smtClean="0"/>
              <a:t>        </a:t>
            </a:r>
            <a:r>
              <a:rPr lang="ar-SA" sz="2200" dirty="0" smtClean="0">
                <a:solidFill>
                  <a:schemeClr val="accent2"/>
                </a:solidFill>
              </a:rPr>
              <a:t>1-</a:t>
            </a:r>
            <a:r>
              <a:rPr lang="ar-SA" sz="2200" dirty="0" smtClean="0"/>
              <a:t> تسارع الجسم     ؟</a:t>
            </a:r>
          </a:p>
          <a:p>
            <a:pPr>
              <a:buNone/>
            </a:pPr>
            <a:r>
              <a:rPr lang="ar-SA" sz="2200" dirty="0" smtClean="0"/>
              <a:t>       </a:t>
            </a:r>
            <a:r>
              <a:rPr lang="ar-SA" sz="2200" dirty="0" smtClean="0">
                <a:solidFill>
                  <a:schemeClr val="accent2"/>
                </a:solidFill>
              </a:rPr>
              <a:t> 2-</a:t>
            </a:r>
            <a:r>
              <a:rPr lang="ar-SA" sz="2200" dirty="0" smtClean="0"/>
              <a:t> مقدار الازاحة التي يقطعها على محور </a:t>
            </a:r>
          </a:p>
          <a:p>
            <a:pPr>
              <a:buNone/>
            </a:pPr>
            <a:r>
              <a:rPr lang="ar-SA" sz="2200" dirty="0" smtClean="0"/>
              <a:t>               بدلالة الزمن   و قوة الشد    ؟                                            </a:t>
            </a:r>
          </a:p>
          <a:p>
            <a:pPr>
              <a:buNone/>
            </a:pPr>
            <a:r>
              <a:rPr lang="ar-SA" sz="2200" dirty="0" smtClean="0"/>
              <a:t>        </a:t>
            </a:r>
            <a:r>
              <a:rPr lang="ar-SA" sz="2200" dirty="0" smtClean="0">
                <a:solidFill>
                  <a:schemeClr val="accent2"/>
                </a:solidFill>
              </a:rPr>
              <a:t>3-</a:t>
            </a:r>
            <a:r>
              <a:rPr lang="ar-SA" sz="2200" dirty="0" smtClean="0"/>
              <a:t> سرعة الجسم النهائية بدلالة الزمن                            </a:t>
            </a:r>
          </a:p>
          <a:p>
            <a:pPr>
              <a:buNone/>
            </a:pPr>
            <a:r>
              <a:rPr lang="ar-SA" sz="2200" dirty="0" smtClean="0"/>
              <a:t>            و قوة الشد      ؟ </a:t>
            </a:r>
            <a:endParaRPr lang="ar-SA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179512" y="1772816"/>
            <a:ext cx="2952328" cy="42484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25527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716016" y="1772816"/>
          <a:ext cx="360040" cy="271016"/>
        </p:xfrm>
        <a:graphic>
          <a:graphicData uri="http://schemas.openxmlformats.org/presentationml/2006/ole">
            <p:oleObj spid="_x0000_s7171" name="Equation" r:id="rId4" imgW="177480" imgH="12672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851920" y="2132856"/>
          <a:ext cx="292224" cy="360040"/>
        </p:xfrm>
        <a:graphic>
          <a:graphicData uri="http://schemas.openxmlformats.org/presentationml/2006/ole">
            <p:oleObj spid="_x0000_s7172" name="Equation" r:id="rId5" imgW="152280" imgH="16488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516612" y="3073276"/>
          <a:ext cx="207516" cy="283716"/>
        </p:xfrm>
        <a:graphic>
          <a:graphicData uri="http://schemas.openxmlformats.org/presentationml/2006/ole">
            <p:oleObj spid="_x0000_s7173" name="Equation" r:id="rId6" imgW="126720" imgH="13968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299920" y="3878064"/>
          <a:ext cx="296416" cy="271016"/>
        </p:xfrm>
        <a:graphic>
          <a:graphicData uri="http://schemas.openxmlformats.org/presentationml/2006/ole">
            <p:oleObj spid="_x0000_s7174" name="Equation" r:id="rId7" imgW="152280" imgH="12672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673328" y="3839964"/>
          <a:ext cx="194816" cy="381124"/>
        </p:xfrm>
        <a:graphic>
          <a:graphicData uri="http://schemas.openxmlformats.org/presentationml/2006/ole">
            <p:oleObj spid="_x0000_s7175" name="Equation" r:id="rId8" imgW="101520" imgH="164880" progId="Equation.DSMT4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063752" y="3767956"/>
          <a:ext cx="292224" cy="381124"/>
        </p:xfrm>
        <a:graphic>
          <a:graphicData uri="http://schemas.openxmlformats.org/presentationml/2006/ole">
            <p:oleObj spid="_x0000_s7177" name="Equation" r:id="rId9" imgW="152280" imgH="16488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318272" y="4293096"/>
          <a:ext cx="245616" cy="360040"/>
        </p:xfrm>
        <a:graphic>
          <a:graphicData uri="http://schemas.openxmlformats.org/presentationml/2006/ole">
            <p:oleObj spid="_x0000_s7178" name="Equation" r:id="rId10" imgW="101520" imgH="164880" progId="Equation.DSMT4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868144" y="4653136"/>
          <a:ext cx="313602" cy="414274"/>
        </p:xfrm>
        <a:graphic>
          <a:graphicData uri="http://schemas.openxmlformats.org/presentationml/2006/ole">
            <p:oleObj spid="_x0000_s7179" name="Equation" r:id="rId11" imgW="152280" imgH="1648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551</TotalTime>
  <Words>866</Words>
  <Application>Microsoft Office PowerPoint</Application>
  <PresentationFormat>On-screen Show (4:3)</PresentationFormat>
  <Paragraphs>185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Metro</vt:lpstr>
      <vt:lpstr>Equation</vt:lpstr>
      <vt:lpstr>MathType 6.0 Equation</vt:lpstr>
      <vt:lpstr>الفصل الرابع   قوانين نيوتن للحركة و تطبيقاتها  Newton’s lows of Motion and Their  Applications</vt:lpstr>
      <vt:lpstr>يخضع الجسم للحركة نتيجة تأثير قوى عليه</vt:lpstr>
      <vt:lpstr>قام الفيزىائي اسحاق نيوتن من صياغة ثلاث قوانين للحركة باستخدام مفهومي ( القوة) و  ( الكتلة) تدعى ب‍‍ :</vt:lpstr>
      <vt:lpstr> قانون نيوتن الأول للحركة أو قانون ( القصور الذاتي) أو ( العطالة)</vt:lpstr>
      <vt:lpstr>2- قانون نيوتن الثاني للحركة:</vt:lpstr>
      <vt:lpstr>يمكن توضيح مفهوم القصور الـذاتي ايضا وفقا لقانون نيوتن الثاني فالجسم الاكبر كتله يمتلك قصورا ذاتيا اعلى من الجسم الاقل كتله لان مقاومته اكبر في تغيير حالته.</vt:lpstr>
      <vt:lpstr>الفرق بين مفهوم الكتلة و الوزن</vt:lpstr>
      <vt:lpstr>3- قانون نيوتن الثالث:</vt:lpstr>
      <vt:lpstr>تطبيقات على قوانين نيوتن في في الحركات الأفقية و الرأسية و المائلة:</vt:lpstr>
      <vt:lpstr>2- توازن جسم معلق ( The Equilibriume of a Hanging Object ):</vt:lpstr>
      <vt:lpstr>3- المصعد الكهربائي ( The elevator ):</vt:lpstr>
      <vt:lpstr>3- استخدمي  اجابه الفقرة 2 لحل المثال الآتي:   </vt:lpstr>
      <vt:lpstr>4- الحركه على سطح انزلاق مائل ( مهمل الاحتكاك):          Motion on an Inclined and Frictionless Surface  </vt:lpstr>
      <vt:lpstr>5- قوى الاحتكاك (Forces of Friction  )</vt:lpstr>
      <vt:lpstr>              </vt:lpstr>
      <vt:lpstr> قيم      و     تعتمد على طبيعة المواد الصلبة التي تحتك ببعضها البعض               </vt:lpstr>
      <vt:lpstr>مثال: يتحرك جسم على مستوى مائل كما في الشكل ، بتطبيق قانون  نيوتن الثاني اوجدي :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</dc:creator>
  <cp:lastModifiedBy>mac</cp:lastModifiedBy>
  <cp:revision>94</cp:revision>
  <dcterms:created xsi:type="dcterms:W3CDTF">2012-09-04T13:03:19Z</dcterms:created>
  <dcterms:modified xsi:type="dcterms:W3CDTF">2012-09-05T01:10:28Z</dcterms:modified>
</cp:coreProperties>
</file>