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80" r:id="rId1"/>
  </p:sldMasterIdLst>
  <p:notesMasterIdLst>
    <p:notesMasterId r:id="rId57"/>
  </p:notesMasterIdLst>
  <p:handoutMasterIdLst>
    <p:handoutMasterId r:id="rId58"/>
  </p:handoutMasterIdLst>
  <p:sldIdLst>
    <p:sldId id="276" r:id="rId2"/>
    <p:sldId id="287" r:id="rId3"/>
    <p:sldId id="291" r:id="rId4"/>
    <p:sldId id="292" r:id="rId5"/>
    <p:sldId id="293" r:id="rId6"/>
    <p:sldId id="294" r:id="rId7"/>
    <p:sldId id="288" r:id="rId8"/>
    <p:sldId id="296" r:id="rId9"/>
    <p:sldId id="295" r:id="rId10"/>
    <p:sldId id="257" r:id="rId11"/>
    <p:sldId id="258" r:id="rId12"/>
    <p:sldId id="259" r:id="rId13"/>
    <p:sldId id="261" r:id="rId14"/>
    <p:sldId id="262" r:id="rId15"/>
    <p:sldId id="289" r:id="rId16"/>
    <p:sldId id="303" r:id="rId17"/>
    <p:sldId id="273" r:id="rId18"/>
    <p:sldId id="290" r:id="rId19"/>
    <p:sldId id="274" r:id="rId20"/>
    <p:sldId id="297" r:id="rId21"/>
    <p:sldId id="298" r:id="rId22"/>
    <p:sldId id="299" r:id="rId23"/>
    <p:sldId id="263" r:id="rId24"/>
    <p:sldId id="264" r:id="rId25"/>
    <p:sldId id="279" r:id="rId26"/>
    <p:sldId id="286" r:id="rId27"/>
    <p:sldId id="280" r:id="rId28"/>
    <p:sldId id="281" r:id="rId29"/>
    <p:sldId id="267" r:id="rId30"/>
    <p:sldId id="266" r:id="rId31"/>
    <p:sldId id="268" r:id="rId32"/>
    <p:sldId id="269" r:id="rId33"/>
    <p:sldId id="270" r:id="rId34"/>
    <p:sldId id="307" r:id="rId35"/>
    <p:sldId id="302" r:id="rId36"/>
    <p:sldId id="308" r:id="rId37"/>
    <p:sldId id="301" r:id="rId38"/>
    <p:sldId id="319" r:id="rId39"/>
    <p:sldId id="323" r:id="rId40"/>
    <p:sldId id="321" r:id="rId41"/>
    <p:sldId id="320" r:id="rId42"/>
    <p:sldId id="322" r:id="rId43"/>
    <p:sldId id="309" r:id="rId44"/>
    <p:sldId id="324" r:id="rId45"/>
    <p:sldId id="275" r:id="rId46"/>
    <p:sldId id="325" r:id="rId47"/>
    <p:sldId id="313" r:id="rId48"/>
    <p:sldId id="315" r:id="rId49"/>
    <p:sldId id="283" r:id="rId50"/>
    <p:sldId id="318" r:id="rId51"/>
    <p:sldId id="317" r:id="rId52"/>
    <p:sldId id="284" r:id="rId53"/>
    <p:sldId id="310" r:id="rId54"/>
    <p:sldId id="311" r:id="rId55"/>
    <p:sldId id="326" r:id="rId56"/>
  </p:sldIdLst>
  <p:sldSz cx="9144000" cy="6858000" type="screen4x3"/>
  <p:notesSz cx="6858000" cy="9737725"/>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FF3300"/>
    <a:srgbClr val="00FF00"/>
    <a:srgbClr val="FF0066"/>
    <a:srgbClr val="FFFFFF"/>
    <a:srgbClr val="FF9900"/>
    <a:srgbClr val="F8F8F8"/>
    <a:srgbClr val="0000CC"/>
    <a:srgbClr val="6600CC"/>
    <a:srgbClr val="006600"/>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aximized" horzBarState="maximized">
    <p:restoredLeft sz="84380"/>
    <p:restoredTop sz="94660"/>
  </p:normalViewPr>
  <p:slideViewPr>
    <p:cSldViewPr>
      <p:cViewPr varScale="1">
        <p:scale>
          <a:sx n="43" d="100"/>
          <a:sy n="43" d="100"/>
        </p:scale>
        <p:origin x="-154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07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99DB99-3BB9-48BE-8078-A7FD129863DE}"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GB"/>
        </a:p>
      </dgm:t>
    </dgm:pt>
    <dgm:pt modelId="{A5A915BA-A6E4-40B0-9FDB-C2D5E96ADEA0}">
      <dgm:prSet phldrT="[نص]" custT="1"/>
      <dgm:spPr>
        <a:solidFill>
          <a:srgbClr val="FF0000"/>
        </a:solidFill>
        <a:ln cmpd="thickThin"/>
      </dgm:spPr>
      <dgm:t>
        <a:bodyPr/>
        <a:lstStyle/>
        <a:p>
          <a:r>
            <a:rPr lang="ar-SA" sz="3200" b="1" dirty="0" smtClean="0">
              <a:solidFill>
                <a:schemeClr val="tx1"/>
              </a:solidFill>
              <a:cs typeface="PT Bold Heading" pitchFamily="2" charset="-78"/>
            </a:rPr>
            <a:t>الكميات الفيزيائية</a:t>
          </a:r>
        </a:p>
        <a:p>
          <a:r>
            <a:rPr lang="en-US" sz="2800" b="1" dirty="0" smtClean="0">
              <a:solidFill>
                <a:schemeClr val="tx1"/>
              </a:solidFill>
              <a:cs typeface="PT Bold Heading" pitchFamily="2" charset="-78"/>
            </a:rPr>
            <a:t>Physical Quantities</a:t>
          </a:r>
          <a:endParaRPr lang="en-GB" sz="2800" b="1" dirty="0">
            <a:solidFill>
              <a:schemeClr val="tx1"/>
            </a:solidFill>
            <a:cs typeface="PT Bold Heading" pitchFamily="2" charset="-78"/>
          </a:endParaRPr>
        </a:p>
      </dgm:t>
    </dgm:pt>
    <dgm:pt modelId="{BF492107-D0ED-413C-BE47-52DF1B470F20}" type="parTrans" cxnId="{32A687C6-C58A-465E-B6E3-80647E7B2486}">
      <dgm:prSet/>
      <dgm:spPr/>
      <dgm:t>
        <a:bodyPr/>
        <a:lstStyle/>
        <a:p>
          <a:endParaRPr lang="en-GB"/>
        </a:p>
      </dgm:t>
    </dgm:pt>
    <dgm:pt modelId="{1C417992-C272-44E8-809E-E9163D7B7888}" type="sibTrans" cxnId="{32A687C6-C58A-465E-B6E3-80647E7B2486}">
      <dgm:prSet/>
      <dgm:spPr/>
      <dgm:t>
        <a:bodyPr/>
        <a:lstStyle/>
        <a:p>
          <a:endParaRPr lang="en-GB"/>
        </a:p>
      </dgm:t>
    </dgm:pt>
    <dgm:pt modelId="{28707301-CEE0-4B66-B947-8459DDD25E4D}">
      <dgm:prSet phldrT="[نص]" custT="1"/>
      <dgm:spPr>
        <a:solidFill>
          <a:srgbClr val="00B0F0"/>
        </a:solidFill>
        <a:ln cmpd="thickThin"/>
      </dgm:spPr>
      <dgm:t>
        <a:bodyPr/>
        <a:lstStyle/>
        <a:p>
          <a:r>
            <a:rPr lang="ar-SA" sz="2000" b="1" dirty="0" smtClean="0">
              <a:solidFill>
                <a:schemeClr val="tx1"/>
              </a:solidFill>
            </a:rPr>
            <a:t>الكميات الفيزيائية </a:t>
          </a:r>
          <a:endParaRPr lang="en-US" sz="2000" b="1" dirty="0" smtClean="0">
            <a:solidFill>
              <a:schemeClr val="tx1"/>
            </a:solidFill>
          </a:endParaRPr>
        </a:p>
        <a:p>
          <a:pPr rtl="1"/>
          <a:r>
            <a:rPr lang="ar-SA" sz="2000" b="1" dirty="0" smtClean="0">
              <a:solidFill>
                <a:schemeClr val="tx1"/>
              </a:solidFill>
            </a:rPr>
            <a:t>المشتقة</a:t>
          </a:r>
        </a:p>
        <a:p>
          <a:r>
            <a:rPr lang="en-US" sz="2000" b="1" dirty="0" smtClean="0">
              <a:solidFill>
                <a:schemeClr val="tx1"/>
              </a:solidFill>
            </a:rPr>
            <a:t>Derived </a:t>
          </a:r>
          <a:endParaRPr lang="ar-SA" sz="2000" b="1" dirty="0" smtClean="0">
            <a:solidFill>
              <a:schemeClr val="tx1"/>
            </a:solidFill>
            <a:cs typeface="PT Bold Heading" pitchFamily="2" charset="-78"/>
          </a:endParaRPr>
        </a:p>
        <a:p>
          <a:r>
            <a:rPr lang="en-US" sz="2000" b="1" dirty="0" smtClean="0">
              <a:solidFill>
                <a:schemeClr val="tx1"/>
              </a:solidFill>
              <a:cs typeface="PT Bold Heading" pitchFamily="2" charset="-78"/>
            </a:rPr>
            <a:t>Physical Quantities</a:t>
          </a:r>
          <a:endParaRPr lang="en-GB" sz="2000" b="1" dirty="0">
            <a:solidFill>
              <a:schemeClr val="tx1"/>
            </a:solidFill>
          </a:endParaRPr>
        </a:p>
      </dgm:t>
    </dgm:pt>
    <dgm:pt modelId="{990248B5-0784-4250-8F9C-D5CEDC584ADA}" type="parTrans" cxnId="{0D429AC5-C9EE-4607-8C21-D94D2D6F8A80}">
      <dgm:prSet/>
      <dgm:spPr/>
      <dgm:t>
        <a:bodyPr/>
        <a:lstStyle/>
        <a:p>
          <a:endParaRPr lang="en-GB"/>
        </a:p>
      </dgm:t>
    </dgm:pt>
    <dgm:pt modelId="{661487E8-4CAC-405B-88A2-A4F91B52429B}" type="sibTrans" cxnId="{0D429AC5-C9EE-4607-8C21-D94D2D6F8A80}">
      <dgm:prSet/>
      <dgm:spPr/>
      <dgm:t>
        <a:bodyPr/>
        <a:lstStyle/>
        <a:p>
          <a:endParaRPr lang="en-GB"/>
        </a:p>
      </dgm:t>
    </dgm:pt>
    <dgm:pt modelId="{A2110593-C45E-45B1-8ADC-D752CF0C1C11}">
      <dgm:prSet phldrT="[نص]" custT="1"/>
      <dgm:spPr>
        <a:solidFill>
          <a:srgbClr val="00FF00"/>
        </a:solidFill>
        <a:ln cmpd="thickThin"/>
      </dgm:spPr>
      <dgm:t>
        <a:bodyPr/>
        <a:lstStyle/>
        <a:p>
          <a:pPr rtl="1"/>
          <a:r>
            <a:rPr lang="ar-SA" sz="2400" b="1" dirty="0" smtClean="0">
              <a:solidFill>
                <a:schemeClr val="tx1"/>
              </a:solidFill>
            </a:rPr>
            <a:t>الكميات الفيزيائية الأساسية</a:t>
          </a:r>
        </a:p>
        <a:p>
          <a:pPr rtl="1"/>
          <a:r>
            <a:rPr lang="en-US" sz="2400" b="1" dirty="0" smtClean="0">
              <a:solidFill>
                <a:schemeClr val="tx1"/>
              </a:solidFill>
            </a:rPr>
            <a:t>Fundamental Physical Quantities</a:t>
          </a:r>
          <a:endParaRPr lang="en-GB" sz="2400" b="1" dirty="0">
            <a:solidFill>
              <a:schemeClr val="tx1"/>
            </a:solidFill>
          </a:endParaRPr>
        </a:p>
      </dgm:t>
    </dgm:pt>
    <dgm:pt modelId="{3C748559-4C84-4704-95AF-82283F3B4CCB}" type="parTrans" cxnId="{A14F8D4F-2F04-4B95-8FC4-2EDED6E45E4A}">
      <dgm:prSet/>
      <dgm:spPr/>
      <dgm:t>
        <a:bodyPr/>
        <a:lstStyle/>
        <a:p>
          <a:endParaRPr lang="en-GB"/>
        </a:p>
      </dgm:t>
    </dgm:pt>
    <dgm:pt modelId="{D80D93FD-F12A-44AA-8FE6-540306BF2C90}" type="sibTrans" cxnId="{A14F8D4F-2F04-4B95-8FC4-2EDED6E45E4A}">
      <dgm:prSet/>
      <dgm:spPr/>
      <dgm:t>
        <a:bodyPr/>
        <a:lstStyle/>
        <a:p>
          <a:endParaRPr lang="en-GB"/>
        </a:p>
      </dgm:t>
    </dgm:pt>
    <dgm:pt modelId="{42B68952-3C93-4B76-93BF-22B2C3963999}" type="pres">
      <dgm:prSet presAssocID="{BD99DB99-3BB9-48BE-8078-A7FD129863DE}" presName="hierChild1" presStyleCnt="0">
        <dgm:presLayoutVars>
          <dgm:orgChart val="1"/>
          <dgm:chPref val="1"/>
          <dgm:dir/>
          <dgm:animOne val="branch"/>
          <dgm:animLvl val="lvl"/>
          <dgm:resizeHandles/>
        </dgm:presLayoutVars>
      </dgm:prSet>
      <dgm:spPr/>
      <dgm:t>
        <a:bodyPr/>
        <a:lstStyle/>
        <a:p>
          <a:endParaRPr lang="en-GB"/>
        </a:p>
      </dgm:t>
    </dgm:pt>
    <dgm:pt modelId="{C393F01C-66DF-4706-9AD7-492F1B3B0CBD}" type="pres">
      <dgm:prSet presAssocID="{A5A915BA-A6E4-40B0-9FDB-C2D5E96ADEA0}" presName="hierRoot1" presStyleCnt="0">
        <dgm:presLayoutVars>
          <dgm:hierBranch val="init"/>
        </dgm:presLayoutVars>
      </dgm:prSet>
      <dgm:spPr/>
    </dgm:pt>
    <dgm:pt modelId="{446DD758-9C46-4FCE-AD78-DD901C9584BD}" type="pres">
      <dgm:prSet presAssocID="{A5A915BA-A6E4-40B0-9FDB-C2D5E96ADEA0}" presName="rootComposite1" presStyleCnt="0"/>
      <dgm:spPr/>
    </dgm:pt>
    <dgm:pt modelId="{9B6A572E-415D-477D-974D-BDE5C8E82B14}" type="pres">
      <dgm:prSet presAssocID="{A5A915BA-A6E4-40B0-9FDB-C2D5E96ADEA0}" presName="rootText1" presStyleLbl="node0" presStyleIdx="0" presStyleCnt="1" custScaleX="195495" custScaleY="142717" custLinFactNeighborX="990" custLinFactNeighborY="-20704">
        <dgm:presLayoutVars>
          <dgm:chPref val="3"/>
        </dgm:presLayoutVars>
      </dgm:prSet>
      <dgm:spPr/>
      <dgm:t>
        <a:bodyPr/>
        <a:lstStyle/>
        <a:p>
          <a:endParaRPr lang="en-GB"/>
        </a:p>
      </dgm:t>
    </dgm:pt>
    <dgm:pt modelId="{01B6986D-CF4D-4EC1-B668-8FC7850D4255}" type="pres">
      <dgm:prSet presAssocID="{A5A915BA-A6E4-40B0-9FDB-C2D5E96ADEA0}" presName="rootConnector1" presStyleLbl="node1" presStyleIdx="0" presStyleCnt="0"/>
      <dgm:spPr/>
      <dgm:t>
        <a:bodyPr/>
        <a:lstStyle/>
        <a:p>
          <a:endParaRPr lang="en-GB"/>
        </a:p>
      </dgm:t>
    </dgm:pt>
    <dgm:pt modelId="{7F53FB01-626B-4B36-BB42-2001C5B36C1F}" type="pres">
      <dgm:prSet presAssocID="{A5A915BA-A6E4-40B0-9FDB-C2D5E96ADEA0}" presName="hierChild2" presStyleCnt="0"/>
      <dgm:spPr/>
    </dgm:pt>
    <dgm:pt modelId="{93BC8479-0FC5-4E22-943C-A5D81AD6C3A3}" type="pres">
      <dgm:prSet presAssocID="{990248B5-0784-4250-8F9C-D5CEDC584ADA}" presName="Name37" presStyleLbl="parChTrans1D2" presStyleIdx="0" presStyleCnt="2"/>
      <dgm:spPr/>
      <dgm:t>
        <a:bodyPr/>
        <a:lstStyle/>
        <a:p>
          <a:endParaRPr lang="en-GB"/>
        </a:p>
      </dgm:t>
    </dgm:pt>
    <dgm:pt modelId="{51180195-6C86-4D17-8EC4-54A591F98165}" type="pres">
      <dgm:prSet presAssocID="{28707301-CEE0-4B66-B947-8459DDD25E4D}" presName="hierRoot2" presStyleCnt="0">
        <dgm:presLayoutVars>
          <dgm:hierBranch val="init"/>
        </dgm:presLayoutVars>
      </dgm:prSet>
      <dgm:spPr/>
    </dgm:pt>
    <dgm:pt modelId="{98D76839-6BC1-4B07-B1D4-DCC65773344E}" type="pres">
      <dgm:prSet presAssocID="{28707301-CEE0-4B66-B947-8459DDD25E4D}" presName="rootComposite" presStyleCnt="0"/>
      <dgm:spPr/>
    </dgm:pt>
    <dgm:pt modelId="{F6A279AD-38AF-41C1-8DF6-49F1946E3DEA}" type="pres">
      <dgm:prSet presAssocID="{28707301-CEE0-4B66-B947-8459DDD25E4D}" presName="rootText" presStyleLbl="node2" presStyleIdx="0" presStyleCnt="2" custScaleX="145918" custScaleY="189662" custLinFactNeighborX="-7110" custLinFactNeighborY="95346">
        <dgm:presLayoutVars>
          <dgm:chPref val="3"/>
        </dgm:presLayoutVars>
      </dgm:prSet>
      <dgm:spPr/>
      <dgm:t>
        <a:bodyPr/>
        <a:lstStyle/>
        <a:p>
          <a:endParaRPr lang="en-GB"/>
        </a:p>
      </dgm:t>
    </dgm:pt>
    <dgm:pt modelId="{6FD71ECC-2697-48DC-B877-A4FF45B7EE2B}" type="pres">
      <dgm:prSet presAssocID="{28707301-CEE0-4B66-B947-8459DDD25E4D}" presName="rootConnector" presStyleLbl="node2" presStyleIdx="0" presStyleCnt="2"/>
      <dgm:spPr/>
      <dgm:t>
        <a:bodyPr/>
        <a:lstStyle/>
        <a:p>
          <a:endParaRPr lang="en-GB"/>
        </a:p>
      </dgm:t>
    </dgm:pt>
    <dgm:pt modelId="{CC74BC1F-5BAB-4662-8839-24EE9BE60A6D}" type="pres">
      <dgm:prSet presAssocID="{28707301-CEE0-4B66-B947-8459DDD25E4D}" presName="hierChild4" presStyleCnt="0"/>
      <dgm:spPr/>
    </dgm:pt>
    <dgm:pt modelId="{502E31A8-B830-4259-B854-5B6C2C3298AE}" type="pres">
      <dgm:prSet presAssocID="{28707301-CEE0-4B66-B947-8459DDD25E4D}" presName="hierChild5" presStyleCnt="0"/>
      <dgm:spPr/>
    </dgm:pt>
    <dgm:pt modelId="{CBD931B4-6CA3-4769-87C2-68E39882D492}" type="pres">
      <dgm:prSet presAssocID="{3C748559-4C84-4704-95AF-82283F3B4CCB}" presName="Name37" presStyleLbl="parChTrans1D2" presStyleIdx="1" presStyleCnt="2"/>
      <dgm:spPr/>
      <dgm:t>
        <a:bodyPr/>
        <a:lstStyle/>
        <a:p>
          <a:endParaRPr lang="en-GB"/>
        </a:p>
      </dgm:t>
    </dgm:pt>
    <dgm:pt modelId="{6EE895D9-B961-415F-99F7-7973D78C0330}" type="pres">
      <dgm:prSet presAssocID="{A2110593-C45E-45B1-8ADC-D752CF0C1C11}" presName="hierRoot2" presStyleCnt="0">
        <dgm:presLayoutVars>
          <dgm:hierBranch val="init"/>
        </dgm:presLayoutVars>
      </dgm:prSet>
      <dgm:spPr/>
    </dgm:pt>
    <dgm:pt modelId="{B1EB5D5B-C269-4287-98CD-F986A9014140}" type="pres">
      <dgm:prSet presAssocID="{A2110593-C45E-45B1-8ADC-D752CF0C1C11}" presName="rootComposite" presStyleCnt="0"/>
      <dgm:spPr/>
    </dgm:pt>
    <dgm:pt modelId="{D0FA6602-39E3-459F-A958-30BB53AC367A}" type="pres">
      <dgm:prSet presAssocID="{A2110593-C45E-45B1-8ADC-D752CF0C1C11}" presName="rootText" presStyleLbl="node2" presStyleIdx="1" presStyleCnt="2" custScaleX="131285" custScaleY="189662" custLinFactNeighborX="17156" custLinFactNeighborY="60373">
        <dgm:presLayoutVars>
          <dgm:chPref val="3"/>
        </dgm:presLayoutVars>
      </dgm:prSet>
      <dgm:spPr/>
      <dgm:t>
        <a:bodyPr/>
        <a:lstStyle/>
        <a:p>
          <a:endParaRPr lang="en-GB"/>
        </a:p>
      </dgm:t>
    </dgm:pt>
    <dgm:pt modelId="{9CB9DCAF-8ABD-448F-BB2D-124AEB4BB2A5}" type="pres">
      <dgm:prSet presAssocID="{A2110593-C45E-45B1-8ADC-D752CF0C1C11}" presName="rootConnector" presStyleLbl="node2" presStyleIdx="1" presStyleCnt="2"/>
      <dgm:spPr/>
      <dgm:t>
        <a:bodyPr/>
        <a:lstStyle/>
        <a:p>
          <a:endParaRPr lang="en-GB"/>
        </a:p>
      </dgm:t>
    </dgm:pt>
    <dgm:pt modelId="{07A9CB0F-6435-4CD7-995E-54BB88B83175}" type="pres">
      <dgm:prSet presAssocID="{A2110593-C45E-45B1-8ADC-D752CF0C1C11}" presName="hierChild4" presStyleCnt="0"/>
      <dgm:spPr/>
    </dgm:pt>
    <dgm:pt modelId="{AE3E4492-C34B-443B-A4A0-57DD60CF475F}" type="pres">
      <dgm:prSet presAssocID="{A2110593-C45E-45B1-8ADC-D752CF0C1C11}" presName="hierChild5" presStyleCnt="0"/>
      <dgm:spPr/>
    </dgm:pt>
    <dgm:pt modelId="{5C3BFA79-7774-47E1-80C6-CD4698316765}" type="pres">
      <dgm:prSet presAssocID="{A5A915BA-A6E4-40B0-9FDB-C2D5E96ADEA0}" presName="hierChild3" presStyleCnt="0"/>
      <dgm:spPr/>
    </dgm:pt>
  </dgm:ptLst>
  <dgm:cxnLst>
    <dgm:cxn modelId="{32A687C6-C58A-465E-B6E3-80647E7B2486}" srcId="{BD99DB99-3BB9-48BE-8078-A7FD129863DE}" destId="{A5A915BA-A6E4-40B0-9FDB-C2D5E96ADEA0}" srcOrd="0" destOrd="0" parTransId="{BF492107-D0ED-413C-BE47-52DF1B470F20}" sibTransId="{1C417992-C272-44E8-809E-E9163D7B7888}"/>
    <dgm:cxn modelId="{5FC5BD91-FD07-4AA8-AE91-910F74468D5D}" type="presOf" srcId="{A5A915BA-A6E4-40B0-9FDB-C2D5E96ADEA0}" destId="{9B6A572E-415D-477D-974D-BDE5C8E82B14}" srcOrd="0" destOrd="0" presId="urn:microsoft.com/office/officeart/2005/8/layout/orgChart1"/>
    <dgm:cxn modelId="{953F9B96-6A35-4EA9-BFA6-C9D6473CDDE6}" type="presOf" srcId="{990248B5-0784-4250-8F9C-D5CEDC584ADA}" destId="{93BC8479-0FC5-4E22-943C-A5D81AD6C3A3}" srcOrd="0" destOrd="0" presId="urn:microsoft.com/office/officeart/2005/8/layout/orgChart1"/>
    <dgm:cxn modelId="{99A13031-856A-4EB2-8C09-4E840E2B1C76}" type="presOf" srcId="{A5A915BA-A6E4-40B0-9FDB-C2D5E96ADEA0}" destId="{01B6986D-CF4D-4EC1-B668-8FC7850D4255}" srcOrd="1" destOrd="0" presId="urn:microsoft.com/office/officeart/2005/8/layout/orgChart1"/>
    <dgm:cxn modelId="{863D59BA-3913-49AD-9160-86BFBD52CBB2}" type="presOf" srcId="{3C748559-4C84-4704-95AF-82283F3B4CCB}" destId="{CBD931B4-6CA3-4769-87C2-68E39882D492}" srcOrd="0" destOrd="0" presId="urn:microsoft.com/office/officeart/2005/8/layout/orgChart1"/>
    <dgm:cxn modelId="{464822AA-7A41-4315-A407-A5CA58DA5684}" type="presOf" srcId="{A2110593-C45E-45B1-8ADC-D752CF0C1C11}" destId="{D0FA6602-39E3-459F-A958-30BB53AC367A}" srcOrd="0" destOrd="0" presId="urn:microsoft.com/office/officeart/2005/8/layout/orgChart1"/>
    <dgm:cxn modelId="{0D429AC5-C9EE-4607-8C21-D94D2D6F8A80}" srcId="{A5A915BA-A6E4-40B0-9FDB-C2D5E96ADEA0}" destId="{28707301-CEE0-4B66-B947-8459DDD25E4D}" srcOrd="0" destOrd="0" parTransId="{990248B5-0784-4250-8F9C-D5CEDC584ADA}" sibTransId="{661487E8-4CAC-405B-88A2-A4F91B52429B}"/>
    <dgm:cxn modelId="{2B76F533-29C4-4AD3-A924-29AD3B6ABF17}" type="presOf" srcId="{BD99DB99-3BB9-48BE-8078-A7FD129863DE}" destId="{42B68952-3C93-4B76-93BF-22B2C3963999}" srcOrd="0" destOrd="0" presId="urn:microsoft.com/office/officeart/2005/8/layout/orgChart1"/>
    <dgm:cxn modelId="{B345F1EF-4949-450B-8832-E8A510B7889D}" type="presOf" srcId="{28707301-CEE0-4B66-B947-8459DDD25E4D}" destId="{F6A279AD-38AF-41C1-8DF6-49F1946E3DEA}" srcOrd="0" destOrd="0" presId="urn:microsoft.com/office/officeart/2005/8/layout/orgChart1"/>
    <dgm:cxn modelId="{A14F8D4F-2F04-4B95-8FC4-2EDED6E45E4A}" srcId="{A5A915BA-A6E4-40B0-9FDB-C2D5E96ADEA0}" destId="{A2110593-C45E-45B1-8ADC-D752CF0C1C11}" srcOrd="1" destOrd="0" parTransId="{3C748559-4C84-4704-95AF-82283F3B4CCB}" sibTransId="{D80D93FD-F12A-44AA-8FE6-540306BF2C90}"/>
    <dgm:cxn modelId="{679A3C3A-09B2-43DC-B1E9-8451A76AD4A9}" type="presOf" srcId="{28707301-CEE0-4B66-B947-8459DDD25E4D}" destId="{6FD71ECC-2697-48DC-B877-A4FF45B7EE2B}" srcOrd="1" destOrd="0" presId="urn:microsoft.com/office/officeart/2005/8/layout/orgChart1"/>
    <dgm:cxn modelId="{F792DEB0-6E1C-45BF-9938-02CD55F67CA6}" type="presOf" srcId="{A2110593-C45E-45B1-8ADC-D752CF0C1C11}" destId="{9CB9DCAF-8ABD-448F-BB2D-124AEB4BB2A5}" srcOrd="1" destOrd="0" presId="urn:microsoft.com/office/officeart/2005/8/layout/orgChart1"/>
    <dgm:cxn modelId="{91DFB5A2-C075-406E-844E-6545DBCFD932}" type="presParOf" srcId="{42B68952-3C93-4B76-93BF-22B2C3963999}" destId="{C393F01C-66DF-4706-9AD7-492F1B3B0CBD}" srcOrd="0" destOrd="0" presId="urn:microsoft.com/office/officeart/2005/8/layout/orgChart1"/>
    <dgm:cxn modelId="{B7BEC1E1-D1D9-4026-BF88-E1F7DE8506A7}" type="presParOf" srcId="{C393F01C-66DF-4706-9AD7-492F1B3B0CBD}" destId="{446DD758-9C46-4FCE-AD78-DD901C9584BD}" srcOrd="0" destOrd="0" presId="urn:microsoft.com/office/officeart/2005/8/layout/orgChart1"/>
    <dgm:cxn modelId="{2FB28E01-C987-4DD5-A521-F2ECF12DBBDB}" type="presParOf" srcId="{446DD758-9C46-4FCE-AD78-DD901C9584BD}" destId="{9B6A572E-415D-477D-974D-BDE5C8E82B14}" srcOrd="0" destOrd="0" presId="urn:microsoft.com/office/officeart/2005/8/layout/orgChart1"/>
    <dgm:cxn modelId="{8D155F37-FCA1-4FF6-9636-2DBB7E08A6AB}" type="presParOf" srcId="{446DD758-9C46-4FCE-AD78-DD901C9584BD}" destId="{01B6986D-CF4D-4EC1-B668-8FC7850D4255}" srcOrd="1" destOrd="0" presId="urn:microsoft.com/office/officeart/2005/8/layout/orgChart1"/>
    <dgm:cxn modelId="{FC7579F9-A690-4EFE-BCA6-DE88997CC660}" type="presParOf" srcId="{C393F01C-66DF-4706-9AD7-492F1B3B0CBD}" destId="{7F53FB01-626B-4B36-BB42-2001C5B36C1F}" srcOrd="1" destOrd="0" presId="urn:microsoft.com/office/officeart/2005/8/layout/orgChart1"/>
    <dgm:cxn modelId="{E246A1CC-ECD7-4510-B279-FD53E84F28B6}" type="presParOf" srcId="{7F53FB01-626B-4B36-BB42-2001C5B36C1F}" destId="{93BC8479-0FC5-4E22-943C-A5D81AD6C3A3}" srcOrd="0" destOrd="0" presId="urn:microsoft.com/office/officeart/2005/8/layout/orgChart1"/>
    <dgm:cxn modelId="{95795D64-7F91-4D5F-934D-F5F377F9C6B8}" type="presParOf" srcId="{7F53FB01-626B-4B36-BB42-2001C5B36C1F}" destId="{51180195-6C86-4D17-8EC4-54A591F98165}" srcOrd="1" destOrd="0" presId="urn:microsoft.com/office/officeart/2005/8/layout/orgChart1"/>
    <dgm:cxn modelId="{3501355B-AC89-4D99-B9CC-9703125C634B}" type="presParOf" srcId="{51180195-6C86-4D17-8EC4-54A591F98165}" destId="{98D76839-6BC1-4B07-B1D4-DCC65773344E}" srcOrd="0" destOrd="0" presId="urn:microsoft.com/office/officeart/2005/8/layout/orgChart1"/>
    <dgm:cxn modelId="{56539789-50D5-4C59-9B79-BCC657C7B60C}" type="presParOf" srcId="{98D76839-6BC1-4B07-B1D4-DCC65773344E}" destId="{F6A279AD-38AF-41C1-8DF6-49F1946E3DEA}" srcOrd="0" destOrd="0" presId="urn:microsoft.com/office/officeart/2005/8/layout/orgChart1"/>
    <dgm:cxn modelId="{F42E4A83-6B52-4880-A5A3-A65273C7D50B}" type="presParOf" srcId="{98D76839-6BC1-4B07-B1D4-DCC65773344E}" destId="{6FD71ECC-2697-48DC-B877-A4FF45B7EE2B}" srcOrd="1" destOrd="0" presId="urn:microsoft.com/office/officeart/2005/8/layout/orgChart1"/>
    <dgm:cxn modelId="{FE0C27C4-40B2-432D-B577-D9F945B94118}" type="presParOf" srcId="{51180195-6C86-4D17-8EC4-54A591F98165}" destId="{CC74BC1F-5BAB-4662-8839-24EE9BE60A6D}" srcOrd="1" destOrd="0" presId="urn:microsoft.com/office/officeart/2005/8/layout/orgChart1"/>
    <dgm:cxn modelId="{5AFBA0A2-A3FD-4F28-BF99-E99E5CE00BBA}" type="presParOf" srcId="{51180195-6C86-4D17-8EC4-54A591F98165}" destId="{502E31A8-B830-4259-B854-5B6C2C3298AE}" srcOrd="2" destOrd="0" presId="urn:microsoft.com/office/officeart/2005/8/layout/orgChart1"/>
    <dgm:cxn modelId="{9FDE0E8B-C9B3-4EA1-A400-A7AAEF1F692F}" type="presParOf" srcId="{7F53FB01-626B-4B36-BB42-2001C5B36C1F}" destId="{CBD931B4-6CA3-4769-87C2-68E39882D492}" srcOrd="2" destOrd="0" presId="urn:microsoft.com/office/officeart/2005/8/layout/orgChart1"/>
    <dgm:cxn modelId="{87089C58-2C67-4576-98C5-7D8740917E4E}" type="presParOf" srcId="{7F53FB01-626B-4B36-BB42-2001C5B36C1F}" destId="{6EE895D9-B961-415F-99F7-7973D78C0330}" srcOrd="3" destOrd="0" presId="urn:microsoft.com/office/officeart/2005/8/layout/orgChart1"/>
    <dgm:cxn modelId="{937EFFD4-796D-426D-84A1-B4662D133083}" type="presParOf" srcId="{6EE895D9-B961-415F-99F7-7973D78C0330}" destId="{B1EB5D5B-C269-4287-98CD-F986A9014140}" srcOrd="0" destOrd="0" presId="urn:microsoft.com/office/officeart/2005/8/layout/orgChart1"/>
    <dgm:cxn modelId="{C84046EC-01AA-4E8B-BCFD-FFF91ABEA7FA}" type="presParOf" srcId="{B1EB5D5B-C269-4287-98CD-F986A9014140}" destId="{D0FA6602-39E3-459F-A958-30BB53AC367A}" srcOrd="0" destOrd="0" presId="urn:microsoft.com/office/officeart/2005/8/layout/orgChart1"/>
    <dgm:cxn modelId="{8C037689-46AD-4953-B1FE-7F1E51783F8C}" type="presParOf" srcId="{B1EB5D5B-C269-4287-98CD-F986A9014140}" destId="{9CB9DCAF-8ABD-448F-BB2D-124AEB4BB2A5}" srcOrd="1" destOrd="0" presId="urn:microsoft.com/office/officeart/2005/8/layout/orgChart1"/>
    <dgm:cxn modelId="{698A63C9-7C39-42EE-AC5B-5BD03C283DDF}" type="presParOf" srcId="{6EE895D9-B961-415F-99F7-7973D78C0330}" destId="{07A9CB0F-6435-4CD7-995E-54BB88B83175}" srcOrd="1" destOrd="0" presId="urn:microsoft.com/office/officeart/2005/8/layout/orgChart1"/>
    <dgm:cxn modelId="{07475F7D-06A6-4E98-9141-F8ACA3D8A66B}" type="presParOf" srcId="{6EE895D9-B961-415F-99F7-7973D78C0330}" destId="{AE3E4492-C34B-443B-A4A0-57DD60CF475F}" srcOrd="2" destOrd="0" presId="urn:microsoft.com/office/officeart/2005/8/layout/orgChart1"/>
    <dgm:cxn modelId="{70CC7564-B15A-47F1-A710-A0B45EBA45DB}" type="presParOf" srcId="{C393F01C-66DF-4706-9AD7-492F1B3B0CBD}" destId="{5C3BFA79-7774-47E1-80C6-CD4698316765}" srcOrd="2" destOrd="0" presId="urn:microsoft.com/office/officeart/2005/8/layout/orgChart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BD931B4-6CA3-4769-87C2-68E39882D492}">
      <dsp:nvSpPr>
        <dsp:cNvPr id="0" name=""/>
        <dsp:cNvSpPr/>
      </dsp:nvSpPr>
      <dsp:spPr>
        <a:xfrm>
          <a:off x="3068222" y="1457619"/>
          <a:ext cx="1686920" cy="851877"/>
        </a:xfrm>
        <a:custGeom>
          <a:avLst/>
          <a:gdLst/>
          <a:ahLst/>
          <a:cxnLst/>
          <a:rect l="0" t="0" r="0" b="0"/>
          <a:pathLst>
            <a:path>
              <a:moveTo>
                <a:pt x="0" y="0"/>
              </a:moveTo>
              <a:lnTo>
                <a:pt x="0" y="637397"/>
              </a:lnTo>
              <a:lnTo>
                <a:pt x="1686920" y="637397"/>
              </a:lnTo>
              <a:lnTo>
                <a:pt x="1686920" y="85187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BC8479-0FC5-4E22-943C-A5D81AD6C3A3}">
      <dsp:nvSpPr>
        <dsp:cNvPr id="0" name=""/>
        <dsp:cNvSpPr/>
      </dsp:nvSpPr>
      <dsp:spPr>
        <a:xfrm>
          <a:off x="1490308" y="1457619"/>
          <a:ext cx="1577913" cy="851877"/>
        </a:xfrm>
        <a:custGeom>
          <a:avLst/>
          <a:gdLst/>
          <a:ahLst/>
          <a:cxnLst/>
          <a:rect l="0" t="0" r="0" b="0"/>
          <a:pathLst>
            <a:path>
              <a:moveTo>
                <a:pt x="1577913" y="0"/>
              </a:moveTo>
              <a:lnTo>
                <a:pt x="1577913" y="637397"/>
              </a:lnTo>
              <a:lnTo>
                <a:pt x="0" y="637397"/>
              </a:lnTo>
              <a:lnTo>
                <a:pt x="0" y="85187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B6A572E-415D-477D-974D-BDE5C8E82B14}">
      <dsp:nvSpPr>
        <dsp:cNvPr id="0" name=""/>
        <dsp:cNvSpPr/>
      </dsp:nvSpPr>
      <dsp:spPr>
        <a:xfrm>
          <a:off x="1071567" y="4"/>
          <a:ext cx="3993309" cy="1457615"/>
        </a:xfrm>
        <a:prstGeom prst="rect">
          <a:avLst/>
        </a:prstGeom>
        <a:solidFill>
          <a:srgbClr val="FF0000"/>
        </a:solidFill>
        <a:ln w="25400" cap="flat" cmpd="thickThin"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ar-SA" sz="3200" b="1" kern="1200" dirty="0" smtClean="0">
              <a:solidFill>
                <a:schemeClr val="tx1"/>
              </a:solidFill>
              <a:cs typeface="PT Bold Heading" pitchFamily="2" charset="-78"/>
            </a:rPr>
            <a:t>الكميات الفيزيائية</a:t>
          </a:r>
        </a:p>
        <a:p>
          <a:pPr lvl="0" algn="ctr" defTabSz="1422400">
            <a:lnSpc>
              <a:spcPct val="90000"/>
            </a:lnSpc>
            <a:spcBef>
              <a:spcPct val="0"/>
            </a:spcBef>
            <a:spcAft>
              <a:spcPct val="35000"/>
            </a:spcAft>
          </a:pPr>
          <a:r>
            <a:rPr lang="en-US" sz="2800" b="1" kern="1200" dirty="0" smtClean="0">
              <a:solidFill>
                <a:schemeClr val="tx1"/>
              </a:solidFill>
              <a:cs typeface="PT Bold Heading" pitchFamily="2" charset="-78"/>
            </a:rPr>
            <a:t>Physical Quantities</a:t>
          </a:r>
          <a:endParaRPr lang="en-GB" sz="2800" b="1" kern="1200" dirty="0">
            <a:solidFill>
              <a:schemeClr val="tx1"/>
            </a:solidFill>
            <a:cs typeface="PT Bold Heading" pitchFamily="2" charset="-78"/>
          </a:endParaRPr>
        </a:p>
      </dsp:txBody>
      <dsp:txXfrm>
        <a:off x="1071567" y="4"/>
        <a:ext cx="3993309" cy="1457615"/>
      </dsp:txXfrm>
    </dsp:sp>
    <dsp:sp modelId="{F6A279AD-38AF-41C1-8DF6-49F1946E3DEA}">
      <dsp:nvSpPr>
        <dsp:cNvPr id="0" name=""/>
        <dsp:cNvSpPr/>
      </dsp:nvSpPr>
      <dsp:spPr>
        <a:xfrm>
          <a:off x="0" y="2309497"/>
          <a:ext cx="2980617" cy="1937080"/>
        </a:xfrm>
        <a:prstGeom prst="rect">
          <a:avLst/>
        </a:prstGeom>
        <a:solidFill>
          <a:srgbClr val="00B0F0"/>
        </a:solidFill>
        <a:ln w="25400" cap="flat" cmpd="thickThin"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SA" sz="2400" b="1" kern="1200" dirty="0" smtClean="0">
              <a:solidFill>
                <a:schemeClr val="tx1"/>
              </a:solidFill>
            </a:rPr>
            <a:t>الكميات الفيزيائية </a:t>
          </a:r>
          <a:endParaRPr lang="en-US" sz="2400" b="1" kern="1200" dirty="0" smtClean="0">
            <a:solidFill>
              <a:schemeClr val="tx1"/>
            </a:solidFill>
          </a:endParaRPr>
        </a:p>
        <a:p>
          <a:pPr lvl="0" algn="ctr" defTabSz="1066800" rtl="1">
            <a:lnSpc>
              <a:spcPct val="90000"/>
            </a:lnSpc>
            <a:spcBef>
              <a:spcPct val="0"/>
            </a:spcBef>
            <a:spcAft>
              <a:spcPct val="35000"/>
            </a:spcAft>
          </a:pPr>
          <a:r>
            <a:rPr lang="ar-SA" sz="2400" b="1" kern="1200" dirty="0" smtClean="0">
              <a:solidFill>
                <a:schemeClr val="tx1"/>
              </a:solidFill>
            </a:rPr>
            <a:t>المشتقة</a:t>
          </a:r>
        </a:p>
        <a:p>
          <a:pPr lvl="0" algn="ctr" defTabSz="1066800">
            <a:lnSpc>
              <a:spcPct val="90000"/>
            </a:lnSpc>
            <a:spcBef>
              <a:spcPct val="0"/>
            </a:spcBef>
            <a:spcAft>
              <a:spcPct val="35000"/>
            </a:spcAft>
          </a:pPr>
          <a:r>
            <a:rPr lang="en-US" sz="2400" b="1" kern="1200" dirty="0" smtClean="0">
              <a:solidFill>
                <a:schemeClr val="tx1"/>
              </a:solidFill>
            </a:rPr>
            <a:t>Derived </a:t>
          </a:r>
          <a:endParaRPr lang="ar-SA" sz="2400" b="1" kern="1200" dirty="0" smtClean="0">
            <a:solidFill>
              <a:schemeClr val="tx1"/>
            </a:solidFill>
            <a:cs typeface="PT Bold Heading" pitchFamily="2" charset="-78"/>
          </a:endParaRPr>
        </a:p>
        <a:p>
          <a:pPr lvl="0" algn="ctr" defTabSz="1066800">
            <a:lnSpc>
              <a:spcPct val="90000"/>
            </a:lnSpc>
            <a:spcBef>
              <a:spcPct val="0"/>
            </a:spcBef>
            <a:spcAft>
              <a:spcPct val="35000"/>
            </a:spcAft>
          </a:pPr>
          <a:r>
            <a:rPr lang="en-US" sz="2400" b="1" kern="1200" dirty="0" smtClean="0">
              <a:solidFill>
                <a:schemeClr val="tx1"/>
              </a:solidFill>
              <a:cs typeface="PT Bold Heading" pitchFamily="2" charset="-78"/>
            </a:rPr>
            <a:t>Physical Quantities</a:t>
          </a:r>
          <a:endParaRPr lang="en-GB" sz="2400" b="1" kern="1200" dirty="0">
            <a:solidFill>
              <a:schemeClr val="tx1"/>
            </a:solidFill>
          </a:endParaRPr>
        </a:p>
      </dsp:txBody>
      <dsp:txXfrm>
        <a:off x="0" y="2309497"/>
        <a:ext cx="2980617" cy="1937080"/>
      </dsp:txXfrm>
    </dsp:sp>
    <dsp:sp modelId="{D0FA6602-39E3-459F-A958-30BB53AC367A}">
      <dsp:nvSpPr>
        <dsp:cNvPr id="0" name=""/>
        <dsp:cNvSpPr/>
      </dsp:nvSpPr>
      <dsp:spPr>
        <a:xfrm>
          <a:off x="3414285" y="2309497"/>
          <a:ext cx="2681714" cy="1937080"/>
        </a:xfrm>
        <a:prstGeom prst="rect">
          <a:avLst/>
        </a:prstGeom>
        <a:solidFill>
          <a:srgbClr val="00FF00"/>
        </a:solidFill>
        <a:ln w="25400" cap="flat" cmpd="thickThin"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solidFill>
                <a:schemeClr val="tx1"/>
              </a:solidFill>
            </a:rPr>
            <a:t>الكميات الفيزيائية الأساسية</a:t>
          </a:r>
        </a:p>
        <a:p>
          <a:pPr lvl="0" algn="ctr" defTabSz="1066800" rtl="1">
            <a:lnSpc>
              <a:spcPct val="90000"/>
            </a:lnSpc>
            <a:spcBef>
              <a:spcPct val="0"/>
            </a:spcBef>
            <a:spcAft>
              <a:spcPct val="35000"/>
            </a:spcAft>
          </a:pPr>
          <a:r>
            <a:rPr lang="en-US" sz="2400" b="1" kern="1200" dirty="0" smtClean="0">
              <a:solidFill>
                <a:schemeClr val="tx1"/>
              </a:solidFill>
            </a:rPr>
            <a:t>Fundamental Physical Quantities</a:t>
          </a:r>
          <a:endParaRPr lang="en-GB" sz="2400" b="1" kern="1200" dirty="0">
            <a:solidFill>
              <a:schemeClr val="tx1"/>
            </a:solidFill>
          </a:endParaRPr>
        </a:p>
      </dsp:txBody>
      <dsp:txXfrm>
        <a:off x="3414285" y="2309497"/>
        <a:ext cx="2681714" cy="193708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image" Target="../media/image4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8736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87363"/>
          </a:xfrm>
          <a:prstGeom prst="rect">
            <a:avLst/>
          </a:prstGeom>
        </p:spPr>
        <p:txBody>
          <a:bodyPr vert="horz" lIns="91440" tIns="45720" rIns="91440" bIns="45720" rtlCol="0"/>
          <a:lstStyle>
            <a:lvl1pPr algn="r">
              <a:defRPr sz="1200"/>
            </a:lvl1pPr>
          </a:lstStyle>
          <a:p>
            <a:fld id="{C3C093E5-5DF5-4D00-B046-67A652190CFF}" type="datetimeFigureOut">
              <a:rPr lang="en-US" smtClean="0"/>
              <a:pPr/>
              <a:t>9/9/2012</a:t>
            </a:fld>
            <a:endParaRPr lang="en-GB"/>
          </a:p>
        </p:txBody>
      </p:sp>
      <p:sp>
        <p:nvSpPr>
          <p:cNvPr id="4" name="Footer Placeholder 3"/>
          <p:cNvSpPr>
            <a:spLocks noGrp="1"/>
          </p:cNvSpPr>
          <p:nvPr>
            <p:ph type="ftr" sz="quarter" idx="2"/>
          </p:nvPr>
        </p:nvSpPr>
        <p:spPr>
          <a:xfrm>
            <a:off x="0" y="9248775"/>
            <a:ext cx="2971800" cy="487363"/>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9248775"/>
            <a:ext cx="2971800" cy="487363"/>
          </a:xfrm>
          <a:prstGeom prst="rect">
            <a:avLst/>
          </a:prstGeom>
        </p:spPr>
        <p:txBody>
          <a:bodyPr vert="horz" lIns="91440" tIns="45720" rIns="91440" bIns="45720" rtlCol="0" anchor="b"/>
          <a:lstStyle>
            <a:lvl1pPr algn="r">
              <a:defRPr sz="1200"/>
            </a:lvl1pPr>
          </a:lstStyle>
          <a:p>
            <a:fld id="{263001E1-EFA0-4E91-8CC1-3C6CEE2AA185}"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86886"/>
          </a:xfrm>
          <a:prstGeom prst="rect">
            <a:avLst/>
          </a:prstGeom>
        </p:spPr>
        <p:txBody>
          <a:bodyPr vert="horz" lIns="94825" tIns="47413" rIns="94825" bIns="47413" rtlCol="0"/>
          <a:lstStyle>
            <a:lvl1pPr algn="l">
              <a:defRPr sz="1300"/>
            </a:lvl1pPr>
          </a:lstStyle>
          <a:p>
            <a:endParaRPr lang="en-GB"/>
          </a:p>
        </p:txBody>
      </p:sp>
      <p:sp>
        <p:nvSpPr>
          <p:cNvPr id="3" name="عنصر نائب للتاريخ 2"/>
          <p:cNvSpPr>
            <a:spLocks noGrp="1"/>
          </p:cNvSpPr>
          <p:nvPr>
            <p:ph type="dt" idx="1"/>
          </p:nvPr>
        </p:nvSpPr>
        <p:spPr>
          <a:xfrm>
            <a:off x="3884613" y="0"/>
            <a:ext cx="2971800" cy="486886"/>
          </a:xfrm>
          <a:prstGeom prst="rect">
            <a:avLst/>
          </a:prstGeom>
        </p:spPr>
        <p:txBody>
          <a:bodyPr vert="horz" lIns="94825" tIns="47413" rIns="94825" bIns="47413" rtlCol="0"/>
          <a:lstStyle>
            <a:lvl1pPr algn="r">
              <a:defRPr sz="1300"/>
            </a:lvl1pPr>
          </a:lstStyle>
          <a:p>
            <a:fld id="{C4A27477-9167-43E5-BD03-53EFFBC67459}" type="datetimeFigureOut">
              <a:rPr lang="en-US" smtClean="0"/>
              <a:pPr/>
              <a:t>9/9/2012</a:t>
            </a:fld>
            <a:endParaRPr lang="en-GB"/>
          </a:p>
        </p:txBody>
      </p:sp>
      <p:sp>
        <p:nvSpPr>
          <p:cNvPr id="4" name="عنصر نائب لصورة الشريحة 3"/>
          <p:cNvSpPr>
            <a:spLocks noGrp="1" noRot="1" noChangeAspect="1"/>
          </p:cNvSpPr>
          <p:nvPr>
            <p:ph type="sldImg" idx="2"/>
          </p:nvPr>
        </p:nvSpPr>
        <p:spPr>
          <a:xfrm>
            <a:off x="993775" y="730250"/>
            <a:ext cx="4870450" cy="3652838"/>
          </a:xfrm>
          <a:prstGeom prst="rect">
            <a:avLst/>
          </a:prstGeom>
          <a:noFill/>
          <a:ln w="12700">
            <a:solidFill>
              <a:prstClr val="black"/>
            </a:solidFill>
          </a:ln>
        </p:spPr>
        <p:txBody>
          <a:bodyPr vert="horz" lIns="94825" tIns="47413" rIns="94825" bIns="47413" rtlCol="0" anchor="ctr"/>
          <a:lstStyle/>
          <a:p>
            <a:endParaRPr lang="en-GB"/>
          </a:p>
        </p:txBody>
      </p:sp>
      <p:sp>
        <p:nvSpPr>
          <p:cNvPr id="5" name="عنصر نائب للملاحظات 4"/>
          <p:cNvSpPr>
            <a:spLocks noGrp="1"/>
          </p:cNvSpPr>
          <p:nvPr>
            <p:ph type="body" sz="quarter" idx="3"/>
          </p:nvPr>
        </p:nvSpPr>
        <p:spPr>
          <a:xfrm>
            <a:off x="685800" y="4625420"/>
            <a:ext cx="5486400" cy="4381976"/>
          </a:xfrm>
          <a:prstGeom prst="rect">
            <a:avLst/>
          </a:prstGeom>
        </p:spPr>
        <p:txBody>
          <a:bodyPr vert="horz" lIns="94825" tIns="47413" rIns="94825" bIns="47413"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GB"/>
          </a:p>
        </p:txBody>
      </p:sp>
      <p:sp>
        <p:nvSpPr>
          <p:cNvPr id="6" name="عنصر نائب للتذييل 5"/>
          <p:cNvSpPr>
            <a:spLocks noGrp="1"/>
          </p:cNvSpPr>
          <p:nvPr>
            <p:ph type="ftr" sz="quarter" idx="4"/>
          </p:nvPr>
        </p:nvSpPr>
        <p:spPr>
          <a:xfrm>
            <a:off x="0" y="9249148"/>
            <a:ext cx="2971800" cy="486886"/>
          </a:xfrm>
          <a:prstGeom prst="rect">
            <a:avLst/>
          </a:prstGeom>
        </p:spPr>
        <p:txBody>
          <a:bodyPr vert="horz" lIns="94825" tIns="47413" rIns="94825" bIns="47413" rtlCol="0" anchor="b"/>
          <a:lstStyle>
            <a:lvl1pPr algn="l">
              <a:defRPr sz="1300"/>
            </a:lvl1pPr>
          </a:lstStyle>
          <a:p>
            <a:endParaRPr lang="en-GB"/>
          </a:p>
        </p:txBody>
      </p:sp>
      <p:sp>
        <p:nvSpPr>
          <p:cNvPr id="7" name="عنصر نائب لرقم الشريحة 6"/>
          <p:cNvSpPr>
            <a:spLocks noGrp="1"/>
          </p:cNvSpPr>
          <p:nvPr>
            <p:ph type="sldNum" sz="quarter" idx="5"/>
          </p:nvPr>
        </p:nvSpPr>
        <p:spPr>
          <a:xfrm>
            <a:off x="3884613" y="9249148"/>
            <a:ext cx="2971800" cy="486886"/>
          </a:xfrm>
          <a:prstGeom prst="rect">
            <a:avLst/>
          </a:prstGeom>
        </p:spPr>
        <p:txBody>
          <a:bodyPr vert="horz" lIns="94825" tIns="47413" rIns="94825" bIns="47413" rtlCol="0" anchor="b"/>
          <a:lstStyle>
            <a:lvl1pPr algn="r">
              <a:defRPr sz="1300"/>
            </a:lvl1pPr>
          </a:lstStyle>
          <a:p>
            <a:fld id="{1F3BF48A-81C7-4E8A-AEFD-1B7EA41429CE}"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F3BF48A-81C7-4E8A-AEFD-1B7EA41429CE}"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F3BF48A-81C7-4E8A-AEFD-1B7EA41429CE}" type="slidenum">
              <a:rPr lang="en-GB" smtClean="0"/>
              <a:pPr/>
              <a:t>24</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F3BF48A-81C7-4E8A-AEFD-1B7EA41429CE}" type="slidenum">
              <a:rPr lang="en-GB" smtClean="0"/>
              <a:pPr/>
              <a:t>25</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F3BF48A-81C7-4E8A-AEFD-1B7EA41429CE}" type="slidenum">
              <a:rPr lang="en-GB" smtClean="0"/>
              <a:pPr/>
              <a:t>26</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F3BF48A-81C7-4E8A-AEFD-1B7EA41429CE}" type="slidenum">
              <a:rPr lang="en-GB" smtClean="0"/>
              <a:pPr/>
              <a:t>27</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F3BF48A-81C7-4E8A-AEFD-1B7EA41429CE}" type="slidenum">
              <a:rPr lang="en-GB" smtClean="0"/>
              <a:pPr/>
              <a:t>28</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F3BF48A-81C7-4E8A-AEFD-1B7EA41429CE}" type="slidenum">
              <a:rPr lang="en-GB" smtClean="0"/>
              <a:pPr/>
              <a:t>29</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F3BF48A-81C7-4E8A-AEFD-1B7EA41429CE}" type="slidenum">
              <a:rPr lang="en-GB" smtClean="0"/>
              <a:pPr/>
              <a:t>30</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F3BF48A-81C7-4E8A-AEFD-1B7EA41429CE}" type="slidenum">
              <a:rPr lang="en-GB" smtClean="0"/>
              <a:pPr/>
              <a:t>31</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GB" dirty="0"/>
          </a:p>
        </p:txBody>
      </p:sp>
      <p:sp>
        <p:nvSpPr>
          <p:cNvPr id="4" name="عنصر نائب لرقم الشريحة 3"/>
          <p:cNvSpPr>
            <a:spLocks noGrp="1"/>
          </p:cNvSpPr>
          <p:nvPr>
            <p:ph type="sldNum" sz="quarter" idx="10"/>
          </p:nvPr>
        </p:nvSpPr>
        <p:spPr/>
        <p:txBody>
          <a:bodyPr/>
          <a:lstStyle/>
          <a:p>
            <a:fld id="{1F3BF48A-81C7-4E8A-AEFD-1B7EA41429CE}" type="slidenum">
              <a:rPr lang="en-GB" smtClean="0"/>
              <a:pPr/>
              <a:t>32</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F3BF48A-81C7-4E8A-AEFD-1B7EA41429CE}" type="slidenum">
              <a:rPr lang="en-GB" smtClean="0"/>
              <a:pPr/>
              <a:t>33</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F3BF48A-81C7-4E8A-AEFD-1B7EA41429CE}" type="slidenum">
              <a:rPr lang="en-GB" smtClean="0"/>
              <a:pPr/>
              <a:t>10</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F3BF48A-81C7-4E8A-AEFD-1B7EA41429CE}" type="slidenum">
              <a:rPr lang="en-GB" smtClean="0"/>
              <a:pPr/>
              <a:t>45</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F3BF48A-81C7-4E8A-AEFD-1B7EA41429CE}" type="slidenum">
              <a:rPr lang="en-GB" smtClean="0"/>
              <a:pPr/>
              <a:t>49</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F3BF48A-81C7-4E8A-AEFD-1B7EA41429CE}" type="slidenum">
              <a:rPr lang="en-GB" smtClean="0"/>
              <a:pPr/>
              <a:t>51</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F3BF48A-81C7-4E8A-AEFD-1B7EA41429CE}" type="slidenum">
              <a:rPr lang="en-GB" smtClean="0"/>
              <a:pPr/>
              <a:t>52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F3BF48A-81C7-4E8A-AEFD-1B7EA41429CE}" type="slidenum">
              <a:rPr lang="en-GB" smtClean="0"/>
              <a:pPr/>
              <a:t>11</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F3BF48A-81C7-4E8A-AEFD-1B7EA41429CE}" type="slidenum">
              <a:rPr lang="en-GB" smtClean="0"/>
              <a:pPr/>
              <a:t>12</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F3BF48A-81C7-4E8A-AEFD-1B7EA41429CE}" type="slidenum">
              <a:rPr lang="en-GB" smtClean="0"/>
              <a:pPr/>
              <a:t>13</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F3BF48A-81C7-4E8A-AEFD-1B7EA41429CE}" type="slidenum">
              <a:rPr lang="en-GB" smtClean="0"/>
              <a:pPr/>
              <a:t>14</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F3BF48A-81C7-4E8A-AEFD-1B7EA41429CE}" type="slidenum">
              <a:rPr lang="en-GB" smtClean="0"/>
              <a:pPr/>
              <a:t>17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F3BF48A-81C7-4E8A-AEFD-1B7EA41429CE}" type="slidenum">
              <a:rPr lang="en-GB" smtClean="0"/>
              <a:pPr/>
              <a:t>19</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F3BF48A-81C7-4E8A-AEFD-1B7EA41429CE}" type="slidenum">
              <a:rPr lang="en-GB" smtClean="0"/>
              <a:pPr/>
              <a:t>23</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1B8ABB09-4A1D-463E-8065-109CC2B7EFAA}" type="datetimeFigureOut">
              <a:rPr lang="ar-SA" smtClean="0"/>
              <a:pPr/>
              <a:t>23/10/1433</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11" name="Slide Number Placeholder 10"/>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B8ABB09-4A1D-463E-8065-109CC2B7EFAA}" type="datetimeFigureOut">
              <a:rPr lang="ar-SA" smtClean="0"/>
              <a:pPr/>
              <a:t>23/10/1433</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B8ABB09-4A1D-463E-8065-109CC2B7EFAA}" type="datetimeFigureOut">
              <a:rPr lang="ar-SA" smtClean="0"/>
              <a:pPr/>
              <a:t>23/10/1433</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B8ABB09-4A1D-463E-8065-109CC2B7EFAA}" type="datetimeFigureOut">
              <a:rPr lang="ar-SA" smtClean="0"/>
              <a:pPr/>
              <a:t>23/10/1433</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B8ABB09-4A1D-463E-8065-109CC2B7EFAA}" type="datetimeFigureOut">
              <a:rPr lang="ar-SA" smtClean="0"/>
              <a:pPr/>
              <a:t>23/10/1433</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B8ABB09-4A1D-463E-8065-109CC2B7EFAA}" type="datetimeFigureOut">
              <a:rPr lang="ar-SA" smtClean="0"/>
              <a:pPr/>
              <a:t>23/10/1433</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B8ABB09-4A1D-463E-8065-109CC2B7EFAA}" type="datetimeFigureOut">
              <a:rPr lang="ar-SA" smtClean="0"/>
              <a:pPr/>
              <a:t>23/10/1433</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B8ABB09-4A1D-463E-8065-109CC2B7EFAA}" type="datetimeFigureOut">
              <a:rPr lang="ar-SA" smtClean="0"/>
              <a:pPr/>
              <a:t>23/10/1433</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B8ABB09-4A1D-463E-8065-109CC2B7EFAA}" type="datetimeFigureOut">
              <a:rPr lang="ar-SA" smtClean="0"/>
              <a:pPr/>
              <a:t>23/10/1433</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B8ABB09-4A1D-463E-8065-109CC2B7EFAA}" type="datetimeFigureOut">
              <a:rPr lang="ar-SA" smtClean="0"/>
              <a:pPr/>
              <a:t>23/10/1433</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B8ABB09-4A1D-463E-8065-109CC2B7EFAA}" type="datetimeFigureOut">
              <a:rPr lang="ar-SA" smtClean="0"/>
              <a:pPr/>
              <a:t>23/10/1433</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B8ABB09-4A1D-463E-8065-109CC2B7EFAA}" type="datetimeFigureOut">
              <a:rPr lang="ar-SA" smtClean="0"/>
              <a:pPr/>
              <a:t>23/10/1433</a:t>
            </a:fld>
            <a:endParaRPr lang="ar-SA"/>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ar-SA"/>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1"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r" rtl="1"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r" rtl="1"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r" rtl="1"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r" rtl="1"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r" rtl="1"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r" rtl="1"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r" rtl="1"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2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31.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32.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7.bin"/><Relationship Id="rId4" Type="http://schemas.openxmlformats.org/officeDocument/2006/relationships/image" Target="../media/image24.gif"/></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image" Target="../media/image35.gif"/><Relationship Id="rId1" Type="http://schemas.openxmlformats.org/officeDocument/2006/relationships/slideLayout" Target="../slideLayouts/slideLayout2.xml"/><Relationship Id="rId4" Type="http://schemas.openxmlformats.org/officeDocument/2006/relationships/image" Target="../media/image37.gif"/></Relationships>
</file>

<file path=ppt/slides/_rels/slide41.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image" Target="../media/image38.gi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www.wikihow.com/images/4/43/Resultant_head_tail_81.JPG" TargetMode="External"/><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4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 Id="rId4" Type="http://schemas.openxmlformats.org/officeDocument/2006/relationships/image" Target="../media/image48.wmf"/></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52.gi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51.gif"/><Relationship Id="rId5" Type="http://schemas.openxmlformats.org/officeDocument/2006/relationships/oleObject" Target="../embeddings/oleObject10.bin"/><Relationship Id="rId4" Type="http://schemas.openxmlformats.org/officeDocument/2006/relationships/oleObject" Target="../embeddings/oleObject9.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4.gif"/><Relationship Id="rId2" Type="http://schemas.openxmlformats.org/officeDocument/2006/relationships/image" Target="../media/image53.gi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notesSlide" Target="../notesSlides/notesSlide23.xml"/><Relationship Id="rId7" Type="http://schemas.openxmlformats.org/officeDocument/2006/relationships/hyperlink" Target="http://en.wikipedia.org/wiki/File:Right_hand_rule_cross_product.svg" TargetMode="External"/><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56.png"/><Relationship Id="rId11" Type="http://schemas.openxmlformats.org/officeDocument/2006/relationships/image" Target="../media/image59.gif"/><Relationship Id="rId5" Type="http://schemas.openxmlformats.org/officeDocument/2006/relationships/hyperlink" Target="http://en.wikipedia.org/wiki/File:Cross_product_vector.svg" TargetMode="External"/><Relationship Id="rId10" Type="http://schemas.openxmlformats.org/officeDocument/2006/relationships/image" Target="../media/image58.png"/><Relationship Id="rId4" Type="http://schemas.openxmlformats.org/officeDocument/2006/relationships/oleObject" Target="../embeddings/oleObject11.bin"/><Relationship Id="rId9" Type="http://schemas.openxmlformats.org/officeDocument/2006/relationships/hyperlink" Target="http://en.wikipedia.org/wiki/File:3D_Vector.svg" TargetMode="External"/></Relationships>
</file>

<file path=ppt/slides/_rels/slide53.xml.rels><?xml version="1.0" encoding="UTF-8" standalone="yes"?>
<Relationships xmlns="http://schemas.openxmlformats.org/package/2006/relationships"><Relationship Id="rId2" Type="http://schemas.openxmlformats.org/officeDocument/2006/relationships/image" Target="../media/image60.gi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2.gif"/><Relationship Id="rId2" Type="http://schemas.openxmlformats.org/officeDocument/2006/relationships/image" Target="../media/image61.gi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6"/>
          <p:cNvSpPr/>
          <p:nvPr/>
        </p:nvSpPr>
        <p:spPr>
          <a:xfrm>
            <a:off x="1357290" y="1142984"/>
            <a:ext cx="6429420" cy="3108543"/>
          </a:xfrm>
          <a:prstGeom prst="rect">
            <a:avLst/>
          </a:prstGeom>
          <a:ln w="50800" cmpd="sng">
            <a:solidFill>
              <a:srgbClr val="6600CC"/>
            </a:solidFill>
          </a:ln>
          <a:scene3d>
            <a:camera prst="orthographicFront" fov="0">
              <a:rot lat="0" lon="0" rev="0"/>
            </a:camera>
            <a:lightRig rig="glow" dir="tl">
              <a:rot lat="0" lon="0" rev="900000"/>
            </a:lightRig>
          </a:scene3d>
          <a:sp3d prstMaterial="powder">
            <a:bevelT w="25400" h="38100"/>
            <a:bevelB/>
          </a:sp3d>
        </p:spPr>
        <p:style>
          <a:lnRef idx="0">
            <a:schemeClr val="accent3"/>
          </a:lnRef>
          <a:fillRef idx="3">
            <a:schemeClr val="accent3"/>
          </a:fillRef>
          <a:effectRef idx="3">
            <a:schemeClr val="accent3"/>
          </a:effectRef>
          <a:fontRef idx="minor">
            <a:schemeClr val="lt1"/>
          </a:fontRef>
        </p:style>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endParaRPr lang="ar-SA" sz="2800" b="1" dirty="0" smtClean="0">
              <a:ln w="50800"/>
              <a:solidFill>
                <a:schemeClr val="bg1">
                  <a:shade val="50000"/>
                </a:schemeClr>
              </a:solidFill>
            </a:endParaRPr>
          </a:p>
          <a:p>
            <a:pPr algn="ctr"/>
            <a:r>
              <a:rPr lang="ar-SA" sz="2800" b="1" cap="none" spc="0" dirty="0" smtClean="0">
                <a:ln w="50800"/>
                <a:solidFill>
                  <a:schemeClr val="bg1">
                    <a:shade val="50000"/>
                  </a:schemeClr>
                </a:solidFill>
                <a:effectLst/>
              </a:rPr>
              <a:t>المادة: فيزياء عامة</a:t>
            </a:r>
          </a:p>
          <a:p>
            <a:pPr algn="ctr"/>
            <a:endParaRPr lang="ar-SA" sz="2800" b="1" cap="none" spc="0" dirty="0" smtClean="0">
              <a:ln w="50800"/>
              <a:solidFill>
                <a:schemeClr val="bg1">
                  <a:shade val="50000"/>
                </a:schemeClr>
              </a:solidFill>
              <a:effectLst/>
            </a:endParaRPr>
          </a:p>
          <a:p>
            <a:pPr algn="ctr"/>
            <a:endParaRPr lang="ar-SA" sz="2800" b="1" dirty="0" smtClean="0">
              <a:ln w="50800"/>
              <a:solidFill>
                <a:schemeClr val="bg1">
                  <a:shade val="50000"/>
                </a:schemeClr>
              </a:solidFill>
            </a:endParaRPr>
          </a:p>
          <a:p>
            <a:pPr algn="ctr"/>
            <a:endParaRPr lang="ar-SA" sz="2800" b="1" cap="none" spc="0" dirty="0" smtClean="0">
              <a:ln w="50800"/>
              <a:solidFill>
                <a:schemeClr val="bg1">
                  <a:shade val="50000"/>
                </a:schemeClr>
              </a:solidFill>
              <a:effectLst/>
            </a:endParaRPr>
          </a:p>
          <a:p>
            <a:pPr algn="ctr"/>
            <a:r>
              <a:rPr lang="ar-SA" sz="2800" b="1" dirty="0" smtClean="0">
                <a:ln w="50800"/>
                <a:solidFill>
                  <a:schemeClr val="bg1">
                    <a:shade val="50000"/>
                  </a:schemeClr>
                </a:solidFill>
              </a:rPr>
              <a:t>عدد الساعات: 3 نظري+ 2 عملي</a:t>
            </a:r>
          </a:p>
          <a:p>
            <a:pPr algn="ctr"/>
            <a:endParaRPr lang="ar-SA" sz="2800" b="1" cap="none" spc="0" dirty="0">
              <a:ln w="50800"/>
              <a:solidFill>
                <a:schemeClr val="bg1">
                  <a:shade val="50000"/>
                </a:schemeClr>
              </a:solidFill>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928662" y="1071546"/>
          <a:ext cx="6096000" cy="42465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51539" y="1071546"/>
            <a:ext cx="7944868" cy="1569660"/>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ar-SA" sz="2400" b="1" u="sng" dirty="0" smtClean="0">
                <a:solidFill>
                  <a:srgbClr val="0000CC"/>
                </a:solidFill>
                <a:cs typeface="PT Bold Heading" pitchFamily="2" charset="-78"/>
              </a:rPr>
              <a:t>الكميات الفيزيائية الأساسية:</a:t>
            </a:r>
          </a:p>
          <a:p>
            <a:pPr lvl="0" algn="l" rtl="0"/>
            <a:r>
              <a:rPr lang="en-US" sz="2400" b="1" dirty="0" smtClean="0">
                <a:solidFill>
                  <a:srgbClr val="0000CC"/>
                </a:solidFill>
              </a:rPr>
              <a:t>Fundamental Physical Quantities</a:t>
            </a:r>
            <a:endParaRPr lang="en-GB" sz="2400" b="1" dirty="0" smtClean="0">
              <a:solidFill>
                <a:srgbClr val="0000CC"/>
              </a:solidFill>
            </a:endParaRPr>
          </a:p>
          <a:p>
            <a:endParaRPr lang="en-US" sz="2400" b="1" u="sng" dirty="0" smtClean="0">
              <a:solidFill>
                <a:srgbClr val="0000CC"/>
              </a:solidFill>
              <a:cs typeface="PT Bold Heading" pitchFamily="2" charset="-78"/>
            </a:endParaRPr>
          </a:p>
          <a:p>
            <a:r>
              <a:rPr lang="ar-SA" sz="2400" b="1" dirty="0" smtClean="0">
                <a:latin typeface="Traditional Arabic" pitchFamily="18" charset="-78"/>
                <a:cs typeface="Traditional Arabic" pitchFamily="18" charset="-78"/>
              </a:rPr>
              <a:t>هي الكمية الفيزيائية التي تعرف بمقدار واحد فقط، أي أنها لا تحتاج إلى كمية أخرى لتعريفها.</a:t>
            </a:r>
            <a:endParaRPr lang="en-GB" sz="2400" b="1" dirty="0">
              <a:latin typeface="Traditional Arabic" pitchFamily="18" charset="-78"/>
              <a:cs typeface="Traditional Arabic" pitchFamily="18" charset="-78"/>
            </a:endParaRPr>
          </a:p>
        </p:txBody>
      </p:sp>
      <p:sp>
        <p:nvSpPr>
          <p:cNvPr id="4" name="مربع نص 3"/>
          <p:cNvSpPr txBox="1"/>
          <p:nvPr/>
        </p:nvSpPr>
        <p:spPr>
          <a:xfrm>
            <a:off x="642910" y="3143248"/>
            <a:ext cx="7858180" cy="249299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ar-SA" sz="2400" b="1" u="sng" dirty="0" smtClean="0">
                <a:solidFill>
                  <a:srgbClr val="0000CC"/>
                </a:solidFill>
                <a:cs typeface="PT Bold Heading" pitchFamily="2" charset="-78"/>
              </a:rPr>
              <a:t>الكميات الأساسية السبعة:</a:t>
            </a:r>
          </a:p>
          <a:p>
            <a:pPr algn="ctr"/>
            <a:endParaRPr lang="ar-SA" sz="2400" b="1" u="sng" dirty="0" smtClean="0">
              <a:solidFill>
                <a:srgbClr val="FF0000"/>
              </a:solidFill>
              <a:cs typeface="+mj-cs"/>
            </a:endParaRPr>
          </a:p>
          <a:p>
            <a:pPr algn="ctr">
              <a:lnSpc>
                <a:spcPct val="150000"/>
              </a:lnSpc>
            </a:pPr>
            <a:r>
              <a:rPr lang="ar-SA" sz="2400" b="1" dirty="0" smtClean="0">
                <a:latin typeface="Traditional Arabic" pitchFamily="18" charset="-78"/>
                <a:cs typeface="Traditional Arabic" pitchFamily="18" charset="-78"/>
              </a:rPr>
              <a:t>1-الطول                               2-الكتلة                    3-الزمن                                4-درجة الحرارة        5-شدة التيار الكهربي                 6-شدة الإضاءة</a:t>
            </a:r>
          </a:p>
          <a:p>
            <a:pPr algn="ctr">
              <a:lnSpc>
                <a:spcPct val="150000"/>
              </a:lnSpc>
            </a:pPr>
            <a:r>
              <a:rPr lang="ar-SA" sz="2400" b="1" dirty="0" smtClean="0">
                <a:latin typeface="Traditional Arabic" pitchFamily="18" charset="-78"/>
                <a:cs typeface="Traditional Arabic" pitchFamily="18" charset="-78"/>
              </a:rPr>
              <a:t>7-كمية المادة</a:t>
            </a:r>
            <a:r>
              <a:rPr lang="ar-SA" sz="2400" b="1" dirty="0" smtClean="0">
                <a:cs typeface="+mj-cs"/>
              </a:rPr>
              <a:t>.</a:t>
            </a:r>
            <a:endParaRPr lang="en-GB" sz="2400" b="1" dirty="0">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 calcmode="lin" valueType="num">
                                      <p:cBhvr additive="base">
                                        <p:cTn id="7"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to="" calcmode="lin" valueType="num">
                                      <p:cBhvr>
                                        <p:cTn id="13" dur="1" fill="hold"/>
                                        <p:tgtEl>
                                          <p:spTgt spid="4">
                                            <p:txEl>
                                              <p:pRg st="2" end="2"/>
                                            </p:txEl>
                                          </p:spTgt>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 to="" calcmode="lin" valueType="num">
                                      <p:cBhvr>
                                        <p:cTn id="16" dur="1" fill="hold"/>
                                        <p:tgtEl>
                                          <p:spTgt spid="4">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261187" y="1073522"/>
            <a:ext cx="8268675" cy="156966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ar-SA" sz="2400" b="1" u="sng" dirty="0" smtClean="0">
                <a:solidFill>
                  <a:srgbClr val="0000CC"/>
                </a:solidFill>
                <a:cs typeface="PT Bold Heading" pitchFamily="2" charset="-78"/>
              </a:rPr>
              <a:t>الكميات الفيزيائية المشتقة:</a:t>
            </a:r>
          </a:p>
          <a:p>
            <a:pPr lvl="0" algn="l" rtl="0"/>
            <a:r>
              <a:rPr lang="en-US" sz="2400" b="1" dirty="0" smtClean="0">
                <a:solidFill>
                  <a:srgbClr val="0000CC"/>
                </a:solidFill>
              </a:rPr>
              <a:t>Derived </a:t>
            </a:r>
            <a:r>
              <a:rPr lang="en-US" sz="2400" b="1" dirty="0" smtClean="0">
                <a:solidFill>
                  <a:srgbClr val="0000CC"/>
                </a:solidFill>
                <a:cs typeface="PT Bold Heading" pitchFamily="2" charset="-78"/>
              </a:rPr>
              <a:t> Physical Quantities</a:t>
            </a:r>
            <a:endParaRPr lang="en-GB" sz="2400" b="1" dirty="0" smtClean="0">
              <a:solidFill>
                <a:srgbClr val="0000CC"/>
              </a:solidFill>
            </a:endParaRPr>
          </a:p>
          <a:p>
            <a:endParaRPr lang="ar-SA" sz="2400" dirty="0" smtClean="0">
              <a:solidFill>
                <a:srgbClr val="0000CC"/>
              </a:solidFill>
              <a:cs typeface="PT Bold Heading" pitchFamily="2" charset="-78"/>
            </a:endParaRPr>
          </a:p>
          <a:p>
            <a:r>
              <a:rPr lang="ar-SA" sz="2400" b="1" dirty="0" smtClean="0">
                <a:latin typeface="Traditional Arabic" pitchFamily="18" charset="-78"/>
                <a:cs typeface="Traditional Arabic" pitchFamily="18" charset="-78"/>
              </a:rPr>
              <a:t>هي التي يتم استنتاجها من الكميات الأساسية بحيث تحتاج في تعريفها إلى أكثر من كمية أساسية.</a:t>
            </a:r>
            <a:endParaRPr lang="en-GB" sz="2400" b="1" dirty="0">
              <a:latin typeface="Traditional Arabic" pitchFamily="18" charset="-78"/>
              <a:cs typeface="Traditional Arabic" pitchFamily="18" charset="-78"/>
            </a:endParaRPr>
          </a:p>
        </p:txBody>
      </p:sp>
      <p:sp>
        <p:nvSpPr>
          <p:cNvPr id="5" name="مربع نص 4"/>
          <p:cNvSpPr txBox="1"/>
          <p:nvPr/>
        </p:nvSpPr>
        <p:spPr>
          <a:xfrm>
            <a:off x="4872042" y="3143248"/>
            <a:ext cx="3223959" cy="461665"/>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lvl="0"/>
            <a:r>
              <a:rPr lang="ar-SA" sz="2400" b="1" dirty="0" smtClean="0">
                <a:solidFill>
                  <a:srgbClr val="0000CC"/>
                </a:solidFill>
                <a:cs typeface="PT Bold Heading" pitchFamily="2" charset="-78"/>
              </a:rPr>
              <a:t>أمثلة على الكميات المشتقة</a:t>
            </a:r>
            <a:endParaRPr lang="en-GB" sz="2400" b="1" dirty="0">
              <a:solidFill>
                <a:srgbClr val="0000CC"/>
              </a:solidFill>
              <a:cs typeface="PT Bold Heading" pitchFamily="2" charset="-78"/>
            </a:endParaRPr>
          </a:p>
        </p:txBody>
      </p:sp>
      <p:sp>
        <p:nvSpPr>
          <p:cNvPr id="7" name="Rectangle 5"/>
          <p:cNvSpPr/>
          <p:nvPr/>
        </p:nvSpPr>
        <p:spPr>
          <a:xfrm>
            <a:off x="5429256" y="3857628"/>
            <a:ext cx="2403222" cy="600164"/>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pPr>
              <a:lnSpc>
                <a:spcPct val="150000"/>
              </a:lnSpc>
            </a:pPr>
            <a:r>
              <a:rPr lang="ar-SA" sz="2400" b="1" dirty="0" smtClean="0">
                <a:cs typeface="Traditional Arabic" pitchFamily="2" charset="-78"/>
              </a:rPr>
              <a:t>السرعة = المسافة / الزمن </a:t>
            </a:r>
            <a:endParaRPr lang="en-US" sz="2400" b="1" dirty="0" smtClean="0">
              <a:cs typeface="Traditional Arabic" pitchFamily="2" charset="-78"/>
            </a:endParaRPr>
          </a:p>
        </p:txBody>
      </p:sp>
      <p:sp>
        <p:nvSpPr>
          <p:cNvPr id="8" name="مستطيل 7"/>
          <p:cNvSpPr/>
          <p:nvPr/>
        </p:nvSpPr>
        <p:spPr>
          <a:xfrm>
            <a:off x="2714612" y="4572008"/>
            <a:ext cx="2924197" cy="60016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a:spAutoFit/>
          </a:bodyPr>
          <a:lstStyle/>
          <a:p>
            <a:pPr>
              <a:lnSpc>
                <a:spcPct val="150000"/>
              </a:lnSpc>
            </a:pPr>
            <a:r>
              <a:rPr lang="ar-SA" sz="2400" b="1" dirty="0" smtClean="0">
                <a:solidFill>
                  <a:schemeClr val="tx1"/>
                </a:solidFill>
                <a:cs typeface="Traditional Arabic" pitchFamily="2" charset="-78"/>
              </a:rPr>
              <a:t>التسارع = السرعة / (الزمن)</a:t>
            </a:r>
            <a:r>
              <a:rPr lang="ar-SA" sz="2400" b="1" baseline="30000" dirty="0" smtClean="0">
                <a:solidFill>
                  <a:schemeClr val="tx1"/>
                </a:solidFill>
                <a:cs typeface="Traditional Arabic" pitchFamily="2" charset="-78"/>
              </a:rPr>
              <a:t> 2 </a:t>
            </a:r>
            <a:r>
              <a:rPr lang="ar-SA" sz="2400" b="1" dirty="0" smtClean="0">
                <a:solidFill>
                  <a:schemeClr val="tx1"/>
                </a:solidFill>
                <a:cs typeface="Traditional Arabic" pitchFamily="2" charset="-78"/>
              </a:rPr>
              <a:t> </a:t>
            </a:r>
          </a:p>
        </p:txBody>
      </p:sp>
      <p:sp>
        <p:nvSpPr>
          <p:cNvPr id="9" name="مستطيل 8"/>
          <p:cNvSpPr/>
          <p:nvPr/>
        </p:nvSpPr>
        <p:spPr>
          <a:xfrm>
            <a:off x="2428860" y="3643314"/>
            <a:ext cx="2286202" cy="60016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a:spAutoFit/>
          </a:bodyPr>
          <a:lstStyle/>
          <a:p>
            <a:pPr>
              <a:lnSpc>
                <a:spcPct val="150000"/>
              </a:lnSpc>
            </a:pPr>
            <a:r>
              <a:rPr lang="ar-SA" sz="2400" b="1" dirty="0" smtClean="0">
                <a:solidFill>
                  <a:schemeClr val="tx1"/>
                </a:solidFill>
                <a:cs typeface="Traditional Arabic" pitchFamily="2" charset="-78"/>
              </a:rPr>
              <a:t>الكثافة = الكتلة / الحجم</a:t>
            </a:r>
          </a:p>
        </p:txBody>
      </p:sp>
      <p:sp>
        <p:nvSpPr>
          <p:cNvPr id="10" name="مستطيل 9"/>
          <p:cNvSpPr/>
          <p:nvPr/>
        </p:nvSpPr>
        <p:spPr>
          <a:xfrm>
            <a:off x="4286248" y="5500702"/>
            <a:ext cx="2444703" cy="64633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pPr>
              <a:lnSpc>
                <a:spcPct val="150000"/>
              </a:lnSpc>
            </a:pPr>
            <a:r>
              <a:rPr lang="ar-SA" sz="2400" b="1" dirty="0" smtClean="0">
                <a:solidFill>
                  <a:schemeClr val="tx1"/>
                </a:solidFill>
                <a:cs typeface="Traditional Arabic" pitchFamily="2" charset="-78"/>
              </a:rPr>
              <a:t>القوة = الكتلة * التسارع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000364" y="1357298"/>
            <a:ext cx="4854214" cy="523220"/>
          </a:xfrm>
          <a:prstGeom prst="rect">
            <a:avLst/>
          </a:prstGeom>
          <a:solidFill>
            <a:srgbClr val="FF0000"/>
          </a:solidFill>
          <a:ln w="66675" cmpd="sng">
            <a:solidFill>
              <a:schemeClr val="accent3"/>
            </a:solidFill>
          </a:ln>
        </p:spPr>
        <p:txBody>
          <a:bodyPr wrap="none" rtlCol="0">
            <a:spAutoFit/>
          </a:bodyPr>
          <a:lstStyle/>
          <a:p>
            <a:r>
              <a:rPr lang="ar-SA" sz="2800" b="1" dirty="0" smtClean="0"/>
              <a:t>س - </a:t>
            </a:r>
            <a:r>
              <a:rPr lang="ar-SA" sz="2800" b="1" dirty="0" smtClean="0">
                <a:latin typeface="Traditional Arabic" pitchFamily="18" charset="-78"/>
                <a:cs typeface="Traditional Arabic" pitchFamily="18" charset="-78"/>
              </a:rPr>
              <a:t>كيف يتم تحديد الكميات الفيزيائية</a:t>
            </a:r>
            <a:r>
              <a:rPr lang="ar-SA" sz="2800" b="1" dirty="0" smtClean="0"/>
              <a:t>؟؟</a:t>
            </a:r>
          </a:p>
        </p:txBody>
      </p:sp>
      <p:sp>
        <p:nvSpPr>
          <p:cNvPr id="4" name="Rectangle 3"/>
          <p:cNvSpPr/>
          <p:nvPr/>
        </p:nvSpPr>
        <p:spPr>
          <a:xfrm>
            <a:off x="1071538" y="2714620"/>
            <a:ext cx="7143800" cy="523220"/>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ar-SA" sz="2800" b="1" dirty="0" smtClean="0"/>
              <a:t>ج - </a:t>
            </a:r>
            <a:r>
              <a:rPr lang="ar-SA" sz="2800" b="1" dirty="0" smtClean="0">
                <a:latin typeface="Traditional Arabic" pitchFamily="18" charset="-78"/>
                <a:cs typeface="Traditional Arabic" pitchFamily="18" charset="-78"/>
              </a:rPr>
              <a:t>لتحديد الكميات الفيزيائية لابد من تحديد وحدات لقياسها.</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714876" y="714356"/>
            <a:ext cx="4000528" cy="523220"/>
          </a:xfrm>
          <a:prstGeom prst="rect">
            <a:avLst/>
          </a:prstGeom>
          <a:solidFill>
            <a:srgbClr val="FF3300"/>
          </a:solidFill>
        </p:spPr>
        <p:txBody>
          <a:bodyPr wrap="square">
            <a:spAutoFit/>
          </a:bodyPr>
          <a:lstStyle/>
          <a:p>
            <a:r>
              <a:rPr lang="ar-SA" sz="2800" b="1" dirty="0" smtClean="0">
                <a:solidFill>
                  <a:schemeClr val="bg1"/>
                </a:solidFill>
              </a:rPr>
              <a:t>تنقسم الوحدات إلى قسمين:</a:t>
            </a:r>
            <a:endParaRPr lang="en-GB" sz="2800" b="1" dirty="0" smtClean="0">
              <a:solidFill>
                <a:schemeClr val="bg1"/>
              </a:solidFill>
            </a:endParaRPr>
          </a:p>
        </p:txBody>
      </p:sp>
      <p:sp>
        <p:nvSpPr>
          <p:cNvPr id="3" name="مستطيل 2"/>
          <p:cNvSpPr/>
          <p:nvPr/>
        </p:nvSpPr>
        <p:spPr>
          <a:xfrm>
            <a:off x="1214414" y="2714620"/>
            <a:ext cx="7143800" cy="95410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SA" sz="2800" b="1" dirty="0" smtClean="0">
                <a:solidFill>
                  <a:srgbClr val="0000CC"/>
                </a:solidFill>
                <a:latin typeface="Simplified Arabic" pitchFamily="18" charset="-78"/>
                <a:cs typeface="Simplified Arabic" pitchFamily="18" charset="-78"/>
              </a:rPr>
              <a:t>2- وحدات مشتقة</a:t>
            </a:r>
            <a:r>
              <a:rPr lang="en-GB" sz="2800" b="1" dirty="0" smtClean="0">
                <a:solidFill>
                  <a:srgbClr val="0000CC"/>
                </a:solidFill>
                <a:latin typeface="Simplified Arabic" pitchFamily="18" charset="-78"/>
                <a:cs typeface="Simplified Arabic" pitchFamily="18" charset="-78"/>
              </a:rPr>
              <a:t> </a:t>
            </a:r>
            <a:r>
              <a:rPr lang="ar-SA" sz="2800" b="1" dirty="0" smtClean="0">
                <a:solidFill>
                  <a:srgbClr val="0000CC"/>
                </a:solidFill>
                <a:latin typeface="Simplified Arabic" pitchFamily="18" charset="-78"/>
                <a:cs typeface="Simplified Arabic" pitchFamily="18" charset="-78"/>
              </a:rPr>
              <a:t> (ثانوية) </a:t>
            </a:r>
            <a:r>
              <a:rPr lang="en-GB" sz="2800" b="1" dirty="0" smtClean="0">
                <a:solidFill>
                  <a:srgbClr val="0000CC"/>
                </a:solidFill>
                <a:latin typeface="Simplified Arabic" pitchFamily="18" charset="-78"/>
                <a:cs typeface="Simplified Arabic" pitchFamily="18" charset="-78"/>
              </a:rPr>
              <a:t>derived units</a:t>
            </a:r>
            <a:r>
              <a:rPr lang="ar-SA" sz="2800" b="1" dirty="0" smtClean="0">
                <a:solidFill>
                  <a:srgbClr val="0000CC"/>
                </a:solidFill>
                <a:latin typeface="Simplified Arabic" pitchFamily="18" charset="-78"/>
                <a:cs typeface="Simplified Arabic" pitchFamily="18" charset="-78"/>
              </a:rPr>
              <a:t> </a:t>
            </a:r>
            <a:r>
              <a:rPr lang="en-GB" sz="2800" b="1" dirty="0" smtClean="0">
                <a:solidFill>
                  <a:srgbClr val="0000CC"/>
                </a:solidFill>
                <a:latin typeface="Simplified Arabic" pitchFamily="18" charset="-78"/>
                <a:cs typeface="Simplified Arabic" pitchFamily="18" charset="-78"/>
              </a:rPr>
              <a:t>:</a:t>
            </a:r>
          </a:p>
          <a:p>
            <a:r>
              <a:rPr lang="ar-SA" sz="2800" b="1" dirty="0" smtClean="0">
                <a:latin typeface="Simplified Arabic" pitchFamily="18" charset="-78"/>
                <a:cs typeface="Simplified Arabic" pitchFamily="18" charset="-78"/>
              </a:rPr>
              <a:t>و هي الوحدات الخاصة بتحديد</a:t>
            </a:r>
            <a:r>
              <a:rPr lang="en-GB" sz="2800" b="1" dirty="0" smtClean="0">
                <a:latin typeface="Simplified Arabic" pitchFamily="18" charset="-78"/>
                <a:cs typeface="Simplified Arabic" pitchFamily="18" charset="-78"/>
              </a:rPr>
              <a:t> </a:t>
            </a:r>
            <a:r>
              <a:rPr lang="ar-SA" sz="2800" b="1" dirty="0" smtClean="0">
                <a:latin typeface="Simplified Arabic" pitchFamily="18" charset="-78"/>
                <a:cs typeface="Simplified Arabic" pitchFamily="18" charset="-78"/>
              </a:rPr>
              <a:t>الكميات الفيزيائية المشتقة.</a:t>
            </a:r>
          </a:p>
        </p:txBody>
      </p:sp>
      <p:sp>
        <p:nvSpPr>
          <p:cNvPr id="4" name="مستطيل 3"/>
          <p:cNvSpPr/>
          <p:nvPr/>
        </p:nvSpPr>
        <p:spPr>
          <a:xfrm>
            <a:off x="785786" y="1785926"/>
            <a:ext cx="7572428" cy="83099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SA" sz="2400" b="1" dirty="0" smtClean="0">
                <a:solidFill>
                  <a:srgbClr val="0000CC"/>
                </a:solidFill>
                <a:latin typeface="Simplified Arabic" pitchFamily="18" charset="-78"/>
                <a:cs typeface="Simplified Arabic" pitchFamily="18" charset="-78"/>
              </a:rPr>
              <a:t>1- وحدات </a:t>
            </a:r>
            <a:r>
              <a:rPr lang="ar-SA" sz="2400" b="1" dirty="0" err="1" smtClean="0">
                <a:solidFill>
                  <a:srgbClr val="0000CC"/>
                </a:solidFill>
                <a:latin typeface="Simplified Arabic" pitchFamily="18" charset="-78"/>
                <a:cs typeface="Simplified Arabic" pitchFamily="18" charset="-78"/>
              </a:rPr>
              <a:t>عيارية</a:t>
            </a:r>
            <a:r>
              <a:rPr lang="ar-SA" sz="2400" b="1" dirty="0" smtClean="0">
                <a:solidFill>
                  <a:srgbClr val="0000CC"/>
                </a:solidFill>
                <a:latin typeface="Simplified Arabic" pitchFamily="18" charset="-78"/>
                <a:cs typeface="Simplified Arabic" pitchFamily="18" charset="-78"/>
              </a:rPr>
              <a:t> </a:t>
            </a:r>
            <a:r>
              <a:rPr lang="en-GB" sz="2400" b="1" dirty="0" smtClean="0">
                <a:solidFill>
                  <a:srgbClr val="0000CC"/>
                </a:solidFill>
                <a:latin typeface="Simplified Arabic" pitchFamily="18" charset="-78"/>
                <a:cs typeface="Simplified Arabic" pitchFamily="18" charset="-78"/>
              </a:rPr>
              <a:t>Standard units</a:t>
            </a:r>
            <a:r>
              <a:rPr lang="ar-SA" sz="2400" b="1" dirty="0" smtClean="0">
                <a:solidFill>
                  <a:srgbClr val="0000CC"/>
                </a:solidFill>
                <a:latin typeface="Simplified Arabic" pitchFamily="18" charset="-78"/>
                <a:cs typeface="Simplified Arabic" pitchFamily="18" charset="-78"/>
              </a:rPr>
              <a:t> </a:t>
            </a:r>
            <a:r>
              <a:rPr lang="en-GB" sz="2400" b="1" dirty="0" smtClean="0">
                <a:solidFill>
                  <a:srgbClr val="0000CC"/>
                </a:solidFill>
                <a:latin typeface="Simplified Arabic" pitchFamily="18" charset="-78"/>
                <a:cs typeface="Simplified Arabic" pitchFamily="18" charset="-78"/>
              </a:rPr>
              <a:t>:</a:t>
            </a:r>
          </a:p>
          <a:p>
            <a:r>
              <a:rPr lang="ar-SA" sz="2400" b="1" dirty="0" smtClean="0">
                <a:latin typeface="Simplified Arabic" pitchFamily="18" charset="-78"/>
                <a:cs typeface="Simplified Arabic" pitchFamily="18" charset="-78"/>
              </a:rPr>
              <a:t>و هي الوحدات الخاصة بتحديد</a:t>
            </a:r>
            <a:r>
              <a:rPr lang="en-GB" sz="2400" b="1" dirty="0" smtClean="0">
                <a:latin typeface="Simplified Arabic" pitchFamily="18" charset="-78"/>
                <a:cs typeface="Simplified Arabic" pitchFamily="18" charset="-78"/>
              </a:rPr>
              <a:t> </a:t>
            </a:r>
            <a:r>
              <a:rPr lang="ar-SA" sz="2400" b="1" dirty="0" smtClean="0">
                <a:latin typeface="Simplified Arabic" pitchFamily="18" charset="-78"/>
                <a:cs typeface="Simplified Arabic" pitchFamily="18" charset="-78"/>
              </a:rPr>
              <a:t>الكميات الفيزيائية</a:t>
            </a:r>
            <a:r>
              <a:rPr lang="en-GB" sz="2400" b="1" dirty="0" smtClean="0">
                <a:latin typeface="Simplified Arabic" pitchFamily="18" charset="-78"/>
                <a:cs typeface="Simplified Arabic" pitchFamily="18" charset="-78"/>
              </a:rPr>
              <a:t> </a:t>
            </a:r>
            <a:r>
              <a:rPr lang="ar-SA" sz="2400" b="1" dirty="0" smtClean="0">
                <a:latin typeface="Simplified Arabic" pitchFamily="18" charset="-78"/>
                <a:cs typeface="Simplified Arabic" pitchFamily="18" charset="-78"/>
              </a:rPr>
              <a:t>الأساسية.</a:t>
            </a:r>
          </a:p>
        </p:txBody>
      </p:sp>
      <p:sp>
        <p:nvSpPr>
          <p:cNvPr id="5" name="Rectangle 4"/>
          <p:cNvSpPr/>
          <p:nvPr/>
        </p:nvSpPr>
        <p:spPr>
          <a:xfrm>
            <a:off x="642910" y="5429264"/>
            <a:ext cx="7643866" cy="857256"/>
          </a:xfrm>
          <a:prstGeom prst="rect">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dirty="0" smtClean="0"/>
              <a:t>وسوف نتبع النظام الدولي للوحدات </a:t>
            </a:r>
            <a:r>
              <a:rPr lang="en-US" dirty="0" smtClean="0"/>
              <a:t>system international SI</a:t>
            </a:r>
            <a:endParaRPr lang="ar-SA" dirty="0"/>
          </a:p>
        </p:txBody>
      </p:sp>
      <p:pic>
        <p:nvPicPr>
          <p:cNvPr id="90113" name="Picture 1"/>
          <p:cNvPicPr>
            <a:picLocks noChangeAspect="1" noChangeArrowheads="1"/>
          </p:cNvPicPr>
          <p:nvPr/>
        </p:nvPicPr>
        <p:blipFill>
          <a:blip r:embed="rId3"/>
          <a:srcRect/>
          <a:stretch>
            <a:fillRect/>
          </a:stretch>
        </p:blipFill>
        <p:spPr bwMode="auto">
          <a:xfrm>
            <a:off x="785786" y="4000504"/>
            <a:ext cx="7786742" cy="1499007"/>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box(in)">
                                      <p:cBhvr>
                                        <p:cTn id="15" dur="500"/>
                                        <p:tgtEl>
                                          <p:spTgt spid="4">
                                            <p:txEl>
                                              <p:pRg st="0" end="0"/>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box(in)">
                                      <p:cBhvr>
                                        <p:cTn id="18"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1"/>
          <p:cNvGraphicFramePr>
            <a:graphicFrameLocks noGrp="1"/>
          </p:cNvGraphicFramePr>
          <p:nvPr/>
        </p:nvGraphicFramePr>
        <p:xfrm>
          <a:off x="6215074" y="2143095"/>
          <a:ext cx="1584000" cy="2656080"/>
        </p:xfrm>
        <a:graphic>
          <a:graphicData uri="http://schemas.openxmlformats.org/drawingml/2006/table">
            <a:tbl>
              <a:tblPr rtl="1" firstRow="1" firstCol="1" bandRow="1">
                <a:tableStyleId>{5C22544A-7EE6-4342-B048-85BDC9FD1C3A}</a:tableStyleId>
              </a:tblPr>
              <a:tblGrid>
                <a:gridCol w="1584000"/>
              </a:tblGrid>
              <a:tr h="540000">
                <a:tc>
                  <a:txBody>
                    <a:bodyPr/>
                    <a:lstStyle/>
                    <a:p>
                      <a:pPr algn="ctr" rtl="1"/>
                      <a:r>
                        <a:rPr lang="ar-SA" sz="3600" b="1" dirty="0" smtClean="0">
                          <a:solidFill>
                            <a:srgbClr val="FFFFFF"/>
                          </a:solidFill>
                          <a:latin typeface="Arabic Typesetting" pitchFamily="66" charset="-78"/>
                          <a:cs typeface="Arabic Typesetting" pitchFamily="66" charset="-78"/>
                        </a:rPr>
                        <a:t>الكمية</a:t>
                      </a:r>
                      <a:endParaRPr lang="ar-SA" sz="3600" b="1" dirty="0">
                        <a:solidFill>
                          <a:srgbClr val="FFFFFF"/>
                        </a:solidFill>
                        <a:latin typeface="Arabic Typesetting" pitchFamily="66" charset="-78"/>
                        <a:cs typeface="Arabic Typesetting" pitchFamily="66" charset="-78"/>
                      </a:endParaRPr>
                    </a:p>
                  </a:txBody>
                  <a:tcPr anchor="ctr">
                    <a:cell3D prstMaterial="dkEdge">
                      <a:bevel/>
                      <a:lightRig rig="flood" dir="t"/>
                    </a:cell3D>
                    <a:solidFill>
                      <a:schemeClr val="tx1">
                        <a:lumMod val="85000"/>
                      </a:schemeClr>
                    </a:solidFill>
                  </a:tcPr>
                </a:tc>
              </a:tr>
              <a:tr h="504000">
                <a:tc>
                  <a:txBody>
                    <a:bodyPr/>
                    <a:lstStyle/>
                    <a:p>
                      <a:pPr algn="ctr" rtl="1"/>
                      <a:r>
                        <a:rPr lang="ar-SA" sz="2400" dirty="0" smtClean="0">
                          <a:solidFill>
                            <a:srgbClr val="FFFFFF"/>
                          </a:solidFill>
                          <a:latin typeface="Arabic Typesetting" pitchFamily="66" charset="-78"/>
                          <a:cs typeface="Arabic Typesetting" pitchFamily="66" charset="-78"/>
                        </a:rPr>
                        <a:t>الطول</a:t>
                      </a:r>
                      <a:endParaRPr lang="ar-SA" sz="2400" dirty="0">
                        <a:solidFill>
                          <a:srgbClr val="FFFFFF"/>
                        </a:solidFill>
                        <a:latin typeface="Arabic Typesetting" pitchFamily="66" charset="-78"/>
                        <a:cs typeface="Arabic Typesetting" pitchFamily="66" charset="-78"/>
                      </a:endParaRPr>
                    </a:p>
                  </a:txBody>
                  <a:tcPr anchor="ctr">
                    <a:cell3D prstMaterial="dkEdge">
                      <a:bevel/>
                      <a:lightRig rig="flood" dir="t"/>
                    </a:cell3D>
                    <a:solidFill>
                      <a:schemeClr val="tx1">
                        <a:lumMod val="85000"/>
                      </a:schemeClr>
                    </a:solidFill>
                  </a:tcPr>
                </a:tc>
              </a:tr>
              <a:tr h="504000">
                <a:tc>
                  <a:txBody>
                    <a:bodyPr/>
                    <a:lstStyle/>
                    <a:p>
                      <a:pPr algn="ctr" rtl="1"/>
                      <a:r>
                        <a:rPr lang="ar-SA" sz="2400" dirty="0" smtClean="0">
                          <a:solidFill>
                            <a:srgbClr val="FFFFFF"/>
                          </a:solidFill>
                          <a:latin typeface="Arabic Typesetting" pitchFamily="66" charset="-78"/>
                          <a:cs typeface="Arabic Typesetting" pitchFamily="66" charset="-78"/>
                        </a:rPr>
                        <a:t>الكتلة</a:t>
                      </a:r>
                      <a:endParaRPr lang="ar-SA" sz="2400" dirty="0">
                        <a:solidFill>
                          <a:srgbClr val="FFFFFF"/>
                        </a:solidFill>
                        <a:latin typeface="Arabic Typesetting" pitchFamily="66" charset="-78"/>
                        <a:cs typeface="Arabic Typesetting" pitchFamily="66" charset="-78"/>
                      </a:endParaRPr>
                    </a:p>
                  </a:txBody>
                  <a:tcPr anchor="ctr">
                    <a:cell3D prstMaterial="dkEdge">
                      <a:bevel/>
                      <a:lightRig rig="flood" dir="t"/>
                    </a:cell3D>
                    <a:solidFill>
                      <a:schemeClr val="tx1">
                        <a:lumMod val="85000"/>
                      </a:schemeClr>
                    </a:solidFill>
                  </a:tcPr>
                </a:tc>
              </a:tr>
              <a:tr h="504000">
                <a:tc>
                  <a:txBody>
                    <a:bodyPr/>
                    <a:lstStyle/>
                    <a:p>
                      <a:pPr algn="ctr" rtl="1"/>
                      <a:r>
                        <a:rPr lang="ar-SA" sz="2400" dirty="0" smtClean="0">
                          <a:solidFill>
                            <a:srgbClr val="FFFFFF"/>
                          </a:solidFill>
                          <a:latin typeface="Arabic Typesetting" pitchFamily="66" charset="-78"/>
                          <a:cs typeface="Arabic Typesetting" pitchFamily="66" charset="-78"/>
                        </a:rPr>
                        <a:t>الزمن</a:t>
                      </a:r>
                      <a:endParaRPr lang="ar-SA" sz="2400" dirty="0">
                        <a:solidFill>
                          <a:srgbClr val="FFFFFF"/>
                        </a:solidFill>
                        <a:latin typeface="Arabic Typesetting" pitchFamily="66" charset="-78"/>
                        <a:cs typeface="Arabic Typesetting" pitchFamily="66" charset="-78"/>
                      </a:endParaRPr>
                    </a:p>
                  </a:txBody>
                  <a:tcPr anchor="ctr">
                    <a:cell3D prstMaterial="dkEdge">
                      <a:bevel/>
                      <a:lightRig rig="flood" dir="t"/>
                    </a:cell3D>
                    <a:solidFill>
                      <a:schemeClr val="tx1">
                        <a:lumMod val="85000"/>
                      </a:schemeClr>
                    </a:solidFill>
                  </a:tcPr>
                </a:tc>
              </a:tr>
              <a:tr h="504000">
                <a:tc>
                  <a:txBody>
                    <a:bodyPr/>
                    <a:lstStyle/>
                    <a:p>
                      <a:pPr algn="ctr" rtl="1"/>
                      <a:r>
                        <a:rPr lang="ar-SA" sz="2400" dirty="0" smtClean="0">
                          <a:solidFill>
                            <a:srgbClr val="FFFFFF"/>
                          </a:solidFill>
                          <a:latin typeface="Arabic Typesetting" pitchFamily="66" charset="-78"/>
                          <a:cs typeface="Arabic Typesetting" pitchFamily="66" charset="-78"/>
                        </a:rPr>
                        <a:t>درجة الحرارة</a:t>
                      </a:r>
                      <a:endParaRPr lang="ar-SA" sz="2400" dirty="0">
                        <a:solidFill>
                          <a:srgbClr val="FFFFFF"/>
                        </a:solidFill>
                        <a:latin typeface="Arabic Typesetting" pitchFamily="66" charset="-78"/>
                        <a:cs typeface="Arabic Typesetting" pitchFamily="66" charset="-78"/>
                      </a:endParaRPr>
                    </a:p>
                  </a:txBody>
                  <a:tcPr anchor="ctr">
                    <a:cell3D prstMaterial="dkEdge">
                      <a:bevel/>
                      <a:lightRig rig="flood" dir="t"/>
                    </a:cell3D>
                    <a:solidFill>
                      <a:schemeClr val="tx1">
                        <a:lumMod val="85000"/>
                      </a:schemeClr>
                    </a:solidFill>
                  </a:tcPr>
                </a:tc>
              </a:tr>
            </a:tbl>
          </a:graphicData>
        </a:graphic>
      </p:graphicFrame>
      <p:graphicFrame>
        <p:nvGraphicFramePr>
          <p:cNvPr id="5" name="Table 2"/>
          <p:cNvGraphicFramePr>
            <a:graphicFrameLocks noGrp="1"/>
          </p:cNvGraphicFramePr>
          <p:nvPr/>
        </p:nvGraphicFramePr>
        <p:xfrm>
          <a:off x="4643438" y="2143095"/>
          <a:ext cx="1584000" cy="2656080"/>
        </p:xfrm>
        <a:graphic>
          <a:graphicData uri="http://schemas.openxmlformats.org/drawingml/2006/table">
            <a:tbl>
              <a:tblPr rtl="1" firstRow="1" firstCol="1" bandRow="1">
                <a:solidFill>
                  <a:srgbClr val="66FF66"/>
                </a:solidFill>
                <a:tableStyleId>{5C22544A-7EE6-4342-B048-85BDC9FD1C3A}</a:tableStyleId>
              </a:tblPr>
              <a:tblGrid>
                <a:gridCol w="1584000"/>
              </a:tblGrid>
              <a:tr h="576000">
                <a:tc>
                  <a:txBody>
                    <a:bodyPr/>
                    <a:lstStyle/>
                    <a:p>
                      <a:pPr algn="ctr" rtl="1"/>
                      <a:r>
                        <a:rPr lang="ar-SA" sz="3600" b="0" dirty="0" smtClean="0">
                          <a:ln>
                            <a:solidFill>
                              <a:srgbClr val="002060"/>
                            </a:solidFill>
                          </a:ln>
                          <a:solidFill>
                            <a:schemeClr val="tx2"/>
                          </a:solidFill>
                          <a:latin typeface="Arabic Typesetting" pitchFamily="66" charset="-78"/>
                          <a:cs typeface="Arabic Typesetting" pitchFamily="66" charset="-78"/>
                        </a:rPr>
                        <a:t>الرمز</a:t>
                      </a:r>
                      <a:endParaRPr lang="ar-SA" sz="3600" b="0" dirty="0">
                        <a:ln>
                          <a:solidFill>
                            <a:srgbClr val="002060"/>
                          </a:solidFill>
                        </a:ln>
                        <a:solidFill>
                          <a:schemeClr val="tx2"/>
                        </a:solidFill>
                        <a:latin typeface="Arabic Typesetting" pitchFamily="66" charset="-78"/>
                        <a:cs typeface="Arabic Typesetting" pitchFamily="66" charset="-78"/>
                      </a:endParaRPr>
                    </a:p>
                  </a:txBody>
                  <a:tcPr anchor="ctr">
                    <a:cell3D prstMaterial="dkEdge">
                      <a:bevel/>
                      <a:lightRig rig="flood" dir="t"/>
                    </a:cell3D>
                    <a:solidFill>
                      <a:schemeClr val="bg1"/>
                    </a:solidFill>
                  </a:tcPr>
                </a:tc>
              </a:tr>
              <a:tr h="504000">
                <a:tc>
                  <a:txBody>
                    <a:bodyPr/>
                    <a:lstStyle/>
                    <a:p>
                      <a:pPr algn="ctr" rtl="1"/>
                      <a:r>
                        <a:rPr lang="en-US" sz="1600" dirty="0" smtClean="0">
                          <a:ln>
                            <a:solidFill>
                              <a:srgbClr val="002060"/>
                            </a:solidFill>
                          </a:ln>
                          <a:solidFill>
                            <a:schemeClr val="tx2"/>
                          </a:solidFill>
                          <a:latin typeface="Book Antiqua" pitchFamily="18" charset="0"/>
                          <a:cs typeface="Arabic Typesetting" pitchFamily="66" charset="-78"/>
                        </a:rPr>
                        <a:t>L, h, d, r, x</a:t>
                      </a:r>
                      <a:endParaRPr lang="ar-SA" sz="1600" dirty="0">
                        <a:ln>
                          <a:solidFill>
                            <a:srgbClr val="002060"/>
                          </a:solidFill>
                        </a:ln>
                        <a:solidFill>
                          <a:schemeClr val="tx2"/>
                        </a:solidFill>
                        <a:latin typeface="Book Antiqua" pitchFamily="18" charset="0"/>
                        <a:cs typeface="Arabic Typesetting" pitchFamily="66" charset="-78"/>
                      </a:endParaRPr>
                    </a:p>
                  </a:txBody>
                  <a:tcPr anchor="ctr">
                    <a:cell3D prstMaterial="dkEdge">
                      <a:bevel/>
                      <a:lightRig rig="flood" dir="t"/>
                    </a:cell3D>
                    <a:solidFill>
                      <a:schemeClr val="bg1"/>
                    </a:solidFill>
                  </a:tcPr>
                </a:tc>
              </a:tr>
              <a:tr h="504000">
                <a:tc>
                  <a:txBody>
                    <a:bodyPr/>
                    <a:lstStyle/>
                    <a:p>
                      <a:pPr algn="ctr" rtl="1"/>
                      <a:r>
                        <a:rPr lang="en-US" sz="1600" dirty="0" smtClean="0">
                          <a:ln>
                            <a:solidFill>
                              <a:srgbClr val="002060"/>
                            </a:solidFill>
                          </a:ln>
                          <a:solidFill>
                            <a:schemeClr val="tx2"/>
                          </a:solidFill>
                          <a:latin typeface="Book Antiqua" pitchFamily="18" charset="0"/>
                          <a:cs typeface="Arabic Typesetting" pitchFamily="66" charset="-78"/>
                        </a:rPr>
                        <a:t>m</a:t>
                      </a:r>
                      <a:endParaRPr lang="ar-SA" sz="1600" dirty="0">
                        <a:ln>
                          <a:solidFill>
                            <a:srgbClr val="002060"/>
                          </a:solidFill>
                        </a:ln>
                        <a:solidFill>
                          <a:schemeClr val="tx2"/>
                        </a:solidFill>
                        <a:latin typeface="Book Antiqua" pitchFamily="18" charset="0"/>
                        <a:cs typeface="Arabic Typesetting" pitchFamily="66" charset="-78"/>
                      </a:endParaRPr>
                    </a:p>
                  </a:txBody>
                  <a:tcPr anchor="ctr">
                    <a:cell3D prstMaterial="dkEdge">
                      <a:bevel/>
                      <a:lightRig rig="flood" dir="t"/>
                    </a:cell3D>
                    <a:solidFill>
                      <a:schemeClr val="bg1"/>
                    </a:solidFill>
                  </a:tcPr>
                </a:tc>
              </a:tr>
              <a:tr h="504000">
                <a:tc>
                  <a:txBody>
                    <a:bodyPr/>
                    <a:lstStyle/>
                    <a:p>
                      <a:pPr algn="ctr" rtl="1"/>
                      <a:r>
                        <a:rPr lang="en-US" sz="1600" dirty="0" smtClean="0">
                          <a:ln>
                            <a:solidFill>
                              <a:srgbClr val="002060"/>
                            </a:solidFill>
                          </a:ln>
                          <a:solidFill>
                            <a:schemeClr val="tx2"/>
                          </a:solidFill>
                          <a:latin typeface="Book Antiqua" pitchFamily="18" charset="0"/>
                          <a:cs typeface="Arabic Typesetting" pitchFamily="66" charset="-78"/>
                        </a:rPr>
                        <a:t>t</a:t>
                      </a:r>
                      <a:endParaRPr lang="ar-SA" sz="1600" dirty="0">
                        <a:ln>
                          <a:solidFill>
                            <a:srgbClr val="002060"/>
                          </a:solidFill>
                        </a:ln>
                        <a:solidFill>
                          <a:schemeClr val="tx2"/>
                        </a:solidFill>
                        <a:latin typeface="Book Antiqua" pitchFamily="18" charset="0"/>
                        <a:cs typeface="Arabic Typesetting" pitchFamily="66" charset="-78"/>
                      </a:endParaRPr>
                    </a:p>
                  </a:txBody>
                  <a:tcPr anchor="ctr">
                    <a:cell3D prstMaterial="dkEdge">
                      <a:bevel/>
                      <a:lightRig rig="flood" dir="t"/>
                    </a:cell3D>
                    <a:solidFill>
                      <a:schemeClr val="bg1"/>
                    </a:solidFill>
                  </a:tcPr>
                </a:tc>
              </a:tr>
              <a:tr h="504000">
                <a:tc>
                  <a:txBody>
                    <a:bodyPr/>
                    <a:lstStyle/>
                    <a:p>
                      <a:pPr algn="ctr" rtl="1"/>
                      <a:r>
                        <a:rPr lang="en-US" sz="1600" dirty="0" smtClean="0">
                          <a:ln>
                            <a:solidFill>
                              <a:srgbClr val="002060"/>
                            </a:solidFill>
                          </a:ln>
                          <a:solidFill>
                            <a:schemeClr val="tx2"/>
                          </a:solidFill>
                          <a:latin typeface="Book Antiqua" pitchFamily="18" charset="0"/>
                          <a:cs typeface="Arabic Typesetting" pitchFamily="66" charset="-78"/>
                        </a:rPr>
                        <a:t>T</a:t>
                      </a:r>
                      <a:endParaRPr lang="ar-SA" sz="1600" dirty="0">
                        <a:ln>
                          <a:solidFill>
                            <a:srgbClr val="002060"/>
                          </a:solidFill>
                        </a:ln>
                        <a:solidFill>
                          <a:schemeClr val="tx2"/>
                        </a:solidFill>
                        <a:latin typeface="Book Antiqua" pitchFamily="18" charset="0"/>
                        <a:cs typeface="Arabic Typesetting" pitchFamily="66" charset="-78"/>
                      </a:endParaRPr>
                    </a:p>
                  </a:txBody>
                  <a:tcPr anchor="ctr">
                    <a:cell3D prstMaterial="dkEdge">
                      <a:bevel/>
                      <a:lightRig rig="flood" dir="t"/>
                    </a:cell3D>
                    <a:solidFill>
                      <a:schemeClr val="bg1"/>
                    </a:solidFill>
                  </a:tcPr>
                </a:tc>
              </a:tr>
            </a:tbl>
          </a:graphicData>
        </a:graphic>
      </p:graphicFrame>
      <p:graphicFrame>
        <p:nvGraphicFramePr>
          <p:cNvPr id="6" name="Table 4"/>
          <p:cNvGraphicFramePr>
            <a:graphicFrameLocks noGrp="1"/>
          </p:cNvGraphicFramePr>
          <p:nvPr/>
        </p:nvGraphicFramePr>
        <p:xfrm>
          <a:off x="2786050" y="2143095"/>
          <a:ext cx="1941190" cy="2656080"/>
        </p:xfrm>
        <a:graphic>
          <a:graphicData uri="http://schemas.openxmlformats.org/drawingml/2006/table">
            <a:tbl>
              <a:tblPr rtl="1" firstRow="1" firstCol="1" bandRow="1">
                <a:solidFill>
                  <a:srgbClr val="FFFF97"/>
                </a:solidFill>
                <a:tableStyleId>{5C22544A-7EE6-4342-B048-85BDC9FD1C3A}</a:tableStyleId>
              </a:tblPr>
              <a:tblGrid>
                <a:gridCol w="1941190"/>
              </a:tblGrid>
              <a:tr h="576000">
                <a:tc>
                  <a:txBody>
                    <a:bodyPr/>
                    <a:lstStyle/>
                    <a:p>
                      <a:pPr algn="ctr" rtl="1"/>
                      <a:r>
                        <a:rPr lang="ar-SA" sz="3600" b="0" dirty="0" smtClean="0">
                          <a:ln>
                            <a:solidFill>
                              <a:srgbClr val="002060"/>
                            </a:solidFill>
                          </a:ln>
                          <a:solidFill>
                            <a:schemeClr val="tx1"/>
                          </a:solidFill>
                          <a:latin typeface="Arabic Typesetting" pitchFamily="66" charset="-78"/>
                          <a:cs typeface="Arabic Typesetting" pitchFamily="66" charset="-78"/>
                        </a:rPr>
                        <a:t>الوحدة حسب </a:t>
                      </a:r>
                      <a:r>
                        <a:rPr lang="en-US" sz="2800" b="0" dirty="0" smtClean="0">
                          <a:ln>
                            <a:solidFill>
                              <a:srgbClr val="002060"/>
                            </a:solidFill>
                          </a:ln>
                          <a:solidFill>
                            <a:schemeClr val="tx1"/>
                          </a:solidFill>
                          <a:latin typeface="Arabic Typesetting" pitchFamily="66" charset="-78"/>
                          <a:cs typeface="Arabic Typesetting" pitchFamily="66" charset="-78"/>
                        </a:rPr>
                        <a:t>SI</a:t>
                      </a:r>
                      <a:endParaRPr lang="ar-SA" b="0" dirty="0">
                        <a:ln>
                          <a:solidFill>
                            <a:srgbClr val="002060"/>
                          </a:solidFill>
                        </a:ln>
                        <a:solidFill>
                          <a:schemeClr val="tx1"/>
                        </a:solidFill>
                        <a:latin typeface="Arabic Typesetting" pitchFamily="66" charset="-78"/>
                        <a:cs typeface="Arabic Typesetting" pitchFamily="66" charset="-78"/>
                      </a:endParaRPr>
                    </a:p>
                  </a:txBody>
                  <a:tcPr anchor="ctr">
                    <a:cell3D prstMaterial="dkEdge">
                      <a:bevel/>
                      <a:lightRig rig="flood" dir="t"/>
                    </a:cell3D>
                    <a:solidFill>
                      <a:srgbClr val="FFFF00"/>
                    </a:solidFill>
                  </a:tcPr>
                </a:tc>
              </a:tr>
              <a:tr h="504000">
                <a:tc>
                  <a:txBody>
                    <a:bodyPr/>
                    <a:lstStyle/>
                    <a:p>
                      <a:pPr algn="ctr" rtl="1"/>
                      <a:r>
                        <a:rPr lang="en-US" sz="1800" dirty="0" smtClean="0">
                          <a:ln>
                            <a:solidFill>
                              <a:srgbClr val="002060"/>
                            </a:solidFill>
                          </a:ln>
                          <a:solidFill>
                            <a:schemeClr val="tx1"/>
                          </a:solidFill>
                          <a:latin typeface="Book Antiqua" pitchFamily="18" charset="0"/>
                          <a:cs typeface="Arabic Typesetting" pitchFamily="66" charset="-78"/>
                        </a:rPr>
                        <a:t>m</a:t>
                      </a:r>
                      <a:endParaRPr lang="ar-SA" sz="1800" dirty="0">
                        <a:ln>
                          <a:solidFill>
                            <a:srgbClr val="002060"/>
                          </a:solidFill>
                        </a:ln>
                        <a:solidFill>
                          <a:schemeClr val="tx1"/>
                        </a:solidFill>
                        <a:latin typeface="Book Antiqua" pitchFamily="18" charset="0"/>
                        <a:cs typeface="Arabic Typesetting" pitchFamily="66" charset="-78"/>
                      </a:endParaRPr>
                    </a:p>
                  </a:txBody>
                  <a:tcPr anchor="ctr">
                    <a:cell3D prstMaterial="dkEdge">
                      <a:bevel/>
                      <a:lightRig rig="flood" dir="t"/>
                    </a:cell3D>
                    <a:solidFill>
                      <a:srgbClr val="FFFF00"/>
                    </a:solidFill>
                  </a:tcPr>
                </a:tc>
              </a:tr>
              <a:tr h="504000">
                <a:tc>
                  <a:txBody>
                    <a:bodyPr/>
                    <a:lstStyle/>
                    <a:p>
                      <a:pPr algn="ctr" rtl="1"/>
                      <a:r>
                        <a:rPr lang="en-US" sz="1800" dirty="0" smtClean="0">
                          <a:ln>
                            <a:solidFill>
                              <a:srgbClr val="002060"/>
                            </a:solidFill>
                          </a:ln>
                          <a:solidFill>
                            <a:schemeClr val="tx1"/>
                          </a:solidFill>
                          <a:latin typeface="Book Antiqua" pitchFamily="18" charset="0"/>
                          <a:cs typeface="Arabic Typesetting" pitchFamily="66" charset="-78"/>
                        </a:rPr>
                        <a:t>kg</a:t>
                      </a:r>
                      <a:endParaRPr lang="ar-SA" sz="2000" dirty="0">
                        <a:ln>
                          <a:solidFill>
                            <a:srgbClr val="002060"/>
                          </a:solidFill>
                        </a:ln>
                        <a:solidFill>
                          <a:schemeClr val="tx1"/>
                        </a:solidFill>
                        <a:latin typeface="Book Antiqua" pitchFamily="18" charset="0"/>
                        <a:cs typeface="Arabic Typesetting" pitchFamily="66" charset="-78"/>
                      </a:endParaRPr>
                    </a:p>
                  </a:txBody>
                  <a:tcPr anchor="ctr">
                    <a:cell3D prstMaterial="dkEdge">
                      <a:bevel/>
                      <a:lightRig rig="flood" dir="t"/>
                    </a:cell3D>
                    <a:solidFill>
                      <a:srgbClr val="FFFF00"/>
                    </a:solidFill>
                  </a:tcPr>
                </a:tc>
              </a:tr>
              <a:tr h="504000">
                <a:tc>
                  <a:txBody>
                    <a:bodyPr/>
                    <a:lstStyle/>
                    <a:p>
                      <a:pPr algn="ctr" rtl="1"/>
                      <a:r>
                        <a:rPr lang="en-US" sz="1800" dirty="0" smtClean="0">
                          <a:ln>
                            <a:solidFill>
                              <a:srgbClr val="002060"/>
                            </a:solidFill>
                          </a:ln>
                          <a:solidFill>
                            <a:schemeClr val="tx1"/>
                          </a:solidFill>
                          <a:latin typeface="Book Antiqua" pitchFamily="18" charset="0"/>
                          <a:cs typeface="Arabic Typesetting" pitchFamily="66" charset="-78"/>
                        </a:rPr>
                        <a:t>s</a:t>
                      </a:r>
                      <a:endParaRPr lang="ar-SA" sz="1800" dirty="0">
                        <a:ln>
                          <a:solidFill>
                            <a:srgbClr val="002060"/>
                          </a:solidFill>
                        </a:ln>
                        <a:solidFill>
                          <a:schemeClr val="tx1"/>
                        </a:solidFill>
                        <a:latin typeface="Book Antiqua" pitchFamily="18" charset="0"/>
                        <a:cs typeface="Arabic Typesetting" pitchFamily="66" charset="-78"/>
                      </a:endParaRPr>
                    </a:p>
                  </a:txBody>
                  <a:tcPr anchor="ctr">
                    <a:cell3D prstMaterial="dkEdge">
                      <a:bevel/>
                      <a:lightRig rig="flood" dir="t"/>
                    </a:cell3D>
                    <a:solidFill>
                      <a:srgbClr val="FFFF00"/>
                    </a:solidFill>
                  </a:tcPr>
                </a:tc>
              </a:tr>
              <a:tr h="504000">
                <a:tc>
                  <a:txBody>
                    <a:bodyPr/>
                    <a:lstStyle/>
                    <a:p>
                      <a:pPr algn="ctr" rtl="1"/>
                      <a:r>
                        <a:rPr lang="en-US" sz="1800" dirty="0" smtClean="0">
                          <a:ln>
                            <a:solidFill>
                              <a:srgbClr val="002060"/>
                            </a:solidFill>
                          </a:ln>
                          <a:solidFill>
                            <a:schemeClr val="tx1"/>
                          </a:solidFill>
                          <a:latin typeface="Book Antiqua" pitchFamily="18" charset="0"/>
                          <a:cs typeface="Arabic Typesetting" pitchFamily="66" charset="-78"/>
                        </a:rPr>
                        <a:t>K</a:t>
                      </a:r>
                      <a:endParaRPr lang="ar-SA" sz="1800" dirty="0">
                        <a:ln>
                          <a:solidFill>
                            <a:srgbClr val="002060"/>
                          </a:solidFill>
                        </a:ln>
                        <a:solidFill>
                          <a:schemeClr val="tx1"/>
                        </a:solidFill>
                        <a:latin typeface="Book Antiqua" pitchFamily="18" charset="0"/>
                        <a:cs typeface="Arabic Typesetting" pitchFamily="66" charset="-78"/>
                      </a:endParaRPr>
                    </a:p>
                  </a:txBody>
                  <a:tcPr anchor="ctr">
                    <a:cell3D prstMaterial="dkEdge">
                      <a:bevel/>
                      <a:lightRig rig="flood" dir="t"/>
                    </a:cell3D>
                    <a:solidFill>
                      <a:srgbClr val="FFFF00"/>
                    </a:solidFill>
                  </a:tcPr>
                </a:tc>
              </a:tr>
            </a:tbl>
          </a:graphicData>
        </a:graphic>
      </p:graphicFrame>
      <p:sp>
        <p:nvSpPr>
          <p:cNvPr id="7" name="TextBox 5"/>
          <p:cNvSpPr txBox="1">
            <a:spLocks noChangeArrowheads="1"/>
          </p:cNvSpPr>
          <p:nvPr/>
        </p:nvSpPr>
        <p:spPr bwMode="auto">
          <a:xfrm>
            <a:off x="1214414" y="1071546"/>
            <a:ext cx="6715125" cy="461665"/>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algn="ctr"/>
            <a:r>
              <a:rPr lang="ar-SA" sz="2400" dirty="0">
                <a:latin typeface="Arabic Typesetting" pitchFamily="66" charset="-78"/>
                <a:cs typeface="PT Bold Heading" pitchFamily="2" charset="-78"/>
              </a:rPr>
              <a:t>الكميات الفيزيائية  الأساسية </a:t>
            </a:r>
            <a:r>
              <a:rPr lang="en-US" sz="2400" dirty="0">
                <a:latin typeface="Arabic Typesetting" pitchFamily="66" charset="-78"/>
                <a:cs typeface="PT Bold Heading" pitchFamily="2" charset="-78"/>
              </a:rPr>
              <a:t>The Basic Physical Quantities </a:t>
            </a:r>
            <a:endParaRPr lang="ar-SA" sz="2400" dirty="0">
              <a:latin typeface="Arabic Typesetting" pitchFamily="66" charset="-78"/>
              <a:cs typeface="PT Bold Heading" pitchFamily="2" charset="-78"/>
            </a:endParaRPr>
          </a:p>
        </p:txBody>
      </p:sp>
      <p:graphicFrame>
        <p:nvGraphicFramePr>
          <p:cNvPr id="8" name="Table 6"/>
          <p:cNvGraphicFramePr>
            <a:graphicFrameLocks noGrp="1"/>
          </p:cNvGraphicFramePr>
          <p:nvPr/>
        </p:nvGraphicFramePr>
        <p:xfrm>
          <a:off x="1285852" y="2143095"/>
          <a:ext cx="1584000" cy="2656080"/>
        </p:xfrm>
        <a:graphic>
          <a:graphicData uri="http://schemas.openxmlformats.org/drawingml/2006/table">
            <a:tbl>
              <a:tblPr rtl="1" firstRow="1" firstCol="1" bandRow="1">
                <a:solidFill>
                  <a:srgbClr val="99FF66"/>
                </a:solidFill>
                <a:tableStyleId>{5C22544A-7EE6-4342-B048-85BDC9FD1C3A}</a:tableStyleId>
              </a:tblPr>
              <a:tblGrid>
                <a:gridCol w="1584000"/>
              </a:tblGrid>
              <a:tr h="370840">
                <a:tc>
                  <a:txBody>
                    <a:bodyPr/>
                    <a:lstStyle/>
                    <a:p>
                      <a:pPr algn="ctr" rtl="1"/>
                      <a:r>
                        <a:rPr lang="ar-SA" sz="3600" b="0" dirty="0" smtClean="0">
                          <a:ln>
                            <a:solidFill>
                              <a:srgbClr val="002060"/>
                            </a:solidFill>
                          </a:ln>
                          <a:solidFill>
                            <a:srgbClr val="C00000"/>
                          </a:solidFill>
                          <a:latin typeface="Arabic Typesetting" pitchFamily="66" charset="-78"/>
                          <a:cs typeface="Arabic Typesetting" pitchFamily="66" charset="-78"/>
                        </a:rPr>
                        <a:t>البعد</a:t>
                      </a:r>
                      <a:endParaRPr lang="ar-SA" sz="3600" b="0" dirty="0">
                        <a:ln>
                          <a:solidFill>
                            <a:srgbClr val="002060"/>
                          </a:solidFill>
                        </a:ln>
                        <a:solidFill>
                          <a:srgbClr val="C00000"/>
                        </a:solidFill>
                        <a:latin typeface="Arabic Typesetting" pitchFamily="66" charset="-78"/>
                        <a:cs typeface="Arabic Typesetting" pitchFamily="66" charset="-78"/>
                      </a:endParaRPr>
                    </a:p>
                  </a:txBody>
                  <a:tcPr anchor="ctr">
                    <a:cell3D prstMaterial="dkEdge">
                      <a:bevel/>
                      <a:lightRig rig="flood" dir="t"/>
                    </a:cell3D>
                    <a:solidFill>
                      <a:srgbClr val="92D050"/>
                    </a:solidFill>
                  </a:tcPr>
                </a:tc>
              </a:tr>
              <a:tr h="504000">
                <a:tc>
                  <a:txBody>
                    <a:bodyPr/>
                    <a:lstStyle/>
                    <a:p>
                      <a:pPr algn="ctr" rtl="1"/>
                      <a:r>
                        <a:rPr lang="en-US" sz="1600" dirty="0" smtClean="0">
                          <a:ln>
                            <a:solidFill>
                              <a:srgbClr val="002060"/>
                            </a:solidFill>
                          </a:ln>
                          <a:solidFill>
                            <a:srgbClr val="C00000"/>
                          </a:solidFill>
                          <a:latin typeface="Book Antiqua" pitchFamily="18" charset="0"/>
                          <a:cs typeface="Arabic Typesetting" pitchFamily="66" charset="-78"/>
                        </a:rPr>
                        <a:t>L</a:t>
                      </a:r>
                      <a:endParaRPr lang="ar-SA" sz="1600" dirty="0">
                        <a:ln>
                          <a:solidFill>
                            <a:srgbClr val="002060"/>
                          </a:solidFill>
                        </a:ln>
                        <a:solidFill>
                          <a:srgbClr val="C00000"/>
                        </a:solidFill>
                        <a:latin typeface="Book Antiqua" pitchFamily="18" charset="0"/>
                        <a:cs typeface="Arabic Typesetting" pitchFamily="66" charset="-78"/>
                      </a:endParaRPr>
                    </a:p>
                  </a:txBody>
                  <a:tcPr anchor="ctr">
                    <a:cell3D prstMaterial="dkEdge">
                      <a:bevel/>
                      <a:lightRig rig="flood" dir="t"/>
                    </a:cell3D>
                    <a:solidFill>
                      <a:srgbClr val="92D050"/>
                    </a:solidFill>
                  </a:tcPr>
                </a:tc>
              </a:tr>
              <a:tr h="504000">
                <a:tc>
                  <a:txBody>
                    <a:bodyPr/>
                    <a:lstStyle/>
                    <a:p>
                      <a:pPr algn="ctr" rtl="1"/>
                      <a:r>
                        <a:rPr lang="en-US" sz="1600" dirty="0" smtClean="0">
                          <a:ln>
                            <a:solidFill>
                              <a:srgbClr val="002060"/>
                            </a:solidFill>
                          </a:ln>
                          <a:solidFill>
                            <a:srgbClr val="C00000"/>
                          </a:solidFill>
                          <a:latin typeface="Book Antiqua" pitchFamily="18" charset="0"/>
                          <a:cs typeface="Arabic Typesetting" pitchFamily="66" charset="-78"/>
                        </a:rPr>
                        <a:t>M</a:t>
                      </a:r>
                      <a:endParaRPr lang="ar-SA" sz="1600" dirty="0">
                        <a:ln>
                          <a:solidFill>
                            <a:srgbClr val="002060"/>
                          </a:solidFill>
                        </a:ln>
                        <a:solidFill>
                          <a:srgbClr val="C00000"/>
                        </a:solidFill>
                        <a:latin typeface="Book Antiqua" pitchFamily="18" charset="0"/>
                        <a:cs typeface="Arabic Typesetting" pitchFamily="66" charset="-78"/>
                      </a:endParaRPr>
                    </a:p>
                  </a:txBody>
                  <a:tcPr anchor="ctr">
                    <a:cell3D prstMaterial="dkEdge">
                      <a:bevel/>
                      <a:lightRig rig="flood" dir="t"/>
                    </a:cell3D>
                    <a:solidFill>
                      <a:srgbClr val="92D050"/>
                    </a:solidFill>
                  </a:tcPr>
                </a:tc>
              </a:tr>
              <a:tr h="504000">
                <a:tc>
                  <a:txBody>
                    <a:bodyPr/>
                    <a:lstStyle/>
                    <a:p>
                      <a:pPr algn="ctr" rtl="1"/>
                      <a:r>
                        <a:rPr lang="en-US" sz="1600" dirty="0" smtClean="0">
                          <a:ln>
                            <a:solidFill>
                              <a:srgbClr val="002060"/>
                            </a:solidFill>
                          </a:ln>
                          <a:solidFill>
                            <a:srgbClr val="C00000"/>
                          </a:solidFill>
                          <a:latin typeface="Book Antiqua" pitchFamily="18" charset="0"/>
                          <a:cs typeface="Arabic Typesetting" pitchFamily="66" charset="-78"/>
                        </a:rPr>
                        <a:t>T</a:t>
                      </a:r>
                      <a:endParaRPr lang="ar-SA" sz="1600" dirty="0">
                        <a:ln>
                          <a:solidFill>
                            <a:srgbClr val="002060"/>
                          </a:solidFill>
                        </a:ln>
                        <a:solidFill>
                          <a:srgbClr val="C00000"/>
                        </a:solidFill>
                        <a:latin typeface="Book Antiqua" pitchFamily="18" charset="0"/>
                        <a:cs typeface="Arabic Typesetting" pitchFamily="66" charset="-78"/>
                      </a:endParaRPr>
                    </a:p>
                  </a:txBody>
                  <a:tcPr anchor="ctr">
                    <a:cell3D prstMaterial="dkEdge">
                      <a:bevel/>
                      <a:lightRig rig="flood" dir="t"/>
                    </a:cell3D>
                    <a:solidFill>
                      <a:srgbClr val="92D050"/>
                    </a:solidFill>
                  </a:tcPr>
                </a:tc>
              </a:tr>
              <a:tr h="504000">
                <a:tc>
                  <a:txBody>
                    <a:bodyPr/>
                    <a:lstStyle/>
                    <a:p>
                      <a:pPr algn="ctr" rtl="1"/>
                      <a:r>
                        <a:rPr lang="en-US" sz="1800" dirty="0" smtClean="0">
                          <a:ln>
                            <a:solidFill>
                              <a:srgbClr val="002060"/>
                            </a:solidFill>
                          </a:ln>
                          <a:solidFill>
                            <a:srgbClr val="C00000"/>
                          </a:solidFill>
                          <a:latin typeface="Symbol" pitchFamily="18" charset="2"/>
                          <a:cs typeface="Arabic Typesetting" pitchFamily="66" charset="-78"/>
                        </a:rPr>
                        <a:t>q</a:t>
                      </a:r>
                      <a:endParaRPr lang="ar-SA" sz="1800" dirty="0">
                        <a:ln>
                          <a:solidFill>
                            <a:srgbClr val="002060"/>
                          </a:solidFill>
                        </a:ln>
                        <a:solidFill>
                          <a:srgbClr val="C00000"/>
                        </a:solidFill>
                        <a:latin typeface="Symbol" pitchFamily="18" charset="2"/>
                        <a:cs typeface="Arabic Typesetting" pitchFamily="66" charset="-78"/>
                      </a:endParaRPr>
                    </a:p>
                  </a:txBody>
                  <a:tcPr anchor="ctr">
                    <a:cell3D prstMaterial="dkEdge">
                      <a:bevel/>
                      <a:lightRig rig="flood" dir="t"/>
                    </a:cell3D>
                    <a:solidFill>
                      <a:srgbClr val="92D050"/>
                    </a:solidFill>
                  </a:tcPr>
                </a:tc>
              </a:tr>
            </a:tbl>
          </a:graphicData>
        </a:graphic>
      </p:graphicFrame>
      <p:sp>
        <p:nvSpPr>
          <p:cNvPr id="9" name="TextBox 8"/>
          <p:cNvSpPr txBox="1"/>
          <p:nvPr/>
        </p:nvSpPr>
        <p:spPr>
          <a:xfrm>
            <a:off x="1428750" y="5072046"/>
            <a:ext cx="1143000" cy="400050"/>
          </a:xfrm>
          <a:prstGeom prst="rect">
            <a:avLst/>
          </a:prstGeom>
          <a:solidFill>
            <a:schemeClr val="tx1">
              <a:lumMod val="65000"/>
            </a:schemeClr>
          </a:solidFill>
        </p:spPr>
        <p:txBody>
          <a:bodyPr rtlCol="1">
            <a:spAutoFit/>
          </a:bodyPr>
          <a:lstStyle/>
          <a:p>
            <a:pPr algn="ctr" fontAlgn="auto">
              <a:spcBef>
                <a:spcPts val="0"/>
              </a:spcBef>
              <a:spcAft>
                <a:spcPts val="0"/>
              </a:spcAft>
              <a:defRPr/>
            </a:pPr>
            <a:r>
              <a:rPr lang="en-US" sz="2000" dirty="0">
                <a:solidFill>
                  <a:schemeClr val="bg2">
                    <a:lumMod val="75000"/>
                  </a:schemeClr>
                </a:solidFill>
                <a:latin typeface="Book Antiqua" pitchFamily="18" charset="0"/>
                <a:cs typeface="+mn-cs"/>
              </a:rPr>
              <a:t>L</a:t>
            </a:r>
            <a:r>
              <a:rPr lang="ar-SA" sz="2000" dirty="0">
                <a:solidFill>
                  <a:schemeClr val="bg2">
                    <a:lumMod val="75000"/>
                  </a:schemeClr>
                </a:solidFill>
                <a:latin typeface="Book Antiqua" pitchFamily="18" charset="0"/>
                <a:cs typeface="+mn-cs"/>
              </a:rPr>
              <a:t> = [</a:t>
            </a:r>
            <a:r>
              <a:rPr lang="en-US" sz="2000" dirty="0">
                <a:solidFill>
                  <a:schemeClr val="bg2">
                    <a:lumMod val="75000"/>
                  </a:schemeClr>
                </a:solidFill>
                <a:latin typeface="Book Antiqua" pitchFamily="18" charset="0"/>
                <a:cs typeface="+mn-cs"/>
              </a:rPr>
              <a:t>d</a:t>
            </a:r>
            <a:r>
              <a:rPr lang="ar-SA" sz="2000" dirty="0">
                <a:solidFill>
                  <a:schemeClr val="bg2">
                    <a:lumMod val="75000"/>
                  </a:schemeClr>
                </a:solidFill>
                <a:latin typeface="Book Antiqua" pitchFamily="18" charset="0"/>
                <a:cs typeface="+mn-cs"/>
              </a:rPr>
              <a:t>]</a:t>
            </a:r>
          </a:p>
        </p:txBody>
      </p:sp>
      <p:sp>
        <p:nvSpPr>
          <p:cNvPr id="10" name="TextBox 9"/>
          <p:cNvSpPr txBox="1"/>
          <p:nvPr/>
        </p:nvSpPr>
        <p:spPr>
          <a:xfrm>
            <a:off x="1428750" y="5572108"/>
            <a:ext cx="1357313" cy="400050"/>
          </a:xfrm>
          <a:prstGeom prst="rect">
            <a:avLst/>
          </a:prstGeom>
          <a:solidFill>
            <a:schemeClr val="tx1">
              <a:lumMod val="65000"/>
            </a:schemeClr>
          </a:solidFill>
        </p:spPr>
        <p:txBody>
          <a:bodyPr rtlCol="1">
            <a:spAutoFit/>
          </a:bodyPr>
          <a:lstStyle/>
          <a:p>
            <a:pPr algn="ctr" fontAlgn="auto">
              <a:spcBef>
                <a:spcPts val="0"/>
              </a:spcBef>
              <a:spcAft>
                <a:spcPts val="0"/>
              </a:spcAft>
              <a:defRPr/>
            </a:pPr>
            <a:r>
              <a:rPr lang="en-US" sz="2000" dirty="0">
                <a:solidFill>
                  <a:schemeClr val="bg2">
                    <a:lumMod val="75000"/>
                  </a:schemeClr>
                </a:solidFill>
                <a:latin typeface="Book Antiqua" pitchFamily="18" charset="0"/>
                <a:cs typeface="+mn-cs"/>
              </a:rPr>
              <a:t>M</a:t>
            </a:r>
            <a:r>
              <a:rPr lang="ar-SA" sz="2000" dirty="0">
                <a:solidFill>
                  <a:schemeClr val="bg2">
                    <a:lumMod val="75000"/>
                  </a:schemeClr>
                </a:solidFill>
                <a:latin typeface="Book Antiqua" pitchFamily="18" charset="0"/>
                <a:cs typeface="+mn-cs"/>
              </a:rPr>
              <a:t> = [</a:t>
            </a:r>
            <a:r>
              <a:rPr lang="en-US" sz="2000" dirty="0">
                <a:solidFill>
                  <a:schemeClr val="bg2">
                    <a:lumMod val="75000"/>
                  </a:schemeClr>
                </a:solidFill>
                <a:latin typeface="Book Antiqua" pitchFamily="18" charset="0"/>
                <a:cs typeface="+mn-cs"/>
              </a:rPr>
              <a:t>m</a:t>
            </a:r>
            <a:r>
              <a:rPr lang="ar-SA" sz="2000" dirty="0">
                <a:solidFill>
                  <a:schemeClr val="bg2">
                    <a:lumMod val="75000"/>
                  </a:schemeClr>
                </a:solidFill>
                <a:latin typeface="Book Antiqua" pitchFamily="18" charset="0"/>
                <a:cs typeface="+mn-cs"/>
              </a:rPr>
              <a:t>]</a:t>
            </a:r>
          </a:p>
        </p:txBody>
      </p:sp>
      <p:sp>
        <p:nvSpPr>
          <p:cNvPr id="11" name="TextBox 10"/>
          <p:cNvSpPr txBox="1"/>
          <p:nvPr/>
        </p:nvSpPr>
        <p:spPr>
          <a:xfrm>
            <a:off x="4357688" y="5072046"/>
            <a:ext cx="1143000" cy="400050"/>
          </a:xfrm>
          <a:prstGeom prst="rect">
            <a:avLst/>
          </a:prstGeom>
          <a:solidFill>
            <a:schemeClr val="tx1">
              <a:lumMod val="65000"/>
            </a:schemeClr>
          </a:solidFill>
        </p:spPr>
        <p:txBody>
          <a:bodyPr rtlCol="1">
            <a:spAutoFit/>
          </a:bodyPr>
          <a:lstStyle/>
          <a:p>
            <a:pPr algn="ctr" fontAlgn="auto">
              <a:spcBef>
                <a:spcPts val="0"/>
              </a:spcBef>
              <a:spcAft>
                <a:spcPts val="0"/>
              </a:spcAft>
              <a:defRPr/>
            </a:pPr>
            <a:r>
              <a:rPr lang="en-US" sz="2000" dirty="0">
                <a:solidFill>
                  <a:schemeClr val="bg2">
                    <a:lumMod val="75000"/>
                  </a:schemeClr>
                </a:solidFill>
                <a:latin typeface="Book Antiqua" pitchFamily="18" charset="0"/>
                <a:cs typeface="+mn-cs"/>
              </a:rPr>
              <a:t>T</a:t>
            </a:r>
            <a:r>
              <a:rPr lang="ar-SA" sz="2000" dirty="0">
                <a:solidFill>
                  <a:schemeClr val="bg2">
                    <a:lumMod val="75000"/>
                  </a:schemeClr>
                </a:solidFill>
                <a:latin typeface="Book Antiqua" pitchFamily="18" charset="0"/>
                <a:cs typeface="+mn-cs"/>
              </a:rPr>
              <a:t> = [</a:t>
            </a:r>
            <a:r>
              <a:rPr lang="en-US" sz="2000" dirty="0">
                <a:solidFill>
                  <a:schemeClr val="bg2">
                    <a:lumMod val="75000"/>
                  </a:schemeClr>
                </a:solidFill>
                <a:latin typeface="Book Antiqua" pitchFamily="18" charset="0"/>
                <a:cs typeface="+mn-cs"/>
              </a:rPr>
              <a:t>t</a:t>
            </a:r>
            <a:r>
              <a:rPr lang="ar-SA" sz="2000" dirty="0">
                <a:solidFill>
                  <a:schemeClr val="bg2">
                    <a:lumMod val="75000"/>
                  </a:schemeClr>
                </a:solidFill>
                <a:latin typeface="Book Antiqua" pitchFamily="18" charset="0"/>
                <a:cs typeface="+mn-cs"/>
              </a:rPr>
              <a:t>]</a:t>
            </a:r>
          </a:p>
        </p:txBody>
      </p:sp>
      <p:sp>
        <p:nvSpPr>
          <p:cNvPr id="12" name="TextBox 11"/>
          <p:cNvSpPr txBox="1"/>
          <p:nvPr/>
        </p:nvSpPr>
        <p:spPr>
          <a:xfrm>
            <a:off x="4357688" y="5572108"/>
            <a:ext cx="1143000" cy="400050"/>
          </a:xfrm>
          <a:prstGeom prst="rect">
            <a:avLst/>
          </a:prstGeom>
          <a:solidFill>
            <a:schemeClr val="tx1">
              <a:lumMod val="65000"/>
            </a:schemeClr>
          </a:solidFill>
        </p:spPr>
        <p:txBody>
          <a:bodyPr rtlCol="1">
            <a:spAutoFit/>
          </a:bodyPr>
          <a:lstStyle/>
          <a:p>
            <a:pPr algn="ctr" fontAlgn="auto">
              <a:spcBef>
                <a:spcPts val="0"/>
              </a:spcBef>
              <a:spcAft>
                <a:spcPts val="0"/>
              </a:spcAft>
              <a:defRPr/>
            </a:pPr>
            <a:r>
              <a:rPr lang="en-US" sz="2000" dirty="0">
                <a:solidFill>
                  <a:schemeClr val="bg2">
                    <a:lumMod val="75000"/>
                  </a:schemeClr>
                </a:solidFill>
                <a:latin typeface="Symbol" pitchFamily="18" charset="2"/>
                <a:cs typeface="+mn-cs"/>
              </a:rPr>
              <a:t>q</a:t>
            </a:r>
            <a:r>
              <a:rPr lang="ar-SA" sz="2000" dirty="0">
                <a:solidFill>
                  <a:schemeClr val="bg2">
                    <a:lumMod val="75000"/>
                  </a:schemeClr>
                </a:solidFill>
                <a:latin typeface="Book Antiqua" pitchFamily="18" charset="0"/>
                <a:cs typeface="+mn-cs"/>
              </a:rPr>
              <a:t> = [</a:t>
            </a:r>
            <a:r>
              <a:rPr lang="en-US" sz="2000" dirty="0">
                <a:solidFill>
                  <a:schemeClr val="bg2">
                    <a:lumMod val="75000"/>
                  </a:schemeClr>
                </a:solidFill>
                <a:latin typeface="Book Antiqua" pitchFamily="18" charset="0"/>
                <a:cs typeface="+mn-cs"/>
              </a:rPr>
              <a:t>T</a:t>
            </a:r>
            <a:r>
              <a:rPr lang="ar-SA" sz="2000" dirty="0">
                <a:solidFill>
                  <a:schemeClr val="bg2">
                    <a:lumMod val="75000"/>
                  </a:schemeClr>
                </a:solidFill>
                <a:latin typeface="Book Antiqua" pitchFamily="18" charset="0"/>
                <a:cs typeface="+mn-cs"/>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up)">
                                      <p:cBhvr>
                                        <p:cTn id="12" dur="1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1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slide(fromBottom)">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lide(fromBottom)">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slide(fromBottom)">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slide(fromBottom)">
                                      <p:cBhvr>
                                        <p:cTn id="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42910" y="2643182"/>
            <a:ext cx="8183880" cy="2623196"/>
          </a:xfrm>
        </p:spPr>
        <p:txBody>
          <a:bodyPr>
            <a:noAutofit/>
          </a:bodyPr>
          <a:lstStyle/>
          <a:p>
            <a:r>
              <a:rPr lang="ar-SA" sz="2400" b="0" dirty="0" smtClean="0">
                <a:solidFill>
                  <a:schemeClr val="tx1"/>
                </a:solidFill>
              </a:rPr>
              <a:t>الحل : نعم ومعامل التحويل بينهم </a:t>
            </a:r>
            <a:r>
              <a:rPr lang="en-US" sz="2400" b="0" dirty="0" smtClean="0">
                <a:solidFill>
                  <a:schemeClr val="tx1"/>
                </a:solidFill>
              </a:rPr>
              <a:t>10</a:t>
            </a:r>
            <a:r>
              <a:rPr lang="en-US" sz="2400" b="0" baseline="30000" dirty="0" smtClean="0">
                <a:solidFill>
                  <a:schemeClr val="tx1"/>
                </a:solidFill>
              </a:rPr>
              <a:t>5 </a:t>
            </a:r>
            <a:r>
              <a:rPr lang="ar-SA" sz="2400" b="0" dirty="0" smtClean="0">
                <a:solidFill>
                  <a:schemeClr val="tx1"/>
                </a:solidFill>
              </a:rPr>
              <a:t> لأن القوة= </a:t>
            </a:r>
            <a:r>
              <a:rPr lang="ar-SA" sz="2400" b="0" dirty="0" err="1" smtClean="0">
                <a:solidFill>
                  <a:schemeClr val="tx1"/>
                </a:solidFill>
              </a:rPr>
              <a:t>الكتله</a:t>
            </a:r>
            <a:r>
              <a:rPr lang="ar-SA" sz="2400" b="0" dirty="0" smtClean="0">
                <a:solidFill>
                  <a:schemeClr val="tx1"/>
                </a:solidFill>
              </a:rPr>
              <a:t> في التسارع وبالتالي تحويل </a:t>
            </a:r>
            <a:r>
              <a:rPr lang="ar-SA" sz="2400" b="0" dirty="0" err="1" smtClean="0">
                <a:solidFill>
                  <a:schemeClr val="tx1"/>
                </a:solidFill>
              </a:rPr>
              <a:t>الكتله</a:t>
            </a:r>
            <a:r>
              <a:rPr lang="ar-SA" sz="2400" b="0" dirty="0" smtClean="0">
                <a:solidFill>
                  <a:schemeClr val="tx1"/>
                </a:solidFill>
              </a:rPr>
              <a:t> من كجم </a:t>
            </a:r>
            <a:r>
              <a:rPr lang="ar-SA" sz="2400" b="0" dirty="0" err="1" smtClean="0">
                <a:solidFill>
                  <a:schemeClr val="tx1"/>
                </a:solidFill>
              </a:rPr>
              <a:t>الى</a:t>
            </a:r>
            <a:r>
              <a:rPr lang="ar-SA" sz="2400" b="0" dirty="0" smtClean="0">
                <a:solidFill>
                  <a:schemeClr val="tx1"/>
                </a:solidFill>
              </a:rPr>
              <a:t> جم نضرب في 1000 والتسارع = سرعه/ زمن   ، </a:t>
            </a:r>
            <a:r>
              <a:rPr lang="ar-SA" sz="2400" b="0" dirty="0" err="1" smtClean="0">
                <a:solidFill>
                  <a:schemeClr val="tx1"/>
                </a:solidFill>
              </a:rPr>
              <a:t>والسرعه</a:t>
            </a:r>
            <a:r>
              <a:rPr lang="ar-SA" sz="2400" b="0" dirty="0" smtClean="0">
                <a:solidFill>
                  <a:schemeClr val="tx1"/>
                </a:solidFill>
              </a:rPr>
              <a:t> = مسافة/ الزمن وللتحويل من متر </a:t>
            </a:r>
            <a:r>
              <a:rPr lang="ar-SA" sz="2400" b="0" dirty="0" err="1" smtClean="0">
                <a:solidFill>
                  <a:schemeClr val="tx1"/>
                </a:solidFill>
              </a:rPr>
              <a:t>الى</a:t>
            </a:r>
            <a:r>
              <a:rPr lang="ar-SA" sz="2400" b="0" dirty="0" smtClean="0">
                <a:solidFill>
                  <a:schemeClr val="tx1"/>
                </a:solidFill>
              </a:rPr>
              <a:t> سم نضرب في 100 لذلك التحويل من </a:t>
            </a:r>
            <a:r>
              <a:rPr lang="ar-SA" sz="2400" b="0" dirty="0" err="1" smtClean="0">
                <a:solidFill>
                  <a:schemeClr val="tx1"/>
                </a:solidFill>
              </a:rPr>
              <a:t>النيوتن</a:t>
            </a:r>
            <a:r>
              <a:rPr lang="ar-SA" sz="2400" b="0" dirty="0" smtClean="0">
                <a:solidFill>
                  <a:schemeClr val="tx1"/>
                </a:solidFill>
              </a:rPr>
              <a:t> نظام (  كجم .متر.ثانيه ) </a:t>
            </a:r>
            <a:r>
              <a:rPr lang="ar-SA" sz="2400" b="0" dirty="0" err="1" smtClean="0">
                <a:solidFill>
                  <a:schemeClr val="tx1"/>
                </a:solidFill>
              </a:rPr>
              <a:t>الى</a:t>
            </a:r>
            <a:r>
              <a:rPr lang="ar-SA" sz="2400" b="0" dirty="0" smtClean="0">
                <a:solidFill>
                  <a:schemeClr val="tx1"/>
                </a:solidFill>
              </a:rPr>
              <a:t>  </a:t>
            </a:r>
            <a:r>
              <a:rPr lang="ar-SA" sz="2400" b="0" dirty="0" err="1" smtClean="0">
                <a:solidFill>
                  <a:schemeClr val="tx1"/>
                </a:solidFill>
              </a:rPr>
              <a:t>الداين</a:t>
            </a:r>
            <a:r>
              <a:rPr lang="ar-SA" sz="2400" b="0" dirty="0" smtClean="0">
                <a:solidFill>
                  <a:schemeClr val="tx1"/>
                </a:solidFill>
              </a:rPr>
              <a:t> نظام ( جم. سم.ثانيه) نضرب في </a:t>
            </a:r>
            <a:r>
              <a:rPr lang="en-US" sz="2400" b="0" dirty="0" smtClean="0">
                <a:solidFill>
                  <a:schemeClr val="tx1"/>
                </a:solidFill>
              </a:rPr>
              <a:t>10</a:t>
            </a:r>
            <a:r>
              <a:rPr lang="en-US" sz="2400" b="0" baseline="30000" dirty="0" smtClean="0">
                <a:solidFill>
                  <a:schemeClr val="tx1"/>
                </a:solidFill>
              </a:rPr>
              <a:t>5</a:t>
            </a:r>
            <a:r>
              <a:rPr lang="en-US" sz="2400" b="0" dirty="0" smtClean="0">
                <a:solidFill>
                  <a:schemeClr val="tx1"/>
                </a:solidFill>
              </a:rPr>
              <a:t/>
            </a:r>
            <a:br>
              <a:rPr lang="en-US" sz="2400" b="0" dirty="0" smtClean="0">
                <a:solidFill>
                  <a:schemeClr val="tx1"/>
                </a:solidFill>
              </a:rPr>
            </a:br>
            <a:endParaRPr lang="ar-SA" sz="2400" b="0" dirty="0">
              <a:solidFill>
                <a:schemeClr val="tx1"/>
              </a:solidFill>
            </a:endParaRPr>
          </a:p>
        </p:txBody>
      </p:sp>
      <p:sp>
        <p:nvSpPr>
          <p:cNvPr id="3" name="عنصر نائب للمحتوى 2"/>
          <p:cNvSpPr>
            <a:spLocks noGrp="1"/>
          </p:cNvSpPr>
          <p:nvPr>
            <p:ph idx="1"/>
          </p:nvPr>
        </p:nvSpPr>
        <p:spPr>
          <a:xfrm>
            <a:off x="502920" y="530352"/>
            <a:ext cx="8183880" cy="2255706"/>
          </a:xfrm>
        </p:spPr>
        <p:txBody>
          <a:bodyPr>
            <a:normAutofit/>
          </a:bodyPr>
          <a:lstStyle/>
          <a:p>
            <a:r>
              <a:rPr lang="ar-SA" b="1" dirty="0" smtClean="0"/>
              <a:t>هل العبارة </a:t>
            </a:r>
            <a:r>
              <a:rPr lang="ar-SA" b="1" dirty="0" err="1" smtClean="0"/>
              <a:t>التاليه</a:t>
            </a:r>
            <a:r>
              <a:rPr lang="ar-SA" b="1" dirty="0" smtClean="0"/>
              <a:t> </a:t>
            </a:r>
            <a:r>
              <a:rPr lang="ar-SA" b="1" dirty="0" err="1" smtClean="0"/>
              <a:t>صحيحه</a:t>
            </a:r>
            <a:r>
              <a:rPr lang="ar-SA" b="1" dirty="0" smtClean="0"/>
              <a:t> (</a:t>
            </a:r>
            <a:r>
              <a:rPr lang="ar-SA" b="1" dirty="0" err="1" smtClean="0"/>
              <a:t>النيوتن</a:t>
            </a:r>
            <a:r>
              <a:rPr lang="ar-SA" b="1" dirty="0" smtClean="0"/>
              <a:t> ، </a:t>
            </a:r>
            <a:r>
              <a:rPr lang="ar-SA" b="1" dirty="0" err="1" smtClean="0"/>
              <a:t>الداين</a:t>
            </a:r>
            <a:r>
              <a:rPr lang="ar-SA" b="1" dirty="0" smtClean="0"/>
              <a:t>   هما وحدة للقوة ) ؟ وضحي</a:t>
            </a:r>
            <a:r>
              <a:rPr lang="ar-SA" dirty="0" smtClean="0"/>
              <a:t> ؟</a:t>
            </a:r>
            <a:endParaRPr lang="en-US" dirty="0" smtClean="0"/>
          </a:p>
          <a:p>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2"/>
          <p:cNvGraphicFramePr>
            <a:graphicFrameLocks noGrp="1"/>
          </p:cNvGraphicFramePr>
          <p:nvPr/>
        </p:nvGraphicFramePr>
        <p:xfrm>
          <a:off x="1404936" y="1784678"/>
          <a:ext cx="6596088" cy="4644718"/>
        </p:xfrm>
        <a:graphic>
          <a:graphicData uri="http://schemas.openxmlformats.org/drawingml/2006/table">
            <a:tbl>
              <a:tblPr rtl="1" firstRow="1" bandRow="1">
                <a:tableStyleId>{5C22544A-7EE6-4342-B048-85BDC9FD1C3A}</a:tableStyleId>
              </a:tblPr>
              <a:tblGrid>
                <a:gridCol w="2198696"/>
                <a:gridCol w="2198696"/>
                <a:gridCol w="2198696"/>
              </a:tblGrid>
              <a:tr h="627368">
                <a:tc>
                  <a:txBody>
                    <a:bodyPr/>
                    <a:lstStyle/>
                    <a:p>
                      <a:pPr algn="ctr" rtl="1"/>
                      <a:r>
                        <a:rPr lang="en-US" sz="3200" b="0" dirty="0" smtClean="0">
                          <a:latin typeface="Arabic Typesetting" pitchFamily="66" charset="-78"/>
                          <a:cs typeface="Arabic Typesetting" pitchFamily="66" charset="-78"/>
                        </a:rPr>
                        <a:t>Abbreviation</a:t>
                      </a:r>
                      <a:endParaRPr lang="ar-SA" sz="3200" b="0" dirty="0">
                        <a:latin typeface="Arabic Typesetting" pitchFamily="66" charset="-78"/>
                        <a:cs typeface="Arabic Typesetting" pitchFamily="66" charset="-78"/>
                      </a:endParaRPr>
                    </a:p>
                  </a:txBody>
                  <a:tcPr anchor="ctr"/>
                </a:tc>
                <a:tc>
                  <a:txBody>
                    <a:bodyPr/>
                    <a:lstStyle/>
                    <a:p>
                      <a:pPr algn="ctr" rtl="1"/>
                      <a:r>
                        <a:rPr lang="en-US" sz="3200" b="0" dirty="0" smtClean="0">
                          <a:latin typeface="Arabic Typesetting" pitchFamily="66" charset="-78"/>
                          <a:cs typeface="Arabic Typesetting" pitchFamily="66" charset="-78"/>
                        </a:rPr>
                        <a:t>Prefix</a:t>
                      </a:r>
                      <a:endParaRPr lang="ar-SA" sz="3200" b="0" dirty="0">
                        <a:latin typeface="Arabic Typesetting" pitchFamily="66" charset="-78"/>
                        <a:cs typeface="Arabic Typesetting" pitchFamily="66" charset="-78"/>
                      </a:endParaRPr>
                    </a:p>
                  </a:txBody>
                  <a:tcPr anchor="ctr"/>
                </a:tc>
                <a:tc>
                  <a:txBody>
                    <a:bodyPr/>
                    <a:lstStyle/>
                    <a:p>
                      <a:pPr algn="ctr" rtl="1"/>
                      <a:r>
                        <a:rPr lang="en-US" sz="3200" b="0" dirty="0" smtClean="0">
                          <a:latin typeface="Arabic Typesetting" pitchFamily="66" charset="-78"/>
                          <a:cs typeface="Arabic Typesetting" pitchFamily="66" charset="-78"/>
                        </a:rPr>
                        <a:t>Power</a:t>
                      </a:r>
                      <a:endParaRPr lang="ar-SA" sz="3200" b="0" dirty="0">
                        <a:latin typeface="Arabic Typesetting" pitchFamily="66" charset="-78"/>
                        <a:cs typeface="Arabic Typesetting" pitchFamily="66" charset="-78"/>
                      </a:endParaRPr>
                    </a:p>
                  </a:txBody>
                  <a:tcPr anchor="ctr"/>
                </a:tc>
              </a:tr>
              <a:tr h="401735">
                <a:tc>
                  <a:txBody>
                    <a:bodyPr/>
                    <a:lstStyle/>
                    <a:p>
                      <a:pPr algn="ctr" rtl="1"/>
                      <a:r>
                        <a:rPr lang="en-US" dirty="0" smtClean="0"/>
                        <a:t>f</a:t>
                      </a:r>
                      <a:endParaRPr lang="ar-SA" dirty="0"/>
                    </a:p>
                  </a:txBody>
                  <a:tcPr anchor="ctr"/>
                </a:tc>
                <a:tc>
                  <a:txBody>
                    <a:bodyPr/>
                    <a:lstStyle/>
                    <a:p>
                      <a:pPr algn="ctr" rtl="1"/>
                      <a:r>
                        <a:rPr lang="en-US" dirty="0" err="1" smtClean="0"/>
                        <a:t>Femto</a:t>
                      </a:r>
                      <a:endParaRPr lang="ar-SA" dirty="0"/>
                    </a:p>
                  </a:txBody>
                  <a:tcPr anchor="ctr"/>
                </a:tc>
                <a:tc>
                  <a:txBody>
                    <a:bodyPr/>
                    <a:lstStyle/>
                    <a:p>
                      <a:pPr algn="ctr" rtl="1"/>
                      <a:r>
                        <a:rPr lang="en-US" dirty="0" smtClean="0"/>
                        <a:t>10</a:t>
                      </a:r>
                      <a:r>
                        <a:rPr lang="en-US" baseline="30000" dirty="0" smtClean="0"/>
                        <a:t>-15</a:t>
                      </a:r>
                      <a:endParaRPr lang="ar-SA" baseline="30000" dirty="0"/>
                    </a:p>
                  </a:txBody>
                  <a:tcPr anchor="ctr"/>
                </a:tc>
              </a:tr>
              <a:tr h="401735">
                <a:tc>
                  <a:txBody>
                    <a:bodyPr/>
                    <a:lstStyle/>
                    <a:p>
                      <a:pPr algn="ctr" rtl="1"/>
                      <a:r>
                        <a:rPr lang="en-US" dirty="0" smtClean="0"/>
                        <a:t>p</a:t>
                      </a:r>
                      <a:endParaRPr lang="ar-SA" dirty="0"/>
                    </a:p>
                  </a:txBody>
                  <a:tcPr anchor="ctr"/>
                </a:tc>
                <a:tc>
                  <a:txBody>
                    <a:bodyPr/>
                    <a:lstStyle/>
                    <a:p>
                      <a:pPr algn="ctr" rtl="1"/>
                      <a:r>
                        <a:rPr lang="en-US" dirty="0" smtClean="0"/>
                        <a:t>Pico</a:t>
                      </a:r>
                      <a:endParaRPr lang="ar-SA" dirty="0"/>
                    </a:p>
                  </a:txBody>
                  <a:tcPr anchor="ctr"/>
                </a:tc>
                <a:tc>
                  <a:txBody>
                    <a:bodyPr/>
                    <a:lstStyle/>
                    <a:p>
                      <a:pPr algn="ctr" rtl="1"/>
                      <a:r>
                        <a:rPr lang="en-US" dirty="0" smtClean="0"/>
                        <a:t>10</a:t>
                      </a:r>
                      <a:r>
                        <a:rPr lang="en-US" baseline="30000" dirty="0" smtClean="0"/>
                        <a:t>-12</a:t>
                      </a:r>
                      <a:endParaRPr lang="ar-SA" baseline="30000" dirty="0"/>
                    </a:p>
                  </a:txBody>
                  <a:tcPr anchor="ctr"/>
                </a:tc>
              </a:tr>
              <a:tr h="401735">
                <a:tc>
                  <a:txBody>
                    <a:bodyPr/>
                    <a:lstStyle/>
                    <a:p>
                      <a:pPr algn="ctr" rtl="1"/>
                      <a:r>
                        <a:rPr lang="en-US" dirty="0" smtClean="0"/>
                        <a:t>n</a:t>
                      </a:r>
                      <a:endParaRPr lang="ar-SA" dirty="0"/>
                    </a:p>
                  </a:txBody>
                  <a:tcPr anchor="ctr"/>
                </a:tc>
                <a:tc>
                  <a:txBody>
                    <a:bodyPr/>
                    <a:lstStyle/>
                    <a:p>
                      <a:pPr algn="ctr" rtl="1"/>
                      <a:r>
                        <a:rPr lang="en-US" dirty="0" err="1" smtClean="0"/>
                        <a:t>Nano</a:t>
                      </a:r>
                      <a:endParaRPr lang="ar-SA" dirty="0"/>
                    </a:p>
                  </a:txBody>
                  <a:tcPr anchor="ctr"/>
                </a:tc>
                <a:tc>
                  <a:txBody>
                    <a:bodyPr/>
                    <a:lstStyle/>
                    <a:p>
                      <a:pPr algn="ctr" rtl="1"/>
                      <a:r>
                        <a:rPr lang="en-US" dirty="0" smtClean="0"/>
                        <a:t>10</a:t>
                      </a:r>
                      <a:r>
                        <a:rPr lang="en-US" baseline="30000" dirty="0" smtClean="0"/>
                        <a:t>-9</a:t>
                      </a:r>
                      <a:endParaRPr lang="ar-SA" baseline="30000" dirty="0"/>
                    </a:p>
                  </a:txBody>
                  <a:tcPr anchor="ctr"/>
                </a:tc>
              </a:tr>
              <a:tr h="401735">
                <a:tc>
                  <a:txBody>
                    <a:bodyPr/>
                    <a:lstStyle/>
                    <a:p>
                      <a:pPr algn="ctr" rtl="1"/>
                      <a:r>
                        <a:rPr lang="en-US" i="1" dirty="0" smtClean="0">
                          <a:latin typeface="Symbol" pitchFamily="18" charset="2"/>
                        </a:rPr>
                        <a:t>m</a:t>
                      </a:r>
                      <a:endParaRPr lang="ar-SA" i="1" dirty="0">
                        <a:latin typeface="Symbol" pitchFamily="18" charset="2"/>
                      </a:endParaRPr>
                    </a:p>
                  </a:txBody>
                  <a:tcPr anchor="ctr"/>
                </a:tc>
                <a:tc>
                  <a:txBody>
                    <a:bodyPr/>
                    <a:lstStyle/>
                    <a:p>
                      <a:pPr algn="ctr" rtl="1"/>
                      <a:r>
                        <a:rPr lang="en-US" dirty="0" smtClean="0"/>
                        <a:t>Micro</a:t>
                      </a:r>
                      <a:endParaRPr lang="ar-SA" dirty="0"/>
                    </a:p>
                  </a:txBody>
                  <a:tcPr anchor="ctr"/>
                </a:tc>
                <a:tc>
                  <a:txBody>
                    <a:bodyPr/>
                    <a:lstStyle/>
                    <a:p>
                      <a:pPr algn="ctr" rtl="1"/>
                      <a:r>
                        <a:rPr lang="en-US" dirty="0" smtClean="0"/>
                        <a:t>10</a:t>
                      </a:r>
                      <a:r>
                        <a:rPr lang="en-US" baseline="30000" dirty="0" smtClean="0"/>
                        <a:t>-6</a:t>
                      </a:r>
                      <a:endParaRPr lang="ar-SA" baseline="30000" dirty="0"/>
                    </a:p>
                  </a:txBody>
                  <a:tcPr anchor="ctr"/>
                </a:tc>
              </a:tr>
              <a:tr h="401735">
                <a:tc>
                  <a:txBody>
                    <a:bodyPr/>
                    <a:lstStyle/>
                    <a:p>
                      <a:pPr algn="ctr" rtl="1"/>
                      <a:r>
                        <a:rPr lang="en-US" dirty="0" smtClean="0"/>
                        <a:t>m</a:t>
                      </a:r>
                      <a:endParaRPr lang="ar-SA" dirty="0"/>
                    </a:p>
                  </a:txBody>
                  <a:tcPr anchor="ctr"/>
                </a:tc>
                <a:tc>
                  <a:txBody>
                    <a:bodyPr/>
                    <a:lstStyle/>
                    <a:p>
                      <a:pPr algn="ctr" rtl="1"/>
                      <a:r>
                        <a:rPr lang="en-US" dirty="0" err="1" smtClean="0"/>
                        <a:t>Milli</a:t>
                      </a:r>
                      <a:endParaRPr lang="ar-SA" dirty="0"/>
                    </a:p>
                  </a:txBody>
                  <a:tcPr anchor="ctr"/>
                </a:tc>
                <a:tc>
                  <a:txBody>
                    <a:bodyPr/>
                    <a:lstStyle/>
                    <a:p>
                      <a:pPr algn="ctr" rtl="1"/>
                      <a:r>
                        <a:rPr lang="en-US" dirty="0" smtClean="0"/>
                        <a:t>10</a:t>
                      </a:r>
                      <a:r>
                        <a:rPr lang="en-US" baseline="30000" dirty="0" smtClean="0"/>
                        <a:t>-3</a:t>
                      </a:r>
                      <a:endParaRPr lang="ar-SA" baseline="30000" dirty="0"/>
                    </a:p>
                  </a:txBody>
                  <a:tcPr anchor="ctr"/>
                </a:tc>
              </a:tr>
              <a:tr h="401735">
                <a:tc>
                  <a:txBody>
                    <a:bodyPr/>
                    <a:lstStyle/>
                    <a:p>
                      <a:pPr algn="ctr" rtl="1"/>
                      <a:r>
                        <a:rPr lang="en-US" dirty="0" smtClean="0"/>
                        <a:t>c</a:t>
                      </a:r>
                      <a:endParaRPr lang="ar-SA" dirty="0"/>
                    </a:p>
                  </a:txBody>
                  <a:tcPr anchor="ctr"/>
                </a:tc>
                <a:tc>
                  <a:txBody>
                    <a:bodyPr/>
                    <a:lstStyle/>
                    <a:p>
                      <a:pPr algn="ctr" rtl="1"/>
                      <a:r>
                        <a:rPr lang="en-US" dirty="0" err="1" smtClean="0"/>
                        <a:t>Centi</a:t>
                      </a:r>
                      <a:endParaRPr lang="ar-SA" dirty="0"/>
                    </a:p>
                  </a:txBody>
                  <a:tcPr anchor="ctr"/>
                </a:tc>
                <a:tc>
                  <a:txBody>
                    <a:bodyPr/>
                    <a:lstStyle/>
                    <a:p>
                      <a:pPr algn="ctr" rtl="1"/>
                      <a:r>
                        <a:rPr lang="en-US" dirty="0" smtClean="0"/>
                        <a:t>10</a:t>
                      </a:r>
                      <a:r>
                        <a:rPr lang="en-US" baseline="30000" dirty="0" smtClean="0"/>
                        <a:t>-2</a:t>
                      </a:r>
                      <a:endParaRPr lang="ar-SA" baseline="30000" dirty="0"/>
                    </a:p>
                  </a:txBody>
                  <a:tcPr anchor="ctr"/>
                </a:tc>
              </a:tr>
              <a:tr h="401735">
                <a:tc>
                  <a:txBody>
                    <a:bodyPr/>
                    <a:lstStyle/>
                    <a:p>
                      <a:pPr algn="ctr" rtl="1"/>
                      <a:r>
                        <a:rPr lang="en-US" dirty="0" smtClean="0"/>
                        <a:t>d</a:t>
                      </a:r>
                      <a:endParaRPr lang="ar-SA" dirty="0"/>
                    </a:p>
                  </a:txBody>
                  <a:tcPr anchor="ctr"/>
                </a:tc>
                <a:tc>
                  <a:txBody>
                    <a:bodyPr/>
                    <a:lstStyle/>
                    <a:p>
                      <a:pPr algn="ctr" rtl="1"/>
                      <a:r>
                        <a:rPr lang="en-US" dirty="0" err="1" smtClean="0"/>
                        <a:t>Deci</a:t>
                      </a:r>
                      <a:endParaRPr lang="ar-SA" dirty="0"/>
                    </a:p>
                  </a:txBody>
                  <a:tcPr anchor="ctr"/>
                </a:tc>
                <a:tc>
                  <a:txBody>
                    <a:bodyPr/>
                    <a:lstStyle/>
                    <a:p>
                      <a:pPr algn="ctr" rtl="1"/>
                      <a:r>
                        <a:rPr lang="en-US" dirty="0" smtClean="0"/>
                        <a:t>10</a:t>
                      </a:r>
                      <a:r>
                        <a:rPr lang="en-US" baseline="30000" dirty="0" smtClean="0"/>
                        <a:t>-1</a:t>
                      </a:r>
                      <a:endParaRPr lang="ar-SA" baseline="30000" dirty="0"/>
                    </a:p>
                  </a:txBody>
                  <a:tcPr anchor="ctr"/>
                </a:tc>
              </a:tr>
              <a:tr h="401735">
                <a:tc>
                  <a:txBody>
                    <a:bodyPr/>
                    <a:lstStyle/>
                    <a:p>
                      <a:pPr algn="ctr" rtl="1"/>
                      <a:r>
                        <a:rPr lang="en-US" dirty="0" smtClean="0"/>
                        <a:t>k</a:t>
                      </a:r>
                      <a:endParaRPr lang="ar-SA" dirty="0"/>
                    </a:p>
                  </a:txBody>
                  <a:tcPr anchor="ctr"/>
                </a:tc>
                <a:tc>
                  <a:txBody>
                    <a:bodyPr/>
                    <a:lstStyle/>
                    <a:p>
                      <a:pPr algn="ctr" rtl="1"/>
                      <a:r>
                        <a:rPr lang="en-US" dirty="0" smtClean="0"/>
                        <a:t>Kilo</a:t>
                      </a:r>
                      <a:endParaRPr lang="ar-SA" dirty="0"/>
                    </a:p>
                  </a:txBody>
                  <a:tcPr anchor="ctr"/>
                </a:tc>
                <a:tc>
                  <a:txBody>
                    <a:bodyPr/>
                    <a:lstStyle/>
                    <a:p>
                      <a:pPr algn="ctr" rtl="1"/>
                      <a:r>
                        <a:rPr lang="en-US" dirty="0" smtClean="0"/>
                        <a:t>10</a:t>
                      </a:r>
                      <a:r>
                        <a:rPr lang="en-US" baseline="30000" dirty="0" smtClean="0"/>
                        <a:t>3</a:t>
                      </a:r>
                      <a:endParaRPr lang="ar-SA" baseline="30000" dirty="0"/>
                    </a:p>
                  </a:txBody>
                  <a:tcPr anchor="ctr"/>
                </a:tc>
              </a:tr>
              <a:tr h="401735">
                <a:tc>
                  <a:txBody>
                    <a:bodyPr/>
                    <a:lstStyle/>
                    <a:p>
                      <a:pPr algn="ctr" rtl="1"/>
                      <a:r>
                        <a:rPr lang="en-US" dirty="0" smtClean="0"/>
                        <a:t>M</a:t>
                      </a:r>
                      <a:endParaRPr lang="ar-SA" dirty="0"/>
                    </a:p>
                  </a:txBody>
                  <a:tcPr anchor="ctr"/>
                </a:tc>
                <a:tc>
                  <a:txBody>
                    <a:bodyPr/>
                    <a:lstStyle/>
                    <a:p>
                      <a:pPr algn="ctr" rtl="1"/>
                      <a:r>
                        <a:rPr lang="en-US" dirty="0" smtClean="0"/>
                        <a:t>Mega</a:t>
                      </a:r>
                      <a:endParaRPr lang="ar-SA" dirty="0"/>
                    </a:p>
                  </a:txBody>
                  <a:tcPr anchor="ctr"/>
                </a:tc>
                <a:tc>
                  <a:txBody>
                    <a:bodyPr/>
                    <a:lstStyle/>
                    <a:p>
                      <a:pPr algn="ctr" rtl="1"/>
                      <a:r>
                        <a:rPr lang="en-US" dirty="0" smtClean="0"/>
                        <a:t>10</a:t>
                      </a:r>
                      <a:r>
                        <a:rPr lang="en-US" baseline="30000" dirty="0" smtClean="0"/>
                        <a:t>6</a:t>
                      </a:r>
                      <a:endParaRPr lang="ar-SA" baseline="30000" dirty="0"/>
                    </a:p>
                  </a:txBody>
                  <a:tcPr anchor="ctr"/>
                </a:tc>
              </a:tr>
              <a:tr h="401735">
                <a:tc>
                  <a:txBody>
                    <a:bodyPr/>
                    <a:lstStyle/>
                    <a:p>
                      <a:pPr algn="ctr" rtl="1"/>
                      <a:r>
                        <a:rPr lang="en-US" dirty="0" smtClean="0"/>
                        <a:t>G</a:t>
                      </a:r>
                      <a:endParaRPr lang="ar-SA" dirty="0"/>
                    </a:p>
                  </a:txBody>
                  <a:tcPr anchor="ctr"/>
                </a:tc>
                <a:tc>
                  <a:txBody>
                    <a:bodyPr/>
                    <a:lstStyle/>
                    <a:p>
                      <a:pPr algn="ctr" rtl="1"/>
                      <a:r>
                        <a:rPr lang="en-US" dirty="0" err="1" smtClean="0"/>
                        <a:t>giga</a:t>
                      </a:r>
                      <a:endParaRPr lang="ar-SA" dirty="0"/>
                    </a:p>
                  </a:txBody>
                  <a:tcPr anchor="ctr"/>
                </a:tc>
                <a:tc>
                  <a:txBody>
                    <a:bodyPr/>
                    <a:lstStyle/>
                    <a:p>
                      <a:pPr algn="ctr" rtl="1"/>
                      <a:r>
                        <a:rPr lang="en-US" dirty="0" smtClean="0"/>
                        <a:t>10</a:t>
                      </a:r>
                      <a:r>
                        <a:rPr lang="en-US" baseline="30000" dirty="0" smtClean="0"/>
                        <a:t>9</a:t>
                      </a:r>
                      <a:endParaRPr lang="ar-SA" baseline="30000" dirty="0"/>
                    </a:p>
                  </a:txBody>
                  <a:tcPr anchor="ctr"/>
                </a:tc>
              </a:tr>
            </a:tbl>
          </a:graphicData>
        </a:graphic>
      </p:graphicFrame>
      <p:sp>
        <p:nvSpPr>
          <p:cNvPr id="4" name="Oval 1"/>
          <p:cNvSpPr/>
          <p:nvPr/>
        </p:nvSpPr>
        <p:spPr>
          <a:xfrm>
            <a:off x="2643174" y="785794"/>
            <a:ext cx="4143404" cy="785818"/>
          </a:xfrm>
          <a:prstGeom prst="ellipse">
            <a:avLst/>
          </a:prstGeom>
          <a:effectLst>
            <a:innerShdw blurRad="114300">
              <a:prstClr val="black"/>
            </a:inn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4000" b="1" dirty="0">
                <a:latin typeface="Arabic Typesetting" pitchFamily="66" charset="-78"/>
                <a:cs typeface="Arabic Typesetting" pitchFamily="66" charset="-78"/>
              </a:rPr>
              <a:t>أجزاء الوحدة ومضاعفاتها</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571500" y="1643063"/>
            <a:ext cx="3428996" cy="830997"/>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1">
            <a:spAutoFit/>
          </a:bodyPr>
          <a:lstStyle/>
          <a:p>
            <a:pPr algn="l" fontAlgn="auto">
              <a:spcBef>
                <a:spcPts val="0"/>
              </a:spcBef>
              <a:spcAft>
                <a:spcPts val="0"/>
              </a:spcAft>
              <a:defRPr/>
            </a:pPr>
            <a:r>
              <a:rPr lang="en-US" sz="2400" b="1" dirty="0">
                <a:latin typeface="Arial" pitchFamily="34" charset="0"/>
                <a:cs typeface="Arial" pitchFamily="34" charset="0"/>
              </a:rPr>
              <a:t>One year  = 3.2x10</a:t>
            </a:r>
            <a:r>
              <a:rPr lang="en-US" sz="2400" b="1" baseline="30000" dirty="0">
                <a:latin typeface="Arial" pitchFamily="34" charset="0"/>
                <a:cs typeface="Arial" pitchFamily="34" charset="0"/>
              </a:rPr>
              <a:t>7</a:t>
            </a:r>
            <a:r>
              <a:rPr lang="en-US" sz="2400" b="1" dirty="0">
                <a:latin typeface="Arial" pitchFamily="34" charset="0"/>
                <a:cs typeface="Arial" pitchFamily="34" charset="0"/>
              </a:rPr>
              <a:t> </a:t>
            </a:r>
            <a:r>
              <a:rPr lang="en-US" sz="2400" b="1" dirty="0" smtClean="0">
                <a:latin typeface="Arial" pitchFamily="34" charset="0"/>
                <a:cs typeface="Arial" pitchFamily="34" charset="0"/>
              </a:rPr>
              <a:t>s</a:t>
            </a:r>
          </a:p>
          <a:p>
            <a:pPr algn="l" fontAlgn="auto">
              <a:spcBef>
                <a:spcPts val="0"/>
              </a:spcBef>
              <a:spcAft>
                <a:spcPts val="0"/>
              </a:spcAft>
              <a:defRPr/>
            </a:pPr>
            <a:endParaRPr lang="ar-SA" sz="2400" b="1" dirty="0">
              <a:latin typeface="Arial" pitchFamily="34" charset="0"/>
              <a:cs typeface="Arial" pitchFamily="34" charset="0"/>
            </a:endParaRPr>
          </a:p>
        </p:txBody>
      </p:sp>
      <p:sp>
        <p:nvSpPr>
          <p:cNvPr id="3" name="TextBox 4"/>
          <p:cNvSpPr txBox="1">
            <a:spLocks noChangeArrowheads="1"/>
          </p:cNvSpPr>
          <p:nvPr/>
        </p:nvSpPr>
        <p:spPr bwMode="auto">
          <a:xfrm>
            <a:off x="3000364" y="2357430"/>
            <a:ext cx="4929222" cy="461665"/>
          </a:xfrm>
          <a:prstGeom prst="rect">
            <a:avLst/>
          </a:prstGeom>
          <a:solidFill>
            <a:srgbClr val="FF3300"/>
          </a:solidFill>
          <a:ln w="9525">
            <a:noFill/>
            <a:miter lim="800000"/>
            <a:headEnd/>
            <a:tailEnd/>
          </a:ln>
        </p:spPr>
        <p:txBody>
          <a:bodyPr wrap="square">
            <a:spAutoFit/>
          </a:bodyPr>
          <a:lstStyle/>
          <a:p>
            <a:pPr algn="l"/>
            <a:r>
              <a:rPr lang="en-US" sz="2400" b="1" dirty="0">
                <a:latin typeface="Arial" pitchFamily="34" charset="0"/>
                <a:cs typeface="Arial" pitchFamily="34" charset="0"/>
              </a:rPr>
              <a:t>3.2x10</a:t>
            </a:r>
            <a:r>
              <a:rPr lang="en-US" sz="2400" b="1" baseline="30000" dirty="0">
                <a:latin typeface="Arial" pitchFamily="34" charset="0"/>
                <a:cs typeface="Arial" pitchFamily="34" charset="0"/>
              </a:rPr>
              <a:t>7</a:t>
            </a:r>
            <a:r>
              <a:rPr lang="en-US" sz="2400" b="1" dirty="0">
                <a:latin typeface="Arial" pitchFamily="34" charset="0"/>
                <a:cs typeface="Arial" pitchFamily="34" charset="0"/>
              </a:rPr>
              <a:t> s  = 32 x10</a:t>
            </a:r>
            <a:r>
              <a:rPr lang="en-US" sz="2400" b="1" baseline="30000" dirty="0">
                <a:latin typeface="Arial" pitchFamily="34" charset="0"/>
                <a:cs typeface="Arial" pitchFamily="34" charset="0"/>
              </a:rPr>
              <a:t>6</a:t>
            </a:r>
            <a:r>
              <a:rPr lang="en-US" sz="2400" b="1" dirty="0">
                <a:latin typeface="Arial" pitchFamily="34" charset="0"/>
                <a:cs typeface="Arial" pitchFamily="34" charset="0"/>
              </a:rPr>
              <a:t> s =   32  Ms</a:t>
            </a:r>
            <a:endParaRPr lang="ar-SA" sz="2400" b="1" dirty="0">
              <a:latin typeface="Arial" pitchFamily="34" charset="0"/>
              <a:cs typeface="Arial" pitchFamily="34" charset="0"/>
            </a:endParaRPr>
          </a:p>
        </p:txBody>
      </p:sp>
      <p:sp>
        <p:nvSpPr>
          <p:cNvPr id="4" name="TextBox 5"/>
          <p:cNvSpPr txBox="1"/>
          <p:nvPr/>
        </p:nvSpPr>
        <p:spPr>
          <a:xfrm>
            <a:off x="571501" y="3214686"/>
            <a:ext cx="6500829" cy="830997"/>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1">
            <a:spAutoFit/>
          </a:bodyPr>
          <a:lstStyle/>
          <a:p>
            <a:pPr algn="l" fontAlgn="auto">
              <a:spcBef>
                <a:spcPts val="0"/>
              </a:spcBef>
              <a:spcAft>
                <a:spcPts val="0"/>
              </a:spcAft>
              <a:defRPr/>
            </a:pPr>
            <a:r>
              <a:rPr lang="en-US" sz="2400" b="1" dirty="0" smtClean="0">
                <a:latin typeface="Arial" pitchFamily="34" charset="0"/>
                <a:cs typeface="Arial" pitchFamily="34" charset="0"/>
              </a:rPr>
              <a:t>Diameter </a:t>
            </a:r>
            <a:r>
              <a:rPr lang="en-US" sz="2400" b="1" dirty="0">
                <a:latin typeface="Arial" pitchFamily="34" charset="0"/>
                <a:cs typeface="Arial" pitchFamily="34" charset="0"/>
              </a:rPr>
              <a:t>of a hydrogen atom  =  1x10</a:t>
            </a:r>
            <a:r>
              <a:rPr lang="en-US" sz="2400" b="1" baseline="30000" dirty="0">
                <a:latin typeface="Arial" pitchFamily="34" charset="0"/>
                <a:cs typeface="Arial" pitchFamily="34" charset="0"/>
              </a:rPr>
              <a:t>-10</a:t>
            </a:r>
            <a:r>
              <a:rPr lang="en-US" sz="2400" b="1" dirty="0">
                <a:latin typeface="Arial" pitchFamily="34" charset="0"/>
                <a:cs typeface="Arial" pitchFamily="34" charset="0"/>
              </a:rPr>
              <a:t> </a:t>
            </a:r>
            <a:r>
              <a:rPr lang="en-US" sz="2400" b="1" dirty="0" smtClean="0">
                <a:latin typeface="Arial" pitchFamily="34" charset="0"/>
                <a:cs typeface="Arial" pitchFamily="34" charset="0"/>
              </a:rPr>
              <a:t>m</a:t>
            </a:r>
          </a:p>
          <a:p>
            <a:pPr algn="l" fontAlgn="auto">
              <a:spcBef>
                <a:spcPts val="0"/>
              </a:spcBef>
              <a:spcAft>
                <a:spcPts val="0"/>
              </a:spcAft>
              <a:defRPr/>
            </a:pPr>
            <a:endParaRPr lang="ar-SA" sz="2400" b="1" dirty="0">
              <a:latin typeface="Arial" pitchFamily="34" charset="0"/>
              <a:cs typeface="Arial" pitchFamily="34" charset="0"/>
            </a:endParaRPr>
          </a:p>
        </p:txBody>
      </p:sp>
      <p:sp>
        <p:nvSpPr>
          <p:cNvPr id="5" name="TextBox 6"/>
          <p:cNvSpPr txBox="1">
            <a:spLocks noChangeArrowheads="1"/>
          </p:cNvSpPr>
          <p:nvPr/>
        </p:nvSpPr>
        <p:spPr bwMode="auto">
          <a:xfrm>
            <a:off x="3000364" y="3929066"/>
            <a:ext cx="5429250" cy="461963"/>
          </a:xfrm>
          <a:prstGeom prst="rect">
            <a:avLst/>
          </a:prstGeom>
          <a:solidFill>
            <a:srgbClr val="00FF00"/>
          </a:solidFill>
          <a:ln w="9525">
            <a:noFill/>
            <a:miter lim="800000"/>
            <a:headEnd/>
            <a:tailEnd/>
          </a:ln>
        </p:spPr>
        <p:txBody>
          <a:bodyPr>
            <a:spAutoFit/>
          </a:bodyPr>
          <a:lstStyle/>
          <a:p>
            <a:pPr algn="l"/>
            <a:r>
              <a:rPr lang="en-US" sz="2400" b="1" dirty="0">
                <a:latin typeface="Arial" pitchFamily="34" charset="0"/>
                <a:cs typeface="Arial" pitchFamily="34" charset="0"/>
              </a:rPr>
              <a:t> 1x10</a:t>
            </a:r>
            <a:r>
              <a:rPr lang="en-US" sz="2400" b="1" baseline="30000" dirty="0">
                <a:latin typeface="Arial" pitchFamily="34" charset="0"/>
                <a:cs typeface="Arial" pitchFamily="34" charset="0"/>
              </a:rPr>
              <a:t>-10</a:t>
            </a:r>
            <a:r>
              <a:rPr lang="en-US" sz="2400" b="1" dirty="0">
                <a:latin typeface="Arial" pitchFamily="34" charset="0"/>
                <a:cs typeface="Arial" pitchFamily="34" charset="0"/>
              </a:rPr>
              <a:t> m = 0.1x10</a:t>
            </a:r>
            <a:r>
              <a:rPr lang="en-US" sz="2400" b="1" baseline="30000" dirty="0">
                <a:latin typeface="Arial" pitchFamily="34" charset="0"/>
                <a:cs typeface="Arial" pitchFamily="34" charset="0"/>
              </a:rPr>
              <a:t>-9</a:t>
            </a:r>
            <a:r>
              <a:rPr lang="en-US" sz="2400" b="1" dirty="0">
                <a:latin typeface="Arial" pitchFamily="34" charset="0"/>
                <a:cs typeface="Arial" pitchFamily="34" charset="0"/>
              </a:rPr>
              <a:t> m  = 0.1  nm</a:t>
            </a:r>
            <a:endParaRPr lang="ar-SA" sz="2400" b="1"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lide(fromBottom)">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slide(fromBottom)">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slide(fromBottom)">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714348" y="1214422"/>
            <a:ext cx="6889259"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lnSpc>
                <a:spcPct val="150000"/>
              </a:lnSpc>
            </a:pPr>
            <a:r>
              <a:rPr lang="ar-SA" sz="2400" b="1" dirty="0" smtClean="0">
                <a:solidFill>
                  <a:srgbClr val="F8F8F8"/>
                </a:solidFill>
              </a:rPr>
              <a:t>المسافة بين الأرض و الشمس =</a:t>
            </a:r>
            <a:r>
              <a:rPr lang="en-US" sz="2400" b="1" dirty="0" smtClean="0">
                <a:solidFill>
                  <a:srgbClr val="F8F8F8"/>
                </a:solidFill>
              </a:rPr>
              <a:t>      </a:t>
            </a:r>
          </a:p>
        </p:txBody>
      </p:sp>
      <p:sp>
        <p:nvSpPr>
          <p:cNvPr id="12290" name="Rectangle 2"/>
          <p:cNvSpPr>
            <a:spLocks noChangeArrowheads="1"/>
          </p:cNvSpPr>
          <p:nvPr/>
        </p:nvSpPr>
        <p:spPr bwMode="auto">
          <a:xfrm>
            <a:off x="0" y="-1429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292" name="Rectangle 4"/>
          <p:cNvSpPr>
            <a:spLocks noChangeArrowheads="1"/>
          </p:cNvSpPr>
          <p:nvPr/>
        </p:nvSpPr>
        <p:spPr bwMode="auto">
          <a:xfrm>
            <a:off x="0" y="-1429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294" name="Rectangle 6"/>
          <p:cNvSpPr>
            <a:spLocks noChangeArrowheads="1"/>
          </p:cNvSpPr>
          <p:nvPr/>
        </p:nvSpPr>
        <p:spPr bwMode="auto">
          <a:xfrm>
            <a:off x="0" y="-1429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12293"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857224" y="1428736"/>
            <a:ext cx="1571636" cy="455968"/>
          </a:xfrm>
          <a:prstGeom prst="rect">
            <a:avLst/>
          </a:prstGeom>
          <a:solidFill>
            <a:srgbClr val="FF0000"/>
          </a:solidFill>
        </p:spPr>
      </p:pic>
      <p:sp>
        <p:nvSpPr>
          <p:cNvPr id="12295" name="Rectangle 7"/>
          <p:cNvSpPr>
            <a:spLocks noChangeArrowheads="1"/>
          </p:cNvSpPr>
          <p:nvPr/>
        </p:nvSpPr>
        <p:spPr bwMode="auto">
          <a:xfrm>
            <a:off x="0" y="7619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مربع نص 3"/>
          <p:cNvSpPr txBox="1"/>
          <p:nvPr/>
        </p:nvSpPr>
        <p:spPr>
          <a:xfrm>
            <a:off x="2928926" y="1857364"/>
            <a:ext cx="5541685" cy="5715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nSpc>
                <a:spcPct val="150000"/>
              </a:lnSpc>
            </a:pPr>
            <a:r>
              <a:rPr lang="ar-SA" sz="2400" b="1" dirty="0" smtClean="0">
                <a:solidFill>
                  <a:srgbClr val="F8F8F8"/>
                </a:solidFill>
              </a:rPr>
              <a:t>قطر نواة الذرة =</a:t>
            </a:r>
            <a:r>
              <a:rPr lang="ar-SA" sz="2400" b="1" dirty="0">
                <a:solidFill>
                  <a:srgbClr val="F8F8F8"/>
                </a:solidFill>
              </a:rPr>
              <a:t> </a:t>
            </a:r>
            <a:r>
              <a:rPr lang="ar-SA" sz="2400" b="1" dirty="0" smtClean="0">
                <a:solidFill>
                  <a:srgbClr val="F8F8F8"/>
                </a:solidFill>
              </a:rPr>
              <a:t>     </a:t>
            </a:r>
            <a:endParaRPr lang="en-US" sz="2400" b="1" dirty="0" smtClean="0">
              <a:solidFill>
                <a:srgbClr val="F8F8F8"/>
              </a:solidFill>
            </a:endParaRPr>
          </a:p>
        </p:txBody>
      </p:sp>
      <p:sp>
        <p:nvSpPr>
          <p:cNvPr id="11" name="مربع نص 3"/>
          <p:cNvSpPr txBox="1"/>
          <p:nvPr/>
        </p:nvSpPr>
        <p:spPr>
          <a:xfrm>
            <a:off x="6786578" y="571456"/>
            <a:ext cx="1630575" cy="600164"/>
          </a:xfrm>
          <a:prstGeom prst="rect">
            <a:avLst/>
          </a:prstGeom>
        </p:spPr>
        <p:style>
          <a:lnRef idx="3">
            <a:schemeClr val="lt1"/>
          </a:lnRef>
          <a:fillRef idx="1">
            <a:schemeClr val="dk1"/>
          </a:fillRef>
          <a:effectRef idx="1">
            <a:schemeClr val="dk1"/>
          </a:effectRef>
          <a:fontRef idx="minor">
            <a:schemeClr val="lt1"/>
          </a:fontRef>
        </p:style>
        <p:txBody>
          <a:bodyPr wrap="none" rtlCol="0">
            <a:spAutoFit/>
          </a:bodyPr>
          <a:lstStyle/>
          <a:p>
            <a:pPr algn="ctr">
              <a:lnSpc>
                <a:spcPct val="150000"/>
              </a:lnSpc>
            </a:pPr>
            <a:r>
              <a:rPr lang="ar-SA" sz="2400" b="1" dirty="0" smtClean="0">
                <a:solidFill>
                  <a:srgbClr val="F8F8F8"/>
                </a:solidFill>
                <a:cs typeface="PT Bold Heading" pitchFamily="2" charset="-78"/>
              </a:rPr>
              <a:t>أمثـــــــلة :</a:t>
            </a:r>
            <a:r>
              <a:rPr lang="ar-SA" sz="2400" dirty="0" smtClean="0">
                <a:cs typeface="PT Bold Heading" pitchFamily="2" charset="-78"/>
              </a:rPr>
              <a:t> </a:t>
            </a:r>
            <a:endParaRPr lang="en-GB" sz="2400" dirty="0">
              <a:cs typeface="PT Bold Heading" pitchFamily="2" charset="-78"/>
            </a:endParaRPr>
          </a:p>
        </p:txBody>
      </p:sp>
      <p:sp>
        <p:nvSpPr>
          <p:cNvPr id="12297" name="Rectangle 9"/>
          <p:cNvSpPr>
            <a:spLocks noChangeArrowheads="1"/>
          </p:cNvSpPr>
          <p:nvPr/>
        </p:nvSpPr>
        <p:spPr bwMode="auto">
          <a:xfrm>
            <a:off x="0" y="-1429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12296" name="Picture 8"/>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357554" y="1928802"/>
            <a:ext cx="1774579" cy="544754"/>
          </a:xfrm>
          <a:prstGeom prst="rect">
            <a:avLst/>
          </a:prstGeom>
          <a:solidFill>
            <a:srgbClr val="00FF00"/>
          </a:solidFill>
        </p:spPr>
      </p:pic>
      <p:pic>
        <p:nvPicPr>
          <p:cNvPr id="81921" name="Picture 1"/>
          <p:cNvPicPr>
            <a:picLocks noChangeAspect="1" noChangeArrowheads="1"/>
          </p:cNvPicPr>
          <p:nvPr/>
        </p:nvPicPr>
        <p:blipFill>
          <a:blip r:embed="rId5"/>
          <a:srcRect/>
          <a:stretch>
            <a:fillRect/>
          </a:stretch>
        </p:blipFill>
        <p:spPr bwMode="auto">
          <a:xfrm>
            <a:off x="214282" y="2571744"/>
            <a:ext cx="4648200" cy="4286256"/>
          </a:xfrm>
          <a:prstGeom prst="rect">
            <a:avLst/>
          </a:prstGeom>
          <a:noFill/>
          <a:ln w="9525">
            <a:noFill/>
            <a:miter lim="800000"/>
            <a:headEnd/>
            <a:tailEnd/>
          </a:ln>
          <a:effectLst/>
        </p:spPr>
      </p:pic>
      <p:pic>
        <p:nvPicPr>
          <p:cNvPr id="81922" name="Picture 2"/>
          <p:cNvPicPr>
            <a:picLocks noChangeAspect="1" noChangeArrowheads="1"/>
          </p:cNvPicPr>
          <p:nvPr/>
        </p:nvPicPr>
        <p:blipFill>
          <a:blip r:embed="rId6"/>
          <a:srcRect/>
          <a:stretch>
            <a:fillRect/>
          </a:stretch>
        </p:blipFill>
        <p:spPr bwMode="auto">
          <a:xfrm>
            <a:off x="5000628" y="2857496"/>
            <a:ext cx="3714776" cy="371477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642910" y="3571876"/>
            <a:ext cx="7643839" cy="584775"/>
          </a:xfrm>
          <a:prstGeom prst="rect">
            <a:avLst/>
          </a:prstGeom>
          <a:ln>
            <a:headEnd/>
            <a:tailEnd/>
          </a:ln>
        </p:spPr>
        <p:style>
          <a:lnRef idx="1">
            <a:schemeClr val="dk1"/>
          </a:lnRef>
          <a:fillRef idx="3">
            <a:schemeClr val="dk1"/>
          </a:fillRef>
          <a:effectRef idx="2">
            <a:schemeClr val="dk1"/>
          </a:effectRef>
          <a:fontRef idx="minor">
            <a:schemeClr val="lt1"/>
          </a:fontRef>
        </p:style>
        <p:txBody>
          <a:bodyPr wrap="square">
            <a:spAutoFit/>
          </a:bodyPr>
          <a:lstStyle/>
          <a:p>
            <a:r>
              <a:rPr lang="en-US" sz="3200" b="1" dirty="0">
                <a:solidFill>
                  <a:srgbClr val="F8F8F8"/>
                </a:solidFill>
                <a:latin typeface="Goudy Old Style" pitchFamily="18" charset="0"/>
                <a:cs typeface="Tahoma" pitchFamily="34" charset="0"/>
              </a:rPr>
              <a:t>    Physics</a:t>
            </a:r>
            <a:r>
              <a:rPr lang="en-US" sz="2400" b="1" dirty="0">
                <a:solidFill>
                  <a:srgbClr val="F8F8F8"/>
                </a:solidFill>
                <a:latin typeface="Goudy Old Style" pitchFamily="18" charset="0"/>
                <a:cs typeface="Tahoma" pitchFamily="34" charset="0"/>
              </a:rPr>
              <a:t>  for scientists and engineers               </a:t>
            </a:r>
            <a:r>
              <a:rPr lang="en-US" sz="2400" b="1" dirty="0" err="1">
                <a:solidFill>
                  <a:srgbClr val="F8F8F8"/>
                </a:solidFill>
                <a:latin typeface="Goudy Old Style" pitchFamily="18" charset="0"/>
                <a:cs typeface="Tahoma" pitchFamily="34" charset="0"/>
              </a:rPr>
              <a:t>Serway</a:t>
            </a:r>
            <a:endParaRPr lang="ar-SA" sz="2400" b="1" dirty="0">
              <a:solidFill>
                <a:srgbClr val="F8F8F8"/>
              </a:solidFill>
              <a:latin typeface="Goudy Old Style" pitchFamily="18" charset="0"/>
              <a:cs typeface="Tahoma" pitchFamily="34" charset="0"/>
            </a:endParaRPr>
          </a:p>
        </p:txBody>
      </p:sp>
      <p:sp>
        <p:nvSpPr>
          <p:cNvPr id="5" name="Right Arrow 4"/>
          <p:cNvSpPr/>
          <p:nvPr/>
        </p:nvSpPr>
        <p:spPr>
          <a:xfrm>
            <a:off x="857224" y="3714752"/>
            <a:ext cx="428625" cy="285750"/>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a:p>
        </p:txBody>
      </p:sp>
      <p:sp>
        <p:nvSpPr>
          <p:cNvPr id="6" name="Rounded Rectangle 7"/>
          <p:cNvSpPr/>
          <p:nvPr/>
        </p:nvSpPr>
        <p:spPr>
          <a:xfrm>
            <a:off x="6286512" y="1142984"/>
            <a:ext cx="1857388" cy="642942"/>
          </a:xfrm>
          <a:prstGeom prst="round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3200" dirty="0">
                <a:latin typeface="Arabic Typesetting" pitchFamily="66" charset="-78"/>
                <a:cs typeface="PT Bold Heading" pitchFamily="2" charset="-78"/>
              </a:rPr>
              <a:t>المراجع :</a:t>
            </a:r>
          </a:p>
        </p:txBody>
      </p:sp>
      <p:sp>
        <p:nvSpPr>
          <p:cNvPr id="7" name="TextBox 6"/>
          <p:cNvSpPr txBox="1">
            <a:spLocks noChangeArrowheads="1"/>
          </p:cNvSpPr>
          <p:nvPr/>
        </p:nvSpPr>
        <p:spPr bwMode="auto">
          <a:xfrm>
            <a:off x="500034" y="2285992"/>
            <a:ext cx="7429494" cy="954107"/>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square">
            <a:spAutoFit/>
          </a:bodyPr>
          <a:lstStyle/>
          <a:p>
            <a:r>
              <a:rPr lang="ar-SA" sz="2800" b="1" dirty="0">
                <a:latin typeface="Arabic Typesetting" pitchFamily="66" charset="-78"/>
                <a:cs typeface="+mj-cs"/>
              </a:rPr>
              <a:t>الفيزياء </a:t>
            </a:r>
            <a:r>
              <a:rPr lang="ar-SA" sz="2800" b="1" dirty="0" smtClean="0">
                <a:latin typeface="Arabic Typesetting" pitchFamily="66" charset="-78"/>
                <a:cs typeface="+mj-cs"/>
              </a:rPr>
              <a:t>العامة للجامعات  </a:t>
            </a:r>
            <a:endParaRPr lang="ar-SA" sz="2800" b="1" dirty="0">
              <a:latin typeface="Arabic Typesetting" pitchFamily="66" charset="-78"/>
              <a:cs typeface="+mj-cs"/>
            </a:endParaRPr>
          </a:p>
          <a:p>
            <a:r>
              <a:rPr lang="ar-SA" sz="2800" b="1" dirty="0" smtClean="0">
                <a:latin typeface="Arabic Typesetting" pitchFamily="66" charset="-78"/>
                <a:cs typeface="+mj-cs"/>
              </a:rPr>
              <a:t>د.خضر </a:t>
            </a:r>
            <a:r>
              <a:rPr lang="ar-SA" sz="2800" b="1" dirty="0" err="1" smtClean="0">
                <a:latin typeface="Arabic Typesetting" pitchFamily="66" charset="-78"/>
                <a:cs typeface="+mj-cs"/>
              </a:rPr>
              <a:t>الشيباني</a:t>
            </a:r>
            <a:r>
              <a:rPr lang="ar-SA" sz="2800" b="1" dirty="0" smtClean="0">
                <a:latin typeface="Arabic Typesetting" pitchFamily="66" charset="-78"/>
                <a:cs typeface="+mj-cs"/>
              </a:rPr>
              <a:t>    د.أسامة العاني</a:t>
            </a:r>
            <a:endParaRPr lang="ar-SA" sz="2800" b="1" dirty="0">
              <a:latin typeface="Arabic Typesetting" pitchFamily="66" charset="-78"/>
              <a:cs typeface="+mj-cs"/>
            </a:endParaRPr>
          </a:p>
        </p:txBody>
      </p:sp>
      <p:sp>
        <p:nvSpPr>
          <p:cNvPr id="8" name="Right Arrow 8"/>
          <p:cNvSpPr/>
          <p:nvPr/>
        </p:nvSpPr>
        <p:spPr>
          <a:xfrm rot="10800000">
            <a:off x="7929586" y="2500306"/>
            <a:ext cx="500063" cy="500066"/>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a:p>
        </p:txBody>
      </p:sp>
      <p:sp>
        <p:nvSpPr>
          <p:cNvPr id="10" name="Rounded Rectangle 9"/>
          <p:cNvSpPr/>
          <p:nvPr/>
        </p:nvSpPr>
        <p:spPr>
          <a:xfrm>
            <a:off x="6858016" y="4214818"/>
            <a:ext cx="1700218" cy="714380"/>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dirty="0" smtClean="0"/>
              <a:t>للتواصل والمحاضرات</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1000"/>
                                        <p:tgtEl>
                                          <p:spTgt spid="7"/>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1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1000"/>
                                        <p:tgtEl>
                                          <p:spTgt spid="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571480"/>
            <a:ext cx="7772400" cy="1828800"/>
          </a:xfrm>
        </p:spPr>
        <p:txBody>
          <a:bodyPr>
            <a:normAutofit/>
          </a:bodyPr>
          <a:lstStyle/>
          <a:p>
            <a:r>
              <a:rPr lang="ar-SA" dirty="0" smtClean="0">
                <a:latin typeface="Traditional Arabic" pitchFamily="18" charset="-78"/>
                <a:cs typeface="Traditional Arabic" pitchFamily="18" charset="-78"/>
              </a:rPr>
              <a:t>بناء كتلة المادة</a:t>
            </a:r>
            <a:br>
              <a:rPr lang="ar-SA" dirty="0" smtClean="0">
                <a:latin typeface="Traditional Arabic" pitchFamily="18" charset="-78"/>
                <a:cs typeface="Traditional Arabic" pitchFamily="18" charset="-78"/>
              </a:rPr>
            </a:br>
            <a:r>
              <a:rPr lang="en-US" dirty="0" smtClean="0">
                <a:latin typeface="Traditional Arabic" pitchFamily="18" charset="-78"/>
                <a:cs typeface="Traditional Arabic" pitchFamily="18" charset="-78"/>
              </a:rPr>
              <a:t>The Building Blocks of Matter</a:t>
            </a:r>
            <a:endParaRPr lang="ar-SA" dirty="0">
              <a:latin typeface="Traditional Arabic" pitchFamily="18" charset="-78"/>
              <a:cs typeface="Traditional Arabic" pitchFamily="18" charset="-78"/>
            </a:endParaRPr>
          </a:p>
        </p:txBody>
      </p:sp>
      <p:sp>
        <p:nvSpPr>
          <p:cNvPr id="3" name="Subtitle 2"/>
          <p:cNvSpPr>
            <a:spLocks noGrp="1"/>
          </p:cNvSpPr>
          <p:nvPr>
            <p:ph type="subTitle" idx="1"/>
          </p:nvPr>
        </p:nvSpPr>
        <p:spPr/>
        <p:txBody>
          <a:bodyPr/>
          <a:lstStyle/>
          <a:p>
            <a:endParaRPr lang="ar-SA"/>
          </a:p>
        </p:txBody>
      </p:sp>
      <p:pic>
        <p:nvPicPr>
          <p:cNvPr id="137218" name="Picture 2"/>
          <p:cNvPicPr>
            <a:picLocks noChangeAspect="1" noChangeArrowheads="1"/>
          </p:cNvPicPr>
          <p:nvPr/>
        </p:nvPicPr>
        <p:blipFill>
          <a:blip r:embed="rId2"/>
          <a:srcRect/>
          <a:stretch>
            <a:fillRect/>
          </a:stretch>
        </p:blipFill>
        <p:spPr bwMode="auto">
          <a:xfrm>
            <a:off x="428596" y="2357430"/>
            <a:ext cx="8358246" cy="3786214"/>
          </a:xfrm>
          <a:prstGeom prst="rect">
            <a:avLst/>
          </a:prstGeom>
          <a:noFill/>
          <a:ln w="9525">
            <a:noFill/>
            <a:miter lim="800000"/>
            <a:headEnd/>
            <a:tailEnd/>
          </a:ln>
          <a:effectLst/>
        </p:spPr>
      </p:pic>
      <p:sp>
        <p:nvSpPr>
          <p:cNvPr id="5" name="Line Callout 3 4"/>
          <p:cNvSpPr/>
          <p:nvPr/>
        </p:nvSpPr>
        <p:spPr>
          <a:xfrm>
            <a:off x="428596" y="3143248"/>
            <a:ext cx="1143008" cy="714380"/>
          </a:xfrm>
          <a:prstGeom prst="borderCallout3">
            <a:avLst>
              <a:gd name="adj1" fmla="val 18750"/>
              <a:gd name="adj2" fmla="val -8333"/>
              <a:gd name="adj3" fmla="val 18750"/>
              <a:gd name="adj4" fmla="val -16667"/>
              <a:gd name="adj5" fmla="val 100000"/>
              <a:gd name="adj6" fmla="val -16667"/>
              <a:gd name="adj7" fmla="val 145389"/>
              <a:gd name="adj8" fmla="val 78066"/>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Mass=1kg</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86116" y="428604"/>
            <a:ext cx="5486384" cy="857256"/>
          </a:xfrm>
        </p:spPr>
        <p:txBody>
          <a:bodyPr>
            <a:normAutofit/>
          </a:bodyPr>
          <a:lstStyle/>
          <a:p>
            <a:r>
              <a:rPr lang="ar-SA" dirty="0" smtClean="0">
                <a:latin typeface="Traditional Arabic" pitchFamily="18" charset="-78"/>
                <a:cs typeface="Traditional Arabic" pitchFamily="18" charset="-78"/>
              </a:rPr>
              <a:t>الكثافة </a:t>
            </a:r>
            <a:r>
              <a:rPr lang="en-US" dirty="0" smtClean="0">
                <a:latin typeface="Traditional Arabic" pitchFamily="18" charset="-78"/>
                <a:cs typeface="Traditional Arabic" pitchFamily="18" charset="-78"/>
              </a:rPr>
              <a:t>Density           </a:t>
            </a:r>
            <a:endParaRPr lang="ar-SA" dirty="0">
              <a:latin typeface="Traditional Arabic" pitchFamily="18" charset="-78"/>
              <a:cs typeface="Traditional Arabic" pitchFamily="18" charset="-78"/>
            </a:endParaRPr>
          </a:p>
        </p:txBody>
      </p:sp>
      <p:sp>
        <p:nvSpPr>
          <p:cNvPr id="4" name="Rounded Rectangle 3"/>
          <p:cNvSpPr/>
          <p:nvPr/>
        </p:nvSpPr>
        <p:spPr>
          <a:xfrm>
            <a:off x="785786" y="1142984"/>
            <a:ext cx="7786742" cy="2214578"/>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800" dirty="0" smtClean="0"/>
              <a:t>كتلة ما تحتويه المادة في وحدة </a:t>
            </a:r>
            <a:r>
              <a:rPr lang="ar-SA" sz="2800" dirty="0" err="1" smtClean="0"/>
              <a:t>الحجوم</a:t>
            </a:r>
            <a:r>
              <a:rPr lang="ar-SA" sz="2800" dirty="0" smtClean="0"/>
              <a:t>، والذي يعبر عنه دائماً بالكتلة لوحدة </a:t>
            </a:r>
            <a:r>
              <a:rPr lang="ar-SA" sz="2800" dirty="0" err="1" smtClean="0"/>
              <a:t>الحجوم</a:t>
            </a:r>
            <a:r>
              <a:rPr lang="ar-SA" sz="2800" dirty="0" smtClean="0"/>
              <a:t>.</a:t>
            </a:r>
          </a:p>
          <a:p>
            <a:pPr algn="ctr"/>
            <a:endParaRPr lang="ar-SA" dirty="0"/>
          </a:p>
        </p:txBody>
      </p:sp>
      <p:graphicFrame>
        <p:nvGraphicFramePr>
          <p:cNvPr id="5" name="Object 4"/>
          <p:cNvGraphicFramePr>
            <a:graphicFrameLocks noChangeAspect="1"/>
          </p:cNvGraphicFramePr>
          <p:nvPr/>
        </p:nvGraphicFramePr>
        <p:xfrm>
          <a:off x="3984624" y="2500306"/>
          <a:ext cx="944566" cy="836616"/>
        </p:xfrm>
        <a:graphic>
          <a:graphicData uri="http://schemas.openxmlformats.org/presentationml/2006/ole">
            <p:oleObj spid="_x0000_s80897" name="معادلة" r:id="rId3" imgW="444240" imgH="39348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7224" y="714356"/>
            <a:ext cx="7772400" cy="608662"/>
          </a:xfrm>
        </p:spPr>
        <p:txBody>
          <a:bodyPr>
            <a:normAutofit/>
          </a:bodyPr>
          <a:lstStyle/>
          <a:p>
            <a:r>
              <a:rPr lang="ar-SA" sz="2800" dirty="0" smtClean="0"/>
              <a:t>لماذا الاختلاف بين كثافة </a:t>
            </a:r>
            <a:r>
              <a:rPr lang="ar-SA" sz="2800" dirty="0" err="1" smtClean="0"/>
              <a:t>الالمنيوم</a:t>
            </a:r>
            <a:r>
              <a:rPr lang="ar-SA" sz="2800" dirty="0" smtClean="0"/>
              <a:t> والرصاص</a:t>
            </a:r>
            <a:endParaRPr lang="ar-SA" sz="2800" dirty="0"/>
          </a:p>
        </p:txBody>
      </p:sp>
      <p:sp>
        <p:nvSpPr>
          <p:cNvPr id="3" name="Subtitle 2"/>
          <p:cNvSpPr>
            <a:spLocks noGrp="1"/>
          </p:cNvSpPr>
          <p:nvPr>
            <p:ph type="subTitle" idx="1"/>
          </p:nvPr>
        </p:nvSpPr>
        <p:spPr>
          <a:xfrm>
            <a:off x="857224" y="1500174"/>
            <a:ext cx="7772400" cy="1214446"/>
          </a:xfrm>
        </p:spPr>
        <p:txBody>
          <a:bodyPr>
            <a:noAutofit/>
          </a:bodyPr>
          <a:lstStyle/>
          <a:p>
            <a:r>
              <a:rPr lang="ar-SA" sz="2400" b="1" dirty="0" smtClean="0">
                <a:latin typeface="Traditional Arabic" pitchFamily="18" charset="-78"/>
                <a:cs typeface="Traditional Arabic" pitchFamily="18" charset="-78"/>
              </a:rPr>
              <a:t>والاختلاف بين كثافة الألمنيوم والرصاص يرجع نتيجة </a:t>
            </a:r>
            <a:r>
              <a:rPr lang="ar-SA" sz="2400" b="1" dirty="0" err="1" smtClean="0">
                <a:latin typeface="Traditional Arabic" pitchFamily="18" charset="-78"/>
                <a:cs typeface="Traditional Arabic" pitchFamily="18" charset="-78"/>
              </a:rPr>
              <a:t>لإختلاف</a:t>
            </a:r>
            <a:r>
              <a:rPr lang="ar-SA" sz="2400" b="1" dirty="0" smtClean="0">
                <a:latin typeface="Traditional Arabic" pitchFamily="18" charset="-78"/>
                <a:cs typeface="Traditional Arabic" pitchFamily="18" charset="-78"/>
              </a:rPr>
              <a:t> كتلة الذرة </a:t>
            </a:r>
            <a:r>
              <a:rPr lang="en-US" sz="2400" b="1" dirty="0" smtClean="0">
                <a:latin typeface="Traditional Arabic" pitchFamily="18" charset="-78"/>
                <a:cs typeface="Traditional Arabic" pitchFamily="18" charset="-78"/>
              </a:rPr>
              <a:t>Atomic Mass </a:t>
            </a:r>
            <a:r>
              <a:rPr lang="ar-SA" sz="2400" b="1" dirty="0" smtClean="0">
                <a:latin typeface="Traditional Arabic" pitchFamily="18" charset="-78"/>
                <a:cs typeface="Traditional Arabic" pitchFamily="18" charset="-78"/>
              </a:rPr>
              <a:t> في </a:t>
            </a:r>
            <a:r>
              <a:rPr lang="ar-SA" sz="2400" b="1" dirty="0" err="1" smtClean="0">
                <a:latin typeface="Traditional Arabic" pitchFamily="18" charset="-78"/>
                <a:cs typeface="Traditional Arabic" pitchFamily="18" charset="-78"/>
              </a:rPr>
              <a:t>الجزئ</a:t>
            </a:r>
            <a:r>
              <a:rPr lang="ar-SA" sz="2400" b="1" dirty="0" smtClean="0">
                <a:latin typeface="Traditional Arabic" pitchFamily="18" charset="-78"/>
                <a:cs typeface="Traditional Arabic" pitchFamily="18" charset="-78"/>
              </a:rPr>
              <a:t>،العدد الكتلي لعنصر ما هو متوسط كتلة ذرة في عينة من العنصر والتي تحتوي على جميع نظائر العنصر.</a:t>
            </a:r>
            <a:endParaRPr lang="ar-SA" sz="2400" b="1" dirty="0">
              <a:latin typeface="Traditional Arabic" pitchFamily="18" charset="-78"/>
              <a:cs typeface="Traditional Arabic" pitchFamily="18" charset="-78"/>
            </a:endParaRPr>
          </a:p>
        </p:txBody>
      </p:sp>
      <p:sp>
        <p:nvSpPr>
          <p:cNvPr id="4" name="Rounded Rectangle 3"/>
          <p:cNvSpPr/>
          <p:nvPr/>
        </p:nvSpPr>
        <p:spPr>
          <a:xfrm>
            <a:off x="1428728" y="2500306"/>
            <a:ext cx="7500990" cy="15001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 في الفيزياء الذرية والنووية فتعطى وحدة الكتلة الذرية </a:t>
            </a:r>
            <a:r>
              <a:rPr lang="en-US" dirty="0" smtClean="0"/>
              <a:t>U</a:t>
            </a:r>
            <a:r>
              <a:rPr lang="ar-SA" dirty="0" smtClean="0"/>
              <a:t> بالمقدار التالي:</a:t>
            </a:r>
          </a:p>
          <a:p>
            <a:pPr algn="ctr"/>
            <a:r>
              <a:rPr lang="en-US" dirty="0" smtClean="0"/>
              <a:t>1U=1.6605x10</a:t>
            </a:r>
            <a:r>
              <a:rPr lang="en-US" baseline="30000" dirty="0" smtClean="0"/>
              <a:t>-27</a:t>
            </a:r>
            <a:r>
              <a:rPr lang="en-US" dirty="0" smtClean="0"/>
              <a:t>  Kg</a:t>
            </a:r>
            <a:endParaRPr lang="ar-SA" dirty="0" smtClean="0"/>
          </a:p>
          <a:p>
            <a:pPr algn="ctr"/>
            <a:r>
              <a:rPr lang="en-US" dirty="0" smtClean="0"/>
              <a:t>Proton mass =1.0073U</a:t>
            </a:r>
          </a:p>
          <a:p>
            <a:pPr algn="ctr"/>
            <a:r>
              <a:rPr lang="en-US" dirty="0" smtClean="0"/>
              <a:t>Neutron mass= 1.0087U</a:t>
            </a:r>
            <a:endParaRPr lang="ar-SA" dirty="0"/>
          </a:p>
        </p:txBody>
      </p:sp>
      <p:sp>
        <p:nvSpPr>
          <p:cNvPr id="5" name="Rounded Rectangle 4"/>
          <p:cNvSpPr/>
          <p:nvPr/>
        </p:nvSpPr>
        <p:spPr>
          <a:xfrm>
            <a:off x="428596" y="4143380"/>
            <a:ext cx="8001056" cy="10715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في الفيزياء الجزيئية يعبر عن الكتلة بوحدة </a:t>
            </a:r>
            <a:r>
              <a:rPr lang="ar-SA" dirty="0" err="1" smtClean="0"/>
              <a:t>المول</a:t>
            </a:r>
            <a:r>
              <a:rPr lang="ar-SA" dirty="0" smtClean="0"/>
              <a:t> وهي </a:t>
            </a:r>
            <a:r>
              <a:rPr lang="ar-SA" dirty="0" err="1" smtClean="0"/>
              <a:t>كتلةالمادة</a:t>
            </a:r>
            <a:r>
              <a:rPr lang="ar-SA" dirty="0" smtClean="0"/>
              <a:t> التي </a:t>
            </a:r>
            <a:r>
              <a:rPr lang="ar-SA" dirty="0" err="1" smtClean="0"/>
              <a:t>تختوي</a:t>
            </a:r>
            <a:r>
              <a:rPr lang="ar-SA" dirty="0" smtClean="0"/>
              <a:t> على عدد </a:t>
            </a:r>
            <a:r>
              <a:rPr lang="ar-SA" dirty="0" err="1" smtClean="0"/>
              <a:t>افوجادرو</a:t>
            </a:r>
            <a:r>
              <a:rPr lang="ar-SA" dirty="0" smtClean="0"/>
              <a:t> من الجزيئات</a:t>
            </a:r>
            <a:endParaRPr lang="ar-SA"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285852" y="1142984"/>
            <a:ext cx="6902852" cy="4247317"/>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pPr>
              <a:lnSpc>
                <a:spcPct val="150000"/>
              </a:lnSpc>
            </a:pPr>
            <a:r>
              <a:rPr lang="ar-SA" sz="3600" b="1" u="sng" dirty="0" smtClean="0">
                <a:solidFill>
                  <a:srgbClr val="FF0000"/>
                </a:solidFill>
                <a:latin typeface="Traditional Arabic" pitchFamily="18" charset="-78"/>
                <a:cs typeface="Traditional Arabic" pitchFamily="18" charset="-78"/>
              </a:rPr>
              <a:t>نظرية الأبعاد:</a:t>
            </a:r>
          </a:p>
          <a:p>
            <a:pPr>
              <a:lnSpc>
                <a:spcPct val="150000"/>
              </a:lnSpc>
              <a:buFont typeface="Arial" charset="0"/>
              <a:buChar char="•"/>
            </a:pPr>
            <a:r>
              <a:rPr lang="ar-SA" sz="3600" b="1" dirty="0" smtClean="0">
                <a:latin typeface="Traditional Arabic" pitchFamily="18" charset="-78"/>
                <a:cs typeface="Traditional Arabic" pitchFamily="18" charset="-78"/>
              </a:rPr>
              <a:t> تستخدم لإثبات صحة المعادلات الفيزيائية.</a:t>
            </a:r>
          </a:p>
          <a:p>
            <a:pPr>
              <a:lnSpc>
                <a:spcPct val="150000"/>
              </a:lnSpc>
              <a:buFont typeface="Arial" charset="0"/>
              <a:buChar char="•"/>
            </a:pPr>
            <a:r>
              <a:rPr lang="ar-SA" sz="3600" b="1" dirty="0" smtClean="0">
                <a:latin typeface="Traditional Arabic" pitchFamily="18" charset="-78"/>
                <a:cs typeface="Traditional Arabic" pitchFamily="18" charset="-78"/>
              </a:rPr>
              <a:t> معرفة وحدات كمية فيزيائية مجهولة.</a:t>
            </a:r>
          </a:p>
          <a:p>
            <a:pPr>
              <a:lnSpc>
                <a:spcPct val="150000"/>
              </a:lnSpc>
              <a:buFont typeface="Arial" charset="0"/>
              <a:buChar char="•"/>
            </a:pPr>
            <a:r>
              <a:rPr lang="ar-SA" sz="3600" b="1" dirty="0" smtClean="0">
                <a:latin typeface="Traditional Arabic" pitchFamily="18" charset="-78"/>
                <a:cs typeface="Traditional Arabic" pitchFamily="18" charset="-78"/>
              </a:rPr>
              <a:t> يرمز للبعد </a:t>
            </a:r>
            <a:r>
              <a:rPr lang="ar-SA" sz="3600" b="1" dirty="0" err="1" smtClean="0">
                <a:latin typeface="Traditional Arabic" pitchFamily="18" charset="-78"/>
                <a:cs typeface="Traditional Arabic" pitchFamily="18" charset="-78"/>
              </a:rPr>
              <a:t>بـ</a:t>
            </a:r>
            <a:r>
              <a:rPr lang="ar-SA" sz="3600" b="1" dirty="0" smtClean="0">
                <a:latin typeface="Traditional Arabic" pitchFamily="18" charset="-78"/>
                <a:cs typeface="Traditional Arabic" pitchFamily="18" charset="-78"/>
              </a:rPr>
              <a:t> </a:t>
            </a:r>
            <a:r>
              <a:rPr lang="en-GB" sz="3600" b="1" dirty="0" smtClean="0">
                <a:latin typeface="Traditional Arabic" pitchFamily="18" charset="-78"/>
                <a:cs typeface="Traditional Arabic" pitchFamily="18" charset="-78"/>
              </a:rPr>
              <a:t>[     ]</a:t>
            </a:r>
            <a:r>
              <a:rPr lang="ar-SA" sz="3600" b="1" dirty="0" smtClean="0">
                <a:latin typeface="Traditional Arabic" pitchFamily="18" charset="-78"/>
                <a:cs typeface="Traditional Arabic" pitchFamily="18" charset="-78"/>
              </a:rPr>
              <a:t> و تدل فقط على بعد الكمية </a:t>
            </a:r>
          </a:p>
          <a:p>
            <a:pPr>
              <a:lnSpc>
                <a:spcPct val="150000"/>
              </a:lnSpc>
            </a:pPr>
            <a:r>
              <a:rPr lang="ar-SA" sz="3600" b="1" dirty="0" smtClean="0">
                <a:latin typeface="Traditional Arabic" pitchFamily="18" charset="-78"/>
                <a:cs typeface="Traditional Arabic" pitchFamily="18" charset="-78"/>
              </a:rPr>
              <a:t>و ليس على وحدتها أو قيمتها.</a:t>
            </a:r>
            <a:endParaRPr lang="en-GB" sz="3600" b="1" dirty="0">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1" end="1"/>
                                            </p:txEl>
                                          </p:spTgt>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
                                            <p:txEl>
                                              <p:pRg st="2" end="2"/>
                                            </p:txEl>
                                          </p:spTgt>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3">
                                            <p:txEl>
                                              <p:pRg st="3" end="3"/>
                                            </p:txEl>
                                          </p:spTgt>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928662" y="1745938"/>
          <a:ext cx="7500992" cy="3477264"/>
        </p:xfrm>
        <a:graphic>
          <a:graphicData uri="http://schemas.openxmlformats.org/drawingml/2006/table">
            <a:tbl>
              <a:tblPr firstRow="1" bandRow="1">
                <a:tableStyleId>{5C22544A-7EE6-4342-B048-85BDC9FD1C3A}</a:tableStyleId>
              </a:tblPr>
              <a:tblGrid>
                <a:gridCol w="1875248"/>
                <a:gridCol w="1875248"/>
                <a:gridCol w="1875248"/>
                <a:gridCol w="1875248"/>
              </a:tblGrid>
              <a:tr h="793752">
                <a:tc>
                  <a:txBody>
                    <a:bodyPr/>
                    <a:lstStyle/>
                    <a:p>
                      <a:pPr algn="ctr"/>
                      <a:r>
                        <a:rPr lang="ar-SA" sz="2800" b="1" dirty="0" smtClean="0"/>
                        <a:t>البعد</a:t>
                      </a:r>
                      <a:endParaRPr lang="en-GB" sz="2800" b="1" dirty="0"/>
                    </a:p>
                  </a:txBody>
                  <a:tcPr/>
                </a:tc>
                <a:tc>
                  <a:txBody>
                    <a:bodyPr/>
                    <a:lstStyle/>
                    <a:p>
                      <a:pPr algn="ctr" rtl="1"/>
                      <a:r>
                        <a:rPr lang="ar-SA" sz="2800" b="1" dirty="0" smtClean="0"/>
                        <a:t>الرمز</a:t>
                      </a:r>
                      <a:endParaRPr lang="en-GB" sz="2800" b="1" dirty="0"/>
                    </a:p>
                  </a:txBody>
                  <a:tcPr/>
                </a:tc>
                <a:tc>
                  <a:txBody>
                    <a:bodyPr/>
                    <a:lstStyle/>
                    <a:p>
                      <a:pPr algn="ctr" rtl="1"/>
                      <a:r>
                        <a:rPr lang="ar-SA" sz="2800" b="1" dirty="0" smtClean="0"/>
                        <a:t>الوحدة الدولية </a:t>
                      </a:r>
                      <a:r>
                        <a:rPr lang="en-GB" sz="2800" b="1" dirty="0" smtClean="0"/>
                        <a:t>SI</a:t>
                      </a:r>
                      <a:endParaRPr lang="en-GB" sz="2800" b="1" dirty="0"/>
                    </a:p>
                  </a:txBody>
                  <a:tcPr/>
                </a:tc>
                <a:tc>
                  <a:txBody>
                    <a:bodyPr/>
                    <a:lstStyle/>
                    <a:p>
                      <a:pPr algn="ctr" rtl="1"/>
                      <a:r>
                        <a:rPr lang="ar-SA" sz="2800" b="1" dirty="0" smtClean="0"/>
                        <a:t>الكمية الفيزيائية</a:t>
                      </a:r>
                      <a:endParaRPr lang="en-GB" sz="2800" b="1" dirty="0"/>
                    </a:p>
                  </a:txBody>
                  <a:tcPr/>
                </a:tc>
              </a:tr>
              <a:tr h="793752">
                <a:tc>
                  <a:txBody>
                    <a:bodyPr/>
                    <a:lstStyle/>
                    <a:p>
                      <a:pPr algn="ctr"/>
                      <a:r>
                        <a:rPr lang="en-GB" sz="2800" b="1" dirty="0" smtClean="0"/>
                        <a:t>[L]</a:t>
                      </a:r>
                      <a:endParaRPr lang="en-GB" sz="2800" b="1" dirty="0"/>
                    </a:p>
                  </a:txBody>
                  <a:tcPr/>
                </a:tc>
                <a:tc>
                  <a:txBody>
                    <a:bodyPr/>
                    <a:lstStyle/>
                    <a:p>
                      <a:pPr algn="ctr"/>
                      <a:r>
                        <a:rPr lang="en-GB" sz="2800" b="1" dirty="0" smtClean="0"/>
                        <a:t>l,</a:t>
                      </a:r>
                      <a:r>
                        <a:rPr lang="en-GB" sz="2800" b="1" baseline="0" dirty="0" smtClean="0"/>
                        <a:t> r, h ...</a:t>
                      </a:r>
                      <a:endParaRPr lang="en-GB" sz="2800" b="1" dirty="0"/>
                    </a:p>
                  </a:txBody>
                  <a:tcPr/>
                </a:tc>
                <a:tc>
                  <a:txBody>
                    <a:bodyPr/>
                    <a:lstStyle/>
                    <a:p>
                      <a:pPr algn="ctr"/>
                      <a:r>
                        <a:rPr lang="ar-SA" sz="2800" b="1" dirty="0" smtClean="0"/>
                        <a:t>متر</a:t>
                      </a:r>
                      <a:r>
                        <a:rPr lang="en-GB" sz="2800" b="1" baseline="0" dirty="0" smtClean="0"/>
                        <a:t> m</a:t>
                      </a:r>
                      <a:endParaRPr lang="en-GB" sz="2800" b="1" dirty="0"/>
                    </a:p>
                  </a:txBody>
                  <a:tcPr/>
                </a:tc>
                <a:tc>
                  <a:txBody>
                    <a:bodyPr/>
                    <a:lstStyle/>
                    <a:p>
                      <a:pPr algn="ctr"/>
                      <a:r>
                        <a:rPr lang="ar-SA" sz="2800" b="1" dirty="0" smtClean="0"/>
                        <a:t>الطول</a:t>
                      </a:r>
                      <a:endParaRPr lang="en-GB" sz="2800" b="1" dirty="0"/>
                    </a:p>
                  </a:txBody>
                  <a:tcPr/>
                </a:tc>
              </a:tr>
              <a:tr h="793752">
                <a:tc>
                  <a:txBody>
                    <a:bodyPr/>
                    <a:lstStyle/>
                    <a:p>
                      <a:pPr algn="ctr"/>
                      <a:r>
                        <a:rPr lang="en-GB" sz="2800" b="1" dirty="0" smtClean="0"/>
                        <a:t>[M]</a:t>
                      </a:r>
                      <a:endParaRPr lang="en-GB" sz="2800" b="1" dirty="0"/>
                    </a:p>
                  </a:txBody>
                  <a:tcPr/>
                </a:tc>
                <a:tc>
                  <a:txBody>
                    <a:bodyPr/>
                    <a:lstStyle/>
                    <a:p>
                      <a:pPr algn="ctr"/>
                      <a:r>
                        <a:rPr lang="en-GB" sz="2800" b="1" dirty="0" smtClean="0"/>
                        <a:t>m,</a:t>
                      </a:r>
                      <a:r>
                        <a:rPr lang="en-GB" sz="2800" b="1" baseline="0" dirty="0" smtClean="0"/>
                        <a:t> y ....</a:t>
                      </a:r>
                      <a:endParaRPr lang="en-GB" sz="2800" b="1" dirty="0"/>
                    </a:p>
                  </a:txBody>
                  <a:tcPr/>
                </a:tc>
                <a:tc>
                  <a:txBody>
                    <a:bodyPr/>
                    <a:lstStyle/>
                    <a:p>
                      <a:pPr algn="ctr"/>
                      <a:r>
                        <a:rPr lang="ar-SA" sz="2800" b="1" dirty="0" smtClean="0"/>
                        <a:t>كيلو جرام </a:t>
                      </a:r>
                      <a:r>
                        <a:rPr lang="en-GB" sz="2800" b="1" dirty="0" smtClean="0"/>
                        <a:t>kg</a:t>
                      </a:r>
                      <a:endParaRPr lang="en-GB" sz="2800" b="1" dirty="0"/>
                    </a:p>
                  </a:txBody>
                  <a:tcPr/>
                </a:tc>
                <a:tc>
                  <a:txBody>
                    <a:bodyPr/>
                    <a:lstStyle/>
                    <a:p>
                      <a:pPr algn="ctr"/>
                      <a:r>
                        <a:rPr lang="ar-SA" sz="2800" b="1" dirty="0" smtClean="0"/>
                        <a:t>الكتلة </a:t>
                      </a:r>
                      <a:endParaRPr lang="en-GB" sz="2800" b="1" dirty="0"/>
                    </a:p>
                  </a:txBody>
                  <a:tcPr/>
                </a:tc>
              </a:tr>
              <a:tr h="793752">
                <a:tc>
                  <a:txBody>
                    <a:bodyPr/>
                    <a:lstStyle/>
                    <a:p>
                      <a:pPr algn="ctr"/>
                      <a:r>
                        <a:rPr lang="en-GB" sz="2800" b="1" dirty="0" smtClean="0"/>
                        <a:t>[T]</a:t>
                      </a:r>
                      <a:endParaRPr lang="en-GB" sz="2800" b="1" dirty="0"/>
                    </a:p>
                  </a:txBody>
                  <a:tcPr/>
                </a:tc>
                <a:tc>
                  <a:txBody>
                    <a:bodyPr/>
                    <a:lstStyle/>
                    <a:p>
                      <a:pPr algn="ctr"/>
                      <a:r>
                        <a:rPr lang="en-GB" sz="2800" b="1" dirty="0" smtClean="0"/>
                        <a:t>t,</a:t>
                      </a:r>
                      <a:r>
                        <a:rPr lang="en-GB" sz="2800" b="1" baseline="0" dirty="0" smtClean="0"/>
                        <a:t> s.....</a:t>
                      </a:r>
                      <a:endParaRPr lang="en-GB" sz="2800" b="1" dirty="0"/>
                    </a:p>
                  </a:txBody>
                  <a:tcPr/>
                </a:tc>
                <a:tc>
                  <a:txBody>
                    <a:bodyPr/>
                    <a:lstStyle/>
                    <a:p>
                      <a:pPr algn="ctr"/>
                      <a:r>
                        <a:rPr lang="ar-SA" sz="2800" b="1" dirty="0" smtClean="0"/>
                        <a:t>ثانية</a:t>
                      </a:r>
                      <a:r>
                        <a:rPr lang="ar-SA" sz="2800" b="1" baseline="0" dirty="0" smtClean="0"/>
                        <a:t> </a:t>
                      </a:r>
                      <a:r>
                        <a:rPr lang="en-GB" sz="2800" b="1" baseline="0" dirty="0" smtClean="0"/>
                        <a:t>s</a:t>
                      </a:r>
                      <a:endParaRPr lang="en-GB" sz="2800" b="1" dirty="0"/>
                    </a:p>
                  </a:txBody>
                  <a:tcPr/>
                </a:tc>
                <a:tc>
                  <a:txBody>
                    <a:bodyPr/>
                    <a:lstStyle/>
                    <a:p>
                      <a:pPr algn="ctr"/>
                      <a:r>
                        <a:rPr lang="ar-SA" sz="2800" b="1" dirty="0" smtClean="0"/>
                        <a:t>الزمن</a:t>
                      </a:r>
                      <a:endParaRPr lang="en-GB" sz="2800" b="1" dirty="0"/>
                    </a:p>
                  </a:txBody>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nvGraphicFramePr>
        <p:xfrm>
          <a:off x="2463787" y="1814502"/>
          <a:ext cx="2393965" cy="828680"/>
        </p:xfrm>
        <a:graphic>
          <a:graphicData uri="http://schemas.openxmlformats.org/presentationml/2006/ole">
            <p:oleObj spid="_x0000_s75778" name="Equation" r:id="rId4" imgW="660240" imgH="228600" progId="Equation.3">
              <p:embed/>
            </p:oleObj>
          </a:graphicData>
        </a:graphic>
      </p:graphicFrame>
      <p:sp>
        <p:nvSpPr>
          <p:cNvPr id="9" name="TextBox 8"/>
          <p:cNvSpPr txBox="1"/>
          <p:nvPr/>
        </p:nvSpPr>
        <p:spPr>
          <a:xfrm>
            <a:off x="785786" y="3143248"/>
            <a:ext cx="1736373" cy="954107"/>
          </a:xfrm>
          <a:prstGeom prst="rect">
            <a:avLst/>
          </a:prstGeom>
          <a:noFill/>
        </p:spPr>
        <p:txBody>
          <a:bodyPr wrap="none" rtlCol="0">
            <a:spAutoFit/>
          </a:bodyPr>
          <a:lstStyle/>
          <a:p>
            <a:pPr algn="l" rtl="0"/>
            <a:r>
              <a:rPr lang="en-US" sz="2800" b="1" dirty="0" smtClean="0">
                <a:solidFill>
                  <a:srgbClr val="FF0000"/>
                </a:solidFill>
              </a:rPr>
              <a:t>Solution:</a:t>
            </a:r>
          </a:p>
          <a:p>
            <a:pPr algn="l" rtl="0"/>
            <a:endParaRPr lang="en-GB" sz="2800" b="1" dirty="0">
              <a:solidFill>
                <a:srgbClr val="FF0000"/>
              </a:solidFill>
            </a:endParaRPr>
          </a:p>
        </p:txBody>
      </p:sp>
      <p:graphicFrame>
        <p:nvGraphicFramePr>
          <p:cNvPr id="10" name="Object 9"/>
          <p:cNvGraphicFramePr>
            <a:graphicFrameLocks noChangeAspect="1"/>
          </p:cNvGraphicFramePr>
          <p:nvPr/>
        </p:nvGraphicFramePr>
        <p:xfrm>
          <a:off x="846138" y="3967163"/>
          <a:ext cx="2809875" cy="2281237"/>
        </p:xfrm>
        <a:graphic>
          <a:graphicData uri="http://schemas.openxmlformats.org/presentationml/2006/ole">
            <p:oleObj spid="_x0000_s75781" name="معادلة" r:id="rId5" imgW="1282680" imgH="1041120" progId="Equation.3">
              <p:embed/>
            </p:oleObj>
          </a:graphicData>
        </a:graphic>
      </p:graphicFrame>
      <p:sp>
        <p:nvSpPr>
          <p:cNvPr id="12" name="TextBox 11"/>
          <p:cNvSpPr txBox="1"/>
          <p:nvPr/>
        </p:nvSpPr>
        <p:spPr>
          <a:xfrm>
            <a:off x="3643306" y="928670"/>
            <a:ext cx="4988653"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ar-SA" sz="2800" b="1" dirty="0" smtClean="0"/>
              <a:t>1- التحقق من صحة معادلة:</a:t>
            </a:r>
            <a:endParaRPr lang="en-GB" sz="2800" b="1" dirty="0"/>
          </a:p>
        </p:txBody>
      </p:sp>
      <p:graphicFrame>
        <p:nvGraphicFramePr>
          <p:cNvPr id="75782" name="Object 6"/>
          <p:cNvGraphicFramePr>
            <a:graphicFrameLocks noChangeAspect="1"/>
          </p:cNvGraphicFramePr>
          <p:nvPr/>
        </p:nvGraphicFramePr>
        <p:xfrm>
          <a:off x="4857752" y="3500438"/>
          <a:ext cx="2921018" cy="3030688"/>
        </p:xfrm>
        <a:graphic>
          <a:graphicData uri="http://schemas.openxmlformats.org/presentationml/2006/ole">
            <p:oleObj spid="_x0000_s75782" name="Equation" r:id="rId6" imgW="1002960" imgH="1041120" progId="Equation.3">
              <p:embed/>
            </p:oleObj>
          </a:graphicData>
        </a:graphic>
      </p:graphicFrame>
      <p:sp>
        <p:nvSpPr>
          <p:cNvPr id="7" name="وسيلة شرح مستطيلة مستديرة الزوايا 6"/>
          <p:cNvSpPr/>
          <p:nvPr/>
        </p:nvSpPr>
        <p:spPr>
          <a:xfrm>
            <a:off x="428596" y="1214422"/>
            <a:ext cx="1928826" cy="500066"/>
          </a:xfrm>
          <a:prstGeom prst="wedgeRoundRectCallout">
            <a:avLst>
              <a:gd name="adj1" fmla="val 55855"/>
              <a:gd name="adj2" fmla="val 132415"/>
              <a:gd name="adj3" fmla="val 16667"/>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latin typeface="Arial" pitchFamily="34" charset="0"/>
                <a:cs typeface="Arial" pitchFamily="34" charset="0"/>
              </a:rPr>
              <a:t>السرعة النهائية</a:t>
            </a:r>
            <a:endParaRPr lang="ar-SA" sz="2000" b="1" dirty="0">
              <a:latin typeface="Arial" pitchFamily="34" charset="0"/>
              <a:cs typeface="Arial" pitchFamily="34" charset="0"/>
            </a:endParaRPr>
          </a:p>
        </p:txBody>
      </p:sp>
      <p:sp>
        <p:nvSpPr>
          <p:cNvPr id="8" name="وسيلة شرح مستطيلة مستديرة الزوايا 7"/>
          <p:cNvSpPr/>
          <p:nvPr/>
        </p:nvSpPr>
        <p:spPr>
          <a:xfrm>
            <a:off x="1357290" y="500042"/>
            <a:ext cx="1928826" cy="500066"/>
          </a:xfrm>
          <a:prstGeom prst="wedgeRoundRectCallout">
            <a:avLst>
              <a:gd name="adj1" fmla="val 55121"/>
              <a:gd name="adj2" fmla="val 260091"/>
              <a:gd name="adj3" fmla="val 16667"/>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rgbClr val="000066"/>
                </a:solidFill>
                <a:latin typeface="Arial" pitchFamily="34" charset="0"/>
                <a:cs typeface="Arial" pitchFamily="34" charset="0"/>
              </a:rPr>
              <a:t>السرعة الابتدائية</a:t>
            </a:r>
            <a:endParaRPr lang="ar-SA" sz="2000" b="1" dirty="0">
              <a:solidFill>
                <a:srgbClr val="000066"/>
              </a:solidFill>
              <a:latin typeface="Arial" pitchFamily="34" charset="0"/>
              <a:cs typeface="Arial" pitchFamily="34" charset="0"/>
            </a:endParaRPr>
          </a:p>
        </p:txBody>
      </p:sp>
      <p:sp>
        <p:nvSpPr>
          <p:cNvPr id="11" name="وسيلة شرح مستطيلة مستديرة الزوايا 10"/>
          <p:cNvSpPr/>
          <p:nvPr/>
        </p:nvSpPr>
        <p:spPr>
          <a:xfrm>
            <a:off x="3857620" y="2786058"/>
            <a:ext cx="1928826" cy="500066"/>
          </a:xfrm>
          <a:prstGeom prst="wedgeRoundRectCallout">
            <a:avLst>
              <a:gd name="adj1" fmla="val -22925"/>
              <a:gd name="adj2" fmla="val -133802"/>
              <a:gd name="adj3" fmla="val 16667"/>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latin typeface="Arial" pitchFamily="34" charset="0"/>
                <a:cs typeface="Arial" pitchFamily="34" charset="0"/>
              </a:rPr>
              <a:t>التسارع (العجلة)</a:t>
            </a:r>
            <a:endParaRPr lang="ar-SA" sz="2000" b="1" dirty="0">
              <a:latin typeface="Arial" pitchFamily="34" charset="0"/>
              <a:cs typeface="Arial" pitchFamily="34" charset="0"/>
            </a:endParaRPr>
          </a:p>
        </p:txBody>
      </p:sp>
      <p:sp>
        <p:nvSpPr>
          <p:cNvPr id="13" name="وسيلة شرح مستطيلة مستديرة الزوايا 12"/>
          <p:cNvSpPr/>
          <p:nvPr/>
        </p:nvSpPr>
        <p:spPr>
          <a:xfrm>
            <a:off x="5572132" y="1643050"/>
            <a:ext cx="1928826" cy="500066"/>
          </a:xfrm>
          <a:prstGeom prst="wedgeRoundRectCallout">
            <a:avLst>
              <a:gd name="adj1" fmla="val -91944"/>
              <a:gd name="adj2" fmla="val 65189"/>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rgbClr val="000066"/>
                </a:solidFill>
                <a:latin typeface="Arial" pitchFamily="34" charset="0"/>
                <a:cs typeface="Arial" pitchFamily="34" charset="0"/>
              </a:rPr>
              <a:t>الزمن</a:t>
            </a:r>
            <a:endParaRPr lang="ar-SA" sz="2000" b="1" dirty="0">
              <a:solidFill>
                <a:srgbClr val="000066"/>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1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75782"/>
                                        </p:tgtEl>
                                        <p:attrNameLst>
                                          <p:attrName>style.visibility</p:attrName>
                                        </p:attrNameLst>
                                      </p:cBhvr>
                                      <p:to>
                                        <p:strVal val="visible"/>
                                      </p:to>
                                    </p:set>
                                    <p:animEffect transition="in" filter="checkerboard(across)">
                                      <p:cBhvr>
                                        <p:cTn id="12" dur="1000"/>
                                        <p:tgtEl>
                                          <p:spTgt spid="757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14313" y="357188"/>
            <a:ext cx="3929062" cy="6286500"/>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fontAlgn="auto">
              <a:spcBef>
                <a:spcPts val="0"/>
              </a:spcBef>
              <a:spcAft>
                <a:spcPts val="0"/>
              </a:spcAft>
              <a:defRPr/>
            </a:pPr>
            <a:endParaRPr lang="ar-SA"/>
          </a:p>
        </p:txBody>
      </p:sp>
      <p:pic>
        <p:nvPicPr>
          <p:cNvPr id="5" name="Picture 8"/>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000125" y="428625"/>
            <a:ext cx="2397125" cy="936625"/>
          </a:xfrm>
          <a:prstGeom prst="rect">
            <a:avLst/>
          </a:prstGeom>
          <a:noFill/>
        </p:spPr>
      </p:pic>
      <p:pic>
        <p:nvPicPr>
          <p:cNvPr id="6"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71500" y="1643063"/>
            <a:ext cx="2693988" cy="519112"/>
          </a:xfrm>
          <a:prstGeom prst="rect">
            <a:avLst/>
          </a:prstGeom>
          <a:noFill/>
        </p:spPr>
      </p:pic>
      <p:pic>
        <p:nvPicPr>
          <p:cNvPr id="7" name="Picture 6"/>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71500" y="2214563"/>
            <a:ext cx="2881313" cy="993775"/>
          </a:xfrm>
          <a:prstGeom prst="rect">
            <a:avLst/>
          </a:prstGeom>
          <a:noFill/>
        </p:spPr>
      </p:pic>
      <p:pic>
        <p:nvPicPr>
          <p:cNvPr id="8" name="Picture 5"/>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571500" y="3286125"/>
            <a:ext cx="2928938" cy="533400"/>
          </a:xfrm>
          <a:prstGeom prst="rect">
            <a:avLst/>
          </a:prstGeom>
          <a:noFill/>
        </p:spPr>
      </p:pic>
      <p:pic>
        <p:nvPicPr>
          <p:cNvPr id="9" name="Picture 4"/>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571500" y="3911600"/>
            <a:ext cx="1017588" cy="519113"/>
          </a:xfrm>
          <a:prstGeom prst="rect">
            <a:avLst/>
          </a:prstGeom>
          <a:noFill/>
          <a:ln>
            <a:solidFill>
              <a:schemeClr val="bg2">
                <a:lumMod val="75000"/>
              </a:schemeClr>
            </a:solidFill>
          </a:ln>
        </p:spPr>
      </p:pic>
      <p:pic>
        <p:nvPicPr>
          <p:cNvPr id="10" name="Picture 3"/>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571500" y="4500563"/>
            <a:ext cx="2506663" cy="519112"/>
          </a:xfrm>
          <a:prstGeom prst="rect">
            <a:avLst/>
          </a:prstGeom>
          <a:noFill/>
        </p:spPr>
      </p:pic>
      <p:pic>
        <p:nvPicPr>
          <p:cNvPr id="11" name="Picture 2"/>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571500" y="5000625"/>
            <a:ext cx="1222375" cy="519113"/>
          </a:xfrm>
          <a:prstGeom prst="rect">
            <a:avLst/>
          </a:prstGeom>
          <a:noFill/>
          <a:ln>
            <a:solidFill>
              <a:schemeClr val="bg2">
                <a:lumMod val="75000"/>
              </a:schemeClr>
            </a:solidFill>
          </a:ln>
        </p:spPr>
      </p:pic>
      <p:pic>
        <p:nvPicPr>
          <p:cNvPr id="12" name="Picture 52"/>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1071563" y="5353050"/>
            <a:ext cx="2143125" cy="1106488"/>
          </a:xfrm>
          <a:prstGeom prst="rect">
            <a:avLst/>
          </a:prstGeom>
          <a:noFill/>
          <a:ln w="9525">
            <a:noFill/>
            <a:miter lim="800000"/>
            <a:headEnd/>
            <a:tailEnd/>
          </a:ln>
        </p:spPr>
      </p:pic>
      <p:sp>
        <p:nvSpPr>
          <p:cNvPr id="13" name="TextBox 1"/>
          <p:cNvSpPr txBox="1">
            <a:spLocks noChangeArrowheads="1"/>
          </p:cNvSpPr>
          <p:nvPr/>
        </p:nvSpPr>
        <p:spPr bwMode="auto">
          <a:xfrm>
            <a:off x="4643438" y="1014404"/>
            <a:ext cx="4071938" cy="1200150"/>
          </a:xfrm>
          <a:prstGeom prst="rect">
            <a:avLst/>
          </a:prstGeom>
          <a:gradFill flip="none" rotWithShape="1">
            <a:gsLst>
              <a:gs pos="0">
                <a:srgbClr val="FF3300">
                  <a:tint val="66000"/>
                  <a:satMod val="160000"/>
                </a:srgbClr>
              </a:gs>
              <a:gs pos="50000">
                <a:srgbClr val="FF3300">
                  <a:tint val="44500"/>
                  <a:satMod val="160000"/>
                </a:srgbClr>
              </a:gs>
              <a:gs pos="100000">
                <a:srgbClr val="FF3300">
                  <a:tint val="23500"/>
                  <a:satMod val="160000"/>
                </a:srgbClr>
              </a:gs>
            </a:gsLst>
            <a:lin ang="2700000" scaled="1"/>
            <a:tileRect/>
          </a:gradFill>
          <a:ln w="9525">
            <a:noFill/>
            <a:miter lim="800000"/>
            <a:headEnd/>
            <a:tailEnd/>
          </a:ln>
        </p:spPr>
        <p:txBody>
          <a:bodyPr>
            <a:spAutoFit/>
          </a:bodyPr>
          <a:lstStyle/>
          <a:p>
            <a:pPr algn="ctr"/>
            <a:r>
              <a:rPr lang="ar-SA" sz="3600" b="1" dirty="0">
                <a:latin typeface="Arabic Typesetting" pitchFamily="66" charset="-78"/>
                <a:cs typeface="Arabic Typesetting" pitchFamily="66" charset="-78"/>
              </a:rPr>
              <a:t>2- استنتاج معادلة فيزيائية</a:t>
            </a:r>
          </a:p>
          <a:p>
            <a:pPr algn="ctr"/>
            <a:r>
              <a:rPr lang="ar-SA" sz="3600" b="1" dirty="0">
                <a:latin typeface="Arabic Typesetting" pitchFamily="66" charset="-78"/>
                <a:cs typeface="Arabic Typesetting" pitchFamily="66" charset="-78"/>
              </a:rPr>
              <a:t> أو كمية فيزيائية.</a:t>
            </a:r>
          </a:p>
        </p:txBody>
      </p:sp>
      <p:sp>
        <p:nvSpPr>
          <p:cNvPr id="14" name="Rectangular Callout 13"/>
          <p:cNvSpPr/>
          <p:nvPr/>
        </p:nvSpPr>
        <p:spPr>
          <a:xfrm>
            <a:off x="5286380" y="2643182"/>
            <a:ext cx="2286016" cy="1071570"/>
          </a:xfrm>
          <a:prstGeom prst="wedgeRectCallout">
            <a:avLst>
              <a:gd name="adj1" fmla="val -134966"/>
              <a:gd name="adj2" fmla="val -45588"/>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dirty="0" smtClean="0"/>
              <a:t>باستخدام نظرية </a:t>
            </a:r>
            <a:r>
              <a:rPr lang="ar-SA" dirty="0" err="1" smtClean="0"/>
              <a:t>الابعاد</a:t>
            </a:r>
            <a:r>
              <a:rPr lang="ar-SA" dirty="0" smtClean="0"/>
              <a:t> نستطيع أن نكتب</a:t>
            </a:r>
            <a:endParaRPr lang="ar-SA" dirty="0"/>
          </a:p>
        </p:txBody>
      </p:sp>
      <p:sp>
        <p:nvSpPr>
          <p:cNvPr id="15" name="Rectangular Callout 14"/>
          <p:cNvSpPr/>
          <p:nvPr/>
        </p:nvSpPr>
        <p:spPr>
          <a:xfrm>
            <a:off x="5143504" y="3929066"/>
            <a:ext cx="2928958" cy="785818"/>
          </a:xfrm>
          <a:prstGeom prst="wedgeRectCallout">
            <a:avLst>
              <a:gd name="adj1" fmla="val -151122"/>
              <a:gd name="adj2" fmla="val -4215"/>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وبالمطابقة بين طرفي المعادلة للبعد </a:t>
            </a:r>
            <a:r>
              <a:rPr lang="en-US" dirty="0" smtClean="0"/>
              <a:t>[L]</a:t>
            </a:r>
            <a:r>
              <a:rPr lang="ar-SA" dirty="0" smtClean="0"/>
              <a:t>نجد</a:t>
            </a:r>
            <a:endParaRPr lang="ar-SA" dirty="0"/>
          </a:p>
        </p:txBody>
      </p:sp>
      <p:sp>
        <p:nvSpPr>
          <p:cNvPr id="16" name="Rectangular Callout 15"/>
          <p:cNvSpPr/>
          <p:nvPr/>
        </p:nvSpPr>
        <p:spPr>
          <a:xfrm>
            <a:off x="5143504" y="4929198"/>
            <a:ext cx="2928958" cy="785818"/>
          </a:xfrm>
          <a:prstGeom prst="wedgeRectCallout">
            <a:avLst>
              <a:gd name="adj1" fmla="val -146127"/>
              <a:gd name="adj2" fmla="val -43003"/>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وبالمطابقة بين طرفي المعادلة للبعد </a:t>
            </a:r>
            <a:r>
              <a:rPr lang="en-US" dirty="0" smtClean="0"/>
              <a:t>[T]</a:t>
            </a:r>
            <a:r>
              <a:rPr lang="ar-SA" dirty="0" smtClean="0"/>
              <a:t>نجد</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par>
                                <p:cTn id="8" presetID="4"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in)">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6"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trips(downRight)">
                                      <p:cBhvr>
                                        <p:cTn id="15" dur="1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3"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strips(upRight)">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3"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strips(upRight)">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3" fill="hold"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strips(upRight)">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3"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strips(upRight)">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18" presetClass="entr" presetSubtype="3" fill="hold"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strips(upRight)">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18" presetClass="entr" presetSubtype="3" fill="hold" nodeType="click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strips(upRight)">
                                      <p:cBhvr>
                                        <p:cTn id="4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42910" y="3615925"/>
            <a:ext cx="8001056" cy="461665"/>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just" rtl="0"/>
            <a:r>
              <a:rPr lang="en-US" sz="2400" b="1" dirty="0" smtClean="0">
                <a:latin typeface="Times New Roman" pitchFamily="18" charset="0"/>
                <a:cs typeface="Times New Roman" pitchFamily="18" charset="0"/>
              </a:rPr>
              <a:t>A scalar  quantity has only magnitude and no direction.</a:t>
            </a:r>
            <a:endParaRPr lang="en-US" sz="2400" b="1" dirty="0">
              <a:latin typeface="Times New Roman" pitchFamily="18" charset="0"/>
              <a:cs typeface="Times New Roman" pitchFamily="18" charset="0"/>
            </a:endParaRPr>
          </a:p>
        </p:txBody>
      </p:sp>
      <p:sp>
        <p:nvSpPr>
          <p:cNvPr id="5" name="Rectangle 4"/>
          <p:cNvSpPr/>
          <p:nvPr/>
        </p:nvSpPr>
        <p:spPr>
          <a:xfrm>
            <a:off x="642910" y="1285860"/>
            <a:ext cx="7929618" cy="1569660"/>
          </a:xfrm>
          <a:prstGeom prst="rect">
            <a:avLst/>
          </a:prstGeom>
        </p:spPr>
        <p:txBody>
          <a:bodyPr wrap="square">
            <a:spAutoFit/>
          </a:bodyPr>
          <a:lstStyle/>
          <a:p>
            <a:r>
              <a:rPr lang="ar-SA" sz="2400" b="1" dirty="0" smtClean="0">
                <a:solidFill>
                  <a:srgbClr val="FF0000"/>
                </a:solidFill>
                <a:latin typeface="Simplified Arabic" pitchFamily="18" charset="-78"/>
                <a:cs typeface="Simplified Arabic" pitchFamily="18" charset="-78"/>
              </a:rPr>
              <a:t>الكميات القياسية والكميات المتجهة</a:t>
            </a:r>
            <a:r>
              <a:rPr lang="en-GB" sz="2400" b="1" dirty="0" smtClean="0">
                <a:solidFill>
                  <a:srgbClr val="FF0000"/>
                </a:solidFill>
                <a:latin typeface="Simplified Arabic" pitchFamily="18" charset="-78"/>
                <a:cs typeface="Simplified Arabic" pitchFamily="18" charset="-78"/>
              </a:rPr>
              <a:t> </a:t>
            </a:r>
            <a:r>
              <a:rPr lang="ar-SA" sz="2400" b="1" dirty="0" smtClean="0">
                <a:solidFill>
                  <a:srgbClr val="FF0000"/>
                </a:solidFill>
                <a:latin typeface="Simplified Arabic" pitchFamily="18" charset="-78"/>
                <a:cs typeface="Simplified Arabic" pitchFamily="18" charset="-78"/>
              </a:rPr>
              <a:t> </a:t>
            </a:r>
            <a:r>
              <a:rPr lang="en-GB" sz="2400" b="1" dirty="0" smtClean="0">
                <a:solidFill>
                  <a:srgbClr val="FF0000"/>
                </a:solidFill>
                <a:latin typeface="Simplified Arabic" pitchFamily="18" charset="-78"/>
                <a:cs typeface="Simplified Arabic" pitchFamily="18" charset="-78"/>
              </a:rPr>
              <a:t> Vector and Scalar</a:t>
            </a:r>
          </a:p>
          <a:p>
            <a:endParaRPr lang="en-GB" sz="2400" b="1" dirty="0" smtClean="0">
              <a:solidFill>
                <a:srgbClr val="FF0000"/>
              </a:solidFill>
              <a:latin typeface="Simplified Arabic" pitchFamily="18" charset="-78"/>
              <a:cs typeface="Simplified Arabic" pitchFamily="18" charset="-78"/>
            </a:endParaRPr>
          </a:p>
          <a:p>
            <a:r>
              <a:rPr lang="ar-SA" sz="2400" b="1" dirty="0" smtClean="0">
                <a:latin typeface="Simplified Arabic" pitchFamily="18" charset="-78"/>
                <a:cs typeface="Simplified Arabic" pitchFamily="18" charset="-78"/>
              </a:rPr>
              <a:t>جميع الكميات الفيزيائية (أساسية أو مشتقة) يمكن تقسيمها إلى نوعين، النوع الأول الكميات القياسية </a:t>
            </a:r>
            <a:r>
              <a:rPr lang="en-GB" sz="2400" b="1" dirty="0" smtClean="0">
                <a:latin typeface="Simplified Arabic" pitchFamily="18" charset="-78"/>
                <a:cs typeface="Simplified Arabic" pitchFamily="18" charset="-78"/>
              </a:rPr>
              <a:t> </a:t>
            </a:r>
            <a:r>
              <a:rPr lang="en-GB" sz="2400" b="1" i="1" dirty="0" smtClean="0">
                <a:latin typeface="Simplified Arabic" pitchFamily="18" charset="-78"/>
                <a:cs typeface="Simplified Arabic" pitchFamily="18" charset="-78"/>
              </a:rPr>
              <a:t>scalar</a:t>
            </a:r>
            <a:r>
              <a:rPr lang="en-GB" sz="2400" b="1" dirty="0" smtClean="0">
                <a:latin typeface="Simplified Arabic" pitchFamily="18" charset="-78"/>
                <a:cs typeface="Simplified Arabic" pitchFamily="18" charset="-78"/>
              </a:rPr>
              <a:t>  </a:t>
            </a:r>
            <a:r>
              <a:rPr lang="ar-SA" sz="2400" b="1" dirty="0" smtClean="0">
                <a:latin typeface="Simplified Arabic" pitchFamily="18" charset="-78"/>
                <a:cs typeface="Simplified Arabic" pitchFamily="18" charset="-78"/>
              </a:rPr>
              <a:t>والنوع الثاني الكمية المتجهة </a:t>
            </a:r>
            <a:r>
              <a:rPr lang="en-GB" sz="2400" b="1" dirty="0" smtClean="0">
                <a:latin typeface="Simplified Arabic" pitchFamily="18" charset="-78"/>
                <a:cs typeface="Simplified Arabic" pitchFamily="18" charset="-78"/>
              </a:rPr>
              <a:t>. </a:t>
            </a:r>
            <a:r>
              <a:rPr lang="en-GB" sz="2400" b="1" i="1" dirty="0" smtClean="0">
                <a:latin typeface="Simplified Arabic" pitchFamily="18" charset="-78"/>
                <a:cs typeface="Simplified Arabic" pitchFamily="18" charset="-78"/>
              </a:rPr>
              <a:t>vector</a:t>
            </a:r>
            <a:endParaRPr lang="en-GB" sz="2400" b="1" dirty="0" smtClean="0">
              <a:latin typeface="Simplified Arabic" pitchFamily="18" charset="-78"/>
              <a:cs typeface="Simplified Arabic" pitchFamily="18" charset="-78"/>
            </a:endParaRPr>
          </a:p>
        </p:txBody>
      </p:sp>
      <p:sp useBgFill="1">
        <p:nvSpPr>
          <p:cNvPr id="6" name="مربع نص 2"/>
          <p:cNvSpPr txBox="1"/>
          <p:nvPr/>
        </p:nvSpPr>
        <p:spPr>
          <a:xfrm>
            <a:off x="2714612" y="714356"/>
            <a:ext cx="3786214" cy="646331"/>
          </a:xfrm>
          <a:prstGeom prst="rect">
            <a:avLst/>
          </a:prstGeom>
          <a:effectLst>
            <a:outerShdw blurRad="50800" dist="38100" dir="16200000" rotWithShape="0">
              <a:schemeClr val="tx2">
                <a:lumMod val="60000"/>
                <a:lumOff val="40000"/>
                <a:alpha val="40000"/>
              </a:schemeClr>
            </a:outerShdw>
          </a:effectLst>
        </p:spPr>
        <p:txBody>
          <a:bodyPr wrap="square" rtlCol="0">
            <a:spAutoFit/>
          </a:bodyPr>
          <a:lstStyle/>
          <a:p>
            <a:r>
              <a:rPr lang="ar-SA" sz="3600" b="1" dirty="0" smtClean="0">
                <a:solidFill>
                  <a:srgbClr val="0000CC"/>
                </a:solidFill>
              </a:rPr>
              <a:t> </a:t>
            </a:r>
            <a:r>
              <a:rPr lang="ar-SA" sz="3600" b="1" dirty="0" smtClean="0">
                <a:solidFill>
                  <a:srgbClr val="0000CC"/>
                </a:solidFill>
                <a:latin typeface="Simplified Arabic" pitchFamily="18" charset="-78"/>
                <a:cs typeface="Simplified Arabic" pitchFamily="18" charset="-78"/>
              </a:rPr>
              <a:t>المتجهات </a:t>
            </a:r>
            <a:r>
              <a:rPr lang="en-US" sz="3600" b="1" dirty="0" smtClean="0">
                <a:solidFill>
                  <a:srgbClr val="0000CC"/>
                </a:solidFill>
                <a:latin typeface="Simplified Arabic" pitchFamily="18" charset="-78"/>
                <a:cs typeface="Simplified Arabic" pitchFamily="18" charset="-78"/>
              </a:rPr>
              <a:t>Vectors</a:t>
            </a:r>
            <a:endParaRPr lang="ar-SA" sz="3600" b="1" dirty="0" smtClean="0">
              <a:solidFill>
                <a:srgbClr val="0000CC"/>
              </a:solidFill>
              <a:latin typeface="Simplified Arabic" pitchFamily="18" charset="-78"/>
              <a:cs typeface="Simplified Arabic" pitchFamily="18" charset="-78"/>
            </a:endParaRPr>
          </a:p>
        </p:txBody>
      </p:sp>
      <p:sp>
        <p:nvSpPr>
          <p:cNvPr id="7" name="Rectangle 6"/>
          <p:cNvSpPr/>
          <p:nvPr/>
        </p:nvSpPr>
        <p:spPr>
          <a:xfrm>
            <a:off x="1285852" y="3069834"/>
            <a:ext cx="7072362" cy="954107"/>
          </a:xfrm>
          <a:prstGeom prst="rect">
            <a:avLst/>
          </a:prstGeom>
        </p:spPr>
        <p:txBody>
          <a:bodyPr wrap="square">
            <a:spAutoFit/>
          </a:bodyPr>
          <a:lstStyle/>
          <a:p>
            <a:r>
              <a:rPr lang="ar-SA" sz="2800" b="1" dirty="0" smtClean="0">
                <a:solidFill>
                  <a:srgbClr val="0000CC"/>
                </a:solidFill>
                <a:latin typeface="Times New Roman" pitchFamily="18" charset="0"/>
                <a:cs typeface="Times New Roman" pitchFamily="18" charset="0"/>
              </a:rPr>
              <a:t>الكمية القياسية </a:t>
            </a:r>
            <a:r>
              <a:rPr lang="en-US" sz="2800" b="1" dirty="0" smtClean="0">
                <a:solidFill>
                  <a:srgbClr val="0000CC"/>
                </a:solidFill>
                <a:latin typeface="Times New Roman" pitchFamily="18" charset="0"/>
                <a:cs typeface="Times New Roman" pitchFamily="18" charset="0"/>
              </a:rPr>
              <a:t>SCALAR QUANTITIES  </a:t>
            </a:r>
            <a:r>
              <a:rPr lang="ar-SA" sz="2800" b="1" dirty="0" smtClean="0">
                <a:solidFill>
                  <a:srgbClr val="0000CC"/>
                </a:solidFill>
                <a:latin typeface="Times New Roman" pitchFamily="18" charset="0"/>
                <a:cs typeface="Times New Roman" pitchFamily="18" charset="0"/>
              </a:rPr>
              <a:t> </a:t>
            </a:r>
            <a:r>
              <a:rPr lang="en-US" sz="2800" b="1" dirty="0" smtClean="0">
                <a:solidFill>
                  <a:srgbClr val="0000CC"/>
                </a:solidFill>
                <a:latin typeface="Times New Roman" pitchFamily="18" charset="0"/>
                <a:cs typeface="Times New Roman" pitchFamily="18" charset="0"/>
              </a:rPr>
              <a:t>:</a:t>
            </a:r>
          </a:p>
          <a:p>
            <a:endParaRPr lang="en-US" sz="2800" b="1" dirty="0" smtClean="0">
              <a:solidFill>
                <a:srgbClr val="0000CC"/>
              </a:solidFill>
              <a:latin typeface="Times New Roman" pitchFamily="18" charset="0"/>
              <a:cs typeface="Times New Roman" pitchFamily="18" charset="0"/>
            </a:endParaRPr>
          </a:p>
        </p:txBody>
      </p:sp>
      <p:sp>
        <p:nvSpPr>
          <p:cNvPr id="9" name="Rectangle 8"/>
          <p:cNvSpPr/>
          <p:nvPr/>
        </p:nvSpPr>
        <p:spPr>
          <a:xfrm>
            <a:off x="571472" y="4276090"/>
            <a:ext cx="4572000" cy="1938992"/>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l" rtl="0"/>
            <a:r>
              <a:rPr lang="en-US" sz="2400" dirty="0" smtClean="0"/>
              <a:t>Examples</a:t>
            </a:r>
          </a:p>
          <a:p>
            <a:pPr algn="l" rtl="0"/>
            <a:r>
              <a:rPr lang="en-US" sz="2400" dirty="0" smtClean="0"/>
              <a:t>	</a:t>
            </a:r>
            <a:r>
              <a:rPr lang="en-US" sz="2400" dirty="0" smtClean="0">
                <a:latin typeface="Arial Narrow" pitchFamily="34" charset="0"/>
              </a:rPr>
              <a:t>Mass  = 20 g</a:t>
            </a:r>
          </a:p>
          <a:p>
            <a:pPr algn="l" rtl="0"/>
            <a:r>
              <a:rPr lang="en-US" sz="2400" dirty="0" smtClean="0">
                <a:latin typeface="Arial Narrow" pitchFamily="34" charset="0"/>
              </a:rPr>
              <a:t>	Time = 20.0 s</a:t>
            </a:r>
          </a:p>
          <a:p>
            <a:pPr algn="l" rtl="0"/>
            <a:r>
              <a:rPr lang="en-US" sz="2400" dirty="0" smtClean="0">
                <a:latin typeface="Arial Narrow" pitchFamily="34" charset="0"/>
              </a:rPr>
              <a:t>	Temperature = 20</a:t>
            </a:r>
            <a:r>
              <a:rPr lang="en-US" sz="2400" baseline="30000" dirty="0" smtClean="0">
                <a:latin typeface="Arial Narrow" pitchFamily="34" charset="0"/>
              </a:rPr>
              <a:t>o</a:t>
            </a:r>
            <a:r>
              <a:rPr lang="en-US" sz="2400" dirty="0" smtClean="0">
                <a:latin typeface="Arial Narrow" pitchFamily="34" charset="0"/>
              </a:rPr>
              <a:t>C</a:t>
            </a:r>
          </a:p>
          <a:p>
            <a:pPr algn="l" rtl="0"/>
            <a:r>
              <a:rPr lang="en-US" sz="2400" dirty="0" smtClean="0">
                <a:latin typeface="Arial Narrow" pitchFamily="34" charset="0"/>
              </a:rPr>
              <a:t>	 Speed = 20 m/s</a:t>
            </a:r>
            <a:endParaRPr lang="en-US" sz="2400" dirty="0">
              <a:latin typeface="Arial Narrow" pitchFamily="34" charset="0"/>
            </a:endParaRPr>
          </a:p>
        </p:txBody>
      </p:sp>
      <p:sp>
        <p:nvSpPr>
          <p:cNvPr id="8" name="Rounded Rectangular Callout 7"/>
          <p:cNvSpPr/>
          <p:nvPr/>
        </p:nvSpPr>
        <p:spPr>
          <a:xfrm>
            <a:off x="5357818" y="4786322"/>
            <a:ext cx="2500330" cy="785818"/>
          </a:xfrm>
          <a:prstGeom prst="wedgeRoundRectCallout">
            <a:avLst>
              <a:gd name="adj1" fmla="val -108116"/>
              <a:gd name="adj2" fmla="val 15955"/>
              <a:gd name="adj3" fmla="val 16667"/>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dirty="0" smtClean="0"/>
              <a:t>غير مرتبطة بالاتجاه أي </a:t>
            </a:r>
            <a:r>
              <a:rPr lang="ar-SA" dirty="0" err="1" smtClean="0"/>
              <a:t>انها</a:t>
            </a:r>
            <a:r>
              <a:rPr lang="ar-SA" dirty="0" smtClean="0"/>
              <a:t> مجرد مقادير</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1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checkerboard(across)">
                                      <p:cBhvr>
                                        <p:cTn id="1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00166" y="785794"/>
            <a:ext cx="7072362" cy="523220"/>
          </a:xfrm>
          <a:prstGeom prst="rect">
            <a:avLst/>
          </a:prstGeom>
        </p:spPr>
        <p:txBody>
          <a:bodyPr wrap="square">
            <a:spAutoFit/>
          </a:bodyPr>
          <a:lstStyle/>
          <a:p>
            <a:r>
              <a:rPr lang="ar-SA" sz="2800" b="1" dirty="0" smtClean="0">
                <a:solidFill>
                  <a:srgbClr val="0000CC"/>
                </a:solidFill>
                <a:latin typeface="Times New Roman" pitchFamily="18" charset="0"/>
                <a:cs typeface="Times New Roman" pitchFamily="18" charset="0"/>
              </a:rPr>
              <a:t>الكمية المتجهة</a:t>
            </a:r>
            <a:r>
              <a:rPr lang="en-US" sz="2800" b="1" dirty="0" smtClean="0">
                <a:solidFill>
                  <a:srgbClr val="0000CC"/>
                </a:solidFill>
                <a:latin typeface="Times New Roman" pitchFamily="18" charset="0"/>
                <a:cs typeface="Times New Roman" pitchFamily="18" charset="0"/>
              </a:rPr>
              <a:t>VECTOR QUANTITIES  </a:t>
            </a:r>
            <a:r>
              <a:rPr lang="ar-SA" sz="2800" b="1" dirty="0" smtClean="0">
                <a:solidFill>
                  <a:srgbClr val="0000CC"/>
                </a:solidFill>
                <a:latin typeface="Times New Roman" pitchFamily="18" charset="0"/>
                <a:cs typeface="Times New Roman" pitchFamily="18" charset="0"/>
              </a:rPr>
              <a:t> </a:t>
            </a:r>
            <a:r>
              <a:rPr lang="en-US" sz="2800" b="1" dirty="0" smtClean="0">
                <a:solidFill>
                  <a:srgbClr val="0000CC"/>
                </a:solidFill>
                <a:latin typeface="Times New Roman" pitchFamily="18" charset="0"/>
                <a:cs typeface="Times New Roman" pitchFamily="18" charset="0"/>
              </a:rPr>
              <a:t>:</a:t>
            </a:r>
          </a:p>
        </p:txBody>
      </p:sp>
      <p:sp>
        <p:nvSpPr>
          <p:cNvPr id="5" name="Rectangle 4"/>
          <p:cNvSpPr/>
          <p:nvPr/>
        </p:nvSpPr>
        <p:spPr>
          <a:xfrm>
            <a:off x="642910" y="1285860"/>
            <a:ext cx="8001056" cy="954107"/>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just" rtl="0"/>
            <a:r>
              <a:rPr lang="en-US" sz="2800" b="1" dirty="0" smtClean="0">
                <a:latin typeface="Times New Roman" pitchFamily="18" charset="0"/>
                <a:cs typeface="Times New Roman" pitchFamily="18" charset="0"/>
              </a:rPr>
              <a:t>A vector  quantity has both magnitude and direction.</a:t>
            </a:r>
            <a:endParaRPr lang="en-US" sz="2800" b="1" dirty="0">
              <a:latin typeface="Times New Roman" pitchFamily="18" charset="0"/>
              <a:cs typeface="Times New Roman" pitchFamily="18" charset="0"/>
            </a:endParaRPr>
          </a:p>
        </p:txBody>
      </p:sp>
      <p:sp>
        <p:nvSpPr>
          <p:cNvPr id="6" name="Rectangle 5"/>
          <p:cNvSpPr/>
          <p:nvPr/>
        </p:nvSpPr>
        <p:spPr>
          <a:xfrm>
            <a:off x="2428860" y="3714752"/>
            <a:ext cx="4572000" cy="1569660"/>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l" rtl="0"/>
            <a:r>
              <a:rPr lang="en-US" sz="2400" dirty="0" smtClean="0"/>
              <a:t>Examples</a:t>
            </a:r>
          </a:p>
          <a:p>
            <a:pPr algn="l" rtl="0"/>
            <a:r>
              <a:rPr lang="en-US" sz="2400" dirty="0" smtClean="0"/>
              <a:t>	</a:t>
            </a:r>
            <a:r>
              <a:rPr lang="en-US" sz="2400" dirty="0" smtClean="0">
                <a:latin typeface="Arial Narrow" pitchFamily="34" charset="0"/>
              </a:rPr>
              <a:t>Velocity </a:t>
            </a:r>
            <a:r>
              <a:rPr lang="ar-SA" sz="2400" dirty="0" smtClean="0">
                <a:latin typeface="Arial Narrow" pitchFamily="34" charset="0"/>
              </a:rPr>
              <a:t> السرعة </a:t>
            </a:r>
            <a:r>
              <a:rPr lang="en-US" sz="2400" dirty="0" smtClean="0">
                <a:latin typeface="Arial Narrow" pitchFamily="34" charset="0"/>
              </a:rPr>
              <a:t>= 25 m/s</a:t>
            </a:r>
          </a:p>
          <a:p>
            <a:pPr algn="l" rtl="0"/>
            <a:r>
              <a:rPr lang="en-US" sz="2400" dirty="0" smtClean="0">
                <a:latin typeface="Arial Narrow" pitchFamily="34" charset="0"/>
              </a:rPr>
              <a:t>              Force </a:t>
            </a:r>
            <a:r>
              <a:rPr lang="ar-SA" sz="2400" dirty="0" smtClean="0">
                <a:latin typeface="Arial Narrow" pitchFamily="34" charset="0"/>
              </a:rPr>
              <a:t>القوة </a:t>
            </a:r>
            <a:r>
              <a:rPr lang="en-US" sz="2400" dirty="0" smtClean="0">
                <a:latin typeface="Arial Narrow" pitchFamily="34" charset="0"/>
              </a:rPr>
              <a:t>…</a:t>
            </a:r>
          </a:p>
          <a:p>
            <a:pPr algn="l" rtl="0"/>
            <a:r>
              <a:rPr lang="en-US" sz="2400" dirty="0" smtClean="0">
                <a:latin typeface="Arial Narrow" pitchFamily="34" charset="0"/>
              </a:rPr>
              <a:t>Accelerated  </a:t>
            </a:r>
            <a:r>
              <a:rPr lang="ar-SA" sz="2400" dirty="0" smtClean="0">
                <a:latin typeface="Arial Narrow" pitchFamily="34" charset="0"/>
              </a:rPr>
              <a:t>التسارع </a:t>
            </a:r>
            <a:endParaRPr lang="en-US" sz="2400" dirty="0">
              <a:latin typeface="Arial Narrow" pitchFamily="34" charset="0"/>
            </a:endParaRPr>
          </a:p>
        </p:txBody>
      </p:sp>
      <p:sp>
        <p:nvSpPr>
          <p:cNvPr id="132098" name="AutoShape 2" descr="https://docs.google.com/?pid=bl&amp;srcid=ADGEESho935af3wKq89l_4SacnVboJwUoMaBAZg62ziZ6oh4OjA43cvbs5i4uZxKXjjFHiwoplaXFyAWVd76G2qjFx0ePCcUvXBCqT8Mq2FLwH46UGe40jQjvrQQuXrdlNvzOX37oAII&amp;q=cache%3AumaVRZN-cBUJ%3Asite.iugaza.edu.ps%2Fkelwasife%2Ffiles%2F2012%2F02%2F%25D8%25A7%25D9%2584%25D9%2585%25D8%25AA%25D8%25AC%25D9%2587%25D8%25A7%25D8%25AA.ppt%20%D8%AC%D9%85%D8%B9%20%D8%A7%D9%84%D9%85%D8%AA%D8%AC%D9%87%D8%A7%D8%AA%20%D8%AC%D8%A8%D8%B1%D9%8A%D8%A7&amp;docid=6740c91a5cc5df2f3a00d58f691a2369&amp;a=bi&amp;pagenumber=7&amp;w=138"/>
          <p:cNvSpPr>
            <a:spLocks noChangeAspect="1" noChangeArrowheads="1"/>
          </p:cNvSpPr>
          <p:nvPr/>
        </p:nvSpPr>
        <p:spPr bwMode="auto">
          <a:xfrm>
            <a:off x="157163"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1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amond(in)">
                                      <p:cBhvr>
                                        <p:cTn id="1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85720" y="1000108"/>
            <a:ext cx="8572560" cy="4524315"/>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ar-SA" sz="3600" b="1" dirty="0" smtClean="0">
                <a:latin typeface="Arabic Typesetting" pitchFamily="66" charset="-78"/>
                <a:cs typeface="Arabic Typesetting" pitchFamily="66" charset="-78"/>
              </a:rPr>
              <a:t>يجب أن يكون معلوما لدينا أن التعامل مع الكميات القياسية يختلف عنه في الكميات المتجهة فمثلاً لإيجاد المحصلة للكميات القياسية يتم التعامل جبرياً فمثلاً شخص يمتلك 15 قطعة نقدية واكتسب 5 قطع أخرى ثم خسر 3 قطع منها فتكون محصلة ما معه 17 قطعة، أما في الكميات المتجهة يكون التعامل اتجاهياً فمثلا إذا كان هناك جسم أثرت عليه ثلاثة قوى فالمحصلة تعتمد على اتجاه كل قوة وقد نحتاج إلى عمل تحليل للمتجهات لإيجاد المركبات الرئيسية والمركبات الأفقية ثم نحسب المحصلة ونحدد اتجاهها، لذا فإن التعامل مع الكميات المتجهة في الأغلب يكون أصعب قليلاً منها في التعامل مع الكميات القياسية.</a:t>
            </a:r>
            <a:endParaRPr lang="en-GB" sz="3600" b="1" dirty="0">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5143512"/>
            <a:ext cx="8183880" cy="1051560"/>
          </a:xfrm>
        </p:spPr>
        <p:txBody>
          <a:bodyPr>
            <a:normAutofit fontScale="90000"/>
          </a:bodyPr>
          <a:lstStyle/>
          <a:p>
            <a:r>
              <a:rPr lang="ar-SA" dirty="0" smtClean="0"/>
              <a:t>مفردات المنهج الذي سوف يتم تدريسه بإذن الله</a:t>
            </a:r>
            <a:endParaRPr lang="ar-SA" dirty="0"/>
          </a:p>
        </p:txBody>
      </p:sp>
      <p:sp>
        <p:nvSpPr>
          <p:cNvPr id="4" name="شكل بيضاوي 3"/>
          <p:cNvSpPr/>
          <p:nvPr/>
        </p:nvSpPr>
        <p:spPr>
          <a:xfrm>
            <a:off x="500034" y="428604"/>
            <a:ext cx="8208912" cy="47863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accent2">
                    <a:lumMod val="50000"/>
                  </a:schemeClr>
                </a:solidFill>
              </a:rPr>
              <a:t>الفيزياء والقياس</a:t>
            </a:r>
          </a:p>
          <a:p>
            <a:pPr algn="ctr"/>
            <a:r>
              <a:rPr lang="ar-SA" sz="2400" dirty="0" smtClean="0">
                <a:solidFill>
                  <a:schemeClr val="accent2">
                    <a:lumMod val="50000"/>
                  </a:schemeClr>
                </a:solidFill>
              </a:rPr>
              <a:t>1-الكميات الفيزيائية الأساسية والمشتقة.</a:t>
            </a:r>
          </a:p>
          <a:p>
            <a:pPr algn="ctr"/>
            <a:r>
              <a:rPr lang="ar-SA" sz="2400" dirty="0" smtClean="0">
                <a:solidFill>
                  <a:schemeClr val="accent2">
                    <a:lumMod val="50000"/>
                  </a:schemeClr>
                </a:solidFill>
              </a:rPr>
              <a:t>2- الوحدات( نظام الوحدات </a:t>
            </a:r>
            <a:r>
              <a:rPr lang="en-US" sz="2400" dirty="0" smtClean="0">
                <a:solidFill>
                  <a:schemeClr val="accent2">
                    <a:lumMod val="50000"/>
                  </a:schemeClr>
                </a:solidFill>
              </a:rPr>
              <a:t>SI</a:t>
            </a:r>
            <a:r>
              <a:rPr lang="ar-SA" sz="2400" dirty="0" smtClean="0">
                <a:solidFill>
                  <a:schemeClr val="accent2">
                    <a:lumMod val="50000"/>
                  </a:schemeClr>
                </a:solidFill>
              </a:rPr>
              <a:t>)</a:t>
            </a:r>
          </a:p>
          <a:p>
            <a:pPr algn="ctr"/>
            <a:r>
              <a:rPr lang="ar-SA" sz="2400" dirty="0" smtClean="0">
                <a:solidFill>
                  <a:schemeClr val="accent2">
                    <a:lumMod val="50000"/>
                  </a:schemeClr>
                </a:solidFill>
              </a:rPr>
              <a:t>3-نظرية الأبعاد:</a:t>
            </a:r>
          </a:p>
          <a:p>
            <a:pPr algn="ctr">
              <a:buFont typeface="Arial" pitchFamily="34" charset="0"/>
              <a:buChar char="•"/>
            </a:pPr>
            <a:r>
              <a:rPr lang="ar-SA" sz="2400" dirty="0" smtClean="0">
                <a:solidFill>
                  <a:schemeClr val="accent2">
                    <a:lumMod val="50000"/>
                  </a:schemeClr>
                </a:solidFill>
              </a:rPr>
              <a:t>*التحقق من صحة القوانين الفيزيائية.</a:t>
            </a:r>
          </a:p>
          <a:p>
            <a:pPr algn="ctr">
              <a:buFont typeface="Arial" pitchFamily="34" charset="0"/>
              <a:buChar char="•"/>
            </a:pPr>
            <a:r>
              <a:rPr lang="ar-SA" sz="2400" dirty="0" smtClean="0">
                <a:solidFill>
                  <a:schemeClr val="accent2">
                    <a:lumMod val="50000"/>
                  </a:schemeClr>
                </a:solidFill>
              </a:rPr>
              <a:t>*استنباط بعض القوانين بسهولة.</a:t>
            </a:r>
          </a:p>
          <a:p>
            <a:pPr algn="ctr">
              <a:buFont typeface="Arial" pitchFamily="34" charset="0"/>
              <a:buChar char="•"/>
            </a:pPr>
            <a:r>
              <a:rPr lang="ar-SA" sz="2400" dirty="0" smtClean="0">
                <a:solidFill>
                  <a:schemeClr val="accent2">
                    <a:lumMod val="50000"/>
                  </a:schemeClr>
                </a:solidFill>
              </a:rPr>
              <a:t>*اشتقاق وحدات الثوابت التي تعتمد عليها العلاقات الرياضية المختلفة.</a:t>
            </a:r>
          </a:p>
          <a:p>
            <a:pPr algn="ctr"/>
            <a:r>
              <a:rPr lang="ar-SA" sz="2400" dirty="0" smtClean="0">
                <a:solidFill>
                  <a:schemeClr val="accent2">
                    <a:lumMod val="50000"/>
                  </a:schemeClr>
                </a:solidFill>
              </a:rPr>
              <a:t>3- نظام الإحداثيات </a:t>
            </a:r>
            <a:r>
              <a:rPr lang="ar-SA" sz="2400" dirty="0" err="1" smtClean="0">
                <a:solidFill>
                  <a:schemeClr val="accent2">
                    <a:lumMod val="50000"/>
                  </a:schemeClr>
                </a:solidFill>
              </a:rPr>
              <a:t>الكرتيزية</a:t>
            </a:r>
            <a:r>
              <a:rPr lang="ar-SA" sz="2400" dirty="0" smtClean="0">
                <a:solidFill>
                  <a:schemeClr val="accent2">
                    <a:lumMod val="50000"/>
                  </a:schemeClr>
                </a:solidFill>
              </a:rPr>
              <a:t> والقطبية والعلاقة بينهما</a:t>
            </a:r>
          </a:p>
          <a:p>
            <a:pPr algn="ctr"/>
            <a:r>
              <a:rPr lang="ar-SA" sz="2400" dirty="0" smtClean="0">
                <a:solidFill>
                  <a:schemeClr val="accent2">
                    <a:lumMod val="50000"/>
                  </a:schemeClr>
                </a:solidFill>
              </a:rPr>
              <a:t>4- المتجهات الكميات القياسية </a:t>
            </a:r>
            <a:r>
              <a:rPr lang="ar-SA" sz="2400" dirty="0" err="1" smtClean="0">
                <a:solidFill>
                  <a:schemeClr val="accent2">
                    <a:lumMod val="50000"/>
                  </a:schemeClr>
                </a:solidFill>
              </a:rPr>
              <a:t>والمتجهه</a:t>
            </a:r>
            <a:r>
              <a:rPr lang="ar-SA" sz="2400" dirty="0" smtClean="0">
                <a:solidFill>
                  <a:schemeClr val="accent2">
                    <a:lumMod val="50000"/>
                  </a:schemeClr>
                </a:solidFill>
              </a:rPr>
              <a:t> ومتجهة الوحدة وجمع المتجهات وتحليلها</a:t>
            </a:r>
            <a:endParaRPr lang="ar-SA" sz="2400"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374407" y="925281"/>
            <a:ext cx="3239990" cy="646331"/>
          </a:xfrm>
          <a:prstGeom prst="rect">
            <a:avLst/>
          </a:prstGeom>
          <a:noFill/>
        </p:spPr>
        <p:txBody>
          <a:bodyPr wrap="none" rtlCol="0">
            <a:spAutoFit/>
          </a:bodyPr>
          <a:lstStyle/>
          <a:p>
            <a:r>
              <a:rPr lang="ar-SA" sz="3600" b="1" dirty="0" smtClean="0">
                <a:solidFill>
                  <a:srgbClr val="0000CC"/>
                </a:solidFill>
              </a:rPr>
              <a:t>طريقة تمثيل المتجه:</a:t>
            </a:r>
            <a:endParaRPr lang="en-GB" sz="3600" b="1" dirty="0">
              <a:solidFill>
                <a:srgbClr val="0000CC"/>
              </a:solidFill>
            </a:endParaRPr>
          </a:p>
        </p:txBody>
      </p:sp>
      <p:sp>
        <p:nvSpPr>
          <p:cNvPr id="3" name="مربع نص 2"/>
          <p:cNvSpPr txBox="1"/>
          <p:nvPr/>
        </p:nvSpPr>
        <p:spPr>
          <a:xfrm>
            <a:off x="7189304" y="2000240"/>
            <a:ext cx="1168910" cy="1077218"/>
          </a:xfrm>
          <a:prstGeom prst="rect">
            <a:avLst/>
          </a:prstGeom>
          <a:noFill/>
        </p:spPr>
        <p:txBody>
          <a:bodyPr wrap="none" rtlCol="0">
            <a:spAutoFit/>
          </a:bodyPr>
          <a:lstStyle/>
          <a:p>
            <a:r>
              <a:rPr lang="en-GB" sz="3200" b="1" dirty="0" smtClean="0"/>
              <a:t>*</a:t>
            </a:r>
            <a:r>
              <a:rPr lang="ar-SA" sz="3200" b="1" dirty="0" smtClean="0"/>
              <a:t>رمزه:</a:t>
            </a:r>
          </a:p>
          <a:p>
            <a:r>
              <a:rPr lang="en-GB" sz="3200" b="1" dirty="0" smtClean="0"/>
              <a:t>  </a:t>
            </a:r>
            <a:endParaRPr lang="en-GB" sz="3200" b="1" dirty="0"/>
          </a:p>
        </p:txBody>
      </p:sp>
      <p:graphicFrame>
        <p:nvGraphicFramePr>
          <p:cNvPr id="4" name="كائن 3"/>
          <p:cNvGraphicFramePr>
            <a:graphicFrameLocks noChangeAspect="1"/>
          </p:cNvGraphicFramePr>
          <p:nvPr/>
        </p:nvGraphicFramePr>
        <p:xfrm>
          <a:off x="4778174" y="1643049"/>
          <a:ext cx="1233698" cy="1000133"/>
        </p:xfrm>
        <a:graphic>
          <a:graphicData uri="http://schemas.openxmlformats.org/presentationml/2006/ole">
            <p:oleObj spid="_x0000_s2050" name="Equation" r:id="rId4" imgW="164880" imgH="203040" progId="Equation.3">
              <p:embed/>
            </p:oleObj>
          </a:graphicData>
        </a:graphic>
      </p:graphicFrame>
      <p:graphicFrame>
        <p:nvGraphicFramePr>
          <p:cNvPr id="2051" name="Object 3"/>
          <p:cNvGraphicFramePr>
            <a:graphicFrameLocks noChangeAspect="1"/>
          </p:cNvGraphicFramePr>
          <p:nvPr/>
        </p:nvGraphicFramePr>
        <p:xfrm>
          <a:off x="5966105" y="1871397"/>
          <a:ext cx="1177663" cy="774627"/>
        </p:xfrm>
        <a:graphic>
          <a:graphicData uri="http://schemas.openxmlformats.org/presentationml/2006/ole">
            <p:oleObj spid="_x0000_s2051" name="Equation" r:id="rId5" imgW="164880" imgH="164880" progId="Equation.3">
              <p:embed/>
            </p:oleObj>
          </a:graphicData>
        </a:graphic>
      </p:graphicFrame>
      <p:sp>
        <p:nvSpPr>
          <p:cNvPr id="7" name="مربع نص 6"/>
          <p:cNvSpPr txBox="1"/>
          <p:nvPr/>
        </p:nvSpPr>
        <p:spPr>
          <a:xfrm>
            <a:off x="3516846" y="3280476"/>
            <a:ext cx="4841389" cy="1077218"/>
          </a:xfrm>
          <a:prstGeom prst="rect">
            <a:avLst/>
          </a:prstGeom>
          <a:noFill/>
        </p:spPr>
        <p:txBody>
          <a:bodyPr wrap="none" rtlCol="0">
            <a:spAutoFit/>
          </a:bodyPr>
          <a:lstStyle/>
          <a:p>
            <a:r>
              <a:rPr lang="ar-SA" sz="3200" b="1" dirty="0" smtClean="0">
                <a:latin typeface="Arabic Typesetting" pitchFamily="66" charset="-78"/>
                <a:cs typeface="Arabic Typesetting" pitchFamily="66" charset="-78"/>
              </a:rPr>
              <a:t>*تمثيله بيانياً: يمثل بسهم بحيث يتناسب طوله مع قيمته.</a:t>
            </a:r>
          </a:p>
          <a:p>
            <a:r>
              <a:rPr lang="en-GB" sz="3200" b="1" dirty="0" smtClean="0">
                <a:latin typeface="Arabic Typesetting" pitchFamily="66" charset="-78"/>
                <a:cs typeface="Arabic Typesetting" pitchFamily="66" charset="-78"/>
              </a:rPr>
              <a:t>  </a:t>
            </a:r>
            <a:endParaRPr lang="en-GB" sz="3200" b="1" dirty="0">
              <a:latin typeface="Arabic Typesetting" pitchFamily="66" charset="-78"/>
              <a:cs typeface="Arabic Typesetting" pitchFamily="66" charset="-78"/>
            </a:endParaRPr>
          </a:p>
        </p:txBody>
      </p:sp>
      <p:cxnSp>
        <p:nvCxnSpPr>
          <p:cNvPr id="9" name="رابط كسهم مستقيم 8"/>
          <p:cNvCxnSpPr/>
          <p:nvPr/>
        </p:nvCxnSpPr>
        <p:spPr>
          <a:xfrm flipV="1">
            <a:off x="2714612" y="4429132"/>
            <a:ext cx="2857520" cy="142876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57158" y="285728"/>
            <a:ext cx="8501122" cy="3170099"/>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SA" sz="3200" b="1" dirty="0" smtClean="0">
                <a:solidFill>
                  <a:srgbClr val="0000CC"/>
                </a:solidFill>
                <a:latin typeface="Arabic Typesetting" pitchFamily="66" charset="-78"/>
                <a:cs typeface="Arabic Typesetting" pitchFamily="66" charset="-78"/>
              </a:rPr>
              <a:t>نظام الإحداثيات</a:t>
            </a:r>
            <a:r>
              <a:rPr lang="ar-SA" sz="3200" b="1" dirty="0" smtClean="0">
                <a:latin typeface="Arabic Typesetting" pitchFamily="66" charset="-78"/>
                <a:cs typeface="Arabic Typesetting" pitchFamily="66" charset="-78"/>
              </a:rPr>
              <a:t> </a:t>
            </a:r>
            <a:r>
              <a:rPr lang="en-GB" sz="3200" b="1" dirty="0" smtClean="0">
                <a:solidFill>
                  <a:srgbClr val="0000CC"/>
                </a:solidFill>
                <a:latin typeface="Arabic Typesetting" pitchFamily="66" charset="-78"/>
                <a:cs typeface="Arabic Typesetting" pitchFamily="66" charset="-78"/>
              </a:rPr>
              <a:t>Coordinate system</a:t>
            </a:r>
            <a:endParaRPr lang="en-GB" sz="3200" dirty="0" smtClean="0">
              <a:solidFill>
                <a:srgbClr val="0000CC"/>
              </a:solidFill>
              <a:latin typeface="Arabic Typesetting" pitchFamily="66" charset="-78"/>
              <a:cs typeface="Arabic Typesetting" pitchFamily="66" charset="-78"/>
            </a:endParaRPr>
          </a:p>
          <a:p>
            <a:pPr algn="just"/>
            <a:r>
              <a:rPr lang="ar-SA" sz="2800" b="1" dirty="0" smtClean="0">
                <a:latin typeface="Arabic Typesetting" pitchFamily="66" charset="-78"/>
                <a:cs typeface="Arabic Typesetting" pitchFamily="66" charset="-78"/>
              </a:rPr>
              <a:t>نحتاج في حياتنا العملية إلى تحديد موقع جسم ما في الفراغ سواءً كان ساكناً أم متحركاً، ولتحديد موقع هذا الجسم فإننا نستعين بما يعرف</a:t>
            </a:r>
            <a:r>
              <a:rPr lang="en-GB" sz="2800" b="1" dirty="0" smtClean="0">
                <a:latin typeface="Arabic Typesetting" pitchFamily="66" charset="-78"/>
                <a:cs typeface="Arabic Typesetting" pitchFamily="66" charset="-78"/>
              </a:rPr>
              <a:t> </a:t>
            </a:r>
            <a:r>
              <a:rPr lang="ar-SA" sz="2800" b="1" dirty="0" smtClean="0">
                <a:latin typeface="Arabic Typesetting" pitchFamily="66" charset="-78"/>
                <a:cs typeface="Arabic Typesetting" pitchFamily="66" charset="-78"/>
              </a:rPr>
              <a:t>بالإحداثيات وهناك نوعان من الإحداثيات التي سوف نستخدمها وهما:</a:t>
            </a:r>
            <a:endParaRPr lang="en-GB" sz="2800" b="1" dirty="0" smtClean="0">
              <a:latin typeface="Arabic Typesetting" pitchFamily="66" charset="-78"/>
              <a:cs typeface="Arabic Typesetting" pitchFamily="66" charset="-78"/>
            </a:endParaRPr>
          </a:p>
          <a:p>
            <a:pPr algn="just"/>
            <a:r>
              <a:rPr lang="ar-SA" sz="2800" b="1" dirty="0" smtClean="0">
                <a:latin typeface="Arabic Typesetting" pitchFamily="66" charset="-78"/>
                <a:cs typeface="Arabic Typesetting" pitchFamily="66" charset="-78"/>
              </a:rPr>
              <a:t>1-</a:t>
            </a:r>
            <a:r>
              <a:rPr lang="ar-SA" sz="2800" b="1" dirty="0" err="1" smtClean="0">
                <a:latin typeface="Arabic Typesetting" pitchFamily="66" charset="-78"/>
                <a:cs typeface="Arabic Typesetting" pitchFamily="66" charset="-78"/>
              </a:rPr>
              <a:t>الاحداثيات</a:t>
            </a:r>
            <a:r>
              <a:rPr lang="ar-SA" sz="2800" b="1" dirty="0" smtClean="0">
                <a:latin typeface="Arabic Typesetting" pitchFamily="66" charset="-78"/>
                <a:cs typeface="Arabic Typesetting" pitchFamily="66" charset="-78"/>
              </a:rPr>
              <a:t> </a:t>
            </a:r>
            <a:r>
              <a:rPr lang="ar-SA" sz="2800" b="1" dirty="0" err="1" smtClean="0">
                <a:latin typeface="Arabic Typesetting" pitchFamily="66" charset="-78"/>
                <a:cs typeface="Arabic Typesetting" pitchFamily="66" charset="-78"/>
              </a:rPr>
              <a:t>الكارتيزية</a:t>
            </a:r>
            <a:r>
              <a:rPr lang="ar-SA" sz="2800" b="1" dirty="0" smtClean="0">
                <a:latin typeface="Arabic Typesetting" pitchFamily="66" charset="-78"/>
                <a:cs typeface="Arabic Typesetting" pitchFamily="66" charset="-78"/>
              </a:rPr>
              <a:t>: </a:t>
            </a:r>
            <a:r>
              <a:rPr lang="ar-SA" sz="2800" dirty="0" smtClean="0">
                <a:latin typeface="Arabic Typesetting" pitchFamily="66" charset="-78"/>
                <a:cs typeface="Arabic Typesetting" pitchFamily="66" charset="-78"/>
              </a:rPr>
              <a:t>ا</a:t>
            </a:r>
            <a:r>
              <a:rPr lang="ar-SA" sz="2800" b="1" dirty="0" smtClean="0">
                <a:latin typeface="Arabic Typesetting" pitchFamily="66" charset="-78"/>
                <a:cs typeface="Arabic Typesetting" pitchFamily="66" charset="-78"/>
              </a:rPr>
              <a:t>لإحداثيات </a:t>
            </a:r>
            <a:r>
              <a:rPr lang="ar-SA" sz="2800" b="1" dirty="0" err="1" smtClean="0">
                <a:latin typeface="Arabic Typesetting" pitchFamily="66" charset="-78"/>
                <a:cs typeface="Arabic Typesetting" pitchFamily="66" charset="-78"/>
              </a:rPr>
              <a:t>الكارتيزية</a:t>
            </a:r>
            <a:r>
              <a:rPr lang="ar-SA" sz="2800" b="1" dirty="0" smtClean="0">
                <a:latin typeface="Arabic Typesetting" pitchFamily="66" charset="-78"/>
                <a:cs typeface="Arabic Typesetting" pitchFamily="66" charset="-78"/>
              </a:rPr>
              <a:t> في بعدين موضحة في الشكل التالي.  وتتكون </a:t>
            </a:r>
            <a:r>
              <a:rPr lang="ar-SA" sz="2800" b="1" dirty="0" err="1" smtClean="0">
                <a:latin typeface="Arabic Typesetting" pitchFamily="66" charset="-78"/>
                <a:cs typeface="Arabic Typesetting" pitchFamily="66" charset="-78"/>
              </a:rPr>
              <a:t>الاحداثيات</a:t>
            </a:r>
            <a:r>
              <a:rPr lang="ar-SA" sz="2800" b="1" dirty="0" smtClean="0">
                <a:latin typeface="Arabic Typesetting" pitchFamily="66" charset="-78"/>
                <a:cs typeface="Arabic Typesetting" pitchFamily="66" charset="-78"/>
              </a:rPr>
              <a:t> هذه من محورين </a:t>
            </a:r>
            <a:r>
              <a:rPr lang="en-GB" sz="2800" b="1" dirty="0" smtClean="0">
                <a:latin typeface="Arabic Typesetting" pitchFamily="66" charset="-78"/>
                <a:cs typeface="Arabic Typesetting" pitchFamily="66" charset="-78"/>
              </a:rPr>
              <a:t>x </a:t>
            </a:r>
            <a:r>
              <a:rPr lang="ar-SA" sz="2800" b="1" dirty="0" smtClean="0">
                <a:latin typeface="Arabic Typesetting" pitchFamily="66" charset="-78"/>
                <a:cs typeface="Arabic Typesetting" pitchFamily="66" charset="-78"/>
              </a:rPr>
              <a:t>و </a:t>
            </a:r>
            <a:r>
              <a:rPr lang="en-GB" sz="2800" b="1" dirty="0" smtClean="0">
                <a:latin typeface="Arabic Typesetting" pitchFamily="66" charset="-78"/>
                <a:cs typeface="Arabic Typesetting" pitchFamily="66" charset="-78"/>
              </a:rPr>
              <a:t>y </a:t>
            </a:r>
            <a:r>
              <a:rPr lang="ar-SA" sz="2800" b="1" dirty="0" smtClean="0">
                <a:latin typeface="Arabic Typesetting" pitchFamily="66" charset="-78"/>
                <a:cs typeface="Arabic Typesetting" pitchFamily="66" charset="-78"/>
              </a:rPr>
              <a:t> متعامدين ومتقاطعين عند النقطة (0,0) والتي تسمى نقطة الأصل </a:t>
            </a:r>
            <a:r>
              <a:rPr lang="en-GB" sz="2800" b="1" dirty="0" smtClean="0">
                <a:latin typeface="Arabic Typesetting" pitchFamily="66" charset="-78"/>
                <a:cs typeface="Arabic Typesetting" pitchFamily="66" charset="-78"/>
              </a:rPr>
              <a:t>origin point </a:t>
            </a:r>
            <a:r>
              <a:rPr lang="ar-SA" sz="2800" b="1" dirty="0" smtClean="0">
                <a:latin typeface="Arabic Typesetting" pitchFamily="66" charset="-78"/>
                <a:cs typeface="Arabic Typesetting" pitchFamily="66" charset="-78"/>
              </a:rPr>
              <a:t>يتم وضع اسم كل محور ليدل على الكمية الفيزيائية التي يحددها والوحدة المستخدمة للقياس. تحدد </a:t>
            </a:r>
            <a:r>
              <a:rPr lang="ar-SA" sz="2800" b="1" dirty="0" err="1" smtClean="0">
                <a:latin typeface="Arabic Typesetting" pitchFamily="66" charset="-78"/>
                <a:cs typeface="Arabic Typesetting" pitchFamily="66" charset="-78"/>
              </a:rPr>
              <a:t>اية</a:t>
            </a:r>
            <a:r>
              <a:rPr lang="ar-SA" sz="2800" b="1" dirty="0" smtClean="0">
                <a:latin typeface="Arabic Typesetting" pitchFamily="66" charset="-78"/>
                <a:cs typeface="Arabic Typesetting" pitchFamily="66" charset="-78"/>
              </a:rPr>
              <a:t> نقطة على هذه </a:t>
            </a:r>
            <a:r>
              <a:rPr lang="ar-SA" sz="2800" b="1" dirty="0" err="1" smtClean="0">
                <a:latin typeface="Arabic Typesetting" pitchFamily="66" charset="-78"/>
                <a:cs typeface="Arabic Typesetting" pitchFamily="66" charset="-78"/>
              </a:rPr>
              <a:t>الاحداثيات</a:t>
            </a:r>
            <a:r>
              <a:rPr lang="ar-SA" sz="2800" b="1" dirty="0" smtClean="0">
                <a:latin typeface="Arabic Typesetting" pitchFamily="66" charset="-78"/>
                <a:cs typeface="Arabic Typesetting" pitchFamily="66" charset="-78"/>
              </a:rPr>
              <a:t> </a:t>
            </a:r>
            <a:r>
              <a:rPr lang="ar-SA" sz="2800" b="1" dirty="0" err="1" smtClean="0">
                <a:latin typeface="Arabic Typesetting" pitchFamily="66" charset="-78"/>
                <a:cs typeface="Arabic Typesetting" pitchFamily="66" charset="-78"/>
              </a:rPr>
              <a:t>بـ</a:t>
            </a:r>
            <a:r>
              <a:rPr lang="ar-SA" sz="2800" b="1" dirty="0" smtClean="0">
                <a:latin typeface="Arabic Typesetting" pitchFamily="66" charset="-78"/>
                <a:cs typeface="Arabic Typesetting" pitchFamily="66" charset="-78"/>
              </a:rPr>
              <a:t> </a:t>
            </a:r>
            <a:r>
              <a:rPr lang="en-GB" sz="2800" dirty="0" smtClean="0">
                <a:latin typeface="Arabic Typesetting" pitchFamily="66" charset="-78"/>
                <a:cs typeface="Arabic Typesetting" pitchFamily="66" charset="-78"/>
              </a:rPr>
              <a:t>(XY)</a:t>
            </a:r>
            <a:r>
              <a:rPr lang="ar-SA" sz="2800" dirty="0" smtClean="0">
                <a:latin typeface="Arabic Typesetting" pitchFamily="66" charset="-78"/>
                <a:cs typeface="Arabic Typesetting" pitchFamily="66" charset="-78"/>
              </a:rPr>
              <a:t>.</a:t>
            </a:r>
            <a:endParaRPr lang="en-GB" sz="2800" dirty="0">
              <a:latin typeface="Arabic Typesetting" pitchFamily="66" charset="-78"/>
              <a:cs typeface="Arabic Typesetting" pitchFamily="66" charset="-78"/>
            </a:endParaRPr>
          </a:p>
        </p:txBody>
      </p:sp>
      <p:pic>
        <p:nvPicPr>
          <p:cNvPr id="4098" name="Picture 2" descr="C:\Documents and Settings\toshiba\Desktop\أولى فيزياء\المحاضرة2_files\lect%2024.gif"/>
          <p:cNvPicPr>
            <a:picLocks noChangeAspect="1" noChangeArrowheads="1"/>
          </p:cNvPicPr>
          <p:nvPr/>
        </p:nvPicPr>
        <p:blipFill>
          <a:blip r:embed="rId3" cstate="print"/>
          <a:srcRect/>
          <a:stretch>
            <a:fillRect/>
          </a:stretch>
        </p:blipFill>
        <p:spPr bwMode="auto">
          <a:xfrm>
            <a:off x="5319728" y="3631304"/>
            <a:ext cx="3395676" cy="2155150"/>
          </a:xfrm>
          <a:prstGeom prst="rect">
            <a:avLst/>
          </a:prstGeom>
          <a:noFill/>
        </p:spPr>
      </p:pic>
      <p:pic>
        <p:nvPicPr>
          <p:cNvPr id="104449" name="Picture 1" descr="C:\Documents and Settings\Admin\My Documents\My Pictures\coordinate_system.jpg"/>
          <p:cNvPicPr>
            <a:picLocks noChangeAspect="1" noChangeArrowheads="1"/>
          </p:cNvPicPr>
          <p:nvPr/>
        </p:nvPicPr>
        <p:blipFill>
          <a:blip r:embed="rId4" cstate="print"/>
          <a:srcRect/>
          <a:stretch>
            <a:fillRect/>
          </a:stretch>
        </p:blipFill>
        <p:spPr bwMode="auto">
          <a:xfrm>
            <a:off x="428596" y="3500438"/>
            <a:ext cx="4648200" cy="28575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4449"/>
                                        </p:tgtEl>
                                        <p:attrNameLst>
                                          <p:attrName>style.visibility</p:attrName>
                                        </p:attrNameLst>
                                      </p:cBhvr>
                                      <p:to>
                                        <p:strVal val="visible"/>
                                      </p:to>
                                    </p:set>
                                    <p:animEffect transition="in" filter="blinds(horizontal)">
                                      <p:cBhvr>
                                        <p:cTn id="7" dur="1000"/>
                                        <p:tgtEl>
                                          <p:spTgt spid="10444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box(in)">
                                      <p:cBhvr>
                                        <p:cTn id="12" dur="1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مستطيل 10"/>
          <p:cNvSpPr/>
          <p:nvPr/>
        </p:nvSpPr>
        <p:spPr>
          <a:xfrm>
            <a:off x="428596" y="785795"/>
            <a:ext cx="8429684" cy="2062103"/>
          </a:xfrm>
          <a:prstGeom prst="rect">
            <a:avLst/>
          </a:prstGeom>
        </p:spPr>
        <p:txBody>
          <a:bodyPr wrap="square">
            <a:spAutoFit/>
          </a:bodyPr>
          <a:lstStyle/>
          <a:p>
            <a:r>
              <a:rPr lang="ar-SA" sz="3200" dirty="0" smtClean="0">
                <a:solidFill>
                  <a:srgbClr val="0000CC"/>
                </a:solidFill>
                <a:latin typeface="Arabic Typesetting" pitchFamily="66" charset="-78"/>
                <a:cs typeface="Arabic Typesetting" pitchFamily="66" charset="-78"/>
              </a:rPr>
              <a:t>الإحداثيات القطبية </a:t>
            </a:r>
            <a:r>
              <a:rPr lang="en-GB" sz="3200" dirty="0" smtClean="0">
                <a:solidFill>
                  <a:srgbClr val="0000CC"/>
                </a:solidFill>
                <a:latin typeface="Arabic Typesetting" pitchFamily="66" charset="-78"/>
                <a:cs typeface="Arabic Typesetting" pitchFamily="66" charset="-78"/>
              </a:rPr>
              <a:t>The polar coordinates</a:t>
            </a:r>
          </a:p>
          <a:p>
            <a:r>
              <a:rPr lang="ar-SA" sz="3200" dirty="0" smtClean="0">
                <a:latin typeface="Arabic Typesetting" pitchFamily="66" charset="-78"/>
                <a:cs typeface="Arabic Typesetting" pitchFamily="66" charset="-78"/>
              </a:rPr>
              <a:t>في بعض الأحيان يكون من الأنسب استخدام نظام محاور آخر مثل نظام المحاور القطبية والذي يحدد بالمسافة </a:t>
            </a:r>
            <a:r>
              <a:rPr lang="en-GB" sz="3200" dirty="0" smtClean="0">
                <a:latin typeface="Arabic Typesetting" pitchFamily="66" charset="-78"/>
                <a:cs typeface="Arabic Typesetting" pitchFamily="66" charset="-78"/>
              </a:rPr>
              <a:t>r </a:t>
            </a:r>
            <a:r>
              <a:rPr lang="ar-SA" sz="3200" dirty="0" smtClean="0">
                <a:latin typeface="Arabic Typesetting" pitchFamily="66" charset="-78"/>
                <a:cs typeface="Arabic Typesetting" pitchFamily="66" charset="-78"/>
              </a:rPr>
              <a:t> والزاوية </a:t>
            </a:r>
            <a:r>
              <a:rPr lang="en-US" sz="3200" dirty="0" smtClean="0">
                <a:latin typeface="Arabic Typesetting" pitchFamily="66" charset="-78"/>
                <a:cs typeface="Arabic Typesetting" pitchFamily="66" charset="-78"/>
              </a:rPr>
              <a:t> </a:t>
            </a:r>
            <a:r>
              <a:rPr lang="el-GR" sz="2400" dirty="0" smtClean="0">
                <a:latin typeface="Times New Roman" pitchFamily="18" charset="0"/>
                <a:cs typeface="Times New Roman" pitchFamily="18" charset="0"/>
              </a:rPr>
              <a:t>θ</a:t>
            </a:r>
            <a:r>
              <a:rPr lang="el-GR" sz="3200" dirty="0" smtClean="0">
                <a:cs typeface="Arabic Typesetting" pitchFamily="66" charset="-78"/>
              </a:rPr>
              <a:t> </a:t>
            </a:r>
            <a:r>
              <a:rPr lang="ar-SA" sz="3200" dirty="0" smtClean="0">
                <a:latin typeface="Arabic Typesetting" pitchFamily="66" charset="-78"/>
                <a:cs typeface="Arabic Typesetting" pitchFamily="66" charset="-78"/>
              </a:rPr>
              <a:t>التي يصنعا مع المحور الأفقي. وتتحدد أي نقطة على هذه الإحداثيات </a:t>
            </a:r>
            <a:r>
              <a:rPr lang="ar-SA" sz="3200" dirty="0" err="1" smtClean="0">
                <a:latin typeface="Arabic Typesetting" pitchFamily="66" charset="-78"/>
                <a:cs typeface="Arabic Typesetting" pitchFamily="66" charset="-78"/>
              </a:rPr>
              <a:t>بـ</a:t>
            </a:r>
            <a:r>
              <a:rPr lang="en-GB" sz="3200" dirty="0" smtClean="0">
                <a:latin typeface="Arabic Typesetting" pitchFamily="66" charset="-78"/>
                <a:cs typeface="Arabic Typesetting" pitchFamily="66" charset="-78"/>
              </a:rPr>
              <a:t> (r , </a:t>
            </a:r>
            <a:r>
              <a:rPr lang="el-GR" sz="2000" dirty="0" smtClean="0">
                <a:latin typeface="Times New Roman" pitchFamily="18" charset="0"/>
                <a:cs typeface="Times New Roman" pitchFamily="18" charset="0"/>
              </a:rPr>
              <a:t>θ</a:t>
            </a:r>
            <a:r>
              <a:rPr lang="el-GR" sz="3200" dirty="0" smtClean="0">
                <a:cs typeface="Arabic Typesetting" pitchFamily="66" charset="-78"/>
              </a:rPr>
              <a:t>)</a:t>
            </a:r>
            <a:r>
              <a:rPr lang="en-US" sz="3200" dirty="0" smtClean="0">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 </a:t>
            </a:r>
            <a:endParaRPr lang="el-GR" sz="3200" dirty="0">
              <a:cs typeface="Arabic Typesetting" pitchFamily="66" charset="-78"/>
            </a:endParaRPr>
          </a:p>
        </p:txBody>
      </p:sp>
      <p:pic>
        <p:nvPicPr>
          <p:cNvPr id="3074" name="Picture 2" descr="C:\Documents and Settings\toshiba\Desktop\أولى فيزياء\المحاضرة2_files\lect%2025.gif"/>
          <p:cNvPicPr>
            <a:picLocks noChangeAspect="1" noChangeArrowheads="1"/>
          </p:cNvPicPr>
          <p:nvPr/>
        </p:nvPicPr>
        <p:blipFill>
          <a:blip r:embed="rId3" cstate="print"/>
          <a:srcRect/>
          <a:stretch>
            <a:fillRect/>
          </a:stretch>
        </p:blipFill>
        <p:spPr bwMode="auto">
          <a:xfrm>
            <a:off x="3163937" y="2928934"/>
            <a:ext cx="3194013" cy="2286016"/>
          </a:xfrm>
          <a:prstGeom prst="rect">
            <a:avLst/>
          </a:prstGeom>
        </p:spPr>
        <p:style>
          <a:lnRef idx="2">
            <a:schemeClr val="accent1">
              <a:shade val="50000"/>
            </a:schemeClr>
          </a:lnRef>
          <a:fillRef idx="1">
            <a:schemeClr val="accent1"/>
          </a:fillRef>
          <a:effectRef idx="0">
            <a:schemeClr val="accent1"/>
          </a:effectRef>
          <a:fontRef idx="minor">
            <a:schemeClr val="lt1"/>
          </a:fontRef>
        </p:style>
      </p:pic>
      <p:sp>
        <p:nvSpPr>
          <p:cNvPr id="15" name="مربع نص 14"/>
          <p:cNvSpPr txBox="1"/>
          <p:nvPr/>
        </p:nvSpPr>
        <p:spPr>
          <a:xfrm>
            <a:off x="500391" y="5169771"/>
            <a:ext cx="8143576" cy="830997"/>
          </a:xfrm>
          <a:prstGeom prst="rect">
            <a:avLst/>
          </a:prstGeom>
          <a:noFill/>
        </p:spPr>
        <p:txBody>
          <a:bodyPr wrap="none" rtlCol="0">
            <a:spAutoFit/>
          </a:bodyPr>
          <a:lstStyle/>
          <a:p>
            <a:pPr algn="ctr"/>
            <a:r>
              <a:rPr lang="ar-SA" sz="2400" dirty="0" smtClean="0">
                <a:latin typeface="Simplified Arabic" pitchFamily="18" charset="-78"/>
                <a:cs typeface="Simplified Arabic" pitchFamily="18" charset="-78"/>
              </a:rPr>
              <a:t>و تستخدم الإحداثيات القطبية عند تحليل المتجهات و التي تصنع زاوية مع المحور </a:t>
            </a:r>
          </a:p>
          <a:p>
            <a:pPr algn="ctr"/>
            <a:r>
              <a:rPr lang="ar-SA" sz="2400" dirty="0" smtClean="0">
                <a:latin typeface="Simplified Arabic" pitchFamily="18" charset="-78"/>
                <a:cs typeface="Simplified Arabic" pitchFamily="18" charset="-78"/>
              </a:rPr>
              <a:t>الأفقي.</a:t>
            </a:r>
            <a:endParaRPr lang="en-GB" sz="2400" dirty="0">
              <a:latin typeface="Simplified Arabic" pitchFamily="18" charset="-78"/>
              <a:cs typeface="Simplified Arabic" pitchFamily="18" charset="-7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C:\Documents and Settings\toshiba\Desktop\أولى فيزياء\المحاضرة2_files\lect%2025.gif"/>
          <p:cNvPicPr>
            <a:picLocks noChangeAspect="1" noChangeArrowheads="1"/>
          </p:cNvPicPr>
          <p:nvPr/>
        </p:nvPicPr>
        <p:blipFill>
          <a:blip r:embed="rId4" cstate="print"/>
          <a:srcRect/>
          <a:stretch>
            <a:fillRect/>
          </a:stretch>
        </p:blipFill>
        <p:spPr bwMode="auto">
          <a:xfrm>
            <a:off x="785786" y="785794"/>
            <a:ext cx="3593265" cy="2571768"/>
          </a:xfrm>
          <a:prstGeom prst="rect">
            <a:avLst/>
          </a:prstGeom>
          <a:noFill/>
        </p:spPr>
      </p:pic>
      <p:sp>
        <p:nvSpPr>
          <p:cNvPr id="11" name="مستطيل 10"/>
          <p:cNvSpPr/>
          <p:nvPr/>
        </p:nvSpPr>
        <p:spPr>
          <a:xfrm>
            <a:off x="1142976" y="188640"/>
            <a:ext cx="7721842" cy="523220"/>
          </a:xfrm>
          <a:prstGeom prst="rect">
            <a:avLst/>
          </a:prstGeom>
        </p:spPr>
        <p:style>
          <a:lnRef idx="1">
            <a:schemeClr val="dk1"/>
          </a:lnRef>
          <a:fillRef idx="3">
            <a:schemeClr val="dk1"/>
          </a:fillRef>
          <a:effectRef idx="2">
            <a:schemeClr val="dk1"/>
          </a:effectRef>
          <a:fontRef idx="minor">
            <a:schemeClr val="lt1"/>
          </a:fontRef>
        </p:style>
        <p:txBody>
          <a:bodyPr wrap="square">
            <a:spAutoFit/>
          </a:bodyPr>
          <a:lstStyle/>
          <a:p>
            <a:r>
              <a:rPr lang="ar-SA" sz="2800" dirty="0" smtClean="0">
                <a:ln w="18415" cmpd="sng">
                  <a:solidFill>
                    <a:srgbClr val="FFFFFF"/>
                  </a:solidFill>
                  <a:prstDash val="solid"/>
                </a:ln>
                <a:solidFill>
                  <a:schemeClr val="tx1">
                    <a:lumMod val="95000"/>
                    <a:lumOff val="5000"/>
                  </a:schemeClr>
                </a:solidFill>
                <a:latin typeface="Times New Roman" pitchFamily="18" charset="0"/>
                <a:cs typeface="Times New Roman" pitchFamily="18" charset="0"/>
              </a:rPr>
              <a:t>العلاقة بين الاحداثيات </a:t>
            </a:r>
            <a:r>
              <a:rPr lang="ar-SA" sz="2800" dirty="0" err="1" smtClean="0">
                <a:ln w="18415" cmpd="sng">
                  <a:solidFill>
                    <a:srgbClr val="FFFFFF"/>
                  </a:solidFill>
                  <a:prstDash val="solid"/>
                </a:ln>
                <a:solidFill>
                  <a:schemeClr val="tx1">
                    <a:lumMod val="95000"/>
                    <a:lumOff val="5000"/>
                  </a:schemeClr>
                </a:solidFill>
                <a:latin typeface="Times New Roman" pitchFamily="18" charset="0"/>
                <a:cs typeface="Times New Roman" pitchFamily="18" charset="0"/>
              </a:rPr>
              <a:t>الكارتيزية</a:t>
            </a:r>
            <a:r>
              <a:rPr lang="ar-SA" sz="2800" dirty="0" smtClean="0">
                <a:ln w="18415" cmpd="sng">
                  <a:solidFill>
                    <a:srgbClr val="FFFFFF"/>
                  </a:solidFill>
                  <a:prstDash val="solid"/>
                </a:ln>
                <a:solidFill>
                  <a:schemeClr val="tx1">
                    <a:lumMod val="95000"/>
                    <a:lumOff val="5000"/>
                  </a:schemeClr>
                </a:solidFill>
                <a:latin typeface="Times New Roman" pitchFamily="18" charset="0"/>
                <a:cs typeface="Times New Roman" pitchFamily="18" charset="0"/>
              </a:rPr>
              <a:t> والقطبية    (تحليل المتجهات) </a:t>
            </a:r>
            <a:endParaRPr lang="en-GB" sz="2800" dirty="0">
              <a:ln w="18415" cmpd="sng">
                <a:solidFill>
                  <a:srgbClr val="FFFFFF"/>
                </a:solidFill>
                <a:prstDash val="solid"/>
              </a:ln>
              <a:solidFill>
                <a:schemeClr val="tx1">
                  <a:lumMod val="95000"/>
                  <a:lumOff val="5000"/>
                </a:schemeClr>
              </a:solidFill>
              <a:latin typeface="Times New Roman" pitchFamily="18" charset="0"/>
              <a:cs typeface="Times New Roman" pitchFamily="18" charset="0"/>
            </a:endParaRPr>
          </a:p>
        </p:txBody>
      </p:sp>
      <p:graphicFrame>
        <p:nvGraphicFramePr>
          <p:cNvPr id="20" name="كائن 19"/>
          <p:cNvGraphicFramePr>
            <a:graphicFrameLocks noChangeAspect="1"/>
          </p:cNvGraphicFramePr>
          <p:nvPr/>
        </p:nvGraphicFramePr>
        <p:xfrm>
          <a:off x="4857752" y="1071546"/>
          <a:ext cx="3524572" cy="4554538"/>
        </p:xfrm>
        <a:graphic>
          <a:graphicData uri="http://schemas.openxmlformats.org/presentationml/2006/ole">
            <p:oleObj spid="_x0000_s5122" name="Equation" r:id="rId5" imgW="825480" imgH="1777680" progId="Equation.3">
              <p:embed/>
            </p:oleObj>
          </a:graphicData>
        </a:graphic>
      </p:graphicFrame>
      <p:sp>
        <p:nvSpPr>
          <p:cNvPr id="21" name="مربع نص 20"/>
          <p:cNvSpPr txBox="1"/>
          <p:nvPr/>
        </p:nvSpPr>
        <p:spPr>
          <a:xfrm>
            <a:off x="6026221" y="2428868"/>
            <a:ext cx="2260555" cy="523220"/>
          </a:xfrm>
          <a:prstGeom prst="rect">
            <a:avLst/>
          </a:prstGeom>
          <a:noFill/>
        </p:spPr>
        <p:txBody>
          <a:bodyPr wrap="none" rtlCol="0">
            <a:spAutoFit/>
          </a:bodyPr>
          <a:lstStyle/>
          <a:p>
            <a:r>
              <a:rPr lang="ar-SA" sz="2800" b="1" dirty="0" smtClean="0">
                <a:solidFill>
                  <a:srgbClr val="FF0000"/>
                </a:solidFill>
              </a:rPr>
              <a:t>بقسمة المعادلتين:</a:t>
            </a:r>
            <a:endParaRPr lang="en-GB" sz="2800" b="1" dirty="0">
              <a:solidFill>
                <a:srgbClr val="FF0000"/>
              </a:solidFill>
            </a:endParaRPr>
          </a:p>
        </p:txBody>
      </p:sp>
      <p:grpSp>
        <p:nvGrpSpPr>
          <p:cNvPr id="15" name="Group 14"/>
          <p:cNvGrpSpPr/>
          <p:nvPr/>
        </p:nvGrpSpPr>
        <p:grpSpPr>
          <a:xfrm>
            <a:off x="785786" y="3714752"/>
            <a:ext cx="2875754" cy="2428892"/>
            <a:chOff x="785786" y="3714752"/>
            <a:chExt cx="2875754" cy="2428892"/>
          </a:xfrm>
        </p:grpSpPr>
        <p:sp>
          <p:nvSpPr>
            <p:cNvPr id="18" name="مربع نص 17"/>
            <p:cNvSpPr txBox="1"/>
            <p:nvPr/>
          </p:nvSpPr>
          <p:spPr>
            <a:xfrm>
              <a:off x="3286116" y="4572008"/>
              <a:ext cx="375424" cy="461665"/>
            </a:xfrm>
            <a:prstGeom prst="rect">
              <a:avLst/>
            </a:prstGeom>
            <a:noFill/>
          </p:spPr>
          <p:txBody>
            <a:bodyPr wrap="none" rtlCol="0">
              <a:spAutoFit/>
            </a:bodyPr>
            <a:lstStyle/>
            <a:p>
              <a:r>
                <a:rPr lang="en-GB" sz="2400" b="1" dirty="0" smtClean="0">
                  <a:solidFill>
                    <a:srgbClr val="FF0000"/>
                  </a:solidFill>
                </a:rPr>
                <a:t>Y</a:t>
              </a:r>
              <a:endParaRPr lang="en-GB" sz="2400" b="1" dirty="0">
                <a:solidFill>
                  <a:srgbClr val="FF0000"/>
                </a:solidFill>
              </a:endParaRPr>
            </a:p>
          </p:txBody>
        </p:sp>
        <p:sp>
          <p:nvSpPr>
            <p:cNvPr id="19" name="مربع نص 18"/>
            <p:cNvSpPr txBox="1"/>
            <p:nvPr/>
          </p:nvSpPr>
          <p:spPr>
            <a:xfrm>
              <a:off x="2000232" y="5681979"/>
              <a:ext cx="396262" cy="461665"/>
            </a:xfrm>
            <a:prstGeom prst="rect">
              <a:avLst/>
            </a:prstGeom>
            <a:noFill/>
          </p:spPr>
          <p:txBody>
            <a:bodyPr wrap="none" rtlCol="0">
              <a:spAutoFit/>
            </a:bodyPr>
            <a:lstStyle/>
            <a:p>
              <a:r>
                <a:rPr lang="en-GB" sz="2400" b="1" dirty="0" smtClean="0">
                  <a:solidFill>
                    <a:srgbClr val="FF0000"/>
                  </a:solidFill>
                </a:rPr>
                <a:t>X</a:t>
              </a:r>
              <a:endParaRPr lang="en-GB" sz="2400" b="1" dirty="0">
                <a:solidFill>
                  <a:srgbClr val="FF0000"/>
                </a:solidFill>
              </a:endParaRPr>
            </a:p>
          </p:txBody>
        </p:sp>
        <p:sp>
          <p:nvSpPr>
            <p:cNvPr id="10" name="Isosceles Triangle 9"/>
            <p:cNvSpPr/>
            <p:nvPr/>
          </p:nvSpPr>
          <p:spPr>
            <a:xfrm>
              <a:off x="785786" y="3714752"/>
              <a:ext cx="2571768" cy="2000264"/>
            </a:xfrm>
            <a:prstGeom prst="triangle">
              <a:avLst>
                <a:gd name="adj" fmla="val 10000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800" dirty="0" smtClean="0"/>
                <a:t>                     </a:t>
              </a:r>
              <a:endParaRPr lang="en-GB" sz="2800" dirty="0"/>
            </a:p>
          </p:txBody>
        </p:sp>
        <p:sp>
          <p:nvSpPr>
            <p:cNvPr id="13" name="TextBox 12"/>
            <p:cNvSpPr txBox="1"/>
            <p:nvPr/>
          </p:nvSpPr>
          <p:spPr>
            <a:xfrm>
              <a:off x="1071538" y="5324789"/>
              <a:ext cx="365806" cy="461665"/>
            </a:xfrm>
            <a:prstGeom prst="rect">
              <a:avLst/>
            </a:prstGeom>
            <a:noFill/>
          </p:spPr>
          <p:txBody>
            <a:bodyPr wrap="none" rtlCol="0">
              <a:spAutoFit/>
            </a:bodyPr>
            <a:lstStyle/>
            <a:p>
              <a:r>
                <a:rPr lang="el-GR" sz="2400" b="1" dirty="0" smtClean="0"/>
                <a:t>θ</a:t>
              </a:r>
              <a:endParaRPr lang="en-GB" sz="2400" b="1" dirty="0"/>
            </a:p>
          </p:txBody>
        </p:sp>
        <p:sp>
          <p:nvSpPr>
            <p:cNvPr id="14" name="TextBox 13"/>
            <p:cNvSpPr txBox="1"/>
            <p:nvPr/>
          </p:nvSpPr>
          <p:spPr>
            <a:xfrm>
              <a:off x="1825393" y="4286256"/>
              <a:ext cx="317715" cy="461665"/>
            </a:xfrm>
            <a:prstGeom prst="rect">
              <a:avLst/>
            </a:prstGeom>
            <a:noFill/>
          </p:spPr>
          <p:txBody>
            <a:bodyPr wrap="none" rtlCol="0">
              <a:spAutoFit/>
            </a:bodyPr>
            <a:lstStyle/>
            <a:p>
              <a:r>
                <a:rPr lang="en-US" sz="2400" b="1" dirty="0" smtClean="0"/>
                <a:t>r</a:t>
              </a:r>
              <a:endParaRPr lang="en-GB" sz="2400" b="1"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amond(in)">
                                      <p:cBhvr>
                                        <p:cTn id="7" dur="1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1000" fill="hold"/>
                                        <p:tgtEl>
                                          <p:spTgt spid="21"/>
                                        </p:tgtEl>
                                        <p:attrNameLst>
                                          <p:attrName>ppt_x</p:attrName>
                                        </p:attrNameLst>
                                      </p:cBhvr>
                                      <p:tavLst>
                                        <p:tav tm="0">
                                          <p:val>
                                            <p:strVal val="#ppt_x"/>
                                          </p:val>
                                        </p:tav>
                                        <p:tav tm="100000">
                                          <p:val>
                                            <p:strVal val="#ppt_x"/>
                                          </p:val>
                                        </p:tav>
                                      </p:tavLst>
                                    </p:anim>
                                    <p:anim calcmode="lin" valueType="num">
                                      <p:cBhvr additive="base">
                                        <p:cTn id="13" dur="1000" fill="hold"/>
                                        <p:tgtEl>
                                          <p:spTgt spid="21"/>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1000" fill="hold"/>
                                        <p:tgtEl>
                                          <p:spTgt spid="20"/>
                                        </p:tgtEl>
                                        <p:attrNameLst>
                                          <p:attrName>ppt_x</p:attrName>
                                        </p:attrNameLst>
                                      </p:cBhvr>
                                      <p:tavLst>
                                        <p:tav tm="0">
                                          <p:val>
                                            <p:strVal val="#ppt_x"/>
                                          </p:val>
                                        </p:tav>
                                        <p:tav tm="100000">
                                          <p:val>
                                            <p:strVal val="#ppt_x"/>
                                          </p:val>
                                        </p:tav>
                                      </p:tavLst>
                                    </p:anim>
                                    <p:anim calcmode="lin" valueType="num">
                                      <p:cBhvr additive="base">
                                        <p:cTn id="17" dur="10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p:cNvPicPr>
            <a:picLocks noChangeAspect="1" noChangeArrowheads="1"/>
          </p:cNvPicPr>
          <p:nvPr/>
        </p:nvPicPr>
        <p:blipFill>
          <a:blip r:embed="rId2"/>
          <a:srcRect/>
          <a:stretch>
            <a:fillRect/>
          </a:stretch>
        </p:blipFill>
        <p:spPr bwMode="auto">
          <a:xfrm>
            <a:off x="5432425" y="1049338"/>
            <a:ext cx="3311525" cy="3022600"/>
          </a:xfrm>
          <a:prstGeom prst="rect">
            <a:avLst/>
          </a:prstGeom>
          <a:noFill/>
          <a:ln w="9525">
            <a:noFill/>
            <a:miter lim="800000"/>
            <a:headEnd/>
            <a:tailEnd/>
          </a:ln>
        </p:spPr>
      </p:pic>
      <p:pic>
        <p:nvPicPr>
          <p:cNvPr id="10243" name="Picture 7" descr="http://hazemsakeek.com/Physics_Lectures/medicalphysics/medicalimages/2006-03-11_23-08-12-709.png"/>
          <p:cNvPicPr>
            <a:picLocks noChangeAspect="1" noChangeArrowheads="1"/>
          </p:cNvPicPr>
          <p:nvPr/>
        </p:nvPicPr>
        <p:blipFill>
          <a:blip r:embed="rId3"/>
          <a:srcRect/>
          <a:stretch>
            <a:fillRect/>
          </a:stretch>
        </p:blipFill>
        <p:spPr bwMode="auto">
          <a:xfrm>
            <a:off x="784225" y="3786188"/>
            <a:ext cx="2830513" cy="2543175"/>
          </a:xfrm>
          <a:prstGeom prst="rect">
            <a:avLst/>
          </a:prstGeom>
          <a:noFill/>
          <a:ln w="9525">
            <a:noFill/>
            <a:miter lim="800000"/>
            <a:headEnd/>
            <a:tailEnd/>
          </a:ln>
        </p:spPr>
      </p:pic>
      <p:sp>
        <p:nvSpPr>
          <p:cNvPr id="8" name="مستطيل مستدير الزوايا 7"/>
          <p:cNvSpPr/>
          <p:nvPr/>
        </p:nvSpPr>
        <p:spPr>
          <a:xfrm>
            <a:off x="428625" y="1357313"/>
            <a:ext cx="5715000" cy="1000125"/>
          </a:xfrm>
          <a:prstGeom prst="roundRect">
            <a:avLst/>
          </a:prstGeom>
          <a:solidFill>
            <a:srgbClr val="FFD1FF"/>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defRPr/>
            </a:pPr>
            <a:r>
              <a:rPr lang="ar-SA" sz="2400" b="1" dirty="0">
                <a:solidFill>
                  <a:schemeClr val="bg1"/>
                </a:solidFill>
                <a:latin typeface="Arial" pitchFamily="34" charset="0"/>
                <a:cs typeface="Arial" pitchFamily="34" charset="0"/>
              </a:rPr>
              <a:t>تمرين (1):</a:t>
            </a:r>
          </a:p>
          <a:p>
            <a:pPr>
              <a:defRPr/>
            </a:pPr>
            <a:r>
              <a:rPr lang="ar-SA" sz="2400" b="1" dirty="0">
                <a:solidFill>
                  <a:schemeClr val="bg1"/>
                </a:solidFill>
                <a:latin typeface="Arial" pitchFamily="34" charset="0"/>
                <a:cs typeface="Arial" pitchFamily="34" charset="0"/>
              </a:rPr>
              <a:t>أوجدي الإحداثيات القطبية للنقطة الممثلة في الشكل.</a:t>
            </a:r>
          </a:p>
        </p:txBody>
      </p:sp>
      <p:sp>
        <p:nvSpPr>
          <p:cNvPr id="10" name="مستطيل مستدير الزوايا 9"/>
          <p:cNvSpPr/>
          <p:nvPr/>
        </p:nvSpPr>
        <p:spPr>
          <a:xfrm>
            <a:off x="3000375" y="5214938"/>
            <a:ext cx="5715000" cy="1000125"/>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defRPr/>
            </a:pPr>
            <a:r>
              <a:rPr lang="ar-SA" sz="2400" b="1" dirty="0">
                <a:solidFill>
                  <a:schemeClr val="bg1"/>
                </a:solidFill>
                <a:latin typeface="Arial" pitchFamily="34" charset="0"/>
                <a:cs typeface="Arial" pitchFamily="34" charset="0"/>
              </a:rPr>
              <a:t>تمرين (2):</a:t>
            </a:r>
          </a:p>
          <a:p>
            <a:pPr>
              <a:defRPr/>
            </a:pPr>
            <a:r>
              <a:rPr lang="ar-SA" sz="2400" b="1" dirty="0">
                <a:solidFill>
                  <a:schemeClr val="bg1"/>
                </a:solidFill>
                <a:latin typeface="Arial" pitchFamily="34" charset="0"/>
                <a:cs typeface="Arial" pitchFamily="34" charset="0"/>
              </a:rPr>
              <a:t>أوجدي الإحداثيات </a:t>
            </a:r>
            <a:r>
              <a:rPr lang="ar-SA" sz="2400" b="1" dirty="0" err="1">
                <a:solidFill>
                  <a:schemeClr val="bg1"/>
                </a:solidFill>
                <a:latin typeface="Arial" pitchFamily="34" charset="0"/>
                <a:cs typeface="Arial" pitchFamily="34" charset="0"/>
              </a:rPr>
              <a:t>الكرتيزية</a:t>
            </a:r>
            <a:r>
              <a:rPr lang="ar-SA" sz="2400" b="1" dirty="0">
                <a:solidFill>
                  <a:schemeClr val="bg1"/>
                </a:solidFill>
                <a:latin typeface="Arial" pitchFamily="34" charset="0"/>
                <a:cs typeface="Arial" pitchFamily="34" charset="0"/>
              </a:rPr>
              <a:t> للنقطة حيث </a:t>
            </a:r>
            <a:r>
              <a:rPr lang="en-US" sz="2400" b="1" dirty="0">
                <a:solidFill>
                  <a:schemeClr val="bg1"/>
                </a:solidFill>
                <a:latin typeface="Arial" pitchFamily="34" charset="0"/>
                <a:cs typeface="Arial" pitchFamily="34" charset="0"/>
              </a:rPr>
              <a:t>r=5.5m, </a:t>
            </a:r>
            <a:r>
              <a:rPr lang="el-GR" sz="2400" b="1" dirty="0">
                <a:solidFill>
                  <a:schemeClr val="bg1"/>
                </a:solidFill>
                <a:latin typeface="Arial" pitchFamily="34" charset="0"/>
                <a:cs typeface="Arial" pitchFamily="34" charset="0"/>
              </a:rPr>
              <a:t>θ</a:t>
            </a:r>
            <a:r>
              <a:rPr lang="en-US" sz="2400" b="1" dirty="0">
                <a:solidFill>
                  <a:schemeClr val="bg1"/>
                </a:solidFill>
                <a:latin typeface="Arial" pitchFamily="34" charset="0"/>
                <a:cs typeface="Arial" pitchFamily="34" charset="0"/>
              </a:rPr>
              <a:t>=240</a:t>
            </a:r>
            <a:r>
              <a:rPr lang="en-US" sz="2400" b="1" baseline="30000" dirty="0">
                <a:solidFill>
                  <a:schemeClr val="bg1"/>
                </a:solidFill>
                <a:latin typeface="Arial" pitchFamily="34" charset="0"/>
                <a:cs typeface="Arial" pitchFamily="34" charset="0"/>
              </a:rPr>
              <a:t>o</a:t>
            </a:r>
            <a:r>
              <a:rPr lang="ar-SA" sz="2400" b="1" dirty="0">
                <a:solidFill>
                  <a:schemeClr val="bg1"/>
                </a:solidFill>
                <a:latin typeface="Arial" pitchFamily="34" charset="0"/>
                <a:cs typeface="Arial" pitchFamily="34" charset="0"/>
              </a:rPr>
              <a: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2920" y="3500438"/>
            <a:ext cx="8183880" cy="1857388"/>
          </a:xfrm>
        </p:spPr>
        <p:txBody>
          <a:bodyPr/>
          <a:lstStyle/>
          <a:p>
            <a:pPr algn="r"/>
            <a:r>
              <a:rPr lang="ar-SA" dirty="0" smtClean="0"/>
              <a:t>الحل:</a:t>
            </a:r>
            <a:br>
              <a:rPr lang="ar-SA" dirty="0" smtClean="0"/>
            </a:br>
            <a:r>
              <a:rPr lang="ar-SA" dirty="0" smtClean="0"/>
              <a:t/>
            </a:r>
            <a:br>
              <a:rPr lang="ar-SA" dirty="0" smtClean="0"/>
            </a:br>
            <a:endParaRPr lang="ar-SA" dirty="0"/>
          </a:p>
        </p:txBody>
      </p:sp>
      <p:sp>
        <p:nvSpPr>
          <p:cNvPr id="3" name="عنصر نائب للمحتوى 2"/>
          <p:cNvSpPr>
            <a:spLocks noGrp="1"/>
          </p:cNvSpPr>
          <p:nvPr>
            <p:ph idx="1"/>
          </p:nvPr>
        </p:nvSpPr>
        <p:spPr>
          <a:xfrm>
            <a:off x="502920" y="530352"/>
            <a:ext cx="8183880" cy="2755772"/>
          </a:xfrm>
        </p:spPr>
        <p:txBody>
          <a:bodyPr/>
          <a:lstStyle/>
          <a:p>
            <a:r>
              <a:rPr lang="ar-SA" dirty="0" smtClean="0"/>
              <a:t>مثال :</a:t>
            </a:r>
          </a:p>
          <a:p>
            <a:r>
              <a:rPr lang="ar-SA" dirty="0" smtClean="0"/>
              <a:t>أوجدي الإحداثيات </a:t>
            </a:r>
            <a:r>
              <a:rPr lang="ar-SA" dirty="0" err="1" smtClean="0"/>
              <a:t>القطبيه</a:t>
            </a:r>
            <a:r>
              <a:rPr lang="ar-SA" dirty="0" smtClean="0"/>
              <a:t> وذلك </a:t>
            </a:r>
            <a:r>
              <a:rPr lang="ar-SA" dirty="0" err="1" smtClean="0"/>
              <a:t>للنقطه</a:t>
            </a:r>
            <a:r>
              <a:rPr lang="ar-SA" dirty="0" smtClean="0"/>
              <a:t> التي </a:t>
            </a:r>
            <a:r>
              <a:rPr lang="ar-SA" dirty="0" err="1" smtClean="0"/>
              <a:t>احداثياتها</a:t>
            </a:r>
            <a:r>
              <a:rPr lang="ar-SA" dirty="0" smtClean="0"/>
              <a:t> </a:t>
            </a:r>
            <a:r>
              <a:rPr lang="ar-SA" dirty="0" err="1" smtClean="0"/>
              <a:t>الكارتيزيه</a:t>
            </a:r>
            <a:r>
              <a:rPr lang="ar-SA" dirty="0" smtClean="0"/>
              <a:t> </a:t>
            </a:r>
            <a:r>
              <a:rPr lang="en-US" dirty="0" smtClean="0"/>
              <a:t>(-4 ,-2.5)</a:t>
            </a:r>
            <a:r>
              <a:rPr lang="ar-SA" dirty="0" smtClean="0"/>
              <a:t>؟</a:t>
            </a:r>
          </a:p>
          <a:p>
            <a:endParaRPr lang="ar-SA" dirty="0"/>
          </a:p>
        </p:txBody>
      </p:sp>
      <p:graphicFrame>
        <p:nvGraphicFramePr>
          <p:cNvPr id="148483" name="Object 3"/>
          <p:cNvGraphicFramePr>
            <a:graphicFrameLocks noChangeAspect="1"/>
          </p:cNvGraphicFramePr>
          <p:nvPr/>
        </p:nvGraphicFramePr>
        <p:xfrm>
          <a:off x="1071538" y="4214818"/>
          <a:ext cx="7696200" cy="1817687"/>
        </p:xfrm>
        <a:graphic>
          <a:graphicData uri="http://schemas.openxmlformats.org/presentationml/2006/ole">
            <p:oleObj spid="_x0000_s148483" name="معادلة" r:id="rId3" imgW="2616120" imgH="711000" progId="Equation.3">
              <p:embed/>
            </p:oleObj>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4000500" y="1000125"/>
          <a:ext cx="4595802" cy="571504"/>
        </p:xfrm>
        <a:graphic>
          <a:graphicData uri="http://schemas.openxmlformats.org/drawingml/2006/table">
            <a:tbl>
              <a:tblPr/>
              <a:tblGrid>
                <a:gridCol w="4595802"/>
              </a:tblGrid>
              <a:tr h="571504">
                <a:tc>
                  <a:txBody>
                    <a:bodyPr/>
                    <a:lstStyle/>
                    <a:p>
                      <a:pPr marL="0" marR="0" algn="ctr" rtl="1">
                        <a:lnSpc>
                          <a:spcPct val="115000"/>
                        </a:lnSpc>
                        <a:spcBef>
                          <a:spcPts val="225"/>
                        </a:spcBef>
                        <a:spcAft>
                          <a:spcPts val="0"/>
                        </a:spcAft>
                      </a:pPr>
                      <a:r>
                        <a:rPr lang="ar-SA" sz="2400" b="1" dirty="0">
                          <a:solidFill>
                            <a:schemeClr val="bg2">
                              <a:lumMod val="50000"/>
                            </a:schemeClr>
                          </a:solidFill>
                          <a:latin typeface="Times New Roman" pitchFamily="18" charset="0"/>
                          <a:ea typeface="Times New Roman"/>
                          <a:cs typeface="Times New Roman" pitchFamily="18" charset="0"/>
                        </a:rPr>
                        <a:t>مركبات المتجه</a:t>
                      </a:r>
                      <a:r>
                        <a:rPr lang="en-US" sz="2400" b="1" dirty="0">
                          <a:solidFill>
                            <a:schemeClr val="bg2">
                              <a:lumMod val="50000"/>
                            </a:schemeClr>
                          </a:solidFill>
                          <a:latin typeface="Times New Roman" pitchFamily="18" charset="0"/>
                          <a:ea typeface="Times New Roman"/>
                          <a:cs typeface="Times New Roman" pitchFamily="18" charset="0"/>
                        </a:rPr>
                        <a:t> Component of </a:t>
                      </a:r>
                      <a:r>
                        <a:rPr lang="en-US" sz="2400" b="1" dirty="0" smtClean="0">
                          <a:solidFill>
                            <a:schemeClr val="bg2">
                              <a:lumMod val="50000"/>
                            </a:schemeClr>
                          </a:solidFill>
                          <a:latin typeface="Times New Roman" pitchFamily="18" charset="0"/>
                          <a:ea typeface="Times New Roman"/>
                          <a:cs typeface="Times New Roman" pitchFamily="18" charset="0"/>
                        </a:rPr>
                        <a:t>vector  </a:t>
                      </a:r>
                      <a:endParaRPr lang="en-US" sz="2400" dirty="0">
                        <a:solidFill>
                          <a:schemeClr val="bg2">
                            <a:lumMod val="50000"/>
                          </a:schemeClr>
                        </a:solidFill>
                        <a:latin typeface="Times New Roman" pitchFamily="18" charset="0"/>
                        <a:ea typeface="Calibri"/>
                        <a:cs typeface="Times New Roman" pitchFamily="18" charset="0"/>
                      </a:endParaRPr>
                    </a:p>
                  </a:txBody>
                  <a:tcPr marL="28575" marR="28575" marT="0" marB="0">
                    <a:lnL>
                      <a:noFill/>
                    </a:lnL>
                    <a:lnR>
                      <a:noFill/>
                    </a:lnR>
                    <a:lnT>
                      <a:noFill/>
                    </a:lnT>
                    <a:lnB>
                      <a:noFill/>
                    </a:lnB>
                    <a:solidFill>
                      <a:srgbClr val="FFFF00"/>
                    </a:solidFill>
                  </a:tcPr>
                </a:tc>
              </a:tr>
            </a:tbl>
          </a:graphicData>
        </a:graphic>
      </p:graphicFrame>
      <p:pic>
        <p:nvPicPr>
          <p:cNvPr id="13316" name="Picture 3" descr="http://hazemsakeek.com/Physics_Lectures/medicalphysics/medicalimages/2006-03-11_23-00-08-272.png"/>
          <p:cNvPicPr>
            <a:picLocks noChangeAspect="1" noChangeArrowheads="1"/>
          </p:cNvPicPr>
          <p:nvPr/>
        </p:nvPicPr>
        <p:blipFill>
          <a:blip r:embed="rId2"/>
          <a:srcRect/>
          <a:stretch>
            <a:fillRect/>
          </a:stretch>
        </p:blipFill>
        <p:spPr bwMode="auto">
          <a:xfrm>
            <a:off x="928688" y="3571875"/>
            <a:ext cx="4186237" cy="2901950"/>
          </a:xfrm>
          <a:prstGeom prst="rect">
            <a:avLst/>
          </a:prstGeom>
          <a:noFill/>
          <a:ln w="9525">
            <a:noFill/>
            <a:miter lim="800000"/>
            <a:headEnd/>
            <a:tailEnd/>
          </a:ln>
        </p:spPr>
      </p:pic>
      <p:graphicFrame>
        <p:nvGraphicFramePr>
          <p:cNvPr id="5" name="Table 4"/>
          <p:cNvGraphicFramePr>
            <a:graphicFrameLocks noGrp="1"/>
          </p:cNvGraphicFramePr>
          <p:nvPr/>
        </p:nvGraphicFramePr>
        <p:xfrm>
          <a:off x="4429125" y="3786188"/>
          <a:ext cx="3000396" cy="2216912"/>
        </p:xfrm>
        <a:graphic>
          <a:graphicData uri="http://schemas.openxmlformats.org/drawingml/2006/table">
            <a:tbl>
              <a:tblPr/>
              <a:tblGrid>
                <a:gridCol w="3000396"/>
              </a:tblGrid>
              <a:tr h="1589978">
                <a:tc>
                  <a:txBody>
                    <a:bodyPr/>
                    <a:lstStyle/>
                    <a:p>
                      <a:pPr marL="0" marR="0" algn="ctr" rtl="0">
                        <a:lnSpc>
                          <a:spcPct val="115000"/>
                        </a:lnSpc>
                        <a:spcBef>
                          <a:spcPts val="0"/>
                        </a:spcBef>
                        <a:spcAft>
                          <a:spcPts val="1000"/>
                        </a:spcAft>
                      </a:pPr>
                      <a:r>
                        <a:rPr lang="en-US" sz="2800" b="1" i="1" dirty="0">
                          <a:solidFill>
                            <a:schemeClr val="bg2">
                              <a:lumMod val="50000"/>
                            </a:schemeClr>
                          </a:solidFill>
                          <a:latin typeface="Times New Roman"/>
                          <a:ea typeface="Times New Roman"/>
                          <a:cs typeface="DecoType Naskh Special"/>
                        </a:rPr>
                        <a:t>A</a:t>
                      </a:r>
                      <a:r>
                        <a:rPr lang="en-US" sz="2800" b="1" baseline="-25000" dirty="0">
                          <a:solidFill>
                            <a:schemeClr val="bg2">
                              <a:lumMod val="50000"/>
                            </a:schemeClr>
                          </a:solidFill>
                          <a:latin typeface="Times New Roman"/>
                          <a:ea typeface="Times New Roman"/>
                          <a:cs typeface="DecoType Naskh Special"/>
                        </a:rPr>
                        <a:t>x</a:t>
                      </a:r>
                      <a:r>
                        <a:rPr lang="en-US" sz="2800" b="1" dirty="0">
                          <a:solidFill>
                            <a:schemeClr val="bg2">
                              <a:lumMod val="50000"/>
                            </a:schemeClr>
                          </a:solidFill>
                          <a:latin typeface="Times New Roman"/>
                          <a:ea typeface="Times New Roman"/>
                          <a:cs typeface="DecoType Naskh Special"/>
                        </a:rPr>
                        <a:t>=</a:t>
                      </a:r>
                      <a:r>
                        <a:rPr lang="en-US" sz="2800" b="1" i="1" dirty="0">
                          <a:solidFill>
                            <a:schemeClr val="bg2">
                              <a:lumMod val="50000"/>
                            </a:schemeClr>
                          </a:solidFill>
                          <a:latin typeface="Times New Roman"/>
                          <a:ea typeface="Times New Roman"/>
                          <a:cs typeface="DecoType Naskh Special"/>
                        </a:rPr>
                        <a:t>A</a:t>
                      </a:r>
                      <a:r>
                        <a:rPr lang="en-US" sz="2800" b="1" dirty="0">
                          <a:solidFill>
                            <a:schemeClr val="bg2">
                              <a:lumMod val="50000"/>
                            </a:schemeClr>
                          </a:solidFill>
                          <a:latin typeface="Times New Roman"/>
                          <a:ea typeface="Times New Roman"/>
                          <a:cs typeface="DecoType Naskh Special"/>
                        </a:rPr>
                        <a:t> </a:t>
                      </a:r>
                      <a:r>
                        <a:rPr lang="en-US" sz="2800" b="1" dirty="0" err="1">
                          <a:solidFill>
                            <a:schemeClr val="bg2">
                              <a:lumMod val="50000"/>
                            </a:schemeClr>
                          </a:solidFill>
                          <a:latin typeface="Times New Roman"/>
                          <a:ea typeface="Times New Roman"/>
                          <a:cs typeface="DecoType Naskh Special"/>
                        </a:rPr>
                        <a:t>cos</a:t>
                      </a:r>
                      <a:r>
                        <a:rPr lang="en-US" sz="2800" b="1" i="1" dirty="0" err="1">
                          <a:solidFill>
                            <a:schemeClr val="bg2">
                              <a:lumMod val="50000"/>
                            </a:schemeClr>
                          </a:solidFill>
                          <a:latin typeface="Symbol"/>
                          <a:ea typeface="Times New Roman"/>
                          <a:cs typeface="DecoType Naskh Special"/>
                        </a:rPr>
                        <a:t>q</a:t>
                      </a:r>
                      <a:endParaRPr lang="en-US" sz="2800" dirty="0">
                        <a:solidFill>
                          <a:schemeClr val="bg2">
                            <a:lumMod val="50000"/>
                          </a:schemeClr>
                        </a:solidFill>
                        <a:latin typeface="Calibri"/>
                        <a:ea typeface="Calibri"/>
                        <a:cs typeface="Arial"/>
                      </a:endParaRPr>
                    </a:p>
                    <a:p>
                      <a:pPr marL="0" marR="0" algn="ctr" rtl="0">
                        <a:lnSpc>
                          <a:spcPct val="115000"/>
                        </a:lnSpc>
                        <a:spcBef>
                          <a:spcPts val="0"/>
                        </a:spcBef>
                        <a:spcAft>
                          <a:spcPts val="1000"/>
                        </a:spcAft>
                      </a:pPr>
                      <a:r>
                        <a:rPr lang="en-US" sz="2800" b="1" i="1" dirty="0">
                          <a:solidFill>
                            <a:schemeClr val="bg2">
                              <a:lumMod val="50000"/>
                            </a:schemeClr>
                          </a:solidFill>
                          <a:latin typeface="Times New Roman"/>
                          <a:ea typeface="Times New Roman"/>
                          <a:cs typeface="DecoType Naskh Special"/>
                        </a:rPr>
                        <a:t>A</a:t>
                      </a:r>
                      <a:r>
                        <a:rPr lang="en-US" sz="2800" b="1" baseline="-25000" dirty="0">
                          <a:solidFill>
                            <a:schemeClr val="bg2">
                              <a:lumMod val="50000"/>
                            </a:schemeClr>
                          </a:solidFill>
                          <a:latin typeface="Times New Roman"/>
                          <a:ea typeface="Times New Roman"/>
                          <a:cs typeface="DecoType Naskh Special"/>
                        </a:rPr>
                        <a:t>y</a:t>
                      </a:r>
                      <a:r>
                        <a:rPr lang="en-US" sz="2800" b="1" dirty="0">
                          <a:solidFill>
                            <a:schemeClr val="bg2">
                              <a:lumMod val="50000"/>
                            </a:schemeClr>
                          </a:solidFill>
                          <a:latin typeface="Times New Roman"/>
                          <a:ea typeface="Times New Roman"/>
                          <a:cs typeface="DecoType Naskh Special"/>
                        </a:rPr>
                        <a:t>=</a:t>
                      </a:r>
                      <a:r>
                        <a:rPr lang="en-US" sz="2800" b="1" i="1" dirty="0">
                          <a:solidFill>
                            <a:schemeClr val="bg2">
                              <a:lumMod val="50000"/>
                            </a:schemeClr>
                          </a:solidFill>
                          <a:latin typeface="Times New Roman"/>
                          <a:ea typeface="Times New Roman"/>
                          <a:cs typeface="DecoType Naskh Special"/>
                        </a:rPr>
                        <a:t>A </a:t>
                      </a:r>
                      <a:r>
                        <a:rPr lang="en-US" sz="2800" b="1" dirty="0" err="1">
                          <a:solidFill>
                            <a:schemeClr val="bg2">
                              <a:lumMod val="50000"/>
                            </a:schemeClr>
                          </a:solidFill>
                          <a:latin typeface="Times New Roman"/>
                          <a:ea typeface="Times New Roman"/>
                          <a:cs typeface="DecoType Naskh Special"/>
                        </a:rPr>
                        <a:t>sin</a:t>
                      </a:r>
                      <a:r>
                        <a:rPr lang="en-US" sz="2800" b="1" i="1" dirty="0" err="1">
                          <a:solidFill>
                            <a:schemeClr val="bg2">
                              <a:lumMod val="50000"/>
                            </a:schemeClr>
                          </a:solidFill>
                          <a:latin typeface="Symbol"/>
                          <a:ea typeface="Times New Roman"/>
                          <a:cs typeface="DecoType Naskh Special"/>
                        </a:rPr>
                        <a:t>q</a:t>
                      </a:r>
                      <a:endParaRPr lang="en-US" sz="2800" dirty="0">
                        <a:solidFill>
                          <a:schemeClr val="bg2">
                            <a:lumMod val="50000"/>
                          </a:schemeClr>
                        </a:solidFill>
                        <a:latin typeface="Calibri"/>
                        <a:ea typeface="Calibri"/>
                        <a:cs typeface="Arial"/>
                      </a:endParaRPr>
                    </a:p>
                    <a:p>
                      <a:pPr marL="0" marR="0" algn="ctr" rtl="1">
                        <a:lnSpc>
                          <a:spcPct val="115000"/>
                        </a:lnSpc>
                        <a:spcBef>
                          <a:spcPts val="0"/>
                        </a:spcBef>
                        <a:spcAft>
                          <a:spcPts val="1000"/>
                        </a:spcAft>
                      </a:pPr>
                      <a:r>
                        <a:rPr lang="ar-SA" sz="2800" b="1" dirty="0">
                          <a:solidFill>
                            <a:schemeClr val="bg2">
                              <a:lumMod val="50000"/>
                            </a:schemeClr>
                          </a:solidFill>
                          <a:latin typeface="Tahoma"/>
                          <a:ea typeface="Times New Roman"/>
                          <a:cs typeface="DecoType Naskh Special"/>
                        </a:rPr>
                        <a:t>تحسب المحصلة من القانون التالي</a:t>
                      </a:r>
                      <a:endParaRPr lang="en-US" sz="2800" dirty="0">
                        <a:solidFill>
                          <a:schemeClr val="bg2">
                            <a:lumMod val="50000"/>
                          </a:schemeClr>
                        </a:solidFill>
                        <a:latin typeface="Calibri"/>
                        <a:ea typeface="Calibri"/>
                        <a:cs typeface="Arial"/>
                      </a:endParaRPr>
                    </a:p>
                  </a:txBody>
                  <a:tcPr marL="28575" marR="28575" marT="0" marB="0">
                    <a:lnL>
                      <a:noFill/>
                    </a:lnL>
                    <a:lnR>
                      <a:noFill/>
                    </a:lnR>
                    <a:lnT>
                      <a:noFill/>
                    </a:lnT>
                    <a:lnB>
                      <a:noFill/>
                    </a:lnB>
                    <a:solidFill>
                      <a:srgbClr val="FFC000"/>
                    </a:solidFill>
                  </a:tcPr>
                </a:tc>
              </a:tr>
            </a:tbl>
          </a:graphicData>
        </a:graphic>
      </p:graphicFrame>
      <p:sp>
        <p:nvSpPr>
          <p:cNvPr id="13319"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pic>
        <p:nvPicPr>
          <p:cNvPr id="22529" name="Picture 18" descr="http://hazemsakeek.com/Physics_Lectures/medicalphysics/medicalimages/2006-03-11_23-05-52-046.png"/>
          <p:cNvPicPr>
            <a:picLocks noChangeAspect="1" noChangeArrowheads="1"/>
          </p:cNvPicPr>
          <p:nvPr/>
        </p:nvPicPr>
        <p:blipFill>
          <a:blip r:embed="rId3"/>
          <a:srcRect/>
          <a:stretch>
            <a:fillRect/>
          </a:stretch>
        </p:blipFill>
        <p:spPr bwMode="auto">
          <a:xfrm>
            <a:off x="5500688" y="5857891"/>
            <a:ext cx="3119437" cy="571483"/>
          </a:xfrm>
          <a:prstGeom prst="rect">
            <a:avLst/>
          </a:prstGeom>
          <a:solidFill>
            <a:schemeClr val="bg2">
              <a:lumMod val="75000"/>
            </a:schemeClr>
          </a:solidFill>
          <a:ln>
            <a:solidFill>
              <a:schemeClr val="bg2">
                <a:lumMod val="60000"/>
                <a:lumOff val="40000"/>
              </a:schemeClr>
            </a:solidFill>
          </a:ln>
        </p:spPr>
      </p:pic>
      <p:sp>
        <p:nvSpPr>
          <p:cNvPr id="8" name="Rectangle 7"/>
          <p:cNvSpPr/>
          <p:nvPr/>
        </p:nvSpPr>
        <p:spPr>
          <a:xfrm>
            <a:off x="285750" y="2052638"/>
            <a:ext cx="8572500" cy="1143000"/>
          </a:xfrm>
          <a:prstGeom prst="rect">
            <a:avLst/>
          </a:prstGeom>
          <a:solidFill>
            <a:srgbClr val="FFD1FF"/>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400" dirty="0">
                <a:solidFill>
                  <a:schemeClr val="bg2">
                    <a:lumMod val="50000"/>
                  </a:schemeClr>
                </a:solidFill>
                <a:latin typeface="Times New Roman" pitchFamily="18" charset="0"/>
                <a:ea typeface="Times New Roman"/>
                <a:cs typeface="Times New Roman" pitchFamily="18" charset="0"/>
              </a:rPr>
              <a:t>أي متجه </a:t>
            </a:r>
            <a:r>
              <a:rPr lang="en-US" sz="2400" b="1" dirty="0">
                <a:solidFill>
                  <a:schemeClr val="bg2">
                    <a:lumMod val="50000"/>
                  </a:schemeClr>
                </a:solidFill>
                <a:latin typeface="Times New Roman" pitchFamily="18" charset="0"/>
                <a:ea typeface="Times New Roman"/>
                <a:cs typeface="Times New Roman" pitchFamily="18" charset="0"/>
              </a:rPr>
              <a:t>A</a:t>
            </a:r>
            <a:r>
              <a:rPr lang="en-US" sz="2400" dirty="0">
                <a:solidFill>
                  <a:schemeClr val="bg2">
                    <a:lumMod val="50000"/>
                  </a:schemeClr>
                </a:solidFill>
                <a:latin typeface="Times New Roman" pitchFamily="18" charset="0"/>
                <a:ea typeface="Times New Roman"/>
                <a:cs typeface="Times New Roman" pitchFamily="18" charset="0"/>
              </a:rPr>
              <a:t> </a:t>
            </a:r>
            <a:r>
              <a:rPr lang="ar-SA" sz="2400" dirty="0">
                <a:solidFill>
                  <a:schemeClr val="bg2">
                    <a:lumMod val="50000"/>
                  </a:schemeClr>
                </a:solidFill>
                <a:latin typeface="Times New Roman" pitchFamily="18" charset="0"/>
                <a:ea typeface="Times New Roman"/>
                <a:cs typeface="Times New Roman" pitchFamily="18" charset="0"/>
              </a:rPr>
              <a:t> يقع في الإحداثيات </a:t>
            </a:r>
            <a:r>
              <a:rPr lang="ar-SA" sz="2400" dirty="0" err="1">
                <a:solidFill>
                  <a:schemeClr val="bg2">
                    <a:lumMod val="50000"/>
                  </a:schemeClr>
                </a:solidFill>
                <a:latin typeface="Times New Roman" pitchFamily="18" charset="0"/>
                <a:ea typeface="Times New Roman"/>
                <a:cs typeface="Times New Roman" pitchFamily="18" charset="0"/>
              </a:rPr>
              <a:t>الكارتيزية</a:t>
            </a:r>
            <a:r>
              <a:rPr lang="en-US" sz="2400" dirty="0">
                <a:solidFill>
                  <a:schemeClr val="bg2">
                    <a:lumMod val="50000"/>
                  </a:schemeClr>
                </a:solidFill>
                <a:latin typeface="Times New Roman" pitchFamily="18" charset="0"/>
                <a:ea typeface="Times New Roman"/>
                <a:cs typeface="Times New Roman" pitchFamily="18" charset="0"/>
              </a:rPr>
              <a:t> </a:t>
            </a:r>
            <a:r>
              <a:rPr lang="en-US" sz="2400" dirty="0" err="1">
                <a:solidFill>
                  <a:schemeClr val="bg2">
                    <a:lumMod val="50000"/>
                  </a:schemeClr>
                </a:solidFill>
                <a:latin typeface="Times New Roman" pitchFamily="18" charset="0"/>
                <a:ea typeface="Times New Roman"/>
                <a:cs typeface="Times New Roman" pitchFamily="18" charset="0"/>
              </a:rPr>
              <a:t>x,y</a:t>
            </a:r>
            <a:r>
              <a:rPr lang="en-US" sz="2400" dirty="0">
                <a:solidFill>
                  <a:schemeClr val="bg2">
                    <a:lumMod val="50000"/>
                  </a:schemeClr>
                </a:solidFill>
                <a:latin typeface="Times New Roman" pitchFamily="18" charset="0"/>
                <a:ea typeface="Times New Roman"/>
                <a:cs typeface="Times New Roman" pitchFamily="18" charset="0"/>
              </a:rPr>
              <a:t> </a:t>
            </a:r>
            <a:r>
              <a:rPr lang="ar-SA" sz="2400" dirty="0">
                <a:solidFill>
                  <a:schemeClr val="bg2">
                    <a:lumMod val="50000"/>
                  </a:schemeClr>
                </a:solidFill>
                <a:latin typeface="Times New Roman" pitchFamily="18" charset="0"/>
                <a:ea typeface="Times New Roman"/>
                <a:cs typeface="Times New Roman" pitchFamily="18" charset="0"/>
              </a:rPr>
              <a:t>يمكن تحليله إلى مركبتين. المركبة الأولى في اتجاه محور</a:t>
            </a:r>
            <a:r>
              <a:rPr lang="en-US" sz="2400" dirty="0">
                <a:solidFill>
                  <a:schemeClr val="bg2">
                    <a:lumMod val="50000"/>
                  </a:schemeClr>
                </a:solidFill>
                <a:latin typeface="Times New Roman" pitchFamily="18" charset="0"/>
                <a:ea typeface="Times New Roman"/>
                <a:cs typeface="Times New Roman" pitchFamily="18" charset="0"/>
              </a:rPr>
              <a:t> x </a:t>
            </a:r>
            <a:r>
              <a:rPr lang="ar-SA" sz="2400" dirty="0">
                <a:solidFill>
                  <a:schemeClr val="bg2">
                    <a:lumMod val="50000"/>
                  </a:schemeClr>
                </a:solidFill>
                <a:latin typeface="Times New Roman" pitchFamily="18" charset="0"/>
                <a:ea typeface="Times New Roman"/>
                <a:cs typeface="Times New Roman" pitchFamily="18" charset="0"/>
              </a:rPr>
              <a:t>  وتسمى المركبة الأفقية والمركبة الثانية في اتجاه المحور</a:t>
            </a:r>
            <a:r>
              <a:rPr lang="en-US" sz="2400" dirty="0">
                <a:solidFill>
                  <a:schemeClr val="bg2">
                    <a:lumMod val="50000"/>
                  </a:schemeClr>
                </a:solidFill>
                <a:latin typeface="Times New Roman" pitchFamily="18" charset="0"/>
                <a:ea typeface="Times New Roman"/>
                <a:cs typeface="Times New Roman" pitchFamily="18" charset="0"/>
              </a:rPr>
              <a:t> y </a:t>
            </a:r>
            <a:r>
              <a:rPr lang="ar-SA" sz="2400" dirty="0">
                <a:solidFill>
                  <a:schemeClr val="bg2">
                    <a:lumMod val="50000"/>
                  </a:schemeClr>
                </a:solidFill>
                <a:latin typeface="Times New Roman" pitchFamily="18" charset="0"/>
                <a:ea typeface="Times New Roman"/>
                <a:cs typeface="Times New Roman" pitchFamily="18" charset="0"/>
              </a:rPr>
              <a:t>وتسمى المركبة الرأسية</a:t>
            </a:r>
            <a:endParaRPr lang="ar-SA" sz="2400" dirty="0">
              <a:latin typeface="Times New Roman" pitchFamily="18" charset="0"/>
              <a:cs typeface="Times New Roman" pitchFamily="18" charset="0"/>
            </a:endParaRPr>
          </a:p>
        </p:txBody>
      </p:sp>
      <p:sp>
        <p:nvSpPr>
          <p:cNvPr id="157698" name="AutoShape 2" descr="https://docs.google.com/?pid=bl&amp;srcid=ADGEESho935af3wKq89l_4SacnVboJwUoMaBAZg62ziZ6oh4OjA43cvbs5i4uZxKXjjFHiwoplaXFyAWVd76G2qjFx0ePCcUvXBCqT8Mq2FLwH46UGe40jQjvrQQuXrdlNvzOX37oAII&amp;q=cache%3AumaVRZN-cBUJ%3Asite.iugaza.edu.ps%2Fkelwasife%2Ffiles%2F2012%2F02%2F%25D8%25A7%25D9%2584%25D9%2585%25D8%25AA%25D8%25AC%25D9%2587%25D8%25A7%25D8%25AA.ppt%20%D8%AC%D9%85%D8%B9%20%D8%A7%D9%84%D9%85%D8%AA%D8%AC%D9%87%D8%A7%D8%AA%20%D8%AC%D8%A8%D8%B1%D9%8A%D8%A7&amp;docid=6740c91a5cc5df2f3a00d58f691a2369&amp;a=bi&amp;pagenumber=7&amp;w=138"/>
          <p:cNvSpPr>
            <a:spLocks noChangeAspect="1" noChangeArrowheads="1"/>
          </p:cNvSpPr>
          <p:nvPr/>
        </p:nvSpPr>
        <p:spPr bwMode="auto">
          <a:xfrm>
            <a:off x="157163"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59" name="Picture 3"/>
          <p:cNvPicPr>
            <a:picLocks noChangeAspect="1" noChangeArrowheads="1"/>
          </p:cNvPicPr>
          <p:nvPr/>
        </p:nvPicPr>
        <p:blipFill>
          <a:blip r:embed="rId2"/>
          <a:srcRect/>
          <a:stretch>
            <a:fillRect/>
          </a:stretch>
        </p:blipFill>
        <p:spPr bwMode="auto">
          <a:xfrm>
            <a:off x="285720" y="428604"/>
            <a:ext cx="5786478" cy="5357850"/>
          </a:xfrm>
          <a:prstGeom prst="rect">
            <a:avLst/>
          </a:prstGeom>
          <a:noFill/>
          <a:ln w="9525">
            <a:noFill/>
            <a:miter lim="800000"/>
            <a:headEnd/>
            <a:tailEnd/>
          </a:ln>
          <a:effectLst/>
        </p:spPr>
      </p:pic>
      <p:sp>
        <p:nvSpPr>
          <p:cNvPr id="11" name="Title 10"/>
          <p:cNvSpPr>
            <a:spLocks noGrp="1"/>
          </p:cNvSpPr>
          <p:nvPr>
            <p:ph type="ctrTitle"/>
          </p:nvPr>
        </p:nvSpPr>
        <p:spPr>
          <a:xfrm>
            <a:off x="500034" y="4929198"/>
            <a:ext cx="7572396" cy="1000132"/>
          </a:xfrm>
        </p:spPr>
        <p:txBody>
          <a:bodyPr>
            <a:normAutofit/>
          </a:bodyPr>
          <a:lstStyle/>
          <a:p>
            <a:r>
              <a:rPr lang="ar-SA" sz="2400" dirty="0" smtClean="0"/>
              <a:t>تتساوى المتجهات اذا كان لهما نفس المقدار والإتجاه</a:t>
            </a:r>
            <a:endParaRPr lang="en-GB" sz="24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8962" name="Picture 2" descr="C:\Users\rawabi\Pictures\u2l2d2.gif"/>
          <p:cNvPicPr>
            <a:picLocks noGrp="1" noChangeAspect="1" noChangeArrowheads="1"/>
          </p:cNvPicPr>
          <p:nvPr>
            <p:ph idx="1"/>
          </p:nvPr>
        </p:nvPicPr>
        <p:blipFill>
          <a:blip r:embed="rId2"/>
          <a:srcRect/>
          <a:stretch>
            <a:fillRect/>
          </a:stretch>
        </p:blipFill>
        <p:spPr bwMode="auto">
          <a:xfrm>
            <a:off x="571472" y="2714620"/>
            <a:ext cx="8143931" cy="3571900"/>
          </a:xfrm>
          <a:prstGeom prst="rect">
            <a:avLst/>
          </a:prstGeom>
          <a:noFill/>
        </p:spPr>
      </p:pic>
      <p:grpSp>
        <p:nvGrpSpPr>
          <p:cNvPr id="7" name="Group 6"/>
          <p:cNvGrpSpPr/>
          <p:nvPr/>
        </p:nvGrpSpPr>
        <p:grpSpPr>
          <a:xfrm>
            <a:off x="857224" y="571480"/>
            <a:ext cx="4197700" cy="857256"/>
            <a:chOff x="159612" y="329775"/>
            <a:chExt cx="4197700" cy="1069816"/>
          </a:xfrm>
        </p:grpSpPr>
        <p:sp>
          <p:nvSpPr>
            <p:cNvPr id="8" name="Rounded Rectangle 7"/>
            <p:cNvSpPr/>
            <p:nvPr/>
          </p:nvSpPr>
          <p:spPr>
            <a:xfrm>
              <a:off x="159612" y="329775"/>
              <a:ext cx="4197700" cy="1069816"/>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9" name="Rounded Rectangle 4"/>
            <p:cNvSpPr/>
            <p:nvPr/>
          </p:nvSpPr>
          <p:spPr>
            <a:xfrm>
              <a:off x="190946" y="361109"/>
              <a:ext cx="4135032" cy="100714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latin typeface="Simplified Arabic" pitchFamily="18" charset="-78"/>
                  <a:cs typeface="Simplified Arabic" pitchFamily="18" charset="-78"/>
                </a:rPr>
                <a:t>جمع المتجهات</a:t>
              </a:r>
              <a:endParaRPr lang="ar-SA" sz="2000" b="1" kern="1200" dirty="0">
                <a:latin typeface="Simplified Arabic" pitchFamily="18" charset="-78"/>
                <a:cs typeface="Simplified Arabic" pitchFamily="18" charset="-78"/>
              </a:endParaRPr>
            </a:p>
          </p:txBody>
        </p:sp>
      </p:grpSp>
      <p:pic>
        <p:nvPicPr>
          <p:cNvPr id="10" name="Picture 2" descr="C:\Users\rawabi\Pictures\220px-Parallelogram_law.png"/>
          <p:cNvPicPr>
            <a:picLocks noChangeAspect="1" noChangeArrowheads="1"/>
          </p:cNvPicPr>
          <p:nvPr/>
        </p:nvPicPr>
        <p:blipFill>
          <a:blip r:embed="rId3"/>
          <a:srcRect/>
          <a:stretch>
            <a:fillRect/>
          </a:stretch>
        </p:blipFill>
        <p:spPr bwMode="auto">
          <a:xfrm>
            <a:off x="6572264" y="357166"/>
            <a:ext cx="1928826" cy="2071702"/>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 name="Picture 3" descr="C:\Users\rawabi\Pictures\u2l2d3.gif"/>
          <p:cNvPicPr>
            <a:picLocks noChangeAspect="1" noChangeArrowheads="1"/>
          </p:cNvPicPr>
          <p:nvPr/>
        </p:nvPicPr>
        <p:blipFill>
          <a:blip r:embed="rId2"/>
          <a:srcRect/>
          <a:stretch>
            <a:fillRect/>
          </a:stretch>
        </p:blipFill>
        <p:spPr bwMode="auto">
          <a:xfrm>
            <a:off x="571472" y="1643050"/>
            <a:ext cx="8072494" cy="4357718"/>
          </a:xfrm>
          <a:prstGeom prst="rect">
            <a:avLst/>
          </a:prstGeom>
          <a:noFill/>
        </p:spPr>
      </p:pic>
      <p:sp>
        <p:nvSpPr>
          <p:cNvPr id="7" name="Content Placeholder 6"/>
          <p:cNvSpPr txBox="1">
            <a:spLocks noGrp="1"/>
          </p:cNvSpPr>
          <p:nvPr>
            <p:ph idx="1"/>
          </p:nvPr>
        </p:nvSpPr>
        <p:spPr>
          <a:xfrm>
            <a:off x="500034" y="785794"/>
            <a:ext cx="8215338" cy="507831"/>
          </a:xfrm>
          <a:prstGeom prst="rect">
            <a:avLst/>
          </a:prstGeom>
          <a:solidFill>
            <a:srgbClr val="FFFF00"/>
          </a:solidFill>
        </p:spPr>
        <p:txBody>
          <a:bodyPr wrap="square" rtlCol="0">
            <a:spAutoFit/>
          </a:bodyPr>
          <a:lstStyle/>
          <a:p>
            <a:r>
              <a:rPr lang="ar-SA" sz="2400" dirty="0" smtClean="0"/>
              <a:t>احسبي القوة المحصله لكل حاله ؟</a:t>
            </a:r>
            <a:endParaRPr lang="en-GB"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شكل بيضاوي 3"/>
          <p:cNvSpPr/>
          <p:nvPr/>
        </p:nvSpPr>
        <p:spPr>
          <a:xfrm>
            <a:off x="4463480" y="214290"/>
            <a:ext cx="4680520" cy="6095030"/>
          </a:xfrm>
          <a:prstGeom prst="ellips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3200" dirty="0" smtClean="0"/>
              <a:t>قوانين الحركة</a:t>
            </a:r>
          </a:p>
          <a:p>
            <a:pPr algn="ctr">
              <a:buFont typeface="Arial" pitchFamily="34" charset="0"/>
              <a:buChar char="•"/>
            </a:pPr>
            <a:r>
              <a:rPr lang="ar-SA" dirty="0" smtClean="0"/>
              <a:t>الحركة في بعد واحد:</a:t>
            </a:r>
          </a:p>
          <a:p>
            <a:pPr algn="ctr"/>
            <a:r>
              <a:rPr lang="ar-SA" dirty="0" smtClean="0"/>
              <a:t>1- الإزاحة، والسرعة </a:t>
            </a:r>
            <a:r>
              <a:rPr lang="ar-SA" dirty="0" err="1" smtClean="0"/>
              <a:t>الإتجاهية</a:t>
            </a:r>
            <a:r>
              <a:rPr lang="ar-SA" dirty="0" smtClean="0"/>
              <a:t>، السرعة والتسارع.</a:t>
            </a:r>
          </a:p>
          <a:p>
            <a:pPr algn="ctr"/>
            <a:r>
              <a:rPr lang="ar-SA" dirty="0" smtClean="0"/>
              <a:t>2-التمثيل البياني للحركة.“اختياري“</a:t>
            </a:r>
          </a:p>
          <a:p>
            <a:pPr algn="ctr"/>
            <a:r>
              <a:rPr lang="ar-SA" dirty="0" smtClean="0"/>
              <a:t>3- الحركة في بعد واحد بتسارع ثابت .“استنتاج معادلات الحركة الأربعة“</a:t>
            </a:r>
          </a:p>
          <a:p>
            <a:pPr algn="ctr"/>
            <a:r>
              <a:rPr lang="ar-SA" dirty="0" smtClean="0"/>
              <a:t>4- السقوط الحر للأجسام.</a:t>
            </a:r>
            <a:endParaRPr lang="ar-SA" dirty="0"/>
          </a:p>
          <a:p>
            <a:pPr algn="ctr"/>
            <a:r>
              <a:rPr lang="ar-SA" sz="3200" b="1" dirty="0" smtClean="0"/>
              <a:t>قوانين نيوتن</a:t>
            </a:r>
          </a:p>
          <a:p>
            <a:pPr algn="ctr"/>
            <a:r>
              <a:rPr lang="ar-SA" dirty="0" smtClean="0"/>
              <a:t>1- مفهوم القوة.</a:t>
            </a:r>
          </a:p>
          <a:p>
            <a:pPr algn="ctr"/>
            <a:r>
              <a:rPr lang="ar-SA" dirty="0" smtClean="0"/>
              <a:t>2- قانون نيوتن الأول والثاني والثالث.</a:t>
            </a:r>
          </a:p>
          <a:p>
            <a:pPr algn="ctr"/>
            <a:r>
              <a:rPr lang="ar-SA" dirty="0" smtClean="0"/>
              <a:t>3- تطبيقات على قوانين نيوتن ”الأجسام المتزنه، قوة الشد،انزلاق جسم على سطح مائل“، المصعد الكهربائي، قوانين </a:t>
            </a:r>
          </a:p>
          <a:p>
            <a:pPr algn="ctr"/>
            <a:r>
              <a:rPr lang="ar-SA" dirty="0" err="1" smtClean="0"/>
              <a:t>الإحتكاك</a:t>
            </a:r>
            <a:endParaRPr lang="ar-SA" dirty="0" smtClean="0"/>
          </a:p>
        </p:txBody>
      </p:sp>
      <p:sp>
        <p:nvSpPr>
          <p:cNvPr id="3" name="شكل بيضاوي 2"/>
          <p:cNvSpPr/>
          <p:nvPr/>
        </p:nvSpPr>
        <p:spPr>
          <a:xfrm>
            <a:off x="-144016" y="-27384"/>
            <a:ext cx="4932040" cy="5170896"/>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t>الشغل والطاقة</a:t>
            </a:r>
          </a:p>
          <a:p>
            <a:pPr marL="342900" indent="-342900" algn="ctr">
              <a:buFont typeface="+mj-lt"/>
              <a:buAutoNum type="arabicPeriod"/>
            </a:pPr>
            <a:r>
              <a:rPr lang="ar-SA" dirty="0" smtClean="0"/>
              <a:t>الشغل المبذول بواسطة قوة </a:t>
            </a:r>
            <a:r>
              <a:rPr lang="ar-SA" dirty="0" err="1" smtClean="0"/>
              <a:t>ثابته</a:t>
            </a:r>
            <a:r>
              <a:rPr lang="ar-SA" dirty="0" smtClean="0"/>
              <a:t>.</a:t>
            </a:r>
          </a:p>
          <a:p>
            <a:pPr marL="342900" indent="-342900" algn="ctr">
              <a:buFont typeface="+mj-lt"/>
              <a:buAutoNum type="arabicPeriod"/>
            </a:pPr>
            <a:r>
              <a:rPr lang="ar-SA" dirty="0" smtClean="0"/>
              <a:t>الشغل المبذول بواسطة قوة متغيرة.</a:t>
            </a:r>
          </a:p>
          <a:p>
            <a:pPr marL="342900" indent="-342900" algn="ctr">
              <a:buFont typeface="+mj-lt"/>
              <a:buAutoNum type="arabicPeriod"/>
            </a:pPr>
            <a:r>
              <a:rPr lang="ar-SA" dirty="0" smtClean="0"/>
              <a:t>الشغل المبذول بواسطة زنبرك.</a:t>
            </a:r>
          </a:p>
          <a:p>
            <a:pPr marL="342900" indent="-342900" algn="ctr">
              <a:buFont typeface="+mj-lt"/>
              <a:buAutoNum type="arabicPeriod"/>
            </a:pPr>
            <a:r>
              <a:rPr lang="ar-SA" dirty="0" smtClean="0"/>
              <a:t>نظرية الشغل والطاقة الحركية.</a:t>
            </a:r>
          </a:p>
          <a:p>
            <a:pPr marL="342900" indent="-342900" algn="ctr">
              <a:buFont typeface="+mj-lt"/>
              <a:buAutoNum type="arabicPeriod"/>
            </a:pPr>
            <a:r>
              <a:rPr lang="ar-SA" dirty="0" smtClean="0"/>
              <a:t>الطاقة الكامنة.</a:t>
            </a:r>
          </a:p>
          <a:p>
            <a:pPr marL="342900" indent="-342900" algn="ctr">
              <a:buFont typeface="+mj-lt"/>
              <a:buAutoNum type="arabicPeriod"/>
            </a:pPr>
            <a:r>
              <a:rPr lang="ar-SA" dirty="0" smtClean="0"/>
              <a:t>القوى المحافظة والقوى غير المحافظة</a:t>
            </a:r>
          </a:p>
          <a:p>
            <a:pPr marL="342900" indent="-342900" algn="ctr">
              <a:buFont typeface="+mj-lt"/>
              <a:buAutoNum type="arabicPeriod"/>
            </a:pPr>
            <a:r>
              <a:rPr lang="ar-SA" dirty="0" smtClean="0"/>
              <a:t>طاقة المرونة الكامنة.</a:t>
            </a:r>
          </a:p>
          <a:p>
            <a:pPr marL="342900" indent="-342900" algn="ctr">
              <a:buFont typeface="+mj-lt"/>
              <a:buAutoNum type="arabicPeriod"/>
            </a:pPr>
            <a:r>
              <a:rPr lang="ar-SA" dirty="0" smtClean="0"/>
              <a:t>مبدأ حفظ الطاقة الميكانيكية.</a:t>
            </a:r>
          </a:p>
          <a:p>
            <a:pPr marL="342900" indent="-342900" algn="ctr">
              <a:buFont typeface="+mj-lt"/>
              <a:buAutoNum type="arabicPeriod"/>
            </a:pPr>
            <a:endParaRPr lang="ar-SA" dirty="0" smtClean="0"/>
          </a:p>
          <a:p>
            <a:pPr algn="ctr"/>
            <a:endParaRPr lang="ar-SA" dirty="0" smtClean="0"/>
          </a:p>
          <a:p>
            <a:pPr algn="ctr"/>
            <a:endParaRPr lang="ar-SA"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9986" name="Picture 2" descr="C:\Users\rawabi\Pictures\u3l1b1.gif"/>
          <p:cNvPicPr>
            <a:picLocks noGrp="1" noChangeAspect="1" noChangeArrowheads="1"/>
          </p:cNvPicPr>
          <p:nvPr>
            <p:ph idx="1"/>
          </p:nvPr>
        </p:nvPicPr>
        <p:blipFill>
          <a:blip r:embed="rId2"/>
          <a:srcRect/>
          <a:stretch>
            <a:fillRect/>
          </a:stretch>
        </p:blipFill>
        <p:spPr bwMode="auto">
          <a:xfrm>
            <a:off x="500034" y="1785927"/>
            <a:ext cx="8072494" cy="1857387"/>
          </a:xfrm>
          <a:prstGeom prst="rect">
            <a:avLst/>
          </a:prstGeom>
          <a:noFill/>
        </p:spPr>
      </p:pic>
      <p:sp>
        <p:nvSpPr>
          <p:cNvPr id="5" name="Oval 4"/>
          <p:cNvSpPr/>
          <p:nvPr/>
        </p:nvSpPr>
        <p:spPr>
          <a:xfrm>
            <a:off x="1142976" y="428604"/>
            <a:ext cx="7429552" cy="114300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dirty="0" smtClean="0">
                <a:solidFill>
                  <a:schemeClr val="accent5">
                    <a:lumMod val="50000"/>
                  </a:schemeClr>
                </a:solidFill>
              </a:rPr>
              <a:t>كيف أجمع هذه المتجهات  ؟  ساعديني </a:t>
            </a:r>
            <a:r>
              <a:rPr lang="ar-SA" dirty="0" smtClean="0"/>
              <a:t>؟</a:t>
            </a:r>
            <a:endParaRPr lang="en-GB" dirty="0"/>
          </a:p>
        </p:txBody>
      </p:sp>
      <p:pic>
        <p:nvPicPr>
          <p:cNvPr id="169987" name="Picture 3" descr="C:\Users\rawabi\Pictures\addition_f4.gif"/>
          <p:cNvPicPr>
            <a:picLocks noChangeAspect="1" noChangeArrowheads="1"/>
          </p:cNvPicPr>
          <p:nvPr/>
        </p:nvPicPr>
        <p:blipFill>
          <a:blip r:embed="rId3"/>
          <a:srcRect/>
          <a:stretch>
            <a:fillRect/>
          </a:stretch>
        </p:blipFill>
        <p:spPr bwMode="auto">
          <a:xfrm>
            <a:off x="571472" y="3929066"/>
            <a:ext cx="4643470" cy="1847850"/>
          </a:xfrm>
          <a:prstGeom prst="rect">
            <a:avLst/>
          </a:prstGeom>
          <a:noFill/>
        </p:spPr>
      </p:pic>
      <p:pic>
        <p:nvPicPr>
          <p:cNvPr id="169989" name="Picture 5" descr="http://www.physchem.co.za/vectors/graphics/addition_f5.gif"/>
          <p:cNvPicPr>
            <a:picLocks noChangeAspect="1" noChangeArrowheads="1"/>
          </p:cNvPicPr>
          <p:nvPr/>
        </p:nvPicPr>
        <p:blipFill>
          <a:blip r:embed="rId4"/>
          <a:srcRect/>
          <a:stretch>
            <a:fillRect/>
          </a:stretch>
        </p:blipFill>
        <p:spPr bwMode="auto">
          <a:xfrm>
            <a:off x="5643570" y="4500571"/>
            <a:ext cx="2786082" cy="1214446"/>
          </a:xfrm>
          <a:prstGeom prst="rect">
            <a:avLst/>
          </a:prstGeom>
          <a:noFill/>
        </p:spPr>
      </p:pic>
      <p:sp>
        <p:nvSpPr>
          <p:cNvPr id="8" name="Oval 7"/>
          <p:cNvSpPr/>
          <p:nvPr/>
        </p:nvSpPr>
        <p:spPr>
          <a:xfrm>
            <a:off x="5857884" y="3714752"/>
            <a:ext cx="2643206" cy="571504"/>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solidFill>
                  <a:schemeClr val="accent5">
                    <a:lumMod val="50000"/>
                  </a:schemeClr>
                </a:solidFill>
              </a:rPr>
              <a:t>هل الإجابه صحيحه ؟</a:t>
            </a:r>
            <a:endParaRPr lang="en-GB" dirty="0">
              <a:solidFill>
                <a:schemeClr val="accent5">
                  <a:lumMod val="50000"/>
                </a:schemeClr>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285852" y="500042"/>
            <a:ext cx="7286676" cy="10001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اأولاً : </a:t>
            </a:r>
            <a:r>
              <a:rPr lang="ar-SA" dirty="0" smtClean="0"/>
              <a:t>طريقة </a:t>
            </a:r>
            <a:r>
              <a:rPr lang="ar-SA" dirty="0" smtClean="0"/>
              <a:t>متوازي الاضلاع</a:t>
            </a:r>
            <a:r>
              <a:rPr lang="ar-SA" dirty="0" smtClean="0"/>
              <a:t>:</a:t>
            </a:r>
            <a:endParaRPr lang="ar-SA" dirty="0"/>
          </a:p>
        </p:txBody>
      </p:sp>
      <p:pic>
        <p:nvPicPr>
          <p:cNvPr id="171010" name="Picture 2" descr="C:\Users\rawabi\Pictures\ParallelogramLaw_1000.gif"/>
          <p:cNvPicPr>
            <a:picLocks noGrp="1" noChangeAspect="1" noChangeArrowheads="1"/>
          </p:cNvPicPr>
          <p:nvPr>
            <p:ph idx="1"/>
          </p:nvPr>
        </p:nvPicPr>
        <p:blipFill>
          <a:blip r:embed="rId2"/>
          <a:srcRect/>
          <a:stretch>
            <a:fillRect/>
          </a:stretch>
        </p:blipFill>
        <p:spPr bwMode="auto">
          <a:xfrm>
            <a:off x="642910" y="1714488"/>
            <a:ext cx="4572032" cy="1428760"/>
          </a:xfrm>
          <a:prstGeom prst="rect">
            <a:avLst/>
          </a:prstGeom>
          <a:solidFill>
            <a:srgbClr val="FFFF00"/>
          </a:solidFill>
        </p:spPr>
      </p:pic>
      <p:pic>
        <p:nvPicPr>
          <p:cNvPr id="171011" name="Picture 3" descr="C:\Users\rawabi\Pictures\mimetex.gif"/>
          <p:cNvPicPr>
            <a:picLocks noChangeAspect="1" noChangeArrowheads="1"/>
          </p:cNvPicPr>
          <p:nvPr/>
        </p:nvPicPr>
        <p:blipFill>
          <a:blip r:embed="rId3"/>
          <a:srcRect/>
          <a:stretch>
            <a:fillRect/>
          </a:stretch>
        </p:blipFill>
        <p:spPr bwMode="auto">
          <a:xfrm>
            <a:off x="785786" y="3929066"/>
            <a:ext cx="7858180" cy="1004893"/>
          </a:xfrm>
          <a:prstGeom prst="rect">
            <a:avLst/>
          </a:prstGeo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428604"/>
            <a:ext cx="8183880" cy="1051560"/>
          </a:xfrm>
          <a:solidFill>
            <a:srgbClr val="FFFF00"/>
          </a:solidFill>
        </p:spPr>
        <p:txBody>
          <a:bodyPr/>
          <a:lstStyle/>
          <a:p>
            <a:r>
              <a:rPr lang="ar-SA" dirty="0" smtClean="0"/>
              <a:t>ثانياً: طريقة الرسم البياني</a:t>
            </a:r>
            <a:endParaRPr lang="en-GB" dirty="0"/>
          </a:p>
        </p:txBody>
      </p:sp>
      <p:pic>
        <p:nvPicPr>
          <p:cNvPr id="172034" name="Picture 2" descr="C:\Users\rawabi\Pictures\180px-Three_forces.jpg"/>
          <p:cNvPicPr>
            <a:picLocks noGrp="1" noChangeAspect="1" noChangeArrowheads="1"/>
          </p:cNvPicPr>
          <p:nvPr>
            <p:ph idx="1"/>
          </p:nvPr>
        </p:nvPicPr>
        <p:blipFill>
          <a:blip r:embed="rId2"/>
          <a:srcRect/>
          <a:stretch>
            <a:fillRect/>
          </a:stretch>
        </p:blipFill>
        <p:spPr bwMode="auto">
          <a:xfrm>
            <a:off x="642910" y="1571612"/>
            <a:ext cx="3786214" cy="1771652"/>
          </a:xfrm>
          <a:prstGeom prst="rect">
            <a:avLst/>
          </a:prstGeom>
          <a:noFill/>
        </p:spPr>
      </p:pic>
      <p:pic>
        <p:nvPicPr>
          <p:cNvPr id="172036" name="Picture 4" descr="Image:Resultant_head_tail_81.JPG">
            <a:hlinkClick r:id="rId3"/>
          </p:cNvPr>
          <p:cNvPicPr>
            <a:picLocks noChangeAspect="1" noChangeArrowheads="1"/>
          </p:cNvPicPr>
          <p:nvPr/>
        </p:nvPicPr>
        <p:blipFill>
          <a:blip r:embed="rId4"/>
          <a:srcRect/>
          <a:stretch>
            <a:fillRect/>
          </a:stretch>
        </p:blipFill>
        <p:spPr bwMode="auto">
          <a:xfrm>
            <a:off x="1785918" y="3857628"/>
            <a:ext cx="3786214" cy="1990715"/>
          </a:xfrm>
          <a:prstGeom prst="rect">
            <a:avLst/>
          </a:prstGeom>
          <a:noFill/>
        </p:spPr>
      </p:pic>
      <p:sp>
        <p:nvSpPr>
          <p:cNvPr id="6" name="Oval 5"/>
          <p:cNvSpPr/>
          <p:nvPr/>
        </p:nvSpPr>
        <p:spPr>
          <a:xfrm>
            <a:off x="4929190" y="1928802"/>
            <a:ext cx="3357586" cy="1143008"/>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800" dirty="0" smtClean="0">
                <a:solidFill>
                  <a:schemeClr val="accent5">
                    <a:lumMod val="50000"/>
                  </a:schemeClr>
                </a:solidFill>
              </a:rPr>
              <a:t>كيف أجمع هذه المتجهات ؟</a:t>
            </a:r>
            <a:endParaRPr lang="en-GB" sz="2800" dirty="0">
              <a:solidFill>
                <a:schemeClr val="accent5">
                  <a:lumMod val="50000"/>
                </a:schemeClr>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ChangeArrowheads="1"/>
          </p:cNvSpPr>
          <p:nvPr/>
        </p:nvSpPr>
        <p:spPr bwMode="auto">
          <a:xfrm>
            <a:off x="0" y="0"/>
            <a:ext cx="9144000" cy="0"/>
          </a:xfrm>
          <a:prstGeom prst="rect">
            <a:avLst/>
          </a:prstGeom>
          <a:noFill/>
          <a:ln w="9525">
            <a:noFill/>
            <a:miter lim="800000"/>
            <a:headEnd/>
            <a:tailEnd/>
          </a:ln>
        </p:spPr>
        <p:txBody>
          <a:bodyPr wrap="none" lIns="0" tIns="0" rIns="0" bIns="126960" anchor="ctr">
            <a:spAutoFit/>
          </a:bodyPr>
          <a:lstStyle/>
          <a:p>
            <a:endParaRPr lang="ar-SA"/>
          </a:p>
        </p:txBody>
      </p:sp>
      <p:sp>
        <p:nvSpPr>
          <p:cNvPr id="17411" name="Rectangle 4"/>
          <p:cNvSpPr>
            <a:spLocks noChangeArrowheads="1"/>
          </p:cNvSpPr>
          <p:nvPr/>
        </p:nvSpPr>
        <p:spPr bwMode="auto">
          <a:xfrm>
            <a:off x="0" y="0"/>
            <a:ext cx="9144000" cy="15875"/>
          </a:xfrm>
          <a:prstGeom prst="rect">
            <a:avLst/>
          </a:prstGeom>
          <a:solidFill>
            <a:srgbClr val="000000"/>
          </a:solidFill>
          <a:ln w="9525">
            <a:solidFill>
              <a:schemeClr val="tx1"/>
            </a:solidFill>
            <a:miter lim="800000"/>
            <a:headEnd/>
            <a:tailEnd/>
          </a:ln>
        </p:spPr>
        <p:txBody>
          <a:bodyPr wrap="none" anchor="ctr">
            <a:spAutoFit/>
          </a:bodyPr>
          <a:lstStyle/>
          <a:p>
            <a:endParaRPr lang="ar-SA">
              <a:latin typeface="Calibri" pitchFamily="34" charset="0"/>
            </a:endParaRPr>
          </a:p>
        </p:txBody>
      </p:sp>
      <p:sp>
        <p:nvSpPr>
          <p:cNvPr id="7" name="Rounded Rectangle 6"/>
          <p:cNvSpPr/>
          <p:nvPr/>
        </p:nvSpPr>
        <p:spPr>
          <a:xfrm>
            <a:off x="1214414" y="428604"/>
            <a:ext cx="7429552" cy="714380"/>
          </a:xfrm>
          <a:prstGeom prst="roundRect">
            <a:avLst/>
          </a:prstGeom>
          <a:solidFill>
            <a:schemeClr val="bg2">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lnSpc>
                <a:spcPct val="115000"/>
              </a:lnSpc>
              <a:spcBef>
                <a:spcPts val="225"/>
              </a:spcBef>
              <a:spcAft>
                <a:spcPts val="0"/>
              </a:spcAft>
              <a:defRPr/>
            </a:pPr>
            <a:r>
              <a:rPr lang="ar-SA" sz="2800" b="1" dirty="0" smtClean="0">
                <a:solidFill>
                  <a:schemeClr val="bg2">
                    <a:lumMod val="50000"/>
                  </a:schemeClr>
                </a:solidFill>
                <a:latin typeface="Times New Roman"/>
                <a:ea typeface="Times New Roman"/>
                <a:cs typeface="Traditional Arabic" pitchFamily="2" charset="-78"/>
              </a:rPr>
              <a:t>ثالثاُ :جمع </a:t>
            </a:r>
            <a:r>
              <a:rPr lang="ar-SA" sz="2800" b="1" dirty="0">
                <a:solidFill>
                  <a:schemeClr val="bg2">
                    <a:lumMod val="50000"/>
                  </a:schemeClr>
                </a:solidFill>
                <a:latin typeface="Times New Roman"/>
                <a:ea typeface="Times New Roman"/>
                <a:cs typeface="Traditional Arabic" pitchFamily="2" charset="-78"/>
              </a:rPr>
              <a:t>المتجهات </a:t>
            </a:r>
            <a:r>
              <a:rPr lang="ar-SA" sz="2800" b="1" dirty="0" smtClean="0">
                <a:solidFill>
                  <a:schemeClr val="bg2">
                    <a:lumMod val="50000"/>
                  </a:schemeClr>
                </a:solidFill>
                <a:latin typeface="Times New Roman"/>
                <a:ea typeface="Times New Roman"/>
                <a:cs typeface="Traditional Arabic" pitchFamily="2" charset="-78"/>
              </a:rPr>
              <a:t>بالتحليل</a:t>
            </a:r>
            <a:endParaRPr lang="en-US" dirty="0">
              <a:solidFill>
                <a:schemeClr val="bg2">
                  <a:lumMod val="50000"/>
                </a:schemeClr>
              </a:solidFill>
              <a:ea typeface="Calibri"/>
              <a:cs typeface="Arial"/>
            </a:endParaRPr>
          </a:p>
        </p:txBody>
      </p:sp>
      <p:sp>
        <p:nvSpPr>
          <p:cNvPr id="8" name="Rounded Rectangle 7"/>
          <p:cNvSpPr/>
          <p:nvPr/>
        </p:nvSpPr>
        <p:spPr>
          <a:xfrm>
            <a:off x="214313" y="1285875"/>
            <a:ext cx="8715375" cy="3786188"/>
          </a:xfrm>
          <a:prstGeom prst="roundRect">
            <a:avLst/>
          </a:prstGeom>
          <a:solidFill>
            <a:schemeClr val="bg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Low">
              <a:lnSpc>
                <a:spcPct val="115000"/>
              </a:lnSpc>
              <a:spcAft>
                <a:spcPts val="1000"/>
              </a:spcAft>
              <a:defRPr/>
            </a:pPr>
            <a:r>
              <a:rPr lang="ar-SA" sz="2400" dirty="0">
                <a:solidFill>
                  <a:srgbClr val="10253F"/>
                </a:solidFill>
                <a:latin typeface="Tahoma" pitchFamily="34" charset="0"/>
                <a:ea typeface="Times New Roman" pitchFamily="18" charset="0"/>
                <a:cs typeface="Traditional Arabic" pitchFamily="2" charset="-78"/>
              </a:rPr>
              <a:t>عند </a:t>
            </a:r>
            <a:r>
              <a:rPr lang="ar-SA" sz="2800" dirty="0">
                <a:solidFill>
                  <a:srgbClr val="10253F"/>
                </a:solidFill>
                <a:latin typeface="Tahoma" pitchFamily="34" charset="0"/>
                <a:ea typeface="Times New Roman" pitchFamily="18" charset="0"/>
                <a:cs typeface="Traditional Arabic" pitchFamily="2" charset="-78"/>
              </a:rPr>
              <a:t>جمع عدة متجهات. فإننا نحتاج إلى تحليل كل متجه منهم إلى مركباته بالنسبة إلى المحاور </a:t>
            </a:r>
            <a:r>
              <a:rPr lang="ar-SA" sz="2400" dirty="0">
                <a:solidFill>
                  <a:srgbClr val="10253F"/>
                </a:solidFill>
                <a:latin typeface="Times New Roman" pitchFamily="18" charset="0"/>
                <a:ea typeface="Times New Roman" pitchFamily="18" charset="0"/>
                <a:cs typeface="Traditional Arabic" pitchFamily="2" charset="-78"/>
              </a:rPr>
              <a:t>(</a:t>
            </a:r>
            <a:r>
              <a:rPr lang="en-GB" sz="2400" i="1" dirty="0" err="1">
                <a:solidFill>
                  <a:srgbClr val="10253F"/>
                </a:solidFill>
                <a:latin typeface="Times New Roman" pitchFamily="18" charset="0"/>
                <a:ea typeface="Times New Roman" pitchFamily="18" charset="0"/>
                <a:cs typeface="Traditional Arabic" pitchFamily="2" charset="-78"/>
              </a:rPr>
              <a:t>x,y</a:t>
            </a:r>
            <a:r>
              <a:rPr lang="ar-SA" sz="2400" dirty="0">
                <a:solidFill>
                  <a:srgbClr val="10253F"/>
                </a:solidFill>
                <a:latin typeface="Times New Roman" pitchFamily="18" charset="0"/>
                <a:ea typeface="Times New Roman" pitchFamily="18" charset="0"/>
                <a:cs typeface="Traditional Arabic" pitchFamily="2" charset="-78"/>
              </a:rPr>
              <a:t>) </a:t>
            </a:r>
            <a:r>
              <a:rPr lang="ar-SA" sz="2800" dirty="0">
                <a:solidFill>
                  <a:srgbClr val="10253F"/>
                </a:solidFill>
                <a:latin typeface="Tahoma" pitchFamily="34" charset="0"/>
                <a:ea typeface="Times New Roman" pitchFamily="18" charset="0"/>
                <a:cs typeface="Traditional Arabic" pitchFamily="2" charset="-78"/>
              </a:rPr>
              <a:t>مما يسهل إيجاد المحصلة حيث تجمع المركبات في اتجاه المحور </a:t>
            </a:r>
            <a:r>
              <a:rPr lang="en-US" sz="2000" i="1" dirty="0">
                <a:solidFill>
                  <a:srgbClr val="10253F"/>
                </a:solidFill>
                <a:latin typeface="Times New Roman" pitchFamily="18" charset="0"/>
                <a:cs typeface="Times New Roman" pitchFamily="18" charset="0"/>
              </a:rPr>
              <a:t>x</a:t>
            </a:r>
            <a:r>
              <a:rPr lang="ar-SA" sz="2800" dirty="0">
                <a:solidFill>
                  <a:srgbClr val="10253F"/>
                </a:solidFill>
                <a:latin typeface="Tahoma" pitchFamily="34" charset="0"/>
                <a:cs typeface="Traditional Arabic" pitchFamily="2" charset="-78"/>
              </a:rPr>
              <a:t> ومن ثم تجمع المركبات في اتجاه المحور </a:t>
            </a:r>
            <a:r>
              <a:rPr lang="en-US" i="1" dirty="0">
                <a:solidFill>
                  <a:srgbClr val="10253F"/>
                </a:solidFill>
                <a:latin typeface="Times New Roman" pitchFamily="18" charset="0"/>
                <a:cs typeface="Times New Roman" pitchFamily="18" charset="0"/>
              </a:rPr>
              <a:t>y</a:t>
            </a:r>
            <a:r>
              <a:rPr lang="ar-SA" sz="2800" dirty="0">
                <a:solidFill>
                  <a:srgbClr val="10253F"/>
                </a:solidFill>
                <a:latin typeface="Tahoma" pitchFamily="34" charset="0"/>
                <a:cs typeface="Traditional Arabic" pitchFamily="2" charset="-78"/>
              </a:rPr>
              <a:t> . ثم تطبق قانون المحصلة الذي ينص على إن المحصلة تساوي الجذر التربيعي لمجموع مربع مركبات </a:t>
            </a:r>
            <a:r>
              <a:rPr lang="en-US" sz="2400" dirty="0">
                <a:solidFill>
                  <a:srgbClr val="10253F"/>
                </a:solidFill>
                <a:latin typeface="Times New Roman" pitchFamily="18" charset="0"/>
                <a:cs typeface="Times New Roman" pitchFamily="18" charset="0"/>
              </a:rPr>
              <a:t>x</a:t>
            </a:r>
            <a:r>
              <a:rPr lang="ar-SA" sz="2800" dirty="0">
                <a:solidFill>
                  <a:srgbClr val="10253F"/>
                </a:solidFill>
                <a:latin typeface="Tahoma" pitchFamily="34" charset="0"/>
                <a:cs typeface="Traditional Arabic" pitchFamily="2" charset="-78"/>
              </a:rPr>
              <a:t> ومربع مركبات </a:t>
            </a:r>
            <a:r>
              <a:rPr lang="en-US" sz="2400" dirty="0">
                <a:solidFill>
                  <a:srgbClr val="10253F"/>
                </a:solidFill>
                <a:latin typeface="Times New Roman" pitchFamily="18" charset="0"/>
                <a:cs typeface="Times New Roman" pitchFamily="18" charset="0"/>
              </a:rPr>
              <a:t>y</a:t>
            </a:r>
            <a:r>
              <a:rPr lang="ar-SA" sz="2800" dirty="0">
                <a:solidFill>
                  <a:srgbClr val="10253F"/>
                </a:solidFill>
                <a:latin typeface="Tahoma" pitchFamily="34" charset="0"/>
                <a:cs typeface="Traditional Arabic" pitchFamily="2" charset="-78"/>
              </a:rPr>
              <a:t>، كما في المعادلة التالية:</a:t>
            </a:r>
          </a:p>
          <a:p>
            <a:pPr algn="justLow">
              <a:lnSpc>
                <a:spcPct val="115000"/>
              </a:lnSpc>
              <a:spcAft>
                <a:spcPts val="1000"/>
              </a:spcAft>
              <a:defRPr/>
            </a:pPr>
            <a:endParaRPr lang="ar-SA" sz="1200" dirty="0">
              <a:solidFill>
                <a:srgbClr val="10253F"/>
              </a:solidFill>
              <a:latin typeface="Tahoma" pitchFamily="34" charset="0"/>
              <a:cs typeface="Traditional Arabic" pitchFamily="2" charset="-78"/>
            </a:endParaRPr>
          </a:p>
          <a:p>
            <a:pPr algn="justLow">
              <a:lnSpc>
                <a:spcPct val="115000"/>
              </a:lnSpc>
              <a:spcAft>
                <a:spcPts val="1000"/>
              </a:spcAft>
              <a:defRPr/>
            </a:pPr>
            <a:r>
              <a:rPr lang="ar-SA" sz="2800" dirty="0">
                <a:solidFill>
                  <a:srgbClr val="10253F"/>
                </a:solidFill>
                <a:latin typeface="Tahoma" pitchFamily="34" charset="0"/>
                <a:cs typeface="Traditional Arabic" pitchFamily="2" charset="-78"/>
              </a:rPr>
              <a:t>وتحسب اتجاه المحصلة من خلال المعادلة</a:t>
            </a:r>
            <a:r>
              <a:rPr lang="ar-SA" sz="2800" dirty="0">
                <a:solidFill>
                  <a:srgbClr val="10253F"/>
                </a:solidFill>
                <a:cs typeface="Traditional Arabic" pitchFamily="2" charset="-78"/>
              </a:rPr>
              <a:t> </a:t>
            </a:r>
            <a:r>
              <a:rPr lang="ar-SA" sz="2800" dirty="0">
                <a:solidFill>
                  <a:srgbClr val="10253F"/>
                </a:solidFill>
                <a:latin typeface="Tahoma" pitchFamily="34" charset="0"/>
                <a:cs typeface="Traditional Arabic" pitchFamily="2" charset="-78"/>
              </a:rPr>
              <a:t>التالية</a:t>
            </a:r>
            <a:endParaRPr lang="en-US" sz="2800" dirty="0">
              <a:solidFill>
                <a:srgbClr val="10253F"/>
              </a:solidFill>
              <a:cs typeface="Traditional Arabic" pitchFamily="2" charset="-78"/>
            </a:endParaRPr>
          </a:p>
        </p:txBody>
      </p:sp>
      <p:pic>
        <p:nvPicPr>
          <p:cNvPr id="10" name="Picture 19" descr="http://hazemsakeek.com/Physics_Lectures/Mechanics/mechanicsimages/lect%2027.gif"/>
          <p:cNvPicPr>
            <a:picLocks noChangeAspect="1" noChangeArrowheads="1"/>
          </p:cNvPicPr>
          <p:nvPr/>
        </p:nvPicPr>
        <p:blipFill>
          <a:blip r:embed="rId2"/>
          <a:srcRect/>
          <a:stretch>
            <a:fillRect/>
          </a:stretch>
        </p:blipFill>
        <p:spPr bwMode="auto">
          <a:xfrm>
            <a:off x="357188" y="3571875"/>
            <a:ext cx="1614487" cy="561975"/>
          </a:xfrm>
          <a:prstGeom prst="rect">
            <a:avLst/>
          </a:prstGeom>
          <a:noFill/>
          <a:ln w="9525">
            <a:noFill/>
            <a:miter lim="800000"/>
            <a:headEnd/>
            <a:tailEnd/>
          </a:ln>
        </p:spPr>
      </p:pic>
      <p:pic>
        <p:nvPicPr>
          <p:cNvPr id="11" name="Picture 20" descr="http://hazemsakeek.com/Physics_Lectures/medicalphysics/medicalimages/2006-03-11_23-13-56-753.png"/>
          <p:cNvPicPr>
            <a:picLocks noChangeAspect="1" noChangeArrowheads="1"/>
          </p:cNvPicPr>
          <p:nvPr/>
        </p:nvPicPr>
        <p:blipFill>
          <a:blip r:embed="rId3"/>
          <a:srcRect/>
          <a:stretch>
            <a:fillRect/>
          </a:stretch>
        </p:blipFill>
        <p:spPr bwMode="auto">
          <a:xfrm>
            <a:off x="2714625" y="4429125"/>
            <a:ext cx="1824038" cy="6143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82" name="Picture 2" descr="C:\Users\rawabi\Pictures\vectorexamplelastcopy.png"/>
          <p:cNvPicPr>
            <a:picLocks noChangeAspect="1" noChangeArrowheads="1"/>
          </p:cNvPicPr>
          <p:nvPr/>
        </p:nvPicPr>
        <p:blipFill>
          <a:blip r:embed="rId2"/>
          <a:srcRect/>
          <a:stretch>
            <a:fillRect/>
          </a:stretch>
        </p:blipFill>
        <p:spPr bwMode="auto">
          <a:xfrm>
            <a:off x="357158" y="0"/>
            <a:ext cx="4214842" cy="2428875"/>
          </a:xfrm>
          <a:prstGeom prst="rect">
            <a:avLst/>
          </a:prstGeom>
          <a:noFill/>
        </p:spPr>
      </p:pic>
      <p:pic>
        <p:nvPicPr>
          <p:cNvPr id="174083" name="Picture 3" descr="C:\Users\rawabi\Pictures\vectorexamplesolution.png"/>
          <p:cNvPicPr>
            <a:picLocks noChangeAspect="1" noChangeArrowheads="1"/>
          </p:cNvPicPr>
          <p:nvPr/>
        </p:nvPicPr>
        <p:blipFill>
          <a:blip r:embed="rId3"/>
          <a:srcRect/>
          <a:stretch>
            <a:fillRect/>
          </a:stretch>
        </p:blipFill>
        <p:spPr bwMode="auto">
          <a:xfrm>
            <a:off x="0" y="2500307"/>
            <a:ext cx="9144000" cy="3643338"/>
          </a:xfrm>
          <a:prstGeom prst="rect">
            <a:avLst/>
          </a:prstGeom>
          <a:noFill/>
        </p:spPr>
      </p:pic>
      <p:sp>
        <p:nvSpPr>
          <p:cNvPr id="4" name="Oval 3"/>
          <p:cNvSpPr/>
          <p:nvPr/>
        </p:nvSpPr>
        <p:spPr>
          <a:xfrm>
            <a:off x="5357818" y="500042"/>
            <a:ext cx="3286148" cy="1643074"/>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b="1" dirty="0" smtClean="0">
                <a:solidFill>
                  <a:schemeClr val="tx1"/>
                </a:solidFill>
              </a:rPr>
              <a:t>احسبي محصلة المتجهين ؟</a:t>
            </a:r>
            <a:endParaRPr lang="en-GB" b="1" dirty="0">
              <a:solidFill>
                <a:schemeClr val="tx1"/>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190099" y="500042"/>
            <a:ext cx="6452472" cy="2554545"/>
          </a:xfrm>
          <a:prstGeom prst="rect">
            <a:avLst/>
          </a:prstGeom>
          <a:noFill/>
        </p:spPr>
        <p:txBody>
          <a:bodyPr wrap="none" rtlCol="0">
            <a:spAutoFit/>
          </a:bodyPr>
          <a:lstStyle/>
          <a:p>
            <a:endParaRPr lang="ar-SA" sz="3200" b="1" dirty="0" smtClean="0"/>
          </a:p>
          <a:p>
            <a:r>
              <a:rPr lang="ar-SA" sz="3200" b="1" dirty="0" smtClean="0"/>
              <a:t>مثال :</a:t>
            </a:r>
          </a:p>
          <a:p>
            <a:r>
              <a:rPr lang="ar-SA" sz="2400" b="1" dirty="0" smtClean="0"/>
              <a:t>إذا تحركت سيارة في اتجاه الشمال  مسافة</a:t>
            </a:r>
          </a:p>
          <a:p>
            <a:r>
              <a:rPr lang="ar-SA" sz="2400" b="1" dirty="0" smtClean="0"/>
              <a:t> قدرها </a:t>
            </a:r>
            <a:r>
              <a:rPr lang="ar-SA" sz="2400" b="1" dirty="0" smtClean="0">
                <a:latin typeface="Times New Roman" pitchFamily="18" charset="0"/>
                <a:cs typeface="Times New Roman" pitchFamily="18" charset="0"/>
              </a:rPr>
              <a:t> </a:t>
            </a:r>
            <a:r>
              <a:rPr lang="en-GB" sz="2400" b="1" dirty="0" smtClean="0">
                <a:latin typeface="Times New Roman" pitchFamily="18" charset="0"/>
                <a:cs typeface="Times New Roman" pitchFamily="18" charset="0"/>
              </a:rPr>
              <a:t>km</a:t>
            </a:r>
            <a:r>
              <a:rPr lang="ar-SA"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20</a:t>
            </a:r>
            <a:r>
              <a:rPr lang="ar-SA" sz="2400" b="1" dirty="0" smtClean="0">
                <a:latin typeface="Times New Roman" pitchFamily="18" charset="0"/>
                <a:cs typeface="Times New Roman" pitchFamily="18" charset="0"/>
              </a:rPr>
              <a:t>ثم اتجهت في مسار يصنع زاوية </a:t>
            </a:r>
            <a:r>
              <a:rPr lang="en-US" sz="2400" b="1" dirty="0" smtClean="0">
                <a:latin typeface="Times New Roman" pitchFamily="18" charset="0"/>
                <a:cs typeface="Times New Roman" pitchFamily="18" charset="0"/>
              </a:rPr>
              <a:t>60</a:t>
            </a:r>
            <a:r>
              <a:rPr lang="en-GB" sz="2400" b="1" baseline="30000" dirty="0" smtClean="0">
                <a:latin typeface="Times New Roman" pitchFamily="18" charset="0"/>
                <a:cs typeface="Times New Roman" pitchFamily="18" charset="0"/>
              </a:rPr>
              <a:t>o</a:t>
            </a:r>
            <a:r>
              <a:rPr lang="ar-SA" sz="2400" b="1" dirty="0" smtClean="0">
                <a:latin typeface="Times New Roman" pitchFamily="18" charset="0"/>
                <a:cs typeface="Times New Roman" pitchFamily="18" charset="0"/>
              </a:rPr>
              <a:t> شمال  </a:t>
            </a:r>
          </a:p>
          <a:p>
            <a:r>
              <a:rPr lang="ar-SA" sz="2400" b="1" dirty="0" smtClean="0">
                <a:latin typeface="Times New Roman" pitchFamily="18" charset="0"/>
                <a:cs typeface="Times New Roman" pitchFamily="18" charset="0"/>
              </a:rPr>
              <a:t>الغرب مسافة  35</a:t>
            </a:r>
            <a:r>
              <a:rPr lang="en-GB" sz="2400" b="1" dirty="0" smtClean="0">
                <a:latin typeface="Times New Roman" pitchFamily="18" charset="0"/>
                <a:cs typeface="Times New Roman" pitchFamily="18" charset="0"/>
              </a:rPr>
              <a:t>km</a:t>
            </a:r>
            <a:r>
              <a:rPr lang="ar-SA" sz="2400" b="1" dirty="0" smtClean="0">
                <a:latin typeface="Times New Roman" pitchFamily="18" charset="0"/>
                <a:cs typeface="Times New Roman" pitchFamily="18" charset="0"/>
              </a:rPr>
              <a:t>. أوجدي محصلة الإزاحة للسيارة مقداراً </a:t>
            </a:r>
          </a:p>
          <a:p>
            <a:r>
              <a:rPr lang="ar-SA" sz="2400" b="1" dirty="0" smtClean="0">
                <a:latin typeface="Times New Roman" pitchFamily="18" charset="0"/>
                <a:cs typeface="Times New Roman" pitchFamily="18" charset="0"/>
              </a:rPr>
              <a:t>و اتجاهاً. </a:t>
            </a:r>
            <a:endParaRPr lang="en-GB" sz="2400" b="1" dirty="0"/>
          </a:p>
        </p:txBody>
      </p:sp>
      <p:sp>
        <p:nvSpPr>
          <p:cNvPr id="3" name="مستطيل 2"/>
          <p:cNvSpPr/>
          <p:nvPr/>
        </p:nvSpPr>
        <p:spPr>
          <a:xfrm>
            <a:off x="785786" y="3143248"/>
            <a:ext cx="7786742" cy="2571768"/>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dirty="0" smtClean="0"/>
              <a:t>ا</a:t>
            </a:r>
            <a:r>
              <a:rPr lang="ar-SA" dirty="0" smtClean="0">
                <a:solidFill>
                  <a:schemeClr val="tx1"/>
                </a:solidFill>
              </a:rPr>
              <a:t>لحل:</a:t>
            </a:r>
          </a:p>
          <a:p>
            <a:endParaRPr lang="ar-SA" dirty="0" smtClean="0">
              <a:solidFill>
                <a:schemeClr val="tx1"/>
              </a:solidFill>
            </a:endParaRPr>
          </a:p>
          <a:p>
            <a:r>
              <a:rPr lang="ar-SA" dirty="0" smtClean="0">
                <a:solidFill>
                  <a:schemeClr val="tx1"/>
                </a:solidFill>
              </a:rPr>
              <a:t>نحسب مركبات المتجه الأول  السيني والصادي وكذلك مركبات المتجه الثاني السيني والصادي ثم ثم نجمع المركبات </a:t>
            </a:r>
            <a:r>
              <a:rPr lang="ar-SA" dirty="0" err="1" smtClean="0">
                <a:solidFill>
                  <a:schemeClr val="tx1"/>
                </a:solidFill>
              </a:rPr>
              <a:t>السينيه</a:t>
            </a:r>
            <a:r>
              <a:rPr lang="ar-SA" dirty="0" smtClean="0">
                <a:solidFill>
                  <a:schemeClr val="tx1"/>
                </a:solidFill>
              </a:rPr>
              <a:t> مع بعضها والمركبات </a:t>
            </a:r>
            <a:r>
              <a:rPr lang="ar-SA" dirty="0" err="1" smtClean="0">
                <a:solidFill>
                  <a:schemeClr val="tx1"/>
                </a:solidFill>
              </a:rPr>
              <a:t>الصاديه</a:t>
            </a:r>
            <a:r>
              <a:rPr lang="ar-SA" dirty="0" smtClean="0">
                <a:solidFill>
                  <a:schemeClr val="tx1"/>
                </a:solidFill>
              </a:rPr>
              <a:t> مع بعض ونحصل على متجه جديد  </a:t>
            </a:r>
            <a:r>
              <a:rPr lang="en-US" dirty="0" smtClean="0">
                <a:solidFill>
                  <a:schemeClr val="tx1"/>
                </a:solidFill>
              </a:rPr>
              <a:t>R= - 30 </a:t>
            </a:r>
            <a:r>
              <a:rPr lang="en-US" dirty="0" err="1" smtClean="0">
                <a:solidFill>
                  <a:schemeClr val="tx1"/>
                </a:solidFill>
              </a:rPr>
              <a:t>i</a:t>
            </a:r>
            <a:r>
              <a:rPr lang="en-US" dirty="0" smtClean="0">
                <a:solidFill>
                  <a:schemeClr val="tx1"/>
                </a:solidFill>
              </a:rPr>
              <a:t> + 37.5 j</a:t>
            </a:r>
            <a:r>
              <a:rPr lang="ar-SA" dirty="0" smtClean="0">
                <a:solidFill>
                  <a:schemeClr val="tx1"/>
                </a:solidFill>
              </a:rPr>
              <a:t> وبأخذ الجذر </a:t>
            </a:r>
            <a:r>
              <a:rPr lang="ar-SA" dirty="0" err="1" smtClean="0">
                <a:solidFill>
                  <a:schemeClr val="tx1"/>
                </a:solidFill>
              </a:rPr>
              <a:t>التربيعي</a:t>
            </a:r>
            <a:r>
              <a:rPr lang="ar-SA" dirty="0" smtClean="0">
                <a:solidFill>
                  <a:schemeClr val="tx1"/>
                </a:solidFill>
              </a:rPr>
              <a:t> نحصل على مقدار المتجه  </a:t>
            </a:r>
            <a:r>
              <a:rPr lang="en-US" dirty="0" smtClean="0">
                <a:solidFill>
                  <a:schemeClr val="tx1"/>
                </a:solidFill>
              </a:rPr>
              <a:t>R = 48.2 km  </a:t>
            </a:r>
            <a:r>
              <a:rPr lang="ar-SA" dirty="0" smtClean="0">
                <a:solidFill>
                  <a:schemeClr val="tx1"/>
                </a:solidFill>
              </a:rPr>
              <a:t> أما </a:t>
            </a:r>
            <a:r>
              <a:rPr lang="ar-SA" dirty="0" err="1" smtClean="0">
                <a:solidFill>
                  <a:schemeClr val="tx1"/>
                </a:solidFill>
              </a:rPr>
              <a:t>الزاويه</a:t>
            </a:r>
            <a:r>
              <a:rPr lang="ar-SA" dirty="0" smtClean="0">
                <a:solidFill>
                  <a:schemeClr val="tx1"/>
                </a:solidFill>
              </a:rPr>
              <a:t> </a:t>
            </a:r>
            <a:r>
              <a:rPr lang="en-US" dirty="0" smtClean="0">
                <a:solidFill>
                  <a:schemeClr val="tx1"/>
                </a:solidFill>
              </a:rPr>
              <a:t> </a:t>
            </a:r>
            <a:r>
              <a:rPr lang="en-US" dirty="0" err="1" smtClean="0">
                <a:solidFill>
                  <a:schemeClr val="tx1"/>
                </a:solidFill>
              </a:rPr>
              <a:t>tan</a:t>
            </a:r>
            <a:r>
              <a:rPr lang="en-US" dirty="0" err="1" smtClean="0">
                <a:solidFill>
                  <a:schemeClr val="tx1"/>
                </a:solidFill>
                <a:latin typeface="Vivaldi"/>
              </a:rPr>
              <a:t>o</a:t>
            </a:r>
            <a:r>
              <a:rPr lang="en-US" dirty="0" smtClean="0">
                <a:solidFill>
                  <a:schemeClr val="tx1"/>
                </a:solidFill>
              </a:rPr>
              <a:t> = </a:t>
            </a:r>
            <a:r>
              <a:rPr lang="en-US" dirty="0" err="1" smtClean="0">
                <a:solidFill>
                  <a:schemeClr val="tx1"/>
                </a:solidFill>
              </a:rPr>
              <a:t>Ry</a:t>
            </a:r>
            <a:r>
              <a:rPr lang="en-US" dirty="0" smtClean="0">
                <a:solidFill>
                  <a:schemeClr val="tx1"/>
                </a:solidFill>
              </a:rPr>
              <a:t>/Rx </a:t>
            </a:r>
            <a:r>
              <a:rPr lang="ar-SA" dirty="0" smtClean="0">
                <a:solidFill>
                  <a:schemeClr val="tx1"/>
                </a:solidFill>
              </a:rPr>
              <a:t>وتصبح 38.9</a:t>
            </a:r>
          </a:p>
          <a:p>
            <a:endParaRPr lang="ar-SA" dirty="0" smtClean="0">
              <a:solidFill>
                <a:schemeClr val="tx1"/>
              </a:solidFill>
            </a:endParaRPr>
          </a:p>
          <a:p>
            <a:endParaRPr lang="ar-SA" dirty="0" smtClean="0">
              <a:solidFill>
                <a:schemeClr val="tx1"/>
              </a:solidFill>
            </a:endParaRPr>
          </a:p>
          <a:p>
            <a:endParaRPr lang="ar-SA" dirty="0">
              <a:solidFill>
                <a:schemeClr val="tx1"/>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3143248"/>
            <a:ext cx="8183880" cy="2643206"/>
          </a:xfrm>
          <a:solidFill>
            <a:schemeClr val="accent1">
              <a:lumMod val="20000"/>
              <a:lumOff val="80000"/>
            </a:schemeClr>
          </a:solidFill>
        </p:spPr>
        <p:txBody>
          <a:bodyPr>
            <a:normAutofit fontScale="90000"/>
          </a:bodyPr>
          <a:lstStyle/>
          <a:p>
            <a:r>
              <a:rPr lang="ar-SA" dirty="0" smtClean="0"/>
              <a:t>الحل :</a:t>
            </a:r>
            <a:br>
              <a:rPr lang="ar-SA" dirty="0" smtClean="0"/>
            </a:br>
            <a:r>
              <a:rPr lang="en-GB" dirty="0" smtClean="0"/>
              <a:t>A+B= 3i+4j+4 k</a:t>
            </a:r>
            <a:r>
              <a:rPr lang="ar-SA" dirty="0" smtClean="0"/>
              <a:t/>
            </a:r>
            <a:br>
              <a:rPr lang="ar-SA" dirty="0" smtClean="0"/>
            </a:br>
            <a:r>
              <a:rPr lang="en-GB" dirty="0" smtClean="0"/>
              <a:t>C= 5.1 </a:t>
            </a:r>
            <a:r>
              <a:rPr lang="ar-SA" dirty="0" smtClean="0"/>
              <a:t/>
            </a:r>
            <a:br>
              <a:rPr lang="ar-SA" dirty="0" smtClean="0"/>
            </a:br>
            <a:r>
              <a:rPr lang="en-GB" dirty="0" smtClean="0"/>
              <a:t>3B= 3i+15j+12k</a:t>
            </a:r>
            <a:r>
              <a:rPr lang="ar-SA" dirty="0" smtClean="0"/>
              <a:t/>
            </a:r>
            <a:br>
              <a:rPr lang="ar-SA" dirty="0" smtClean="0"/>
            </a:br>
            <a:r>
              <a:rPr lang="en-GB" dirty="0" smtClean="0"/>
              <a:t>A-C=i-j+5k </a:t>
            </a:r>
            <a:endParaRPr lang="en-GB" dirty="0"/>
          </a:p>
        </p:txBody>
      </p:sp>
      <p:sp>
        <p:nvSpPr>
          <p:cNvPr id="3" name="Content Placeholder 2"/>
          <p:cNvSpPr>
            <a:spLocks noGrp="1"/>
          </p:cNvSpPr>
          <p:nvPr>
            <p:ph idx="1"/>
          </p:nvPr>
        </p:nvSpPr>
        <p:spPr>
          <a:xfrm>
            <a:off x="502920" y="530352"/>
            <a:ext cx="8183880" cy="2327144"/>
          </a:xfrm>
          <a:solidFill>
            <a:schemeClr val="accent3">
              <a:lumMod val="20000"/>
              <a:lumOff val="80000"/>
            </a:schemeClr>
          </a:solidFill>
        </p:spPr>
        <p:txBody>
          <a:bodyPr>
            <a:normAutofit lnSpcReduction="10000"/>
          </a:bodyPr>
          <a:lstStyle/>
          <a:p>
            <a:r>
              <a:rPr lang="ar-SA" dirty="0" smtClean="0"/>
              <a:t>لديك المتجهات :</a:t>
            </a:r>
          </a:p>
          <a:p>
            <a:r>
              <a:rPr lang="en-GB" dirty="0" smtClean="0"/>
              <a:t>A=2i-j   , B= i+5j +4k ,  C= </a:t>
            </a:r>
            <a:r>
              <a:rPr lang="en-GB" dirty="0" err="1" smtClean="0"/>
              <a:t>i</a:t>
            </a:r>
            <a:r>
              <a:rPr lang="en-GB" dirty="0" smtClean="0"/>
              <a:t> -5k    </a:t>
            </a:r>
          </a:p>
          <a:p>
            <a:r>
              <a:rPr lang="ar-SA" dirty="0" smtClean="0"/>
              <a:t>أوجدي :</a:t>
            </a:r>
          </a:p>
          <a:p>
            <a:r>
              <a:rPr lang="en-GB" dirty="0" smtClean="0"/>
              <a:t>1- A+B     , 2- C   ,   3- 3B   , 4- A-C ,</a:t>
            </a:r>
          </a:p>
          <a:p>
            <a:pPr>
              <a:buNone/>
            </a:pPr>
            <a:r>
              <a:rPr lang="en-GB" dirty="0" smtClean="0"/>
              <a:t>  </a:t>
            </a:r>
            <a:endParaRPr lang="en-GB"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4214810" y="1000108"/>
            <a:ext cx="4279607" cy="685531"/>
          </a:xfrm>
          <a:prstGeom prst="roundRect">
            <a:avLst/>
          </a:prstGeom>
          <a:solidFill>
            <a:srgbClr val="00B0F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ar-SA" sz="2400" b="1">
                <a:solidFill>
                  <a:schemeClr val="tx1"/>
                </a:solidFill>
                <a:latin typeface="Times New Roman" pitchFamily="18" charset="0"/>
                <a:cs typeface="Times New Roman" pitchFamily="18" charset="0"/>
              </a:rPr>
              <a:t>متجه الوحدة   </a:t>
            </a:r>
            <a:r>
              <a:rPr lang="en-GB" sz="2400" b="1">
                <a:solidFill>
                  <a:schemeClr val="tx1"/>
                </a:solidFill>
                <a:latin typeface="Times New Roman" pitchFamily="18" charset="0"/>
                <a:cs typeface="Times New Roman" pitchFamily="18" charset="0"/>
              </a:rPr>
              <a:t>Th</a:t>
            </a:r>
            <a:r>
              <a:rPr lang="en-US" sz="2400" b="1">
                <a:solidFill>
                  <a:schemeClr val="tx1"/>
                </a:solidFill>
                <a:latin typeface="Times New Roman" pitchFamily="18" charset="0"/>
                <a:cs typeface="Times New Roman" pitchFamily="18" charset="0"/>
              </a:rPr>
              <a:t>e unit vector</a:t>
            </a:r>
            <a:r>
              <a:rPr lang="ar-SA" sz="2400" b="1">
                <a:solidFill>
                  <a:schemeClr val="tx1"/>
                </a:solidFill>
                <a:latin typeface="Times New Roman" pitchFamily="18" charset="0"/>
                <a:cs typeface="Times New Roman" pitchFamily="18" charset="0"/>
              </a:rPr>
              <a:t> </a:t>
            </a:r>
            <a:endParaRPr lang="ar-SA" sz="2400">
              <a:solidFill>
                <a:schemeClr val="tx1"/>
              </a:solidFill>
              <a:latin typeface="Times New Roman" pitchFamily="18" charset="0"/>
              <a:cs typeface="Times New Roman" pitchFamily="18" charset="0"/>
            </a:endParaRPr>
          </a:p>
        </p:txBody>
      </p:sp>
      <p:sp>
        <p:nvSpPr>
          <p:cNvPr id="6" name="Rounded Rectangle 5"/>
          <p:cNvSpPr/>
          <p:nvPr/>
        </p:nvSpPr>
        <p:spPr>
          <a:xfrm>
            <a:off x="642938" y="4857750"/>
            <a:ext cx="7786687" cy="78581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lnSpc>
                <a:spcPct val="115000"/>
              </a:lnSpc>
              <a:spcBef>
                <a:spcPts val="225"/>
              </a:spcBef>
              <a:spcAft>
                <a:spcPts val="0"/>
              </a:spcAft>
              <a:defRPr/>
            </a:pPr>
            <a:r>
              <a:rPr lang="ar-SA" sz="2400" dirty="0">
                <a:solidFill>
                  <a:schemeClr val="bg2">
                    <a:lumMod val="50000"/>
                  </a:schemeClr>
                </a:solidFill>
                <a:latin typeface="Times New Roman" pitchFamily="18" charset="0"/>
                <a:ea typeface="Times New Roman"/>
                <a:cs typeface="Times New Roman" pitchFamily="18" charset="0"/>
              </a:rPr>
              <a:t>المتجه</a:t>
            </a:r>
            <a:r>
              <a:rPr lang="en-US" sz="2400" dirty="0">
                <a:solidFill>
                  <a:schemeClr val="bg2">
                    <a:lumMod val="50000"/>
                  </a:schemeClr>
                </a:solidFill>
                <a:latin typeface="Times New Roman" pitchFamily="18" charset="0"/>
                <a:ea typeface="Times New Roman"/>
                <a:cs typeface="Times New Roman" pitchFamily="18" charset="0"/>
              </a:rPr>
              <a:t> </a:t>
            </a:r>
            <a:r>
              <a:rPr lang="en-US" sz="2400" b="1" dirty="0">
                <a:solidFill>
                  <a:schemeClr val="bg2">
                    <a:lumMod val="50000"/>
                  </a:schemeClr>
                </a:solidFill>
                <a:latin typeface="Times New Roman" pitchFamily="18" charset="0"/>
                <a:ea typeface="Times New Roman"/>
                <a:cs typeface="Times New Roman" pitchFamily="18" charset="0"/>
              </a:rPr>
              <a:t>A</a:t>
            </a:r>
            <a:r>
              <a:rPr lang="en-GB" sz="2400" dirty="0">
                <a:solidFill>
                  <a:schemeClr val="bg2">
                    <a:lumMod val="50000"/>
                  </a:schemeClr>
                </a:solidFill>
                <a:latin typeface="Times New Roman" pitchFamily="18" charset="0"/>
                <a:ea typeface="Times New Roman"/>
                <a:cs typeface="Times New Roman" pitchFamily="18" charset="0"/>
              </a:rPr>
              <a:t>  </a:t>
            </a:r>
            <a:r>
              <a:rPr lang="ar-SA" sz="2400" dirty="0">
                <a:solidFill>
                  <a:schemeClr val="bg2">
                    <a:lumMod val="50000"/>
                  </a:schemeClr>
                </a:solidFill>
                <a:latin typeface="Times New Roman" pitchFamily="18" charset="0"/>
                <a:ea typeface="Times New Roman"/>
                <a:cs typeface="Times New Roman" pitchFamily="18" charset="0"/>
              </a:rPr>
              <a:t>يمكن تمثيله بمقدار المتجه  </a:t>
            </a:r>
            <a:r>
              <a:rPr lang="en-US" sz="2400" dirty="0">
                <a:solidFill>
                  <a:schemeClr val="bg2">
                    <a:lumMod val="50000"/>
                  </a:schemeClr>
                </a:solidFill>
                <a:latin typeface="Times New Roman" pitchFamily="18" charset="0"/>
                <a:ea typeface="Times New Roman"/>
                <a:cs typeface="Times New Roman" pitchFamily="18" charset="0"/>
              </a:rPr>
              <a:t>A</a:t>
            </a:r>
            <a:r>
              <a:rPr lang="ar-SA" sz="2400" dirty="0">
                <a:solidFill>
                  <a:schemeClr val="bg2">
                    <a:lumMod val="50000"/>
                  </a:schemeClr>
                </a:solidFill>
                <a:latin typeface="Times New Roman" pitchFamily="18" charset="0"/>
                <a:ea typeface="Times New Roman"/>
                <a:cs typeface="Times New Roman" pitchFamily="18" charset="0"/>
              </a:rPr>
              <a:t> ضرب متجه الوحدة</a:t>
            </a:r>
            <a:r>
              <a:rPr lang="en-US" sz="2400" b="1" i="1" dirty="0">
                <a:solidFill>
                  <a:schemeClr val="bg2">
                    <a:lumMod val="50000"/>
                  </a:schemeClr>
                </a:solidFill>
                <a:latin typeface="Times New Roman" pitchFamily="18" charset="0"/>
                <a:ea typeface="Times New Roman"/>
                <a:cs typeface="Times New Roman" pitchFamily="18" charset="0"/>
              </a:rPr>
              <a:t>a</a:t>
            </a:r>
            <a:r>
              <a:rPr lang="en-US" sz="2400" b="1" dirty="0">
                <a:solidFill>
                  <a:schemeClr val="bg2">
                    <a:lumMod val="50000"/>
                  </a:schemeClr>
                </a:solidFill>
                <a:latin typeface="Times New Roman" pitchFamily="18" charset="0"/>
                <a:ea typeface="Times New Roman"/>
                <a:cs typeface="Times New Roman" pitchFamily="18" charset="0"/>
              </a:rPr>
              <a:t> </a:t>
            </a:r>
            <a:r>
              <a:rPr lang="ar-SA" sz="2400" dirty="0">
                <a:solidFill>
                  <a:schemeClr val="bg2">
                    <a:lumMod val="50000"/>
                  </a:schemeClr>
                </a:solidFill>
                <a:latin typeface="Times New Roman" pitchFamily="18" charset="0"/>
                <a:ea typeface="Times New Roman"/>
                <a:cs typeface="Times New Roman" pitchFamily="18" charset="0"/>
              </a:rPr>
              <a:t> كالتالي</a:t>
            </a:r>
            <a:endParaRPr lang="en-US" sz="2400" dirty="0">
              <a:solidFill>
                <a:schemeClr val="bg2">
                  <a:lumMod val="50000"/>
                </a:schemeClr>
              </a:solidFill>
              <a:latin typeface="Times New Roman" pitchFamily="18" charset="0"/>
              <a:ea typeface="Calibri"/>
              <a:cs typeface="Times New Roman" pitchFamily="18" charset="0"/>
            </a:endParaRPr>
          </a:p>
        </p:txBody>
      </p:sp>
      <p:sp>
        <p:nvSpPr>
          <p:cNvPr id="8" name="Rectangle 7"/>
          <p:cNvSpPr>
            <a:spLocks noChangeArrowheads="1"/>
          </p:cNvSpPr>
          <p:nvPr/>
        </p:nvSpPr>
        <p:spPr bwMode="auto">
          <a:xfrm>
            <a:off x="1643063" y="5786438"/>
            <a:ext cx="1500187" cy="461962"/>
          </a:xfrm>
          <a:prstGeom prst="rect">
            <a:avLst/>
          </a:prstGeom>
          <a:solidFill>
            <a:srgbClr val="DCE6F2"/>
          </a:solidFill>
          <a:ln w="9525">
            <a:solidFill>
              <a:schemeClr val="bg2"/>
            </a:solidFill>
            <a:miter lim="800000"/>
            <a:headEnd/>
            <a:tailEnd/>
          </a:ln>
        </p:spPr>
        <p:txBody>
          <a:bodyPr>
            <a:spAutoFit/>
          </a:bodyPr>
          <a:lstStyle/>
          <a:p>
            <a:pPr algn="ctr" fontAlgn="auto">
              <a:spcBef>
                <a:spcPts val="0"/>
              </a:spcBef>
              <a:spcAft>
                <a:spcPts val="0"/>
              </a:spcAft>
              <a:defRPr/>
            </a:pPr>
            <a:r>
              <a:rPr lang="en-US" sz="2400" b="1" dirty="0">
                <a:solidFill>
                  <a:schemeClr val="bg2">
                    <a:lumMod val="50000"/>
                  </a:schemeClr>
                </a:solidFill>
                <a:latin typeface="Times New Roman" pitchFamily="18" charset="0"/>
                <a:cs typeface="Times New Roman" pitchFamily="18" charset="0"/>
              </a:rPr>
              <a:t>A = </a:t>
            </a:r>
            <a:r>
              <a:rPr lang="en-US" sz="2400" b="1" i="1" dirty="0">
                <a:solidFill>
                  <a:schemeClr val="bg2">
                    <a:lumMod val="50000"/>
                  </a:schemeClr>
                </a:solidFill>
                <a:latin typeface="Times New Roman" pitchFamily="18" charset="0"/>
                <a:cs typeface="Times New Roman" pitchFamily="18" charset="0"/>
              </a:rPr>
              <a:t>a</a:t>
            </a:r>
            <a:r>
              <a:rPr lang="en-US" sz="2400" b="1" dirty="0">
                <a:solidFill>
                  <a:schemeClr val="bg2">
                    <a:lumMod val="50000"/>
                  </a:schemeClr>
                </a:solidFill>
                <a:latin typeface="Times New Roman" pitchFamily="18" charset="0"/>
                <a:cs typeface="Times New Roman" pitchFamily="18" charset="0"/>
              </a:rPr>
              <a:t> </a:t>
            </a:r>
            <a:r>
              <a:rPr lang="en-US" sz="2400" dirty="0" err="1">
                <a:solidFill>
                  <a:schemeClr val="bg2">
                    <a:lumMod val="50000"/>
                  </a:schemeClr>
                </a:solidFill>
                <a:latin typeface="Times New Roman" pitchFamily="18" charset="0"/>
                <a:cs typeface="Times New Roman" pitchFamily="18" charset="0"/>
              </a:rPr>
              <a:t>A</a:t>
            </a:r>
            <a:endParaRPr lang="ar-SA" sz="2400" dirty="0">
              <a:solidFill>
                <a:schemeClr val="bg2">
                  <a:lumMod val="50000"/>
                </a:schemeClr>
              </a:solidFill>
              <a:latin typeface="Times New Roman" pitchFamily="18" charset="0"/>
              <a:cs typeface="Times New Roman" pitchFamily="18" charset="0"/>
            </a:endParaRPr>
          </a:p>
        </p:txBody>
      </p:sp>
      <p:sp>
        <p:nvSpPr>
          <p:cNvPr id="16393" name="Rectangle 9"/>
          <p:cNvSpPr>
            <a:spLocks noChangeArrowheads="1"/>
          </p:cNvSpPr>
          <p:nvPr/>
        </p:nvSpPr>
        <p:spPr bwMode="auto">
          <a:xfrm>
            <a:off x="1857375" y="2071688"/>
            <a:ext cx="6602413" cy="503237"/>
          </a:xfrm>
          <a:prstGeom prst="rect">
            <a:avLst/>
          </a:prstGeom>
          <a:solidFill>
            <a:srgbClr val="C5D5E9"/>
          </a:solidFill>
          <a:ln w="9525">
            <a:solidFill>
              <a:schemeClr val="tx1"/>
            </a:solidFill>
            <a:miter lim="800000"/>
            <a:headEnd/>
            <a:tailEnd/>
          </a:ln>
        </p:spPr>
        <p:txBody>
          <a:bodyPr wrap="none" anchor="ctr"/>
          <a:lstStyle/>
          <a:p>
            <a:pPr algn="ctr"/>
            <a:r>
              <a:rPr lang="ar-SA" sz="2400">
                <a:solidFill>
                  <a:schemeClr val="bg1"/>
                </a:solidFill>
                <a:latin typeface="Times New Roman" pitchFamily="18" charset="0"/>
                <a:cs typeface="Times New Roman" pitchFamily="18" charset="0"/>
              </a:rPr>
              <a:t>غالباً ما يعبر عن الكميات المتجهة بما يعرف بمتجه الوحدة.</a:t>
            </a:r>
            <a:endParaRPr lang="en-US" sz="2400">
              <a:solidFill>
                <a:schemeClr val="bg1"/>
              </a:solidFill>
              <a:latin typeface="Times New Roman" pitchFamily="18" charset="0"/>
              <a:cs typeface="Times New Roman" pitchFamily="18" charset="0"/>
            </a:endParaRPr>
          </a:p>
        </p:txBody>
      </p:sp>
      <p:sp>
        <p:nvSpPr>
          <p:cNvPr id="16394" name="Rectangle 10"/>
          <p:cNvSpPr>
            <a:spLocks noChangeArrowheads="1"/>
          </p:cNvSpPr>
          <p:nvPr/>
        </p:nvSpPr>
        <p:spPr bwMode="auto">
          <a:xfrm>
            <a:off x="539750" y="3027363"/>
            <a:ext cx="8062913" cy="1330325"/>
          </a:xfrm>
          <a:prstGeom prst="rect">
            <a:avLst/>
          </a:prstGeom>
          <a:solidFill>
            <a:srgbClr val="FFD1FF"/>
          </a:solidFill>
          <a:ln w="9525">
            <a:solidFill>
              <a:schemeClr val="tx1"/>
            </a:solidFill>
            <a:miter lim="800000"/>
            <a:headEnd/>
            <a:tailEnd/>
          </a:ln>
        </p:spPr>
        <p:txBody>
          <a:bodyPr wrap="none" anchor="ctr"/>
          <a:lstStyle/>
          <a:p>
            <a:pPr algn="ctr"/>
            <a:r>
              <a:rPr lang="ar-SA" sz="2400">
                <a:solidFill>
                  <a:srgbClr val="17375E"/>
                </a:solidFill>
                <a:latin typeface="Times New Roman" pitchFamily="18" charset="0"/>
                <a:cs typeface="Times New Roman" pitchFamily="18" charset="0"/>
              </a:rPr>
              <a:t>متجه الوحدة هو متجه بلا أبعاد </a:t>
            </a:r>
            <a:r>
              <a:rPr lang="en-GB" sz="2400">
                <a:solidFill>
                  <a:srgbClr val="17375E"/>
                </a:solidFill>
                <a:latin typeface="Times New Roman" pitchFamily="18" charset="0"/>
                <a:cs typeface="Times New Roman" pitchFamily="18" charset="0"/>
              </a:rPr>
              <a:t>(dimensionless)</a:t>
            </a:r>
            <a:r>
              <a:rPr lang="ar-SA" sz="2400">
                <a:solidFill>
                  <a:srgbClr val="17375E"/>
                </a:solidFill>
                <a:latin typeface="Times New Roman" pitchFamily="18" charset="0"/>
                <a:cs typeface="Times New Roman" pitchFamily="18" charset="0"/>
              </a:rPr>
              <a:t> طوله </a:t>
            </a:r>
            <a:r>
              <a:rPr lang="ar-SA" sz="2400" u="sng">
                <a:solidFill>
                  <a:srgbClr val="17375E"/>
                </a:solidFill>
                <a:latin typeface="Times New Roman" pitchFamily="18" charset="0"/>
                <a:cs typeface="Times New Roman" pitchFamily="18" charset="0"/>
              </a:rPr>
              <a:t>الوحدة</a:t>
            </a:r>
            <a:r>
              <a:rPr lang="ar-SA" sz="2400">
                <a:solidFill>
                  <a:srgbClr val="17375E"/>
                </a:solidFill>
                <a:latin typeface="Times New Roman" pitchFamily="18" charset="0"/>
                <a:cs typeface="Times New Roman" pitchFamily="18" charset="0"/>
              </a:rPr>
              <a:t> ويستخدم </a:t>
            </a:r>
          </a:p>
          <a:p>
            <a:pPr algn="ctr"/>
            <a:r>
              <a:rPr lang="ar-SA" sz="2400">
                <a:solidFill>
                  <a:srgbClr val="17375E"/>
                </a:solidFill>
                <a:latin typeface="Times New Roman" pitchFamily="18" charset="0"/>
                <a:cs typeface="Times New Roman" pitchFamily="18" charset="0"/>
              </a:rPr>
              <a:t>للتعبير عن </a:t>
            </a:r>
            <a:r>
              <a:rPr lang="ar-SA" sz="2400" u="sng">
                <a:solidFill>
                  <a:srgbClr val="17375E"/>
                </a:solidFill>
                <a:latin typeface="Times New Roman" pitchFamily="18" charset="0"/>
                <a:cs typeface="Times New Roman" pitchFamily="18" charset="0"/>
              </a:rPr>
              <a:t> الاتجاه</a:t>
            </a:r>
            <a:r>
              <a:rPr lang="en-GB" sz="2400" u="sng">
                <a:solidFill>
                  <a:srgbClr val="17375E"/>
                </a:solidFill>
                <a:latin typeface="Times New Roman" pitchFamily="18" charset="0"/>
                <a:cs typeface="Times New Roman" pitchFamily="18" charset="0"/>
              </a:rPr>
              <a:t> </a:t>
            </a:r>
            <a:r>
              <a:rPr lang="ar-SA" sz="2400">
                <a:solidFill>
                  <a:srgbClr val="17375E"/>
                </a:solidFill>
                <a:latin typeface="Times New Roman" pitchFamily="18" charset="0"/>
                <a:cs typeface="Times New Roman" pitchFamily="18" charset="0"/>
              </a:rPr>
              <a:t>لأي كمية فيزيائية متجهة</a:t>
            </a:r>
            <a:r>
              <a:rPr lang="en-US" sz="2400">
                <a:solidFill>
                  <a:srgbClr val="17375E"/>
                </a:solidFill>
                <a:latin typeface="Times New Roman" pitchFamily="18" charset="0"/>
                <a:cs typeface="Times New Roman"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16393"/>
                                        </p:tgtEl>
                                        <p:attrNameLst>
                                          <p:attrName>style.visibility</p:attrName>
                                        </p:attrNameLst>
                                      </p:cBhvr>
                                      <p:to>
                                        <p:strVal val="visible"/>
                                      </p:to>
                                    </p:set>
                                    <p:anim calcmode="discrete" valueType="clr">
                                      <p:cBhvr override="childStyle">
                                        <p:cTn id="7" dur="80"/>
                                        <p:tgtEl>
                                          <p:spTgt spid="1639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6393"/>
                                        </p:tgtEl>
                                        <p:attrNameLst>
                                          <p:attrName>fillcolor</p:attrName>
                                        </p:attrNameLst>
                                      </p:cBhvr>
                                      <p:tavLst>
                                        <p:tav tm="0">
                                          <p:val>
                                            <p:clrVal>
                                              <a:schemeClr val="accent2"/>
                                            </p:clrVal>
                                          </p:val>
                                        </p:tav>
                                        <p:tav tm="50000">
                                          <p:val>
                                            <p:clrVal>
                                              <a:schemeClr val="hlink"/>
                                            </p:clrVal>
                                          </p:val>
                                        </p:tav>
                                      </p:tavLst>
                                    </p:anim>
                                    <p:set>
                                      <p:cBhvr>
                                        <p:cTn id="9" dur="80"/>
                                        <p:tgtEl>
                                          <p:spTgt spid="16393"/>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6394"/>
                                        </p:tgtEl>
                                        <p:attrNameLst>
                                          <p:attrName>style.visibility</p:attrName>
                                        </p:attrNameLst>
                                      </p:cBhvr>
                                      <p:to>
                                        <p:strVal val="visible"/>
                                      </p:to>
                                    </p:set>
                                    <p:anim calcmode="lin" valueType="num">
                                      <p:cBhvr>
                                        <p:cTn id="14" dur="1000" fill="hold"/>
                                        <p:tgtEl>
                                          <p:spTgt spid="16394"/>
                                        </p:tgtEl>
                                        <p:attrNameLst>
                                          <p:attrName>ppt_w</p:attrName>
                                        </p:attrNameLst>
                                      </p:cBhvr>
                                      <p:tavLst>
                                        <p:tav tm="0">
                                          <p:val>
                                            <p:fltVal val="0"/>
                                          </p:val>
                                        </p:tav>
                                        <p:tav tm="100000">
                                          <p:val>
                                            <p:strVal val="#ppt_w"/>
                                          </p:val>
                                        </p:tav>
                                      </p:tavLst>
                                    </p:anim>
                                    <p:anim calcmode="lin" valueType="num">
                                      <p:cBhvr>
                                        <p:cTn id="15" dur="1000" fill="hold"/>
                                        <p:tgtEl>
                                          <p:spTgt spid="16394"/>
                                        </p:tgtEl>
                                        <p:attrNameLst>
                                          <p:attrName>ppt_h</p:attrName>
                                        </p:attrNameLst>
                                      </p:cBhvr>
                                      <p:tavLst>
                                        <p:tav tm="0">
                                          <p:val>
                                            <p:fltVal val="0"/>
                                          </p:val>
                                        </p:tav>
                                        <p:tav tm="100000">
                                          <p:val>
                                            <p:strVal val="#ppt_h"/>
                                          </p:val>
                                        </p:tav>
                                      </p:tavLst>
                                    </p:anim>
                                    <p:animEffect transition="in" filter="fade">
                                      <p:cBhvr>
                                        <p:cTn id="16" dur="1000"/>
                                        <p:tgtEl>
                                          <p:spTgt spid="16394"/>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32"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ox(out)">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32"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box(out)">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6393" grpId="0" animBg="1"/>
      <p:bldP spid="16394"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2484438" y="260350"/>
            <a:ext cx="6383337" cy="1000125"/>
          </a:xfrm>
          <a:prstGeom prst="roundRect">
            <a:avLst/>
          </a:prstGeom>
          <a:solidFill>
            <a:schemeClr val="bg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ar-SA" sz="2800">
                <a:solidFill>
                  <a:srgbClr val="FFFFFF"/>
                </a:solidFill>
                <a:cs typeface="Traditional Arabic" pitchFamily="2" charset="-78"/>
              </a:rPr>
              <a:t> </a:t>
            </a:r>
            <a:r>
              <a:rPr lang="ar-SA" sz="3200">
                <a:solidFill>
                  <a:srgbClr val="17375E"/>
                </a:solidFill>
                <a:cs typeface="Traditional Arabic" pitchFamily="2" charset="-78"/>
              </a:rPr>
              <a:t>يمكن تمثيل متجهات وحدة </a:t>
            </a:r>
            <a:r>
              <a:rPr lang="ar-SA" sz="2400">
                <a:solidFill>
                  <a:srgbClr val="17375E"/>
                </a:solidFill>
                <a:latin typeface="Times New Roman" pitchFamily="18" charset="0"/>
                <a:cs typeface="Times New Roman" pitchFamily="18" charset="0"/>
              </a:rPr>
              <a:t>(</a:t>
            </a:r>
            <a:r>
              <a:rPr lang="en-US" sz="2400" b="1">
                <a:solidFill>
                  <a:srgbClr val="17375E"/>
                </a:solidFill>
                <a:latin typeface="Viner Hand ITC" pitchFamily="66" charset="0"/>
                <a:cs typeface="Times New Roman" pitchFamily="18" charset="0"/>
              </a:rPr>
              <a:t>i, j, k</a:t>
            </a:r>
            <a:r>
              <a:rPr lang="ar-SA" sz="2400">
                <a:solidFill>
                  <a:srgbClr val="17375E"/>
                </a:solidFill>
                <a:latin typeface="Times New Roman" pitchFamily="18" charset="0"/>
                <a:cs typeface="Times New Roman" pitchFamily="18" charset="0"/>
              </a:rPr>
              <a:t>) </a:t>
            </a:r>
            <a:r>
              <a:rPr lang="ar-SA" sz="3200">
                <a:solidFill>
                  <a:srgbClr val="17375E"/>
                </a:solidFill>
                <a:cs typeface="Traditional Arabic" pitchFamily="2" charset="-78"/>
              </a:rPr>
              <a:t>لمحاور الإحداثيات </a:t>
            </a:r>
            <a:r>
              <a:rPr lang="en-US" sz="3200">
                <a:solidFill>
                  <a:srgbClr val="17375E"/>
                </a:solidFill>
                <a:cs typeface="Arial" pitchFamily="34" charset="0"/>
              </a:rPr>
              <a:t> </a:t>
            </a:r>
            <a:r>
              <a:rPr lang="ar-SA" sz="3200">
                <a:solidFill>
                  <a:srgbClr val="17375E"/>
                </a:solidFill>
                <a:cs typeface="Traditional Arabic" pitchFamily="2" charset="-78"/>
              </a:rPr>
              <a:t>كما في الشكل التالي </a:t>
            </a:r>
            <a:endParaRPr lang="ar-SA" sz="2800">
              <a:solidFill>
                <a:srgbClr val="17375E"/>
              </a:solidFill>
              <a:cs typeface="Traditional Arabic" pitchFamily="2" charset="-78"/>
            </a:endParaRPr>
          </a:p>
        </p:txBody>
      </p:sp>
      <p:pic>
        <p:nvPicPr>
          <p:cNvPr id="16387" name="Picture 2" descr="http://hazemsakeek.com/Physics_Lectures/medicalphysics/medicalimages/2006-03-11_23-37-18-269.png"/>
          <p:cNvPicPr>
            <a:picLocks noChangeAspect="1" noChangeArrowheads="1"/>
          </p:cNvPicPr>
          <p:nvPr/>
        </p:nvPicPr>
        <p:blipFill>
          <a:blip r:embed="rId2"/>
          <a:srcRect/>
          <a:stretch>
            <a:fillRect/>
          </a:stretch>
        </p:blipFill>
        <p:spPr bwMode="auto">
          <a:xfrm>
            <a:off x="1258888" y="1268413"/>
            <a:ext cx="6357937" cy="2286000"/>
          </a:xfrm>
          <a:prstGeom prst="rect">
            <a:avLst/>
          </a:prstGeom>
          <a:noFill/>
          <a:ln w="9525">
            <a:noFill/>
            <a:miter lim="800000"/>
            <a:headEnd/>
            <a:tailEnd/>
          </a:ln>
        </p:spPr>
      </p:pic>
      <p:graphicFrame>
        <p:nvGraphicFramePr>
          <p:cNvPr id="4" name="Table 3"/>
          <p:cNvGraphicFramePr>
            <a:graphicFrameLocks noGrp="1"/>
          </p:cNvGraphicFramePr>
          <p:nvPr/>
        </p:nvGraphicFramePr>
        <p:xfrm>
          <a:off x="1909201" y="3357567"/>
          <a:ext cx="6596066" cy="1071570"/>
        </p:xfrm>
        <a:graphic>
          <a:graphicData uri="http://schemas.openxmlformats.org/drawingml/2006/table">
            <a:tbl>
              <a:tblPr>
                <a:effectLst>
                  <a:innerShdw blurRad="114300">
                    <a:prstClr val="black"/>
                  </a:innerShdw>
                </a:effectLst>
              </a:tblPr>
              <a:tblGrid>
                <a:gridCol w="6596066"/>
              </a:tblGrid>
              <a:tr h="1071570">
                <a:tc>
                  <a:txBody>
                    <a:bodyPr/>
                    <a:lstStyle/>
                    <a:p>
                      <a:pPr marL="0" marR="0" algn="ctr" rtl="1">
                        <a:lnSpc>
                          <a:spcPct val="115000"/>
                        </a:lnSpc>
                        <a:spcBef>
                          <a:spcPts val="225"/>
                        </a:spcBef>
                        <a:spcAft>
                          <a:spcPts val="0"/>
                        </a:spcAft>
                      </a:pPr>
                      <a:r>
                        <a:rPr lang="ar-SA" sz="2800" dirty="0" smtClean="0">
                          <a:solidFill>
                            <a:schemeClr val="bg2">
                              <a:lumMod val="50000"/>
                            </a:schemeClr>
                          </a:solidFill>
                          <a:latin typeface="Times New Roman"/>
                          <a:ea typeface="Times New Roman"/>
                          <a:cs typeface="Traditional Arabic" pitchFamily="2" charset="-78"/>
                        </a:rPr>
                        <a:t> الشكل </a:t>
                      </a:r>
                      <a:r>
                        <a:rPr lang="ar-SA" sz="2800" dirty="0">
                          <a:solidFill>
                            <a:schemeClr val="bg2">
                              <a:lumMod val="50000"/>
                            </a:schemeClr>
                          </a:solidFill>
                          <a:latin typeface="Times New Roman"/>
                          <a:ea typeface="Times New Roman"/>
                          <a:cs typeface="Traditional Arabic" pitchFamily="2" charset="-78"/>
                        </a:rPr>
                        <a:t>يعبر عن الإحداثيات </a:t>
                      </a:r>
                      <a:r>
                        <a:rPr lang="ar-SA" sz="2800" dirty="0" err="1">
                          <a:solidFill>
                            <a:schemeClr val="bg2">
                              <a:lumMod val="50000"/>
                            </a:schemeClr>
                          </a:solidFill>
                          <a:latin typeface="Times New Roman"/>
                          <a:ea typeface="Times New Roman"/>
                          <a:cs typeface="Traditional Arabic" pitchFamily="2" charset="-78"/>
                        </a:rPr>
                        <a:t>الكارتيزية</a:t>
                      </a:r>
                      <a:r>
                        <a:rPr lang="ar-SA" sz="2800" dirty="0">
                          <a:solidFill>
                            <a:schemeClr val="bg2">
                              <a:lumMod val="50000"/>
                            </a:schemeClr>
                          </a:solidFill>
                          <a:latin typeface="Times New Roman"/>
                          <a:ea typeface="Times New Roman"/>
                          <a:cs typeface="Traditional Arabic" pitchFamily="2" charset="-78"/>
                        </a:rPr>
                        <a:t> في ثلاثة </a:t>
                      </a:r>
                      <a:r>
                        <a:rPr lang="ar-SA" sz="2800" dirty="0" smtClean="0">
                          <a:solidFill>
                            <a:schemeClr val="bg2">
                              <a:lumMod val="50000"/>
                            </a:schemeClr>
                          </a:solidFill>
                          <a:latin typeface="Times New Roman"/>
                          <a:ea typeface="Times New Roman"/>
                          <a:cs typeface="Traditional Arabic" pitchFamily="2" charset="-78"/>
                        </a:rPr>
                        <a:t>أبعاد وعليه </a:t>
                      </a:r>
                      <a:r>
                        <a:rPr lang="ar-SA" sz="2800" dirty="0">
                          <a:solidFill>
                            <a:schemeClr val="bg2">
                              <a:lumMod val="50000"/>
                            </a:schemeClr>
                          </a:solidFill>
                          <a:latin typeface="Times New Roman"/>
                          <a:ea typeface="Times New Roman"/>
                          <a:cs typeface="Traditional Arabic" pitchFamily="2" charset="-78"/>
                        </a:rPr>
                        <a:t>يمكن كتابة أي متجه بدلالة مركباته ومتجهات </a:t>
                      </a:r>
                      <a:r>
                        <a:rPr lang="ar-SA" sz="2800" dirty="0" smtClean="0">
                          <a:solidFill>
                            <a:schemeClr val="bg2">
                              <a:lumMod val="50000"/>
                            </a:schemeClr>
                          </a:solidFill>
                          <a:latin typeface="Times New Roman"/>
                          <a:ea typeface="Times New Roman"/>
                          <a:cs typeface="Traditional Arabic" pitchFamily="2" charset="-78"/>
                        </a:rPr>
                        <a:t>الوحدة.</a:t>
                      </a:r>
                    </a:p>
                  </a:txBody>
                  <a:tcPr marL="28575" marR="28575" marT="0" marB="0">
                    <a:lnL>
                      <a:noFill/>
                    </a:lnL>
                    <a:lnR>
                      <a:noFill/>
                    </a:lnR>
                    <a:lnT>
                      <a:noFill/>
                    </a:lnT>
                    <a:lnB>
                      <a:noFill/>
                    </a:lnB>
                    <a:solidFill>
                      <a:schemeClr val="accent1">
                        <a:lumMod val="20000"/>
                        <a:lumOff val="80000"/>
                      </a:schemeClr>
                    </a:solidFill>
                  </a:tcPr>
                </a:tc>
              </a:tr>
            </a:tbl>
          </a:graphicData>
        </a:graphic>
      </p:graphicFrame>
      <p:sp>
        <p:nvSpPr>
          <p:cNvPr id="6" name="Rectangle 5"/>
          <p:cNvSpPr/>
          <p:nvPr/>
        </p:nvSpPr>
        <p:spPr>
          <a:xfrm>
            <a:off x="3059113" y="4581525"/>
            <a:ext cx="5781675" cy="1071563"/>
          </a:xfrm>
          <a:prstGeom prst="rect">
            <a:avLst/>
          </a:prstGeom>
          <a:solidFill>
            <a:schemeClr val="bg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15000"/>
              </a:lnSpc>
              <a:spcBef>
                <a:spcPts val="225"/>
              </a:spcBef>
              <a:defRPr/>
            </a:pPr>
            <a:r>
              <a:rPr lang="ar-SA" sz="2800">
                <a:solidFill>
                  <a:srgbClr val="10253F"/>
                </a:solidFill>
                <a:latin typeface="Times New Roman" pitchFamily="18" charset="0"/>
                <a:ea typeface="Times New Roman" pitchFamily="18" charset="0"/>
                <a:cs typeface="Traditional Arabic" pitchFamily="2" charset="-78"/>
              </a:rPr>
              <a:t>إذا كان المتجه </a:t>
            </a:r>
            <a:r>
              <a:rPr lang="en-US" sz="2800" b="1">
                <a:solidFill>
                  <a:srgbClr val="10253F"/>
                </a:solidFill>
                <a:latin typeface="Times New Roman" pitchFamily="18" charset="0"/>
                <a:ea typeface="Times New Roman" pitchFamily="18" charset="0"/>
                <a:cs typeface="Traditional Arabic" pitchFamily="2" charset="-78"/>
              </a:rPr>
              <a:t>A</a:t>
            </a:r>
            <a:r>
              <a:rPr lang="ar-SA" sz="2800">
                <a:solidFill>
                  <a:srgbClr val="10253F"/>
                </a:solidFill>
                <a:latin typeface="Times New Roman" pitchFamily="18" charset="0"/>
                <a:ea typeface="Times New Roman" pitchFamily="18" charset="0"/>
                <a:cs typeface="Traditional Arabic" pitchFamily="2" charset="-78"/>
              </a:rPr>
              <a:t> يقع في مستوى </a:t>
            </a:r>
            <a:r>
              <a:rPr lang="en-US" sz="2800">
                <a:solidFill>
                  <a:srgbClr val="10253F"/>
                </a:solidFill>
                <a:latin typeface="Times New Roman" pitchFamily="18" charset="0"/>
                <a:ea typeface="Times New Roman" pitchFamily="18" charset="0"/>
                <a:cs typeface="Traditional Arabic" pitchFamily="2" charset="-78"/>
              </a:rPr>
              <a:t>x,y</a:t>
            </a:r>
            <a:r>
              <a:rPr lang="ar-SA" sz="2800">
                <a:solidFill>
                  <a:srgbClr val="10253F"/>
                </a:solidFill>
                <a:latin typeface="Times New Roman" pitchFamily="18" charset="0"/>
                <a:ea typeface="Times New Roman" pitchFamily="18" charset="0"/>
                <a:cs typeface="Traditional Arabic" pitchFamily="2" charset="-78"/>
              </a:rPr>
              <a:t> فيمكن التعبير عنه بالصورة الاتجاهية </a:t>
            </a:r>
            <a:endParaRPr lang="en-US" sz="2000">
              <a:solidFill>
                <a:srgbClr val="10253F"/>
              </a:solidFill>
              <a:ea typeface="Calibri" pitchFamily="34" charset="0"/>
              <a:cs typeface="Traditional Arabic" pitchFamily="2" charset="-78"/>
            </a:endParaRPr>
          </a:p>
        </p:txBody>
      </p:sp>
      <p:pic>
        <p:nvPicPr>
          <p:cNvPr id="7" name="Picture 23" descr="http://hazemsakeek.com/Physics_Lectures/medicalphysics/medicalimages/2006-03-11_23-18-31-028.png"/>
          <p:cNvPicPr>
            <a:picLocks noChangeAspect="1" noChangeArrowheads="1"/>
          </p:cNvPicPr>
          <p:nvPr/>
        </p:nvPicPr>
        <p:blipFill>
          <a:blip r:embed="rId3"/>
          <a:srcRect/>
          <a:stretch>
            <a:fillRect/>
          </a:stretch>
        </p:blipFill>
        <p:spPr bwMode="auto">
          <a:xfrm>
            <a:off x="3059113" y="5661025"/>
            <a:ext cx="2120900" cy="500063"/>
          </a:xfrm>
          <a:prstGeom prst="rect">
            <a:avLst/>
          </a:prstGeom>
          <a:noFill/>
          <a:ln w="9525">
            <a:solidFill>
              <a:schemeClr val="bg2"/>
            </a:solidFill>
            <a:miter lim="800000"/>
            <a:headEnd/>
            <a:tailEnd/>
          </a:ln>
        </p:spPr>
      </p:pic>
      <p:pic>
        <p:nvPicPr>
          <p:cNvPr id="16391" name="Picture 9"/>
          <p:cNvPicPr>
            <a:picLocks noChangeAspect="1" noChangeArrowheads="1"/>
          </p:cNvPicPr>
          <p:nvPr/>
        </p:nvPicPr>
        <p:blipFill>
          <a:blip r:embed="rId4"/>
          <a:srcRect/>
          <a:stretch>
            <a:fillRect/>
          </a:stretch>
        </p:blipFill>
        <p:spPr bwMode="auto">
          <a:xfrm>
            <a:off x="900113" y="4437063"/>
            <a:ext cx="2108200" cy="22320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par>
                                <p:cTn id="13" presetID="4" presetClass="entr" presetSubtype="16"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in)">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43174" y="571480"/>
            <a:ext cx="5456750" cy="584775"/>
          </a:xfrm>
          <a:prstGeom prst="rect">
            <a:avLst/>
          </a:prstGeom>
          <a:ln/>
        </p:spPr>
        <p:style>
          <a:lnRef idx="1">
            <a:schemeClr val="accent3"/>
          </a:lnRef>
          <a:fillRef idx="2">
            <a:schemeClr val="accent3"/>
          </a:fillRef>
          <a:effectRef idx="1">
            <a:schemeClr val="accent3"/>
          </a:effectRef>
          <a:fontRef idx="minor">
            <a:schemeClr val="dk1"/>
          </a:fontRef>
        </p:style>
        <p:txBody>
          <a:bodyPr wrap="none" rtlCol="0">
            <a:spAutoFit/>
          </a:bodyPr>
          <a:lstStyle/>
          <a:p>
            <a:r>
              <a:rPr lang="ar-SA" sz="3200" b="1" dirty="0" smtClean="0">
                <a:latin typeface="Arial" pitchFamily="34" charset="0"/>
                <a:cs typeface="Arial" pitchFamily="34" charset="0"/>
              </a:rPr>
              <a:t>ضرب المتجهات </a:t>
            </a:r>
            <a:r>
              <a:rPr lang="en-US" sz="3200" b="1" dirty="0" smtClean="0">
                <a:latin typeface="Arial" pitchFamily="34" charset="0"/>
                <a:cs typeface="Arial" pitchFamily="34" charset="0"/>
              </a:rPr>
              <a:t>Vector Product</a:t>
            </a:r>
            <a:r>
              <a:rPr lang="ar-SA" sz="3200" b="1" dirty="0" smtClean="0">
                <a:latin typeface="Arial" pitchFamily="34" charset="0"/>
                <a:cs typeface="Arial" pitchFamily="34" charset="0"/>
              </a:rPr>
              <a:t>:</a:t>
            </a:r>
            <a:endParaRPr lang="en-GB" sz="3200" b="1" dirty="0">
              <a:latin typeface="Arial" pitchFamily="34" charset="0"/>
              <a:cs typeface="Arial" pitchFamily="34" charset="0"/>
            </a:endParaRPr>
          </a:p>
        </p:txBody>
      </p:sp>
      <p:sp>
        <p:nvSpPr>
          <p:cNvPr id="5" name="TextBox 4"/>
          <p:cNvSpPr txBox="1"/>
          <p:nvPr/>
        </p:nvSpPr>
        <p:spPr>
          <a:xfrm>
            <a:off x="2500298" y="1285860"/>
            <a:ext cx="5972399" cy="523220"/>
          </a:xfrm>
          <a:prstGeom prst="rect">
            <a:avLst/>
          </a:prstGeom>
          <a:solidFill>
            <a:srgbClr val="FF3300"/>
          </a:solidFill>
          <a:ln w="47625" cmpd="dbl">
            <a:solidFill>
              <a:srgbClr val="0000CC"/>
            </a:solidFill>
          </a:ln>
          <a:scene3d>
            <a:camera prst="orthographicFront"/>
            <a:lightRig rig="threePt" dir="t"/>
          </a:scene3d>
          <a:sp3d prstMaterial="matte">
            <a:bevelT prst="angle"/>
          </a:sp3d>
        </p:spPr>
        <p:txBody>
          <a:bodyPr wrap="square" rtlCol="0">
            <a:spAutoFit/>
          </a:bodyPr>
          <a:lstStyle/>
          <a:p>
            <a:r>
              <a:rPr lang="ar-SA" sz="2800" dirty="0" smtClean="0"/>
              <a:t>1- الضرب القياسي </a:t>
            </a:r>
            <a:r>
              <a:rPr lang="en-US" sz="2800" dirty="0" smtClean="0">
                <a:cs typeface="Tunga" pitchFamily="2"/>
              </a:rPr>
              <a:t>Scalar Product</a:t>
            </a:r>
            <a:r>
              <a:rPr lang="ar-SA" sz="2800" dirty="0" smtClean="0"/>
              <a:t>:</a:t>
            </a:r>
            <a:endParaRPr lang="en-GB" sz="2800" dirty="0">
              <a:cs typeface="Tunga" pitchFamily="2"/>
            </a:endParaRPr>
          </a:p>
        </p:txBody>
      </p:sp>
      <p:graphicFrame>
        <p:nvGraphicFramePr>
          <p:cNvPr id="8" name="Object 7"/>
          <p:cNvGraphicFramePr>
            <a:graphicFrameLocks noChangeAspect="1"/>
          </p:cNvGraphicFramePr>
          <p:nvPr/>
        </p:nvGraphicFramePr>
        <p:xfrm>
          <a:off x="5072066" y="5500702"/>
          <a:ext cx="3714744" cy="571510"/>
        </p:xfrm>
        <a:graphic>
          <a:graphicData uri="http://schemas.openxmlformats.org/presentationml/2006/ole">
            <p:oleObj spid="_x0000_s108547" name="Equation" r:id="rId4" imgW="1663560" imgH="203040" progId="Equation.3">
              <p:embed/>
            </p:oleObj>
          </a:graphicData>
        </a:graphic>
      </p:graphicFrame>
      <p:graphicFrame>
        <p:nvGraphicFramePr>
          <p:cNvPr id="108548" name="Object 4"/>
          <p:cNvGraphicFramePr>
            <a:graphicFrameLocks noChangeAspect="1"/>
          </p:cNvGraphicFramePr>
          <p:nvPr/>
        </p:nvGraphicFramePr>
        <p:xfrm>
          <a:off x="571472" y="5500702"/>
          <a:ext cx="4036290" cy="571510"/>
        </p:xfrm>
        <a:graphic>
          <a:graphicData uri="http://schemas.openxmlformats.org/presentationml/2006/ole">
            <p:oleObj spid="_x0000_s108548" name="Equation" r:id="rId5" imgW="1434960" imgH="203040" progId="Equation.3">
              <p:embed/>
            </p:oleObj>
          </a:graphicData>
        </a:graphic>
      </p:graphicFrame>
      <p:pic>
        <p:nvPicPr>
          <p:cNvPr id="108550" name="Picture 6" descr="http://hyperphysics.phy-astr.gsu.edu/hbase/imgmec/vsca1a.gif"/>
          <p:cNvPicPr>
            <a:picLocks noChangeAspect="1" noChangeArrowheads="1"/>
          </p:cNvPicPr>
          <p:nvPr/>
        </p:nvPicPr>
        <p:blipFill>
          <a:blip r:embed="rId6"/>
          <a:srcRect/>
          <a:stretch>
            <a:fillRect/>
          </a:stretch>
        </p:blipFill>
        <p:spPr bwMode="auto">
          <a:xfrm>
            <a:off x="928662" y="2000240"/>
            <a:ext cx="8215338" cy="1571636"/>
          </a:xfrm>
          <a:prstGeom prst="rect">
            <a:avLst/>
          </a:prstGeom>
          <a:noFill/>
        </p:spPr>
      </p:pic>
      <p:pic>
        <p:nvPicPr>
          <p:cNvPr id="108552" name="Picture 8" descr="http://hyperphysics.phy-astr.gsu.edu/hbase/imgmec/vsca1b.gif"/>
          <p:cNvPicPr>
            <a:picLocks noChangeAspect="1" noChangeArrowheads="1"/>
          </p:cNvPicPr>
          <p:nvPr/>
        </p:nvPicPr>
        <p:blipFill>
          <a:blip r:embed="rId7"/>
          <a:srcRect/>
          <a:stretch>
            <a:fillRect/>
          </a:stretch>
        </p:blipFill>
        <p:spPr bwMode="auto">
          <a:xfrm>
            <a:off x="428596" y="3643314"/>
            <a:ext cx="8215370" cy="150019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4"/>
          <p:cNvSpPr/>
          <p:nvPr/>
        </p:nvSpPr>
        <p:spPr>
          <a:xfrm>
            <a:off x="467544" y="260648"/>
            <a:ext cx="4248472" cy="2952328"/>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400" b="1" dirty="0" smtClean="0"/>
              <a:t>المرونة وقانون </a:t>
            </a:r>
            <a:r>
              <a:rPr lang="ar-SA" sz="2400" b="1" dirty="0" err="1" smtClean="0"/>
              <a:t>هوك</a:t>
            </a:r>
            <a:endParaRPr lang="ar-SA" sz="2400" b="1" dirty="0" smtClean="0"/>
          </a:p>
          <a:p>
            <a:pPr marL="342900" indent="-342900" algn="ctr">
              <a:buFont typeface="+mj-lt"/>
              <a:buAutoNum type="arabicPeriod"/>
            </a:pPr>
            <a:r>
              <a:rPr lang="ar-SA" dirty="0" smtClean="0"/>
              <a:t>مقدمة عن المرونة.</a:t>
            </a:r>
          </a:p>
          <a:p>
            <a:pPr marL="342900" indent="-342900" algn="ctr">
              <a:buFont typeface="+mj-lt"/>
              <a:buAutoNum type="arabicPeriod"/>
            </a:pPr>
            <a:r>
              <a:rPr lang="ar-SA" dirty="0" smtClean="0"/>
              <a:t>الإجهاد(تعريفه وأنواعه)</a:t>
            </a:r>
          </a:p>
          <a:p>
            <a:pPr marL="342900" indent="-342900" algn="ctr">
              <a:buFont typeface="+mj-lt"/>
              <a:buAutoNum type="arabicPeriod"/>
            </a:pPr>
            <a:r>
              <a:rPr lang="ar-SA" dirty="0" smtClean="0"/>
              <a:t>الانفعال (تعريفه وأنواعه)</a:t>
            </a:r>
          </a:p>
          <a:p>
            <a:pPr marL="342900" indent="-342900" algn="ctr">
              <a:buFont typeface="+mj-lt"/>
              <a:buAutoNum type="arabicPeriod"/>
            </a:pPr>
            <a:r>
              <a:rPr lang="ar-SA" dirty="0" smtClean="0"/>
              <a:t>قانون </a:t>
            </a:r>
            <a:r>
              <a:rPr lang="ar-SA" dirty="0" err="1" smtClean="0"/>
              <a:t>هوك</a:t>
            </a:r>
            <a:r>
              <a:rPr lang="ar-SA" dirty="0" smtClean="0"/>
              <a:t> (تعريفه- منحنى المرونة)</a:t>
            </a:r>
          </a:p>
          <a:p>
            <a:pPr marL="342900" indent="-342900" algn="ctr">
              <a:buFont typeface="+mj-lt"/>
              <a:buAutoNum type="arabicPeriod"/>
            </a:pPr>
            <a:r>
              <a:rPr lang="ar-SA" dirty="0" smtClean="0"/>
              <a:t>معاملات المرونة</a:t>
            </a:r>
          </a:p>
          <a:p>
            <a:pPr marL="342900" indent="-342900" algn="ctr">
              <a:buFont typeface="Arial" pitchFamily="34" charset="0"/>
              <a:buChar char="•"/>
            </a:pPr>
            <a:r>
              <a:rPr lang="ar-SA" dirty="0" smtClean="0"/>
              <a:t>معامل ينج.</a:t>
            </a:r>
          </a:p>
          <a:p>
            <a:pPr marL="342900" indent="-342900" algn="ctr">
              <a:buFont typeface="Arial" pitchFamily="34" charset="0"/>
              <a:buChar char="•"/>
            </a:pPr>
            <a:r>
              <a:rPr lang="ar-SA" dirty="0" smtClean="0"/>
              <a:t>معامل المرونة القصي.</a:t>
            </a:r>
          </a:p>
          <a:p>
            <a:pPr marL="342900" indent="-342900" algn="ctr">
              <a:buFont typeface="Arial" pitchFamily="34" charset="0"/>
              <a:buChar char="•"/>
            </a:pPr>
            <a:r>
              <a:rPr lang="ar-SA" dirty="0" smtClean="0"/>
              <a:t>معامل المرونة الحجمي.</a:t>
            </a:r>
          </a:p>
          <a:p>
            <a:pPr marL="342900" indent="-342900" algn="ctr">
              <a:buFont typeface="+mj-lt"/>
              <a:buAutoNum type="arabicPeriod"/>
            </a:pPr>
            <a:endParaRPr lang="ar-SA" dirty="0"/>
          </a:p>
        </p:txBody>
      </p:sp>
      <p:sp>
        <p:nvSpPr>
          <p:cNvPr id="6" name="مستطيل مستدير الزوايا 5"/>
          <p:cNvSpPr/>
          <p:nvPr/>
        </p:nvSpPr>
        <p:spPr>
          <a:xfrm>
            <a:off x="755576" y="4077072"/>
            <a:ext cx="3312368" cy="2160240"/>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400" b="1" dirty="0" smtClean="0"/>
              <a:t>ميكانيكا </a:t>
            </a:r>
            <a:r>
              <a:rPr lang="ar-SA" sz="2400" b="1" dirty="0" err="1" smtClean="0"/>
              <a:t>الموائع</a:t>
            </a:r>
            <a:endParaRPr lang="ar-SA" sz="2400" b="1" dirty="0" smtClean="0"/>
          </a:p>
          <a:p>
            <a:pPr marL="342900" indent="-342900" algn="ctr"/>
            <a:r>
              <a:rPr lang="ar-SA" sz="2400" b="1" dirty="0" smtClean="0"/>
              <a:t>الضغط</a:t>
            </a:r>
          </a:p>
          <a:p>
            <a:pPr marL="342900" indent="-342900" algn="ctr">
              <a:buFont typeface="+mj-lt"/>
              <a:buAutoNum type="arabicPeriod"/>
            </a:pPr>
            <a:r>
              <a:rPr lang="ar-SA" dirty="0" smtClean="0"/>
              <a:t>تعريفه وأجهزة القياس.</a:t>
            </a:r>
          </a:p>
          <a:p>
            <a:pPr marL="342900" indent="-342900" algn="ctr">
              <a:buFont typeface="+mj-lt"/>
              <a:buAutoNum type="arabicPeriod"/>
            </a:pPr>
            <a:r>
              <a:rPr lang="ar-SA" dirty="0" smtClean="0"/>
              <a:t>تغير الضغط مع العمق.</a:t>
            </a:r>
          </a:p>
          <a:p>
            <a:pPr marL="342900" indent="-342900" algn="ctr">
              <a:buFont typeface="+mj-lt"/>
              <a:buAutoNum type="arabicPeriod"/>
            </a:pPr>
            <a:r>
              <a:rPr lang="ar-SA" dirty="0" smtClean="0"/>
              <a:t>قاعدة باسكال وتطبيقاتها.:</a:t>
            </a:r>
          </a:p>
          <a:p>
            <a:pPr marL="342900" indent="-342900" algn="ctr">
              <a:buFont typeface="Arial" pitchFamily="34" charset="0"/>
              <a:buChar char="•"/>
            </a:pPr>
            <a:r>
              <a:rPr lang="ar-SA" dirty="0" smtClean="0"/>
              <a:t>الأواني المستطرقة.</a:t>
            </a:r>
          </a:p>
          <a:p>
            <a:pPr marL="342900" indent="-342900" algn="ctr">
              <a:buFont typeface="Arial" pitchFamily="34" charset="0"/>
              <a:buChar char="•"/>
            </a:pPr>
            <a:r>
              <a:rPr lang="ar-SA" dirty="0" smtClean="0"/>
              <a:t>المكبس الهيدروليكي.</a:t>
            </a:r>
          </a:p>
        </p:txBody>
      </p:sp>
      <p:sp>
        <p:nvSpPr>
          <p:cNvPr id="8" name="شكل بيضاوي 7"/>
          <p:cNvSpPr/>
          <p:nvPr/>
        </p:nvSpPr>
        <p:spPr>
          <a:xfrm>
            <a:off x="4788024" y="548680"/>
            <a:ext cx="4104456" cy="2852936"/>
          </a:xfrm>
          <a:prstGeom prst="ellips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400" b="1" dirty="0" smtClean="0"/>
              <a:t>الزخم الخطي والتصادمات</a:t>
            </a:r>
          </a:p>
          <a:p>
            <a:pPr marL="342900" indent="-342900" algn="ctr">
              <a:buFont typeface="+mj-lt"/>
              <a:buAutoNum type="arabicPeriod"/>
            </a:pPr>
            <a:r>
              <a:rPr lang="ar-SA" dirty="0" smtClean="0"/>
              <a:t>كمية الحركة الخطية وحفظها.</a:t>
            </a:r>
          </a:p>
          <a:p>
            <a:pPr marL="342900" indent="-342900" algn="ctr">
              <a:buFont typeface="+mj-lt"/>
              <a:buAutoNum type="arabicPeriod"/>
            </a:pPr>
            <a:r>
              <a:rPr lang="ar-SA" dirty="0" smtClean="0"/>
              <a:t>الدفع وكمية التحرك الخطي.</a:t>
            </a:r>
          </a:p>
          <a:p>
            <a:pPr marL="342900" indent="-342900" algn="ctr">
              <a:buFont typeface="+mj-lt"/>
              <a:buAutoNum type="arabicPeriod"/>
            </a:pPr>
            <a:r>
              <a:rPr lang="ar-SA" dirty="0" smtClean="0"/>
              <a:t>التصادم</a:t>
            </a:r>
          </a:p>
          <a:p>
            <a:pPr marL="342900" indent="-342900" algn="ctr">
              <a:buFont typeface="+mj-lt"/>
              <a:buAutoNum type="arabicPeriod"/>
            </a:pPr>
            <a:r>
              <a:rPr lang="ar-SA" dirty="0" smtClean="0"/>
              <a:t>التصادم المرن وغير المرن</a:t>
            </a:r>
            <a:endParaRPr lang="ar-SA" dirty="0"/>
          </a:p>
        </p:txBody>
      </p:sp>
      <p:sp>
        <p:nvSpPr>
          <p:cNvPr id="7" name="شكل بيضاوي 6"/>
          <p:cNvSpPr/>
          <p:nvPr/>
        </p:nvSpPr>
        <p:spPr>
          <a:xfrm>
            <a:off x="5072066" y="3500438"/>
            <a:ext cx="3071834" cy="2928958"/>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err="1" smtClean="0">
                <a:solidFill>
                  <a:schemeClr val="tx1"/>
                </a:solidFill>
              </a:rPr>
              <a:t>الحركه</a:t>
            </a:r>
            <a:r>
              <a:rPr lang="ar-SA" dirty="0" smtClean="0">
                <a:solidFill>
                  <a:schemeClr val="tx1"/>
                </a:solidFill>
              </a:rPr>
              <a:t> </a:t>
            </a:r>
            <a:r>
              <a:rPr lang="ar-SA" dirty="0" err="1" smtClean="0">
                <a:solidFill>
                  <a:schemeClr val="tx1"/>
                </a:solidFill>
              </a:rPr>
              <a:t>الدورانيه</a:t>
            </a:r>
            <a:endParaRPr lang="ar-SA" dirty="0" smtClean="0">
              <a:solidFill>
                <a:schemeClr val="tx1"/>
              </a:solidFill>
            </a:endParaRPr>
          </a:p>
          <a:p>
            <a:pPr algn="ctr"/>
            <a:r>
              <a:rPr lang="ar-SA" dirty="0" smtClean="0">
                <a:solidFill>
                  <a:schemeClr val="tx1"/>
                </a:solidFill>
              </a:rPr>
              <a:t>الإزاحة </a:t>
            </a:r>
            <a:r>
              <a:rPr lang="ar-SA" dirty="0" err="1" smtClean="0">
                <a:solidFill>
                  <a:schemeClr val="tx1"/>
                </a:solidFill>
              </a:rPr>
              <a:t>الزاويه</a:t>
            </a:r>
            <a:endParaRPr lang="ar-SA" dirty="0" smtClean="0">
              <a:solidFill>
                <a:schemeClr val="tx1"/>
              </a:solidFill>
            </a:endParaRPr>
          </a:p>
          <a:p>
            <a:pPr algn="ctr"/>
            <a:r>
              <a:rPr lang="ar-SA" dirty="0" err="1" smtClean="0">
                <a:solidFill>
                  <a:schemeClr val="tx1"/>
                </a:solidFill>
              </a:rPr>
              <a:t>السرعه</a:t>
            </a:r>
            <a:r>
              <a:rPr lang="ar-SA" dirty="0" smtClean="0">
                <a:solidFill>
                  <a:schemeClr val="tx1"/>
                </a:solidFill>
              </a:rPr>
              <a:t> </a:t>
            </a:r>
            <a:r>
              <a:rPr lang="ar-SA" dirty="0" err="1" smtClean="0">
                <a:solidFill>
                  <a:schemeClr val="tx1"/>
                </a:solidFill>
              </a:rPr>
              <a:t>الزاويه</a:t>
            </a:r>
            <a:endParaRPr lang="ar-SA" dirty="0" smtClean="0">
              <a:solidFill>
                <a:schemeClr val="tx1"/>
              </a:solidFill>
            </a:endParaRPr>
          </a:p>
          <a:p>
            <a:pPr algn="ctr"/>
            <a:r>
              <a:rPr lang="ar-SA" dirty="0" smtClean="0">
                <a:solidFill>
                  <a:schemeClr val="tx1"/>
                </a:solidFill>
              </a:rPr>
              <a:t>التسارع الزاوي</a:t>
            </a:r>
          </a:p>
          <a:p>
            <a:pPr algn="ctr"/>
            <a:r>
              <a:rPr lang="ar-SA" dirty="0" smtClean="0">
                <a:solidFill>
                  <a:schemeClr val="tx1"/>
                </a:solidFill>
              </a:rPr>
              <a:t>معادلات </a:t>
            </a:r>
            <a:r>
              <a:rPr lang="ar-SA" dirty="0" err="1" smtClean="0">
                <a:solidFill>
                  <a:schemeClr val="tx1"/>
                </a:solidFill>
              </a:rPr>
              <a:t>الحركه</a:t>
            </a:r>
            <a:r>
              <a:rPr lang="ar-SA" dirty="0" smtClean="0">
                <a:solidFill>
                  <a:schemeClr val="tx1"/>
                </a:solidFill>
              </a:rPr>
              <a:t> </a:t>
            </a:r>
            <a:r>
              <a:rPr lang="ar-SA" dirty="0" err="1" smtClean="0">
                <a:solidFill>
                  <a:schemeClr val="tx1"/>
                </a:solidFill>
              </a:rPr>
              <a:t>الدورانيه</a:t>
            </a:r>
            <a:endParaRPr lang="ar-SA" dirty="0" smtClean="0">
              <a:solidFill>
                <a:schemeClr val="tx1"/>
              </a:solidFill>
            </a:endParaRPr>
          </a:p>
          <a:p>
            <a:pPr algn="ctr"/>
            <a:r>
              <a:rPr lang="ar-SA" dirty="0" err="1" smtClean="0">
                <a:solidFill>
                  <a:schemeClr val="tx1"/>
                </a:solidFill>
              </a:rPr>
              <a:t>العلاقه</a:t>
            </a:r>
            <a:r>
              <a:rPr lang="ar-SA" dirty="0" smtClean="0">
                <a:solidFill>
                  <a:schemeClr val="tx1"/>
                </a:solidFill>
              </a:rPr>
              <a:t> بين الكميات </a:t>
            </a:r>
            <a:r>
              <a:rPr lang="ar-SA" dirty="0" err="1" smtClean="0">
                <a:solidFill>
                  <a:schemeClr val="tx1"/>
                </a:solidFill>
              </a:rPr>
              <a:t>الزاويه</a:t>
            </a:r>
            <a:r>
              <a:rPr lang="ar-SA" dirty="0" smtClean="0">
                <a:solidFill>
                  <a:schemeClr val="tx1"/>
                </a:solidFill>
              </a:rPr>
              <a:t> </a:t>
            </a:r>
            <a:r>
              <a:rPr lang="ar-SA" dirty="0" err="1" smtClean="0">
                <a:solidFill>
                  <a:schemeClr val="tx1"/>
                </a:solidFill>
              </a:rPr>
              <a:t>والخطيه</a:t>
            </a:r>
            <a:endParaRPr lang="ar-SA" dirty="0" smtClean="0">
              <a:solidFill>
                <a:schemeClr val="tx1"/>
              </a:solidFill>
            </a:endParaRPr>
          </a:p>
          <a:p>
            <a:pPr algn="ctr"/>
            <a:r>
              <a:rPr lang="ar-SA" dirty="0" smtClean="0">
                <a:solidFill>
                  <a:schemeClr val="tx1"/>
                </a:solidFill>
              </a:rPr>
              <a:t>طاقة </a:t>
            </a:r>
            <a:r>
              <a:rPr lang="ar-SA" dirty="0" err="1" smtClean="0">
                <a:solidFill>
                  <a:schemeClr val="tx1"/>
                </a:solidFill>
              </a:rPr>
              <a:t>الحركه</a:t>
            </a:r>
            <a:r>
              <a:rPr lang="ar-SA" dirty="0" smtClean="0">
                <a:solidFill>
                  <a:schemeClr val="tx1"/>
                </a:solidFill>
              </a:rPr>
              <a:t> </a:t>
            </a:r>
            <a:r>
              <a:rPr lang="ar-SA" dirty="0" err="1" smtClean="0">
                <a:solidFill>
                  <a:schemeClr val="tx1"/>
                </a:solidFill>
              </a:rPr>
              <a:t>الدورانيه</a:t>
            </a:r>
            <a:endParaRPr lang="ar-SA" dirty="0" smtClean="0">
              <a:solidFill>
                <a:schemeClr val="tx1"/>
              </a:solidFill>
            </a:endParaRPr>
          </a:p>
          <a:p>
            <a:pPr algn="ctr"/>
            <a:r>
              <a:rPr lang="ar-SA" dirty="0" smtClean="0">
                <a:solidFill>
                  <a:schemeClr val="tx1"/>
                </a:solidFill>
              </a:rPr>
              <a:t>حساب عزم القصور</a:t>
            </a:r>
            <a:endParaRPr lang="ar-SA" dirty="0">
              <a:solidFill>
                <a:schemeClr val="tx1"/>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1898516"/>
          </a:xfrm>
        </p:spPr>
        <p:txBody>
          <a:bodyPr/>
          <a:lstStyle/>
          <a:p>
            <a:r>
              <a:rPr lang="en-GB" b="1" dirty="0" err="1" smtClean="0"/>
              <a:t>i.i</a:t>
            </a:r>
            <a:r>
              <a:rPr lang="en-GB" dirty="0" smtClean="0"/>
              <a:t> = </a:t>
            </a:r>
            <a:r>
              <a:rPr lang="en-GB" b="1" dirty="0" err="1" smtClean="0"/>
              <a:t>j.j</a:t>
            </a:r>
            <a:r>
              <a:rPr lang="en-GB" dirty="0" smtClean="0"/>
              <a:t> = </a:t>
            </a:r>
            <a:r>
              <a:rPr lang="en-GB" b="1" dirty="0" err="1" smtClean="0"/>
              <a:t>k.k</a:t>
            </a:r>
            <a:r>
              <a:rPr lang="en-GB" dirty="0" smtClean="0"/>
              <a:t> = 1 </a:t>
            </a:r>
            <a:br>
              <a:rPr lang="en-GB" dirty="0" smtClean="0"/>
            </a:br>
            <a:r>
              <a:rPr lang="en-GB" dirty="0" smtClean="0"/>
              <a:t>and </a:t>
            </a:r>
            <a:r>
              <a:rPr lang="en-GB" b="1" dirty="0" err="1" smtClean="0"/>
              <a:t>i.j</a:t>
            </a:r>
            <a:r>
              <a:rPr lang="en-GB" dirty="0" smtClean="0"/>
              <a:t> = </a:t>
            </a:r>
            <a:r>
              <a:rPr lang="en-GB" b="1" dirty="0" err="1" smtClean="0"/>
              <a:t>j.i</a:t>
            </a:r>
            <a:r>
              <a:rPr lang="en-GB" dirty="0" smtClean="0"/>
              <a:t> = </a:t>
            </a:r>
            <a:r>
              <a:rPr lang="en-GB" b="1" dirty="0" err="1" smtClean="0"/>
              <a:t>i.k</a:t>
            </a:r>
            <a:r>
              <a:rPr lang="en-GB" dirty="0" smtClean="0"/>
              <a:t> = </a:t>
            </a:r>
            <a:r>
              <a:rPr lang="en-GB" b="1" dirty="0" err="1" smtClean="0"/>
              <a:t>k.i</a:t>
            </a:r>
            <a:r>
              <a:rPr lang="en-GB" dirty="0" smtClean="0"/>
              <a:t> = </a:t>
            </a:r>
            <a:r>
              <a:rPr lang="en-GB" b="1" dirty="0" err="1" smtClean="0"/>
              <a:t>j.k</a:t>
            </a:r>
            <a:r>
              <a:rPr lang="en-GB" dirty="0" smtClean="0"/>
              <a:t> = </a:t>
            </a:r>
            <a:r>
              <a:rPr lang="en-GB" b="1" dirty="0" err="1" smtClean="0"/>
              <a:t>k.j</a:t>
            </a:r>
            <a:r>
              <a:rPr lang="en-GB" dirty="0" smtClean="0"/>
              <a:t> = 0</a:t>
            </a:r>
            <a:endParaRPr lang="ar-SA" dirty="0" smtClean="0"/>
          </a:p>
          <a:p>
            <a:r>
              <a:rPr lang="ar-SA" dirty="0" smtClean="0"/>
              <a:t>فسري العلاقلت السابقه ؟</a:t>
            </a:r>
            <a:r>
              <a:rPr lang="en-GB" dirty="0" smtClean="0"/>
              <a:t>.</a:t>
            </a:r>
            <a:endParaRPr lang="en-GB" dirty="0"/>
          </a:p>
        </p:txBody>
      </p:sp>
      <p:sp>
        <p:nvSpPr>
          <p:cNvPr id="167937"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practical application.</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t>
            </a:r>
            <a:r>
              <a:rPr kumimoji="0" lang="en-US" sz="84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67938" name="Picture 2" descr="showing how the dot product works"/>
          <p:cNvPicPr>
            <a:picLocks noChangeAspect="1" noChangeArrowheads="1"/>
          </p:cNvPicPr>
          <p:nvPr/>
        </p:nvPicPr>
        <p:blipFill>
          <a:blip r:embed="rId2"/>
          <a:srcRect/>
          <a:stretch>
            <a:fillRect/>
          </a:stretch>
        </p:blipFill>
        <p:spPr bwMode="auto">
          <a:xfrm>
            <a:off x="1571604" y="2143116"/>
            <a:ext cx="6929486" cy="1833567"/>
          </a:xfrm>
          <a:prstGeom prst="rect">
            <a:avLst/>
          </a:prstGeom>
          <a:noFill/>
        </p:spPr>
      </p:pic>
      <p:pic>
        <p:nvPicPr>
          <p:cNvPr id="167940" name="Picture 4" descr="http://hyperphysics.phy-astr.gsu.edu/hbase/imgmec/vsca3c.gif"/>
          <p:cNvPicPr>
            <a:picLocks noChangeAspect="1" noChangeArrowheads="1"/>
          </p:cNvPicPr>
          <p:nvPr/>
        </p:nvPicPr>
        <p:blipFill>
          <a:blip r:embed="rId3"/>
          <a:srcRect/>
          <a:stretch>
            <a:fillRect/>
          </a:stretch>
        </p:blipFill>
        <p:spPr bwMode="auto">
          <a:xfrm>
            <a:off x="857224" y="4214818"/>
            <a:ext cx="7572428" cy="1428760"/>
          </a:xfrm>
          <a:prstGeom prst="rect">
            <a:avLst/>
          </a:prstGeom>
          <a:noFill/>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0034" y="1428736"/>
            <a:ext cx="8183715" cy="2246769"/>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ar-SA" sz="2800" b="1" dirty="0" smtClean="0">
                <a:latin typeface="Arial" pitchFamily="34" charset="0"/>
                <a:cs typeface="Arial" pitchFamily="34" charset="0"/>
              </a:rPr>
              <a:t>مثال:</a:t>
            </a:r>
          </a:p>
          <a:p>
            <a:r>
              <a:rPr lang="ar-SA" sz="2800" b="1" dirty="0" smtClean="0">
                <a:latin typeface="Arial" pitchFamily="34" charset="0"/>
                <a:cs typeface="Arial" pitchFamily="34" charset="0"/>
              </a:rPr>
              <a:t>المتجه</a:t>
            </a:r>
            <a:r>
              <a:rPr lang="en-US" sz="2800" b="1" dirty="0" smtClean="0">
                <a:latin typeface="Arial" pitchFamily="34" charset="0"/>
                <a:cs typeface="Arial" pitchFamily="34" charset="0"/>
              </a:rPr>
              <a:t>= 2 </a:t>
            </a:r>
            <a:r>
              <a:rPr lang="en-US" sz="2800" b="1" dirty="0" err="1" smtClean="0">
                <a:latin typeface="Arial" pitchFamily="34" charset="0"/>
                <a:cs typeface="Arial" pitchFamily="34" charset="0"/>
              </a:rPr>
              <a:t>i</a:t>
            </a:r>
            <a:r>
              <a:rPr lang="en-US" sz="2800" b="1" dirty="0" smtClean="0">
                <a:latin typeface="Arial" pitchFamily="34" charset="0"/>
                <a:cs typeface="Arial" pitchFamily="34" charset="0"/>
              </a:rPr>
              <a:t> +3j</a:t>
            </a:r>
            <a:r>
              <a:rPr lang="ar-SA" sz="2800" b="1" dirty="0" smtClean="0">
                <a:latin typeface="Arial" pitchFamily="34" charset="0"/>
                <a:cs typeface="Arial" pitchFamily="34" charset="0"/>
              </a:rPr>
              <a:t> </a:t>
            </a:r>
            <a:r>
              <a:rPr lang="en-US" sz="2800" b="1" dirty="0" smtClean="0">
                <a:latin typeface="Arial" pitchFamily="34" charset="0"/>
                <a:cs typeface="Arial" pitchFamily="34" charset="0"/>
              </a:rPr>
              <a:t>A</a:t>
            </a:r>
            <a:r>
              <a:rPr lang="ar-SA" sz="2800" b="1" dirty="0" smtClean="0">
                <a:latin typeface="Arial" pitchFamily="34" charset="0"/>
                <a:cs typeface="Arial" pitchFamily="34" charset="0"/>
              </a:rPr>
              <a:t> </a:t>
            </a:r>
            <a:r>
              <a:rPr lang="en-US" sz="2800" b="1" dirty="0" smtClean="0">
                <a:latin typeface="Arial" pitchFamily="34" charset="0"/>
                <a:cs typeface="Arial" pitchFamily="34" charset="0"/>
              </a:rPr>
              <a:t>B= -i+2j ,      </a:t>
            </a:r>
            <a:r>
              <a:rPr lang="ar-SA" sz="2800" b="1" dirty="0" smtClean="0">
                <a:latin typeface="Arial" pitchFamily="34" charset="0"/>
                <a:cs typeface="Arial" pitchFamily="34" charset="0"/>
              </a:rPr>
              <a:t> </a:t>
            </a:r>
          </a:p>
          <a:p>
            <a:r>
              <a:rPr lang="ar-SA" sz="2800" b="1" dirty="0" smtClean="0">
                <a:latin typeface="Arial" pitchFamily="34" charset="0"/>
                <a:cs typeface="Arial" pitchFamily="34" charset="0"/>
              </a:rPr>
              <a:t>أوجدي ناتج الضرب القياسي </a:t>
            </a:r>
            <a:r>
              <a:rPr lang="ar-SA" sz="2800" b="1" dirty="0" err="1" smtClean="0">
                <a:latin typeface="Arial" pitchFamily="34" charset="0"/>
                <a:cs typeface="Arial" pitchFamily="34" charset="0"/>
              </a:rPr>
              <a:t>والزاويه</a:t>
            </a:r>
            <a:r>
              <a:rPr lang="ar-SA" sz="2800" b="1" dirty="0" smtClean="0">
                <a:latin typeface="Arial" pitchFamily="34" charset="0"/>
                <a:cs typeface="Arial" pitchFamily="34" charset="0"/>
              </a:rPr>
              <a:t> المحصورة بينهما</a:t>
            </a:r>
          </a:p>
          <a:p>
            <a:pPr algn="l" rtl="0"/>
            <a:endParaRPr lang="ar-SA" sz="2800" b="1" dirty="0" smtClean="0">
              <a:latin typeface="Arial" pitchFamily="34" charset="0"/>
              <a:cs typeface="Arial" pitchFamily="34" charset="0"/>
            </a:endParaRPr>
          </a:p>
          <a:p>
            <a:endParaRPr lang="en-GB" sz="2800" b="1" dirty="0">
              <a:latin typeface="Arial" pitchFamily="34" charset="0"/>
              <a:cs typeface="Arial" pitchFamily="34" charset="0"/>
            </a:endParaRPr>
          </a:p>
        </p:txBody>
      </p:sp>
      <p:sp>
        <p:nvSpPr>
          <p:cNvPr id="3" name="مستطيل 2"/>
          <p:cNvSpPr/>
          <p:nvPr/>
        </p:nvSpPr>
        <p:spPr>
          <a:xfrm>
            <a:off x="1214414" y="3929066"/>
            <a:ext cx="7000924" cy="1928826"/>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الحل:</a:t>
            </a:r>
          </a:p>
          <a:p>
            <a:pPr algn="ctr"/>
            <a:endParaRPr lang="ar-SA" b="1" dirty="0" smtClean="0">
              <a:solidFill>
                <a:schemeClr val="tx1"/>
              </a:solidFill>
            </a:endParaRPr>
          </a:p>
          <a:p>
            <a:pPr algn="ctr"/>
            <a:r>
              <a:rPr lang="en-US" b="1" dirty="0" smtClean="0">
                <a:solidFill>
                  <a:schemeClr val="tx1"/>
                </a:solidFill>
              </a:rPr>
              <a:t>A.B= 4    ,   </a:t>
            </a:r>
            <a:r>
              <a:rPr lang="ar-SA" b="1" dirty="0" smtClean="0">
                <a:solidFill>
                  <a:schemeClr val="tx1"/>
                </a:solidFill>
              </a:rPr>
              <a:t>                               </a:t>
            </a:r>
            <a:r>
              <a:rPr lang="ar-SA" b="1" dirty="0" err="1" smtClean="0">
                <a:solidFill>
                  <a:schemeClr val="tx1"/>
                </a:solidFill>
              </a:rPr>
              <a:t>لزاويه</a:t>
            </a:r>
            <a:r>
              <a:rPr lang="ar-SA" b="1" dirty="0" smtClean="0">
                <a:solidFill>
                  <a:schemeClr val="tx1"/>
                </a:solidFill>
              </a:rPr>
              <a:t>= 60</a:t>
            </a:r>
          </a:p>
          <a:p>
            <a:pPr algn="ctr"/>
            <a:endParaRPr lang="ar-SA" dirty="0">
              <a:solidFill>
                <a:schemeClr val="tx1"/>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86050" y="1071546"/>
            <a:ext cx="6024000" cy="523220"/>
          </a:xfrm>
          <a:prstGeom prst="rect">
            <a:avLst/>
          </a:prstGeom>
          <a:solidFill>
            <a:srgbClr val="FF3300"/>
          </a:solidFill>
          <a:ln w="47625" cmpd="dbl">
            <a:solidFill>
              <a:srgbClr val="0000CC"/>
            </a:solidFill>
          </a:ln>
          <a:scene3d>
            <a:camera prst="orthographicFront"/>
            <a:lightRig rig="threePt" dir="t"/>
          </a:scene3d>
          <a:sp3d prstMaterial="matte">
            <a:bevelT prst="angle"/>
          </a:sp3d>
        </p:spPr>
        <p:txBody>
          <a:bodyPr wrap="square" rtlCol="0">
            <a:spAutoFit/>
          </a:bodyPr>
          <a:lstStyle/>
          <a:p>
            <a:r>
              <a:rPr lang="ar-SA" sz="2800" dirty="0" smtClean="0"/>
              <a:t>1- الضرب الاتجاهي </a:t>
            </a:r>
            <a:r>
              <a:rPr lang="en-US" sz="2800" dirty="0" smtClean="0">
                <a:cs typeface="Tunga" pitchFamily="2"/>
              </a:rPr>
              <a:t>Vector Product</a:t>
            </a:r>
            <a:r>
              <a:rPr lang="ar-SA" sz="2800" dirty="0" smtClean="0"/>
              <a:t>:</a:t>
            </a:r>
            <a:endParaRPr lang="en-GB" sz="2800" dirty="0">
              <a:cs typeface="Tunga" pitchFamily="2"/>
            </a:endParaRPr>
          </a:p>
        </p:txBody>
      </p:sp>
      <p:graphicFrame>
        <p:nvGraphicFramePr>
          <p:cNvPr id="5" name="Object 4"/>
          <p:cNvGraphicFramePr>
            <a:graphicFrameLocks noChangeAspect="1"/>
          </p:cNvGraphicFramePr>
          <p:nvPr/>
        </p:nvGraphicFramePr>
        <p:xfrm>
          <a:off x="1030288" y="2286000"/>
          <a:ext cx="3575050" cy="588963"/>
        </p:xfrm>
        <a:graphic>
          <a:graphicData uri="http://schemas.openxmlformats.org/presentationml/2006/ole">
            <p:oleObj spid="_x0000_s109570" name="Equation" r:id="rId4" imgW="1079280" imgH="177480" progId="Equation.3">
              <p:embed/>
            </p:oleObj>
          </a:graphicData>
        </a:graphic>
      </p:graphicFrame>
      <p:pic>
        <p:nvPicPr>
          <p:cNvPr id="109572" name="Picture 4" descr="http://upload.wikimedia.org/wikipedia/commons/thumb/b/b0/Cross_product_vector.svg/220px-Cross_product_vector.svg.png">
            <a:hlinkClick r:id="rId5"/>
          </p:cNvPr>
          <p:cNvPicPr>
            <a:picLocks noChangeAspect="1" noChangeArrowheads="1"/>
          </p:cNvPicPr>
          <p:nvPr/>
        </p:nvPicPr>
        <p:blipFill>
          <a:blip r:embed="rId6"/>
          <a:srcRect/>
          <a:stretch>
            <a:fillRect/>
          </a:stretch>
        </p:blipFill>
        <p:spPr bwMode="auto">
          <a:xfrm>
            <a:off x="6500826" y="2143116"/>
            <a:ext cx="2095500" cy="2214578"/>
          </a:xfrm>
          <a:prstGeom prst="rect">
            <a:avLst/>
          </a:prstGeom>
          <a:noFill/>
        </p:spPr>
      </p:pic>
      <p:pic>
        <p:nvPicPr>
          <p:cNvPr id="109574" name="Picture 6" descr="http://upload.wikimedia.org/wikipedia/commons/thumb/d/d2/Right_hand_rule_cross_product.svg/220px-Right_hand_rule_cross_product.svg.png">
            <a:hlinkClick r:id="rId7"/>
          </p:cNvPr>
          <p:cNvPicPr>
            <a:picLocks noChangeAspect="1" noChangeArrowheads="1"/>
          </p:cNvPicPr>
          <p:nvPr/>
        </p:nvPicPr>
        <p:blipFill>
          <a:blip r:embed="rId8"/>
          <a:srcRect/>
          <a:stretch>
            <a:fillRect/>
          </a:stretch>
        </p:blipFill>
        <p:spPr bwMode="auto">
          <a:xfrm>
            <a:off x="4786314" y="2571744"/>
            <a:ext cx="1452558" cy="1428760"/>
          </a:xfrm>
          <a:prstGeom prst="rect">
            <a:avLst/>
          </a:prstGeom>
          <a:noFill/>
        </p:spPr>
      </p:pic>
      <p:pic>
        <p:nvPicPr>
          <p:cNvPr id="109576" name="Picture 8" descr="http://upload.wikimedia.org/wikipedia/commons/thumb/f/fd/3D_Vector.svg/300px-3D_Vector.svg.png">
            <a:hlinkClick r:id="rId9"/>
          </p:cNvPr>
          <p:cNvPicPr>
            <a:picLocks noChangeAspect="1" noChangeArrowheads="1"/>
          </p:cNvPicPr>
          <p:nvPr/>
        </p:nvPicPr>
        <p:blipFill>
          <a:blip r:embed="rId10"/>
          <a:srcRect/>
          <a:stretch>
            <a:fillRect/>
          </a:stretch>
        </p:blipFill>
        <p:spPr bwMode="auto">
          <a:xfrm>
            <a:off x="1214414" y="2857496"/>
            <a:ext cx="4143404" cy="2705100"/>
          </a:xfrm>
          <a:prstGeom prst="rect">
            <a:avLst/>
          </a:prstGeom>
          <a:noFill/>
        </p:spPr>
      </p:pic>
      <p:pic>
        <p:nvPicPr>
          <p:cNvPr id="109582" name="Picture 14" descr="these unit vectors and the right-hand &#10;rule"/>
          <p:cNvPicPr>
            <a:picLocks noChangeAspect="1" noChangeArrowheads="1"/>
          </p:cNvPicPr>
          <p:nvPr/>
        </p:nvPicPr>
        <p:blipFill>
          <a:blip r:embed="rId11"/>
          <a:srcRect/>
          <a:stretch>
            <a:fillRect/>
          </a:stretch>
        </p:blipFill>
        <p:spPr bwMode="auto">
          <a:xfrm>
            <a:off x="5143504" y="4572008"/>
            <a:ext cx="3429024" cy="1571636"/>
          </a:xfrm>
          <a:prstGeom prst="rect">
            <a:avLst/>
          </a:prstGeom>
          <a:noFill/>
        </p:spPr>
      </p:pic>
      <p:sp>
        <p:nvSpPr>
          <p:cNvPr id="12" name="Rectangle 11"/>
          <p:cNvSpPr/>
          <p:nvPr/>
        </p:nvSpPr>
        <p:spPr>
          <a:xfrm>
            <a:off x="428596" y="4572008"/>
            <a:ext cx="1643074" cy="1477328"/>
          </a:xfrm>
          <a:prstGeom prst="rect">
            <a:avLst/>
          </a:prstGeom>
        </p:spPr>
        <p:txBody>
          <a:bodyPr wrap="square">
            <a:spAutoFit/>
          </a:bodyPr>
          <a:lstStyle/>
          <a:p>
            <a:r>
              <a:rPr lang="en-GB" dirty="0" smtClean="0"/>
              <a:t/>
            </a:r>
            <a:br>
              <a:rPr lang="en-GB" dirty="0" smtClean="0"/>
            </a:br>
            <a:r>
              <a:rPr lang="en-GB" b="1" u="sng" dirty="0" smtClean="0"/>
              <a:t>j</a:t>
            </a:r>
            <a:r>
              <a:rPr lang="en-GB" dirty="0" smtClean="0"/>
              <a:t> x </a:t>
            </a:r>
            <a:r>
              <a:rPr lang="en-GB" b="1" u="sng" dirty="0" err="1" smtClean="0"/>
              <a:t>i</a:t>
            </a:r>
            <a:r>
              <a:rPr lang="en-GB" dirty="0" smtClean="0"/>
              <a:t> = -</a:t>
            </a:r>
            <a:r>
              <a:rPr lang="en-GB" b="1" u="sng" dirty="0" smtClean="0"/>
              <a:t>k</a:t>
            </a:r>
            <a:r>
              <a:rPr lang="en-GB" dirty="0" smtClean="0"/>
              <a:t> </a:t>
            </a:r>
            <a:br>
              <a:rPr lang="en-GB" dirty="0" smtClean="0"/>
            </a:br>
            <a:r>
              <a:rPr lang="en-GB" b="1" u="sng" dirty="0" err="1" smtClean="0"/>
              <a:t>k</a:t>
            </a:r>
            <a:r>
              <a:rPr lang="en-GB" dirty="0" smtClean="0"/>
              <a:t> x </a:t>
            </a:r>
            <a:r>
              <a:rPr lang="en-GB" b="1" u="sng" dirty="0" smtClean="0"/>
              <a:t>j</a:t>
            </a:r>
            <a:r>
              <a:rPr lang="en-GB" dirty="0" smtClean="0"/>
              <a:t> = -</a:t>
            </a:r>
            <a:r>
              <a:rPr lang="en-GB" b="1" u="sng" dirty="0" err="1" smtClean="0"/>
              <a:t>i</a:t>
            </a:r>
            <a:r>
              <a:rPr lang="en-GB" dirty="0" smtClean="0"/>
              <a:t> </a:t>
            </a:r>
            <a:br>
              <a:rPr lang="en-GB" dirty="0" smtClean="0"/>
            </a:br>
            <a:r>
              <a:rPr lang="en-GB" b="1" u="sng" dirty="0" err="1" smtClean="0"/>
              <a:t>i</a:t>
            </a:r>
            <a:r>
              <a:rPr lang="en-GB" dirty="0" smtClean="0"/>
              <a:t> x </a:t>
            </a:r>
            <a:r>
              <a:rPr lang="en-GB" b="1" u="sng" dirty="0" smtClean="0"/>
              <a:t>k</a:t>
            </a:r>
            <a:r>
              <a:rPr lang="en-GB" dirty="0" smtClean="0"/>
              <a:t> = -</a:t>
            </a:r>
            <a:r>
              <a:rPr lang="en-GB" b="1" u="sng" dirty="0" smtClean="0"/>
              <a:t>j</a:t>
            </a:r>
            <a:r>
              <a:rPr lang="en-GB" dirty="0" smtClean="0"/>
              <a:t> </a:t>
            </a:r>
            <a:br>
              <a:rPr lang="en-GB" dirty="0" smtClean="0"/>
            </a:br>
            <a:endParaRPr lang="en-GB" dirty="0"/>
          </a:p>
        </p:txBody>
      </p:sp>
      <p:sp>
        <p:nvSpPr>
          <p:cNvPr id="13" name="Rectangle 12"/>
          <p:cNvSpPr/>
          <p:nvPr/>
        </p:nvSpPr>
        <p:spPr>
          <a:xfrm>
            <a:off x="428596" y="3071810"/>
            <a:ext cx="1571604" cy="1200329"/>
          </a:xfrm>
          <a:prstGeom prst="rect">
            <a:avLst/>
          </a:prstGeom>
        </p:spPr>
        <p:txBody>
          <a:bodyPr wrap="square">
            <a:spAutoFit/>
          </a:bodyPr>
          <a:lstStyle/>
          <a:p>
            <a:r>
              <a:rPr lang="en-GB" b="1" u="sng" dirty="0" err="1" smtClean="0"/>
              <a:t>i</a:t>
            </a:r>
            <a:r>
              <a:rPr lang="en-GB" dirty="0" smtClean="0"/>
              <a:t> x </a:t>
            </a:r>
            <a:r>
              <a:rPr lang="en-GB" b="1" u="sng" dirty="0" smtClean="0"/>
              <a:t>j</a:t>
            </a:r>
            <a:r>
              <a:rPr lang="en-GB" dirty="0" smtClean="0"/>
              <a:t> = </a:t>
            </a:r>
            <a:r>
              <a:rPr lang="en-GB" b="1" u="sng" dirty="0" smtClean="0"/>
              <a:t>k</a:t>
            </a:r>
            <a:r>
              <a:rPr lang="en-GB" dirty="0" smtClean="0"/>
              <a:t> </a:t>
            </a:r>
            <a:br>
              <a:rPr lang="en-GB" dirty="0" smtClean="0"/>
            </a:br>
            <a:r>
              <a:rPr lang="en-GB" b="1" u="sng" dirty="0" smtClean="0"/>
              <a:t>j</a:t>
            </a:r>
            <a:r>
              <a:rPr lang="en-GB" dirty="0" smtClean="0"/>
              <a:t> x </a:t>
            </a:r>
            <a:r>
              <a:rPr lang="en-GB" b="1" u="sng" dirty="0" smtClean="0"/>
              <a:t>k</a:t>
            </a:r>
            <a:r>
              <a:rPr lang="en-GB" dirty="0" smtClean="0"/>
              <a:t> = </a:t>
            </a:r>
            <a:r>
              <a:rPr lang="en-GB" b="1" u="sng" dirty="0" err="1" smtClean="0"/>
              <a:t>i</a:t>
            </a:r>
            <a:r>
              <a:rPr lang="en-GB" dirty="0" smtClean="0"/>
              <a:t> </a:t>
            </a:r>
            <a:br>
              <a:rPr lang="en-GB" dirty="0" smtClean="0"/>
            </a:br>
            <a:r>
              <a:rPr lang="en-GB" b="1" u="sng" dirty="0" smtClean="0"/>
              <a:t>k</a:t>
            </a:r>
            <a:r>
              <a:rPr lang="en-GB" dirty="0" smtClean="0"/>
              <a:t> x </a:t>
            </a:r>
            <a:r>
              <a:rPr lang="en-GB" b="1" u="sng" dirty="0" err="1" smtClean="0"/>
              <a:t>i</a:t>
            </a:r>
            <a:r>
              <a:rPr lang="en-GB" dirty="0" smtClean="0"/>
              <a:t> = </a:t>
            </a:r>
            <a:r>
              <a:rPr lang="en-GB" b="1" u="sng" dirty="0" smtClean="0"/>
              <a:t>j</a:t>
            </a:r>
            <a:r>
              <a:rPr lang="en-GB" dirty="0" smtClean="0"/>
              <a:t> </a:t>
            </a:r>
            <a:br>
              <a:rPr lang="en-GB" dirty="0" smtClean="0"/>
            </a:b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subSp spid="_x0000_s109570"/>
                                          </p:spTgt>
                                        </p:tgtEl>
                                        <p:attrNameLst>
                                          <p:attrName>style.visibility</p:attrName>
                                        </p:attrNameLst>
                                      </p:cBhvr>
                                      <p:to>
                                        <p:strVal val="visible"/>
                                      </p:to>
                                    </p:set>
                                    <p:animEffect transition="in" filter="checkerboard(across)">
                                      <p:cBhvr>
                                        <p:cTn id="7" dur="500"/>
                                        <p:tgtEl>
                                          <p:spTgt spid="5">
                                            <p:subSp spid="_x0000_s109570"/>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a:buNone/>
            </a:pPr>
            <a:r>
              <a:rPr lang="en-GB" dirty="0" smtClean="0"/>
              <a:t/>
            </a:r>
            <a:br>
              <a:rPr lang="en-GB" dirty="0" smtClean="0"/>
            </a:br>
            <a:endParaRPr lang="en-GB" dirty="0"/>
          </a:p>
        </p:txBody>
      </p:sp>
      <p:pic>
        <p:nvPicPr>
          <p:cNvPr id="165890" name="Picture 2" descr="C:\Users\rawabi\Pictures\vector.gif"/>
          <p:cNvPicPr>
            <a:picLocks noChangeAspect="1" noChangeArrowheads="1"/>
          </p:cNvPicPr>
          <p:nvPr/>
        </p:nvPicPr>
        <p:blipFill>
          <a:blip r:embed="rId2"/>
          <a:srcRect/>
          <a:stretch>
            <a:fillRect/>
          </a:stretch>
        </p:blipFill>
        <p:spPr bwMode="auto">
          <a:xfrm>
            <a:off x="357158" y="357166"/>
            <a:ext cx="8286808" cy="5786477"/>
          </a:xfrm>
          <a:prstGeom prst="rect">
            <a:avLst/>
          </a:prstGeom>
          <a:noFill/>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10" y="4286256"/>
            <a:ext cx="8926864" cy="1071570"/>
          </a:xfrm>
        </p:spPr>
        <p:txBody>
          <a:bodyPr/>
          <a:lstStyle/>
          <a:p>
            <a:r>
              <a:rPr lang="en-GB" dirty="0" smtClean="0"/>
              <a:t>AXB=C=</a:t>
            </a:r>
            <a:r>
              <a:rPr lang="en-GB" dirty="0" err="1" smtClean="0"/>
              <a:t>Cxi+Cyj</a:t>
            </a:r>
            <a:r>
              <a:rPr lang="en-GB" dirty="0" smtClean="0"/>
              <a:t>+ </a:t>
            </a:r>
            <a:r>
              <a:rPr lang="en-GB" dirty="0" err="1" smtClean="0"/>
              <a:t>Czk</a:t>
            </a:r>
            <a:r>
              <a:rPr lang="en-GB" dirty="0" smtClean="0"/>
              <a:t> </a:t>
            </a:r>
            <a:endParaRPr lang="en-GB" dirty="0"/>
          </a:p>
        </p:txBody>
      </p:sp>
      <p:pic>
        <p:nvPicPr>
          <p:cNvPr id="166914" name="Picture 2" descr="C:\Users\rawabi\Pictures\crossdet.gif"/>
          <p:cNvPicPr>
            <a:picLocks noGrp="1" noChangeAspect="1" noChangeArrowheads="1"/>
          </p:cNvPicPr>
          <p:nvPr>
            <p:ph idx="1"/>
          </p:nvPr>
        </p:nvPicPr>
        <p:blipFill>
          <a:blip r:embed="rId2"/>
          <a:srcRect/>
          <a:stretch>
            <a:fillRect/>
          </a:stretch>
        </p:blipFill>
        <p:spPr bwMode="auto">
          <a:xfrm>
            <a:off x="642910" y="642918"/>
            <a:ext cx="5857916" cy="2286016"/>
          </a:xfrm>
          <a:prstGeom prst="rect">
            <a:avLst/>
          </a:prstGeom>
          <a:noFill/>
        </p:spPr>
      </p:pic>
      <p:sp>
        <p:nvSpPr>
          <p:cNvPr id="5" name="Rectangle 4"/>
          <p:cNvSpPr/>
          <p:nvPr/>
        </p:nvSpPr>
        <p:spPr>
          <a:xfrm>
            <a:off x="571472" y="3000372"/>
            <a:ext cx="5500726" cy="1938992"/>
          </a:xfrm>
          <a:prstGeom prst="rect">
            <a:avLst/>
          </a:prstGeom>
        </p:spPr>
        <p:txBody>
          <a:bodyPr wrap="square">
            <a:spAutoFit/>
          </a:bodyPr>
          <a:lstStyle/>
          <a:p>
            <a:r>
              <a:rPr lang="en-GB" dirty="0" smtClean="0"/>
              <a:t/>
            </a:r>
            <a:br>
              <a:rPr lang="en-GB" dirty="0" smtClean="0"/>
            </a:br>
            <a:r>
              <a:rPr lang="en-GB" sz="2800" dirty="0" err="1" smtClean="0"/>
              <a:t>Cx</a:t>
            </a:r>
            <a:r>
              <a:rPr lang="en-GB" sz="2800" dirty="0" smtClean="0"/>
              <a:t> = </a:t>
            </a:r>
            <a:r>
              <a:rPr lang="en-GB" sz="2800" dirty="0" err="1" smtClean="0"/>
              <a:t>AyBz</a:t>
            </a:r>
            <a:r>
              <a:rPr lang="en-GB" sz="2800" dirty="0" smtClean="0"/>
              <a:t> - </a:t>
            </a:r>
            <a:r>
              <a:rPr lang="en-GB" sz="2800" dirty="0" err="1" smtClean="0"/>
              <a:t>AzBy</a:t>
            </a:r>
            <a:r>
              <a:rPr lang="en-GB" sz="2800" dirty="0" smtClean="0"/>
              <a:t> </a:t>
            </a:r>
            <a:br>
              <a:rPr lang="en-GB" sz="2800" dirty="0" smtClean="0"/>
            </a:br>
            <a:r>
              <a:rPr lang="en-GB" sz="2800" dirty="0" smtClean="0"/>
              <a:t>Cy = </a:t>
            </a:r>
            <a:r>
              <a:rPr lang="en-GB" sz="2800" dirty="0" err="1" smtClean="0"/>
              <a:t>AzBx</a:t>
            </a:r>
            <a:r>
              <a:rPr lang="en-GB" sz="2800" dirty="0" smtClean="0"/>
              <a:t> - </a:t>
            </a:r>
            <a:r>
              <a:rPr lang="en-GB" sz="2800" dirty="0" err="1" smtClean="0"/>
              <a:t>AxBz</a:t>
            </a:r>
            <a:r>
              <a:rPr lang="en-GB" sz="2800" dirty="0" smtClean="0"/>
              <a:t> </a:t>
            </a:r>
            <a:br>
              <a:rPr lang="en-GB" sz="2800" dirty="0" smtClean="0"/>
            </a:br>
            <a:r>
              <a:rPr lang="en-GB" sz="2800" dirty="0" err="1" smtClean="0"/>
              <a:t>Cz</a:t>
            </a:r>
            <a:r>
              <a:rPr lang="en-GB" sz="2800" dirty="0" smtClean="0"/>
              <a:t> = </a:t>
            </a:r>
            <a:r>
              <a:rPr lang="en-GB" sz="2800" dirty="0" err="1" smtClean="0"/>
              <a:t>AxBy</a:t>
            </a:r>
            <a:r>
              <a:rPr lang="en-GB" sz="2800" dirty="0" smtClean="0"/>
              <a:t> - </a:t>
            </a:r>
            <a:r>
              <a:rPr lang="en-GB" sz="2800" dirty="0" err="1" smtClean="0"/>
              <a:t>AyBx</a:t>
            </a:r>
            <a:r>
              <a:rPr lang="en-GB" sz="2800" dirty="0" smtClean="0"/>
              <a:t> </a:t>
            </a:r>
            <a:r>
              <a:rPr lang="en-GB" dirty="0" smtClean="0"/>
              <a:t/>
            </a:r>
            <a:br>
              <a:rPr lang="en-GB" dirty="0" smtClean="0"/>
            </a:br>
            <a:endParaRPr lang="en-GB" dirty="0"/>
          </a:p>
        </p:txBody>
      </p:sp>
      <p:pic>
        <p:nvPicPr>
          <p:cNvPr id="166916" name="Picture 4" descr="http://members.tripod.com/~Paul_Kirby/images/pRightHanded.gif"/>
          <p:cNvPicPr>
            <a:picLocks noChangeAspect="1" noChangeArrowheads="1"/>
          </p:cNvPicPr>
          <p:nvPr/>
        </p:nvPicPr>
        <p:blipFill>
          <a:blip r:embed="rId3"/>
          <a:srcRect/>
          <a:stretch>
            <a:fillRect/>
          </a:stretch>
        </p:blipFill>
        <p:spPr bwMode="auto">
          <a:xfrm>
            <a:off x="6643702" y="857232"/>
            <a:ext cx="1857388" cy="1905000"/>
          </a:xfrm>
          <a:prstGeom prst="rect">
            <a:avLst/>
          </a:prstGeom>
          <a:noFill/>
        </p:spPr>
      </p:pic>
      <p:sp>
        <p:nvSpPr>
          <p:cNvPr id="166917" name="Rectangle 5"/>
          <p:cNvSpPr>
            <a:spLocks noChangeArrowheads="1"/>
          </p:cNvSpPr>
          <p:nvPr/>
        </p:nvSpPr>
        <p:spPr bwMode="auto">
          <a:xfrm>
            <a:off x="1000100" y="5429264"/>
            <a:ext cx="664373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athJax_Main-bold-Web"/>
                <a:cs typeface="Arial" pitchFamily="34" charset="0"/>
              </a:rPr>
              <a:t>a</a:t>
            </a:r>
            <a:r>
              <a:rPr kumimoji="0" lang="en-US" sz="2400" b="0" i="0" u="none" strike="noStrike" cap="none" normalizeH="0" baseline="0" dirty="0" smtClean="0">
                <a:ln>
                  <a:noFill/>
                </a:ln>
                <a:solidFill>
                  <a:schemeClr val="tx1"/>
                </a:solidFill>
                <a:effectLst/>
                <a:latin typeface="MathJax_Main-Web"/>
                <a:cs typeface="Arial" pitchFamily="34" charset="0"/>
              </a:rPr>
              <a:t>=(3,−3,1)</a:t>
            </a:r>
            <a:r>
              <a:rPr kumimoji="0" lang="en-US" sz="2400" b="0" i="0" u="none" strike="noStrike" cap="none" normalizeH="0" baseline="0" dirty="0" smtClean="0">
                <a:ln>
                  <a:noFill/>
                </a:ln>
                <a:solidFill>
                  <a:schemeClr val="tx1"/>
                </a:solidFill>
                <a:effectLst/>
                <a:latin typeface="Arial" pitchFamily="34" charset="0"/>
                <a:cs typeface="Arial" pitchFamily="34" charset="0"/>
              </a:rPr>
              <a:t> and </a:t>
            </a:r>
            <a:r>
              <a:rPr kumimoji="0" lang="en-US" sz="2400" b="0" i="0" u="none" strike="noStrike" cap="none" normalizeH="0" baseline="0" dirty="0" smtClean="0">
                <a:ln>
                  <a:noFill/>
                </a:ln>
                <a:solidFill>
                  <a:schemeClr val="tx1"/>
                </a:solidFill>
                <a:effectLst/>
                <a:latin typeface="MathJax_Main-bold-Web"/>
                <a:cs typeface="Arial" pitchFamily="34" charset="0"/>
              </a:rPr>
              <a:t>c</a:t>
            </a:r>
            <a:r>
              <a:rPr kumimoji="0" lang="en-US" sz="2400" b="0" i="0" u="none" strike="noStrike" cap="none" normalizeH="0" baseline="0" dirty="0" smtClean="0">
                <a:ln>
                  <a:noFill/>
                </a:ln>
                <a:solidFill>
                  <a:schemeClr val="tx1"/>
                </a:solidFill>
                <a:effectLst/>
                <a:latin typeface="MathJax_Main-Web"/>
                <a:cs typeface="Arial" pitchFamily="34" charset="0"/>
              </a:rPr>
              <a:t>=(−12,12,−4)</a:t>
            </a:r>
            <a:r>
              <a:rPr kumimoji="0" lang="en-US" sz="2400" b="0" i="0" u="none" strike="noStrike" cap="none" normalizeH="0" baseline="0" dirty="0" smtClean="0">
                <a:ln>
                  <a:noFill/>
                </a:ln>
                <a:solidFill>
                  <a:schemeClr val="tx1"/>
                </a:solidFill>
                <a:effectLst/>
                <a:latin typeface="Arial" pitchFamily="34" charset="0"/>
                <a:cs typeface="Arial" pitchFamily="34" charset="0"/>
              </a:rPr>
              <a:t> </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ial" pitchFamily="34" charset="0"/>
                <a:cs typeface="Arial" pitchFamily="34" charset="0"/>
              </a:rPr>
              <a:t>احسبي</a:t>
            </a:r>
            <a:r>
              <a:rPr kumimoji="0" lang="ar-SA" sz="2400" b="0" i="0" u="none" strike="noStrike" cap="none" normalizeH="0" dirty="0" smtClean="0">
                <a:ln>
                  <a:noFill/>
                </a:ln>
                <a:solidFill>
                  <a:schemeClr val="tx1"/>
                </a:solidFill>
                <a:effectLst/>
                <a:latin typeface="Arial" pitchFamily="34" charset="0"/>
                <a:cs typeface="Arial" pitchFamily="34" charset="0"/>
              </a:rPr>
              <a:t> حاصل الضرب الإتجاهي للمتجهين ؟ علقي على النتيجه ؟</a:t>
            </a:r>
            <a:r>
              <a:rPr kumimoji="0" lang="en-US" sz="24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4071942"/>
            <a:ext cx="8183880" cy="1571636"/>
          </a:xfrm>
        </p:spPr>
        <p:txBody>
          <a:bodyPr/>
          <a:lstStyle/>
          <a:p>
            <a:r>
              <a:rPr lang="ar-SA" dirty="0" smtClean="0"/>
              <a:t>اذاكان </a:t>
            </a:r>
            <a:r>
              <a:rPr lang="en-GB" dirty="0" smtClean="0"/>
              <a:t>      </a:t>
            </a:r>
            <a:r>
              <a:rPr lang="en-GB" dirty="0" smtClean="0"/>
              <a:t> </a:t>
            </a:r>
            <a:r>
              <a:rPr lang="ar-SA" dirty="0" smtClean="0"/>
              <a:t> </a:t>
            </a:r>
            <a:r>
              <a:rPr lang="en-GB" dirty="0" smtClean="0"/>
              <a:t>A.B=0 ,  AXB=0 </a:t>
            </a:r>
            <a:r>
              <a:rPr lang="ar-SA" dirty="0" smtClean="0"/>
              <a:t> فماذا يمكننا القول عن المتجهين ؟</a:t>
            </a:r>
            <a:endParaRPr lang="en-GB" dirty="0"/>
          </a:p>
        </p:txBody>
      </p:sp>
      <p:sp>
        <p:nvSpPr>
          <p:cNvPr id="5" name="5-Point Star 4"/>
          <p:cNvSpPr/>
          <p:nvPr/>
        </p:nvSpPr>
        <p:spPr>
          <a:xfrm>
            <a:off x="1000100" y="785794"/>
            <a:ext cx="6000792" cy="321471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800" dirty="0" smtClean="0">
                <a:solidFill>
                  <a:schemeClr val="tx1"/>
                </a:solidFill>
              </a:rPr>
              <a:t>للأذكياء فقط</a:t>
            </a:r>
            <a:endParaRPr lang="en-GB" sz="2800"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323528" y="3356992"/>
            <a:ext cx="4752528" cy="3240360"/>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000" b="1" dirty="0" err="1" smtClean="0"/>
              <a:t>الموائع</a:t>
            </a:r>
            <a:r>
              <a:rPr lang="ar-SA" sz="2000" b="1" dirty="0" smtClean="0"/>
              <a:t> المتحركة:</a:t>
            </a:r>
          </a:p>
          <a:p>
            <a:pPr marL="342900" indent="-342900" algn="ctr">
              <a:buFont typeface="+mj-lt"/>
              <a:buAutoNum type="arabicPeriod"/>
            </a:pPr>
            <a:r>
              <a:rPr lang="ar-SA" dirty="0" smtClean="0"/>
              <a:t>الانسياب الخطي ومعادلة الاستمرارية.</a:t>
            </a:r>
          </a:p>
          <a:p>
            <a:pPr marL="342900" indent="-342900" algn="ctr">
              <a:buFont typeface="+mj-lt"/>
              <a:buAutoNum type="arabicPeriod"/>
            </a:pPr>
            <a:r>
              <a:rPr lang="ar-SA" dirty="0" smtClean="0"/>
              <a:t>معادلة </a:t>
            </a:r>
            <a:r>
              <a:rPr lang="ar-SA" dirty="0" err="1" smtClean="0"/>
              <a:t>برنولي</a:t>
            </a:r>
            <a:r>
              <a:rPr lang="ar-SA" dirty="0" smtClean="0"/>
              <a:t> ”استنتاجها“</a:t>
            </a:r>
          </a:p>
          <a:p>
            <a:pPr marL="342900" indent="-342900" algn="ctr">
              <a:buFont typeface="+mj-lt"/>
              <a:buAutoNum type="arabicPeriod"/>
            </a:pPr>
            <a:r>
              <a:rPr lang="ar-SA" dirty="0" smtClean="0"/>
              <a:t>تطبيقات على معادلة </a:t>
            </a:r>
            <a:r>
              <a:rPr lang="ar-SA" dirty="0" err="1" smtClean="0"/>
              <a:t>برنولي</a:t>
            </a:r>
            <a:r>
              <a:rPr lang="ar-SA" dirty="0" smtClean="0"/>
              <a:t>:</a:t>
            </a:r>
          </a:p>
          <a:p>
            <a:pPr marL="342900" indent="-342900" algn="ctr">
              <a:buFont typeface="Arial" pitchFamily="34" charset="0"/>
              <a:buChar char="•"/>
            </a:pPr>
            <a:r>
              <a:rPr lang="ar-SA" dirty="0" smtClean="0"/>
              <a:t>انسياب سائل من خزان </a:t>
            </a:r>
            <a:r>
              <a:rPr lang="ar-SA" dirty="0" err="1" smtClean="0"/>
              <a:t>به</a:t>
            </a:r>
            <a:r>
              <a:rPr lang="ar-SA" dirty="0" smtClean="0"/>
              <a:t> فتحة جانبية.</a:t>
            </a:r>
          </a:p>
          <a:p>
            <a:pPr marL="342900" indent="-342900" algn="ctr">
              <a:buFont typeface="Arial" pitchFamily="34" charset="0"/>
              <a:buChar char="•"/>
            </a:pPr>
            <a:r>
              <a:rPr lang="ar-SA" dirty="0" smtClean="0"/>
              <a:t>مقياس </a:t>
            </a:r>
            <a:r>
              <a:rPr lang="ar-SA" dirty="0" err="1" smtClean="0"/>
              <a:t>فنتوري</a:t>
            </a:r>
            <a:r>
              <a:rPr lang="ar-SA" dirty="0" smtClean="0"/>
              <a:t>.</a:t>
            </a:r>
          </a:p>
          <a:p>
            <a:pPr marL="342900" indent="-342900" algn="ctr">
              <a:buFont typeface="Arial" pitchFamily="34" charset="0"/>
              <a:buChar char="•"/>
            </a:pPr>
            <a:r>
              <a:rPr lang="ar-SA" dirty="0" smtClean="0"/>
              <a:t>تطبيقات أخرى ” المرذاذ ونظرية الطيران“</a:t>
            </a:r>
          </a:p>
          <a:p>
            <a:pPr marL="342900" indent="-342900" algn="ctr">
              <a:buFont typeface="Arial" pitchFamily="34" charset="0"/>
              <a:buChar char="•"/>
            </a:pPr>
            <a:r>
              <a:rPr lang="ar-SA" dirty="0" smtClean="0"/>
              <a:t>4- اللزوجة:</a:t>
            </a:r>
          </a:p>
          <a:p>
            <a:pPr marL="342900" indent="-342900" algn="ctr">
              <a:buFont typeface="Arial" pitchFamily="34" charset="0"/>
              <a:buChar char="•"/>
            </a:pPr>
            <a:r>
              <a:rPr lang="ar-SA" dirty="0" smtClean="0"/>
              <a:t>تعريفها.</a:t>
            </a:r>
          </a:p>
          <a:p>
            <a:pPr marL="342900" indent="-342900" algn="ctr">
              <a:buFont typeface="Arial" pitchFamily="34" charset="0"/>
              <a:buChar char="•"/>
            </a:pPr>
            <a:r>
              <a:rPr lang="ar-SA" dirty="0" smtClean="0"/>
              <a:t>تعيين لزوجة السائل بطريقة </a:t>
            </a:r>
            <a:r>
              <a:rPr lang="ar-SA" dirty="0" err="1" smtClean="0"/>
              <a:t>ستوك</a:t>
            </a:r>
            <a:r>
              <a:rPr lang="ar-SA" dirty="0" smtClean="0"/>
              <a:t>.</a:t>
            </a:r>
          </a:p>
        </p:txBody>
      </p:sp>
      <p:sp>
        <p:nvSpPr>
          <p:cNvPr id="5" name="مستطيل مستدير الزوايا 4"/>
          <p:cNvSpPr/>
          <p:nvPr/>
        </p:nvSpPr>
        <p:spPr>
          <a:xfrm>
            <a:off x="4644008" y="548680"/>
            <a:ext cx="4032448" cy="2880320"/>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400" b="1" dirty="0" err="1" smtClean="0"/>
              <a:t>الموائع</a:t>
            </a:r>
            <a:r>
              <a:rPr lang="ar-SA" sz="2400" b="1" dirty="0" smtClean="0"/>
              <a:t> الساكنة:</a:t>
            </a:r>
          </a:p>
          <a:p>
            <a:pPr marL="342900" indent="-342900" algn="ctr">
              <a:buFont typeface="+mj-lt"/>
              <a:buAutoNum type="arabicPeriod"/>
            </a:pPr>
            <a:r>
              <a:rPr lang="ar-SA" dirty="0" smtClean="0"/>
              <a:t>قوة الطفو“قاعدة </a:t>
            </a:r>
            <a:r>
              <a:rPr lang="ar-SA" dirty="0" err="1" smtClean="0"/>
              <a:t>ارخميدس</a:t>
            </a:r>
            <a:r>
              <a:rPr lang="ar-SA" dirty="0" smtClean="0"/>
              <a:t>“</a:t>
            </a:r>
          </a:p>
          <a:p>
            <a:pPr marL="342900" indent="-342900" algn="ctr">
              <a:buFont typeface="+mj-lt"/>
              <a:buAutoNum type="arabicPeriod"/>
            </a:pPr>
            <a:r>
              <a:rPr lang="ar-SA" dirty="0" smtClean="0"/>
              <a:t>التوتر السطحي:</a:t>
            </a:r>
          </a:p>
          <a:p>
            <a:pPr marL="342900" indent="-342900" algn="ctr">
              <a:buFont typeface="Arial" pitchFamily="34" charset="0"/>
              <a:buChar char="•"/>
            </a:pPr>
            <a:r>
              <a:rPr lang="ar-SA" dirty="0" smtClean="0"/>
              <a:t>كيف تنشأ ظاهرة التوتر السطحي.</a:t>
            </a:r>
          </a:p>
          <a:p>
            <a:pPr marL="342900" indent="-342900" algn="ctr">
              <a:buFont typeface="Arial" pitchFamily="34" charset="0"/>
              <a:buChar char="•"/>
            </a:pPr>
            <a:r>
              <a:rPr lang="ar-SA" dirty="0" smtClean="0"/>
              <a:t>إظهار قوة التوتر السطحي عملياً.</a:t>
            </a:r>
          </a:p>
          <a:p>
            <a:pPr marL="342900" indent="-342900" algn="ctr">
              <a:buFont typeface="Arial" pitchFamily="34" charset="0"/>
              <a:buChar char="•"/>
            </a:pPr>
            <a:r>
              <a:rPr lang="ar-SA" dirty="0" smtClean="0"/>
              <a:t>الخاصية الشعرية وزاوية التلامس.</a:t>
            </a:r>
          </a:p>
          <a:p>
            <a:pPr marL="342900" indent="-342900" algn="ctr">
              <a:buFont typeface="Arial" pitchFamily="34" charset="0"/>
              <a:buChar char="•"/>
            </a:pPr>
            <a:r>
              <a:rPr lang="ar-SA" dirty="0" smtClean="0"/>
              <a:t>انتشار السوائل عند التلامس.</a:t>
            </a:r>
          </a:p>
          <a:p>
            <a:pPr marL="342900" indent="-342900" algn="ctr">
              <a:buFont typeface="Arial" pitchFamily="34" charset="0"/>
              <a:buChar char="•"/>
            </a:pPr>
            <a:r>
              <a:rPr lang="ar-SA" dirty="0" smtClean="0"/>
              <a:t>تعيين التوتر السطحي بطريقة الخاصية الشعرية.</a:t>
            </a: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p:cNvSpPr txBox="1">
            <a:spLocks noChangeArrowheads="1"/>
          </p:cNvSpPr>
          <p:nvPr/>
        </p:nvSpPr>
        <p:spPr bwMode="auto">
          <a:xfrm>
            <a:off x="2000268" y="752459"/>
            <a:ext cx="5214938" cy="83099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lgn="ctr"/>
            <a:r>
              <a:rPr lang="ar-SA" sz="2400" b="1" dirty="0" smtClean="0">
                <a:latin typeface="Bookman Old Style" pitchFamily="18" charset="0"/>
                <a:cs typeface="PT Bold Heading" pitchFamily="2" charset="-78"/>
              </a:rPr>
              <a:t>الفيزياء </a:t>
            </a:r>
            <a:r>
              <a:rPr lang="ar-SA" sz="2400" b="1" dirty="0" err="1" smtClean="0">
                <a:latin typeface="Bookman Old Style" pitchFamily="18" charset="0"/>
                <a:cs typeface="PT Bold Heading" pitchFamily="2" charset="-78"/>
              </a:rPr>
              <a:t>و</a:t>
            </a:r>
            <a:r>
              <a:rPr lang="ar-SA" sz="2400" b="1" dirty="0" smtClean="0">
                <a:latin typeface="Bookman Old Style" pitchFamily="18" charset="0"/>
                <a:cs typeface="PT Bold Heading" pitchFamily="2" charset="-78"/>
              </a:rPr>
              <a:t> القياس</a:t>
            </a:r>
          </a:p>
          <a:p>
            <a:pPr algn="ctr"/>
            <a:r>
              <a:rPr lang="en-US" sz="2400" b="1" dirty="0" smtClean="0">
                <a:latin typeface="Bookman Old Style" pitchFamily="18" charset="0"/>
                <a:cs typeface="Tahoma" pitchFamily="34" charset="0"/>
              </a:rPr>
              <a:t>Physics </a:t>
            </a:r>
            <a:r>
              <a:rPr lang="en-US" sz="2400" b="1" dirty="0">
                <a:latin typeface="Bookman Old Style" pitchFamily="18" charset="0"/>
                <a:cs typeface="Tahoma" pitchFamily="34" charset="0"/>
              </a:rPr>
              <a:t>and Measurement</a:t>
            </a:r>
            <a:endParaRPr lang="ar-SA" sz="2400" b="1" dirty="0">
              <a:latin typeface="Bookman Old Style" pitchFamily="18" charset="0"/>
              <a:cs typeface="Tahoma" pitchFamily="34" charset="0"/>
            </a:endParaRPr>
          </a:p>
        </p:txBody>
      </p:sp>
      <p:sp>
        <p:nvSpPr>
          <p:cNvPr id="3" name="TextBox 4"/>
          <p:cNvSpPr txBox="1">
            <a:spLocks noChangeArrowheads="1"/>
          </p:cNvSpPr>
          <p:nvPr/>
        </p:nvSpPr>
        <p:spPr bwMode="auto">
          <a:xfrm>
            <a:off x="785813" y="2081217"/>
            <a:ext cx="7500937" cy="2062163"/>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a:spAutoFit/>
          </a:bodyPr>
          <a:lstStyle/>
          <a:p>
            <a:pPr algn="just"/>
            <a:r>
              <a:rPr lang="ar-SA" sz="3200" b="1" dirty="0">
                <a:latin typeface="Arabic Typesetting" pitchFamily="66" charset="-78"/>
                <a:cs typeface="Arabic Typesetting" pitchFamily="66" charset="-78"/>
              </a:rPr>
              <a:t>يهتم علم الفيزياء بفهم الظواهر الطبيعية التي تحدث في الكون. ومثل العلوم الأخرى فإنه يعتمد على كل من الملاحظات العملية والقياسات الكمية. حيث يعتمد بشكل أساسي على عدد محدد من القوانين الأساسية </a:t>
            </a:r>
            <a:r>
              <a:rPr lang="en-US" sz="3200" b="1" dirty="0">
                <a:latin typeface="Arabic Typesetting" pitchFamily="66" charset="-78"/>
                <a:cs typeface="Arabic Typesetting" pitchFamily="66" charset="-78"/>
              </a:rPr>
              <a:t>(fundamental laws)</a:t>
            </a:r>
            <a:r>
              <a:rPr lang="ar-SA" sz="3200" b="1" dirty="0">
                <a:latin typeface="Arabic Typesetting" pitchFamily="66" charset="-78"/>
                <a:cs typeface="Arabic Typesetting" pitchFamily="66" charset="-78"/>
              </a:rPr>
              <a:t> التي تحكم ظاهرة طبيعية ما لتطوير النظريات التي يمكن أن تتنبأ بنتائج التجارب المستقبلية.</a:t>
            </a:r>
          </a:p>
        </p:txBody>
      </p:sp>
      <p:sp>
        <p:nvSpPr>
          <p:cNvPr id="4" name="TextBox 5"/>
          <p:cNvSpPr txBox="1">
            <a:spLocks noChangeArrowheads="1"/>
          </p:cNvSpPr>
          <p:nvPr/>
        </p:nvSpPr>
        <p:spPr bwMode="auto">
          <a:xfrm>
            <a:off x="357188" y="4502169"/>
            <a:ext cx="8286750" cy="157003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a:spAutoFit/>
          </a:bodyPr>
          <a:lstStyle/>
          <a:p>
            <a:pPr>
              <a:buClr>
                <a:srgbClr val="C00000"/>
              </a:buClr>
              <a:buSzPct val="70000"/>
            </a:pPr>
            <a:r>
              <a:rPr lang="ar-SA" sz="3200" b="1" dirty="0">
                <a:solidFill>
                  <a:srgbClr val="C00000"/>
                </a:solidFill>
                <a:latin typeface="Arabic Typesetting" pitchFamily="66" charset="-78"/>
                <a:cs typeface="Arabic Typesetting" pitchFamily="66" charset="-78"/>
              </a:rPr>
              <a:t>     الفيزياء الكلاسيكية </a:t>
            </a:r>
            <a:r>
              <a:rPr lang="en-US" sz="3200" b="1" dirty="0">
                <a:solidFill>
                  <a:srgbClr val="C00000"/>
                </a:solidFill>
                <a:latin typeface="Arabic Typesetting" pitchFamily="66" charset="-78"/>
                <a:cs typeface="Arabic Typesetting" pitchFamily="66" charset="-78"/>
              </a:rPr>
              <a:t>(classical physics)</a:t>
            </a:r>
            <a:r>
              <a:rPr lang="ar-SA" sz="3200" b="1" dirty="0">
                <a:solidFill>
                  <a:srgbClr val="C00000"/>
                </a:solidFill>
                <a:latin typeface="Arabic Typesetting" pitchFamily="66" charset="-78"/>
                <a:cs typeface="Arabic Typesetting" pitchFamily="66" charset="-78"/>
              </a:rPr>
              <a:t> هي كل الفيزياء التي طورت قبل 1900م.</a:t>
            </a:r>
          </a:p>
          <a:p>
            <a:pPr algn="just">
              <a:buClr>
                <a:srgbClr val="FF0000"/>
              </a:buClr>
              <a:buSzPct val="70000"/>
            </a:pPr>
            <a:r>
              <a:rPr lang="ar-SA" sz="3200" b="1" dirty="0">
                <a:solidFill>
                  <a:srgbClr val="C00000"/>
                </a:solidFill>
                <a:latin typeface="Arabic Typesetting" pitchFamily="66" charset="-78"/>
                <a:cs typeface="Arabic Typesetting" pitchFamily="66" charset="-78"/>
              </a:rPr>
              <a:t>     أما الفيزياء الحديثة </a:t>
            </a:r>
            <a:r>
              <a:rPr lang="en-US" sz="3200" b="1" dirty="0">
                <a:solidFill>
                  <a:srgbClr val="C00000"/>
                </a:solidFill>
                <a:latin typeface="Arabic Typesetting" pitchFamily="66" charset="-78"/>
                <a:cs typeface="Arabic Typesetting" pitchFamily="66" charset="-78"/>
              </a:rPr>
              <a:t>(modern physics)</a:t>
            </a:r>
            <a:r>
              <a:rPr lang="ar-SA" sz="3200" b="1" dirty="0">
                <a:solidFill>
                  <a:srgbClr val="C00000"/>
                </a:solidFill>
                <a:latin typeface="Arabic Typesetting" pitchFamily="66" charset="-78"/>
                <a:cs typeface="Arabic Typesetting" pitchFamily="66" charset="-78"/>
              </a:rPr>
              <a:t> فقد بدأت بداية القرن العشرين. وذلك      لأن هناك بعض الظواهر لا يمكن تفسيرها باستخدام نظريات الفيزياء الكلاسيكية. </a:t>
            </a:r>
          </a:p>
        </p:txBody>
      </p:sp>
      <p:sp>
        <p:nvSpPr>
          <p:cNvPr id="5" name="Striped Right Arrow 6"/>
          <p:cNvSpPr/>
          <p:nvPr/>
        </p:nvSpPr>
        <p:spPr>
          <a:xfrm rot="10800000">
            <a:off x="8286750" y="4714884"/>
            <a:ext cx="214313" cy="142875"/>
          </a:xfrm>
          <a:prstGeom prst="stripedRightArrow">
            <a:avLst/>
          </a:prstGeom>
          <a:solidFill>
            <a:schemeClr val="tx1"/>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a:p>
        </p:txBody>
      </p:sp>
      <p:sp>
        <p:nvSpPr>
          <p:cNvPr id="6" name="Striped Right Arrow 7"/>
          <p:cNvSpPr/>
          <p:nvPr/>
        </p:nvSpPr>
        <p:spPr>
          <a:xfrm rot="10800000">
            <a:off x="8286750" y="5143509"/>
            <a:ext cx="214313" cy="142875"/>
          </a:xfrm>
          <a:prstGeom prst="stripedRightArrow">
            <a:avLst/>
          </a:prstGeom>
          <a:solidFill>
            <a:schemeClr val="tx1"/>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par>
                                <p:cTn id="13" presetID="17" presetClass="entr" presetSubtype="2"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ppt_x</p:attrName>
                                        </p:attrNameLst>
                                      </p:cBhvr>
                                      <p:tavLst>
                                        <p:tav tm="0">
                                          <p:val>
                                            <p:strVal val="#ppt_x+#ppt_w/2"/>
                                          </p:val>
                                        </p:tav>
                                        <p:tav tm="100000">
                                          <p:val>
                                            <p:strVal val="#ppt_x"/>
                                          </p:val>
                                        </p:tav>
                                      </p:tavLst>
                                    </p:anim>
                                    <p:anim calcmode="lin" valueType="num">
                                      <p:cBhvr>
                                        <p:cTn id="16" dur="500" fill="hold"/>
                                        <p:tgtEl>
                                          <p:spTgt spid="5"/>
                                        </p:tgtEl>
                                        <p:attrNameLst>
                                          <p:attrName>ppt_y</p:attrName>
                                        </p:attrNameLst>
                                      </p:cBhvr>
                                      <p:tavLst>
                                        <p:tav tm="0">
                                          <p:val>
                                            <p:strVal val="#ppt_y"/>
                                          </p:val>
                                        </p:tav>
                                        <p:tav tm="100000">
                                          <p:val>
                                            <p:strVal val="#ppt_y"/>
                                          </p:val>
                                        </p:tav>
                                      </p:tavLst>
                                    </p:anim>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strVal val="#ppt_h"/>
                                          </p:val>
                                        </p:tav>
                                        <p:tav tm="100000">
                                          <p:val>
                                            <p:strVal val="#ppt_h"/>
                                          </p:val>
                                        </p:tav>
                                      </p:tavLst>
                                    </p:anim>
                                  </p:childTnLst>
                                </p:cTn>
                              </p:par>
                              <p:par>
                                <p:cTn id="19" presetID="17" presetClass="entr" presetSubtype="2"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ppt_x</p:attrName>
                                        </p:attrNameLst>
                                      </p:cBhvr>
                                      <p:tavLst>
                                        <p:tav tm="0">
                                          <p:val>
                                            <p:strVal val="#ppt_x+#ppt_w/2"/>
                                          </p:val>
                                        </p:tav>
                                        <p:tav tm="100000">
                                          <p:val>
                                            <p:strVal val="#ppt_x"/>
                                          </p:val>
                                        </p:tav>
                                      </p:tavLst>
                                    </p:anim>
                                    <p:anim calcmode="lin" valueType="num">
                                      <p:cBhvr>
                                        <p:cTn id="22" dur="500" fill="hold"/>
                                        <p:tgtEl>
                                          <p:spTgt spid="6"/>
                                        </p:tgtEl>
                                        <p:attrNameLst>
                                          <p:attrName>ppt_y</p:attrName>
                                        </p:attrNameLst>
                                      </p:cBhvr>
                                      <p:tavLst>
                                        <p:tav tm="0">
                                          <p:val>
                                            <p:strVal val="#ppt_y"/>
                                          </p:val>
                                        </p:tav>
                                        <p:tav tm="100000">
                                          <p:val>
                                            <p:strVal val="#ppt_y"/>
                                          </p:val>
                                        </p:tav>
                                      </p:tavLst>
                                    </p:anim>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1071546"/>
            <a:ext cx="7772400" cy="1828800"/>
          </a:xfrm>
        </p:spPr>
        <p:txBody>
          <a:bodyPr>
            <a:normAutofit/>
          </a:bodyPr>
          <a:lstStyle/>
          <a:p>
            <a:r>
              <a:rPr lang="ar-SA" sz="3200" dirty="0" smtClean="0"/>
              <a:t>الكميات الفيزيائية-المفاهيم الرئيسية:</a:t>
            </a:r>
            <a:endParaRPr lang="ar-SA" sz="3200" dirty="0"/>
          </a:p>
        </p:txBody>
      </p:sp>
      <p:sp>
        <p:nvSpPr>
          <p:cNvPr id="3" name="Subtitle 2"/>
          <p:cNvSpPr>
            <a:spLocks noGrp="1"/>
          </p:cNvSpPr>
          <p:nvPr>
            <p:ph type="subTitle" idx="1"/>
          </p:nvPr>
        </p:nvSpPr>
        <p:spPr>
          <a:xfrm>
            <a:off x="642910" y="3071810"/>
            <a:ext cx="7772400" cy="914400"/>
          </a:xfrm>
        </p:spPr>
        <p:txBody>
          <a:bodyPr/>
          <a:lstStyle/>
          <a:p>
            <a:r>
              <a:rPr lang="en-US" dirty="0" smtClean="0"/>
              <a:t>Physical Quantities-Basic Concepts</a:t>
            </a:r>
            <a:endParaRPr lang="ar-SA" dirty="0"/>
          </a:p>
        </p:txBody>
      </p:sp>
      <p:sp>
        <p:nvSpPr>
          <p:cNvPr id="4" name="Rounded Rectangle 3"/>
          <p:cNvSpPr/>
          <p:nvPr/>
        </p:nvSpPr>
        <p:spPr>
          <a:xfrm>
            <a:off x="3214678" y="3643314"/>
            <a:ext cx="5214974" cy="18573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علم الفيزياء هو العلم الذي يبحث في الظواهر الطبيعية وصفاً وفهماً وتحليلاً.</a:t>
            </a:r>
          </a:p>
          <a:p>
            <a:pPr algn="ctr"/>
            <a:r>
              <a:rPr lang="ar-SA" dirty="0" smtClean="0"/>
              <a:t>وذلك من خلال المشاهدة والتجربة  والقياس.</a:t>
            </a:r>
          </a:p>
          <a:p>
            <a:pPr algn="ctr"/>
            <a:r>
              <a:rPr lang="ar-SA" dirty="0" smtClean="0"/>
              <a:t>علم الفيزياء والرياضيات مرتبطان </a:t>
            </a:r>
            <a:r>
              <a:rPr lang="ar-SA" dirty="0" err="1" smtClean="0"/>
              <a:t>ببعضهما</a:t>
            </a:r>
            <a:r>
              <a:rPr lang="ar-SA" dirty="0" smtClean="0"/>
              <a:t> وذلك لأن فهم </a:t>
            </a:r>
            <a:r>
              <a:rPr lang="ar-SA" dirty="0" err="1" smtClean="0"/>
              <a:t>الغلاقات</a:t>
            </a:r>
            <a:r>
              <a:rPr lang="ar-SA" dirty="0" smtClean="0"/>
              <a:t> الرياضية يبسط على الدارس فهم ووصف كثير من الظواهر الفيزيائية .</a:t>
            </a:r>
            <a:endParaRPr lang="ar-SA" dirty="0"/>
          </a:p>
        </p:txBody>
      </p:sp>
      <p:sp>
        <p:nvSpPr>
          <p:cNvPr id="5" name="Rounded Rectangle 4"/>
          <p:cNvSpPr/>
          <p:nvPr/>
        </p:nvSpPr>
        <p:spPr>
          <a:xfrm>
            <a:off x="3571868" y="5786454"/>
            <a:ext cx="4071966" cy="6429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الكميات الفيزيائية يجب أن تكون قابلة للقياس </a:t>
            </a: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000108"/>
            <a:ext cx="8183880" cy="1051560"/>
          </a:xfrm>
        </p:spPr>
        <p:txBody>
          <a:bodyPr>
            <a:normAutofit fontScale="90000"/>
          </a:bodyPr>
          <a:lstStyle/>
          <a:p>
            <a:r>
              <a:rPr lang="en-US" dirty="0" smtClean="0"/>
              <a:t>Units and </a:t>
            </a:r>
            <a:r>
              <a:rPr lang="en-US" dirty="0" err="1" smtClean="0"/>
              <a:t>Measurment</a:t>
            </a:r>
            <a:r>
              <a:rPr lang="en-US" dirty="0" smtClean="0"/>
              <a:t/>
            </a:r>
            <a:br>
              <a:rPr lang="en-US" dirty="0" smtClean="0"/>
            </a:br>
            <a:r>
              <a:rPr lang="ar-SA" dirty="0" smtClean="0"/>
              <a:t>الوحدات والمقاييس</a:t>
            </a:r>
            <a:endParaRPr lang="ar-SA" dirty="0"/>
          </a:p>
        </p:txBody>
      </p:sp>
      <p:sp>
        <p:nvSpPr>
          <p:cNvPr id="3" name="Content Placeholder 2"/>
          <p:cNvSpPr>
            <a:spLocks noGrp="1"/>
          </p:cNvSpPr>
          <p:nvPr>
            <p:ph idx="1"/>
          </p:nvPr>
        </p:nvSpPr>
        <p:spPr>
          <a:xfrm>
            <a:off x="428596" y="3500438"/>
            <a:ext cx="8183880" cy="1755640"/>
          </a:xfrm>
        </p:spPr>
        <p:txBody>
          <a:bodyPr/>
          <a:lstStyle/>
          <a:p>
            <a:r>
              <a:rPr lang="ar-SA" dirty="0" smtClean="0"/>
              <a:t>علم الفيزياء هو العلم الذي يبحث في الظواهر الطبيعية وصفاً وفهماً وتحليلاً.</a:t>
            </a:r>
          </a:p>
          <a:p>
            <a:r>
              <a:rPr lang="ar-SA" dirty="0" smtClean="0"/>
              <a:t>نصف هذه الظواهر بدلالة كميات فيزيائية.</a:t>
            </a: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txDef>
      <a:spPr>
        <a:noFill/>
      </a:spPr>
      <a:bodyPr wrap="square" rtlCol="0">
        <a:spAutoFit/>
      </a:bodyPr>
      <a:lstStyle>
        <a:defPPr>
          <a:defRPr dirty="0"/>
        </a:defPPr>
      </a:lstStyle>
    </a:txDef>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2188</TotalTime>
  <Words>2005</Words>
  <Application>Microsoft Office PowerPoint</Application>
  <PresentationFormat>On-screen Show (4:3)</PresentationFormat>
  <Paragraphs>381</Paragraphs>
  <Slides>55</Slides>
  <Notes>23</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55</vt:i4>
      </vt:variant>
    </vt:vector>
  </HeadingPairs>
  <TitlesOfParts>
    <vt:vector size="58" baseType="lpstr">
      <vt:lpstr>Aspect</vt:lpstr>
      <vt:lpstr>معادلة</vt:lpstr>
      <vt:lpstr>Equation</vt:lpstr>
      <vt:lpstr>Slide 1</vt:lpstr>
      <vt:lpstr>Slide 2</vt:lpstr>
      <vt:lpstr>مفردات المنهج الذي سوف يتم تدريسه بإذن الله</vt:lpstr>
      <vt:lpstr>Slide 4</vt:lpstr>
      <vt:lpstr>Slide 5</vt:lpstr>
      <vt:lpstr>Slide 6</vt:lpstr>
      <vt:lpstr>Slide 7</vt:lpstr>
      <vt:lpstr>الكميات الفيزيائية-المفاهيم الرئيسية:</vt:lpstr>
      <vt:lpstr>Units and Measurment الوحدات والمقاييس</vt:lpstr>
      <vt:lpstr>Slide 10</vt:lpstr>
      <vt:lpstr>Slide 11</vt:lpstr>
      <vt:lpstr>Slide 12</vt:lpstr>
      <vt:lpstr>Slide 13</vt:lpstr>
      <vt:lpstr>Slide 14</vt:lpstr>
      <vt:lpstr>Slide 15</vt:lpstr>
      <vt:lpstr>الحل : نعم ومعامل التحويل بينهم 105  لأن القوة= الكتله في التسارع وبالتالي تحويل الكتله من كجم الى جم نضرب في 1000 والتسارع = سرعه/ زمن   ، والسرعه = مسافة/ الزمن وللتحويل من متر الى سم نضرب في 100 لذلك التحويل من النيوتن نظام (  كجم .متر.ثانيه ) الى  الداين نظام ( جم. سم.ثانيه) نضرب في 105 </vt:lpstr>
      <vt:lpstr>Slide 17</vt:lpstr>
      <vt:lpstr>Slide 18</vt:lpstr>
      <vt:lpstr>Slide 19</vt:lpstr>
      <vt:lpstr>بناء كتلة المادة The Building Blocks of Matter</vt:lpstr>
      <vt:lpstr>الكثافة Density           </vt:lpstr>
      <vt:lpstr>لماذا الاختلاف بين كثافة الالمنيوم والرصاص</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الحل:  </vt:lpstr>
      <vt:lpstr>Slide 36</vt:lpstr>
      <vt:lpstr>تتساوى المتجهات اذا كان لهما نفس المقدار والإتجاه</vt:lpstr>
      <vt:lpstr>Slide 38</vt:lpstr>
      <vt:lpstr>Slide 39</vt:lpstr>
      <vt:lpstr>Slide 40</vt:lpstr>
      <vt:lpstr>Slide 41</vt:lpstr>
      <vt:lpstr>ثانياً: طريقة الرسم البياني</vt:lpstr>
      <vt:lpstr>Slide 43</vt:lpstr>
      <vt:lpstr>Slide 44</vt:lpstr>
      <vt:lpstr>Slide 45</vt:lpstr>
      <vt:lpstr>الحل : A+B= 3i+4j+4 k C= 5.1  3B= 3i+15j+12k A-C=i-j+5k </vt:lpstr>
      <vt:lpstr>Slide 47</vt:lpstr>
      <vt:lpstr>Slide 48</vt:lpstr>
      <vt:lpstr>Slide 49</vt:lpstr>
      <vt:lpstr>Slide 50</vt:lpstr>
      <vt:lpstr>Slide 51</vt:lpstr>
      <vt:lpstr>Slide 52</vt:lpstr>
      <vt:lpstr>Slide 53</vt:lpstr>
      <vt:lpstr>AXB=C=Cxi+Cyj+ Czk </vt:lpstr>
      <vt:lpstr>اذاكان         A.B=0 ,  AXB=0  فماذا يمكننا القول عن المتجهين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TOSHIBA</dc:creator>
  <cp:lastModifiedBy>rawabi</cp:lastModifiedBy>
  <cp:revision>199</cp:revision>
  <dcterms:modified xsi:type="dcterms:W3CDTF">2012-09-09T09:33:32Z</dcterms:modified>
</cp:coreProperties>
</file>