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336" r:id="rId2"/>
    <p:sldId id="405" r:id="rId3"/>
    <p:sldId id="408" r:id="rId4"/>
    <p:sldId id="339" r:id="rId5"/>
    <p:sldId id="340" r:id="rId6"/>
    <p:sldId id="341" r:id="rId7"/>
    <p:sldId id="343" r:id="rId8"/>
    <p:sldId id="365" r:id="rId9"/>
    <p:sldId id="344" r:id="rId10"/>
    <p:sldId id="345" r:id="rId11"/>
    <p:sldId id="346" r:id="rId12"/>
    <p:sldId id="347" r:id="rId13"/>
    <p:sldId id="349" r:id="rId14"/>
    <p:sldId id="350" r:id="rId15"/>
    <p:sldId id="382" r:id="rId16"/>
    <p:sldId id="352" r:id="rId17"/>
    <p:sldId id="353" r:id="rId18"/>
    <p:sldId id="354" r:id="rId19"/>
    <p:sldId id="355" r:id="rId20"/>
    <p:sldId id="356" r:id="rId21"/>
    <p:sldId id="357" r:id="rId22"/>
    <p:sldId id="359" r:id="rId23"/>
    <p:sldId id="358" r:id="rId24"/>
    <p:sldId id="366" r:id="rId25"/>
    <p:sldId id="380" r:id="rId26"/>
    <p:sldId id="381" r:id="rId27"/>
    <p:sldId id="406" r:id="rId28"/>
    <p:sldId id="368" r:id="rId29"/>
    <p:sldId id="369" r:id="rId30"/>
    <p:sldId id="370" r:id="rId31"/>
    <p:sldId id="407" r:id="rId32"/>
    <p:sldId id="372" r:id="rId33"/>
    <p:sldId id="409" r:id="rId34"/>
    <p:sldId id="374" r:id="rId35"/>
    <p:sldId id="375" r:id="rId36"/>
    <p:sldId id="376" r:id="rId37"/>
    <p:sldId id="377" r:id="rId38"/>
    <p:sldId id="378" r:id="rId39"/>
    <p:sldId id="379" r:id="rId40"/>
    <p:sldId id="307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6600"/>
    <a:srgbClr val="CCFF66"/>
    <a:srgbClr val="3399FF"/>
    <a:srgbClr val="FF6F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733" autoAdjust="0"/>
    <p:restoredTop sz="90580" autoAdjust="0"/>
  </p:normalViewPr>
  <p:slideViewPr>
    <p:cSldViewPr>
      <p:cViewPr>
        <p:scale>
          <a:sx n="90" d="100"/>
          <a:sy n="90" d="100"/>
        </p:scale>
        <p:origin x="-8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09FD1D2-5FDA-4E7D-B6A5-5E86E6590B58}" type="datetimeFigureOut">
              <a:rPr lang="ar-SA" smtClean="0"/>
              <a:pPr/>
              <a:t>14/01/32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F6C88B9-4FB0-400B-8DFE-7FDD14CB5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0FF5A-C6CB-4991-9CAB-93ABE8793763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F7C97-E82F-4322-8359-0D95D1EEE9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451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DFFFF5-8085-435A-9060-64ED0DD15D42}" type="slidenum">
              <a:rPr lang="ar-SA" smtClean="0"/>
              <a:pPr/>
              <a:t>1</a:t>
            </a:fld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987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661944-CAE4-4F18-B7FA-D5062A8449A1}" type="slidenum">
              <a:rPr lang="ar-SA" smtClean="0"/>
              <a:pPr/>
              <a:t>11</a:t>
            </a:fld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8090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DEA10E-AAA1-480C-81FA-EBC3315DA913}" type="slidenum">
              <a:rPr lang="ar-SA" smtClean="0"/>
              <a:pPr/>
              <a:t>13</a:t>
            </a:fld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8192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F3FF3B-6DE5-486E-A97F-E6BE2A8F15A0}" type="slidenum">
              <a:rPr lang="ar-SA" smtClean="0"/>
              <a:pPr/>
              <a:t>14</a:t>
            </a:fld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04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FBD617-B4D6-47B3-A643-A7DE8D633E07}" type="slidenum">
              <a:rPr lang="ar-SA" smtClean="0"/>
              <a:pPr/>
              <a:t>24</a:t>
            </a:fld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168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AE33F2-F690-409E-8FB3-A5D226185DE7}" type="slidenum">
              <a:rPr lang="ar-SA" smtClean="0"/>
              <a:pPr/>
              <a:t>25</a:t>
            </a:fld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270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463261-EE42-4234-A7E2-E2E0D70A6610}" type="slidenum">
              <a:rPr lang="ar-SA" smtClean="0"/>
              <a:pPr/>
              <a:t>26</a:t>
            </a:fld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dirty="0" smtClean="0"/>
          </a:p>
        </p:txBody>
      </p:sp>
      <p:sp>
        <p:nvSpPr>
          <p:cNvPr id="6144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122C63-092B-4009-973F-831F0942BB55}" type="slidenum">
              <a:rPr lang="ar-SA" smtClean="0"/>
              <a:pPr/>
              <a:t>27</a:t>
            </a:fld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144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122C63-092B-4009-973F-831F0942BB55}" type="slidenum">
              <a:rPr lang="ar-SA" smtClean="0"/>
              <a:pPr/>
              <a:t>28</a:t>
            </a:fld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24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193C24-B672-44BE-B08F-1FC8B9EBDB00}" type="slidenum">
              <a:rPr lang="ar-SA" smtClean="0"/>
              <a:pPr/>
              <a:t>29</a:t>
            </a:fld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24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193C24-B672-44BE-B08F-1FC8B9EBDB00}" type="slidenum">
              <a:rPr lang="ar-SA" smtClean="0"/>
              <a:pPr/>
              <a:t>30</a:t>
            </a:fld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066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A2CF7F-CA60-45B6-9761-F3429DA67B2A}" type="slidenum">
              <a:rPr lang="ar-SA" smtClean="0"/>
              <a:pPr/>
              <a:t>2</a:t>
            </a:fld>
            <a:endParaRPr lang="ar-S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24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193C24-B672-44BE-B08F-1FC8B9EBDB00}" type="slidenum">
              <a:rPr lang="ar-SA" smtClean="0"/>
              <a:pPr/>
              <a:t>31</a:t>
            </a:fld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24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193C24-B672-44BE-B08F-1FC8B9EBDB00}" type="slidenum">
              <a:rPr lang="ar-SA" smtClean="0"/>
              <a:pPr/>
              <a:t>32</a:t>
            </a:fld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dirty="0" smtClean="0"/>
          </a:p>
        </p:txBody>
      </p:sp>
      <p:sp>
        <p:nvSpPr>
          <p:cNvPr id="624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193C24-B672-44BE-B08F-1FC8B9EBDB00}" type="slidenum">
              <a:rPr lang="ar-SA" smtClean="0"/>
              <a:pPr/>
              <a:t>34</a:t>
            </a:fld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246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193C24-B672-44BE-B08F-1FC8B9EBDB00}" type="slidenum">
              <a:rPr lang="ar-SA" smtClean="0"/>
              <a:pPr/>
              <a:t>35</a:t>
            </a:fld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554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DCA1F9-95ED-49C5-AD58-2640107E16C7}" type="slidenum">
              <a:rPr lang="ar-SA" smtClean="0"/>
              <a:pPr/>
              <a:t>36</a:t>
            </a:fld>
            <a:endParaRPr lang="ar-S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554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DCA1F9-95ED-49C5-AD58-2640107E16C7}" type="slidenum">
              <a:rPr lang="ar-SA" smtClean="0"/>
              <a:pPr/>
              <a:t>37</a:t>
            </a:fld>
            <a:endParaRPr lang="ar-S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6554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DCA1F9-95ED-49C5-AD58-2640107E16C7}" type="slidenum">
              <a:rPr lang="ar-SA" smtClean="0"/>
              <a:pPr/>
              <a:t>38</a:t>
            </a:fld>
            <a:endParaRPr lang="ar-S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dirty="0" smtClean="0"/>
          </a:p>
        </p:txBody>
      </p:sp>
      <p:sp>
        <p:nvSpPr>
          <p:cNvPr id="6554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DCA1F9-95ED-49C5-AD58-2640107E16C7}" type="slidenum">
              <a:rPr lang="ar-SA" smtClean="0"/>
              <a:pPr/>
              <a:t>39</a:t>
            </a:fld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270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463261-EE42-4234-A7E2-E2E0D70A6610}" type="slidenum">
              <a:rPr lang="ar-SA" smtClean="0"/>
              <a:pPr/>
              <a:t>4</a:t>
            </a:fld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373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3B9EA6-8140-4AD4-ACE6-632D54D0E13E}" type="slidenum">
              <a:rPr lang="ar-SA" smtClean="0"/>
              <a:pPr/>
              <a:t>5</a:t>
            </a:fld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475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4CD440-326C-47EC-A542-9F2888273E81}" type="slidenum">
              <a:rPr lang="ar-SA" smtClean="0"/>
              <a:pPr/>
              <a:t>6</a:t>
            </a:fld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680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094358-2453-4E1C-925B-31671BDFE9F2}" type="slidenum">
              <a:rPr lang="ar-SA" smtClean="0"/>
              <a:pPr/>
              <a:t>7</a:t>
            </a:fld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680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094358-2453-4E1C-925B-31671BDFE9F2}" type="slidenum">
              <a:rPr lang="ar-SA" smtClean="0"/>
              <a:pPr/>
              <a:t>8</a:t>
            </a:fld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782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F17D31-E098-4186-A0B0-054F7720460D}" type="slidenum">
              <a:rPr lang="ar-SA" smtClean="0"/>
              <a:pPr/>
              <a:t>9</a:t>
            </a:fld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  <p:sp>
        <p:nvSpPr>
          <p:cNvPr id="7885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C50194-871B-4F0B-A5F2-B50592FB6296}" type="slidenum">
              <a:rPr lang="ar-SA" smtClean="0"/>
              <a:pPr/>
              <a:t>10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52" name="Picture 4" descr="photo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6588125" y="333375"/>
            <a:ext cx="230505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ar-SA" sz="2800" kern="10" spc="56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3300413" y="2420938"/>
            <a:ext cx="4151312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ar-SA" sz="2800" b="1" kern="10" spc="560">
              <a:ln w="9525">
                <a:noFill/>
                <a:round/>
                <a:headEnd/>
                <a:tailEnd/>
              </a:ln>
              <a:solidFill>
                <a:srgbClr val="161645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cs typeface="Simplified Arabic"/>
            </a:endParaRPr>
          </a:p>
        </p:txBody>
      </p:sp>
      <p:sp>
        <p:nvSpPr>
          <p:cNvPr id="20487" name="WordArt 7"/>
          <p:cNvSpPr>
            <a:spLocks noChangeArrowheads="1" noChangeShapeType="1" noTextEdit="1"/>
          </p:cNvSpPr>
          <p:nvPr/>
        </p:nvSpPr>
        <p:spPr bwMode="auto">
          <a:xfrm>
            <a:off x="5029200" y="3505200"/>
            <a:ext cx="4267200" cy="191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ar-SA" sz="2400" kern="10" spc="480" dirty="0">
              <a:ln w="9525">
                <a:noFill/>
                <a:round/>
                <a:headEnd/>
                <a:tailEnd/>
              </a:ln>
              <a:solidFill>
                <a:srgbClr val="00B0F0"/>
              </a:solidFill>
              <a:latin typeface="Arial"/>
              <a:cs typeface="Arial"/>
            </a:endParaRPr>
          </a:p>
        </p:txBody>
      </p:sp>
      <p:sp>
        <p:nvSpPr>
          <p:cNvPr id="8" name="مستطيل 7"/>
          <p:cNvSpPr/>
          <p:nvPr/>
        </p:nvSpPr>
        <p:spPr>
          <a:xfrm rot="19589052">
            <a:off x="3218382" y="179858"/>
            <a:ext cx="4930117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تابع مؤسسات التنشئة الاجتماعية المدرسة</a:t>
            </a:r>
            <a:r>
              <a:rPr lang="ar-SA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ar-SA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ar-SA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1432/1/12</a:t>
            </a:r>
            <a:endParaRPr lang="ar-SA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5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مستطيل 4"/>
          <p:cNvSpPr>
            <a:spLocks noChangeArrowheads="1"/>
          </p:cNvSpPr>
          <p:nvPr/>
        </p:nvSpPr>
        <p:spPr bwMode="auto">
          <a:xfrm>
            <a:off x="2362200" y="609600"/>
            <a:ext cx="6357937" cy="52014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ar-SA" sz="2800" b="1" dirty="0">
              <a:latin typeface="Arb084" pitchFamily="2" charset="2"/>
              <a:cs typeface="MCS Aseer S_U wave." pitchFamily="2" charset="-78"/>
            </a:endParaRPr>
          </a:p>
          <a:p>
            <a:endParaRPr lang="ar-SA" sz="2800" b="1" dirty="0">
              <a:latin typeface="Arb084" pitchFamily="2" charset="2"/>
              <a:cs typeface="MCS Aseer S_U wave." pitchFamily="2" charset="-78"/>
            </a:endParaRPr>
          </a:p>
          <a:p>
            <a:r>
              <a:rPr lang="ar-SA" sz="2800" b="1" dirty="0">
                <a:latin typeface="Arb084" pitchFamily="2" charset="2"/>
                <a:cs typeface="MCS Aseer S_U wave." pitchFamily="2" charset="-78"/>
              </a:rPr>
              <a:t>ا</a:t>
            </a:r>
          </a:p>
          <a:p>
            <a:pPr algn="r"/>
            <a:endParaRPr lang="ar-SA" sz="2800" b="1" dirty="0">
              <a:latin typeface="Arb084" pitchFamily="2" charset="2"/>
              <a:cs typeface="MCS Aseer S_U wave." pitchFamily="2" charset="-78"/>
            </a:endParaRPr>
          </a:p>
          <a:p>
            <a:pPr algn="r"/>
            <a:endParaRPr lang="ar-SA" sz="2800" b="1" dirty="0">
              <a:latin typeface="Arb084" pitchFamily="2" charset="2"/>
              <a:cs typeface="MCS Aseer S_U wave." pitchFamily="2" charset="-78"/>
            </a:endParaRPr>
          </a:p>
          <a:p>
            <a:pPr algn="r"/>
            <a:r>
              <a:rPr lang="ar-SA" sz="2800" b="1" dirty="0" smtClean="0">
                <a:latin typeface="Arb084" pitchFamily="2" charset="2"/>
                <a:cs typeface="MCS Aseer S_U wave." pitchFamily="2" charset="-78"/>
              </a:rPr>
              <a:t>“</a:t>
            </a:r>
            <a:r>
              <a:rPr lang="ar-SA" sz="3200" b="1" u="sng" dirty="0">
                <a:solidFill>
                  <a:srgbClr val="FF0000"/>
                </a:solidFill>
                <a:latin typeface="Arb084" pitchFamily="2" charset="2"/>
                <a:cs typeface="Arabic Transparent" pitchFamily="2" charset="-78"/>
              </a:rPr>
              <a:t>رأي الباحثين </a:t>
            </a:r>
            <a:r>
              <a:rPr lang="ar-SA" sz="3200" b="1" dirty="0">
                <a:solidFill>
                  <a:srgbClr val="FF0000"/>
                </a:solidFill>
                <a:latin typeface="Arb084" pitchFamily="2" charset="2"/>
                <a:cs typeface="Arabic Transparent" pitchFamily="2" charset="-78"/>
              </a:rPr>
              <a:t>في أن الأفضل </a:t>
            </a:r>
            <a:r>
              <a:rPr lang="ar-SA" sz="3200" b="1" dirty="0">
                <a:latin typeface="Arb084" pitchFamily="2" charset="2"/>
                <a:cs typeface="Arabic Transparent" pitchFamily="2" charset="-78"/>
              </a:rPr>
              <a:t>أن يكون مدرسوا ألمرحله الابتدائية ذكور:</a:t>
            </a:r>
          </a:p>
          <a:p>
            <a:pPr algn="r"/>
            <a:r>
              <a:rPr lang="ar-SA" sz="3200" b="1" dirty="0" smtClean="0">
                <a:latin typeface="Arb084" pitchFamily="2" charset="2"/>
                <a:cs typeface="Arabic Transparent" pitchFamily="2" charset="-78"/>
              </a:rPr>
              <a:t>ـ لان </a:t>
            </a:r>
            <a:r>
              <a:rPr lang="ar-SA" sz="3200" b="1" dirty="0">
                <a:latin typeface="Arb084" pitchFamily="2" charset="2"/>
                <a:cs typeface="Arabic Transparent" pitchFamily="2" charset="-78"/>
              </a:rPr>
              <a:t>الطفل في سن السادسة يكون في مرحلة </a:t>
            </a:r>
            <a:r>
              <a:rPr lang="ar-SA" sz="3200" b="1" dirty="0" smtClean="0">
                <a:latin typeface="Arb084" pitchFamily="2" charset="2"/>
                <a:cs typeface="Arabic Transparent" pitchFamily="2" charset="-78"/>
              </a:rPr>
              <a:t>نمائية </a:t>
            </a:r>
            <a:r>
              <a:rPr lang="ar-SA" sz="3200" b="1" dirty="0">
                <a:latin typeface="Arb084" pitchFamily="2" charset="2"/>
                <a:cs typeface="Arabic Transparent" pitchFamily="2" charset="-78"/>
              </a:rPr>
              <a:t>وهي تكوين التطابق والتماثل مع والده ومع نماذج الذكور الأخرى  ومحاولة الطفل التشبه بالراشدين </a:t>
            </a:r>
            <a:r>
              <a:rPr lang="ar-SA" sz="3200" b="1" dirty="0" smtClean="0">
                <a:latin typeface="Arb084" pitchFamily="2" charset="2"/>
                <a:cs typeface="Arabic Transparent" pitchFamily="2" charset="-78"/>
              </a:rPr>
              <a:t>يساهم في تمرده على </a:t>
            </a:r>
            <a:r>
              <a:rPr lang="ar-SA" sz="3200" b="1" dirty="0">
                <a:latin typeface="Arb084" pitchFamily="2" charset="2"/>
                <a:cs typeface="Arabic Transparent" pitchFamily="2" charset="-78"/>
              </a:rPr>
              <a:t>الأم </a:t>
            </a:r>
          </a:p>
          <a:p>
            <a:pPr algn="r"/>
            <a:r>
              <a:rPr lang="ar-SA" sz="3200" b="1" dirty="0">
                <a:latin typeface="Arb084" pitchFamily="2" charset="2"/>
                <a:cs typeface="Arabic Transparent" pitchFamily="2" charset="-78"/>
              </a:rPr>
              <a:t>والشخصيات النسائية.                       </a:t>
            </a:r>
          </a:p>
        </p:txBody>
      </p:sp>
      <p:sp>
        <p:nvSpPr>
          <p:cNvPr id="29702" name="مستطيل 6"/>
          <p:cNvSpPr>
            <a:spLocks noChangeArrowheads="1"/>
          </p:cNvSpPr>
          <p:nvPr/>
        </p:nvSpPr>
        <p:spPr bwMode="auto">
          <a:xfrm>
            <a:off x="2286000" y="428625"/>
            <a:ext cx="63579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US" sz="2800" b="1" dirty="0" smtClean="0">
              <a:latin typeface="Arb084" pitchFamily="2" charset="2"/>
            </a:endParaRPr>
          </a:p>
          <a:p>
            <a:pPr algn="r"/>
            <a:r>
              <a:rPr lang="ar-SA" sz="2800" b="1" dirty="0" smtClean="0">
                <a:latin typeface="Arb084" pitchFamily="2" charset="2"/>
              </a:rPr>
              <a:t>نجد </a:t>
            </a:r>
            <a:r>
              <a:rPr lang="ar-SA" sz="2800" b="1" dirty="0">
                <a:latin typeface="Arb084" pitchFamily="2" charset="2"/>
              </a:rPr>
              <a:t>أن دوافع الطفل واتجاهاته ومخاوفه وأنماط سلوكه التي كونها اتجاه والدته تعمم نحو معلمته.</a:t>
            </a:r>
          </a:p>
          <a:p>
            <a:pPr algn="r"/>
            <a:r>
              <a:rPr lang="ar-SA" sz="2800" b="1" dirty="0">
                <a:latin typeface="Arb084" pitchFamily="2" charset="2"/>
              </a:rPr>
              <a:t>”“</a:t>
            </a:r>
            <a:r>
              <a:rPr lang="ar-SA" sz="2800" b="1" u="sng" dirty="0">
                <a:latin typeface="Arb084" pitchFamily="2" charset="2"/>
              </a:rPr>
              <a:t>من صفات الأمهات </a:t>
            </a:r>
            <a:r>
              <a:rPr lang="ar-SA" sz="2800" b="1" dirty="0">
                <a:latin typeface="Arb084" pitchFamily="2" charset="2"/>
              </a:rPr>
              <a:t>”</a:t>
            </a:r>
          </a:p>
          <a:p>
            <a:pPr algn="r"/>
            <a:r>
              <a:rPr lang="ar-SA" sz="2800" b="1" dirty="0">
                <a:latin typeface="Arb084" pitchFamily="2" charset="2"/>
              </a:rPr>
              <a:t>الروية والبعد عن أساليب التخويف  </a:t>
            </a:r>
            <a:r>
              <a:rPr lang="ar-SA" sz="2800" b="1" dirty="0" smtClean="0">
                <a:latin typeface="Arb084" pitchFamily="2" charset="2"/>
              </a:rPr>
              <a:t>0 </a:t>
            </a:r>
            <a:endParaRPr lang="ar-SA" sz="2800" b="1" dirty="0">
              <a:latin typeface="Arb084" pitchFamily="2" charset="2"/>
            </a:endParaRPr>
          </a:p>
        </p:txBody>
      </p:sp>
      <p:sp>
        <p:nvSpPr>
          <p:cNvPr id="8" name="مستطيل 7"/>
          <p:cNvSpPr/>
          <p:nvPr/>
        </p:nvSpPr>
        <p:spPr>
          <a:xfrm rot="19468991">
            <a:off x="-277891" y="1298180"/>
            <a:ext cx="286535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40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تابع رأى كالجان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00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مستطيل 4"/>
          <p:cNvSpPr>
            <a:spLocks noChangeArrowheads="1"/>
          </p:cNvSpPr>
          <p:nvPr/>
        </p:nvSpPr>
        <p:spPr bwMode="auto">
          <a:xfrm>
            <a:off x="2286000" y="1371600"/>
            <a:ext cx="6500813" cy="44012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/>
            <a:r>
              <a:rPr lang="ar-SA" sz="4000" b="1" u="sng" dirty="0">
                <a:latin typeface="Arb084" pitchFamily="2" charset="2"/>
                <a:cs typeface="MCS Aseer S_U wave." pitchFamily="2" charset="-78"/>
              </a:rPr>
              <a:t>رأي أخر للعالم كالجان:</a:t>
            </a:r>
          </a:p>
          <a:p>
            <a:pPr algn="r"/>
            <a:r>
              <a:rPr lang="ar-SA" sz="4000" b="1" dirty="0">
                <a:latin typeface="Arb084" pitchFamily="2" charset="2"/>
                <a:cs typeface="MCS Aseer S_U wave." pitchFamily="2" charset="-78"/>
              </a:rPr>
              <a:t>أن مدرسوا المرحلة الابتدائية </a:t>
            </a:r>
            <a:r>
              <a:rPr lang="ar-SA" sz="4000" b="1" dirty="0" smtClean="0">
                <a:latin typeface="Arb084" pitchFamily="2" charset="2"/>
                <a:cs typeface="MCS Aseer S_U wave." pitchFamily="2" charset="-78"/>
              </a:rPr>
              <a:t>ذكوراً </a:t>
            </a:r>
            <a:r>
              <a:rPr lang="ar-SA" sz="4000" b="1" dirty="0">
                <a:latin typeface="Arb084" pitchFamily="2" charset="2"/>
                <a:cs typeface="MCS Aseer S_U wave." pitchFamily="2" charset="-78"/>
              </a:rPr>
              <a:t>فإن الأولاد تكون مقاومتهم للذهاب إلى المدرسة اقل ويكون لديهم اهتمام اكبر  بالتطابق والتماثل معه.</a:t>
            </a:r>
          </a:p>
          <a:p>
            <a:pPr algn="r"/>
            <a:r>
              <a:rPr lang="ar-SA" sz="4000" b="1" dirty="0">
                <a:latin typeface="Arb084" pitchFamily="2" charset="2"/>
                <a:cs typeface="MCS Aseer S_U wave." pitchFamily="2" charset="-78"/>
              </a:rPr>
              <a:t>كما أن الأولاد يرتبطون بالأفعال الذكرية في اكتساب المعرفة وتحصيلها. </a:t>
            </a:r>
          </a:p>
          <a:p>
            <a:endParaRPr lang="ar-SA" sz="4000" b="1" dirty="0">
              <a:latin typeface="Arb084" pitchFamily="2" charset="2"/>
              <a:cs typeface="MCS Aseer S_U wave.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عنصر نائب للصورة 4" descr="baby_konoha_by_natal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731" r="16731"/>
          <a:stretch>
            <a:fillRect/>
          </a:stretch>
        </p:blipFill>
        <p:spPr>
          <a:xfrm>
            <a:off x="-500063" y="0"/>
            <a:ext cx="3548063" cy="6858000"/>
          </a:xfrm>
        </p:spPr>
      </p:pic>
      <p:pic>
        <p:nvPicPr>
          <p:cNvPr id="31749" name="عنصر نائب للصورة 4" descr="baby_konoha_by_natale.jpg"/>
          <p:cNvPicPr>
            <a:picLocks noChangeAspect="1"/>
          </p:cNvPicPr>
          <p:nvPr/>
        </p:nvPicPr>
        <p:blipFill>
          <a:blip r:embed="rId2" cstate="print"/>
          <a:srcRect l="16731" r="16731"/>
          <a:stretch>
            <a:fillRect/>
          </a:stretch>
        </p:blipFill>
        <p:spPr bwMode="auto">
          <a:xfrm>
            <a:off x="-533400" y="0"/>
            <a:ext cx="3581400" cy="6858000"/>
          </a:xfrm>
          <a:prstGeom prst="rect">
            <a:avLst/>
          </a:prstGeom>
          <a:solidFill>
            <a:schemeClr val="bg2"/>
          </a:solidFill>
          <a:ln w="127000" cap="rnd" algn="ctr">
            <a:noFill/>
            <a:miter lim="800000"/>
            <a:headEnd/>
            <a:tailEnd/>
          </a:ln>
        </p:spPr>
      </p:pic>
      <p:sp>
        <p:nvSpPr>
          <p:cNvPr id="31750" name="مستطيل 6"/>
          <p:cNvSpPr>
            <a:spLocks noChangeArrowheads="1"/>
          </p:cNvSpPr>
          <p:nvPr/>
        </p:nvSpPr>
        <p:spPr bwMode="auto">
          <a:xfrm>
            <a:off x="3352800" y="214290"/>
            <a:ext cx="5334000" cy="649408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US" sz="2800" b="1" u="sng" dirty="0" smtClean="0">
                <a:solidFill>
                  <a:srgbClr val="FF0000"/>
                </a:solidFill>
                <a:cs typeface="AL-Bsher" pitchFamily="2" charset="-78"/>
              </a:rPr>
              <a:t> : </a:t>
            </a:r>
            <a:r>
              <a:rPr lang="ar-SA" sz="2800" b="1" u="sng" dirty="0" smtClean="0">
                <a:solidFill>
                  <a:srgbClr val="FF0000"/>
                </a:solidFill>
                <a:cs typeface="AL-Bsher" pitchFamily="2" charset="-78"/>
              </a:rPr>
              <a:t>المقصود </a:t>
            </a:r>
            <a:r>
              <a:rPr lang="ar-SA" sz="2800" b="1" u="sng" dirty="0">
                <a:solidFill>
                  <a:srgbClr val="FF0000"/>
                </a:solidFill>
                <a:cs typeface="AL-Bsher" pitchFamily="2" charset="-78"/>
              </a:rPr>
              <a:t>بذلك</a:t>
            </a:r>
          </a:p>
          <a:p>
            <a:endParaRPr lang="ar-SA" sz="2400" b="1" dirty="0"/>
          </a:p>
          <a:p>
            <a:pPr algn="r"/>
            <a:r>
              <a:rPr lang="ar-SA" sz="2800" b="1" dirty="0" smtClean="0"/>
              <a:t>ـ هي </a:t>
            </a:r>
            <a:r>
              <a:rPr lang="ar-SA" sz="2800" b="1" dirty="0"/>
              <a:t>الجماعة التي تتكون من أصدقاء الطفل الذين يتقاربون في أعمارهم وميولهم وهوياتهم .</a:t>
            </a:r>
          </a:p>
          <a:p>
            <a:pPr algn="r"/>
            <a:r>
              <a:rPr lang="ar-SA" sz="2800" b="1" dirty="0" smtClean="0"/>
              <a:t>ـ الطفل </a:t>
            </a:r>
            <a:r>
              <a:rPr lang="ar-SA" sz="2800" b="1" dirty="0"/>
              <a:t>عند انضمامه إلى جماعات أخرى غير الأسرة فانه يقابل نماذج يتخذها مثلا أعلى </a:t>
            </a:r>
            <a:r>
              <a:rPr lang="ar-SA" sz="2800" b="1" dirty="0" smtClean="0"/>
              <a:t>له**</a:t>
            </a:r>
            <a:endParaRPr lang="ar-SA" sz="2800" b="1" dirty="0"/>
          </a:p>
          <a:p>
            <a:pPr algn="r"/>
            <a:r>
              <a:rPr lang="ar-SA" sz="2800" b="1" dirty="0" smtClean="0"/>
              <a:t>ـ يمتص أدورها </a:t>
            </a:r>
            <a:r>
              <a:rPr lang="ar-SA" sz="2800" b="1" dirty="0"/>
              <a:t>والصفات المحببة فيها </a:t>
            </a:r>
          </a:p>
          <a:p>
            <a:pPr algn="r"/>
            <a:r>
              <a:rPr lang="ar-SA" sz="2800" b="1" u="sng" dirty="0">
                <a:solidFill>
                  <a:srgbClr val="FF0000"/>
                </a:solidFill>
              </a:rPr>
              <a:t>دلت الأبحاث : </a:t>
            </a:r>
            <a:r>
              <a:rPr lang="ar-SA" sz="2800" b="1" dirty="0"/>
              <a:t>على أنة كثير ما يعدل الطفل </a:t>
            </a:r>
          </a:p>
          <a:p>
            <a:pPr algn="r"/>
            <a:r>
              <a:rPr lang="ar-SA" sz="2800" b="1" dirty="0"/>
              <a:t>من القيم والمعايير التي اكتسبها </a:t>
            </a:r>
            <a:r>
              <a:rPr lang="ar-SA" sz="2800" b="1" dirty="0" smtClean="0"/>
              <a:t>من المنزل </a:t>
            </a:r>
            <a:endParaRPr lang="ar-SA" sz="2800" b="1" dirty="0"/>
          </a:p>
          <a:p>
            <a:pPr algn="r"/>
            <a:r>
              <a:rPr lang="ar-SA" sz="2800" b="1" dirty="0"/>
              <a:t>تبعاً لما تتطلبه جماعة الأقران ، وكثير ما </a:t>
            </a:r>
          </a:p>
          <a:p>
            <a:pPr algn="r"/>
            <a:r>
              <a:rPr lang="ar-SA" sz="2800" b="1" dirty="0"/>
              <a:t>تؤدي الصداقة الخاطئة إلى الانحراف </a:t>
            </a:r>
            <a:r>
              <a:rPr lang="ar-SA" sz="2800" b="1" dirty="0" smtClean="0"/>
              <a:t>0 </a:t>
            </a:r>
          </a:p>
          <a:p>
            <a:pPr algn="r"/>
            <a:r>
              <a:rPr lang="ar-SA" sz="2800" b="1" dirty="0" smtClean="0"/>
              <a:t> ـ يؤكد الآباء على أهمية اختيار الأصدقاء لأبنائهم خوفاَ من الانحرافات</a:t>
            </a:r>
            <a:endParaRPr lang="ar-SA" sz="2800" b="1" dirty="0"/>
          </a:p>
        </p:txBody>
      </p:sp>
      <p:sp>
        <p:nvSpPr>
          <p:cNvPr id="9" name="مستطيل 8"/>
          <p:cNvSpPr/>
          <p:nvPr/>
        </p:nvSpPr>
        <p:spPr>
          <a:xfrm rot="20081730">
            <a:off x="-377552" y="503201"/>
            <a:ext cx="330169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5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ثالثاُ : الرفاق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0" y="1295400"/>
            <a:ext cx="6572250" cy="489364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defRPr/>
            </a:pPr>
            <a:r>
              <a:rPr lang="ar-SA" sz="2800" b="1" dirty="0">
                <a:solidFill>
                  <a:schemeClr val="tx1"/>
                </a:solidFill>
                <a:cs typeface="+mn-cs"/>
              </a:rPr>
              <a:t>ـ وجماعة الأقران : تلعب دوراً بارزاً في عملية التنشئة الاجتماعية فهي تؤثر في قيمة وعاداته واتجاهاته 0</a:t>
            </a:r>
          </a:p>
          <a:p>
            <a:pPr algn="r">
              <a:defRPr/>
            </a:pPr>
            <a:r>
              <a:rPr lang="ar-SA" sz="2800" b="1" dirty="0">
                <a:solidFill>
                  <a:schemeClr val="tx1"/>
                </a:solidFill>
                <a:cs typeface="+mn-cs"/>
              </a:rPr>
              <a:t> ـ تساعد على تكوين المعايير الاجتماعية لدى الطفل وتدريبه على تحمل المسئولية .</a:t>
            </a:r>
          </a:p>
          <a:p>
            <a:pPr algn="r">
              <a:defRPr/>
            </a:pPr>
            <a:r>
              <a:rPr lang="ar-SA" sz="2800" b="1" dirty="0">
                <a:solidFill>
                  <a:schemeClr val="tx1"/>
                </a:solidFill>
                <a:cs typeface="+mn-cs"/>
              </a:rPr>
              <a:t>ـ تساعده على تحقيق أهم مطالب النمو وهو الاعتماد على النفس والاستقلال.</a:t>
            </a:r>
          </a:p>
          <a:p>
            <a:pPr algn="r">
              <a:defRPr/>
            </a:pPr>
            <a:r>
              <a:rPr lang="ar-SA" sz="2800" b="1" dirty="0">
                <a:solidFill>
                  <a:schemeClr val="tx1"/>
                </a:solidFill>
                <a:cs typeface="+mn-cs"/>
              </a:rPr>
              <a:t>ـ تساعده على إشباع حاجات الفرد إلى المكانة والانتماء.</a:t>
            </a:r>
          </a:p>
          <a:p>
            <a:pPr algn="r">
              <a:defRPr/>
            </a:pPr>
            <a:r>
              <a:rPr lang="ar-SA" sz="2800" b="1" dirty="0">
                <a:solidFill>
                  <a:schemeClr val="tx1"/>
                </a:solidFill>
                <a:cs typeface="+mn-cs"/>
              </a:rPr>
              <a:t>من خلال التجارب تبين التالي:</a:t>
            </a:r>
          </a:p>
          <a:p>
            <a:pPr algn="r">
              <a:defRPr/>
            </a:pPr>
            <a:r>
              <a:rPr lang="ar-SA" sz="2800" b="1" dirty="0">
                <a:solidFill>
                  <a:schemeClr val="tx1"/>
                </a:solidFill>
                <a:cs typeface="+mn-cs"/>
              </a:rPr>
              <a:t>أن مدى تأثير الصحبة على الطفل هو أمر يتوقف على العلاقة بين الفرد وصحبته  من خلال :</a:t>
            </a:r>
          </a:p>
          <a:p>
            <a:pPr algn="r">
              <a:defRPr/>
            </a:pPr>
            <a:r>
              <a:rPr lang="ar-SA" sz="2800" b="1" dirty="0">
                <a:solidFill>
                  <a:schemeClr val="tx1"/>
                </a:solidFill>
                <a:cs typeface="+mn-cs"/>
              </a:rPr>
              <a:t>                                                  </a:t>
            </a:r>
            <a:r>
              <a:rPr lang="ar-SA" sz="3200" b="1" dirty="0">
                <a:cs typeface="+mn-cs"/>
              </a:rPr>
              <a:t> </a:t>
            </a:r>
          </a:p>
        </p:txBody>
      </p:sp>
      <p:sp>
        <p:nvSpPr>
          <p:cNvPr id="7" name="مستطيل 6"/>
          <p:cNvSpPr/>
          <p:nvPr/>
        </p:nvSpPr>
        <p:spPr>
          <a:xfrm rot="20737975">
            <a:off x="-30839" y="267367"/>
            <a:ext cx="2599365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5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جماعة الأقران </a:t>
            </a:r>
          </a:p>
        </p:txBody>
      </p:sp>
      <p:pic>
        <p:nvPicPr>
          <p:cNvPr id="33798" name="عنصر نائب للصورة 4" descr="baby_konoha_by_natale.jpg"/>
          <p:cNvPicPr>
            <a:picLocks noChangeAspect="1"/>
          </p:cNvPicPr>
          <p:nvPr/>
        </p:nvPicPr>
        <p:blipFill>
          <a:blip r:embed="rId3" cstate="print"/>
          <a:srcRect l="16731" r="16731"/>
          <a:stretch>
            <a:fillRect/>
          </a:stretch>
        </p:blipFill>
        <p:spPr bwMode="auto">
          <a:xfrm>
            <a:off x="-500063" y="0"/>
            <a:ext cx="2928938" cy="6858000"/>
          </a:xfrm>
          <a:prstGeom prst="rect">
            <a:avLst/>
          </a:prstGeom>
          <a:solidFill>
            <a:schemeClr val="bg2"/>
          </a:solidFill>
          <a:ln w="127000" cap="rnd" algn="ctr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34819" name="عنصر نائب للمحتوى 3" descr="flower_moq3_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25" y="0"/>
            <a:ext cx="7000875" cy="6858000"/>
          </a:xfrm>
        </p:spPr>
      </p:pic>
      <p:sp>
        <p:nvSpPr>
          <p:cNvPr id="6" name="مستطيل 5"/>
          <p:cNvSpPr/>
          <p:nvPr/>
        </p:nvSpPr>
        <p:spPr>
          <a:xfrm>
            <a:off x="2286000" y="214313"/>
            <a:ext cx="657225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ar-SA" sz="3200" b="1" dirty="0">
                <a:cs typeface="+mn-cs"/>
              </a:rPr>
              <a:t> </a:t>
            </a:r>
          </a:p>
        </p:txBody>
      </p:sp>
      <p:sp>
        <p:nvSpPr>
          <p:cNvPr id="7" name="مستطيل 6"/>
          <p:cNvSpPr/>
          <p:nvPr/>
        </p:nvSpPr>
        <p:spPr>
          <a:xfrm rot="20737975">
            <a:off x="-30839" y="267367"/>
            <a:ext cx="2599365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5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جماعة الأقران </a:t>
            </a:r>
          </a:p>
        </p:txBody>
      </p:sp>
      <p:pic>
        <p:nvPicPr>
          <p:cNvPr id="34822" name="عنصر نائب للصورة 4" descr="baby_konoha_by_natale.jpg"/>
          <p:cNvPicPr>
            <a:picLocks noChangeAspect="1"/>
          </p:cNvPicPr>
          <p:nvPr/>
        </p:nvPicPr>
        <p:blipFill>
          <a:blip r:embed="rId4" cstate="print"/>
          <a:srcRect l="16731" r="16731"/>
          <a:stretch>
            <a:fillRect/>
          </a:stretch>
        </p:blipFill>
        <p:spPr bwMode="auto">
          <a:xfrm>
            <a:off x="-500063" y="0"/>
            <a:ext cx="2928938" cy="6858000"/>
          </a:xfrm>
          <a:prstGeom prst="rect">
            <a:avLst/>
          </a:prstGeom>
          <a:solidFill>
            <a:schemeClr val="bg2"/>
          </a:solidFill>
          <a:ln w="127000" cap="rnd" algn="ctr">
            <a:noFill/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2571736" y="357166"/>
            <a:ext cx="6286544" cy="50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ar-SA" sz="3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ـ </a:t>
            </a:r>
            <a:r>
              <a:rPr lang="ar-S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كلما زادت درجة العلاقة ازداد تمسك الفرد لما اصطلحت علية الجماعة من أنماط سلوكية </a:t>
            </a:r>
          </a:p>
          <a:p>
            <a:pPr algn="r">
              <a:defRPr/>
            </a:pPr>
            <a:r>
              <a:rPr lang="ar-S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ـ عندما تتضارب معايير الآباء وجماعة الأقران فأن الطفل يميل إلى معايير جماعة الأقران ، وذلك لتأكيد استقلالية الطفل عن والدة وحاجة الطفل لتجنب نبذ الجماعة له 0  </a:t>
            </a:r>
          </a:p>
          <a:p>
            <a:pPr algn="r">
              <a:defRPr/>
            </a:pPr>
            <a:r>
              <a:rPr lang="ar-S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ـ يحاول الطفل التحرر تدريجاً من الاعتماد على أسرته من خلال اندماجه مع جماعة الأقران 0 </a:t>
            </a:r>
          </a:p>
          <a:p>
            <a:pPr algn="r">
              <a:defRPr/>
            </a:pPr>
            <a:r>
              <a:rPr lang="ar-S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ـ جماعة الأقران ما تكافئ أو تعاقب الطفل على أي من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.</a:t>
            </a:r>
            <a:r>
              <a:rPr lang="ar-S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الأنماط </a:t>
            </a:r>
            <a:r>
              <a:rPr lang="ar-SA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السلوكية سوء الايجابية أو </a:t>
            </a:r>
            <a:r>
              <a:rPr lang="ar-S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السلبية</a:t>
            </a:r>
            <a:endParaRPr lang="ar-SA" sz="3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عنصر نائب للصورة 4" descr="baby_konoha_by_natal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731" r="16731"/>
          <a:stretch>
            <a:fillRect/>
          </a:stretch>
        </p:blipFill>
        <p:spPr>
          <a:xfrm>
            <a:off x="-500063" y="0"/>
            <a:ext cx="3548063" cy="6858000"/>
          </a:xfrm>
        </p:spPr>
      </p:pic>
      <p:pic>
        <p:nvPicPr>
          <p:cNvPr id="31749" name="عنصر نائب للصورة 4" descr="baby_konoha_by_natale.jpg"/>
          <p:cNvPicPr>
            <a:picLocks noChangeAspect="1"/>
          </p:cNvPicPr>
          <p:nvPr/>
        </p:nvPicPr>
        <p:blipFill>
          <a:blip r:embed="rId2" cstate="print"/>
          <a:srcRect l="16731" r="16731"/>
          <a:stretch>
            <a:fillRect/>
          </a:stretch>
        </p:blipFill>
        <p:spPr bwMode="auto">
          <a:xfrm>
            <a:off x="-685799" y="0"/>
            <a:ext cx="3581400" cy="6858000"/>
          </a:xfrm>
          <a:prstGeom prst="rect">
            <a:avLst/>
          </a:prstGeom>
          <a:solidFill>
            <a:schemeClr val="bg2"/>
          </a:solidFill>
          <a:ln w="127000" cap="rnd" algn="ctr">
            <a:noFill/>
            <a:miter lim="800000"/>
            <a:headEnd/>
            <a:tailEnd/>
          </a:ln>
        </p:spPr>
      </p:pic>
      <p:sp>
        <p:nvSpPr>
          <p:cNvPr id="9" name="مستطيل 8"/>
          <p:cNvSpPr/>
          <p:nvPr/>
        </p:nvSpPr>
        <p:spPr>
          <a:xfrm rot="20081730">
            <a:off x="-377552" y="503201"/>
            <a:ext cx="330169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5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تابع الرفاق </a:t>
            </a:r>
            <a:endParaRPr lang="ar-SA" sz="54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276600" y="1143000"/>
            <a:ext cx="5486400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ar-SA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ـ </a:t>
            </a:r>
            <a:r>
              <a:rPr lang="ar-S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جماعة الأقران تشجع على نمو أنماط سلوكية جديدة ليست متفقة مع الأنماط الأسرية ( التي تعلمها الطفل في أسرته ) </a:t>
            </a:r>
          </a:p>
          <a:p>
            <a:pPr algn="r">
              <a:defRPr/>
            </a:pPr>
            <a:r>
              <a:rPr lang="ar-S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ـ الآباء سريعي التأثر لقوه سلطة جماعة الزملاء على أطفالهم ، لذلك نجدهم يحددون علاقة أطفالهم بمن يختلطون بهم من حيث المستوى الاجتماعي والطبقي والعنصري واختيار المناطق السكنية والمدارس التي يلتحقون</a:t>
            </a:r>
            <a:r>
              <a:rPr lang="ar-S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 </a:t>
            </a:r>
            <a:endParaRPr lang="ar-SA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ramadanpq3.jpg"/>
          <p:cNvPicPr>
            <a:picLocks noChangeAspect="1"/>
          </p:cNvPicPr>
          <p:nvPr/>
        </p:nvPicPr>
        <p:blipFill>
          <a:blip r:embed="rId2" cstate="print">
            <a:lum bright="42000" contrast="6000"/>
          </a:blip>
          <a:stretch>
            <a:fillRect/>
          </a:stretch>
        </p:blipFill>
        <p:spPr>
          <a:xfrm>
            <a:off x="285720" y="1643050"/>
            <a:ext cx="2714643" cy="4214842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balanced" dir="t"/>
          </a:scene3d>
          <a:sp3d>
            <a:bevelT/>
          </a:sp3d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857500" y="285750"/>
            <a:ext cx="5600700" cy="62865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ar-SA" i="1" u="sng" dirty="0" smtClean="0">
                <a:solidFill>
                  <a:srgbClr val="FF0000"/>
                </a:solidFill>
              </a:rPr>
              <a:t>رابعاً: دور العبادة:</a:t>
            </a:r>
            <a:br>
              <a:rPr lang="ar-SA" i="1" u="sng" dirty="0" smtClean="0">
                <a:solidFill>
                  <a:srgbClr val="FF0000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6868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0" y="1295400"/>
            <a:ext cx="5643563" cy="50006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r"/>
            <a:r>
              <a:rPr lang="ar-SA" b="1" dirty="0" smtClean="0">
                <a:cs typeface="Arabic Transparent" pitchFamily="2" charset="-78"/>
              </a:rPr>
              <a:t>ـ </a:t>
            </a:r>
            <a:r>
              <a:rPr lang="ar-S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النمو الديني لدى الفرد يكون تدريجياً حسب مراحل عمره حيث أنها تساعد على ترجمة التعاليم السماوية إلى سلوك معياري يطبقه الفرد في حياته</a:t>
            </a:r>
          </a:p>
          <a:p>
            <a:pPr algn="r"/>
            <a:r>
              <a:rPr lang="ar-S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ـ يدرك الطفل الأمور الحسية الملموسة التي يستطيع أن يشاهدها فقط </a:t>
            </a:r>
          </a:p>
          <a:p>
            <a:pPr algn="r"/>
            <a:r>
              <a:rPr lang="ar-S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ـ لا يدرك الطفل المعنويات والغيبيات المجردة كالخير والشر والصلاح والتقوى  </a:t>
            </a:r>
          </a:p>
          <a:p>
            <a:pPr algn="r"/>
            <a:r>
              <a:rPr lang="ar-SA" b="1" dirty="0" smtClean="0">
                <a:cs typeface="Arabic Transparent" pitchFamily="2" charset="-78"/>
              </a:rPr>
              <a:t>                                     </a:t>
            </a:r>
          </a:p>
          <a:p>
            <a:pPr algn="r"/>
            <a:endParaRPr lang="ar-SA" sz="2800" b="1" dirty="0" smtClean="0">
              <a:cs typeface="Arabic Transparent" pitchFamily="2" charset="-78"/>
            </a:endParaRPr>
          </a:p>
          <a:p>
            <a:pPr algn="r"/>
            <a:r>
              <a:rPr lang="ar-SA" sz="2800" b="1" dirty="0" smtClean="0">
                <a:cs typeface="Arabic Transparent" pitchFamily="2" charset="-78"/>
              </a:rPr>
              <a:t>   </a:t>
            </a:r>
            <a:endParaRPr lang="en-US" sz="2800" b="1" dirty="0" smtClean="0">
              <a:cs typeface="Arabic Transparent" pitchFamily="2" charset="-78"/>
            </a:endParaRPr>
          </a:p>
          <a:p>
            <a:endParaRPr lang="ar-SA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ramadanpq3.jpg"/>
          <p:cNvPicPr>
            <a:picLocks noChangeAspect="1"/>
          </p:cNvPicPr>
          <p:nvPr/>
        </p:nvPicPr>
        <p:blipFill>
          <a:blip r:embed="rId2" cstate="print">
            <a:lum bright="42000" contrast="6000"/>
          </a:blip>
          <a:stretch>
            <a:fillRect/>
          </a:stretch>
        </p:blipFill>
        <p:spPr>
          <a:xfrm>
            <a:off x="1" y="1357298"/>
            <a:ext cx="2643174" cy="3857652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balanced" dir="t"/>
          </a:scene3d>
          <a:sp3d>
            <a:bevelT/>
          </a:sp3d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71750" y="285750"/>
            <a:ext cx="5886450" cy="62865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ar-SA" i="1" u="sng" dirty="0" smtClean="0">
                <a:solidFill>
                  <a:srgbClr val="FF0000"/>
                </a:solidFill>
              </a:rPr>
              <a:t>تابع رابعاً: دور العبادة:</a:t>
            </a:r>
            <a:br>
              <a:rPr lang="ar-SA" i="1" u="sng" dirty="0" smtClean="0">
                <a:solidFill>
                  <a:srgbClr val="FF0000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7892" name="عنوان فرعي 2"/>
          <p:cNvSpPr>
            <a:spLocks noGrp="1"/>
          </p:cNvSpPr>
          <p:nvPr>
            <p:ph type="subTitle" idx="1"/>
          </p:nvPr>
        </p:nvSpPr>
        <p:spPr>
          <a:xfrm>
            <a:off x="3000375" y="1143000"/>
            <a:ext cx="5643563" cy="44243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r"/>
            <a:r>
              <a:rPr lang="ar-SA" b="1" dirty="0" smtClean="0">
                <a:cs typeface="Arabic Transparent" pitchFamily="2" charset="-78"/>
              </a:rPr>
              <a:t>ـ </a:t>
            </a:r>
            <a:r>
              <a:rPr lang="ar-SA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abic Transparent" pitchFamily="2" charset="-78"/>
              </a:rPr>
              <a:t>خلال نموه إلى مرحلة الطفولة المتأخرة يناقش بعض الأمور الدينية ثم في مرحلة المراهقة يلجأ إلى الدين ليجد فيه مخرجا ًمن </a:t>
            </a:r>
          </a:p>
          <a:p>
            <a:pPr algn="r"/>
            <a:r>
              <a:rPr lang="ar-SA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abic Transparent" pitchFamily="2" charset="-78"/>
              </a:rPr>
              <a:t>مشكلاته وسند يحقق له الشعور بألا من </a:t>
            </a:r>
          </a:p>
          <a:p>
            <a:pPr algn="r"/>
            <a:r>
              <a:rPr lang="ar-SA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abic Transparent" pitchFamily="2" charset="-78"/>
              </a:rPr>
              <a:t>الذي فقده بسبب الصراعات التي تدور في نفسه 0  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ramadanpq3.jpg"/>
          <p:cNvPicPr>
            <a:picLocks noChangeAspect="1"/>
          </p:cNvPicPr>
          <p:nvPr/>
        </p:nvPicPr>
        <p:blipFill>
          <a:blip r:embed="rId2" cstate="print">
            <a:lum bright="42000" contrast="6000"/>
          </a:blip>
          <a:stretch>
            <a:fillRect/>
          </a:stretch>
        </p:blipFill>
        <p:spPr>
          <a:xfrm>
            <a:off x="1" y="1357298"/>
            <a:ext cx="2643174" cy="3857652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balanced" dir="t"/>
          </a:scene3d>
          <a:sp3d>
            <a:bevelT/>
          </a:sp3d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71750" y="285750"/>
            <a:ext cx="5886450" cy="62865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ar-SA" i="1" u="sng" dirty="0" smtClean="0">
                <a:solidFill>
                  <a:srgbClr val="FF0000"/>
                </a:solidFill>
              </a:rPr>
              <a:t>تابع رابعاً: دور العبادة:</a:t>
            </a:r>
            <a:br>
              <a:rPr lang="ar-SA" i="1" u="sng" dirty="0" smtClean="0">
                <a:solidFill>
                  <a:srgbClr val="FF0000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ar-SA" i="1" dirty="0" smtClean="0">
                <a:solidFill>
                  <a:schemeClr val="accent2"/>
                </a:solidFill>
              </a:rPr>
              <a:t/>
            </a:r>
            <a:br>
              <a:rPr lang="ar-SA" i="1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8916" name="عنوان فرعي 2"/>
          <p:cNvSpPr>
            <a:spLocks noGrp="1"/>
          </p:cNvSpPr>
          <p:nvPr>
            <p:ph type="subTitle" idx="1"/>
          </p:nvPr>
        </p:nvSpPr>
        <p:spPr>
          <a:xfrm>
            <a:off x="2786063" y="1143000"/>
            <a:ext cx="5857875" cy="5500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3600" b="1" dirty="0" smtClean="0">
                <a:solidFill>
                  <a:schemeClr val="tx1"/>
                </a:solidFill>
                <a:cs typeface="Arabic Transparent" pitchFamily="2" charset="-78"/>
              </a:rPr>
              <a:t>دور العبادة في عملية التنشئة الأجتماعيه من خلال : </a:t>
            </a:r>
          </a:p>
          <a:p>
            <a:pPr algn="r"/>
            <a:r>
              <a:rPr lang="ar-SA" sz="3600" b="1" dirty="0" smtClean="0">
                <a:solidFill>
                  <a:schemeClr val="tx1"/>
                </a:solidFill>
                <a:cs typeface="Arabic Transparent" pitchFamily="2" charset="-78"/>
              </a:rPr>
              <a:t> ـ تساعد العبادة في ترجمة التعاليم السماوية إلى سلوك معياري يطبقه الفرد في حياته 0 </a:t>
            </a:r>
          </a:p>
          <a:p>
            <a:pPr algn="r"/>
            <a:r>
              <a:rPr lang="ar-SA" sz="3600" b="1" dirty="0" smtClean="0">
                <a:solidFill>
                  <a:schemeClr val="tx1"/>
                </a:solidFill>
                <a:cs typeface="Arabic Transparent" pitchFamily="2" charset="-78"/>
              </a:rPr>
              <a:t>ـ أن استخدام أساليب الترغيب والترهيب </a:t>
            </a:r>
          </a:p>
          <a:p>
            <a:pPr algn="r"/>
            <a:r>
              <a:rPr lang="ar-SA" sz="3600" b="1" dirty="0" smtClean="0">
                <a:solidFill>
                  <a:schemeClr val="tx1"/>
                </a:solidFill>
                <a:cs typeface="Arabic Transparent" pitchFamily="2" charset="-78"/>
              </a:rPr>
              <a:t>والعقاب تساعد في توجيه سلوك الأشخاص نحو الأفضل ونبذ الأساليب السلوكية غير السوية 0</a:t>
            </a:r>
          </a:p>
          <a:p>
            <a:pPr algn="r"/>
            <a:r>
              <a:rPr lang="ar-SA" sz="3600" b="1" dirty="0" smtClean="0">
                <a:solidFill>
                  <a:schemeClr val="tx1"/>
                </a:solidFill>
                <a:cs typeface="Arabic Transparent" pitchFamily="2" charset="-78"/>
              </a:rPr>
              <a:t>ـ تساعد في توحيد السلوك الأجتماعى للأفراد والتقريب بين الطبقات الاجتماعية 0</a:t>
            </a:r>
          </a:p>
          <a:p>
            <a:pPr algn="r"/>
            <a:endParaRPr lang="ar-SA" sz="2800" b="1" dirty="0" smtClean="0">
              <a:cs typeface="Arabic Transparent" pitchFamily="2" charset="-78"/>
            </a:endParaRPr>
          </a:p>
          <a:p>
            <a:pPr algn="r"/>
            <a:endParaRPr lang="ar-SA" b="1" dirty="0" smtClean="0">
              <a:cs typeface="Arabic Transparent" pitchFamily="2" charset="-78"/>
            </a:endParaRPr>
          </a:p>
          <a:p>
            <a:pPr algn="r"/>
            <a:endParaRPr lang="ar-SA" b="1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صورة 4" descr="11915852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2286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عنوان 1"/>
          <p:cNvSpPr>
            <a:spLocks noGrp="1"/>
          </p:cNvSpPr>
          <p:nvPr>
            <p:ph type="ctrTitle"/>
          </p:nvPr>
        </p:nvSpPr>
        <p:spPr>
          <a:xfrm>
            <a:off x="3200400" y="500063"/>
            <a:ext cx="5257800" cy="2928937"/>
          </a:xfrm>
        </p:spPr>
        <p:txBody>
          <a:bodyPr>
            <a:normAutofit fontScale="90000"/>
          </a:bodyPr>
          <a:lstStyle/>
          <a:p>
            <a:pPr algn="r"/>
            <a: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  <a:t/>
            </a:r>
            <a:b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</a:br>
            <a: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  <a:t/>
            </a:r>
            <a:b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</a:br>
            <a: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  <a:t/>
            </a:r>
            <a:b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</a:br>
            <a: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  <a:t/>
            </a:r>
            <a:b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</a:br>
            <a: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  <a:t/>
            </a:r>
            <a:br>
              <a:rPr lang="ar-SA" sz="4000" dirty="0" smtClean="0">
                <a:solidFill>
                  <a:schemeClr val="tx1"/>
                </a:solidFill>
                <a:cs typeface="Arabic Transparent" pitchFamily="2" charset="-78"/>
              </a:rPr>
            </a:br>
            <a:r>
              <a:rPr lang="ar-SA" sz="4000" u="sng" dirty="0" smtClean="0">
                <a:solidFill>
                  <a:srgbClr val="FF0000"/>
                </a:solidFill>
                <a:cs typeface="Arabic Transparent" pitchFamily="2" charset="-78"/>
              </a:rPr>
              <a:t>خامساً: وسائل الإعلام:</a:t>
            </a:r>
            <a:r>
              <a:rPr lang="en-US" sz="4000" dirty="0" smtClean="0">
                <a:solidFill>
                  <a:schemeClr val="tx1"/>
                </a:solidFill>
                <a:cs typeface="Arabic Transparent" pitchFamily="2" charset="-78"/>
              </a:rPr>
              <a:t/>
            </a:r>
            <a:br>
              <a:rPr lang="en-US" sz="4000" dirty="0" smtClean="0">
                <a:solidFill>
                  <a:schemeClr val="tx1"/>
                </a:solidFill>
                <a:cs typeface="Arabic Transparent" pitchFamily="2" charset="-78"/>
              </a:rPr>
            </a:br>
            <a:r>
              <a:rPr lang="ar-SA" sz="4000" b="1" dirty="0" smtClean="0">
                <a:solidFill>
                  <a:schemeClr val="tx1"/>
                </a:solidFill>
                <a:cs typeface="Arabic Transparent" pitchFamily="2" charset="-78"/>
              </a:rPr>
              <a:t>يعد الإعلام سلاح ذو حدين فإذا أحسن </a:t>
            </a:r>
            <a:r>
              <a:rPr lang="ar-SA" sz="4000" b="1" u="sng" dirty="0" smtClean="0">
                <a:solidFill>
                  <a:schemeClr val="tx1"/>
                </a:solidFill>
                <a:cs typeface="Arabic Transparent" pitchFamily="2" charset="-78"/>
              </a:rPr>
              <a:t>توجيهه يمكن</a:t>
            </a:r>
            <a:r>
              <a:rPr lang="ar-SA" sz="4000" b="1" dirty="0" smtClean="0">
                <a:solidFill>
                  <a:schemeClr val="tx1"/>
                </a:solidFill>
                <a:cs typeface="Arabic Transparent" pitchFamily="2" charset="-78"/>
              </a:rPr>
              <a:t/>
            </a:r>
            <a:br>
              <a:rPr lang="ar-SA" sz="4000" b="1" dirty="0" smtClean="0">
                <a:solidFill>
                  <a:schemeClr val="tx1"/>
                </a:solidFill>
                <a:cs typeface="Arabic Transparent" pitchFamily="2" charset="-78"/>
              </a:rPr>
            </a:br>
            <a:r>
              <a:rPr lang="ar-SA" sz="4000" b="1" dirty="0" smtClean="0">
                <a:solidFill>
                  <a:schemeClr val="tx1"/>
                </a:solidFill>
                <a:cs typeface="Arabic Transparent" pitchFamily="2" charset="-78"/>
              </a:rPr>
              <a:t> أن يصبح أداة فعالة في إرساء القواعد الدينية والخلقيّة للمجتمع وتثبيتها وإذا أسيء استخدامه فإنه يؤدي إلى اكتساب العادات السلوكيّة السيئة.</a:t>
            </a:r>
          </a:p>
        </p:txBody>
      </p:sp>
      <p:pic>
        <p:nvPicPr>
          <p:cNvPr id="39941" name="صورة 3" descr="ShowPic.jpg"/>
          <p:cNvPicPr>
            <a:picLocks noChangeAspect="1"/>
          </p:cNvPicPr>
          <p:nvPr/>
        </p:nvPicPr>
        <p:blipFill>
          <a:blip r:embed="rId3" cstate="print">
            <a:lum bright="24000" contrast="6000"/>
          </a:blip>
          <a:srcRect/>
          <a:stretch>
            <a:fillRect/>
          </a:stretch>
        </p:blipFill>
        <p:spPr bwMode="auto">
          <a:xfrm>
            <a:off x="285750" y="428625"/>
            <a:ext cx="22796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254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308350" y="3244850"/>
            <a:ext cx="2263775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ar-SA" kern="10" spc="48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2667000" y="685800"/>
            <a:ext cx="533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000" b="1" u="sng" dirty="0" smtClean="0">
                <a:solidFill>
                  <a:schemeClr val="tx2"/>
                </a:solidFill>
              </a:rPr>
              <a:t>مؤسسات التنشئة الاجتماعية</a:t>
            </a:r>
            <a:r>
              <a:rPr lang="ar-SA" sz="4000" b="1" dirty="0" smtClean="0">
                <a:solidFill>
                  <a:schemeClr val="tx2"/>
                </a:solidFill>
              </a:rPr>
              <a:t>:</a:t>
            </a:r>
          </a:p>
          <a:p>
            <a:pPr algn="r"/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ar-SA" sz="4000" b="1" dirty="0" smtClean="0">
                <a:solidFill>
                  <a:schemeClr val="tx2"/>
                </a:solidFill>
              </a:rPr>
              <a:t>1-الأسرة</a:t>
            </a:r>
          </a:p>
          <a:p>
            <a:pPr algn="r"/>
            <a:r>
              <a:rPr lang="ar-SA" sz="4000" b="1" dirty="0" smtClean="0">
                <a:solidFill>
                  <a:schemeClr val="tx2"/>
                </a:solidFill>
              </a:rPr>
              <a:t>2-المدرسة</a:t>
            </a:r>
          </a:p>
          <a:p>
            <a:pPr algn="r"/>
            <a:r>
              <a:rPr lang="ar-SA" sz="4000" b="1" dirty="0" smtClean="0">
                <a:solidFill>
                  <a:schemeClr val="tx2"/>
                </a:solidFill>
              </a:rPr>
              <a:t>3-جماعة الرفاق</a:t>
            </a:r>
          </a:p>
          <a:p>
            <a:pPr algn="r"/>
            <a:r>
              <a:rPr lang="ar-SA" sz="4000" b="1" dirty="0" smtClean="0">
                <a:solidFill>
                  <a:schemeClr val="tx2"/>
                </a:solidFill>
              </a:rPr>
              <a:t>4-دور العبادة</a:t>
            </a:r>
          </a:p>
          <a:p>
            <a:pPr algn="r"/>
            <a:r>
              <a:rPr lang="ar-SA" sz="4000" b="1" dirty="0" smtClean="0">
                <a:solidFill>
                  <a:schemeClr val="tx2"/>
                </a:solidFill>
              </a:rPr>
              <a:t>5-وسائل الأعلام                                     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ar-SA" sz="4000" b="1" dirty="0" smtClean="0">
                <a:solidFill>
                  <a:schemeClr val="tx2"/>
                </a:solidFill>
              </a:rPr>
              <a:t>6-الثقافة</a:t>
            </a:r>
            <a:endParaRPr lang="ar-SA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صورة 4" descr="11915852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286125"/>
            <a:ext cx="2286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عنوان 1"/>
          <p:cNvSpPr>
            <a:spLocks noGrp="1"/>
          </p:cNvSpPr>
          <p:nvPr>
            <p:ph type="ctrTitle"/>
          </p:nvPr>
        </p:nvSpPr>
        <p:spPr>
          <a:xfrm>
            <a:off x="2571750" y="500063"/>
            <a:ext cx="6286500" cy="1857375"/>
          </a:xfrm>
        </p:spPr>
        <p:txBody>
          <a:bodyPr>
            <a:normAutofit fontScale="90000"/>
          </a:bodyPr>
          <a:lstStyle/>
          <a:p>
            <a:pPr algn="r"/>
            <a:r>
              <a:rPr lang="ar-SA" sz="2800" u="sng" dirty="0" smtClean="0">
                <a:solidFill>
                  <a:srgbClr val="FF0000"/>
                </a:solidFill>
              </a:rPr>
              <a:t/>
            </a:r>
            <a:br>
              <a:rPr lang="ar-SA" sz="2800" u="sng" dirty="0" smtClean="0">
                <a:solidFill>
                  <a:srgbClr val="FF0000"/>
                </a:solidFill>
              </a:rPr>
            </a:br>
            <a:r>
              <a:rPr lang="ar-SA" sz="2800" u="sng" dirty="0" smtClean="0">
                <a:solidFill>
                  <a:srgbClr val="FF0000"/>
                </a:solidFill>
              </a:rPr>
              <a:t/>
            </a:r>
            <a:br>
              <a:rPr lang="ar-SA" sz="2800" u="sng" dirty="0" smtClean="0">
                <a:solidFill>
                  <a:srgbClr val="FF0000"/>
                </a:solidFill>
              </a:rPr>
            </a:br>
            <a:r>
              <a:rPr lang="ar-SA" sz="2800" u="sng" dirty="0" smtClean="0">
                <a:solidFill>
                  <a:srgbClr val="FF0000"/>
                </a:solidFill>
              </a:rPr>
              <a:t>يتوقف تأثير وسائل الأعلام في عملية التنشئة الاجتماعية على </a:t>
            </a:r>
            <a:r>
              <a:rPr lang="ar-SA" sz="2800" b="1" dirty="0" err="1" smtClean="0">
                <a:solidFill>
                  <a:schemeClr val="tx1"/>
                </a:solidFill>
              </a:rPr>
              <a:t>ـ</a:t>
            </a:r>
            <a:r>
              <a:rPr lang="ar-SA" sz="2800" b="1" dirty="0" smtClean="0">
                <a:solidFill>
                  <a:schemeClr val="tx1"/>
                </a:solidFill>
              </a:rPr>
              <a:t> نوع وسيلة الأعلام المتاحة للفرد 0 </a:t>
            </a:r>
            <a:br>
              <a:rPr lang="ar-SA" sz="2800" b="1" dirty="0" smtClean="0">
                <a:solidFill>
                  <a:schemeClr val="tx1"/>
                </a:solidFill>
              </a:rPr>
            </a:br>
            <a:r>
              <a:rPr lang="ar-SA" sz="2800" b="1" dirty="0" err="1" smtClean="0">
                <a:solidFill>
                  <a:schemeClr val="tx1"/>
                </a:solidFill>
              </a:rPr>
              <a:t>ـ</a:t>
            </a:r>
            <a:r>
              <a:rPr lang="ar-SA" sz="2800" b="1" dirty="0" smtClean="0">
                <a:solidFill>
                  <a:schemeClr val="tx1"/>
                </a:solidFill>
              </a:rPr>
              <a:t> رد فعل الفرد لما يتعرض له من وسائل الأعلام 0 </a:t>
            </a:r>
            <a:br>
              <a:rPr lang="ar-SA" sz="2800" b="1" dirty="0" smtClean="0">
                <a:solidFill>
                  <a:schemeClr val="tx1"/>
                </a:solidFill>
              </a:rPr>
            </a:br>
            <a:r>
              <a:rPr lang="ar-SA" sz="2800" b="1" dirty="0" err="1" smtClean="0">
                <a:solidFill>
                  <a:schemeClr val="tx1"/>
                </a:solidFill>
              </a:rPr>
              <a:t>ـ</a:t>
            </a:r>
            <a:r>
              <a:rPr lang="ar-SA" sz="2800" b="1" dirty="0" smtClean="0">
                <a:solidFill>
                  <a:schemeClr val="tx1"/>
                </a:solidFill>
              </a:rPr>
              <a:t> ردود الفعل المتوقعة من الآخرين إذا اسلكوا ما تقدمة وسائل الأعلام </a:t>
            </a:r>
            <a:r>
              <a:rPr lang="ar-SA" sz="2800" dirty="0" smtClean="0">
                <a:solidFill>
                  <a:schemeClr val="tx1"/>
                </a:solidFill>
              </a:rPr>
              <a:t>0 </a:t>
            </a:r>
          </a:p>
        </p:txBody>
      </p:sp>
      <p:sp>
        <p:nvSpPr>
          <p:cNvPr id="40964" name="عنوان فرعي 2"/>
          <p:cNvSpPr>
            <a:spLocks noGrp="1"/>
          </p:cNvSpPr>
          <p:nvPr>
            <p:ph type="subTitle" idx="1"/>
          </p:nvPr>
        </p:nvSpPr>
        <p:spPr>
          <a:xfrm>
            <a:off x="3352800" y="2357439"/>
            <a:ext cx="5505450" cy="2900362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chemeClr val="accent2"/>
                </a:solidFill>
              </a:rPr>
              <a:t> </a:t>
            </a:r>
            <a:endParaRPr lang="ar-SA" b="1" dirty="0" smtClean="0"/>
          </a:p>
          <a:p>
            <a:pPr algn="r"/>
            <a:r>
              <a:rPr lang="ar-SA" sz="2400" b="1" dirty="0" smtClean="0">
                <a:solidFill>
                  <a:schemeClr val="tx1"/>
                </a:solidFill>
              </a:rPr>
              <a:t>ـ مدى توافر المجال الاجتماعي الذي يجرب فيه الفرد ما تعلمه من معايير ومواقف وعلاقات اجتماعية 0 </a:t>
            </a:r>
          </a:p>
          <a:p>
            <a:pPr algn="r"/>
            <a:endParaRPr lang="ar-SA" b="1" dirty="0" smtClean="0"/>
          </a:p>
          <a:p>
            <a:pPr algn="r"/>
            <a:endParaRPr lang="ar-SA" b="1" dirty="0" smtClean="0"/>
          </a:p>
        </p:txBody>
      </p:sp>
      <p:pic>
        <p:nvPicPr>
          <p:cNvPr id="40965" name="صورة 3" descr="ShowPic.jpg"/>
          <p:cNvPicPr>
            <a:picLocks noChangeAspect="1"/>
          </p:cNvPicPr>
          <p:nvPr/>
        </p:nvPicPr>
        <p:blipFill>
          <a:blip r:embed="rId3" cstate="print">
            <a:lum bright="24000" contrast="6000"/>
          </a:blip>
          <a:srcRect/>
          <a:stretch>
            <a:fillRect/>
          </a:stretch>
        </p:blipFill>
        <p:spPr bwMode="auto">
          <a:xfrm>
            <a:off x="214313" y="428625"/>
            <a:ext cx="21431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صورة 4" descr="11915852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286125"/>
            <a:ext cx="2286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عنوان 1"/>
          <p:cNvSpPr>
            <a:spLocks noGrp="1"/>
          </p:cNvSpPr>
          <p:nvPr>
            <p:ph type="ctrTitle"/>
          </p:nvPr>
        </p:nvSpPr>
        <p:spPr>
          <a:xfrm>
            <a:off x="2571750" y="500063"/>
            <a:ext cx="6286500" cy="1857375"/>
          </a:xfrm>
        </p:spPr>
        <p:txBody>
          <a:bodyPr>
            <a:normAutofit fontScale="90000"/>
          </a:bodyPr>
          <a:lstStyle/>
          <a:p>
            <a:pPr algn="r"/>
            <a:r>
              <a:rPr lang="ar-SA" sz="2800" u="sng" smtClean="0">
                <a:solidFill>
                  <a:srgbClr val="FF0000"/>
                </a:solidFill>
              </a:rPr>
              <a:t/>
            </a:r>
            <a:br>
              <a:rPr lang="ar-SA" sz="2800" u="sng" smtClean="0">
                <a:solidFill>
                  <a:srgbClr val="FF0000"/>
                </a:solidFill>
              </a:rPr>
            </a:br>
            <a:r>
              <a:rPr lang="ar-SA" sz="2800" u="sng" smtClean="0">
                <a:solidFill>
                  <a:srgbClr val="FF0000"/>
                </a:solidFill>
              </a:rPr>
              <a:t/>
            </a:r>
            <a:br>
              <a:rPr lang="ar-SA" sz="2800" u="sng" smtClean="0">
                <a:solidFill>
                  <a:srgbClr val="FF0000"/>
                </a:solidFill>
              </a:rPr>
            </a:br>
            <a:r>
              <a:rPr lang="ar-SA" sz="2800" smtClean="0">
                <a:solidFill>
                  <a:schemeClr val="tx1"/>
                </a:solidFill>
              </a:rPr>
              <a:t/>
            </a:r>
            <a:br>
              <a:rPr lang="ar-SA" sz="2800" smtClean="0">
                <a:solidFill>
                  <a:schemeClr val="tx1"/>
                </a:solidFill>
              </a:rPr>
            </a:br>
            <a:r>
              <a:rPr lang="ar-SA" sz="2800" smtClean="0">
                <a:solidFill>
                  <a:schemeClr val="tx1"/>
                </a:solidFill>
              </a:rPr>
              <a:t/>
            </a:r>
            <a:br>
              <a:rPr lang="ar-SA" sz="2800" smtClean="0">
                <a:solidFill>
                  <a:schemeClr val="tx1"/>
                </a:solidFill>
              </a:rPr>
            </a:br>
            <a:endParaRPr lang="ar-SA" sz="2800" smtClean="0">
              <a:solidFill>
                <a:schemeClr val="tx1"/>
              </a:solidFill>
            </a:endParaRPr>
          </a:p>
        </p:txBody>
      </p:sp>
      <p:sp>
        <p:nvSpPr>
          <p:cNvPr id="41988" name="عنوان فرعي 2"/>
          <p:cNvSpPr>
            <a:spLocks noGrp="1"/>
          </p:cNvSpPr>
          <p:nvPr>
            <p:ph type="subTitle" idx="1"/>
          </p:nvPr>
        </p:nvSpPr>
        <p:spPr>
          <a:xfrm>
            <a:off x="2500313" y="2357438"/>
            <a:ext cx="6357937" cy="3946525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chemeClr val="accent2"/>
                </a:solidFill>
              </a:rPr>
              <a:t> </a:t>
            </a:r>
          </a:p>
          <a:p>
            <a:pPr algn="r"/>
            <a:endParaRPr lang="ar-SA" b="1" dirty="0" smtClean="0"/>
          </a:p>
          <a:p>
            <a:pPr algn="r"/>
            <a:r>
              <a:rPr lang="ar-SA" b="1" dirty="0" smtClean="0"/>
              <a:t> </a:t>
            </a:r>
          </a:p>
          <a:p>
            <a:pPr algn="r"/>
            <a:endParaRPr lang="ar-SA" b="1" dirty="0" smtClean="0"/>
          </a:p>
          <a:p>
            <a:pPr algn="r"/>
            <a:r>
              <a:rPr lang="ar-SA" b="1" dirty="0" smtClean="0"/>
              <a:t>0</a:t>
            </a:r>
          </a:p>
        </p:txBody>
      </p:sp>
      <p:pic>
        <p:nvPicPr>
          <p:cNvPr id="41989" name="صورة 3" descr="ShowPic.jpg"/>
          <p:cNvPicPr>
            <a:picLocks noChangeAspect="1"/>
          </p:cNvPicPr>
          <p:nvPr/>
        </p:nvPicPr>
        <p:blipFill>
          <a:blip r:embed="rId3" cstate="print">
            <a:lum bright="24000" contrast="6000"/>
          </a:blip>
          <a:srcRect/>
          <a:stretch>
            <a:fillRect/>
          </a:stretch>
        </p:blipFill>
        <p:spPr bwMode="auto">
          <a:xfrm>
            <a:off x="214313" y="428625"/>
            <a:ext cx="21431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2500298" y="571480"/>
            <a:ext cx="6357981" cy="46474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>
              <a:defRPr/>
            </a:pPr>
            <a:r>
              <a:rPr lang="ar-SA" sz="36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أثر وسائل الأعلام </a:t>
            </a:r>
            <a:r>
              <a:rPr lang="ar-SA" sz="3600" b="1" u="sng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فى</a:t>
            </a:r>
            <a:r>
              <a:rPr lang="ar-SA" sz="36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عملية التنشئة الاجتماعية من خلال :   </a:t>
            </a:r>
          </a:p>
          <a:p>
            <a:pPr algn="r">
              <a:defRPr/>
            </a:pPr>
            <a:r>
              <a:rPr lang="ar-SA" sz="3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ـ نشر معلومات متنوعة في كافة المجالات تناسب كل الأعمار 0 </a:t>
            </a:r>
          </a:p>
          <a:p>
            <a:pPr algn="r">
              <a:defRPr/>
            </a:pPr>
            <a:r>
              <a:rPr lang="ar-SA" sz="3200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 </a:t>
            </a:r>
            <a:r>
              <a:rPr lang="ar-SA" sz="3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ـ إشباع الحاجات النفسية مثل الحاجة إلى المعلومات والتسلية والترفية والإخبار والمعلومات والثقافة العامة </a:t>
            </a:r>
          </a:p>
          <a:p>
            <a:pPr algn="r">
              <a:defRPr/>
            </a:pPr>
            <a:r>
              <a:rPr lang="ar-SA" sz="3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 ـ دعم الاتجاهات النفسية وتعزيز القيم والمعتقدات أو تعديلها والتوافق مع المواقف الجديدة   0   </a:t>
            </a:r>
          </a:p>
          <a:p>
            <a:pPr>
              <a:defRPr/>
            </a:pPr>
            <a:endParaRPr lang="ar-SA" sz="3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cs typeface="Arabic Transparent" pitchFamily="2" charset="-78"/>
            </a:endParaRPr>
          </a:p>
          <a:p>
            <a:pPr>
              <a:defRPr/>
            </a:pPr>
            <a:r>
              <a:rPr lang="ar-SA" sz="3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                                          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صورة 4" descr="11915852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286125"/>
            <a:ext cx="2286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عنوان فرعي 2"/>
          <p:cNvSpPr>
            <a:spLocks noGrp="1"/>
          </p:cNvSpPr>
          <p:nvPr>
            <p:ph type="subTitle" idx="1"/>
          </p:nvPr>
        </p:nvSpPr>
        <p:spPr>
          <a:xfrm>
            <a:off x="2667000" y="533400"/>
            <a:ext cx="6172200" cy="5715000"/>
          </a:xfrm>
        </p:spPr>
        <p:txBody>
          <a:bodyPr>
            <a:noAutofit/>
          </a:bodyPr>
          <a:lstStyle/>
          <a:p>
            <a:pPr algn="r"/>
            <a:endParaRPr lang="ar-SA" sz="1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en-US" sz="2800" b="1" i="1" u="sng" dirty="0" smtClean="0">
                <a:solidFill>
                  <a:srgbClr val="FF0000"/>
                </a:solidFill>
              </a:rPr>
              <a:t> </a:t>
            </a:r>
            <a:r>
              <a:rPr lang="ar-SA" sz="2800" b="1" i="1" u="sng" dirty="0" smtClean="0">
                <a:solidFill>
                  <a:srgbClr val="FF0000"/>
                </a:solidFill>
              </a:rPr>
              <a:t>سادساً: الثقافة</a:t>
            </a:r>
            <a:r>
              <a:rPr lang="ar-SA" sz="2800" b="1" i="1" dirty="0" smtClean="0">
                <a:solidFill>
                  <a:schemeClr val="bg2">
                    <a:lumMod val="10000"/>
                  </a:schemeClr>
                </a:solidFill>
              </a:rPr>
              <a:t>:</a:t>
            </a:r>
            <a:endParaRPr lang="en-US" sz="28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ar-SA" sz="1800" b="1" u="sng" dirty="0" smtClean="0">
                <a:solidFill>
                  <a:schemeClr val="bg2">
                    <a:lumMod val="10000"/>
                  </a:schemeClr>
                </a:solidFill>
              </a:rPr>
              <a:t>تعرف الثقافة </a:t>
            </a:r>
          </a:p>
          <a:p>
            <a:pPr algn="r"/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هي ذلك الكم الذي يشمل المعارف والمعتقدات والفنون والقواعد الأخلاقية والقوانين والعادات والمهارات والقدرات التي يكتسبها الفرد من المجتمع.</a:t>
            </a:r>
          </a:p>
          <a:p>
            <a:pPr algn="r"/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 ـ يتعلم الفرد عناصر الثقافة الاجتماعية المحيطة بة أثناء نموه الأجتماعى عن</a:t>
            </a:r>
          </a:p>
          <a:p>
            <a:pPr algn="r"/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عن طريق التنشئة الاجتماعية   </a:t>
            </a:r>
          </a:p>
          <a:p>
            <a:pPr algn="r"/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ـ تؤثر كل ثقافة في شخصية أفرادها عن طريق المواقف الثقافية المتعددة ومن </a:t>
            </a:r>
            <a:r>
              <a:rPr lang="ar-SA" sz="1800" b="1" dirty="0" err="1" smtClean="0">
                <a:solidFill>
                  <a:schemeClr val="bg2">
                    <a:lumMod val="10000"/>
                  </a:schemeClr>
                </a:solidFill>
              </a:rPr>
              <a:t>ا</a:t>
            </a:r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خلال التفاعل الأجتماعى المستمر</a:t>
            </a:r>
          </a:p>
          <a:p>
            <a:pPr algn="r"/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 ـ  لآتؤثر الثقافة بطريقة مباشرة  وإنما تعتمد على عدد من الوكالات والمؤسسات </a:t>
            </a:r>
            <a:r>
              <a:rPr lang="en-US" sz="18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التي ينتمي إليها الفرد مثل المدرسة والأسرة والمجتمع الاجتماعية</a:t>
            </a:r>
          </a:p>
          <a:p>
            <a:pPr algn="r"/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 ينتمي إليها الفرد مثل المدرسة والأسرة والمجتمع 0 </a:t>
            </a:r>
            <a:endParaRPr lang="en-US" sz="1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ar-SA" sz="1800" b="1" u="sng" dirty="0" smtClean="0">
                <a:solidFill>
                  <a:srgbClr val="FF0000"/>
                </a:solidFill>
              </a:rPr>
              <a:t>ومن خصائصها </a:t>
            </a:r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أن جميع الثقافات متغيره إذ أنها مرتبطة بمفهوم التجديد لأنها حصيلة لتراكم الثقافة والتجد يد يفهم على أنه التغير والاختلاف ونتيجة للعمليات ا</a:t>
            </a:r>
            <a:r>
              <a:rPr lang="ar-SA" sz="1800" b="1" i="1" u="sng" dirty="0" smtClean="0">
                <a:solidFill>
                  <a:schemeClr val="bg2">
                    <a:lumMod val="10000"/>
                  </a:schemeClr>
                </a:solidFill>
              </a:rPr>
              <a:t>لثقافيّة فإن هناك  عاملان هامان لتحقيق ذلك </a:t>
            </a:r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:</a:t>
            </a:r>
            <a:endParaRPr lang="en-US" sz="1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en-US" sz="1800" b="1" dirty="0" smtClean="0">
                <a:solidFill>
                  <a:schemeClr val="bg2">
                    <a:lumMod val="10000"/>
                  </a:schemeClr>
                </a:solidFill>
              </a:rPr>
              <a:t>             </a:t>
            </a:r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الأول : النمو الثقافي </a:t>
            </a:r>
            <a:endParaRPr lang="en-US" sz="1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en-US" sz="1800" b="1" dirty="0" smtClean="0">
                <a:solidFill>
                  <a:schemeClr val="bg2">
                    <a:lumMod val="10000"/>
                  </a:schemeClr>
                </a:solidFill>
              </a:rPr>
              <a:t>                           </a:t>
            </a:r>
            <a:r>
              <a:rPr lang="ar-SA" sz="1800" b="1" dirty="0" smtClean="0">
                <a:solidFill>
                  <a:schemeClr val="bg2">
                    <a:lumMod val="10000"/>
                  </a:schemeClr>
                </a:solidFill>
              </a:rPr>
              <a:t>الثاني: التغير الثقافي</a:t>
            </a:r>
            <a:r>
              <a:rPr lang="en-US" sz="2800" dirty="0" smtClean="0">
                <a:solidFill>
                  <a:schemeClr val="tx1"/>
                </a:solidFill>
              </a:rPr>
              <a:t>8            </a:t>
            </a:r>
            <a:endParaRPr lang="ar-SA" sz="2800" dirty="0" smtClean="0">
              <a:solidFill>
                <a:schemeClr val="tx1"/>
              </a:solidFill>
            </a:endParaRPr>
          </a:p>
        </p:txBody>
      </p:sp>
      <p:pic>
        <p:nvPicPr>
          <p:cNvPr id="44036" name="صورة 3" descr="ShowPic.jpg"/>
          <p:cNvPicPr>
            <a:picLocks noChangeAspect="1"/>
          </p:cNvPicPr>
          <p:nvPr/>
        </p:nvPicPr>
        <p:blipFill>
          <a:blip r:embed="rId3" cstate="print">
            <a:lum bright="24000" contrast="6000"/>
          </a:blip>
          <a:srcRect/>
          <a:stretch>
            <a:fillRect/>
          </a:stretch>
        </p:blipFill>
        <p:spPr bwMode="auto">
          <a:xfrm>
            <a:off x="292100" y="357188"/>
            <a:ext cx="22796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مستطيل 5"/>
          <p:cNvSpPr>
            <a:spLocks noChangeArrowheads="1"/>
          </p:cNvSpPr>
          <p:nvPr/>
        </p:nvSpPr>
        <p:spPr bwMode="auto">
          <a:xfrm>
            <a:off x="2286000" y="714375"/>
            <a:ext cx="6357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سادسا:الثقافة“المقصود بها“</a:t>
            </a:r>
          </a:p>
          <a:p>
            <a:r>
              <a:rPr lang="ar-SA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الكم الذي يشمل المعارف والمعتقدات والفنون</a:t>
            </a:r>
            <a:endParaRPr lang="ar-SA">
              <a:solidFill>
                <a:srgbClr val="00FFFF"/>
              </a:solidFill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صورة 4" descr="11915852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286125"/>
            <a:ext cx="2286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صورة 3" descr="ShowPic.jpg"/>
          <p:cNvPicPr>
            <a:picLocks noChangeAspect="1"/>
          </p:cNvPicPr>
          <p:nvPr/>
        </p:nvPicPr>
        <p:blipFill>
          <a:blip r:embed="rId3" cstate="print">
            <a:lum bright="24000" contrast="6000"/>
          </a:blip>
          <a:srcRect/>
          <a:stretch>
            <a:fillRect/>
          </a:stretch>
        </p:blipFill>
        <p:spPr bwMode="auto">
          <a:xfrm>
            <a:off x="292100" y="357188"/>
            <a:ext cx="22796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مستطيل 5"/>
          <p:cNvSpPr>
            <a:spLocks noChangeArrowheads="1"/>
          </p:cNvSpPr>
          <p:nvPr/>
        </p:nvSpPr>
        <p:spPr bwMode="auto">
          <a:xfrm>
            <a:off x="2286000" y="714375"/>
            <a:ext cx="6357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سادسا:الثقافة“المقصود بها“</a:t>
            </a:r>
          </a:p>
          <a:p>
            <a:r>
              <a:rPr lang="ar-SA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الكم الذي يشمل المعارف والمعتقدات والفنون</a:t>
            </a:r>
            <a:endParaRPr lang="ar-SA">
              <a:solidFill>
                <a:srgbClr val="00FFFF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43014" name="مستطيل 6"/>
          <p:cNvSpPr>
            <a:spLocks noChangeArrowheads="1"/>
          </p:cNvSpPr>
          <p:nvPr/>
        </p:nvSpPr>
        <p:spPr bwMode="auto">
          <a:xfrm>
            <a:off x="2286000" y="500063"/>
            <a:ext cx="642937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dirty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سادسا:الثقافة“المقصود بها“</a:t>
            </a:r>
          </a:p>
          <a:p>
            <a:r>
              <a:rPr lang="ar-SA" dirty="0">
                <a:solidFill>
                  <a:schemeClr val="bg1"/>
                </a:solidFill>
                <a:latin typeface="Andalus" pitchFamily="2" charset="-78"/>
                <a:cs typeface="Andalus" pitchFamily="2" charset="-78"/>
              </a:rPr>
              <a:t>الكم الذي يشمل المعارف والمعتقدات والفنون</a:t>
            </a:r>
            <a:endParaRPr lang="ar-SA" sz="2400" dirty="0">
              <a:latin typeface="Andalus" pitchFamily="2" charset="-78"/>
              <a:cs typeface="Arabic Transparent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428096" y="228600"/>
            <a:ext cx="495390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الأول : النمو الثقافي</a:t>
            </a:r>
            <a:endParaRPr lang="ar-SA" sz="4000" b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895600" y="1219200"/>
            <a:ext cx="5791199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ar-SA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وهى حركة تنشأ من وسط الثقافة ذاتها ويكون التغير تدريجياً إلى أن يأتي الجيل اللاحق ليضيف إلى تلك الثقافة </a:t>
            </a:r>
            <a:endParaRPr lang="en-US" sz="2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ar-SA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أشياء جديدة 0 </a:t>
            </a:r>
          </a:p>
          <a:p>
            <a:pPr algn="r"/>
            <a:r>
              <a:rPr lang="ar-S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ar-SA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895600" y="2438401"/>
            <a:ext cx="5638800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الثاني : التغير الثقافي</a:t>
            </a:r>
            <a:endParaRPr lang="ar-S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ar-S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يعتبر ثورة على الشكل والمضمون  للثقافة حيث يحدث في المجتمع  تحولات ثقافية ناتجة عن عمليات التغير الثقافي حيث يكون له جانبان  إيجابي  يمثل صورة مادية للنموذج الثقافي الجديد ، أما السلبي فهو ينشأ من ظاهرة التخلف الثقافي 0    </a:t>
            </a:r>
          </a:p>
          <a:p>
            <a:pPr algn="r"/>
            <a:endParaRPr lang="ar-SA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ar-S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</a:p>
          <a:p>
            <a:pPr algn="r"/>
            <a:r>
              <a:rPr lang="ar-S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</a:t>
            </a:r>
          </a:p>
          <a:p>
            <a:pPr algn="r"/>
            <a:r>
              <a:rPr lang="ar-S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</a:t>
            </a:r>
          </a:p>
          <a:p>
            <a:pPr algn="r"/>
            <a:r>
              <a:rPr lang="ar-S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ar-S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r"/>
            <a:endParaRPr lang="ar-SA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endParaRPr lang="ar-SA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11267" name="عنصر نائب للمحتوى 3" descr="Waterf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 rot="20160561">
            <a:off x="802169" y="3211936"/>
            <a:ext cx="73002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أساليب </a:t>
            </a:r>
            <a:r>
              <a:rPr lang="ar-SA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التنشئة الاجتماعية..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0" y="5934670"/>
            <a:ext cx="1676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80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22531" name="عنصر نائب للمحتوى 3" descr="flower_moq3_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38" y="0"/>
            <a:ext cx="6786562" cy="6858000"/>
          </a:xfrm>
        </p:spPr>
      </p:pic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3574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مستطيل 5"/>
          <p:cNvSpPr>
            <a:spLocks noChangeArrowheads="1"/>
          </p:cNvSpPr>
          <p:nvPr/>
        </p:nvSpPr>
        <p:spPr bwMode="auto">
          <a:xfrm>
            <a:off x="2214563" y="214313"/>
            <a:ext cx="6572250" cy="54476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/>
            <a:r>
              <a:rPr lang="ar-SA" sz="4000" b="1" u="sng" dirty="0">
                <a:solidFill>
                  <a:srgbClr val="FF0000"/>
                </a:solidFill>
                <a:cs typeface="MCS Nask S_U normal." pitchFamily="2" charset="-78"/>
              </a:rPr>
              <a:t>أ</a:t>
            </a:r>
            <a:r>
              <a:rPr lang="ar-SA" sz="4000" b="1" u="sng" dirty="0">
                <a:solidFill>
                  <a:schemeClr val="tx1"/>
                </a:solidFill>
                <a:cs typeface="MCS Nask S_U normal." pitchFamily="2" charset="-78"/>
              </a:rPr>
              <a:t>ساليب التنشئة الاجتماعية:</a:t>
            </a:r>
          </a:p>
          <a:p>
            <a:pPr algn="r"/>
            <a:r>
              <a:rPr lang="ar-SA" sz="4400" dirty="0">
                <a:solidFill>
                  <a:schemeClr val="tx1"/>
                </a:solidFill>
                <a:cs typeface="MCS Nask S_U normal." pitchFamily="2" charset="-78"/>
              </a:rPr>
              <a:t>1</a:t>
            </a:r>
            <a:r>
              <a:rPr lang="ar-SA" sz="4400" b="1" dirty="0">
                <a:solidFill>
                  <a:schemeClr val="tx1"/>
                </a:solidFill>
                <a:cs typeface="MCS Nask S_U normal." pitchFamily="2" charset="-78"/>
              </a:rPr>
              <a:t>-المساندة العاطفية        </a:t>
            </a:r>
            <a:r>
              <a:rPr lang="ar-SA" sz="4400" b="1" dirty="0" smtClean="0">
                <a:solidFill>
                  <a:schemeClr val="tx1"/>
                </a:solidFill>
                <a:cs typeface="MCS Nask S_U normal." pitchFamily="2" charset="-78"/>
              </a:rPr>
              <a:t> </a:t>
            </a:r>
            <a:r>
              <a:rPr lang="ar-SA" sz="4400" b="1" dirty="0">
                <a:solidFill>
                  <a:schemeClr val="tx1"/>
                </a:solidFill>
                <a:cs typeface="MCS Nask S_U normal." pitchFamily="2" charset="-78"/>
              </a:rPr>
              <a:t>2-نمط العداء لدى الوالدين</a:t>
            </a:r>
          </a:p>
          <a:p>
            <a:pPr algn="r"/>
            <a:r>
              <a:rPr lang="ar-SA" sz="4400" b="1" dirty="0">
                <a:solidFill>
                  <a:schemeClr val="tx1"/>
                </a:solidFill>
                <a:cs typeface="MCS Nask S_U normal." pitchFamily="2" charset="-78"/>
              </a:rPr>
              <a:t>3- أسلوب الضبط ألوالدي        </a:t>
            </a:r>
            <a:r>
              <a:rPr lang="ar-SA" sz="4400" b="1" dirty="0" smtClean="0">
                <a:solidFill>
                  <a:schemeClr val="tx1"/>
                </a:solidFill>
                <a:cs typeface="MCS Nask S_U normal." pitchFamily="2" charset="-78"/>
              </a:rPr>
              <a:t> </a:t>
            </a:r>
            <a:r>
              <a:rPr lang="ar-SA" sz="4400" b="1" dirty="0">
                <a:solidFill>
                  <a:schemeClr val="tx1"/>
                </a:solidFill>
                <a:cs typeface="MCS Nask S_U normal." pitchFamily="2" charset="-78"/>
              </a:rPr>
              <a:t>4-تذبذب الوالدين</a:t>
            </a:r>
          </a:p>
          <a:p>
            <a:pPr algn="r"/>
            <a:r>
              <a:rPr lang="ar-SA" sz="4400" b="1" dirty="0">
                <a:solidFill>
                  <a:schemeClr val="tx1"/>
                </a:solidFill>
                <a:cs typeface="MCS Nask S_U normal." pitchFamily="2" charset="-78"/>
              </a:rPr>
              <a:t>5-الحماية الزائدة لدى الوالدين </a:t>
            </a:r>
            <a:r>
              <a:rPr lang="ar-SA" sz="4400" b="1" dirty="0" smtClean="0">
                <a:solidFill>
                  <a:schemeClr val="tx1"/>
                </a:solidFill>
                <a:cs typeface="MCS Nask S_U normal." pitchFamily="2" charset="-78"/>
              </a:rPr>
              <a:t>ألوالدي</a:t>
            </a:r>
          </a:p>
          <a:p>
            <a:pPr algn="r"/>
            <a:r>
              <a:rPr lang="ar-SA" sz="4400" b="1" dirty="0" smtClean="0">
                <a:solidFill>
                  <a:schemeClr val="tx1"/>
                </a:solidFill>
                <a:cs typeface="MCS Nask S_U normal." pitchFamily="2" charset="-78"/>
              </a:rPr>
              <a:t>6--تسلط </a:t>
            </a:r>
            <a:r>
              <a:rPr lang="ar-SA" sz="4400" b="1" dirty="0" err="1" smtClean="0">
                <a:solidFill>
                  <a:schemeClr val="tx1"/>
                </a:solidFill>
                <a:cs typeface="MCS Nask S_U normal." pitchFamily="2" charset="-78"/>
              </a:rPr>
              <a:t>الوالدى</a:t>
            </a:r>
            <a:r>
              <a:rPr lang="ar-SA" sz="4400" b="1" dirty="0" smtClean="0">
                <a:solidFill>
                  <a:schemeClr val="tx1"/>
                </a:solidFill>
                <a:cs typeface="MCS Nask S_U normal." pitchFamily="2" charset="-78"/>
              </a:rPr>
              <a:t> </a:t>
            </a:r>
            <a:endParaRPr lang="ar-SA" sz="4400" b="1" dirty="0">
              <a:solidFill>
                <a:schemeClr val="tx1"/>
              </a:solidFill>
              <a:cs typeface="MCS Nask S_U normal." pitchFamily="2" charset="-78"/>
            </a:endParaRPr>
          </a:p>
          <a:p>
            <a:pPr algn="r"/>
            <a:r>
              <a:rPr lang="ar-SA" sz="4400" b="1" dirty="0">
                <a:solidFill>
                  <a:schemeClr val="tx1"/>
                </a:solidFill>
                <a:cs typeface="MCS Nask S_U normal." pitchFamily="2" charset="-78"/>
              </a:rPr>
              <a:t>7-روح التسامح لدى </a:t>
            </a:r>
            <a:r>
              <a:rPr lang="ar-SA" sz="4400" b="1" dirty="0" smtClean="0">
                <a:solidFill>
                  <a:schemeClr val="tx1"/>
                </a:solidFill>
                <a:cs typeface="MCS Nask S_U normal." pitchFamily="2" charset="-78"/>
              </a:rPr>
              <a:t>الوالدين</a:t>
            </a:r>
          </a:p>
          <a:p>
            <a:pPr algn="r"/>
            <a:r>
              <a:rPr lang="ar-SA" sz="4400" b="1" dirty="0" smtClean="0">
                <a:solidFill>
                  <a:schemeClr val="tx1"/>
                </a:solidFill>
                <a:cs typeface="MCS Nask S_U normal." pitchFamily="2" charset="-78"/>
              </a:rPr>
              <a:t>8-إهمال </a:t>
            </a:r>
            <a:r>
              <a:rPr lang="ar-SA" sz="4400" b="1" dirty="0">
                <a:solidFill>
                  <a:schemeClr val="tx1"/>
                </a:solidFill>
                <a:cs typeface="MCS Nask S_U normal." pitchFamily="2" charset="-78"/>
              </a:rPr>
              <a:t>الوالدي</a:t>
            </a:r>
            <a:r>
              <a:rPr lang="ar-SA" sz="4400" b="1" dirty="0">
                <a:solidFill>
                  <a:srgbClr val="FF0000"/>
                </a:solidFill>
                <a:cs typeface="MCS Nask S_U normal." pitchFamily="2" charset="-78"/>
              </a:rPr>
              <a:t>ن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23555" name="عنصر نائب للمحتوى 3" descr="flower_moq3_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38" y="0"/>
            <a:ext cx="6786562" cy="6858000"/>
          </a:xfrm>
        </p:spPr>
      </p:pic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35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مستطيل 5"/>
          <p:cNvSpPr>
            <a:spLocks noChangeArrowheads="1"/>
          </p:cNvSpPr>
          <p:nvPr/>
        </p:nvSpPr>
        <p:spPr bwMode="auto">
          <a:xfrm>
            <a:off x="2514600" y="609600"/>
            <a:ext cx="6500813" cy="50167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/>
            <a:r>
              <a:rPr lang="ar-SA" sz="4000" b="1" u="sng" dirty="0">
                <a:solidFill>
                  <a:srgbClr val="FF0000"/>
                </a:solidFill>
                <a:cs typeface="MCS Nask S_U normal." pitchFamily="2" charset="-78"/>
              </a:rPr>
              <a:t> </a:t>
            </a:r>
            <a:r>
              <a:rPr lang="ar-SA" sz="4000" b="1" u="sng" dirty="0">
                <a:solidFill>
                  <a:schemeClr val="tx1"/>
                </a:solidFill>
                <a:cs typeface="MCS Nask S_U normal." pitchFamily="2" charset="-78"/>
              </a:rPr>
              <a:t>تابع أساليب التنشئة الاجتماعية:</a:t>
            </a:r>
          </a:p>
          <a:p>
            <a:pPr algn="r"/>
            <a:r>
              <a:rPr lang="ar-SA" sz="2800" b="1" dirty="0">
                <a:solidFill>
                  <a:schemeClr val="tx1"/>
                </a:solidFill>
                <a:cs typeface="MCS Nask S_U normal." pitchFamily="2" charset="-78"/>
              </a:rPr>
              <a:t>9</a:t>
            </a:r>
            <a:r>
              <a:rPr lang="ar-SA" sz="4000" b="1" dirty="0">
                <a:solidFill>
                  <a:schemeClr val="tx1"/>
                </a:solidFill>
                <a:cs typeface="MCS Nask S_U normal." pitchFamily="2" charset="-78"/>
              </a:rPr>
              <a:t>-نبذ لطفل انفعالياً                   </a:t>
            </a:r>
            <a:r>
              <a:rPr lang="ar-SA" sz="4000" b="1" dirty="0" smtClean="0">
                <a:solidFill>
                  <a:schemeClr val="tx1"/>
                </a:solidFill>
                <a:cs typeface="MCS Nask S_U normal." pitchFamily="2" charset="-78"/>
              </a:rPr>
              <a:t>  </a:t>
            </a:r>
            <a:r>
              <a:rPr lang="ar-SA" sz="4000" b="1" dirty="0">
                <a:solidFill>
                  <a:schemeClr val="tx1"/>
                </a:solidFill>
                <a:cs typeface="MCS Nask S_U normal." pitchFamily="2" charset="-78"/>
              </a:rPr>
              <a:t>10-تفضيل طفل من احد الجنسين</a:t>
            </a:r>
          </a:p>
          <a:p>
            <a:pPr algn="r"/>
            <a:r>
              <a:rPr lang="ar-SA" sz="4000" b="1" dirty="0" smtClean="0">
                <a:solidFill>
                  <a:schemeClr val="tx1"/>
                </a:solidFill>
                <a:cs typeface="MCS Nask S_U normal." pitchFamily="2" charset="-78"/>
              </a:rPr>
              <a:t>11-</a:t>
            </a:r>
            <a:r>
              <a:rPr lang="ar-SA" sz="4000" b="1" dirty="0" err="1" smtClean="0">
                <a:solidFill>
                  <a:schemeClr val="tx1"/>
                </a:solidFill>
                <a:cs typeface="MCS Nask S_U normal." pitchFamily="2" charset="-78"/>
              </a:rPr>
              <a:t>الاعجاب</a:t>
            </a:r>
            <a:r>
              <a:rPr lang="ar-SA" sz="4000" b="1" dirty="0" smtClean="0">
                <a:solidFill>
                  <a:schemeClr val="tx1"/>
                </a:solidFill>
                <a:cs typeface="MCS Nask S_U normal." pitchFamily="2" charset="-78"/>
              </a:rPr>
              <a:t>  </a:t>
            </a:r>
            <a:r>
              <a:rPr lang="ar-SA" sz="4000" b="1" dirty="0">
                <a:solidFill>
                  <a:schemeClr val="tx1"/>
                </a:solidFill>
                <a:cs typeface="MCS Nask S_U normal." pitchFamily="2" charset="-78"/>
              </a:rPr>
              <a:t>الزائد               </a:t>
            </a:r>
            <a:r>
              <a:rPr lang="ar-SA" sz="4000" b="1" dirty="0" smtClean="0">
                <a:solidFill>
                  <a:schemeClr val="tx1"/>
                </a:solidFill>
                <a:cs typeface="MCS Nask S_U normal." pitchFamily="2" charset="-78"/>
              </a:rPr>
              <a:t> </a:t>
            </a:r>
            <a:r>
              <a:rPr lang="ar-SA" sz="4000" b="1" dirty="0">
                <a:solidFill>
                  <a:schemeClr val="tx1"/>
                </a:solidFill>
                <a:cs typeface="MCS Nask S_U normal." pitchFamily="2" charset="-78"/>
              </a:rPr>
              <a:t>12-اختلاف طريقة التربية للوالدين</a:t>
            </a:r>
          </a:p>
          <a:p>
            <a:pPr algn="r"/>
            <a:r>
              <a:rPr lang="ar-SA" sz="4000" b="1" dirty="0">
                <a:solidFill>
                  <a:schemeClr val="tx1"/>
                </a:solidFill>
                <a:cs typeface="MCS Nask S_U normal." pitchFamily="2" charset="-78"/>
              </a:rPr>
              <a:t>13-محاولة كسب الأطفال من قبل احد الوالدين</a:t>
            </a:r>
          </a:p>
          <a:p>
            <a:pPr algn="r"/>
            <a:r>
              <a:rPr lang="ar-SA" sz="4000" b="1" dirty="0">
                <a:solidFill>
                  <a:schemeClr val="tx1"/>
                </a:solidFill>
                <a:cs typeface="MCS Nask S_U normal." pitchFamily="2" charset="-78"/>
              </a:rPr>
              <a:t>14-الاعتمادية</a:t>
            </a:r>
          </a:p>
          <a:p>
            <a:pPr algn="r"/>
            <a:r>
              <a:rPr lang="ar-SA" sz="4000" b="1" dirty="0">
                <a:solidFill>
                  <a:schemeClr val="tx1"/>
                </a:solidFill>
                <a:cs typeface="MCS Nask S_U normal." pitchFamily="2" charset="-78"/>
              </a:rPr>
              <a:t>15-دفء العلاقة بين الأم والطفل</a:t>
            </a:r>
            <a:endParaRPr lang="ar-SA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وان 1"/>
          <p:cNvSpPr>
            <a:spLocks noGrp="1"/>
          </p:cNvSpPr>
          <p:nvPr>
            <p:ph type="title"/>
          </p:nvPr>
        </p:nvSpPr>
        <p:spPr>
          <a:xfrm>
            <a:off x="2895600" y="274638"/>
            <a:ext cx="5791200" cy="1143000"/>
          </a:xfrm>
        </p:spPr>
        <p:txBody>
          <a:bodyPr/>
          <a:lstStyle/>
          <a:p>
            <a:endParaRPr lang="ar-SA" dirty="0" smtClean="0"/>
          </a:p>
        </p:txBody>
      </p:sp>
      <p:pic>
        <p:nvPicPr>
          <p:cNvPr id="12291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" y="1676401"/>
            <a:ext cx="2819400" cy="4038600"/>
          </a:xfrm>
        </p:spPr>
      </p:pic>
      <p:pic>
        <p:nvPicPr>
          <p:cNvPr id="12292" name="صورة 4" descr="12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0"/>
            <a:ext cx="6286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819400" y="304800"/>
            <a:ext cx="6042037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800" dirty="0">
                <a:latin typeface="Microsoft Sans Serif" pitchFamily="34" charset="0"/>
                <a:cs typeface="Arabic Transparent" pitchFamily="2" charset="-78"/>
              </a:rPr>
              <a:t>1</a:t>
            </a:r>
            <a:r>
              <a:rPr lang="ar-SA" sz="4000" u="sng" dirty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-المساندة العاطفية</a:t>
            </a:r>
          </a:p>
          <a:p>
            <a:pPr algn="r"/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أن العلاقة الأسرية المتوافقة بين الوالدين تؤدى إلى أقامة علاقات عاطفية تساعد على النمو السليم لشخصية الطفل 0 </a:t>
            </a:r>
          </a:p>
          <a:p>
            <a:pPr algn="r"/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ما التهديد بالحرمان من قبل الوالدين نحو أبنائهم يساعد على تنشئتهم </a:t>
            </a:r>
            <a:endParaRPr lang="en-US" sz="2800" b="1" dirty="0" smtClean="0">
              <a:latin typeface="Microsoft Sans Serif" pitchFamily="34" charset="0"/>
              <a:cs typeface="Arabic Transparent" pitchFamily="2" charset="-78"/>
            </a:endParaRPr>
          </a:p>
          <a:p>
            <a:pPr algn="r"/>
            <a:r>
              <a:rPr lang="en-US" sz="2800" b="1" dirty="0" smtClean="0">
                <a:latin typeface="Microsoft Sans Serif" pitchFamily="34" charset="0"/>
                <a:cs typeface="Arabic Transparent" pitchFamily="2" charset="-78"/>
              </a:rPr>
              <a:t>      .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تنشئة غير سليمة </a:t>
            </a:r>
            <a:endParaRPr lang="ar-SA" sz="2800" b="1" u="sng" dirty="0" smtClean="0">
              <a:latin typeface="Microsoft Sans Serif" pitchFamily="34" charset="0"/>
              <a:cs typeface="Arabic Transparent" pitchFamily="2" charset="-78"/>
            </a:endParaRPr>
          </a:p>
          <a:p>
            <a:pPr algn="r"/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ـ</a:t>
            </a:r>
            <a:r>
              <a:rPr lang="en-US" sz="2800" b="1" dirty="0" smtClean="0">
                <a:latin typeface="Microsoft Sans Serif" pitchFamily="34" charset="0"/>
                <a:cs typeface="Arabic Transparent" pitchFamily="2" charset="-78"/>
              </a:rPr>
              <a:t>. </a:t>
            </a:r>
            <a:r>
              <a:rPr lang="ar-SA" sz="2800" b="1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وقد درس أحد علماء النفس الآثار التي  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يعانى منها الطفل نتيجة حرمانه من السند العاطفي من قبل والدية حيث :  </a:t>
            </a:r>
          </a:p>
          <a:p>
            <a:pPr algn="r"/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 قارن بعض العلماء بين مجموعتين من الأطفال </a:t>
            </a:r>
            <a:r>
              <a:rPr lang="ar-SA" sz="2800" b="1" dirty="0">
                <a:latin typeface="Microsoft Sans Serif" pitchFamily="34" charset="0"/>
                <a:cs typeface="Arabic Transparent" pitchFamily="2" charset="-78"/>
              </a:rPr>
              <a:t>كل 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مجموعة تتكون من </a:t>
            </a:r>
            <a:r>
              <a:rPr lang="en-US" sz="2800" b="1" dirty="0" smtClean="0">
                <a:latin typeface="Microsoft Sans Serif" pitchFamily="34" charset="0"/>
                <a:cs typeface="Arabic Transparent" pitchFamily="2" charset="-78"/>
              </a:rPr>
              <a:t>.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45طفل</a:t>
            </a:r>
            <a:endParaRPr lang="ar-SA" sz="2800" b="1" dirty="0">
              <a:latin typeface="Microsoft Sans Serif" pitchFamily="34" charset="0"/>
              <a:cs typeface="Arabic Transparent" pitchFamily="2" charset="-78"/>
            </a:endParaRPr>
          </a:p>
          <a:p>
            <a:pPr algn="r"/>
            <a:r>
              <a:rPr lang="en-US" sz="2800" b="1" dirty="0" smtClean="0">
                <a:latin typeface="Microsoft Sans Serif" pitchFamily="34" charset="0"/>
                <a:cs typeface="Arabic Transparent" pitchFamily="2" charset="-78"/>
              </a:rPr>
              <a:t> 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المجموعة الأولى تحتوي </a:t>
            </a:r>
            <a:r>
              <a:rPr lang="ar-SA" sz="2800" b="1" dirty="0">
                <a:latin typeface="Microsoft Sans Serif" pitchFamily="34" charset="0"/>
                <a:cs typeface="Arabic Transparent" pitchFamily="2" charset="-78"/>
              </a:rPr>
              <a:t>على 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أطفال نشؤ </a:t>
            </a:r>
            <a:r>
              <a:rPr lang="ar-SA" sz="2800" b="1" dirty="0">
                <a:latin typeface="Microsoft Sans Serif" pitchFamily="34" charset="0"/>
                <a:cs typeface="Arabic Transparent" pitchFamily="2" charset="-78"/>
              </a:rPr>
              <a:t>في 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ظروف  أسرية  </a:t>
            </a:r>
            <a:r>
              <a:rPr lang="ar-SA" sz="2800" b="1" dirty="0">
                <a:latin typeface="Microsoft Sans Serif" pitchFamily="34" charset="0"/>
                <a:cs typeface="Arabic Transparent" pitchFamily="2" charset="-78"/>
              </a:rPr>
              <a:t>تسودها الحب والقبول 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والدفء والعاطفة0</a:t>
            </a:r>
            <a:endParaRPr lang="ar-SA" sz="2800" b="1" dirty="0">
              <a:latin typeface="Microsoft Sans Serif" pitchFamily="34" charset="0"/>
              <a:cs typeface="Arabic Transparent" pitchFamily="2" charset="-78"/>
            </a:endParaRPr>
          </a:p>
          <a:p>
            <a:pPr algn="r"/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 المجموعة الثانية. تتضمن أطفال </a:t>
            </a:r>
            <a:r>
              <a:rPr lang="ar-SA" sz="2800" b="1" dirty="0">
                <a:latin typeface="Microsoft Sans Serif" pitchFamily="34" charset="0"/>
                <a:cs typeface="Arabic Transparent" pitchFamily="2" charset="-78"/>
              </a:rPr>
              <a:t>الملاجئ 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الذين فقدوا </a:t>
            </a:r>
            <a:r>
              <a:rPr lang="ar-SA" sz="2800" b="1" dirty="0" err="1" smtClean="0">
                <a:latin typeface="Microsoft Sans Serif" pitchFamily="34" charset="0"/>
                <a:cs typeface="Arabic Transparent" pitchFamily="2" charset="-78"/>
              </a:rPr>
              <a:t>هذة</a:t>
            </a:r>
            <a:r>
              <a:rPr lang="ar-SA" sz="2800" b="1" dirty="0" smtClean="0">
                <a:latin typeface="Microsoft Sans Serif" pitchFamily="34" charset="0"/>
                <a:cs typeface="Arabic Transparent" pitchFamily="2" charset="-78"/>
              </a:rPr>
              <a:t> العلاقات العاطفية 0</a:t>
            </a:r>
            <a:endParaRPr lang="ar-SA" sz="2800" b="1" dirty="0">
              <a:latin typeface="Microsoft Sans Serif" pitchFamily="34" charset="0"/>
              <a:cs typeface="Arabic Transparent" pitchFamily="2" charset="-78"/>
            </a:endParaRPr>
          </a:p>
          <a:p>
            <a:pPr algn="r"/>
            <a:r>
              <a:rPr lang="en-US" sz="2800" b="1" dirty="0" smtClean="0">
                <a:latin typeface="Microsoft Sans Serif" pitchFamily="34" charset="0"/>
                <a:cs typeface="Arabic Transparent" pitchFamily="2" charset="-78"/>
              </a:rPr>
              <a:t>   </a:t>
            </a:r>
            <a:r>
              <a:rPr lang="ar-SA" sz="2800" b="1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وأسفرت نتائج“ الدراسة</a:t>
            </a:r>
            <a:r>
              <a:rPr lang="ar-SA" sz="2800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 : </a:t>
            </a:r>
            <a:endParaRPr lang="ar-SA" sz="2800" u="sng" dirty="0">
              <a:solidFill>
                <a:srgbClr val="FF0000"/>
              </a:solidFill>
              <a:latin typeface="Microsoft Sans Serif" pitchFamily="34" charset="0"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219200"/>
            <a:ext cx="2857488" cy="4343400"/>
          </a:xfrm>
        </p:spPr>
      </p:pic>
      <p:pic>
        <p:nvPicPr>
          <p:cNvPr id="12292" name="صورة 4" descr="12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0"/>
            <a:ext cx="6286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971800" y="457200"/>
            <a:ext cx="592458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ar-SA" sz="2400" dirty="0">
              <a:latin typeface="Microsoft Sans Serif" pitchFamily="34" charset="0"/>
              <a:cs typeface="Arabic Transparent" pitchFamily="2" charset="-78"/>
            </a:endParaRPr>
          </a:p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المجموعة الأولى :امتازوا بنمو </a:t>
            </a:r>
            <a:r>
              <a:rPr lang="ar-SA" sz="3200" dirty="0">
                <a:latin typeface="Microsoft Sans Serif" pitchFamily="34" charset="0"/>
                <a:cs typeface="Arabic Transparent" pitchFamily="2" charset="-78"/>
              </a:rPr>
              <a:t>طبيعي في الاستجابات الانفعالية والذكاء </a:t>
            </a:r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0</a:t>
            </a:r>
            <a:endParaRPr lang="ar-SA" sz="3200" dirty="0">
              <a:latin typeface="Microsoft Sans Serif" pitchFamily="34" charset="0"/>
              <a:cs typeface="Arabic Transparent" pitchFamily="2" charset="-78"/>
            </a:endParaRPr>
          </a:p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 المجموعة الثانية:  امتازوا بملامح </a:t>
            </a:r>
            <a:r>
              <a:rPr lang="ar-SA" sz="3200" dirty="0">
                <a:latin typeface="Microsoft Sans Serif" pitchFamily="34" charset="0"/>
                <a:cs typeface="Arabic Transparent" pitchFamily="2" charset="-78"/>
              </a:rPr>
              <a:t>الانطواء </a:t>
            </a:r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واللامبالاة </a:t>
            </a:r>
            <a:r>
              <a:rPr lang="ar-SA" sz="3200" dirty="0">
                <a:latin typeface="Microsoft Sans Serif" pitchFamily="34" charset="0"/>
                <a:cs typeface="Arabic Transparent" pitchFamily="2" charset="-78"/>
              </a:rPr>
              <a:t>وانخفاض مستوى الذكاء.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*2ـ </a:t>
            </a:r>
            <a:r>
              <a:rPr lang="ar-SA" sz="3600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أسلوب </a:t>
            </a:r>
            <a:r>
              <a:rPr lang="ar-SA" sz="3600" u="sng" dirty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ضبط </a:t>
            </a:r>
            <a:r>
              <a:rPr lang="ar-SA" sz="3600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الوالدين: *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3200400" y="3276600"/>
            <a:ext cx="57150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يقصد بة قدرة الوالدين على التدخل في الوقت المناسب حتى لا يصل الطفل إلى درجة التسيب ويكون ذلك  أما بالإقناع و العقاب البسيط 0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.</a:t>
            </a:r>
            <a:endParaRPr lang="ar-SA" sz="3200" dirty="0">
              <a:latin typeface="Microsoft Sans Serif" pitchFamily="34" charset="0"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12291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-762000"/>
            <a:ext cx="2786063" cy="6858000"/>
          </a:xfrm>
        </p:spPr>
      </p:pic>
      <p:pic>
        <p:nvPicPr>
          <p:cNvPr id="13316" name="صورة 4" descr="12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0"/>
            <a:ext cx="6286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933700" y="928688"/>
            <a:ext cx="5965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  <a:latin typeface="Microsoft Sans Serif" pitchFamily="34" charset="0"/>
                <a:cs typeface="Microsoft Sans Serif" pitchFamily="34" charset="0"/>
              </a:rPr>
              <a:t>1</a:t>
            </a:r>
            <a:endParaRPr lang="ar-SA" dirty="0">
              <a:solidFill>
                <a:srgbClr val="6633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895600" y="0"/>
            <a:ext cx="58102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يساعد هذا الأسلوب: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في إيجاد أطفال لديهم الشعور بالثقة بأنفسهم واستغلال قدرتهم وبالتالي تكوين علاقاتهم الاجتماعية ناجحة خالية من القلق والصعوبات 0.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”“</a:t>
            </a:r>
            <a:r>
              <a:rPr lang="ar-SA" sz="3200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رولتز وتوماس</a:t>
            </a:r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““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أشاروا إلى وجود نوعين من الأساليب الضبط هما : 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الأول: </a:t>
            </a:r>
            <a:r>
              <a:rPr lang="ar-SA" sz="3200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أسلوب الاستقراء  </a:t>
            </a:r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ويعتمد على المحاورة والنقاش وإقناع الطفل وحثه على السلوك المقبول اجتماعيًا.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الثاني: </a:t>
            </a:r>
            <a:r>
              <a:rPr lang="ar-SA" sz="3200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“و يعتمد على أكراه </a:t>
            </a:r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الطفل وإجباره </a:t>
            </a:r>
            <a:r>
              <a:rPr lang="ar-SA" sz="2800" dirty="0" smtClean="0">
                <a:latin typeface="Microsoft Sans Serif" pitchFamily="34" charset="0"/>
                <a:cs typeface="Arabic Transparent" pitchFamily="2" charset="-78"/>
              </a:rPr>
              <a:t>مستغلين في ذلك ضعف الطفل دون الاهتمام برغباته وإقناعه في القيام بالسلوك</a:t>
            </a:r>
            <a:r>
              <a:rPr lang="ar-SA" sz="3200" dirty="0" smtClean="0">
                <a:latin typeface="Microsoft Sans Serif" pitchFamily="34" charset="0"/>
                <a:cs typeface="Arabic Transparent" pitchFamily="2" charset="-78"/>
              </a:rPr>
              <a:t> السليم 0</a:t>
            </a:r>
            <a:endParaRPr lang="ar-SA" sz="3200" dirty="0">
              <a:latin typeface="Microsoft Sans Serif" pitchFamily="34" charset="0"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385562-96282a864a4a58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23574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971800" y="762000"/>
            <a:ext cx="5715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4000" b="1" u="sng" dirty="0" smtClean="0">
                <a:solidFill>
                  <a:srgbClr val="FF0000"/>
                </a:solidFill>
                <a:latin typeface="Arabic Transparent"/>
              </a:rPr>
              <a:t> أساليب التنشئة الاجتماعية</a:t>
            </a:r>
            <a:r>
              <a:rPr lang="ar-SA" sz="4000" b="1" u="sng" dirty="0" smtClean="0">
                <a:latin typeface="Arabic Transparent"/>
              </a:rPr>
              <a:t>:</a:t>
            </a:r>
          </a:p>
          <a:p>
            <a:pPr algn="r"/>
            <a:r>
              <a:rPr lang="ar-SA" sz="4000" dirty="0" smtClean="0">
                <a:latin typeface="Arabic Transparent"/>
              </a:rPr>
              <a:t>1</a:t>
            </a:r>
            <a:r>
              <a:rPr lang="ar-SA" sz="4000" b="1" dirty="0" smtClean="0">
                <a:latin typeface="Arabic Transparent"/>
              </a:rPr>
              <a:t>-المساندة العاطفية                  2-نمط العداء لدى الوالدين</a:t>
            </a:r>
          </a:p>
          <a:p>
            <a:pPr algn="r"/>
            <a:r>
              <a:rPr lang="ar-SA" sz="4000" b="1" dirty="0" smtClean="0">
                <a:latin typeface="Arabic Transparent"/>
              </a:rPr>
              <a:t>3- أسلوب الضبط ألوالدي          4-تذبذب الوالدين</a:t>
            </a:r>
          </a:p>
          <a:p>
            <a:pPr algn="r"/>
            <a:r>
              <a:rPr lang="ar-SA" sz="4000" b="1" dirty="0" smtClean="0">
                <a:latin typeface="Arabic Transparent"/>
              </a:rPr>
              <a:t>5-الحماية الزائدة لدى الوالدين      6-تسلط ألوالدي</a:t>
            </a:r>
          </a:p>
          <a:p>
            <a:pPr algn="r"/>
            <a:r>
              <a:rPr lang="ar-SA" sz="4000" b="1" dirty="0" smtClean="0">
                <a:latin typeface="Arabic Transparent"/>
              </a:rPr>
              <a:t>7-روح التسامح لدى الوالدين     8- إهمال الوالدين</a:t>
            </a:r>
            <a:endParaRPr lang="ar-SA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" y="1143000"/>
            <a:ext cx="2786063" cy="4343400"/>
          </a:xfrm>
        </p:spPr>
      </p:pic>
      <p:pic>
        <p:nvPicPr>
          <p:cNvPr id="13316" name="صورة 4" descr="12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0"/>
            <a:ext cx="6286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933700" y="928688"/>
            <a:ext cx="5965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  <a:latin typeface="Microsoft Sans Serif" pitchFamily="34" charset="0"/>
                <a:cs typeface="Microsoft Sans Serif" pitchFamily="34" charset="0"/>
              </a:rPr>
              <a:t>ـ </a:t>
            </a:r>
            <a:endParaRPr lang="ar-SA" dirty="0">
              <a:solidFill>
                <a:srgbClr val="6633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143240" y="428604"/>
            <a:ext cx="550072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800" u="sng" dirty="0" smtClean="0">
                <a:solidFill>
                  <a:srgbClr val="FF0000"/>
                </a:solidFill>
                <a:cs typeface="Arabic Transparent" pitchFamily="2" charset="-78"/>
              </a:rPr>
              <a:t>: </a:t>
            </a:r>
            <a:r>
              <a:rPr lang="ar-SA" sz="3200" b="1" u="sng" dirty="0" smtClean="0">
                <a:solidFill>
                  <a:srgbClr val="FF0000"/>
                </a:solidFill>
                <a:cs typeface="Arabic Transparent" pitchFamily="2" charset="-78"/>
              </a:rPr>
              <a:t>3</a:t>
            </a:r>
            <a:r>
              <a:rPr lang="ar-SA" sz="3200" b="1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-نمط </a:t>
            </a:r>
            <a:r>
              <a:rPr lang="ar-SA" sz="3200" b="1" u="sng" dirty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العداء لدى </a:t>
            </a:r>
            <a:r>
              <a:rPr lang="ar-SA" sz="3200" b="1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الوالدين</a:t>
            </a:r>
            <a:endParaRPr lang="ar-SA" sz="3200" b="1" dirty="0" smtClean="0">
              <a:latin typeface="Microsoft Sans Serif" pitchFamily="34" charset="0"/>
              <a:cs typeface="Arabic Transparent" pitchFamily="2" charset="-78"/>
            </a:endParaRPr>
          </a:p>
          <a:p>
            <a:pPr algn="r">
              <a:defRPr/>
            </a:pP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أن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الطريقة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والأسلوب الذي تم تربية الطفل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في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السنوات الأولى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والقائمة على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أثارة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المخاوف وانعدام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الأمن تؤدي إلى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تعرض الطفل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إلى الاضطرابات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النفسية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والتأخر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في نواحي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النمو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المختلفة </a:t>
            </a:r>
            <a:r>
              <a:rPr lang="ar-SA" sz="3200" b="1" dirty="0" err="1" smtClean="0">
                <a:latin typeface="Microsoft Sans Serif" pitchFamily="34" charset="0"/>
                <a:cs typeface="Arabic Transparent" pitchFamily="2" charset="-78"/>
              </a:rPr>
              <a:t>وكلمااتبع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 الوالدين </a:t>
            </a:r>
            <a:r>
              <a:rPr lang="ar-SA" sz="3200" b="1" dirty="0" err="1" smtClean="0">
                <a:latin typeface="Microsoft Sans Serif" pitchFamily="34" charset="0"/>
                <a:cs typeface="Arabic Transparent" pitchFamily="2" charset="-78"/>
              </a:rPr>
              <a:t>اسلوب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 العقاب </a:t>
            </a:r>
            <a:r>
              <a:rPr lang="ar-SA" sz="3200" b="1" dirty="0" err="1" smtClean="0">
                <a:latin typeface="Microsoft Sans Serif" pitchFamily="34" charset="0"/>
                <a:cs typeface="Arabic Transparent" pitchFamily="2" charset="-78"/>
              </a:rPr>
              <a:t>البدنى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 ساعد ذلك على شعور الطفل بالعدوان وابتعاده عن والدية هرباً من العقاب 0</a:t>
            </a:r>
            <a:endParaRPr lang="ar-SA" sz="3200" b="1" dirty="0">
              <a:latin typeface="Microsoft Sans Serif" pitchFamily="34" charset="0"/>
              <a:cs typeface="Arabic Transparent" pitchFamily="2" charset="-78"/>
            </a:endParaRPr>
          </a:p>
          <a:p>
            <a:pPr algn="r">
              <a:defRPr/>
            </a:pP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ـ أذا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كانت مهمة الوالدين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عسيرة في التربية 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فإن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الأبناء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قد يصادفهم سوء حظ بأب عصبي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أو أم عصبية ويكون عقابه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اقرب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إلى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الانتقام منه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إلى الإصلاح والتأديب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والتهذيب.</a:t>
            </a:r>
          </a:p>
          <a:p>
            <a:pPr algn="r">
              <a:defRPr/>
            </a:pP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وكلما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اتبع الوالدين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أسلوب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العقاب البدني ساعد ذلك على شعور الطفل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بالإحباط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واقتران </a:t>
            </a:r>
          </a:p>
          <a:p>
            <a:pPr algn="r">
              <a:defRPr/>
            </a:pP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سلوكه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بالعدوان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وابتعاده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عن والدية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هربًا </a:t>
            </a:r>
            <a:r>
              <a:rPr lang="ar-SA" sz="3200" b="1" dirty="0">
                <a:latin typeface="Microsoft Sans Serif" pitchFamily="34" charset="0"/>
                <a:cs typeface="Arabic Transparent" pitchFamily="2" charset="-78"/>
              </a:rPr>
              <a:t>من العقاب</a:t>
            </a:r>
            <a:r>
              <a:rPr lang="ar-SA" sz="2800" dirty="0">
                <a:latin typeface="Microsoft Sans Serif" pitchFamily="34" charset="0"/>
                <a:cs typeface="Arabic Transparent" pitchFamily="2" charset="-78"/>
              </a:rPr>
              <a:t>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12291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2786063" cy="5715000"/>
          </a:xfrm>
        </p:spPr>
      </p:pic>
      <p:pic>
        <p:nvPicPr>
          <p:cNvPr id="13316" name="صورة 4" descr="12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0"/>
            <a:ext cx="6286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933700" y="928688"/>
            <a:ext cx="5965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  <a:latin typeface="Microsoft Sans Serif" pitchFamily="34" charset="0"/>
                <a:cs typeface="Microsoft Sans Serif" pitchFamily="34" charset="0"/>
              </a:rPr>
              <a:t>ـ </a:t>
            </a:r>
            <a:endParaRPr lang="ar-SA" dirty="0">
              <a:solidFill>
                <a:srgbClr val="6633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143240" y="428604"/>
            <a:ext cx="55007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800" u="sng" dirty="0" smtClean="0">
                <a:solidFill>
                  <a:srgbClr val="FF0000"/>
                </a:solidFill>
                <a:cs typeface="Arabic Transparent" pitchFamily="2" charset="-78"/>
              </a:rPr>
              <a:t>: </a:t>
            </a:r>
            <a:r>
              <a:rPr lang="ar-SA" sz="3200" b="1" u="sng" dirty="0" smtClean="0">
                <a:solidFill>
                  <a:srgbClr val="FF0000"/>
                </a:solidFill>
                <a:cs typeface="Arabic Transparent" pitchFamily="2" charset="-78"/>
              </a:rPr>
              <a:t>3</a:t>
            </a:r>
            <a:r>
              <a:rPr lang="ar-SA" sz="3200" b="1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-نمط </a:t>
            </a:r>
            <a:r>
              <a:rPr lang="ar-SA" sz="3200" b="1" u="sng" dirty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العداء لدى </a:t>
            </a:r>
            <a:r>
              <a:rPr lang="ar-SA" sz="3200" b="1" u="sng" dirty="0" smtClean="0">
                <a:solidFill>
                  <a:srgbClr val="FF0000"/>
                </a:solidFill>
                <a:latin typeface="Microsoft Sans Serif" pitchFamily="34" charset="0"/>
                <a:cs typeface="Arabic Transparent" pitchFamily="2" charset="-78"/>
              </a:rPr>
              <a:t>الوالدين</a:t>
            </a:r>
            <a:endParaRPr lang="ar-SA" sz="3200" b="1" dirty="0" smtClean="0">
              <a:latin typeface="Microsoft Sans Serif" pitchFamily="34" charset="0"/>
              <a:cs typeface="Arabic Transparent" pitchFamily="2" charset="-78"/>
            </a:endParaRPr>
          </a:p>
          <a:p>
            <a:pPr algn="r">
              <a:defRPr/>
            </a:pPr>
            <a:r>
              <a:rPr lang="ar-SA" sz="2800" dirty="0" smtClean="0">
                <a:latin typeface="Microsoft Sans Serif" pitchFamily="34" charset="0"/>
                <a:cs typeface="Arabic Transparent" pitchFamily="2" charset="-78"/>
              </a:rPr>
              <a:t> 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فمن المعروف أن مضطربي الشخصية يتسم سلوكهم في </a:t>
            </a:r>
            <a:r>
              <a:rPr lang="en-US" sz="3200" b="1" dirty="0" smtClean="0">
                <a:latin typeface="Microsoft Sans Serif" pitchFamily="34" charset="0"/>
                <a:cs typeface="Arabic Transparent" pitchFamily="2" charset="-78"/>
              </a:rPr>
              <a:t>: :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العقاب </a:t>
            </a:r>
          </a:p>
          <a:p>
            <a:pPr algn="r">
              <a:defRPr/>
            </a:pP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1- التساهل حين يجب الحزم </a:t>
            </a:r>
          </a:p>
          <a:p>
            <a:pPr algn="r">
              <a:defRPr/>
            </a:pP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2- التهاون حين يجب التشديد </a:t>
            </a:r>
          </a:p>
          <a:p>
            <a:pPr algn="r">
              <a:defRPr/>
            </a:pP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3- يقسو ويتشدد ويثور لائفة الأمور ويكثر من الشكوى والهياج والتأنيب والسخرية </a:t>
            </a:r>
          </a:p>
          <a:p>
            <a:pPr algn="r">
              <a:defRPr/>
            </a:pP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4- يكون عقابه أقرب إلى الانتقام منة إلى </a:t>
            </a:r>
            <a:r>
              <a:rPr lang="ar-SA" sz="3200" b="1" dirty="0" err="1" smtClean="0">
                <a:latin typeface="Microsoft Sans Serif" pitchFamily="34" charset="0"/>
                <a:cs typeface="Arabic Transparent" pitchFamily="2" charset="-78"/>
              </a:rPr>
              <a:t>الاصلاح</a:t>
            </a:r>
            <a:r>
              <a:rPr lang="ar-SA" sz="3200" b="1" dirty="0" smtClean="0">
                <a:latin typeface="Microsoft Sans Serif" pitchFamily="34" charset="0"/>
                <a:cs typeface="Arabic Transparent" pitchFamily="2" charset="-78"/>
              </a:rPr>
              <a:t> والتأديب والتهذيب </a:t>
            </a:r>
            <a:r>
              <a:rPr lang="ar-SA" sz="2800" dirty="0" smtClean="0">
                <a:latin typeface="Microsoft Sans Serif" pitchFamily="34" charset="0"/>
                <a:cs typeface="Arabic Transparent" pitchFamily="2" charset="-78"/>
              </a:rPr>
              <a:t>.</a:t>
            </a:r>
            <a:endParaRPr lang="ar-SA" sz="2800" dirty="0">
              <a:latin typeface="Microsoft Sans Serif" pitchFamily="34" charset="0"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12291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-457200"/>
            <a:ext cx="2786063" cy="6858000"/>
          </a:xfrm>
        </p:spPr>
      </p:pic>
      <p:pic>
        <p:nvPicPr>
          <p:cNvPr id="13316" name="صورة 4" descr="12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0"/>
            <a:ext cx="6286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2933700" y="928688"/>
            <a:ext cx="5965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  <a:latin typeface="Microsoft Sans Serif" pitchFamily="34" charset="0"/>
                <a:cs typeface="Microsoft Sans Serif" pitchFamily="34" charset="0"/>
              </a:rPr>
              <a:t>1</a:t>
            </a:r>
            <a:endParaRPr lang="ar-SA" dirty="0">
              <a:solidFill>
                <a:srgbClr val="6633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143240" y="357166"/>
            <a:ext cx="578647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ar-SA" sz="4000" dirty="0">
                <a:solidFill>
                  <a:srgbClr val="002060"/>
                </a:solidFill>
                <a:latin typeface="Microsoft Sans Serif" pitchFamily="34" charset="0"/>
                <a:cs typeface="Microsoft Sans Serif" pitchFamily="34" charset="0"/>
              </a:rPr>
              <a:t>4</a:t>
            </a:r>
            <a:r>
              <a:rPr lang="ar-SA" sz="5400" u="sng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-تذبذب الوالدين:</a:t>
            </a:r>
          </a:p>
          <a:p>
            <a:pPr algn="r">
              <a:defRPr/>
            </a:pPr>
            <a:r>
              <a:rPr lang="ar-SA" sz="4400" dirty="0">
                <a:latin typeface="Microsoft Sans Serif" pitchFamily="34" charset="0"/>
                <a:cs typeface="Microsoft Sans Serif" pitchFamily="34" charset="0"/>
              </a:rPr>
              <a:t>يعني </a:t>
            </a:r>
            <a:r>
              <a:rPr lang="ar-SA" sz="4400" dirty="0" smtClean="0">
                <a:latin typeface="Microsoft Sans Serif" pitchFamily="34" charset="0"/>
                <a:cs typeface="Microsoft Sans Serif" pitchFamily="34" charset="0"/>
              </a:rPr>
              <a:t>عد </a:t>
            </a:r>
            <a:r>
              <a:rPr lang="ar-SA" sz="4400" dirty="0" err="1" smtClean="0">
                <a:latin typeface="Microsoft Sans Serif" pitchFamily="34" charset="0"/>
                <a:cs typeface="Microsoft Sans Serif" pitchFamily="34" charset="0"/>
              </a:rPr>
              <a:t>م</a:t>
            </a:r>
            <a:r>
              <a:rPr lang="ar-SA" sz="4400" dirty="0" smtClean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ar-SA" sz="4400" dirty="0">
                <a:latin typeface="Microsoft Sans Serif" pitchFamily="34" charset="0"/>
                <a:cs typeface="Microsoft Sans Serif" pitchFamily="34" charset="0"/>
              </a:rPr>
              <a:t>اتفاق الوالدين على </a:t>
            </a:r>
            <a:r>
              <a:rPr lang="ar-SA" sz="4400" dirty="0" smtClean="0">
                <a:latin typeface="Microsoft Sans Serif" pitchFamily="34" charset="0"/>
                <a:cs typeface="Microsoft Sans Serif" pitchFamily="34" charset="0"/>
              </a:rPr>
              <a:t>رأي </a:t>
            </a:r>
            <a:r>
              <a:rPr lang="ar-SA" sz="4400" dirty="0">
                <a:latin typeface="Microsoft Sans Serif" pitchFamily="34" charset="0"/>
                <a:cs typeface="Microsoft Sans Serif" pitchFamily="34" charset="0"/>
              </a:rPr>
              <a:t>معين مما يؤثر على توافق الطفل.</a:t>
            </a:r>
          </a:p>
          <a:p>
            <a:pPr algn="r">
              <a:defRPr/>
            </a:pPr>
            <a:r>
              <a:rPr lang="ar-SA" sz="4400" dirty="0">
                <a:latin typeface="Microsoft Sans Serif" pitchFamily="34" charset="0"/>
                <a:cs typeface="Microsoft Sans Serif" pitchFamily="34" charset="0"/>
              </a:rPr>
              <a:t>ويجب </a:t>
            </a:r>
            <a:r>
              <a:rPr lang="ar-SA" sz="4400" dirty="0" smtClean="0">
                <a:latin typeface="Microsoft Sans Serif" pitchFamily="34" charset="0"/>
                <a:cs typeface="Microsoft Sans Serif" pitchFamily="34" charset="0"/>
              </a:rPr>
              <a:t>أن </a:t>
            </a:r>
            <a:r>
              <a:rPr lang="ar-SA" sz="4400" dirty="0">
                <a:latin typeface="Microsoft Sans Serif" pitchFamily="34" charset="0"/>
                <a:cs typeface="Microsoft Sans Serif" pitchFamily="34" charset="0"/>
              </a:rPr>
              <a:t>يتميز الوالدين بالثبات في معامله </a:t>
            </a:r>
            <a:r>
              <a:rPr lang="ar-SA" sz="4400" dirty="0" smtClean="0">
                <a:latin typeface="Microsoft Sans Serif" pitchFamily="34" charset="0"/>
                <a:cs typeface="Microsoft Sans Serif" pitchFamily="34" charset="0"/>
              </a:rPr>
              <a:t>أبنائهم </a:t>
            </a:r>
            <a:r>
              <a:rPr lang="ar-SA" sz="4400" dirty="0">
                <a:latin typeface="Microsoft Sans Serif" pitchFamily="34" charset="0"/>
                <a:cs typeface="Microsoft Sans Serif" pitchFamily="34" charset="0"/>
              </a:rPr>
              <a:t>حتى </a:t>
            </a:r>
            <a:r>
              <a:rPr lang="ar-SA" sz="4400" dirty="0" smtClean="0">
                <a:latin typeface="Microsoft Sans Serif" pitchFamily="34" charset="0"/>
                <a:cs typeface="Microsoft Sans Serif" pitchFamily="34" charset="0"/>
              </a:rPr>
              <a:t>لا يميلون إلى </a:t>
            </a:r>
            <a:r>
              <a:rPr lang="ar-SA" sz="4400" dirty="0">
                <a:latin typeface="Microsoft Sans Serif" pitchFamily="34" charset="0"/>
                <a:cs typeface="Microsoft Sans Serif" pitchFamily="34" charset="0"/>
              </a:rPr>
              <a:t>الانحراف والسلوك </a:t>
            </a:r>
            <a:r>
              <a:rPr lang="en-US" sz="4400" dirty="0" smtClean="0">
                <a:latin typeface="Microsoft Sans Serif" pitchFamily="34" charset="0"/>
                <a:cs typeface="Microsoft Sans Serif" pitchFamily="34" charset="0"/>
              </a:rPr>
              <a:t>       </a:t>
            </a:r>
          </a:p>
          <a:p>
            <a:pPr algn="r">
              <a:defRPr/>
            </a:pPr>
            <a:r>
              <a:rPr lang="ar-SA" sz="4400" dirty="0" smtClean="0">
                <a:latin typeface="Microsoft Sans Serif" pitchFamily="34" charset="0"/>
                <a:cs typeface="Microsoft Sans Serif" pitchFamily="34" charset="0"/>
              </a:rPr>
              <a:t>العدواني</a:t>
            </a:r>
            <a:r>
              <a:rPr lang="ar-SA" sz="4000" dirty="0">
                <a:latin typeface="Microsoft Sans Serif" pitchFamily="34" charset="0"/>
                <a:cs typeface="Microsoft Sans Serif" pitchFamily="34" charset="0"/>
              </a:rPr>
              <a:t>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57200" y="685800"/>
            <a:ext cx="8153400" cy="56323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ar-SA" sz="2400" b="1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5-</a:t>
            </a:r>
            <a:r>
              <a:rPr lang="ar-SA" sz="2400" b="1" u="sng" dirty="0" err="1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الحمايه</a:t>
            </a:r>
            <a:r>
              <a:rPr lang="ar-SA" sz="2400" b="1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الزائدة لدى الوالدين.</a:t>
            </a:r>
          </a:p>
          <a:p>
            <a:pPr algn="r">
              <a:defRPr/>
            </a:pPr>
            <a:endParaRPr lang="ar-SA" sz="2400" b="1" dirty="0" smtClean="0">
              <a:latin typeface="Microsoft Sans Serif" pitchFamily="34" charset="0"/>
              <a:cs typeface="Microsoft Sans Serif" pitchFamily="34" charset="0"/>
            </a:endParaRPr>
          </a:p>
          <a:p>
            <a:pPr algn="r">
              <a:defRPr/>
            </a:pPr>
            <a:r>
              <a:rPr lang="ar-SA" sz="2400" b="1" dirty="0" smtClean="0">
                <a:latin typeface="Microsoft Sans Serif" pitchFamily="34" charset="0"/>
                <a:cs typeface="Microsoft Sans Serif" pitchFamily="34" charset="0"/>
              </a:rPr>
              <a:t>أن رعاية الطفل والاهتمام </a:t>
            </a:r>
            <a:r>
              <a:rPr lang="ar-SA" sz="2400" b="1" dirty="0" err="1" smtClean="0">
                <a:latin typeface="Microsoft Sans Serif" pitchFamily="34" charset="0"/>
                <a:cs typeface="Microsoft Sans Serif" pitchFamily="34" charset="0"/>
              </a:rPr>
              <a:t>بة</a:t>
            </a:r>
            <a:r>
              <a:rPr lang="ar-SA" sz="2400" b="1" dirty="0" smtClean="0">
                <a:latin typeface="Microsoft Sans Serif" pitchFamily="34" charset="0"/>
                <a:cs typeface="Microsoft Sans Serif" pitchFamily="34" charset="0"/>
              </a:rPr>
              <a:t> من الأمور الضرورية التي يجب على الوالدين القيام بها ولكن لا يصل </a:t>
            </a:r>
          </a:p>
          <a:p>
            <a:pPr algn="r">
              <a:defRPr/>
            </a:pPr>
            <a:r>
              <a:rPr lang="ar-SA" sz="2400" b="1" dirty="0" smtClean="0">
                <a:latin typeface="Microsoft Sans Serif" pitchFamily="34" charset="0"/>
                <a:cs typeface="Microsoft Sans Serif" pitchFamily="34" charset="0"/>
              </a:rPr>
              <a:t>إلى درجة الحماية المفرطة.</a:t>
            </a:r>
          </a:p>
          <a:p>
            <a:pPr algn="r">
              <a:defRPr/>
            </a:pPr>
            <a:r>
              <a:rPr lang="ar-SA" sz="2400" b="1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أبعاد حماية الوالدين:</a:t>
            </a:r>
          </a:p>
          <a:p>
            <a:pPr algn="r">
              <a:defRPr/>
            </a:pPr>
            <a:r>
              <a:rPr lang="ar-SA" sz="2400" b="1" dirty="0" smtClean="0">
                <a:latin typeface="Microsoft Sans Serif" pitchFamily="34" charset="0"/>
                <a:cs typeface="Microsoft Sans Serif" pitchFamily="34" charset="0"/>
              </a:rPr>
              <a:t>1-التعلق المكثف بالطفل ، 2-التدليل   ، 3-عدم أعطاء   الطفل الحرية في استقلالية السلوك.</a:t>
            </a:r>
          </a:p>
          <a:p>
            <a:pPr algn="r">
              <a:defRPr/>
            </a:pPr>
            <a:r>
              <a:rPr lang="ar-SA" sz="2400" b="1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النتائج المترتبة على الحماية الزائدة:</a:t>
            </a:r>
          </a:p>
          <a:p>
            <a:pPr algn="r">
              <a:defRPr/>
            </a:pPr>
            <a:r>
              <a:rPr lang="ar-SA" sz="2400" b="1" dirty="0" smtClean="0">
                <a:latin typeface="Microsoft Sans Serif" pitchFamily="34" charset="0"/>
                <a:cs typeface="Microsoft Sans Serif" pitchFamily="34" charset="0"/>
              </a:rPr>
              <a:t>1-ظهور بعض أنواع سوء التكيف الاجتماعي وعدم القدرة على تحمل المسئولية في تكوين علاقات مع</a:t>
            </a:r>
          </a:p>
          <a:p>
            <a:pPr algn="r">
              <a:defRPr/>
            </a:pPr>
            <a:r>
              <a:rPr lang="ar-SA" sz="2400" b="1" dirty="0" smtClean="0">
                <a:latin typeface="Microsoft Sans Serif" pitchFamily="34" charset="0"/>
                <a:cs typeface="Microsoft Sans Serif" pitchFamily="34" charset="0"/>
              </a:rPr>
              <a:t>  مع الآخرين 0 </a:t>
            </a:r>
          </a:p>
          <a:p>
            <a:pPr algn="r">
              <a:defRPr/>
            </a:pPr>
            <a:r>
              <a:rPr lang="ar-SA" sz="2400" b="1" dirty="0" smtClean="0">
                <a:latin typeface="Microsoft Sans Serif" pitchFamily="34" charset="0"/>
                <a:cs typeface="Microsoft Sans Serif" pitchFamily="34" charset="0"/>
              </a:rPr>
              <a:t>2-عدم استطاعه الطفل  على مسايرة ركب التعليم لركب التعليم لعدم قدرته على تحمل المسؤولية 0</a:t>
            </a:r>
          </a:p>
          <a:p>
            <a:pPr algn="r">
              <a:defRPr/>
            </a:pPr>
            <a:r>
              <a:rPr lang="en-US" sz="2400" b="1" dirty="0" smtClean="0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ar-SA" sz="2400" b="1" dirty="0" smtClean="0">
                <a:latin typeface="Microsoft Sans Serif" pitchFamily="34" charset="0"/>
                <a:cs typeface="Microsoft Sans Serif" pitchFamily="34" charset="0"/>
              </a:rPr>
              <a:t>والامبالة 0</a:t>
            </a:r>
            <a:r>
              <a:rPr lang="en-US" sz="2400" b="1" dirty="0" smtClean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ar-SA" sz="2400" b="1" dirty="0" smtClean="0">
                <a:latin typeface="Microsoft Sans Serif" pitchFamily="34" charset="0"/>
                <a:cs typeface="Microsoft Sans Serif" pitchFamily="34" charset="0"/>
              </a:rPr>
              <a:t>3-الإهمال</a:t>
            </a:r>
            <a:endParaRPr lang="ar-SA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12291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399" y="1143000"/>
            <a:ext cx="2252663" cy="4267200"/>
          </a:xfrm>
        </p:spPr>
      </p:pic>
      <p:pic>
        <p:nvPicPr>
          <p:cNvPr id="13316" name="صورة 4" descr="12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0"/>
            <a:ext cx="6286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3071802" y="428604"/>
            <a:ext cx="564360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6</a:t>
            </a:r>
            <a:r>
              <a:rPr lang="ar-SA" sz="40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-تسلط الوالدين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هو الأسلوب الذي يتبعه الوالدين في فرض الآداب والقواعد التي تتمشى مع مراحل عمر الطفل وذلك بالنهي والتوبيخ.</a:t>
            </a:r>
          </a:p>
          <a:p>
            <a:pPr algn="r"/>
            <a:r>
              <a:rPr lang="ar-SA" sz="32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الأسباب المؤدية إلى تسلط الوالدين: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1-امتصاص الأب لمجموعه من القيم والمعايير الصارمة في طفولته مما يضطر إلى تطبيقها على أطفاله 0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2-الأب الفاشل الذي يفشل في تحقيق اهدافة يجعل من أبنائه مجالا لطموحه الذي </a:t>
            </a:r>
            <a:r>
              <a:rPr lang="en-US" sz="3200" dirty="0" smtClean="0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عجز عن تحقيقه.</a:t>
            </a:r>
            <a:endParaRPr lang="ar-SA" sz="3200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عنصر نائب للمحتوى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990600"/>
            <a:ext cx="2786063" cy="3733800"/>
          </a:xfrm>
        </p:spPr>
      </p:pic>
      <p:pic>
        <p:nvPicPr>
          <p:cNvPr id="13316" name="صورة 4" descr="12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0"/>
            <a:ext cx="6286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ستطيل 7"/>
          <p:cNvSpPr/>
          <p:nvPr/>
        </p:nvSpPr>
        <p:spPr>
          <a:xfrm>
            <a:off x="2928926" y="214291"/>
            <a:ext cx="592935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 smtClean="0">
              <a:solidFill>
                <a:srgbClr val="FF3399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ar-SA" sz="28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7-روح التسامح لدى الوالدين</a:t>
            </a:r>
          </a:p>
          <a:p>
            <a:pPr algn="r"/>
            <a:endParaRPr lang="ar-SA" dirty="0" smtClean="0"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تعتبرمن العوامل التي تعوق نمو الطفل نمو اجتماعي سليماً.</a:t>
            </a:r>
          </a:p>
          <a:p>
            <a:pPr algn="r"/>
            <a:r>
              <a:rPr lang="ar-SA" sz="32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أهم نتائج هذا الأسلوب</a:t>
            </a:r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: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1-عدم قدرة الطفل على التوافق الاجتماعي والنفسي0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2-عدم قدرته على التكيف مع بيئته وتعرضه للعديد من الاحباطات نظرا لعدم قدرته على مواجهة مشاكله والدفاع عنها وعن نفسه.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3-يبدو على الطفل ميلة إلى السلوك </a:t>
            </a:r>
            <a:r>
              <a:rPr lang="en-US" sz="3200" dirty="0" smtClean="0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العدواني والتسلط على الآخرين.</a:t>
            </a:r>
            <a:endParaRPr lang="ar-SA" sz="32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895601" y="5714999"/>
            <a:ext cx="26960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عنصر نائب للمحتوى 5" descr="rose0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8572528" cy="6858000"/>
          </a:xfrm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500430" y="714375"/>
            <a:ext cx="5256221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ar-SA" dirty="0">
              <a:solidFill>
                <a:srgbClr val="C0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ar-SA" sz="36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8-</a:t>
            </a:r>
            <a:r>
              <a:rPr lang="ar-SA" sz="3600" u="sng" dirty="0" err="1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اهمال</a:t>
            </a:r>
            <a:r>
              <a:rPr lang="ar-SA" sz="36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الوالدين للطفل : </a:t>
            </a:r>
            <a:endParaRPr lang="ar-SA" sz="3600" dirty="0" smtClean="0"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يفقد الطفل الإحساس بالأمن النفسي والمادي نتيجة إهمال والدية له .</a:t>
            </a:r>
            <a:endParaRPr lang="ar-SA" sz="3600" dirty="0"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ar-SA" sz="3600" u="sng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من </a:t>
            </a:r>
            <a:r>
              <a:rPr lang="ar-SA" sz="36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أشكال الإهمال</a:t>
            </a:r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..</a:t>
            </a:r>
            <a:r>
              <a:rPr lang="ar-SA" sz="3600" dirty="0">
                <a:latin typeface="Microsoft Sans Serif" pitchFamily="34" charset="0"/>
                <a:cs typeface="Microsoft Sans Serif" pitchFamily="34" charset="0"/>
              </a:rPr>
              <a:t>عدم </a:t>
            </a:r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إنصات </a:t>
            </a:r>
            <a:r>
              <a:rPr lang="ar-SA" sz="3600" dirty="0">
                <a:latin typeface="Microsoft Sans Serif" pitchFamily="34" charset="0"/>
                <a:cs typeface="Microsoft Sans Serif" pitchFamily="34" charset="0"/>
              </a:rPr>
              <a:t>الوالدين </a:t>
            </a:r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إلى </a:t>
            </a:r>
            <a:r>
              <a:rPr lang="ar-SA" sz="3600" dirty="0">
                <a:latin typeface="Microsoft Sans Serif" pitchFamily="34" charset="0"/>
                <a:cs typeface="Microsoft Sans Serif" pitchFamily="34" charset="0"/>
              </a:rPr>
              <a:t>حديثة </a:t>
            </a:r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وإهمال </a:t>
            </a:r>
            <a:r>
              <a:rPr lang="ar-SA" sz="3600" dirty="0">
                <a:latin typeface="Microsoft Sans Serif" pitchFamily="34" charset="0"/>
                <a:cs typeface="Microsoft Sans Serif" pitchFamily="34" charset="0"/>
              </a:rPr>
              <a:t>حاجاته الشخصية  </a:t>
            </a:r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أو عد </a:t>
            </a:r>
            <a:r>
              <a:rPr lang="ar-SA" sz="3600" dirty="0" err="1" smtClean="0">
                <a:latin typeface="Microsoft Sans Serif" pitchFamily="34" charset="0"/>
                <a:cs typeface="Microsoft Sans Serif" pitchFamily="34" charset="0"/>
              </a:rPr>
              <a:t>م</a:t>
            </a:r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 توجيه </a:t>
            </a:r>
            <a:r>
              <a:rPr lang="ar-SA" sz="3600" dirty="0">
                <a:latin typeface="Microsoft Sans Serif" pitchFamily="34" charset="0"/>
                <a:cs typeface="Microsoft Sans Serif" pitchFamily="34" charset="0"/>
              </a:rPr>
              <a:t>ونصحه </a:t>
            </a:r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أو عدم مكافأته</a:t>
            </a:r>
            <a:endParaRPr lang="ar-SA" sz="3600" dirty="0"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ومدحه </a:t>
            </a:r>
            <a:r>
              <a:rPr lang="ar-SA" sz="3600" dirty="0">
                <a:latin typeface="Microsoft Sans Serif" pitchFamily="34" charset="0"/>
                <a:cs typeface="Microsoft Sans Serif" pitchFamily="34" charset="0"/>
              </a:rPr>
              <a:t>في </a:t>
            </a:r>
            <a:r>
              <a:rPr lang="ar-SA" sz="3600" dirty="0" smtClean="0">
                <a:latin typeface="Microsoft Sans Serif" pitchFamily="34" charset="0"/>
                <a:cs typeface="Microsoft Sans Serif" pitchFamily="34" charset="0"/>
              </a:rPr>
              <a:t>حاله نجاحه.</a:t>
            </a:r>
            <a:endParaRPr lang="ar-SA" sz="3600" dirty="0">
              <a:latin typeface="Microsoft Sans Serif" pitchFamily="34" charset="0"/>
              <a:cs typeface="Microsoft Sans Serif" pitchFamily="34" charset="0"/>
            </a:endParaRPr>
          </a:p>
          <a:p>
            <a:r>
              <a:rPr lang="ar-SA" sz="3600" dirty="0">
                <a:latin typeface="Microsoft Sans Serif" pitchFamily="34" charset="0"/>
                <a:cs typeface="Microsoft Sans Serif" pitchFamily="34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16387" name="عنصر نائب للمحتوى 5" descr="rose0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714412" y="0"/>
            <a:ext cx="9429816" cy="6858000"/>
          </a:xfrm>
        </p:spPr>
      </p:pic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3214678" y="714375"/>
            <a:ext cx="5541973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2800" u="sng" dirty="0" smtClean="0">
                <a:solidFill>
                  <a:srgbClr val="C00000"/>
                </a:solidFill>
                <a:latin typeface="Microsoft Sans Serif" pitchFamily="34" charset="0"/>
                <a:cs typeface="Microsoft Sans Serif" pitchFamily="34" charset="0"/>
              </a:rPr>
              <a:t>من أهم الآثار المترتبة على إهمال الوالدين : </a:t>
            </a:r>
          </a:p>
          <a:p>
            <a:pPr algn="r"/>
            <a:r>
              <a:rPr lang="ar-SA" sz="2800" u="sng" dirty="0" smtClean="0">
                <a:solidFill>
                  <a:srgbClr val="C0000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ar-SA" sz="2800" dirty="0" smtClean="0">
                <a:latin typeface="Microsoft Sans Serif" pitchFamily="34" charset="0"/>
                <a:cs typeface="Microsoft Sans Serif" pitchFamily="34" charset="0"/>
              </a:rPr>
              <a:t>من خلال دراسة ( سيمو ندرز ) المكونة من 31طفلاً مقسمة إلى مجموعتين ، المجموعة الأولى ،أطفال مهملين ، والمجموعة الثانية أطفال يتمتعون برعاية والديهم فقد أظهرت النتائج : </a:t>
            </a:r>
          </a:p>
          <a:p>
            <a:pPr algn="r"/>
            <a:r>
              <a:rPr lang="ar-SA" sz="28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ar-SA" sz="2800" dirty="0" smtClean="0">
                <a:latin typeface="Microsoft Sans Serif" pitchFamily="34" charset="0"/>
                <a:cs typeface="Microsoft Sans Serif" pitchFamily="34" charset="0"/>
              </a:rPr>
              <a:t>ـ أن أطفال المجموعة الأولى المهملين كانوا مذبذبين انفعالياً ويتجه سلوكهم نحو الجنوح والكذب والهروب من المنزل والرغبة في جذب انتباه الآخرين 0 </a:t>
            </a:r>
          </a:p>
          <a:p>
            <a:pPr algn="r"/>
            <a:r>
              <a:rPr lang="ar-SA" sz="28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ar-SA" sz="2800" dirty="0" smtClean="0">
                <a:latin typeface="Microsoft Sans Serif" pitchFamily="34" charset="0"/>
                <a:cs typeface="Microsoft Sans Serif" pitchFamily="34" charset="0"/>
              </a:rPr>
              <a:t>ـ أن أطفال المجموعة الثانية الذين ي</a:t>
            </a:r>
            <a:r>
              <a:rPr lang="ar-SA" sz="2800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تمتعون</a:t>
            </a:r>
            <a:r>
              <a:rPr lang="ar-SA" sz="2800" dirty="0" smtClean="0">
                <a:latin typeface="Microsoft Sans Serif" pitchFamily="34" charset="0"/>
                <a:cs typeface="Microsoft Sans Serif" pitchFamily="34" charset="0"/>
              </a:rPr>
              <a:t> برعاية والديهم يغلب على سلوكهم </a:t>
            </a:r>
            <a:r>
              <a:rPr lang="ar-SA" sz="2800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الرغبة في </a:t>
            </a:r>
            <a:r>
              <a:rPr lang="ar-SA" sz="2800" dirty="0" smtClean="0">
                <a:latin typeface="Microsoft Sans Serif" pitchFamily="34" charset="0"/>
                <a:cs typeface="Microsoft Sans Serif" pitchFamily="34" charset="0"/>
              </a:rPr>
              <a:t>التعاون والأمانة ويمتازون بالاستقرار </a:t>
            </a:r>
            <a:r>
              <a:rPr lang="ar-SA" sz="2800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الانفعالي</a:t>
            </a:r>
            <a:r>
              <a:rPr lang="ar-SA" sz="2800" dirty="0" smtClean="0">
                <a:latin typeface="Microsoft Sans Serif" pitchFamily="34" charset="0"/>
                <a:cs typeface="Microsoft Sans Serif" pitchFamily="34" charset="0"/>
              </a:rPr>
              <a:t> 0</a:t>
            </a:r>
            <a:endParaRPr lang="ar-SA" sz="2800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16387" name="عنصر نائب للمحتوى 5" descr="rose0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429816" cy="6858000"/>
          </a:xfrm>
        </p:spPr>
      </p:pic>
      <p:sp>
        <p:nvSpPr>
          <p:cNvPr id="6" name="مستطيل 5"/>
          <p:cNvSpPr/>
          <p:nvPr/>
        </p:nvSpPr>
        <p:spPr>
          <a:xfrm>
            <a:off x="2571736" y="751344"/>
            <a:ext cx="607223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9</a:t>
            </a:r>
            <a:r>
              <a:rPr lang="ar-SA" sz="32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-نبذ الطفل انفعالياً: 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يتمثل في نواحي عديدة: منها تعرض الوالدين لنواحي النقص لدى الطفل وعقابه المستمر أومقارنتة بالأطفال الآخرين وهجر الطفل وطردة 0 </a:t>
            </a:r>
          </a:p>
          <a:p>
            <a:pPr algn="r"/>
            <a:r>
              <a:rPr lang="ar-SA" sz="3200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(جيلسون ونيودل)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ارجع العالمان سبب نبذ إلام لطفلها انفعاليًا إلى الصراعات المستمرة مع زوجها، وفى حالة الأب  يرجع ذلك إلى وجود الأب في أسرة غير منسجمة يسودها الصراع والتقلب الانفعالي 0</a:t>
            </a:r>
          </a:p>
          <a:p>
            <a:endParaRPr lang="ar-SA" sz="2000" dirty="0" smtClean="0">
              <a:latin typeface="Microsoft Sans Serif" pitchFamily="34" charset="0"/>
              <a:cs typeface="Microsoft Sans Serif" pitchFamily="34" charset="0"/>
            </a:endParaRPr>
          </a:p>
          <a:p>
            <a:endParaRPr lang="ar-SA" sz="2000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16387" name="عنصر نائب للمحتوى 5" descr="rose0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714412" y="0"/>
            <a:ext cx="9429816" cy="6858000"/>
          </a:xfrm>
        </p:spPr>
      </p:pic>
      <p:sp>
        <p:nvSpPr>
          <p:cNvPr id="6" name="مستطيل 5"/>
          <p:cNvSpPr/>
          <p:nvPr/>
        </p:nvSpPr>
        <p:spPr>
          <a:xfrm>
            <a:off x="2285984" y="751344"/>
            <a:ext cx="635798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000" dirty="0" smtClean="0"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ar-SA" sz="3200" u="sng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10-تفضيل طفل من احد الجنسين.</a:t>
            </a:r>
          </a:p>
          <a:p>
            <a:pPr algn="r"/>
            <a:endParaRPr lang="ar-SA" sz="3200" dirty="0" smtClean="0"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غالباً ما يكون لدى الأسرة أكثر من طفل أو رغبة الأسرة التي لا يوجد لديها أولاد 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ذكور في ابن لها مما يؤدي إلى إغداق العطف وتفضيله على الأطفال الآخرين 0</a:t>
            </a:r>
          </a:p>
          <a:p>
            <a:pPr algn="r"/>
            <a:r>
              <a:rPr lang="ar-SA" sz="3200" dirty="0" smtClean="0">
                <a:latin typeface="Microsoft Sans Serif" pitchFamily="34" charset="0"/>
                <a:cs typeface="Microsoft Sans Serif" pitchFamily="34" charset="0"/>
              </a:rPr>
              <a:t>ويؤدي ذلك إلى تكوين سلوك عدائي من قبل الأبناء الآخرين نحو الابن المفضل عليهم.</a:t>
            </a:r>
            <a:endParaRPr lang="ar-SA" sz="3200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23555" name="عنصر نائب للمحتوى 3" descr="flower_moq3_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38" y="0"/>
            <a:ext cx="6786562" cy="6858000"/>
          </a:xfrm>
        </p:spPr>
      </p:pic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35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مستطيل 5"/>
          <p:cNvSpPr>
            <a:spLocks noChangeArrowheads="1"/>
          </p:cNvSpPr>
          <p:nvPr/>
        </p:nvSpPr>
        <p:spPr bwMode="auto">
          <a:xfrm>
            <a:off x="2286000" y="571500"/>
            <a:ext cx="6500813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SA" sz="4000" b="1" u="sng" dirty="0">
                <a:solidFill>
                  <a:srgbClr val="FF0000"/>
                </a:solidFill>
                <a:cs typeface="MCS Nask S_U normal." pitchFamily="2" charset="-78"/>
              </a:rPr>
              <a:t> </a:t>
            </a:r>
            <a:r>
              <a:rPr lang="ar-SA" sz="4000" b="1" u="sng" dirty="0">
                <a:cs typeface="MCS Nask S_U normal." pitchFamily="2" charset="-78"/>
              </a:rPr>
              <a:t>تابع أساليب التنشئة الاجتماعية:</a:t>
            </a:r>
          </a:p>
          <a:p>
            <a:pPr algn="r"/>
            <a:r>
              <a:rPr lang="ar-SA" sz="2800" b="1" dirty="0">
                <a:solidFill>
                  <a:srgbClr val="FF0000"/>
                </a:solidFill>
                <a:cs typeface="MCS Nask S_U normal." pitchFamily="2" charset="-78"/>
              </a:rPr>
              <a:t>9</a:t>
            </a:r>
            <a:r>
              <a:rPr lang="ar-SA" sz="4000" b="1" dirty="0">
                <a:solidFill>
                  <a:srgbClr val="FF0000"/>
                </a:solidFill>
                <a:cs typeface="MCS Nask S_U normal." pitchFamily="2" charset="-78"/>
              </a:rPr>
              <a:t>-نبذ لطفل انفعالياً                 </a:t>
            </a:r>
            <a:r>
              <a:rPr lang="ar-SA" sz="4000" b="1" dirty="0" smtClean="0">
                <a:solidFill>
                  <a:srgbClr val="FF0000"/>
                </a:solidFill>
                <a:cs typeface="MCS Nask S_U normal." pitchFamily="2" charset="-78"/>
              </a:rPr>
              <a:t> </a:t>
            </a:r>
            <a:r>
              <a:rPr lang="ar-SA" sz="4000" b="1" dirty="0">
                <a:solidFill>
                  <a:srgbClr val="FF0000"/>
                </a:solidFill>
                <a:cs typeface="MCS Nask S_U normal." pitchFamily="2" charset="-78"/>
              </a:rPr>
              <a:t>10-تفضيل طفل من احد الجنسين</a:t>
            </a:r>
          </a:p>
          <a:p>
            <a:pPr algn="r"/>
            <a:r>
              <a:rPr lang="ar-SA" sz="4000" b="1" dirty="0" smtClean="0">
                <a:solidFill>
                  <a:srgbClr val="FF0000"/>
                </a:solidFill>
                <a:cs typeface="MCS Nask S_U normal." pitchFamily="2" charset="-78"/>
              </a:rPr>
              <a:t>11-</a:t>
            </a:r>
            <a:r>
              <a:rPr lang="ar-SA" sz="4000" b="1" dirty="0" err="1" smtClean="0">
                <a:solidFill>
                  <a:srgbClr val="FF0000"/>
                </a:solidFill>
                <a:cs typeface="MCS Nask S_U normal." pitchFamily="2" charset="-78"/>
              </a:rPr>
              <a:t>الاعجاب</a:t>
            </a:r>
            <a:r>
              <a:rPr lang="ar-SA" sz="4000" b="1" dirty="0" smtClean="0">
                <a:solidFill>
                  <a:srgbClr val="FF0000"/>
                </a:solidFill>
                <a:cs typeface="MCS Nask S_U normal." pitchFamily="2" charset="-78"/>
              </a:rPr>
              <a:t> </a:t>
            </a:r>
            <a:r>
              <a:rPr lang="ar-SA" sz="4000" b="1" dirty="0">
                <a:solidFill>
                  <a:srgbClr val="FF0000"/>
                </a:solidFill>
                <a:cs typeface="MCS Nask S_U normal." pitchFamily="2" charset="-78"/>
              </a:rPr>
              <a:t>الزائد                  </a:t>
            </a:r>
            <a:r>
              <a:rPr lang="ar-SA" sz="4000" b="1" dirty="0" smtClean="0">
                <a:solidFill>
                  <a:srgbClr val="FF0000"/>
                </a:solidFill>
                <a:cs typeface="MCS Nask S_U normal." pitchFamily="2" charset="-78"/>
              </a:rPr>
              <a:t> </a:t>
            </a:r>
            <a:r>
              <a:rPr lang="ar-SA" sz="4000" b="1" dirty="0">
                <a:solidFill>
                  <a:srgbClr val="FF0000"/>
                </a:solidFill>
                <a:cs typeface="MCS Nask S_U normal." pitchFamily="2" charset="-78"/>
              </a:rPr>
              <a:t>12-اختلاف طريقة التربية للوالدين</a:t>
            </a:r>
          </a:p>
          <a:p>
            <a:pPr algn="r"/>
            <a:r>
              <a:rPr lang="ar-SA" sz="4000" b="1" dirty="0">
                <a:solidFill>
                  <a:srgbClr val="FF0000"/>
                </a:solidFill>
                <a:cs typeface="MCS Nask S_U normal." pitchFamily="2" charset="-78"/>
              </a:rPr>
              <a:t>13-محاولة كسب الأطفال من قبل احد الوالدين</a:t>
            </a:r>
          </a:p>
          <a:p>
            <a:pPr algn="r"/>
            <a:r>
              <a:rPr lang="ar-SA" sz="4000" b="1" dirty="0">
                <a:solidFill>
                  <a:srgbClr val="FF0000"/>
                </a:solidFill>
                <a:cs typeface="MCS Nask S_U normal." pitchFamily="2" charset="-78"/>
              </a:rPr>
              <a:t>14-الاعتمادية</a:t>
            </a:r>
          </a:p>
          <a:p>
            <a:pPr algn="r"/>
            <a:r>
              <a:rPr lang="ar-SA" sz="4000" b="1" dirty="0">
                <a:solidFill>
                  <a:srgbClr val="FF0000"/>
                </a:solidFill>
                <a:cs typeface="MCS Nask S_U normal." pitchFamily="2" charset="-78"/>
              </a:rPr>
              <a:t>15-دفء العلاقة بين الأم والطفل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00600" y="2895600"/>
            <a:ext cx="36576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6000" b="1" cap="none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endParaRPr lang="en-US" sz="3200" b="1" cap="none" spc="150" dirty="0">
              <a:ln w="11430"/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267200" y="762000"/>
            <a:ext cx="44442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ar-SA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عنصر نائب للمحتوى 3" descr="flower_moq3_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38" y="0"/>
            <a:ext cx="6786562" cy="6858000"/>
          </a:xfrm>
        </p:spPr>
      </p:pic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828800"/>
            <a:ext cx="24288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2286000" y="457201"/>
            <a:ext cx="66436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ar-SA" sz="3200" b="1" dirty="0">
              <a:solidFill>
                <a:schemeClr val="accent6">
                  <a:lumMod val="50000"/>
                </a:schemeClr>
              </a:solidFill>
              <a:cs typeface="Hesham AlSharq" pitchFamily="2" charset="-78"/>
            </a:endParaRPr>
          </a:p>
          <a:p>
            <a:pPr algn="r">
              <a:defRPr/>
            </a:pPr>
            <a:r>
              <a:rPr lang="ar-SA" sz="3200" b="1" dirty="0">
                <a:solidFill>
                  <a:schemeClr val="accent6">
                    <a:lumMod val="50000"/>
                  </a:schemeClr>
                </a:solidFill>
                <a:cs typeface="Hesham AlSharq" pitchFamily="2" charset="-78"/>
              </a:rPr>
              <a:t>     </a:t>
            </a:r>
            <a:r>
              <a:rPr lang="ar-SA" sz="3200" b="1" u="sng" dirty="0">
                <a:solidFill>
                  <a:schemeClr val="accent6">
                    <a:lumMod val="50000"/>
                  </a:schemeClr>
                </a:solidFill>
                <a:cs typeface="Hesham AlSharq" pitchFamily="2" charset="-78"/>
              </a:rPr>
              <a:t> </a:t>
            </a:r>
            <a:r>
              <a:rPr lang="ar-SA" sz="3600" b="1" u="sng" dirty="0">
                <a:solidFill>
                  <a:srgbClr val="FF0000"/>
                </a:solidFill>
                <a:cs typeface="Hesham AlSharq" pitchFamily="2" charset="-78"/>
              </a:rPr>
              <a:t>لمدرسة((هي المؤسسة الاجتماعية الرسمية)</a:t>
            </a:r>
            <a:r>
              <a:rPr lang="ar-SA" sz="3600" b="1" dirty="0">
                <a:solidFill>
                  <a:srgbClr val="FF0000"/>
                </a:solidFill>
                <a:cs typeface="Hesham AlSharq" pitchFamily="2" charset="-78"/>
              </a:rPr>
              <a:t>)</a:t>
            </a:r>
          </a:p>
          <a:p>
            <a:pPr algn="r">
              <a:defRPr/>
            </a:pPr>
            <a:r>
              <a:rPr lang="ar-SA" sz="3200" b="1" u="sng" dirty="0">
                <a:cs typeface="Hesham AlSharq" pitchFamily="2" charset="-78"/>
              </a:rPr>
              <a:t>وظائفها:</a:t>
            </a:r>
          </a:p>
          <a:p>
            <a:pPr algn="r">
              <a:defRPr/>
            </a:pPr>
            <a:r>
              <a:rPr lang="ar-SA" sz="3200" b="1" dirty="0"/>
              <a:t>*تقوم بوظائف التربية .</a:t>
            </a:r>
          </a:p>
          <a:p>
            <a:pPr algn="r">
              <a:defRPr/>
            </a:pPr>
            <a:r>
              <a:rPr lang="ar-SA" sz="3200" b="1" dirty="0"/>
              <a:t>*نقل الثقافة المتطورة.</a:t>
            </a:r>
          </a:p>
          <a:p>
            <a:pPr algn="r">
              <a:defRPr/>
            </a:pPr>
            <a:r>
              <a:rPr lang="ar-SA" sz="3200" b="1" dirty="0"/>
              <a:t>*توفير الظروف المناسبة للنمو جسمياً وانفعالياً </a:t>
            </a:r>
            <a:r>
              <a:rPr lang="ar-SA" sz="3200" b="1" dirty="0" smtClean="0"/>
              <a:t>واجتماعياً</a:t>
            </a:r>
            <a:endParaRPr lang="ar-SA" sz="3200" b="1" dirty="0"/>
          </a:p>
          <a:p>
            <a:pPr algn="r">
              <a:defRPr/>
            </a:pPr>
            <a:r>
              <a:rPr lang="ar-SA" sz="3200" b="1" dirty="0"/>
              <a:t>*بدخول الفرد المدرسة يخرج من نطاق العلاقات البسيطة مع أفراد الأسرة إلى نطاق العلاقات والتفاعلات أكبر وأوسع بين الطفل وزملائه </a:t>
            </a:r>
            <a:r>
              <a:rPr lang="ar-SA" sz="3600" b="1" dirty="0"/>
              <a:t>0</a:t>
            </a:r>
          </a:p>
          <a:p>
            <a:pPr>
              <a:defRPr/>
            </a:pPr>
            <a:r>
              <a:rPr lang="ar-SA" sz="3600" b="1" dirty="0"/>
              <a:t> 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25603" name="عنصر نائب للمحتوى 3" descr="flower_moq3_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38" y="0"/>
            <a:ext cx="6786562" cy="6858000"/>
          </a:xfrm>
        </p:spPr>
      </p:pic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288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2286000" y="196850"/>
            <a:ext cx="6643688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ar-SA" sz="3200" b="1" dirty="0">
                <a:solidFill>
                  <a:schemeClr val="accent6">
                    <a:lumMod val="50000"/>
                  </a:schemeClr>
                </a:solidFill>
                <a:cs typeface="Hesham AlSharq" pitchFamily="2" charset="-78"/>
              </a:rPr>
              <a:t>  </a:t>
            </a:r>
            <a:r>
              <a:rPr lang="ar-SA" sz="3200" b="1" dirty="0">
                <a:solidFill>
                  <a:schemeClr val="accent6">
                    <a:lumMod val="50000"/>
                  </a:schemeClr>
                </a:solidFill>
              </a:rPr>
              <a:t>    المدرسة((هي المؤسسة الاجتماعية الرسمية))</a:t>
            </a:r>
          </a:p>
          <a:p>
            <a:pPr algn="r">
              <a:defRPr/>
            </a:pPr>
            <a:r>
              <a:rPr lang="ar-SA" sz="3200" b="1" u="sng" dirty="0">
                <a:solidFill>
                  <a:srgbClr val="FF0000"/>
                </a:solidFill>
                <a:cs typeface="Hesham AlSharq" pitchFamily="2" charset="-78"/>
              </a:rPr>
              <a:t> </a:t>
            </a:r>
            <a:r>
              <a:rPr lang="ar-SA" sz="4000" b="1" u="sng" dirty="0">
                <a:cs typeface="Hesham AlSharq" pitchFamily="2" charset="-78"/>
              </a:rPr>
              <a:t>تابع وظائفها:</a:t>
            </a:r>
          </a:p>
          <a:p>
            <a:pPr algn="r">
              <a:defRPr/>
            </a:pPr>
            <a:r>
              <a:rPr lang="ar-SA" sz="4000" b="1" dirty="0">
                <a:cs typeface="Hesham AlSharq" pitchFamily="2" charset="-78"/>
              </a:rPr>
              <a:t>*</a:t>
            </a:r>
            <a:r>
              <a:rPr lang="ar-SA" sz="4000" b="1" dirty="0"/>
              <a:t>أن الأساليب التي تتبعها الأسرة مع الطفل قبل </a:t>
            </a:r>
            <a:r>
              <a:rPr lang="ar-SA" sz="4000" b="1" dirty="0">
                <a:solidFill>
                  <a:srgbClr val="FF0000"/>
                </a:solidFill>
              </a:rPr>
              <a:t>التحاقه</a:t>
            </a:r>
            <a:r>
              <a:rPr lang="ar-SA" sz="4000" b="1" dirty="0"/>
              <a:t> بالمدرسة لها اثر كبير في </a:t>
            </a:r>
            <a:r>
              <a:rPr lang="ar-SA" sz="4000" b="1" dirty="0">
                <a:solidFill>
                  <a:srgbClr val="FF0000"/>
                </a:solidFill>
              </a:rPr>
              <a:t>تكيف </a:t>
            </a:r>
            <a:r>
              <a:rPr lang="ar-SA" sz="4000" b="1" dirty="0" smtClean="0">
                <a:solidFill>
                  <a:srgbClr val="FF0000"/>
                </a:solidFill>
              </a:rPr>
              <a:t>الطفل </a:t>
            </a:r>
            <a:r>
              <a:rPr lang="ar-SA" sz="4000" b="1" dirty="0"/>
              <a:t>في المدرسة,وذلك لان الطفل </a:t>
            </a:r>
            <a:r>
              <a:rPr lang="ar-SA" sz="4000" b="1" dirty="0" smtClean="0"/>
              <a:t>يجد في </a:t>
            </a:r>
            <a:r>
              <a:rPr lang="ar-SA" sz="4000" b="1" dirty="0"/>
              <a:t>المدرسة انظمه وقوانين تختلف عما ألفه في </a:t>
            </a:r>
            <a:r>
              <a:rPr lang="ar-SA" sz="4000" b="1" dirty="0" smtClean="0"/>
              <a:t>جو </a:t>
            </a:r>
            <a:r>
              <a:rPr lang="en-US" sz="4000" b="1" dirty="0" smtClean="0"/>
              <a:t>.</a:t>
            </a:r>
            <a:r>
              <a:rPr lang="ar-SA" sz="4000" b="1" dirty="0" smtClean="0"/>
              <a:t>الأسرة وبالتالي</a:t>
            </a:r>
            <a:r>
              <a:rPr lang="ar-SA" sz="4000" b="1" dirty="0"/>
              <a:t>: “يجد نفسه مضطرا إلى تغير سلوكه وتعديله </a:t>
            </a:r>
            <a:r>
              <a:rPr lang="ar-SA" sz="2800" b="1" dirty="0">
                <a:cs typeface="Hesham AlSharq" pitchFamily="2" charset="-78"/>
              </a:rPr>
              <a:t>”“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066800"/>
            <a:ext cx="2057400" cy="441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عنصر نائب للمحتوى 6"/>
          <p:cNvSpPr>
            <a:spLocks noGrp="1"/>
          </p:cNvSpPr>
          <p:nvPr>
            <p:ph idx="1"/>
          </p:nvPr>
        </p:nvSpPr>
        <p:spPr>
          <a:xfrm>
            <a:off x="428625" y="642918"/>
            <a:ext cx="8429655" cy="555468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ar-SA" b="1" dirty="0" smtClean="0"/>
              <a:t> </a:t>
            </a:r>
          </a:p>
          <a:p>
            <a:pPr>
              <a:buNone/>
            </a:pPr>
            <a:r>
              <a:rPr lang="ar-SA" b="1" dirty="0" smtClean="0"/>
              <a:t>  </a:t>
            </a:r>
          </a:p>
          <a:p>
            <a:endParaRPr lang="ar-SA" dirty="0" smtClean="0"/>
          </a:p>
        </p:txBody>
      </p:sp>
      <p:sp>
        <p:nvSpPr>
          <p:cNvPr id="4" name="مستطيل 3"/>
          <p:cNvSpPr/>
          <p:nvPr/>
        </p:nvSpPr>
        <p:spPr>
          <a:xfrm>
            <a:off x="2514600" y="381000"/>
            <a:ext cx="6400800" cy="62478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cs typeface="Arabic Transparent" pitchFamily="2" charset="-78"/>
              </a:rPr>
              <a:t>وبذلك تستطيع المدرسة أن تقوم بدور فعال في تقويم مااعوج </a:t>
            </a:r>
          </a:p>
          <a:p>
            <a:pPr algn="r"/>
            <a:r>
              <a:rPr lang="ar-SA" sz="3200" b="1" dirty="0" smtClean="0">
                <a:cs typeface="Arabic Transparent" pitchFamily="2" charset="-78"/>
              </a:rPr>
              <a:t>من سلوكه وتحصيله بكثير من المعايير والاتجاهات الاجتماعية </a:t>
            </a:r>
          </a:p>
          <a:p>
            <a:pPr algn="r"/>
            <a:r>
              <a:rPr lang="en-US" sz="3200" b="1" dirty="0" smtClean="0">
                <a:cs typeface="Arabic Transparent" pitchFamily="2" charset="-78"/>
              </a:rPr>
              <a:t>.</a:t>
            </a:r>
            <a:r>
              <a:rPr lang="ar-SA" sz="3200" b="1" dirty="0" smtClean="0">
                <a:cs typeface="Arabic Transparent" pitchFamily="2" charset="-78"/>
              </a:rPr>
              <a:t>السليمة </a:t>
            </a:r>
          </a:p>
          <a:p>
            <a:pPr algn="r"/>
            <a:r>
              <a:rPr lang="ar-SA" sz="3200" b="1" u="sng" dirty="0" smtClean="0">
                <a:cs typeface="Arabic Transparent" pitchFamily="2" charset="-78"/>
              </a:rPr>
              <a:t>ـ دور المدرس</a:t>
            </a:r>
          </a:p>
          <a:p>
            <a:pPr algn="r"/>
            <a:r>
              <a:rPr lang="ar-SA" sz="3200" b="1" dirty="0" smtClean="0">
                <a:cs typeface="Arabic Transparent" pitchFamily="2" charset="-78"/>
              </a:rPr>
              <a:t> ـ يلعب دور </a:t>
            </a:r>
            <a:r>
              <a:rPr lang="ar-SA" sz="3200" b="1" dirty="0" err="1" smtClean="0">
                <a:cs typeface="Arabic Transparent" pitchFamily="2" charset="-78"/>
              </a:rPr>
              <a:t>ا</a:t>
            </a:r>
            <a:r>
              <a:rPr lang="ar-SA" sz="3200" b="1" dirty="0" smtClean="0">
                <a:cs typeface="Arabic Transparent" pitchFamily="2" charset="-78"/>
              </a:rPr>
              <a:t> بارزاً فهو الأب الثاني حيث أن الطفل يحاول جاهداً كسب رضا مدرسية حتى يشعروا بالأمن.</a:t>
            </a:r>
          </a:p>
          <a:p>
            <a:pPr algn="r"/>
            <a:r>
              <a:rPr lang="ar-SA" sz="3200" b="1" dirty="0" smtClean="0">
                <a:cs typeface="Arabic Transparent" pitchFamily="2" charset="-78"/>
              </a:rPr>
              <a:t>ـ المدرس ينقل لطلابه أساليب السلوك الشاذ من انطواء وخجل وعدوانية وشعور بالتوتر وعدم الاستقرار. </a:t>
            </a:r>
          </a:p>
          <a:p>
            <a:pPr algn="r"/>
            <a:r>
              <a:rPr lang="ar-SA" sz="3200" b="1" dirty="0" smtClean="0"/>
              <a:t>ـ </a:t>
            </a:r>
            <a:r>
              <a:rPr lang="ar-SA" sz="2400" b="1" dirty="0" smtClean="0"/>
              <a:t>يساعد المدرس التلاميذ على التخلص من تلك الأساليب ويشبع حاجات الطفل إلى التقدير واعتبار الذات التي لم يتمكن من إشباعها أثناء تواجده مع أسرته 0  </a:t>
            </a:r>
            <a:endParaRPr lang="ar-SA" sz="2400" b="1" dirty="0" smtClean="0">
              <a:cs typeface="Arabic Transparent" pitchFamily="2" charset="-78"/>
            </a:endParaRPr>
          </a:p>
          <a:p>
            <a:pPr algn="r"/>
            <a:r>
              <a:rPr lang="ar-SA" sz="3200" b="1" dirty="0" smtClean="0">
                <a:cs typeface="Arabic Transparent" pitchFamily="2" charset="-78"/>
              </a:rPr>
              <a:t>ـ  يساعد تدعيم القيم الاجتماعية السائدة في المجتمع من خلال المنهج الدراسي </a:t>
            </a:r>
            <a:r>
              <a:rPr lang="en-US" sz="3200" b="1" dirty="0" smtClean="0">
                <a:cs typeface="Arabic Transparent" pitchFamily="2" charset="-78"/>
              </a:rPr>
              <a:t>  </a:t>
            </a:r>
            <a:endParaRPr lang="ar-SA" sz="2400" b="1" dirty="0"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5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عنصر نائب للمحتوى 6"/>
          <p:cNvSpPr>
            <a:spLocks noGrp="1"/>
          </p:cNvSpPr>
          <p:nvPr>
            <p:ph idx="1"/>
          </p:nvPr>
        </p:nvSpPr>
        <p:spPr>
          <a:xfrm>
            <a:off x="3048000" y="642918"/>
            <a:ext cx="5810280" cy="55546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ar-SA" dirty="0" smtClean="0"/>
              <a:t> </a:t>
            </a:r>
            <a:r>
              <a:rPr lang="ar-SA" b="1" u="sng" dirty="0" smtClean="0">
                <a:solidFill>
                  <a:srgbClr val="FF0000"/>
                </a:solidFill>
              </a:rPr>
              <a:t>تابع :</a:t>
            </a:r>
            <a:r>
              <a:rPr lang="ar-SA" b="1" dirty="0" smtClean="0"/>
              <a:t> </a:t>
            </a:r>
          </a:p>
          <a:p>
            <a:pPr algn="r">
              <a:buNone/>
            </a:pPr>
            <a:r>
              <a:rPr lang="ar-SA" b="1" dirty="0" smtClean="0"/>
              <a:t> </a:t>
            </a:r>
            <a:r>
              <a:rPr lang="ar-SA" sz="4600" b="1" dirty="0" smtClean="0"/>
              <a:t>ـ من خلال النشاط المدرسي يتم إكساب التلاميذ بعض الأساليب السلوكية والاجتماعية السوية </a:t>
            </a:r>
          </a:p>
          <a:p>
            <a:pPr algn="r">
              <a:buNone/>
            </a:pPr>
            <a:r>
              <a:rPr lang="ar-SA" sz="4600" b="1" dirty="0" smtClean="0"/>
              <a:t> ـ وتعلم بعض المعايير والأدوار الأجتماعيه0</a:t>
            </a:r>
          </a:p>
          <a:p>
            <a:pPr algn="r">
              <a:buNone/>
            </a:pPr>
            <a:r>
              <a:rPr lang="ar-SA" sz="4600" b="1" dirty="0" smtClean="0"/>
              <a:t> </a:t>
            </a:r>
            <a:endParaRPr lang="ar-SA" b="1" dirty="0" smtClean="0"/>
          </a:p>
          <a:p>
            <a:pPr>
              <a:buNone/>
            </a:pPr>
            <a:r>
              <a:rPr lang="ar-SA" b="1" dirty="0" smtClean="0"/>
              <a:t>  </a:t>
            </a:r>
          </a:p>
          <a:p>
            <a:pPr>
              <a:buNone/>
            </a:pPr>
            <a:r>
              <a:rPr lang="ar-SA" b="1" dirty="0" smtClean="0"/>
              <a:t> </a:t>
            </a:r>
          </a:p>
          <a:p>
            <a:endParaRPr lang="ar-SA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u="sng" dirty="0" smtClean="0">
                <a:solidFill>
                  <a:srgbClr val="FF0000"/>
                </a:solidFill>
              </a:rPr>
              <a:t>رأى العالم كالجان </a:t>
            </a:r>
          </a:p>
        </p:txBody>
      </p:sp>
      <p:pic>
        <p:nvPicPr>
          <p:cNvPr id="17413" name="عنصر نائب للمحتوى 3" descr="1385562-96282a864a4a58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5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286000" y="571500"/>
            <a:ext cx="6500813" cy="52629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ar-SA" sz="2800" b="1" dirty="0">
              <a:latin typeface="Arb084" pitchFamily="2" charset="2"/>
              <a:cs typeface="+mn-cs"/>
            </a:endParaRPr>
          </a:p>
          <a:p>
            <a:pPr>
              <a:defRPr/>
            </a:pPr>
            <a:r>
              <a:rPr lang="ar-SA" sz="2800" b="1" dirty="0">
                <a:latin typeface="Arb084" pitchFamily="2" charset="2"/>
                <a:cs typeface="+mn-cs"/>
              </a:rPr>
              <a:t> </a:t>
            </a:r>
          </a:p>
          <a:p>
            <a:pPr algn="r">
              <a:defRPr/>
            </a:pPr>
            <a:r>
              <a:rPr lang="ar-SA" sz="2800" b="1" dirty="0">
                <a:latin typeface="Arb084" pitchFamily="2" charset="2"/>
                <a:cs typeface="+mn-cs"/>
              </a:rPr>
              <a:t>ـ أ نه لابد من توفير نموذج مناسب من سلوك الذكور للأولاد في المدرسة الابتدائية لأنه في اغلب الأحيان يكون المسئول  عن العملية التربوية في المرحلة     الابتدائية </a:t>
            </a:r>
            <a:r>
              <a:rPr lang="ar-SA" sz="2800" b="1" dirty="0" smtClean="0">
                <a:latin typeface="Arb084" pitchFamily="2" charset="2"/>
                <a:cs typeface="+mn-cs"/>
              </a:rPr>
              <a:t>امرأة.</a:t>
            </a:r>
            <a:endParaRPr lang="ar-SA" sz="2800" b="1" dirty="0">
              <a:latin typeface="Arb084" pitchFamily="2" charset="2"/>
              <a:cs typeface="+mn-cs"/>
            </a:endParaRPr>
          </a:p>
          <a:p>
            <a:pPr algn="r">
              <a:defRPr/>
            </a:pPr>
            <a:r>
              <a:rPr lang="ar-SA" sz="2800" b="1" dirty="0" smtClean="0">
                <a:latin typeface="Arb084" pitchFamily="2" charset="2"/>
                <a:cs typeface="+mn-cs"/>
              </a:rPr>
              <a:t>ـ المرأة تثني </a:t>
            </a:r>
            <a:r>
              <a:rPr lang="ar-SA" sz="2800" b="1" dirty="0">
                <a:latin typeface="Arb084" pitchFamily="2" charset="2"/>
                <a:cs typeface="+mn-cs"/>
              </a:rPr>
              <a:t>على الأنماط السلوكية المرغوبة وتعاقب على </a:t>
            </a:r>
            <a:r>
              <a:rPr lang="ar-SA" sz="2800" b="1" dirty="0" smtClean="0">
                <a:latin typeface="Arb084" pitchFamily="2" charset="2"/>
              </a:rPr>
              <a:t>الأنماط السلوكية الغير </a:t>
            </a:r>
            <a:r>
              <a:rPr lang="ar-SA" sz="2800" b="1" dirty="0">
                <a:latin typeface="Arb084" pitchFamily="2" charset="2"/>
                <a:cs typeface="+mn-cs"/>
              </a:rPr>
              <a:t>مرغوب فيها.</a:t>
            </a:r>
          </a:p>
          <a:p>
            <a:pPr algn="r">
              <a:defRPr/>
            </a:pPr>
            <a:r>
              <a:rPr lang="ar-SA" sz="2800" b="1" dirty="0" smtClean="0">
                <a:latin typeface="Arb084" pitchFamily="2" charset="2"/>
                <a:cs typeface="+mn-cs"/>
              </a:rPr>
              <a:t>ـ تراعي </a:t>
            </a:r>
            <a:r>
              <a:rPr lang="ar-SA" sz="2800" b="1" dirty="0">
                <a:latin typeface="Arb084" pitchFamily="2" charset="2"/>
                <a:cs typeface="+mn-cs"/>
              </a:rPr>
              <a:t>الطفل عندما يكون قلقاً.</a:t>
            </a:r>
          </a:p>
          <a:p>
            <a:pPr lvl="1" algn="r">
              <a:defRPr/>
            </a:pPr>
            <a:r>
              <a:rPr lang="ar-SA" sz="2800" b="1" dirty="0" smtClean="0">
                <a:latin typeface="Arb084" pitchFamily="2" charset="2"/>
                <a:cs typeface="+mn-cs"/>
              </a:rPr>
              <a:t>تكون </a:t>
            </a:r>
            <a:r>
              <a:rPr lang="ar-SA" sz="2800" b="1" dirty="0">
                <a:latin typeface="Arb084" pitchFamily="2" charset="2"/>
                <a:cs typeface="+mn-cs"/>
              </a:rPr>
              <a:t>أفعالها مماثلة لأفعال أم الطفل ((خاصة أذا كانت الأم </a:t>
            </a:r>
            <a:r>
              <a:rPr lang="ar-SA" sz="2800" b="1" dirty="0" smtClean="0">
                <a:latin typeface="Arb084" pitchFamily="2" charset="2"/>
                <a:cs typeface="+mn-cs"/>
              </a:rPr>
              <a:t>والُمدرسة </a:t>
            </a:r>
            <a:r>
              <a:rPr lang="ar-SA" sz="2800" b="1" dirty="0">
                <a:latin typeface="Arb084" pitchFamily="2" charset="2"/>
                <a:cs typeface="+mn-cs"/>
              </a:rPr>
              <a:t>من مستوى اجتماعي وثقافي متقارب 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3130</TotalTime>
  <Words>2202</Words>
  <Application>Microsoft Office PowerPoint</Application>
  <PresentationFormat>عرض على الشاشة (3:4)‏</PresentationFormat>
  <Paragraphs>288</Paragraphs>
  <Slides>40</Slides>
  <Notes>27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40</vt:i4>
      </vt:variant>
    </vt:vector>
  </HeadingPairs>
  <TitlesOfParts>
    <vt:vector size="41" baseType="lpstr">
      <vt:lpstr>Office Theme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رأى العالم كالجان 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رابعاً: دور العبادة:         </vt:lpstr>
      <vt:lpstr>تابع رابعاً: دور العبادة:         </vt:lpstr>
      <vt:lpstr>تابع رابعاً: دور العبادة:         </vt:lpstr>
      <vt:lpstr>     خامساً: وسائل الإعلام: يعد الإعلام سلاح ذو حدين فإذا أحسن توجيهه يمكن  أن يصبح أداة فعالة في إرساء القواعد الدينية والخلقيّة للمجتمع وتثبيتها وإذا أسيء استخدامه فإنه يؤدي إلى اكتساب العادات السلوكيّة السيئة.</vt:lpstr>
      <vt:lpstr>  يتوقف تأثير وسائل الأعلام في عملية التنشئة الاجتماعية على ـ نوع وسيلة الأعلام المتاحة للفرد 0  ـ رد فعل الفرد لما يتعرض له من وسائل الأعلام 0  ـ ردود الفعل المتوقعة من الآخرين إذا اسلكوا ما تقدمة وسائل الأعلام 0 </vt:lpstr>
      <vt:lpstr>    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minshahe</dc:creator>
  <cp:lastModifiedBy>user</cp:lastModifiedBy>
  <cp:revision>328</cp:revision>
  <dcterms:created xsi:type="dcterms:W3CDTF">2006-08-16T00:00:00Z</dcterms:created>
  <dcterms:modified xsi:type="dcterms:W3CDTF">2010-12-20T09:06:05Z</dcterms:modified>
</cp:coreProperties>
</file>