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008" r:id="rId1"/>
  </p:sldMasterIdLst>
  <p:notesMasterIdLst>
    <p:notesMasterId r:id="rId10"/>
  </p:notesMasterIdLst>
  <p:sldIdLst>
    <p:sldId id="257" r:id="rId2"/>
    <p:sldId id="258" r:id="rId3"/>
    <p:sldId id="260" r:id="rId4"/>
    <p:sldId id="261" r:id="rId5"/>
    <p:sldId id="262" r:id="rId6"/>
    <p:sldId id="263" r:id="rId7"/>
    <p:sldId id="264" r:id="rId8"/>
    <p:sldId id="265"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40000"/>
    <a:srgbClr val="54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710205D-D4B3-40BB-802F-95A78AA155E7}" type="datetimeFigureOut">
              <a:rPr lang="ar-SA" smtClean="0"/>
              <a:pPr/>
              <a:t>29/10/33</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07663C1-0BBC-4368-A732-BE7AD906FF33}"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74660B8C-9964-425E-BA38-C4DABD0F51FD}" type="datetimeFigureOut">
              <a:rPr lang="ar-SA" smtClean="0"/>
              <a:pPr/>
              <a:t>29/10/33</a:t>
            </a:fld>
            <a:endParaRPr lang="ar-SA" dirty="0"/>
          </a:p>
        </p:txBody>
      </p:sp>
      <p:sp>
        <p:nvSpPr>
          <p:cNvPr id="19" name="عنصر نائب للتذييل 18"/>
          <p:cNvSpPr>
            <a:spLocks noGrp="1"/>
          </p:cNvSpPr>
          <p:nvPr>
            <p:ph type="ftr" sz="quarter" idx="11"/>
          </p:nvPr>
        </p:nvSpPr>
        <p:spPr/>
        <p:txBody>
          <a:bodyPr/>
          <a:lstStyle/>
          <a:p>
            <a:endParaRPr lang="ar-SA" dirty="0"/>
          </a:p>
        </p:txBody>
      </p:sp>
      <p:sp>
        <p:nvSpPr>
          <p:cNvPr id="27" name="عنصر نائب لرقم الشريحة 26"/>
          <p:cNvSpPr>
            <a:spLocks noGrp="1"/>
          </p:cNvSpPr>
          <p:nvPr>
            <p:ph type="sldNum" sz="quarter" idx="12"/>
          </p:nvPr>
        </p:nvSpPr>
        <p:spPr/>
        <p:txBody>
          <a:bodyPr/>
          <a:lstStyle/>
          <a:p>
            <a:fld id="{C6426ADD-7B34-4A84-8337-D6CE5ABB72AC}"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4660B8C-9964-425E-BA38-C4DABD0F51FD}" type="datetimeFigureOut">
              <a:rPr lang="ar-SA" smtClean="0"/>
              <a:pPr/>
              <a:t>29/10/33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6426ADD-7B34-4A84-8337-D6CE5ABB72AC}"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4660B8C-9964-425E-BA38-C4DABD0F51FD}" type="datetimeFigureOut">
              <a:rPr lang="ar-SA" smtClean="0"/>
              <a:pPr/>
              <a:t>29/10/33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6426ADD-7B34-4A84-8337-D6CE5ABB72AC}"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4660B8C-9964-425E-BA38-C4DABD0F51FD}" type="datetimeFigureOut">
              <a:rPr lang="ar-SA" smtClean="0"/>
              <a:pPr/>
              <a:t>29/10/33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6426ADD-7B34-4A84-8337-D6CE5ABB72AC}"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4660B8C-9964-425E-BA38-C4DABD0F51FD}" type="datetimeFigureOut">
              <a:rPr lang="ar-SA" smtClean="0"/>
              <a:pPr/>
              <a:t>29/10/33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C6426ADD-7B34-4A84-8337-D6CE5ABB72AC}"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4660B8C-9964-425E-BA38-C4DABD0F51FD}" type="datetimeFigureOut">
              <a:rPr lang="ar-SA" smtClean="0"/>
              <a:pPr/>
              <a:t>29/10/33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C6426ADD-7B34-4A84-8337-D6CE5ABB72AC}"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74660B8C-9964-425E-BA38-C4DABD0F51FD}" type="datetimeFigureOut">
              <a:rPr lang="ar-SA" smtClean="0"/>
              <a:pPr/>
              <a:t>29/10/33</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C6426ADD-7B34-4A84-8337-D6CE5ABB72AC}"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74660B8C-9964-425E-BA38-C4DABD0F51FD}" type="datetimeFigureOut">
              <a:rPr lang="ar-SA" smtClean="0"/>
              <a:pPr/>
              <a:t>29/10/33</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C6426ADD-7B34-4A84-8337-D6CE5ABB72AC}"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4660B8C-9964-425E-BA38-C4DABD0F51FD}" type="datetimeFigureOut">
              <a:rPr lang="ar-SA" smtClean="0"/>
              <a:pPr/>
              <a:t>29/10/33</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C6426ADD-7B34-4A84-8337-D6CE5ABB72AC}"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4660B8C-9964-425E-BA38-C4DABD0F51FD}" type="datetimeFigureOut">
              <a:rPr lang="ar-SA" smtClean="0"/>
              <a:pPr/>
              <a:t>29/10/33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C6426ADD-7B34-4A84-8337-D6CE5ABB72AC}"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4660B8C-9964-425E-BA38-C4DABD0F51FD}" type="datetimeFigureOut">
              <a:rPr lang="ar-SA" smtClean="0"/>
              <a:pPr/>
              <a:t>29/10/33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a:xfrm>
            <a:off x="8077200" y="6356350"/>
            <a:ext cx="609600" cy="365125"/>
          </a:xfrm>
        </p:spPr>
        <p:txBody>
          <a:bodyPr/>
          <a:lstStyle/>
          <a:p>
            <a:fld id="{C6426ADD-7B34-4A84-8337-D6CE5ABB72AC}" type="slidenum">
              <a:rPr lang="ar-SA" smtClean="0"/>
              <a:pPr/>
              <a:t>‹#›</a:t>
            </a:fld>
            <a:endParaRPr lang="ar-SA" dirty="0"/>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4660B8C-9964-425E-BA38-C4DABD0F51FD}" type="datetimeFigureOut">
              <a:rPr lang="ar-SA" smtClean="0"/>
              <a:pPr/>
              <a:t>29/10/33</a:t>
            </a:fld>
            <a:endParaRPr lang="ar-SA" dirty="0"/>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dirty="0"/>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6426ADD-7B34-4A84-8337-D6CE5ABB72AC}" type="slidenum">
              <a:rPr lang="ar-SA" smtClean="0"/>
              <a:pPr/>
              <a:t>‹#›</a:t>
            </a:fld>
            <a:endParaRPr lang="ar-SA" dirty="0"/>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357290" y="2571744"/>
            <a:ext cx="6167038" cy="2185214"/>
          </a:xfrm>
          <a:prstGeom prst="rect">
            <a:avLst/>
          </a:prstGeom>
          <a:noFill/>
        </p:spPr>
        <p:txBody>
          <a:bodyPr wrap="square" rtlCol="1">
            <a:spAutoFit/>
          </a:bodyPr>
          <a:lstStyle/>
          <a:p>
            <a:pPr algn="ctr"/>
            <a:r>
              <a:rPr lang="ar-SA" sz="6000" dirty="0" smtClean="0">
                <a:solidFill>
                  <a:schemeClr val="accent3">
                    <a:lumMod val="50000"/>
                  </a:schemeClr>
                </a:solidFill>
                <a:latin typeface="Simplified Arabic" pitchFamily="18" charset="-78"/>
                <a:cs typeface="Simplified Arabic" pitchFamily="18" charset="-78"/>
              </a:rPr>
              <a:t>مقرر أدب أطفال </a:t>
            </a:r>
          </a:p>
          <a:p>
            <a:pPr algn="ctr"/>
            <a:r>
              <a:rPr lang="ar-SA" sz="3600" dirty="0" smtClean="0">
                <a:latin typeface="Simplified Arabic" pitchFamily="18" charset="-78"/>
                <a:cs typeface="Simplified Arabic" pitchFamily="18" charset="-78"/>
              </a:rPr>
              <a:t>المحاضرة </a:t>
            </a:r>
            <a:r>
              <a:rPr lang="ar-SA" sz="3600" dirty="0" err="1" smtClean="0">
                <a:latin typeface="Simplified Arabic" pitchFamily="18" charset="-78"/>
                <a:cs typeface="Simplified Arabic" pitchFamily="18" charset="-78"/>
              </a:rPr>
              <a:t>الأولى:</a:t>
            </a:r>
            <a:endParaRPr lang="ar-SA" sz="3600" dirty="0" smtClean="0">
              <a:latin typeface="Simplified Arabic" pitchFamily="18" charset="-78"/>
              <a:cs typeface="Simplified Arabic" pitchFamily="18" charset="-78"/>
            </a:endParaRPr>
          </a:p>
          <a:p>
            <a:pPr algn="ctr"/>
            <a:r>
              <a:rPr lang="ar-SA" sz="4000" dirty="0" smtClean="0">
                <a:latin typeface="Simplified Arabic" pitchFamily="18" charset="-78"/>
                <a:cs typeface="Simplified Arabic" pitchFamily="18" charset="-78"/>
              </a:rPr>
              <a:t>تحديد المفهوم</a:t>
            </a:r>
            <a:endParaRPr lang="ar-SA" sz="4000" dirty="0">
              <a:latin typeface="Simplified Arabic" pitchFamily="18" charset="-78"/>
              <a:cs typeface="Simplified Arabic" pitchFamily="18" charset="-78"/>
            </a:endParaRPr>
          </a:p>
        </p:txBody>
      </p:sp>
      <p:sp>
        <p:nvSpPr>
          <p:cNvPr id="4" name="مربع نص 3"/>
          <p:cNvSpPr txBox="1"/>
          <p:nvPr/>
        </p:nvSpPr>
        <p:spPr>
          <a:xfrm>
            <a:off x="971600" y="4869160"/>
            <a:ext cx="4500594" cy="461665"/>
          </a:xfrm>
          <a:prstGeom prst="rect">
            <a:avLst/>
          </a:prstGeom>
          <a:noFill/>
        </p:spPr>
        <p:txBody>
          <a:bodyPr wrap="square" rtlCol="1">
            <a:spAutoFit/>
          </a:bodyPr>
          <a:lstStyle/>
          <a:p>
            <a:r>
              <a:rPr lang="ar-SA" sz="2400" dirty="0" smtClean="0">
                <a:solidFill>
                  <a:schemeClr val="accent3">
                    <a:lumMod val="50000"/>
                  </a:schemeClr>
                </a:solidFill>
                <a:latin typeface="Tahoma" pitchFamily="34" charset="0"/>
                <a:cs typeface="Tahoma" pitchFamily="34" charset="0"/>
              </a:rPr>
              <a:t>بإشراف الدكتورة : منى الغامدي </a:t>
            </a:r>
            <a:endParaRPr lang="ar-SA" sz="2400" dirty="0">
              <a:solidFill>
                <a:schemeClr val="accent3">
                  <a:lumMod val="50000"/>
                </a:schemeClr>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rot="16200000">
            <a:off x="-2135406" y="3135483"/>
            <a:ext cx="5857916" cy="1015663"/>
          </a:xfrm>
          <a:prstGeom prst="rect">
            <a:avLst/>
          </a:prstGeom>
          <a:noFill/>
        </p:spPr>
        <p:txBody>
          <a:bodyPr wrap="square" rtlCol="1">
            <a:spAutoFit/>
          </a:bodyPr>
          <a:lstStyle/>
          <a:p>
            <a:r>
              <a:rPr lang="ar-SA" sz="2000" dirty="0" smtClean="0">
                <a:solidFill>
                  <a:schemeClr val="accent3">
                    <a:lumMod val="50000"/>
                  </a:schemeClr>
                </a:solidFill>
              </a:rPr>
              <a:t>أدب أطفال     أدب أطفال     أدب أطفال     أدب أطفال </a:t>
            </a:r>
          </a:p>
          <a:p>
            <a:r>
              <a:rPr lang="ar-SA" sz="2000" dirty="0" smtClean="0">
                <a:solidFill>
                  <a:schemeClr val="accent3">
                    <a:lumMod val="50000"/>
                  </a:schemeClr>
                </a:solidFill>
              </a:rPr>
              <a:t> </a:t>
            </a:r>
          </a:p>
          <a:p>
            <a:endParaRPr lang="ar-SA" sz="2000" dirty="0" smtClean="0">
              <a:solidFill>
                <a:schemeClr val="accent3">
                  <a:lumMod val="50000"/>
                </a:schemeClr>
              </a:solidFill>
            </a:endParaRPr>
          </a:p>
        </p:txBody>
      </p:sp>
      <p:sp>
        <p:nvSpPr>
          <p:cNvPr id="3" name="مربع نص 2"/>
          <p:cNvSpPr txBox="1"/>
          <p:nvPr/>
        </p:nvSpPr>
        <p:spPr>
          <a:xfrm>
            <a:off x="3714744" y="1785926"/>
            <a:ext cx="5214974" cy="707886"/>
          </a:xfrm>
          <a:prstGeom prst="rect">
            <a:avLst/>
          </a:prstGeom>
          <a:noFill/>
        </p:spPr>
        <p:txBody>
          <a:bodyPr wrap="square" rtlCol="1">
            <a:spAutoFit/>
          </a:bodyPr>
          <a:lstStyle/>
          <a:p>
            <a:r>
              <a:rPr lang="ar-SA" sz="4000" dirty="0" smtClean="0">
                <a:latin typeface="Tahoma" pitchFamily="34" charset="0"/>
                <a:cs typeface="+mj-cs"/>
              </a:rPr>
              <a:t>أدب الأطفال مفهوم حديث</a:t>
            </a:r>
            <a:endParaRPr lang="en-US" sz="4000" dirty="0">
              <a:latin typeface="Tahoma" pitchFamily="34" charset="0"/>
              <a:cs typeface="+mj-cs"/>
            </a:endParaRPr>
          </a:p>
        </p:txBody>
      </p:sp>
      <p:sp>
        <p:nvSpPr>
          <p:cNvPr id="4" name="مربع نص 3"/>
          <p:cNvSpPr txBox="1"/>
          <p:nvPr/>
        </p:nvSpPr>
        <p:spPr>
          <a:xfrm>
            <a:off x="1142976" y="2928934"/>
            <a:ext cx="7786742" cy="2215991"/>
          </a:xfrm>
          <a:prstGeom prst="rect">
            <a:avLst/>
          </a:prstGeom>
          <a:noFill/>
        </p:spPr>
        <p:txBody>
          <a:bodyPr wrap="square" rtlCol="1">
            <a:spAutoFit/>
          </a:bodyPr>
          <a:lstStyle/>
          <a:p>
            <a:r>
              <a:rPr lang="ar-SA" sz="2400" dirty="0">
                <a:solidFill>
                  <a:schemeClr val="bg2">
                    <a:lumMod val="25000"/>
                  </a:schemeClr>
                </a:solidFill>
              </a:rPr>
              <a:t>أدب الأطفال </a:t>
            </a:r>
            <a:r>
              <a:rPr lang="ar-SA" sz="2400" dirty="0" smtClean="0">
                <a:solidFill>
                  <a:schemeClr val="bg2">
                    <a:lumMod val="25000"/>
                  </a:schemeClr>
                </a:solidFill>
              </a:rPr>
              <a:t>مفهوم لم </a:t>
            </a:r>
            <a:r>
              <a:rPr lang="ar-SA" sz="2400" dirty="0">
                <a:solidFill>
                  <a:schemeClr val="bg2">
                    <a:lumMod val="25000"/>
                  </a:schemeClr>
                </a:solidFill>
              </a:rPr>
              <a:t>يظهر إلا في العصر الحديث ، نتيجة الحاجة الشديدة لوجود أدب موجه إلى الأطفال يرشدهم ويوجههم من خلال التسلية والامتناع ، إلا أن جذوره الحقيقية ممتدة في الأعماق التاريخ حيث توجد نصوص قديمة خص الأطفال </a:t>
            </a:r>
            <a:r>
              <a:rPr lang="ar-SA" sz="2400" dirty="0" smtClean="0">
                <a:solidFill>
                  <a:schemeClr val="bg2">
                    <a:lumMod val="25000"/>
                  </a:schemeClr>
                </a:solidFill>
              </a:rPr>
              <a:t>بتأليفها </a:t>
            </a:r>
            <a:r>
              <a:rPr lang="ar-SA" sz="2400" dirty="0">
                <a:solidFill>
                  <a:schemeClr val="bg2">
                    <a:lumMod val="25000"/>
                  </a:schemeClr>
                </a:solidFill>
              </a:rPr>
              <a:t>في المجتمعات القديمة </a:t>
            </a:r>
            <a:r>
              <a:rPr lang="ar-SA" sz="2400" dirty="0" smtClean="0">
                <a:solidFill>
                  <a:schemeClr val="bg2">
                    <a:lumMod val="25000"/>
                  </a:schemeClr>
                </a:solidFill>
              </a:rPr>
              <a:t>غير أننا لم نتأكد من كم وكيف تلك النصوص.</a:t>
            </a:r>
            <a:endParaRPr lang="en-US" sz="2400" dirty="0">
              <a:solidFill>
                <a:schemeClr val="bg2">
                  <a:lumMod val="25000"/>
                </a:schemeClr>
              </a:solidFill>
            </a:endParaRPr>
          </a:p>
          <a:p>
            <a:r>
              <a:rPr lang="ar-SA" dirty="0" smtClean="0"/>
              <a:t> </a:t>
            </a:r>
            <a:endParaRPr lang="ar-SA" dirty="0"/>
          </a:p>
        </p:txBody>
      </p:sp>
      <p:pic>
        <p:nvPicPr>
          <p:cNvPr id="5" name="صورة 4" descr="reading.jpg"/>
          <p:cNvPicPr>
            <a:picLocks noChangeAspect="1"/>
          </p:cNvPicPr>
          <p:nvPr/>
        </p:nvPicPr>
        <p:blipFill>
          <a:blip r:embed="rId2" cstate="print"/>
          <a:stretch>
            <a:fillRect/>
          </a:stretch>
        </p:blipFill>
        <p:spPr>
          <a:xfrm>
            <a:off x="1071538" y="4476733"/>
            <a:ext cx="1785950" cy="238126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rot="16200000">
            <a:off x="-2135406" y="3135483"/>
            <a:ext cx="5857916" cy="1015663"/>
          </a:xfrm>
          <a:prstGeom prst="rect">
            <a:avLst/>
          </a:prstGeom>
          <a:noFill/>
        </p:spPr>
        <p:txBody>
          <a:bodyPr wrap="square" rtlCol="1">
            <a:spAutoFit/>
          </a:bodyPr>
          <a:lstStyle/>
          <a:p>
            <a:r>
              <a:rPr lang="ar-SA" sz="2000" dirty="0" smtClean="0">
                <a:solidFill>
                  <a:schemeClr val="accent3">
                    <a:lumMod val="50000"/>
                  </a:schemeClr>
                </a:solidFill>
              </a:rPr>
              <a:t>أدب أطفال     أدب أطفال     أدب أطفال     أدب أطفال </a:t>
            </a:r>
          </a:p>
          <a:p>
            <a:r>
              <a:rPr lang="ar-SA" sz="2000" dirty="0" smtClean="0">
                <a:solidFill>
                  <a:schemeClr val="accent3">
                    <a:lumMod val="50000"/>
                  </a:schemeClr>
                </a:solidFill>
              </a:rPr>
              <a:t> </a:t>
            </a:r>
          </a:p>
          <a:p>
            <a:endParaRPr lang="ar-SA" sz="2000" dirty="0" smtClean="0">
              <a:solidFill>
                <a:schemeClr val="accent3">
                  <a:lumMod val="50000"/>
                </a:schemeClr>
              </a:solidFill>
            </a:endParaRPr>
          </a:p>
        </p:txBody>
      </p:sp>
      <p:sp>
        <p:nvSpPr>
          <p:cNvPr id="3" name="مربع نص 2"/>
          <p:cNvSpPr txBox="1"/>
          <p:nvPr/>
        </p:nvSpPr>
        <p:spPr>
          <a:xfrm>
            <a:off x="3786182" y="785794"/>
            <a:ext cx="5214974" cy="1200329"/>
          </a:xfrm>
          <a:prstGeom prst="rect">
            <a:avLst/>
          </a:prstGeom>
          <a:noFill/>
        </p:spPr>
        <p:txBody>
          <a:bodyPr wrap="square" rtlCol="1">
            <a:spAutoFit/>
          </a:bodyPr>
          <a:lstStyle/>
          <a:p>
            <a:r>
              <a:rPr lang="ar-SA" sz="3200" dirty="0">
                <a:solidFill>
                  <a:schemeClr val="accent3">
                    <a:lumMod val="75000"/>
                  </a:schemeClr>
                </a:solidFill>
              </a:rPr>
              <a:t>تعريف أدب الأطفال وشروطه :</a:t>
            </a:r>
            <a:endParaRPr lang="en-US" sz="3200" dirty="0">
              <a:solidFill>
                <a:schemeClr val="accent3">
                  <a:lumMod val="75000"/>
                </a:schemeClr>
              </a:solidFill>
            </a:endParaRPr>
          </a:p>
          <a:p>
            <a:endParaRPr lang="en-US" sz="4000" dirty="0">
              <a:solidFill>
                <a:schemeClr val="accent3">
                  <a:lumMod val="75000"/>
                </a:schemeClr>
              </a:solidFill>
              <a:latin typeface="Tahoma" pitchFamily="34" charset="0"/>
              <a:cs typeface="+mj-cs"/>
            </a:endParaRPr>
          </a:p>
        </p:txBody>
      </p:sp>
      <p:sp>
        <p:nvSpPr>
          <p:cNvPr id="4" name="مربع نص 3"/>
          <p:cNvSpPr txBox="1"/>
          <p:nvPr/>
        </p:nvSpPr>
        <p:spPr>
          <a:xfrm>
            <a:off x="1142976" y="2928934"/>
            <a:ext cx="7786742" cy="369332"/>
          </a:xfrm>
          <a:prstGeom prst="rect">
            <a:avLst/>
          </a:prstGeom>
          <a:noFill/>
        </p:spPr>
        <p:txBody>
          <a:bodyPr wrap="square" rtlCol="1">
            <a:spAutoFit/>
          </a:bodyPr>
          <a:lstStyle/>
          <a:p>
            <a:r>
              <a:rPr lang="ar-SA" dirty="0" smtClean="0"/>
              <a:t> </a:t>
            </a:r>
            <a:endParaRPr lang="ar-SA" dirty="0"/>
          </a:p>
        </p:txBody>
      </p:sp>
      <p:pic>
        <p:nvPicPr>
          <p:cNvPr id="5" name="صورة 4" descr="reading.jpg"/>
          <p:cNvPicPr>
            <a:picLocks noChangeAspect="1"/>
          </p:cNvPicPr>
          <p:nvPr/>
        </p:nvPicPr>
        <p:blipFill>
          <a:blip r:embed="rId2" cstate="print"/>
          <a:stretch>
            <a:fillRect/>
          </a:stretch>
        </p:blipFill>
        <p:spPr>
          <a:xfrm>
            <a:off x="1000100" y="4476733"/>
            <a:ext cx="1785950" cy="2381267"/>
          </a:xfrm>
          <a:prstGeom prst="rect">
            <a:avLst/>
          </a:prstGeom>
        </p:spPr>
      </p:pic>
      <p:sp>
        <p:nvSpPr>
          <p:cNvPr id="7" name="مربع نص 6"/>
          <p:cNvSpPr txBox="1"/>
          <p:nvPr/>
        </p:nvSpPr>
        <p:spPr>
          <a:xfrm>
            <a:off x="1000100" y="1785926"/>
            <a:ext cx="8143900" cy="4062651"/>
          </a:xfrm>
          <a:prstGeom prst="rect">
            <a:avLst/>
          </a:prstGeom>
          <a:noFill/>
        </p:spPr>
        <p:txBody>
          <a:bodyPr wrap="square" rtlCol="1">
            <a:spAutoFit/>
          </a:bodyPr>
          <a:lstStyle/>
          <a:p>
            <a:r>
              <a:rPr lang="ar-SA" sz="2400" dirty="0">
                <a:solidFill>
                  <a:schemeClr val="bg2">
                    <a:lumMod val="25000"/>
                  </a:schemeClr>
                </a:solidFill>
              </a:rPr>
              <a:t>أدب الأطفال نص أدبي موجه إلى الأطفال ، يتميز بالجودة ، والإرادة والقصد </a:t>
            </a:r>
            <a:r>
              <a:rPr lang="ar-SA" sz="2400" dirty="0" smtClean="0">
                <a:solidFill>
                  <a:schemeClr val="bg2">
                    <a:lumMod val="25000"/>
                  </a:schemeClr>
                </a:solidFill>
              </a:rPr>
              <a:t>.</a:t>
            </a:r>
          </a:p>
          <a:p>
            <a:endParaRPr lang="en-US" sz="2400" dirty="0">
              <a:solidFill>
                <a:schemeClr val="bg2">
                  <a:lumMod val="25000"/>
                </a:schemeClr>
              </a:solidFill>
            </a:endParaRPr>
          </a:p>
          <a:p>
            <a:r>
              <a:rPr lang="ar-SA" sz="2400" dirty="0">
                <a:solidFill>
                  <a:srgbClr val="0070C0"/>
                </a:solidFill>
              </a:rPr>
              <a:t>المقصود بالجودة </a:t>
            </a:r>
            <a:r>
              <a:rPr lang="ar-SA" sz="2400" dirty="0">
                <a:solidFill>
                  <a:schemeClr val="bg2">
                    <a:lumMod val="25000"/>
                  </a:schemeClr>
                </a:solidFill>
              </a:rPr>
              <a:t>: هي محاولة الأديب تجويد كتابته </a:t>
            </a:r>
            <a:r>
              <a:rPr lang="ar-SA" sz="2400" dirty="0" smtClean="0">
                <a:solidFill>
                  <a:schemeClr val="bg2">
                    <a:lumMod val="25000"/>
                  </a:schemeClr>
                </a:solidFill>
              </a:rPr>
              <a:t>الأدبية </a:t>
            </a:r>
            <a:r>
              <a:rPr lang="ar-SA" sz="2400" dirty="0">
                <a:solidFill>
                  <a:schemeClr val="bg2">
                    <a:lumMod val="25000"/>
                  </a:schemeClr>
                </a:solidFill>
              </a:rPr>
              <a:t>وتقديمها بأحسن صورة من ناحيتي الشكل والمضمون ، وهو أمر لا يملكه سوى الأديب الحصيف صاحب الموهبة الفذة ـ والجودة أمر نسبي يختلف من كاتب إلى آخر ، واشتراط الجودة في أدب الأطفال </a:t>
            </a:r>
            <a:r>
              <a:rPr lang="ar-SA" sz="2400" dirty="0" smtClean="0">
                <a:solidFill>
                  <a:schemeClr val="bg2">
                    <a:lumMod val="25000"/>
                  </a:schemeClr>
                </a:solidFill>
              </a:rPr>
              <a:t>ُيخرج </a:t>
            </a:r>
            <a:r>
              <a:rPr lang="ar-SA" sz="2400" dirty="0">
                <a:solidFill>
                  <a:schemeClr val="bg2">
                    <a:lumMod val="25000"/>
                  </a:schemeClr>
                </a:solidFill>
              </a:rPr>
              <a:t>من هذا </a:t>
            </a:r>
            <a:r>
              <a:rPr lang="ar-SA" sz="2400" dirty="0" smtClean="0">
                <a:solidFill>
                  <a:schemeClr val="bg2">
                    <a:lumMod val="25000"/>
                  </a:schemeClr>
                </a:solidFill>
              </a:rPr>
              <a:t>المفهوم </a:t>
            </a:r>
            <a:r>
              <a:rPr lang="ar-SA" sz="2400" dirty="0">
                <a:solidFill>
                  <a:schemeClr val="bg2">
                    <a:lumMod val="25000"/>
                  </a:schemeClr>
                </a:solidFill>
              </a:rPr>
              <a:t>كثيرا من النصوص الضعيفة السطحية في معانيها والساذجة في تعابيرها ، والجودة الشرط الأول في أدب الأطفال الحقيقي </a:t>
            </a:r>
            <a:r>
              <a:rPr lang="ar-SA" sz="2400" dirty="0" smtClean="0">
                <a:solidFill>
                  <a:schemeClr val="bg2">
                    <a:lumMod val="25000"/>
                  </a:schemeClr>
                </a:solidFill>
              </a:rPr>
              <a:t>فبدون الجودة يبقى العمل أقل مستوى من أن يوضع ضمن الأدب الموجه للطفل فالطفل يجب أن يكون العمل الموجه له عمل </a:t>
            </a:r>
            <a:r>
              <a:rPr lang="ar-SA" sz="2400" dirty="0" smtClean="0">
                <a:solidFill>
                  <a:schemeClr val="bg2">
                    <a:lumMod val="25000"/>
                  </a:schemeClr>
                </a:solidFill>
              </a:rPr>
              <a:t>راق يستحق أن يصنف على أنه نص أدبي</a:t>
            </a:r>
            <a:endParaRPr lang="en-US" sz="2400" dirty="0">
              <a:solidFill>
                <a:schemeClr val="bg2">
                  <a:lumMod val="25000"/>
                </a:schemeClr>
              </a:solidFill>
            </a:endParaRPr>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rot="16200000">
            <a:off x="-2135406" y="3135483"/>
            <a:ext cx="5857916" cy="1015663"/>
          </a:xfrm>
          <a:prstGeom prst="rect">
            <a:avLst/>
          </a:prstGeom>
          <a:noFill/>
        </p:spPr>
        <p:txBody>
          <a:bodyPr wrap="square" rtlCol="1">
            <a:spAutoFit/>
          </a:bodyPr>
          <a:lstStyle/>
          <a:p>
            <a:r>
              <a:rPr lang="ar-SA" sz="2000" dirty="0" smtClean="0">
                <a:solidFill>
                  <a:schemeClr val="accent3">
                    <a:lumMod val="50000"/>
                  </a:schemeClr>
                </a:solidFill>
              </a:rPr>
              <a:t>أدب أطفال     أدب أطفال     أدب أطفال     أدب أطفال </a:t>
            </a:r>
          </a:p>
          <a:p>
            <a:r>
              <a:rPr lang="ar-SA" sz="2000" dirty="0" smtClean="0">
                <a:solidFill>
                  <a:schemeClr val="accent3">
                    <a:lumMod val="50000"/>
                  </a:schemeClr>
                </a:solidFill>
              </a:rPr>
              <a:t> </a:t>
            </a:r>
          </a:p>
          <a:p>
            <a:endParaRPr lang="ar-SA" sz="2000" dirty="0" smtClean="0">
              <a:solidFill>
                <a:schemeClr val="accent3">
                  <a:lumMod val="50000"/>
                </a:schemeClr>
              </a:solidFill>
            </a:endParaRPr>
          </a:p>
        </p:txBody>
      </p:sp>
      <p:sp>
        <p:nvSpPr>
          <p:cNvPr id="4" name="مربع نص 3"/>
          <p:cNvSpPr txBox="1"/>
          <p:nvPr/>
        </p:nvSpPr>
        <p:spPr>
          <a:xfrm>
            <a:off x="1142976" y="2928934"/>
            <a:ext cx="7786742" cy="369332"/>
          </a:xfrm>
          <a:prstGeom prst="rect">
            <a:avLst/>
          </a:prstGeom>
          <a:noFill/>
        </p:spPr>
        <p:txBody>
          <a:bodyPr wrap="square" rtlCol="1">
            <a:spAutoFit/>
          </a:bodyPr>
          <a:lstStyle/>
          <a:p>
            <a:r>
              <a:rPr lang="ar-SA" dirty="0" smtClean="0"/>
              <a:t> </a:t>
            </a:r>
            <a:endParaRPr lang="ar-SA" dirty="0"/>
          </a:p>
        </p:txBody>
      </p:sp>
      <p:pic>
        <p:nvPicPr>
          <p:cNvPr id="5" name="صورة 4" descr="reading.jpg"/>
          <p:cNvPicPr>
            <a:picLocks noChangeAspect="1"/>
          </p:cNvPicPr>
          <p:nvPr/>
        </p:nvPicPr>
        <p:blipFill>
          <a:blip r:embed="rId2" cstate="print"/>
          <a:stretch>
            <a:fillRect/>
          </a:stretch>
        </p:blipFill>
        <p:spPr>
          <a:xfrm>
            <a:off x="1000100" y="4476733"/>
            <a:ext cx="1785950" cy="2381267"/>
          </a:xfrm>
          <a:prstGeom prst="rect">
            <a:avLst/>
          </a:prstGeom>
        </p:spPr>
      </p:pic>
      <p:sp>
        <p:nvSpPr>
          <p:cNvPr id="8" name="مربع نص 7"/>
          <p:cNvSpPr txBox="1"/>
          <p:nvPr/>
        </p:nvSpPr>
        <p:spPr>
          <a:xfrm>
            <a:off x="1043608" y="908720"/>
            <a:ext cx="7500990" cy="8586966"/>
          </a:xfrm>
          <a:prstGeom prst="rect">
            <a:avLst/>
          </a:prstGeom>
          <a:noFill/>
        </p:spPr>
        <p:txBody>
          <a:bodyPr wrap="square" rtlCol="1">
            <a:spAutoFit/>
          </a:bodyPr>
          <a:lstStyle/>
          <a:p>
            <a:r>
              <a:rPr lang="ar-SA" sz="2400" dirty="0">
                <a:solidFill>
                  <a:srgbClr val="0070C0"/>
                </a:solidFill>
              </a:rPr>
              <a:t>والشرط الثاني هو الإرادة والقصد </a:t>
            </a:r>
            <a:r>
              <a:rPr lang="ar-SA" sz="2400" dirty="0">
                <a:solidFill>
                  <a:schemeClr val="bg2">
                    <a:lumMod val="25000"/>
                  </a:schemeClr>
                </a:solidFill>
              </a:rPr>
              <a:t>: وهو أن يقصد المؤلف الأطفال بكتابته الأدبية ، </a:t>
            </a:r>
            <a:r>
              <a:rPr lang="ar-SA" sz="2400" dirty="0" smtClean="0">
                <a:solidFill>
                  <a:schemeClr val="bg2">
                    <a:lumMod val="25000"/>
                  </a:schemeClr>
                </a:solidFill>
              </a:rPr>
              <a:t>ويتعمد  توجيه </a:t>
            </a:r>
            <a:r>
              <a:rPr lang="ar-SA" sz="2400" dirty="0">
                <a:solidFill>
                  <a:schemeClr val="bg2">
                    <a:lumMod val="25000"/>
                  </a:schemeClr>
                </a:solidFill>
              </a:rPr>
              <a:t>نصوصه إلى الأطفال بمعنى : أنه يحاول أن يكيف  تلك الجودة والخبرة والموهبة التي يمتلكها في إنشاء النصوص الأدبية </a:t>
            </a:r>
            <a:r>
              <a:rPr lang="ar-SA" sz="2400" dirty="0" smtClean="0">
                <a:solidFill>
                  <a:schemeClr val="bg2">
                    <a:lumMod val="25000"/>
                  </a:schemeClr>
                </a:solidFill>
              </a:rPr>
              <a:t>لمستوى </a:t>
            </a:r>
            <a:r>
              <a:rPr lang="ar-SA" sz="2400" dirty="0">
                <a:solidFill>
                  <a:schemeClr val="bg2">
                    <a:lumMod val="25000"/>
                  </a:schemeClr>
                </a:solidFill>
              </a:rPr>
              <a:t>الطفولة وعالمها ، </a:t>
            </a:r>
            <a:r>
              <a:rPr lang="ar-SA" sz="2400" dirty="0" smtClean="0">
                <a:solidFill>
                  <a:schemeClr val="bg2">
                    <a:lumMod val="25000"/>
                  </a:schemeClr>
                </a:solidFill>
              </a:rPr>
              <a:t>يحتاج المؤلف إلى علوم ومعارف حتى يتمكن من تكييف أدبه وجعله مناسبا للأطفال من </a:t>
            </a:r>
            <a:r>
              <a:rPr lang="ar-SA" sz="2400" dirty="0">
                <a:solidFill>
                  <a:schemeClr val="bg2">
                    <a:lumMod val="25000"/>
                  </a:schemeClr>
                </a:solidFill>
              </a:rPr>
              <a:t>مثل : علم </a:t>
            </a:r>
            <a:r>
              <a:rPr lang="ar-SA" sz="2400" dirty="0" smtClean="0">
                <a:solidFill>
                  <a:schemeClr val="bg2">
                    <a:lumMod val="25000"/>
                  </a:schemeClr>
                </a:solidFill>
              </a:rPr>
              <a:t>نفس </a:t>
            </a:r>
            <a:r>
              <a:rPr lang="ar-SA" sz="2400" dirty="0">
                <a:solidFill>
                  <a:schemeClr val="bg2">
                    <a:lumMod val="25000"/>
                  </a:schemeClr>
                </a:solidFill>
              </a:rPr>
              <a:t>الطفولة ، أو علم نفس النمو ، أو  علم </a:t>
            </a:r>
            <a:r>
              <a:rPr lang="ar-SA" sz="2400" dirty="0" smtClean="0">
                <a:solidFill>
                  <a:schemeClr val="bg2">
                    <a:lumMod val="25000"/>
                  </a:schemeClr>
                </a:solidFill>
              </a:rPr>
              <a:t>نفس </a:t>
            </a:r>
            <a:r>
              <a:rPr lang="ar-SA" sz="2400" dirty="0" err="1" smtClean="0">
                <a:solidFill>
                  <a:schemeClr val="bg2">
                    <a:lumMod val="25000"/>
                  </a:schemeClr>
                </a:solidFill>
              </a:rPr>
              <a:t>التكويني </a:t>
            </a:r>
            <a:r>
              <a:rPr lang="ar-SA" sz="2400" dirty="0">
                <a:solidFill>
                  <a:schemeClr val="bg2">
                    <a:lumMod val="25000"/>
                  </a:schemeClr>
                </a:solidFill>
              </a:rPr>
              <a:t>، بالإضافة إلى علوم التربية وأنماط التعامل مع الأطفال وسبل تنشئتهم ، وهذه العلوم و المعارف ترشد الأديب الذي يكتب في مضمار أدب الأطفال إلى طرق التعامل مع الطفولة ومراعاة مظاهر نموها العقلية والإدراكية ، والوجدانية النفسية ، والأخلاقية التهذيبية ، والاجتماعية السلوكية . وبناء على ذلك يجمع الأديب الذي يتوجه بكتاباته إلى الأطفال بين </a:t>
            </a:r>
            <a:r>
              <a:rPr lang="ar-SA" sz="2400" dirty="0" smtClean="0">
                <a:solidFill>
                  <a:schemeClr val="bg2">
                    <a:lumMod val="25000"/>
                  </a:schemeClr>
                </a:solidFill>
              </a:rPr>
              <a:t>الموهبة </a:t>
            </a:r>
            <a:r>
              <a:rPr lang="ar-SA" sz="2400" dirty="0">
                <a:solidFill>
                  <a:schemeClr val="bg2">
                    <a:lumMod val="25000"/>
                  </a:schemeClr>
                </a:solidFill>
              </a:rPr>
              <a:t>و </a:t>
            </a:r>
            <a:r>
              <a:rPr lang="ar-SA" sz="2400" dirty="0" smtClean="0">
                <a:solidFill>
                  <a:schemeClr val="bg2">
                    <a:lumMod val="25000"/>
                  </a:schemeClr>
                </a:solidFill>
              </a:rPr>
              <a:t>المعرفة.</a:t>
            </a:r>
            <a:endParaRPr lang="ar-SA" sz="2400" dirty="0" smtClean="0">
              <a:solidFill>
                <a:schemeClr val="bg2">
                  <a:lumMod val="25000"/>
                </a:schemeClr>
              </a:solidFill>
            </a:endParaRPr>
          </a:p>
          <a:p>
            <a:endParaRPr lang="ar-SA" sz="2400" dirty="0" smtClean="0">
              <a:solidFill>
                <a:schemeClr val="bg2">
                  <a:lumMod val="25000"/>
                </a:schemeClr>
              </a:solidFill>
            </a:endParaRPr>
          </a:p>
          <a:p>
            <a:endParaRPr lang="ar-SA" sz="2400" dirty="0" smtClean="0">
              <a:solidFill>
                <a:schemeClr val="bg2">
                  <a:lumMod val="25000"/>
                </a:schemeClr>
              </a:solidFill>
            </a:endParaRPr>
          </a:p>
          <a:p>
            <a:endParaRPr lang="ar-SA" sz="2400" dirty="0" smtClean="0">
              <a:solidFill>
                <a:schemeClr val="bg2">
                  <a:lumMod val="25000"/>
                </a:schemeClr>
              </a:solidFill>
            </a:endParaRPr>
          </a:p>
          <a:p>
            <a:endParaRPr lang="ar-SA" sz="2400" dirty="0" smtClean="0">
              <a:solidFill>
                <a:schemeClr val="bg2">
                  <a:lumMod val="25000"/>
                </a:schemeClr>
              </a:solidFill>
            </a:endParaRPr>
          </a:p>
          <a:p>
            <a:endParaRPr lang="ar-SA" sz="2400" dirty="0" smtClean="0">
              <a:solidFill>
                <a:schemeClr val="bg2">
                  <a:lumMod val="25000"/>
                </a:schemeClr>
              </a:solidFill>
            </a:endParaRPr>
          </a:p>
          <a:p>
            <a:endParaRPr lang="ar-SA" sz="2400" dirty="0" smtClean="0">
              <a:solidFill>
                <a:schemeClr val="bg2">
                  <a:lumMod val="25000"/>
                </a:schemeClr>
              </a:solidFill>
            </a:endParaRPr>
          </a:p>
          <a:p>
            <a:endParaRPr lang="ar-SA" sz="2400" dirty="0" smtClean="0">
              <a:solidFill>
                <a:schemeClr val="bg2">
                  <a:lumMod val="25000"/>
                </a:schemeClr>
              </a:solidFill>
            </a:endParaRPr>
          </a:p>
          <a:p>
            <a:endParaRPr lang="ar-SA" sz="2400" dirty="0" smtClean="0">
              <a:solidFill>
                <a:schemeClr val="bg2">
                  <a:lumMod val="25000"/>
                </a:schemeClr>
              </a:solidFill>
            </a:endParaRPr>
          </a:p>
          <a:p>
            <a:endParaRPr lang="ar-SA" sz="2400" dirty="0" smtClean="0">
              <a:solidFill>
                <a:schemeClr val="bg2">
                  <a:lumMod val="25000"/>
                </a:schemeClr>
              </a:solidFill>
            </a:endParaRPr>
          </a:p>
          <a:p>
            <a:endParaRPr lang="ar-SA" sz="2400" dirty="0" smtClean="0">
              <a:solidFill>
                <a:schemeClr val="bg2">
                  <a:lumMod val="25000"/>
                </a:schemeClr>
              </a:solidFill>
            </a:endParaRPr>
          </a:p>
          <a:p>
            <a:endParaRPr lang="en-US" sz="2400" dirty="0">
              <a:solidFill>
                <a:schemeClr val="bg2">
                  <a:lumMod val="25000"/>
                </a:schemeClr>
              </a:solidFill>
            </a:endParaRPr>
          </a:p>
          <a:p>
            <a:r>
              <a:rPr lang="ar-SA" sz="2400" dirty="0" smtClean="0">
                <a:solidFill>
                  <a:schemeClr val="bg2">
                    <a:lumMod val="25000"/>
                  </a:schemeClr>
                </a:solidFill>
              </a:rPr>
              <a:t> </a:t>
            </a:r>
            <a:endParaRPr lang="ar-SA" sz="2400" dirty="0">
              <a:solidFill>
                <a:schemeClr val="bg2">
                  <a:lumMod val="25000"/>
                </a:schemeClr>
              </a:solidFill>
            </a:endParaRP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rot="16200000">
            <a:off x="-2135406" y="3135483"/>
            <a:ext cx="5857916" cy="1015663"/>
          </a:xfrm>
          <a:prstGeom prst="rect">
            <a:avLst/>
          </a:prstGeom>
          <a:noFill/>
        </p:spPr>
        <p:txBody>
          <a:bodyPr wrap="square" rtlCol="1">
            <a:spAutoFit/>
          </a:bodyPr>
          <a:lstStyle/>
          <a:p>
            <a:r>
              <a:rPr lang="ar-SA" sz="2000" dirty="0" smtClean="0">
                <a:solidFill>
                  <a:schemeClr val="accent3">
                    <a:lumMod val="50000"/>
                  </a:schemeClr>
                </a:solidFill>
              </a:rPr>
              <a:t>أدب أطفال     أدب أطفال     أدب أطفال     أدب أطفال </a:t>
            </a:r>
          </a:p>
          <a:p>
            <a:r>
              <a:rPr lang="ar-SA" sz="2000" dirty="0" smtClean="0">
                <a:solidFill>
                  <a:schemeClr val="accent3">
                    <a:lumMod val="50000"/>
                  </a:schemeClr>
                </a:solidFill>
              </a:rPr>
              <a:t> </a:t>
            </a:r>
          </a:p>
          <a:p>
            <a:endParaRPr lang="ar-SA" sz="2000" dirty="0" smtClean="0">
              <a:solidFill>
                <a:schemeClr val="accent3">
                  <a:lumMod val="50000"/>
                </a:schemeClr>
              </a:solidFill>
            </a:endParaRPr>
          </a:p>
        </p:txBody>
      </p:sp>
      <p:sp>
        <p:nvSpPr>
          <p:cNvPr id="4" name="مربع نص 3"/>
          <p:cNvSpPr txBox="1"/>
          <p:nvPr/>
        </p:nvSpPr>
        <p:spPr>
          <a:xfrm>
            <a:off x="1142976" y="2928934"/>
            <a:ext cx="7786742" cy="369332"/>
          </a:xfrm>
          <a:prstGeom prst="rect">
            <a:avLst/>
          </a:prstGeom>
          <a:noFill/>
        </p:spPr>
        <p:txBody>
          <a:bodyPr wrap="square" rtlCol="1">
            <a:spAutoFit/>
          </a:bodyPr>
          <a:lstStyle/>
          <a:p>
            <a:r>
              <a:rPr lang="ar-SA" dirty="0" smtClean="0"/>
              <a:t> </a:t>
            </a:r>
            <a:endParaRPr lang="ar-SA" dirty="0"/>
          </a:p>
        </p:txBody>
      </p:sp>
      <p:pic>
        <p:nvPicPr>
          <p:cNvPr id="5" name="صورة 4" descr="reading.jpg"/>
          <p:cNvPicPr>
            <a:picLocks noChangeAspect="1"/>
          </p:cNvPicPr>
          <p:nvPr/>
        </p:nvPicPr>
        <p:blipFill>
          <a:blip r:embed="rId2" cstate="print"/>
          <a:stretch>
            <a:fillRect/>
          </a:stretch>
        </p:blipFill>
        <p:spPr>
          <a:xfrm>
            <a:off x="1000100" y="4476733"/>
            <a:ext cx="1785950" cy="2381267"/>
          </a:xfrm>
          <a:prstGeom prst="rect">
            <a:avLst/>
          </a:prstGeom>
        </p:spPr>
      </p:pic>
      <p:sp>
        <p:nvSpPr>
          <p:cNvPr id="6" name="مربع نص 5"/>
          <p:cNvSpPr txBox="1"/>
          <p:nvPr/>
        </p:nvSpPr>
        <p:spPr>
          <a:xfrm>
            <a:off x="2000232" y="214290"/>
            <a:ext cx="7000924" cy="800219"/>
          </a:xfrm>
          <a:prstGeom prst="rect">
            <a:avLst/>
          </a:prstGeom>
          <a:noFill/>
        </p:spPr>
        <p:txBody>
          <a:bodyPr wrap="square" rtlCol="1">
            <a:spAutoFit/>
          </a:bodyPr>
          <a:lstStyle/>
          <a:p>
            <a:r>
              <a:rPr lang="ar-SA" sz="2800" dirty="0">
                <a:solidFill>
                  <a:schemeClr val="accent3">
                    <a:lumMod val="75000"/>
                  </a:schemeClr>
                </a:solidFill>
              </a:rPr>
              <a:t>تحديد مفهوم أدب الطفل :</a:t>
            </a:r>
            <a:endParaRPr lang="en-US" sz="2800" dirty="0">
              <a:solidFill>
                <a:schemeClr val="accent3">
                  <a:lumMod val="75000"/>
                </a:schemeClr>
              </a:solidFill>
            </a:endParaRPr>
          </a:p>
          <a:p>
            <a:r>
              <a:rPr lang="ar-SA" dirty="0" smtClean="0"/>
              <a:t> </a:t>
            </a:r>
            <a:endParaRPr lang="ar-SA" dirty="0"/>
          </a:p>
        </p:txBody>
      </p:sp>
      <p:sp>
        <p:nvSpPr>
          <p:cNvPr id="10" name="مربع نص 9"/>
          <p:cNvSpPr txBox="1"/>
          <p:nvPr/>
        </p:nvSpPr>
        <p:spPr>
          <a:xfrm>
            <a:off x="1357290" y="785794"/>
            <a:ext cx="7572428" cy="984885"/>
          </a:xfrm>
          <a:prstGeom prst="rect">
            <a:avLst/>
          </a:prstGeom>
          <a:noFill/>
        </p:spPr>
        <p:txBody>
          <a:bodyPr wrap="square" rtlCol="1">
            <a:spAutoFit/>
          </a:bodyPr>
          <a:lstStyle/>
          <a:p>
            <a:r>
              <a:rPr lang="ar-SA" sz="2000" dirty="0">
                <a:solidFill>
                  <a:schemeClr val="bg2">
                    <a:lumMod val="25000"/>
                  </a:schemeClr>
                </a:solidFill>
              </a:rPr>
              <a:t>نتيجة لارتباط مفهوم أدب الأطفال بعالم الطفولة نشأ خلاف حول تحديد هذا المفهوم </a:t>
            </a:r>
            <a:r>
              <a:rPr lang="ar-SA" sz="2000">
                <a:solidFill>
                  <a:schemeClr val="bg2">
                    <a:lumMod val="25000"/>
                  </a:schemeClr>
                </a:solidFill>
              </a:rPr>
              <a:t>، </a:t>
            </a:r>
            <a:r>
              <a:rPr lang="ar-SA" sz="2000" smtClean="0">
                <a:solidFill>
                  <a:schemeClr val="bg2">
                    <a:lumMod val="25000"/>
                  </a:schemeClr>
                </a:solidFill>
              </a:rPr>
              <a:t>فادخل </a:t>
            </a:r>
            <a:r>
              <a:rPr lang="ar-SA" sz="2000" dirty="0">
                <a:solidFill>
                  <a:schemeClr val="bg2">
                    <a:lumMod val="25000"/>
                  </a:schemeClr>
                </a:solidFill>
              </a:rPr>
              <a:t>فيه ما ليس منه وعليه يمكن تصنيف الأدب الذي يدور في العالم الطفولة إلى أنواعٍ عدة هي :</a:t>
            </a:r>
            <a:endParaRPr lang="en-US" sz="2000" dirty="0">
              <a:solidFill>
                <a:schemeClr val="bg2">
                  <a:lumMod val="25000"/>
                </a:schemeClr>
              </a:solidFill>
            </a:endParaRPr>
          </a:p>
          <a:p>
            <a:endParaRPr lang="ar-SA" dirty="0"/>
          </a:p>
        </p:txBody>
      </p:sp>
      <p:sp>
        <p:nvSpPr>
          <p:cNvPr id="11" name="مربع نص 10"/>
          <p:cNvSpPr txBox="1"/>
          <p:nvPr/>
        </p:nvSpPr>
        <p:spPr>
          <a:xfrm>
            <a:off x="1000100" y="1785926"/>
            <a:ext cx="7786742" cy="677108"/>
          </a:xfrm>
          <a:prstGeom prst="rect">
            <a:avLst/>
          </a:prstGeom>
          <a:noFill/>
        </p:spPr>
        <p:txBody>
          <a:bodyPr wrap="square" rtlCol="1">
            <a:spAutoFit/>
          </a:bodyPr>
          <a:lstStyle/>
          <a:p>
            <a:r>
              <a:rPr lang="ar-SA" sz="2000" dirty="0">
                <a:solidFill>
                  <a:srgbClr val="0070C0"/>
                </a:solidFill>
              </a:rPr>
              <a:t>أولاً : أدب يكتب للأطفال [ أدب الأطفال الحقيقي ] </a:t>
            </a:r>
            <a:endParaRPr lang="en-US" sz="2000" dirty="0">
              <a:solidFill>
                <a:srgbClr val="0070C0"/>
              </a:solidFill>
            </a:endParaRPr>
          </a:p>
          <a:p>
            <a:r>
              <a:rPr lang="ar-SA" dirty="0" smtClean="0"/>
              <a:t> </a:t>
            </a:r>
            <a:endParaRPr lang="ar-SA" dirty="0"/>
          </a:p>
        </p:txBody>
      </p:sp>
      <p:sp>
        <p:nvSpPr>
          <p:cNvPr id="12" name="مربع نص 11"/>
          <p:cNvSpPr txBox="1"/>
          <p:nvPr/>
        </p:nvSpPr>
        <p:spPr>
          <a:xfrm>
            <a:off x="1000100" y="2214554"/>
            <a:ext cx="7929618" cy="2862322"/>
          </a:xfrm>
          <a:prstGeom prst="rect">
            <a:avLst/>
          </a:prstGeom>
          <a:noFill/>
        </p:spPr>
        <p:txBody>
          <a:bodyPr wrap="square" rtlCol="1">
            <a:spAutoFit/>
          </a:bodyPr>
          <a:lstStyle/>
          <a:p>
            <a:r>
              <a:rPr lang="ar-SA" sz="2000" dirty="0">
                <a:solidFill>
                  <a:schemeClr val="bg2">
                    <a:lumMod val="10000"/>
                  </a:schemeClr>
                </a:solidFill>
              </a:rPr>
              <a:t>وهو الأدب الذي يُؤَلّفه الكُتّاب ابتداء للأطفال ، محاولين فيه بقدر الإمكان مراعاة خصائص مراحل الطفولة وحاجاتها المتعددة  ، ويأتي على رأس هذه الأنواع : الدواوين الشعرية الموجهة إلى الأطفال . ومن أولئك الذين خصوا الأطفال بدواوين شعرية أحمد زرزور ، محمود مفلح ، محيي الدين سليمة  ، موفق سليمة "، ومن السعوديين " د.إبراهيم أبو </a:t>
            </a:r>
            <a:r>
              <a:rPr lang="ar-SA" sz="2000" dirty="0" err="1" smtClean="0">
                <a:solidFill>
                  <a:schemeClr val="bg2">
                    <a:lumMod val="10000"/>
                  </a:schemeClr>
                </a:solidFill>
              </a:rPr>
              <a:t>عبأة</a:t>
            </a:r>
            <a:r>
              <a:rPr lang="ar-SA" sz="2000" dirty="0" smtClean="0">
                <a:solidFill>
                  <a:schemeClr val="bg2">
                    <a:lumMod val="10000"/>
                  </a:schemeClr>
                </a:solidFill>
              </a:rPr>
              <a:t>  </a:t>
            </a:r>
            <a:r>
              <a:rPr lang="ar-SA" sz="2000" dirty="0">
                <a:solidFill>
                  <a:schemeClr val="bg2">
                    <a:lumMod val="10000"/>
                  </a:schemeClr>
                </a:solidFill>
              </a:rPr>
              <a:t>, د.محمد البريكي </a:t>
            </a:r>
            <a:r>
              <a:rPr lang="ar-SA" sz="2000" dirty="0" smtClean="0">
                <a:solidFill>
                  <a:schemeClr val="bg2">
                    <a:lumMod val="10000"/>
                  </a:schemeClr>
                </a:solidFill>
              </a:rPr>
              <a:t>،</a:t>
            </a:r>
          </a:p>
          <a:p>
            <a:r>
              <a:rPr lang="ar-SA" sz="2000" dirty="0" smtClean="0">
                <a:solidFill>
                  <a:schemeClr val="bg2">
                    <a:lumMod val="10000"/>
                  </a:schemeClr>
                </a:solidFill>
              </a:rPr>
              <a:t> </a:t>
            </a:r>
            <a:r>
              <a:rPr lang="ar-SA" sz="2000" dirty="0">
                <a:solidFill>
                  <a:schemeClr val="bg2">
                    <a:lumMod val="10000"/>
                  </a:schemeClr>
                </a:solidFill>
              </a:rPr>
              <a:t>د. عبدالله الخالد ، د. حبيب المطيري  , ومن القصص النثري ما كتبه : د. كامل الكيلاني ، نجيب الكيلاني ، د.. </a:t>
            </a:r>
            <a:r>
              <a:rPr lang="ar-SA" sz="2000" dirty="0" smtClean="0">
                <a:solidFill>
                  <a:schemeClr val="bg2">
                    <a:lumMod val="10000"/>
                  </a:schemeClr>
                </a:solidFill>
              </a:rPr>
              <a:t>عبد التوآب </a:t>
            </a:r>
            <a:r>
              <a:rPr lang="ar-SA" sz="2000" dirty="0">
                <a:solidFill>
                  <a:schemeClr val="bg2">
                    <a:lumMod val="10000"/>
                  </a:schemeClr>
                </a:solidFill>
              </a:rPr>
              <a:t>يوسف ، والكاتب السعودي </a:t>
            </a:r>
            <a:r>
              <a:rPr lang="ar-SA" sz="2000" dirty="0" smtClean="0">
                <a:solidFill>
                  <a:schemeClr val="bg2">
                    <a:lumMod val="10000"/>
                  </a:schemeClr>
                </a:solidFill>
              </a:rPr>
              <a:t>عبد الكريم  الجهيمان </a:t>
            </a:r>
            <a:r>
              <a:rPr lang="ar-SA" sz="2000" dirty="0">
                <a:solidFill>
                  <a:schemeClr val="bg2">
                    <a:lumMod val="10000"/>
                  </a:schemeClr>
                </a:solidFill>
              </a:rPr>
              <a:t>وهناك المسرح الشعري لـ أحمد سويلم و د.أنس داود وسليمان العيسى </a:t>
            </a:r>
            <a:r>
              <a:rPr lang="ar-SA" sz="2000" dirty="0" err="1">
                <a:solidFill>
                  <a:schemeClr val="bg2">
                    <a:lumMod val="25000"/>
                  </a:schemeClr>
                </a:solidFill>
              </a:rPr>
              <a:t>.</a:t>
            </a:r>
            <a:r>
              <a:rPr lang="ar-SA" sz="2000" dirty="0">
                <a:solidFill>
                  <a:schemeClr val="bg2">
                    <a:lumMod val="25000"/>
                  </a:schemeClr>
                </a:solidFill>
              </a:rPr>
              <a:t> </a:t>
            </a:r>
            <a:endParaRPr lang="ar-SA" sz="2000" dirty="0" smtClean="0">
              <a:solidFill>
                <a:schemeClr val="bg2">
                  <a:lumMod val="25000"/>
                </a:schemeClr>
              </a:solidFill>
            </a:endParaRPr>
          </a:p>
          <a:p>
            <a:r>
              <a:rPr lang="ar-SA" sz="2000" dirty="0" smtClean="0">
                <a:solidFill>
                  <a:schemeClr val="bg2">
                    <a:lumMod val="25000"/>
                  </a:schemeClr>
                </a:solidFill>
              </a:rPr>
              <a:t>وفي </a:t>
            </a:r>
            <a:r>
              <a:rPr lang="ar-SA" sz="2000" dirty="0" err="1" smtClean="0">
                <a:solidFill>
                  <a:schemeClr val="bg2">
                    <a:lumMod val="25000"/>
                  </a:schemeClr>
                </a:solidFill>
              </a:rPr>
              <a:t>هذ</a:t>
            </a:r>
            <a:r>
              <a:rPr lang="ar-SA" sz="2000" dirty="0" smtClean="0">
                <a:solidFill>
                  <a:schemeClr val="bg2">
                    <a:lumMod val="25000"/>
                  </a:schemeClr>
                </a:solidFill>
              </a:rPr>
              <a:t> النوع تحقق شرطا  أدب الاطفال الجودة والإرادة والقصد</a:t>
            </a:r>
            <a:endParaRPr lang="en-US" sz="2000" dirty="0">
              <a:solidFill>
                <a:schemeClr val="bg2">
                  <a:lumMod val="25000"/>
                </a:schemeClr>
              </a:solidFill>
            </a:endParaRPr>
          </a:p>
          <a:p>
            <a:r>
              <a:rPr lang="ar-SA" sz="2000" dirty="0" smtClean="0">
                <a:solidFill>
                  <a:schemeClr val="bg2">
                    <a:lumMod val="25000"/>
                  </a:schemeClr>
                </a:solidFill>
              </a:rPr>
              <a:t> </a:t>
            </a:r>
            <a:endParaRPr lang="ar-SA" sz="2000"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rot="16200000">
            <a:off x="-2135406" y="3135483"/>
            <a:ext cx="5857916" cy="1015663"/>
          </a:xfrm>
          <a:prstGeom prst="rect">
            <a:avLst/>
          </a:prstGeom>
          <a:noFill/>
        </p:spPr>
        <p:txBody>
          <a:bodyPr wrap="square" rtlCol="1">
            <a:spAutoFit/>
          </a:bodyPr>
          <a:lstStyle/>
          <a:p>
            <a:r>
              <a:rPr lang="ar-SA" sz="2000" dirty="0" smtClean="0">
                <a:solidFill>
                  <a:schemeClr val="accent3">
                    <a:lumMod val="50000"/>
                  </a:schemeClr>
                </a:solidFill>
              </a:rPr>
              <a:t>أدب أطفال     أدب أطفال     أدب أطفال     أدب أطفال </a:t>
            </a:r>
          </a:p>
          <a:p>
            <a:r>
              <a:rPr lang="ar-SA" sz="2000" dirty="0" smtClean="0">
                <a:solidFill>
                  <a:schemeClr val="accent3">
                    <a:lumMod val="50000"/>
                  </a:schemeClr>
                </a:solidFill>
              </a:rPr>
              <a:t> </a:t>
            </a:r>
          </a:p>
          <a:p>
            <a:endParaRPr lang="ar-SA" sz="2000" dirty="0" smtClean="0">
              <a:solidFill>
                <a:schemeClr val="accent3">
                  <a:lumMod val="50000"/>
                </a:schemeClr>
              </a:solidFill>
            </a:endParaRPr>
          </a:p>
        </p:txBody>
      </p:sp>
      <p:sp>
        <p:nvSpPr>
          <p:cNvPr id="4" name="مربع نص 3"/>
          <p:cNvSpPr txBox="1"/>
          <p:nvPr/>
        </p:nvSpPr>
        <p:spPr>
          <a:xfrm>
            <a:off x="1142976" y="2928934"/>
            <a:ext cx="7786742" cy="369332"/>
          </a:xfrm>
          <a:prstGeom prst="rect">
            <a:avLst/>
          </a:prstGeom>
          <a:noFill/>
        </p:spPr>
        <p:txBody>
          <a:bodyPr wrap="square" rtlCol="1">
            <a:spAutoFit/>
          </a:bodyPr>
          <a:lstStyle/>
          <a:p>
            <a:r>
              <a:rPr lang="ar-SA" dirty="0" smtClean="0"/>
              <a:t> </a:t>
            </a:r>
            <a:endParaRPr lang="ar-SA" dirty="0"/>
          </a:p>
        </p:txBody>
      </p:sp>
      <p:pic>
        <p:nvPicPr>
          <p:cNvPr id="5" name="صورة 4" descr="reading.jpg"/>
          <p:cNvPicPr>
            <a:picLocks noChangeAspect="1"/>
          </p:cNvPicPr>
          <p:nvPr/>
        </p:nvPicPr>
        <p:blipFill>
          <a:blip r:embed="rId2" cstate="print"/>
          <a:stretch>
            <a:fillRect/>
          </a:stretch>
        </p:blipFill>
        <p:spPr>
          <a:xfrm>
            <a:off x="1071538" y="4476733"/>
            <a:ext cx="1785950" cy="2381267"/>
          </a:xfrm>
          <a:prstGeom prst="rect">
            <a:avLst/>
          </a:prstGeom>
        </p:spPr>
      </p:pic>
      <p:sp>
        <p:nvSpPr>
          <p:cNvPr id="6" name="مربع نص 5"/>
          <p:cNvSpPr txBox="1"/>
          <p:nvPr/>
        </p:nvSpPr>
        <p:spPr>
          <a:xfrm>
            <a:off x="2000232" y="214290"/>
            <a:ext cx="7000924" cy="369332"/>
          </a:xfrm>
          <a:prstGeom prst="rect">
            <a:avLst/>
          </a:prstGeom>
          <a:noFill/>
        </p:spPr>
        <p:txBody>
          <a:bodyPr wrap="square" rtlCol="1">
            <a:spAutoFit/>
          </a:bodyPr>
          <a:lstStyle/>
          <a:p>
            <a:r>
              <a:rPr lang="ar-SA" dirty="0" smtClean="0"/>
              <a:t> </a:t>
            </a:r>
            <a:endParaRPr lang="ar-SA" i="1" dirty="0"/>
          </a:p>
        </p:txBody>
      </p:sp>
      <p:sp>
        <p:nvSpPr>
          <p:cNvPr id="11" name="مربع نص 10"/>
          <p:cNvSpPr txBox="1"/>
          <p:nvPr/>
        </p:nvSpPr>
        <p:spPr>
          <a:xfrm>
            <a:off x="1000100" y="1785926"/>
            <a:ext cx="7786742" cy="369332"/>
          </a:xfrm>
          <a:prstGeom prst="rect">
            <a:avLst/>
          </a:prstGeom>
          <a:noFill/>
        </p:spPr>
        <p:txBody>
          <a:bodyPr wrap="square" rtlCol="1">
            <a:spAutoFit/>
          </a:bodyPr>
          <a:lstStyle/>
          <a:p>
            <a:r>
              <a:rPr lang="ar-SA" dirty="0" smtClean="0"/>
              <a:t> </a:t>
            </a:r>
            <a:endParaRPr lang="ar-SA" dirty="0"/>
          </a:p>
        </p:txBody>
      </p:sp>
      <p:sp>
        <p:nvSpPr>
          <p:cNvPr id="12" name="مربع نص 11"/>
          <p:cNvSpPr txBox="1"/>
          <p:nvPr/>
        </p:nvSpPr>
        <p:spPr>
          <a:xfrm>
            <a:off x="1000100" y="2214554"/>
            <a:ext cx="7929618" cy="400110"/>
          </a:xfrm>
          <a:prstGeom prst="rect">
            <a:avLst/>
          </a:prstGeom>
          <a:noFill/>
        </p:spPr>
        <p:txBody>
          <a:bodyPr wrap="square" rtlCol="1">
            <a:spAutoFit/>
          </a:bodyPr>
          <a:lstStyle/>
          <a:p>
            <a:r>
              <a:rPr lang="ar-SA" sz="2000" dirty="0" smtClean="0">
                <a:solidFill>
                  <a:schemeClr val="bg2">
                    <a:lumMod val="25000"/>
                  </a:schemeClr>
                </a:solidFill>
              </a:rPr>
              <a:t> </a:t>
            </a:r>
            <a:endParaRPr lang="ar-SA" sz="2000" dirty="0">
              <a:solidFill>
                <a:schemeClr val="bg2">
                  <a:lumMod val="25000"/>
                </a:schemeClr>
              </a:solidFill>
            </a:endParaRPr>
          </a:p>
        </p:txBody>
      </p:sp>
      <p:sp>
        <p:nvSpPr>
          <p:cNvPr id="9" name="مربع نص 8"/>
          <p:cNvSpPr txBox="1"/>
          <p:nvPr/>
        </p:nvSpPr>
        <p:spPr>
          <a:xfrm>
            <a:off x="3357554" y="214290"/>
            <a:ext cx="5500726" cy="738664"/>
          </a:xfrm>
          <a:prstGeom prst="rect">
            <a:avLst/>
          </a:prstGeom>
          <a:noFill/>
        </p:spPr>
        <p:txBody>
          <a:bodyPr wrap="square" rtlCol="1">
            <a:spAutoFit/>
          </a:bodyPr>
          <a:lstStyle/>
          <a:p>
            <a:r>
              <a:rPr lang="ar-SA" sz="2400" dirty="0" smtClean="0">
                <a:solidFill>
                  <a:srgbClr val="0070C0"/>
                </a:solidFill>
              </a:rPr>
              <a:t>ثانياً : أدب يُختار للأطفال : </a:t>
            </a:r>
            <a:endParaRPr lang="en-US" sz="2400" dirty="0" smtClean="0">
              <a:solidFill>
                <a:srgbClr val="0070C0"/>
              </a:solidFill>
            </a:endParaRPr>
          </a:p>
          <a:p>
            <a:endParaRPr lang="ar-SA" dirty="0"/>
          </a:p>
        </p:txBody>
      </p:sp>
      <p:sp>
        <p:nvSpPr>
          <p:cNvPr id="14" name="مربع نص 13"/>
          <p:cNvSpPr txBox="1"/>
          <p:nvPr/>
        </p:nvSpPr>
        <p:spPr>
          <a:xfrm>
            <a:off x="1000100" y="642918"/>
            <a:ext cx="8143900" cy="6247864"/>
          </a:xfrm>
          <a:prstGeom prst="rect">
            <a:avLst/>
          </a:prstGeom>
          <a:noFill/>
        </p:spPr>
        <p:txBody>
          <a:bodyPr wrap="square" rtlCol="1">
            <a:spAutoFit/>
          </a:bodyPr>
          <a:lstStyle/>
          <a:p>
            <a:r>
              <a:rPr lang="ar-SA" sz="2000" dirty="0" smtClean="0"/>
              <a:t>وهو الذي لم يُكتب للأطفال في أصله، إنما قُصد به الكبار، فالأديب يتوخّى فيه قَدراً من البساطة في الفِكر واللّغة، وهو ماشجّع بعض القائمين على الطُفولةِ تقديمَهُ إلى الطّفل.</a:t>
            </a:r>
          </a:p>
          <a:p>
            <a:endParaRPr lang="en-US" sz="2000" dirty="0" smtClean="0"/>
          </a:p>
          <a:p>
            <a:r>
              <a:rPr lang="ar-SA" sz="2000" dirty="0" smtClean="0"/>
              <a:t>وحول هذا النّوع خِلاف؛ فقَبل أكثر من عشرين عاماً شجّع د.علي الحديدي صاحب كتاب (في أدب الأطفال) وبعض الكُتّاب والأدباء على إدخال هذا الضّرب من التأليف دائرةَ أدب الأطفال؛ بحيث يُصبح رافداً مسانداً لأدب الطفل الحقيقيّ؛ لاسيما وانّ معظم الكتابات الموجّهة إلى الأطفال آنذاك كانت قليلة جداً، بالإضافة إلى أن هذه القِلّة لاتتمتّع في </a:t>
            </a:r>
            <a:r>
              <a:rPr lang="ar-SA" sz="2000" smtClean="0"/>
              <a:t>معظمها بالجودة وهذا مسوغ ينبغي إعادة النظر فيه لأنه كماقيل: وجود الشي أحسن من العدم.</a:t>
            </a:r>
            <a:endParaRPr lang="ar-SA" sz="2000" dirty="0" smtClean="0"/>
          </a:p>
          <a:p>
            <a:endParaRPr lang="en-US" sz="2000" dirty="0" smtClean="0"/>
          </a:p>
          <a:p>
            <a:r>
              <a:rPr lang="ar-SA" sz="2000" dirty="0" smtClean="0"/>
              <a:t>إلاّ أنّ الحال تغيّرت في الآونة الأخيرة، فقد كثُر الإنتاج الأدبيّ المُوجّه في أصله إلى الأطفال مقارنةً بالسّابق، كما أصبح كثيرٌ من الأدباء يحرصون على تجويد أدبهم المقدّم إلى الطّفل، وعليه، فإنّ رأي د.علي الحديدي ومن معه مخصوصٌ بزمن معيّن ووضعٍ معيّن، وبتغيّر الزّمن وتعدّل الحال فإنّه يُفضَّل أن تُصنّف تلك النُصوص المنتخبة من أدب الكبار ضمن "المختارات الأدبية"، ولا تدخل داخل نطاق أدب الأطفال بأيّ حالٍ من الأحوال، فهي وإن تميّزت بالجودة فإنّها تخلّت عن شروط الإرادة والقصد،  وذلك مثل قصص شوقي الشعريّة، وحافظ إبراهيم، وعبد القادر </a:t>
            </a:r>
            <a:r>
              <a:rPr lang="ar-SA" sz="2000" smtClean="0"/>
              <a:t>المازنيّ،</a:t>
            </a:r>
          </a:p>
          <a:p>
            <a:r>
              <a:rPr lang="ar-SA" sz="2000" smtClean="0"/>
              <a:t> </a:t>
            </a:r>
            <a:r>
              <a:rPr lang="ar-SA" sz="2000" dirty="0" smtClean="0"/>
              <a:t>ونازك الملائكة، وفدوى </a:t>
            </a:r>
            <a:r>
              <a:rPr lang="ar-SA" sz="2000" smtClean="0"/>
              <a:t>طوقان،</a:t>
            </a:r>
          </a:p>
          <a:p>
            <a:r>
              <a:rPr lang="ar-SA" sz="2000" smtClean="0"/>
              <a:t> </a:t>
            </a:r>
            <a:r>
              <a:rPr lang="ar-SA" sz="2000" dirty="0" smtClean="0"/>
              <a:t>وهذا الضّرب من الأدب مبثوث في المناهج الدراسيّة وكتب المطالعة </a:t>
            </a:r>
            <a:r>
              <a:rPr lang="ar-SA" sz="2000" smtClean="0"/>
              <a:t>المدرسيّة..</a:t>
            </a:r>
          </a:p>
          <a:p>
            <a:r>
              <a:rPr lang="ar-SA" sz="2000" smtClean="0"/>
              <a:t>وبالتأكيدفإن هذا النوع كان له صده الذي سد الفجوة في تلك الأيبام التي لم يوجدفيها</a:t>
            </a:r>
          </a:p>
          <a:p>
            <a:r>
              <a:rPr lang="ar-SA" sz="2000" smtClean="0"/>
              <a:t>فن لطفل قائم بعينه.</a:t>
            </a:r>
          </a:p>
          <a:p>
            <a:r>
              <a:rPr lang="ar-SA" sz="200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rot="16200000">
            <a:off x="-2135406" y="3135483"/>
            <a:ext cx="5857916" cy="1015663"/>
          </a:xfrm>
          <a:prstGeom prst="rect">
            <a:avLst/>
          </a:prstGeom>
          <a:noFill/>
        </p:spPr>
        <p:txBody>
          <a:bodyPr wrap="square" rtlCol="1">
            <a:spAutoFit/>
          </a:bodyPr>
          <a:lstStyle/>
          <a:p>
            <a:r>
              <a:rPr lang="ar-SA" sz="2000" dirty="0" smtClean="0">
                <a:solidFill>
                  <a:schemeClr val="accent3">
                    <a:lumMod val="50000"/>
                  </a:schemeClr>
                </a:solidFill>
              </a:rPr>
              <a:t>أدب أطفال     أدب أطفال     أدب أطفال     أدب أطفال </a:t>
            </a:r>
          </a:p>
          <a:p>
            <a:r>
              <a:rPr lang="ar-SA" sz="2000" dirty="0" smtClean="0">
                <a:solidFill>
                  <a:schemeClr val="accent3">
                    <a:lumMod val="50000"/>
                  </a:schemeClr>
                </a:solidFill>
              </a:rPr>
              <a:t> </a:t>
            </a:r>
          </a:p>
          <a:p>
            <a:endParaRPr lang="ar-SA" sz="2000" dirty="0" smtClean="0">
              <a:solidFill>
                <a:schemeClr val="accent3">
                  <a:lumMod val="50000"/>
                </a:schemeClr>
              </a:solidFill>
            </a:endParaRPr>
          </a:p>
        </p:txBody>
      </p:sp>
      <p:sp>
        <p:nvSpPr>
          <p:cNvPr id="4" name="مربع نص 3"/>
          <p:cNvSpPr txBox="1"/>
          <p:nvPr/>
        </p:nvSpPr>
        <p:spPr>
          <a:xfrm>
            <a:off x="1142976" y="2928934"/>
            <a:ext cx="7786742" cy="369332"/>
          </a:xfrm>
          <a:prstGeom prst="rect">
            <a:avLst/>
          </a:prstGeom>
          <a:noFill/>
        </p:spPr>
        <p:txBody>
          <a:bodyPr wrap="square" rtlCol="1">
            <a:spAutoFit/>
          </a:bodyPr>
          <a:lstStyle/>
          <a:p>
            <a:r>
              <a:rPr lang="ar-SA" dirty="0" smtClean="0"/>
              <a:t> </a:t>
            </a:r>
            <a:endParaRPr lang="ar-SA" dirty="0"/>
          </a:p>
        </p:txBody>
      </p:sp>
      <p:pic>
        <p:nvPicPr>
          <p:cNvPr id="5" name="صورة 4" descr="reading.jpg"/>
          <p:cNvPicPr>
            <a:picLocks noChangeAspect="1"/>
          </p:cNvPicPr>
          <p:nvPr/>
        </p:nvPicPr>
        <p:blipFill>
          <a:blip r:embed="rId2" cstate="print"/>
          <a:stretch>
            <a:fillRect/>
          </a:stretch>
        </p:blipFill>
        <p:spPr>
          <a:xfrm>
            <a:off x="1000100" y="4476733"/>
            <a:ext cx="1785950" cy="2381267"/>
          </a:xfrm>
          <a:prstGeom prst="rect">
            <a:avLst/>
          </a:prstGeom>
        </p:spPr>
      </p:pic>
      <p:sp>
        <p:nvSpPr>
          <p:cNvPr id="6" name="مربع نص 5"/>
          <p:cNvSpPr txBox="1"/>
          <p:nvPr/>
        </p:nvSpPr>
        <p:spPr>
          <a:xfrm>
            <a:off x="2000232" y="214290"/>
            <a:ext cx="7000924" cy="369332"/>
          </a:xfrm>
          <a:prstGeom prst="rect">
            <a:avLst/>
          </a:prstGeom>
          <a:noFill/>
        </p:spPr>
        <p:txBody>
          <a:bodyPr wrap="square" rtlCol="1">
            <a:spAutoFit/>
          </a:bodyPr>
          <a:lstStyle/>
          <a:p>
            <a:r>
              <a:rPr lang="ar-SA" dirty="0" smtClean="0"/>
              <a:t> </a:t>
            </a:r>
            <a:endParaRPr lang="ar-SA" i="1" dirty="0"/>
          </a:p>
        </p:txBody>
      </p:sp>
      <p:sp>
        <p:nvSpPr>
          <p:cNvPr id="11" name="مربع نص 10"/>
          <p:cNvSpPr txBox="1"/>
          <p:nvPr/>
        </p:nvSpPr>
        <p:spPr>
          <a:xfrm>
            <a:off x="1000100" y="1785926"/>
            <a:ext cx="7786742" cy="369332"/>
          </a:xfrm>
          <a:prstGeom prst="rect">
            <a:avLst/>
          </a:prstGeom>
          <a:noFill/>
        </p:spPr>
        <p:txBody>
          <a:bodyPr wrap="square" rtlCol="1">
            <a:spAutoFit/>
          </a:bodyPr>
          <a:lstStyle/>
          <a:p>
            <a:r>
              <a:rPr lang="ar-SA" dirty="0" smtClean="0"/>
              <a:t> </a:t>
            </a:r>
            <a:endParaRPr lang="ar-SA" dirty="0"/>
          </a:p>
        </p:txBody>
      </p:sp>
      <p:sp>
        <p:nvSpPr>
          <p:cNvPr id="12" name="مربع نص 11"/>
          <p:cNvSpPr txBox="1"/>
          <p:nvPr/>
        </p:nvSpPr>
        <p:spPr>
          <a:xfrm>
            <a:off x="1000100" y="2214554"/>
            <a:ext cx="7929618" cy="400110"/>
          </a:xfrm>
          <a:prstGeom prst="rect">
            <a:avLst/>
          </a:prstGeom>
          <a:noFill/>
        </p:spPr>
        <p:txBody>
          <a:bodyPr wrap="square" rtlCol="1">
            <a:spAutoFit/>
          </a:bodyPr>
          <a:lstStyle/>
          <a:p>
            <a:r>
              <a:rPr lang="ar-SA" sz="2000" dirty="0" smtClean="0">
                <a:solidFill>
                  <a:schemeClr val="bg2">
                    <a:lumMod val="25000"/>
                  </a:schemeClr>
                </a:solidFill>
              </a:rPr>
              <a:t> </a:t>
            </a:r>
            <a:endParaRPr lang="ar-SA" sz="2000" dirty="0">
              <a:solidFill>
                <a:schemeClr val="bg2">
                  <a:lumMod val="25000"/>
                </a:schemeClr>
              </a:solidFill>
            </a:endParaRPr>
          </a:p>
        </p:txBody>
      </p:sp>
      <p:sp>
        <p:nvSpPr>
          <p:cNvPr id="9" name="مربع نص 8"/>
          <p:cNvSpPr txBox="1"/>
          <p:nvPr/>
        </p:nvSpPr>
        <p:spPr>
          <a:xfrm>
            <a:off x="3357554" y="214290"/>
            <a:ext cx="5500726" cy="800219"/>
          </a:xfrm>
          <a:prstGeom prst="rect">
            <a:avLst/>
          </a:prstGeom>
          <a:noFill/>
        </p:spPr>
        <p:txBody>
          <a:bodyPr wrap="square" rtlCol="1">
            <a:spAutoFit/>
          </a:bodyPr>
          <a:lstStyle/>
          <a:p>
            <a:r>
              <a:rPr lang="ar-SA" sz="2800" dirty="0" smtClean="0">
                <a:solidFill>
                  <a:srgbClr val="0070C0"/>
                </a:solidFill>
              </a:rPr>
              <a:t>ثالثاً: أدبٌ يتحدّث عن الأطفال وعن الطّفولة :</a:t>
            </a:r>
            <a:endParaRPr lang="en-US" sz="2800" dirty="0" smtClean="0">
              <a:solidFill>
                <a:srgbClr val="0070C0"/>
              </a:solidFill>
            </a:endParaRPr>
          </a:p>
          <a:p>
            <a:endParaRPr lang="ar-SA" dirty="0"/>
          </a:p>
        </p:txBody>
      </p:sp>
      <p:sp>
        <p:nvSpPr>
          <p:cNvPr id="10" name="مربع نص 9"/>
          <p:cNvSpPr txBox="1"/>
          <p:nvPr/>
        </p:nvSpPr>
        <p:spPr>
          <a:xfrm>
            <a:off x="755576" y="692696"/>
            <a:ext cx="8174142" cy="5262979"/>
          </a:xfrm>
          <a:prstGeom prst="rect">
            <a:avLst/>
          </a:prstGeom>
          <a:noFill/>
        </p:spPr>
        <p:txBody>
          <a:bodyPr wrap="square" rtlCol="1">
            <a:spAutoFit/>
          </a:bodyPr>
          <a:lstStyle/>
          <a:p>
            <a:r>
              <a:rPr lang="ar-SA" sz="2400" dirty="0" smtClean="0"/>
              <a:t>فهناك ضربٌ من الأدب يعمل على توظيف شخصيّة الطّفل فيه، ليس لأمرٍ مقصودٍ لذات الطّفل، إنّما هي محاولةٌ من الأديب لاستخدام الطّفولة وما تمتاز به من براءة وسذاجة في إثارة مشاعر الرّحمة والشّفقة عند الكبار. من ذلك قصّة "الطّفل التّائه" في ديوان حسن القُرشي، وقصيدة ابن الرومي في رثاء ابنه الأوسط، وقصيدة غازي القصيبي في وصف ابتسامة ابنته "يارا". وهذا النّوع من الأدب يدخل ضمنه ذكريات الطّفولة حين يعود الأديب بذكرياته إلى الماضي يتذكّر أيّام نشأته وطفولته في قريته.</a:t>
            </a:r>
            <a:br>
              <a:rPr lang="ar-SA" sz="2400" dirty="0" smtClean="0"/>
            </a:br>
            <a:r>
              <a:rPr lang="ar-SA" sz="2400" dirty="0" smtClean="0"/>
              <a:t>ولا يمكن أن تُصنَّف مثل هذه الكتابات على أنّها من أدب الأطفال، بل يمكن أن تُدرَج ضمن "أدب ذكريات الطّفولة" أو "أدب الطّفولة العام"؛ لأنّها وإن تميّز بالجودة فإنّها تخلّت عن شروط الإرادة والقصد.</a:t>
            </a:r>
          </a:p>
          <a:p>
            <a:r>
              <a:rPr lang="ar-SA" sz="2400" dirty="0" smtClean="0"/>
              <a:t>ويخرج مما سبق ذكريات الطفولة التي صِيغت بشكل يتناسب الخطاب فيها مع مستوى الطفولة ونلحظ ذلك في ديوان  الشاعر سليمان العيسى(أحكي لكم  يا صغار) فهو عبارة عن ذكريات طفولة </a:t>
            </a:r>
            <a:r>
              <a:rPr lang="ar-SA" sz="2400" dirty="0" err="1" smtClean="0"/>
              <a:t>الشاعرفي</a:t>
            </a:r>
            <a:r>
              <a:rPr lang="ar-SA" sz="2400" dirty="0" smtClean="0"/>
              <a:t> قريته ولهوه فيها مع أقرانه </a:t>
            </a:r>
          </a:p>
          <a:p>
            <a:r>
              <a:rPr lang="ar-SA" sz="2400" dirty="0" smtClean="0"/>
              <a:t>والخطاب موجه فيها إلى الأطفال وليس الكبار خصوصا حين يتحدث </a:t>
            </a:r>
          </a:p>
          <a:p>
            <a:r>
              <a:rPr lang="ar-SA" sz="2400" dirty="0" smtClean="0"/>
              <a:t>عن البقرة البنية وعينيها وقرنيها وطريق إطعامها.</a:t>
            </a:r>
            <a:endParaRPr lang="ar-SA"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rot="16200000">
            <a:off x="-2135406" y="3135483"/>
            <a:ext cx="5857916" cy="1015663"/>
          </a:xfrm>
          <a:prstGeom prst="rect">
            <a:avLst/>
          </a:prstGeom>
          <a:noFill/>
        </p:spPr>
        <p:txBody>
          <a:bodyPr wrap="square" rtlCol="1">
            <a:spAutoFit/>
          </a:bodyPr>
          <a:lstStyle/>
          <a:p>
            <a:r>
              <a:rPr lang="ar-SA" sz="2000" dirty="0" smtClean="0">
                <a:solidFill>
                  <a:schemeClr val="accent3">
                    <a:lumMod val="50000"/>
                  </a:schemeClr>
                </a:solidFill>
              </a:rPr>
              <a:t>أدب أطفال     أدب أطفال     أدب أطفال     أدب أطفال </a:t>
            </a:r>
          </a:p>
          <a:p>
            <a:r>
              <a:rPr lang="ar-SA" sz="2000" dirty="0" smtClean="0">
                <a:solidFill>
                  <a:schemeClr val="accent3">
                    <a:lumMod val="50000"/>
                  </a:schemeClr>
                </a:solidFill>
              </a:rPr>
              <a:t> </a:t>
            </a:r>
          </a:p>
          <a:p>
            <a:endParaRPr lang="ar-SA" sz="2000" dirty="0" smtClean="0">
              <a:solidFill>
                <a:schemeClr val="accent3">
                  <a:lumMod val="50000"/>
                </a:schemeClr>
              </a:solidFill>
            </a:endParaRPr>
          </a:p>
        </p:txBody>
      </p:sp>
      <p:sp>
        <p:nvSpPr>
          <p:cNvPr id="4" name="مربع نص 3"/>
          <p:cNvSpPr txBox="1"/>
          <p:nvPr/>
        </p:nvSpPr>
        <p:spPr>
          <a:xfrm>
            <a:off x="1142976" y="2928934"/>
            <a:ext cx="7786742" cy="369332"/>
          </a:xfrm>
          <a:prstGeom prst="rect">
            <a:avLst/>
          </a:prstGeom>
          <a:noFill/>
        </p:spPr>
        <p:txBody>
          <a:bodyPr wrap="square" rtlCol="1">
            <a:spAutoFit/>
          </a:bodyPr>
          <a:lstStyle/>
          <a:p>
            <a:r>
              <a:rPr lang="ar-SA" dirty="0" smtClean="0"/>
              <a:t> </a:t>
            </a:r>
            <a:endParaRPr lang="ar-SA" dirty="0"/>
          </a:p>
        </p:txBody>
      </p:sp>
      <p:pic>
        <p:nvPicPr>
          <p:cNvPr id="5" name="صورة 4" descr="reading.jpg"/>
          <p:cNvPicPr>
            <a:picLocks noChangeAspect="1"/>
          </p:cNvPicPr>
          <p:nvPr/>
        </p:nvPicPr>
        <p:blipFill>
          <a:blip r:embed="rId2" cstate="print"/>
          <a:stretch>
            <a:fillRect/>
          </a:stretch>
        </p:blipFill>
        <p:spPr>
          <a:xfrm>
            <a:off x="1000100" y="4476733"/>
            <a:ext cx="1785950" cy="2381267"/>
          </a:xfrm>
          <a:prstGeom prst="rect">
            <a:avLst/>
          </a:prstGeom>
        </p:spPr>
      </p:pic>
      <p:sp>
        <p:nvSpPr>
          <p:cNvPr id="6" name="مربع نص 5"/>
          <p:cNvSpPr txBox="1"/>
          <p:nvPr/>
        </p:nvSpPr>
        <p:spPr>
          <a:xfrm>
            <a:off x="2000232" y="214290"/>
            <a:ext cx="7000924" cy="369332"/>
          </a:xfrm>
          <a:prstGeom prst="rect">
            <a:avLst/>
          </a:prstGeom>
          <a:noFill/>
        </p:spPr>
        <p:txBody>
          <a:bodyPr wrap="square" rtlCol="1">
            <a:spAutoFit/>
          </a:bodyPr>
          <a:lstStyle/>
          <a:p>
            <a:r>
              <a:rPr lang="ar-SA" dirty="0" smtClean="0"/>
              <a:t> </a:t>
            </a:r>
            <a:endParaRPr lang="ar-SA" i="1" dirty="0"/>
          </a:p>
        </p:txBody>
      </p:sp>
      <p:sp>
        <p:nvSpPr>
          <p:cNvPr id="11" name="مربع نص 10"/>
          <p:cNvSpPr txBox="1"/>
          <p:nvPr/>
        </p:nvSpPr>
        <p:spPr>
          <a:xfrm>
            <a:off x="1000100" y="1785926"/>
            <a:ext cx="7786742" cy="369332"/>
          </a:xfrm>
          <a:prstGeom prst="rect">
            <a:avLst/>
          </a:prstGeom>
          <a:noFill/>
        </p:spPr>
        <p:txBody>
          <a:bodyPr wrap="square" rtlCol="1">
            <a:spAutoFit/>
          </a:bodyPr>
          <a:lstStyle/>
          <a:p>
            <a:r>
              <a:rPr lang="ar-SA" dirty="0" smtClean="0"/>
              <a:t> </a:t>
            </a:r>
            <a:endParaRPr lang="ar-SA" dirty="0"/>
          </a:p>
        </p:txBody>
      </p:sp>
      <p:sp>
        <p:nvSpPr>
          <p:cNvPr id="12" name="مربع نص 11"/>
          <p:cNvSpPr txBox="1"/>
          <p:nvPr/>
        </p:nvSpPr>
        <p:spPr>
          <a:xfrm>
            <a:off x="1000100" y="2214554"/>
            <a:ext cx="7929618" cy="400110"/>
          </a:xfrm>
          <a:prstGeom prst="rect">
            <a:avLst/>
          </a:prstGeom>
          <a:noFill/>
        </p:spPr>
        <p:txBody>
          <a:bodyPr wrap="square" rtlCol="1">
            <a:spAutoFit/>
          </a:bodyPr>
          <a:lstStyle/>
          <a:p>
            <a:r>
              <a:rPr lang="ar-SA" sz="2000" dirty="0" smtClean="0">
                <a:solidFill>
                  <a:schemeClr val="bg2">
                    <a:lumMod val="25000"/>
                  </a:schemeClr>
                </a:solidFill>
              </a:rPr>
              <a:t> </a:t>
            </a:r>
            <a:endParaRPr lang="ar-SA" sz="2000" dirty="0">
              <a:solidFill>
                <a:schemeClr val="bg2">
                  <a:lumMod val="25000"/>
                </a:schemeClr>
              </a:solidFill>
            </a:endParaRPr>
          </a:p>
        </p:txBody>
      </p:sp>
      <p:sp>
        <p:nvSpPr>
          <p:cNvPr id="13" name="مربع نص 12"/>
          <p:cNvSpPr txBox="1"/>
          <p:nvPr/>
        </p:nvSpPr>
        <p:spPr>
          <a:xfrm>
            <a:off x="4000496" y="357166"/>
            <a:ext cx="5143504" cy="800219"/>
          </a:xfrm>
          <a:prstGeom prst="rect">
            <a:avLst/>
          </a:prstGeom>
          <a:noFill/>
        </p:spPr>
        <p:txBody>
          <a:bodyPr wrap="square" rtlCol="1">
            <a:spAutoFit/>
          </a:bodyPr>
          <a:lstStyle/>
          <a:p>
            <a:r>
              <a:rPr lang="ar-SA" sz="2800" dirty="0" smtClean="0">
                <a:solidFill>
                  <a:srgbClr val="0070C0"/>
                </a:solidFill>
              </a:rPr>
              <a:t>رابعاً: أدبٌ يكتُبُه الأطفال :</a:t>
            </a:r>
            <a:endParaRPr lang="en-US" sz="2800" dirty="0" smtClean="0">
              <a:solidFill>
                <a:srgbClr val="0070C0"/>
              </a:solidFill>
            </a:endParaRPr>
          </a:p>
          <a:p>
            <a:r>
              <a:rPr lang="ar-SA" dirty="0" smtClean="0"/>
              <a:t> </a:t>
            </a:r>
            <a:endParaRPr lang="ar-SA" dirty="0"/>
          </a:p>
        </p:txBody>
      </p:sp>
      <p:sp>
        <p:nvSpPr>
          <p:cNvPr id="14" name="مربع نص 13"/>
          <p:cNvSpPr txBox="1"/>
          <p:nvPr/>
        </p:nvSpPr>
        <p:spPr>
          <a:xfrm>
            <a:off x="1285852" y="1571612"/>
            <a:ext cx="7643866" cy="2954655"/>
          </a:xfrm>
          <a:prstGeom prst="rect">
            <a:avLst/>
          </a:prstGeom>
          <a:noFill/>
        </p:spPr>
        <p:txBody>
          <a:bodyPr wrap="square" rtlCol="1">
            <a:spAutoFit/>
          </a:bodyPr>
          <a:lstStyle/>
          <a:p>
            <a:r>
              <a:rPr lang="ar-SA" sz="2400" dirty="0" smtClean="0"/>
              <a:t>وهو مايُنتِجُه الطّفلُ نفسُه؛ نتيجةَ الاهتمام بتنمية ذوقه وتأصيل موهبته الأدبيّة منذ صغره، ويندرج تحت هذا النوع مايقلّد به الصّغارُ الكبارَ من موضوعاتٍ واهتماماتٍ نجٍدُ معظمها قد احتضنتهُ مجلاّت الأطفال من مثل مجلّة "الشبل" ومجلّة "ماجد". ومعظم كتابات الأطفال وإنتاجهم تفتقر إلى الجودة، كما أنّه لايُمكن أن يُحكم عليها بأنّ الأطفال هم المقصودون من تأليفها وكتابتها فيختلّ بذلك عنصر الإرادة والقصد. وهذا الضّرب من الأدب يُسمّى "أدب إبداعات الطّفولة"؛ للتّفريق بينه وبين أدب </a:t>
            </a:r>
            <a:r>
              <a:rPr lang="ar-SA" sz="2400" dirty="0" smtClean="0"/>
              <a:t>الأطفال.</a:t>
            </a:r>
            <a:endParaRPr lang="en-US" sz="2400" dirty="0" smtClean="0"/>
          </a:p>
          <a:p>
            <a:r>
              <a:rPr lang="ar-SA" dirty="0" smtClean="0"/>
              <a:t> </a:t>
            </a: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854</TotalTime>
  <Words>1008</Words>
  <Application>Microsoft Office PowerPoint</Application>
  <PresentationFormat>عرض على الشاشة (3:4)‏</PresentationFormat>
  <Paragraphs>82</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تدفق</vt:lpstr>
      <vt:lpstr>الشريحة 1</vt:lpstr>
      <vt:lpstr>الشريحة 2</vt:lpstr>
      <vt:lpstr>الشريحة 3</vt:lpstr>
      <vt:lpstr>الشريحة 4</vt:lpstr>
      <vt:lpstr>الشريحة 5</vt:lpstr>
      <vt:lpstr>الشريحة 6</vt:lpstr>
      <vt:lpstr>الشريحة 7</vt:lpstr>
      <vt:lpstr>الشريحة 8</vt:lpstr>
    </vt:vector>
  </TitlesOfParts>
  <Company>Al Manzah tel 8277968</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sony</cp:lastModifiedBy>
  <cp:revision>90</cp:revision>
  <dcterms:created xsi:type="dcterms:W3CDTF">2011-09-24T05:35:06Z</dcterms:created>
  <dcterms:modified xsi:type="dcterms:W3CDTF">2012-09-15T14:05:44Z</dcterms:modified>
</cp:coreProperties>
</file>