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74" r:id="rId2"/>
    <p:sldId id="268" r:id="rId3"/>
    <p:sldId id="257" r:id="rId4"/>
    <p:sldId id="258" r:id="rId5"/>
    <p:sldId id="259" r:id="rId6"/>
    <p:sldId id="260" r:id="rId7"/>
    <p:sldId id="262" r:id="rId8"/>
    <p:sldId id="261" r:id="rId9"/>
    <p:sldId id="263" r:id="rId10"/>
    <p:sldId id="264" r:id="rId11"/>
    <p:sldId id="265" r:id="rId12"/>
    <p:sldId id="266" r:id="rId13"/>
    <p:sldId id="275" r:id="rId14"/>
    <p:sldId id="269" r:id="rId15"/>
    <p:sldId id="270" r:id="rId16"/>
    <p:sldId id="271" r:id="rId17"/>
    <p:sldId id="272" r:id="rId18"/>
    <p:sldId id="273"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autoAdjust="0"/>
    <p:restoredTop sz="94667" autoAdjust="0"/>
  </p:normalViewPr>
  <p:slideViewPr>
    <p:cSldViewPr>
      <p:cViewPr varScale="1">
        <p:scale>
          <a:sx n="41" d="100"/>
          <a:sy n="41" d="100"/>
        </p:scale>
        <p:origin x="-132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89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47CBF11-9A7F-47C6-B2D2-852B1743CE0D}" type="datetimeFigureOut">
              <a:rPr lang="ar-SA" smtClean="0"/>
              <a:pPr/>
              <a:t>14/11/33</a:t>
            </a:fld>
            <a:endParaRPr lang="ar-SA"/>
          </a:p>
        </p:txBody>
      </p:sp>
      <p:sp>
        <p:nvSpPr>
          <p:cNvPr id="17" name="Footer Placeholder 16"/>
          <p:cNvSpPr>
            <a:spLocks noGrp="1"/>
          </p:cNvSpPr>
          <p:nvPr>
            <p:ph type="ftr" sz="quarter" idx="11"/>
          </p:nvPr>
        </p:nvSpPr>
        <p:spPr/>
        <p:txBody>
          <a:bodyPr/>
          <a:lstStyle/>
          <a:p>
            <a:endParaRPr lang="ar-SA"/>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7849AC47-985F-4E23-8BC4-34025A962E48}" type="slidenum">
              <a:rPr lang="ar-SA" smtClean="0"/>
              <a:pPr/>
              <a:t>‹#›</a:t>
            </a:fld>
            <a:endParaRPr lang="ar-SA"/>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7CBF11-9A7F-47C6-B2D2-852B1743CE0D}" type="datetimeFigureOut">
              <a:rPr lang="ar-SA" smtClean="0"/>
              <a:pPr/>
              <a:t>14/11/33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849AC47-985F-4E23-8BC4-34025A962E4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7CBF11-9A7F-47C6-B2D2-852B1743CE0D}" type="datetimeFigureOut">
              <a:rPr lang="ar-SA" smtClean="0"/>
              <a:pPr/>
              <a:t>14/11/33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849AC47-985F-4E23-8BC4-34025A962E4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47CBF11-9A7F-47C6-B2D2-852B1743CE0D}" type="datetimeFigureOut">
              <a:rPr lang="ar-SA" smtClean="0"/>
              <a:pPr/>
              <a:t>14/11/33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849AC47-985F-4E23-8BC4-34025A962E48}" type="slidenum">
              <a:rPr lang="ar-SA" smtClean="0"/>
              <a:pPr/>
              <a:t>‹#›</a:t>
            </a:fld>
            <a:endParaRPr lang="ar-SA"/>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47CBF11-9A7F-47C6-B2D2-852B1743CE0D}" type="datetimeFigureOut">
              <a:rPr lang="ar-SA" smtClean="0"/>
              <a:pPr/>
              <a:t>14/11/33</a:t>
            </a:fld>
            <a:endParaRPr lang="ar-SA"/>
          </a:p>
        </p:txBody>
      </p:sp>
      <p:sp>
        <p:nvSpPr>
          <p:cNvPr id="5" name="Footer Placeholder 4"/>
          <p:cNvSpPr>
            <a:spLocks noGrp="1"/>
          </p:cNvSpPr>
          <p:nvPr>
            <p:ph type="ftr" sz="quarter" idx="11"/>
          </p:nvPr>
        </p:nvSpPr>
        <p:spPr>
          <a:xfrm>
            <a:off x="800100" y="6172200"/>
            <a:ext cx="4000500" cy="457200"/>
          </a:xfrm>
        </p:spPr>
        <p:txBody>
          <a:bodyPr/>
          <a:lstStyle/>
          <a:p>
            <a:endParaRPr lang="ar-SA"/>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7849AC47-985F-4E23-8BC4-34025A962E48}"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47CBF11-9A7F-47C6-B2D2-852B1743CE0D}" type="datetimeFigureOut">
              <a:rPr lang="ar-SA" smtClean="0"/>
              <a:pPr/>
              <a:t>14/11/33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849AC47-985F-4E23-8BC4-34025A962E48}" type="slidenum">
              <a:rPr lang="ar-SA" smtClean="0"/>
              <a:pPr/>
              <a:t>‹#›</a:t>
            </a:fld>
            <a:endParaRPr lang="ar-SA"/>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47CBF11-9A7F-47C6-B2D2-852B1743CE0D}" type="datetimeFigureOut">
              <a:rPr lang="ar-SA" smtClean="0"/>
              <a:pPr/>
              <a:t>14/11/33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7849AC47-985F-4E23-8BC4-34025A962E48}" type="slidenum">
              <a:rPr lang="ar-SA" smtClean="0"/>
              <a:pPr/>
              <a:t>‹#›</a:t>
            </a:fld>
            <a:endParaRPr lang="ar-SA"/>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47CBF11-9A7F-47C6-B2D2-852B1743CE0D}" type="datetimeFigureOut">
              <a:rPr lang="ar-SA" smtClean="0"/>
              <a:pPr/>
              <a:t>14/11/33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7849AC47-985F-4E23-8BC4-34025A962E4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7CBF11-9A7F-47C6-B2D2-852B1743CE0D}" type="datetimeFigureOut">
              <a:rPr lang="ar-SA" smtClean="0"/>
              <a:pPr/>
              <a:t>14/11/33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7849AC47-985F-4E23-8BC4-34025A962E4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47CBF11-9A7F-47C6-B2D2-852B1743CE0D}" type="datetimeFigureOut">
              <a:rPr lang="ar-SA" smtClean="0"/>
              <a:pPr/>
              <a:t>14/11/33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849AC47-985F-4E23-8BC4-34025A962E48}" type="slidenum">
              <a:rPr lang="ar-SA" smtClean="0"/>
              <a:pPr/>
              <a:t>‹#›</a:t>
            </a:fld>
            <a:endParaRPr lang="ar-SA"/>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47CBF11-9A7F-47C6-B2D2-852B1743CE0D}" type="datetimeFigureOut">
              <a:rPr lang="ar-SA" smtClean="0"/>
              <a:pPr/>
              <a:t>14/11/33</a:t>
            </a:fld>
            <a:endParaRPr lang="ar-SA"/>
          </a:p>
        </p:txBody>
      </p:sp>
      <p:sp>
        <p:nvSpPr>
          <p:cNvPr id="6" name="Footer Placeholder 5"/>
          <p:cNvSpPr>
            <a:spLocks noGrp="1"/>
          </p:cNvSpPr>
          <p:nvPr>
            <p:ph type="ftr" sz="quarter" idx="11"/>
          </p:nvPr>
        </p:nvSpPr>
        <p:spPr>
          <a:xfrm>
            <a:off x="914400" y="6172200"/>
            <a:ext cx="3886200" cy="457200"/>
          </a:xfrm>
        </p:spPr>
        <p:txBody>
          <a:bodyPr/>
          <a:lstStyle/>
          <a:p>
            <a:endParaRPr lang="ar-SA"/>
          </a:p>
        </p:txBody>
      </p:sp>
      <p:sp>
        <p:nvSpPr>
          <p:cNvPr id="7" name="Slide Number Placeholder 6"/>
          <p:cNvSpPr>
            <a:spLocks noGrp="1"/>
          </p:cNvSpPr>
          <p:nvPr>
            <p:ph type="sldNum" sz="quarter" idx="12"/>
          </p:nvPr>
        </p:nvSpPr>
        <p:spPr>
          <a:xfrm>
            <a:off x="146304" y="6208776"/>
            <a:ext cx="457200" cy="457200"/>
          </a:xfrm>
        </p:spPr>
        <p:txBody>
          <a:bodyPr/>
          <a:lstStyle/>
          <a:p>
            <a:fld id="{7849AC47-985F-4E23-8BC4-34025A962E48}" type="slidenum">
              <a:rPr lang="ar-SA" smtClean="0"/>
              <a:pPr/>
              <a:t>‹#›</a:t>
            </a:fld>
            <a:endParaRPr lang="ar-SA"/>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C47CBF11-9A7F-47C6-B2D2-852B1743CE0D}" type="datetimeFigureOut">
              <a:rPr lang="ar-SA" smtClean="0"/>
              <a:pPr/>
              <a:t>14/11/33</a:t>
            </a:fld>
            <a:endParaRPr lang="ar-SA"/>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ar-SA"/>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849AC47-985F-4E23-8BC4-34025A962E48}"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00B050"/>
                </a:solidFill>
                <a:latin typeface="Andalus" pitchFamily="2" charset="-78"/>
                <a:cs typeface="Andalus" pitchFamily="2" charset="-78"/>
              </a:rPr>
              <a:t>المحاضرة الثالثة</a:t>
            </a:r>
            <a:r>
              <a:rPr lang="ar-SA" dirty="0" smtClean="0">
                <a:solidFill>
                  <a:srgbClr val="00B050"/>
                </a:solidFill>
              </a:rPr>
              <a:t/>
            </a:r>
            <a:br>
              <a:rPr lang="ar-SA" dirty="0" smtClean="0">
                <a:solidFill>
                  <a:srgbClr val="00B050"/>
                </a:solidFill>
              </a:rPr>
            </a:br>
            <a:r>
              <a:rPr lang="ar-SA" dirty="0" smtClean="0">
                <a:solidFill>
                  <a:srgbClr val="00B050"/>
                </a:solidFill>
                <a:latin typeface="Andalus" pitchFamily="2" charset="-78"/>
                <a:cs typeface="Andalus" pitchFamily="2" charset="-78"/>
              </a:rPr>
              <a:t>النشأة والتسجيل لأدب الأطفال</a:t>
            </a:r>
            <a:br>
              <a:rPr lang="ar-SA" dirty="0" smtClean="0">
                <a:solidFill>
                  <a:srgbClr val="00B050"/>
                </a:solidFill>
                <a:latin typeface="Andalus" pitchFamily="2" charset="-78"/>
                <a:cs typeface="Andalus" pitchFamily="2" charset="-78"/>
              </a:rPr>
            </a:br>
            <a:r>
              <a:rPr lang="ar-SA" dirty="0" smtClean="0">
                <a:solidFill>
                  <a:srgbClr val="00B050"/>
                </a:solidFill>
                <a:latin typeface="Andalus" pitchFamily="2" charset="-78"/>
                <a:cs typeface="Andalus" pitchFamily="2" charset="-78"/>
              </a:rPr>
              <a:t>والفرق بين النظرة لإسلامية والأوروبية إلى الطفل</a:t>
            </a:r>
            <a:endParaRPr lang="ar-SA" dirty="0"/>
          </a:p>
        </p:txBody>
      </p:sp>
      <p:sp>
        <p:nvSpPr>
          <p:cNvPr id="3" name="عنصر نائب للنص 2"/>
          <p:cNvSpPr>
            <a:spLocks noGrp="1"/>
          </p:cNvSpPr>
          <p:nvPr>
            <p:ph type="body" idx="1"/>
          </p:nvPr>
        </p:nvSpPr>
        <p:spPr/>
        <p:txBody>
          <a:bodyPr/>
          <a:lstStyle/>
          <a:p>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404664"/>
            <a:ext cx="7772400" cy="1143000"/>
          </a:xfrm>
        </p:spPr>
        <p:txBody>
          <a:bodyPr>
            <a:normAutofit/>
          </a:bodyPr>
          <a:lstStyle/>
          <a:p>
            <a:pPr algn="r"/>
            <a:r>
              <a:rPr lang="ar-SA" dirty="0" smtClean="0">
                <a:solidFill>
                  <a:srgbClr val="00B050"/>
                </a:solidFill>
                <a:latin typeface="Andalus" pitchFamily="2" charset="-78"/>
                <a:cs typeface="Andalus" pitchFamily="2" charset="-78"/>
              </a:rPr>
              <a:t>أثر قصص الفراعنة في الأدب العالمي:</a:t>
            </a:r>
            <a:endParaRPr lang="ar-SA" dirty="0">
              <a:solidFill>
                <a:srgbClr val="00B050"/>
              </a:solidFill>
              <a:latin typeface="Andalus" pitchFamily="2" charset="-78"/>
              <a:cs typeface="Andalus" pitchFamily="2" charset="-78"/>
            </a:endParaRPr>
          </a:p>
        </p:txBody>
      </p:sp>
      <p:sp>
        <p:nvSpPr>
          <p:cNvPr id="3" name="Content Placeholder 2"/>
          <p:cNvSpPr>
            <a:spLocks noGrp="1"/>
          </p:cNvSpPr>
          <p:nvPr>
            <p:ph sz="quarter" idx="1"/>
          </p:nvPr>
        </p:nvSpPr>
        <p:spPr>
          <a:xfrm>
            <a:off x="914400" y="1772816"/>
            <a:ext cx="7772400" cy="4246984"/>
          </a:xfrm>
        </p:spPr>
        <p:txBody>
          <a:bodyPr/>
          <a:lstStyle/>
          <a:p>
            <a:r>
              <a:rPr lang="ar-SA" dirty="0" smtClean="0"/>
              <a:t>وكما أن القصص المصري القديم للكبار قد اتصل مجراه وامتد أو تسرب وهاجر إلى الحكايات الهندية , والعربية, وحكايات((</a:t>
            </a:r>
            <a:r>
              <a:rPr lang="ar-SA" dirty="0" smtClean="0">
                <a:solidFill>
                  <a:srgbClr val="00B050"/>
                </a:solidFill>
              </a:rPr>
              <a:t>الف ليلة وليلة</a:t>
            </a:r>
            <a:r>
              <a:rPr lang="ar-SA" dirty="0" smtClean="0"/>
              <a:t>)) , وإلى حكايات أوروبا , فقد تسربت كذلك قصص الأطفال المصرية القديمة وامتدت إلى قصص كثيرة من شعوب العالم  في آسيا واوروبا يحكونها لأطفالهم ويسلون بها صغارهم , وقد استلهم ((</a:t>
            </a:r>
            <a:r>
              <a:rPr lang="ar-SA" dirty="0" smtClean="0">
                <a:solidFill>
                  <a:srgbClr val="00B050"/>
                </a:solidFill>
              </a:rPr>
              <a:t>والت ديزني </a:t>
            </a:r>
            <a:r>
              <a:rPr lang="en-US" dirty="0" smtClean="0">
                <a:solidFill>
                  <a:srgbClr val="00B050"/>
                </a:solidFill>
              </a:rPr>
              <a:t> Walt </a:t>
            </a:r>
            <a:r>
              <a:rPr lang="en-US" dirty="0" err="1" smtClean="0">
                <a:solidFill>
                  <a:srgbClr val="00B050"/>
                </a:solidFill>
              </a:rPr>
              <a:t>Disny</a:t>
            </a:r>
            <a:r>
              <a:rPr lang="ar-SA" dirty="0" smtClean="0"/>
              <a:t>)) السينامائي الشهير فكرته عن ((ا</a:t>
            </a:r>
            <a:r>
              <a:rPr lang="ar-SA" dirty="0" smtClean="0">
                <a:solidFill>
                  <a:srgbClr val="00B050"/>
                </a:solidFill>
              </a:rPr>
              <a:t>لكارتون</a:t>
            </a:r>
            <a:r>
              <a:rPr lang="ar-SA" dirty="0" smtClean="0"/>
              <a:t>)) وشخصياته من زيارة قام بها لمقابر المصريين القدماء , ورأى فيهاا قصص الأطفال المصورة فكانت بالتالي هي الوحي والإلهام.</a:t>
            </a: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dirty="0" smtClean="0">
                <a:solidFill>
                  <a:srgbClr val="00B050"/>
                </a:solidFill>
                <a:latin typeface="Andalus" pitchFamily="2" charset="-78"/>
                <a:cs typeface="Andalus" pitchFamily="2" charset="-78"/>
              </a:rPr>
              <a:t>الظاهرتان البارزتان في مجال تسجيل أدب الأطفال:</a:t>
            </a:r>
            <a:endParaRPr lang="ar-SA" dirty="0">
              <a:solidFill>
                <a:srgbClr val="00B050"/>
              </a:solidFill>
              <a:latin typeface="Andalus" pitchFamily="2" charset="-78"/>
              <a:cs typeface="Andalus" pitchFamily="2" charset="-78"/>
            </a:endParaRPr>
          </a:p>
        </p:txBody>
      </p:sp>
      <p:sp>
        <p:nvSpPr>
          <p:cNvPr id="3" name="Content Placeholder 2"/>
          <p:cNvSpPr>
            <a:spLocks noGrp="1"/>
          </p:cNvSpPr>
          <p:nvPr>
            <p:ph sz="quarter" idx="1"/>
          </p:nvPr>
        </p:nvSpPr>
        <p:spPr>
          <a:xfrm>
            <a:off x="914400" y="1628800"/>
            <a:ext cx="7772400" cy="4391000"/>
          </a:xfrm>
        </p:spPr>
        <p:txBody>
          <a:bodyPr>
            <a:normAutofit lnSpcReduction="10000"/>
          </a:bodyPr>
          <a:lstStyle/>
          <a:p>
            <a:r>
              <a:rPr lang="ar-SA" dirty="0" smtClean="0">
                <a:solidFill>
                  <a:srgbClr val="00B050"/>
                </a:solidFill>
              </a:rPr>
              <a:t>أولهما</a:t>
            </a:r>
            <a:r>
              <a:rPr lang="ar-SA" dirty="0" smtClean="0"/>
              <a:t>:أن أدب الأطفال على الرغم من قدمه قدم أدب الكبار , لم يحظ بالتدوين أو الدراسة والاهتمام على طول المسيرة التاريخية كما حظي أدب الكبار ولم يثبت أن أحدا في العصور القديمة بعد المصريين القدماء قد اهتم بتسجل هذا الأدب وحتى الأمم التي أسهمت بنصيب موفور في تراث العالم القصصي كالهند , والفرس , والعرب , وشعوب الشرق الأوسط , والإغريق , والكلتيين, لم يذكر لنا التاريخ أنها عنيت بتسجيل أدب خاص بالأطفال</a:t>
            </a:r>
          </a:p>
          <a:p>
            <a:r>
              <a:rPr lang="ar-SA" dirty="0" smtClean="0">
                <a:solidFill>
                  <a:srgbClr val="00B050"/>
                </a:solidFill>
              </a:rPr>
              <a:t>والظاهرة الثانية: </a:t>
            </a:r>
            <a:r>
              <a:rPr lang="ar-SA" dirty="0" smtClean="0"/>
              <a:t>أن أدب الأطفال لم يظهر له في سيرته القديمة والبعيدة فنانون متخصصون يبدعون فنونه ويبتكرون أجناسه وأشكاله الأدبية يمتعون </a:t>
            </a:r>
            <a:r>
              <a:rPr lang="ar-SA" dirty="0" err="1" smtClean="0"/>
              <a:t>به</a:t>
            </a:r>
            <a:r>
              <a:rPr lang="ar-SA" dirty="0" smtClean="0"/>
              <a:t> الأطفال ويسلونهم ويبثون فيهم من خلال الإمتاع والتسلية قيم مجتمعهم وسلوكياته وأخلاقياته ويستقلون </a:t>
            </a:r>
            <a:r>
              <a:rPr lang="ar-SA" dirty="0" err="1" smtClean="0"/>
              <a:t>به</a:t>
            </a:r>
            <a:r>
              <a:rPr lang="ar-SA" dirty="0" smtClean="0"/>
              <a:t> بعيدا عن أدب الكبار.</a:t>
            </a: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260648"/>
            <a:ext cx="7772400" cy="1143000"/>
          </a:xfrm>
        </p:spPr>
        <p:txBody>
          <a:bodyPr>
            <a:normAutofit/>
          </a:bodyPr>
          <a:lstStyle/>
          <a:p>
            <a:pPr algn="r"/>
            <a:r>
              <a:rPr lang="ar-SA" sz="3600" dirty="0" smtClean="0">
                <a:solidFill>
                  <a:srgbClr val="00B050"/>
                </a:solidFill>
                <a:latin typeface="Andalus" pitchFamily="2" charset="-78"/>
                <a:cs typeface="Andalus" pitchFamily="2" charset="-78"/>
              </a:rPr>
              <a:t>أسباب الظاهرتين:</a:t>
            </a:r>
            <a:endParaRPr lang="ar-SA" sz="3600" dirty="0">
              <a:solidFill>
                <a:srgbClr val="00B050"/>
              </a:solidFill>
              <a:latin typeface="Andalus" pitchFamily="2" charset="-78"/>
              <a:cs typeface="Andalus" pitchFamily="2" charset="-78"/>
            </a:endParaRPr>
          </a:p>
        </p:txBody>
      </p:sp>
      <p:sp>
        <p:nvSpPr>
          <p:cNvPr id="3" name="Content Placeholder 2"/>
          <p:cNvSpPr>
            <a:spLocks noGrp="1"/>
          </p:cNvSpPr>
          <p:nvPr>
            <p:ph sz="quarter" idx="1"/>
          </p:nvPr>
        </p:nvSpPr>
        <p:spPr>
          <a:xfrm>
            <a:off x="914400" y="1556792"/>
            <a:ext cx="7772400" cy="4463008"/>
          </a:xfrm>
        </p:spPr>
        <p:txBody>
          <a:bodyPr>
            <a:normAutofit fontScale="92500" lnSpcReduction="20000"/>
          </a:bodyPr>
          <a:lstStyle/>
          <a:p>
            <a:r>
              <a:rPr lang="ar-SA" dirty="0" smtClean="0"/>
              <a:t>أن عدم تدوين أدب الأطفال وإهمال تسجيله في التراث الفني للعالم القديم , كان إهمال متعمداً , 1-ومرده تلك النظرة التي نظر بها القدماء إلى الطفل وهي أنه يعبر  عن مرحلة انتقال ليس لها في ذاتها وجود مستقل , ومن ثم لم يفطنوا إلى الحاجات والدوافع أو النوازع الخاصة بهذه المرحلة فاستهانوا بها وبأدبها </a:t>
            </a:r>
          </a:p>
          <a:p>
            <a:r>
              <a:rPr lang="ar-SA" dirty="0" smtClean="0"/>
              <a:t>2-أو لأن مرحلة الطفولة نفسها لم تكن قد اكتشفت بعد أهميتها كمؤثر حاسم في حياة الإنسان كلها ولعل السبب في إهمال هذا الأدب قديماً أنه لم يكن يتعدى جدران المنازل والخيام </a:t>
            </a:r>
          </a:p>
          <a:p>
            <a:r>
              <a:rPr lang="ar-SA" dirty="0" smtClean="0"/>
              <a:t>3-أو لأن أكثره كان عالة على قصص الكبار , أو لأن جزءاً كبيراً منه مبسط من الأدب الشعبي </a:t>
            </a:r>
          </a:p>
          <a:p>
            <a:r>
              <a:rPr lang="ar-SA" smtClean="0"/>
              <a:t>4-وقد </a:t>
            </a:r>
            <a:r>
              <a:rPr lang="ar-SA" dirty="0" smtClean="0"/>
              <a:t>بينت الدراسات التربوية أن المجتمعات القديمة لم تكن تهتم بالطفل إلا بالقدر الذي يجعله قادراً على تحمل مسؤوليته تجاه مجتمعه حين يشب عن الطوق , ومن ثم اختلفت أساليب تلك المجتمعات في تنشئة الطفل خشونة وليناً</a:t>
            </a: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فرعي 1"/>
          <p:cNvSpPr>
            <a:spLocks noGrp="1"/>
          </p:cNvSpPr>
          <p:nvPr>
            <p:ph type="subTitle" idx="1"/>
          </p:nvPr>
        </p:nvSpPr>
        <p:spPr>
          <a:xfrm>
            <a:off x="0" y="1772816"/>
            <a:ext cx="8820472" cy="5085184"/>
          </a:xfrm>
        </p:spPr>
        <p:txBody>
          <a:bodyPr/>
          <a:lstStyle/>
          <a:p>
            <a:r>
              <a:rPr lang="ar-SA" sz="3600" dirty="0" smtClean="0">
                <a:solidFill>
                  <a:srgbClr val="0070C0"/>
                </a:solidFill>
              </a:rPr>
              <a:t>(هذا وصف موجز لهذه الانماط وعليك مراجعتها بالتفصيل ف كتاب </a:t>
            </a:r>
            <a:r>
              <a:rPr lang="ar-SA" sz="3600" dirty="0" err="1" smtClean="0">
                <a:solidFill>
                  <a:srgbClr val="0070C0"/>
                </a:solidFill>
              </a:rPr>
              <a:t>د.</a:t>
            </a:r>
            <a:r>
              <a:rPr lang="ar-SA" sz="3600" dirty="0" smtClean="0">
                <a:solidFill>
                  <a:srgbClr val="0070C0"/>
                </a:solidFill>
              </a:rPr>
              <a:t> علي الحديدي  في أدب </a:t>
            </a:r>
            <a:r>
              <a:rPr lang="ar-SA" sz="3600" dirty="0" err="1" smtClean="0">
                <a:solidFill>
                  <a:srgbClr val="0070C0"/>
                </a:solidFill>
              </a:rPr>
              <a:t>الأطفال )</a:t>
            </a:r>
            <a:endParaRPr lang="ar-SA" sz="3600" dirty="0" smtClean="0">
              <a:solidFill>
                <a:srgbClr val="0070C0"/>
              </a:solidFill>
            </a:endParaRPr>
          </a:p>
          <a:p>
            <a:r>
              <a:rPr lang="ar-SA" sz="3600" dirty="0" smtClean="0">
                <a:solidFill>
                  <a:srgbClr val="0070C0"/>
                </a:solidFill>
              </a:rPr>
              <a:t>من </a:t>
            </a:r>
            <a:r>
              <a:rPr lang="ar-SA" sz="3600" dirty="0" err="1" smtClean="0">
                <a:solidFill>
                  <a:srgbClr val="0070C0"/>
                </a:solidFill>
              </a:rPr>
              <a:t>ص58</a:t>
            </a:r>
            <a:r>
              <a:rPr lang="ar-SA" sz="3600" dirty="0" smtClean="0">
                <a:solidFill>
                  <a:srgbClr val="0070C0"/>
                </a:solidFill>
              </a:rPr>
              <a:t> _ص 59</a:t>
            </a:r>
          </a:p>
          <a:p>
            <a:endParaRPr lang="ar-SA" dirty="0" smtClean="0"/>
          </a:p>
          <a:p>
            <a:pPr algn="r"/>
            <a:r>
              <a:rPr lang="ar-SA" sz="2800" b="1" dirty="0" smtClean="0"/>
              <a:t>1- اليونان في </a:t>
            </a:r>
            <a:r>
              <a:rPr lang="ar-SA" sz="2800" b="1" dirty="0" err="1" smtClean="0"/>
              <a:t>أسبرطا</a:t>
            </a:r>
            <a:r>
              <a:rPr lang="ar-SA" sz="2800" b="1" dirty="0" smtClean="0"/>
              <a:t> : تربية نفعية.</a:t>
            </a:r>
          </a:p>
          <a:p>
            <a:pPr algn="r"/>
            <a:r>
              <a:rPr lang="ar-SA" sz="2800" b="1" dirty="0" smtClean="0"/>
              <a:t>2- اليونان في اثينا: تربية </a:t>
            </a:r>
            <a:r>
              <a:rPr lang="ar-SA" sz="2800" b="1" dirty="0" err="1" smtClean="0"/>
              <a:t>طبقية </a:t>
            </a:r>
            <a:r>
              <a:rPr lang="ar-SA" sz="2800" b="1" dirty="0" smtClean="0"/>
              <a:t>+ نفعية.</a:t>
            </a:r>
          </a:p>
          <a:p>
            <a:pPr algn="r"/>
            <a:r>
              <a:rPr lang="ar-SA" sz="2800" b="1" dirty="0" smtClean="0"/>
              <a:t>3- الرومان: تربية نفعية.</a:t>
            </a:r>
          </a:p>
          <a:p>
            <a:pPr algn="r"/>
            <a:r>
              <a:rPr lang="ar-SA" sz="2800" b="1" dirty="0" smtClean="0"/>
              <a:t>4-الفرس: تربية نفعية.</a:t>
            </a:r>
          </a:p>
          <a:p>
            <a:pPr algn="r"/>
            <a:r>
              <a:rPr lang="ar-SA" sz="2800" b="1" dirty="0" smtClean="0"/>
              <a:t>5-العرب القدامى: تربية نفعية</a:t>
            </a:r>
          </a:p>
          <a:p>
            <a:endParaRPr lang="ar-SA" dirty="0"/>
          </a:p>
        </p:txBody>
      </p:sp>
      <p:sp>
        <p:nvSpPr>
          <p:cNvPr id="3" name="عنوان 2"/>
          <p:cNvSpPr>
            <a:spLocks noGrp="1"/>
          </p:cNvSpPr>
          <p:nvPr>
            <p:ph type="ctrTitle"/>
          </p:nvPr>
        </p:nvSpPr>
        <p:spPr>
          <a:xfrm>
            <a:off x="467544" y="548680"/>
            <a:ext cx="8229600" cy="1470025"/>
          </a:xfrm>
        </p:spPr>
        <p:txBody>
          <a:bodyPr>
            <a:normAutofit fontScale="90000"/>
          </a:bodyPr>
          <a:lstStyle/>
          <a:p>
            <a:r>
              <a:rPr lang="ar-SA" sz="5300" dirty="0" smtClean="0">
                <a:solidFill>
                  <a:schemeClr val="tx1"/>
                </a:solidFill>
                <a:cs typeface="Akhbar MT" pitchFamily="2" charset="-78"/>
              </a:rPr>
              <a:t>أنماط تنشئة الأطفال في المجتمعات القديمة</a:t>
            </a:r>
            <a:r>
              <a:rPr lang="ar-SA" dirty="0" smtClean="0"/>
              <a:t/>
            </a:r>
            <a:br>
              <a:rPr lang="ar-SA" dirty="0" smtClean="0"/>
            </a:b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latin typeface="Arabic Typesetting" pitchFamily="66" charset="-78"/>
                <a:cs typeface="Arabic Typesetting" pitchFamily="66" charset="-78"/>
              </a:rPr>
              <a:t>النظرة الإسلامية إلى الطفل</a:t>
            </a:r>
            <a:endParaRPr lang="ar-SA" dirty="0"/>
          </a:p>
        </p:txBody>
      </p:sp>
      <p:sp>
        <p:nvSpPr>
          <p:cNvPr id="3" name="عنصر نائب للمحتوى 2"/>
          <p:cNvSpPr>
            <a:spLocks noGrp="1"/>
          </p:cNvSpPr>
          <p:nvPr>
            <p:ph sz="quarter" idx="1"/>
          </p:nvPr>
        </p:nvSpPr>
        <p:spPr/>
        <p:txBody>
          <a:bodyPr>
            <a:normAutofit lnSpcReduction="10000"/>
          </a:bodyPr>
          <a:lstStyle/>
          <a:p>
            <a:r>
              <a:rPr lang="ar-SA" sz="2800" dirty="0" smtClean="0">
                <a:latin typeface="Arabic Typesetting" pitchFamily="66" charset="-78"/>
                <a:cs typeface="Arabic Typesetting" pitchFamily="66" charset="-78"/>
              </a:rPr>
              <a:t>الحدث </a:t>
            </a:r>
            <a:r>
              <a:rPr lang="ar-SA" sz="2800" dirty="0" err="1" smtClean="0">
                <a:latin typeface="Arabic Typesetting" pitchFamily="66" charset="-78"/>
                <a:cs typeface="Arabic Typesetting" pitchFamily="66" charset="-78"/>
              </a:rPr>
              <a:t>البارزالذي</a:t>
            </a:r>
            <a:r>
              <a:rPr lang="ar-SA" sz="2800" dirty="0" smtClean="0">
                <a:latin typeface="Arabic Typesetting" pitchFamily="66" charset="-78"/>
                <a:cs typeface="Arabic Typesetting" pitchFamily="66" charset="-78"/>
              </a:rPr>
              <a:t> غيّر من مفاهيم المجتمعات القديمة غن الطفولة، وعدّل في معاملة الأطفال </a:t>
            </a:r>
            <a:r>
              <a:rPr lang="ar-SA" sz="2800" dirty="0" err="1" smtClean="0">
                <a:latin typeface="Arabic Typesetting" pitchFamily="66" charset="-78"/>
                <a:cs typeface="Arabic Typesetting" pitchFamily="66" charset="-78"/>
              </a:rPr>
              <a:t>هو </a:t>
            </a:r>
            <a:r>
              <a:rPr lang="ar-SA" sz="2800" dirty="0" smtClean="0">
                <a:latin typeface="Arabic Typesetting" pitchFamily="66" charset="-78"/>
                <a:cs typeface="Arabic Typesetting" pitchFamily="66" charset="-78"/>
              </a:rPr>
              <a:t>( ظهور </a:t>
            </a:r>
            <a:r>
              <a:rPr lang="ar-SA" sz="2800" dirty="0" err="1" smtClean="0">
                <a:latin typeface="Arabic Typesetting" pitchFamily="66" charset="-78"/>
                <a:cs typeface="Arabic Typesetting" pitchFamily="66" charset="-78"/>
              </a:rPr>
              <a:t>الإسلام ) .</a:t>
            </a:r>
            <a:endParaRPr lang="ar-SA" sz="2800" dirty="0" smtClean="0">
              <a:latin typeface="Arabic Typesetting" pitchFamily="66" charset="-78"/>
              <a:cs typeface="Arabic Typesetting" pitchFamily="66" charset="-78"/>
            </a:endParaRPr>
          </a:p>
          <a:p>
            <a:r>
              <a:rPr lang="ar-SA" sz="2800" dirty="0" smtClean="0">
                <a:latin typeface="Arabic Typesetting" pitchFamily="66" charset="-78"/>
                <a:cs typeface="Arabic Typesetting" pitchFamily="66" charset="-78"/>
              </a:rPr>
              <a:t>تعاليمه وآراء علمائه ومفكريه، حول تعليم الصغار وتنشئتهم،كانت تطوراً</a:t>
            </a:r>
          </a:p>
          <a:p>
            <a:pPr>
              <a:buNone/>
            </a:pPr>
            <a:r>
              <a:rPr lang="ar-SA" sz="2800" dirty="0" err="1" smtClean="0">
                <a:latin typeface="Arabic Typesetting" pitchFamily="66" charset="-78"/>
                <a:cs typeface="Arabic Typesetting" pitchFamily="66" charset="-78"/>
              </a:rPr>
              <a:t>حقيقياً</a:t>
            </a:r>
            <a:r>
              <a:rPr lang="ar-SA" sz="2800" dirty="0" smtClean="0">
                <a:latin typeface="Arabic Typesetting" pitchFamily="66" charset="-78"/>
                <a:cs typeface="Arabic Typesetting" pitchFamily="66" charset="-78"/>
              </a:rPr>
              <a:t> في تاريخ الطفولة </a:t>
            </a:r>
            <a:r>
              <a:rPr lang="ar-SA" sz="2800" dirty="0" err="1" smtClean="0">
                <a:latin typeface="Arabic Typesetting" pitchFamily="66" charset="-78"/>
                <a:cs typeface="Arabic Typesetting" pitchFamily="66" charset="-78"/>
              </a:rPr>
              <a:t>والأطفال .</a:t>
            </a:r>
            <a:endParaRPr lang="ar-SA" sz="2800" dirty="0" smtClean="0">
              <a:latin typeface="Arabic Typesetting" pitchFamily="66" charset="-78"/>
              <a:cs typeface="Arabic Typesetting" pitchFamily="66" charset="-78"/>
            </a:endParaRPr>
          </a:p>
          <a:p>
            <a:r>
              <a:rPr lang="ar-SA" sz="2800" dirty="0" smtClean="0">
                <a:latin typeface="Arabic Typesetting" pitchFamily="66" charset="-78"/>
                <a:cs typeface="Arabic Typesetting" pitchFamily="66" charset="-78"/>
              </a:rPr>
              <a:t>قد جعل الأولاد زينة الحياة الدنيا ونعمة كبرى يمددنا الله بهت لتصبح </a:t>
            </a:r>
          </a:p>
          <a:p>
            <a:pPr>
              <a:buNone/>
            </a:pPr>
            <a:r>
              <a:rPr lang="ar-SA" sz="2800" dirty="0" smtClean="0">
                <a:latin typeface="Arabic Typesetting" pitchFamily="66" charset="-78"/>
                <a:cs typeface="Arabic Typesetting" pitchFamily="66" charset="-78"/>
              </a:rPr>
              <a:t>بهم أكثر تغيراً.</a:t>
            </a:r>
          </a:p>
          <a:p>
            <a:r>
              <a:rPr lang="ar-SA" sz="2800" dirty="0" smtClean="0">
                <a:latin typeface="Arabic Typesetting" pitchFamily="66" charset="-78"/>
                <a:cs typeface="Arabic Typesetting" pitchFamily="66" charset="-78"/>
              </a:rPr>
              <a:t>وأضحى الصغار قرة أعين بدلاً من وأدهم والتخلص منهم.</a:t>
            </a:r>
          </a:p>
          <a:p>
            <a:r>
              <a:rPr lang="ar-SA" sz="2800" dirty="0" smtClean="0">
                <a:latin typeface="Arabic Typesetting" pitchFamily="66" charset="-78"/>
                <a:cs typeface="Arabic Typesetting" pitchFamily="66" charset="-78"/>
              </a:rPr>
              <a:t>وقرر أنهم أحباب الله وريحهم من ريح الجنة.</a:t>
            </a:r>
          </a:p>
          <a:p>
            <a:r>
              <a:rPr lang="ar-SA" sz="2800" dirty="0" smtClean="0">
                <a:latin typeface="Arabic Typesetting" pitchFamily="66" charset="-78"/>
                <a:cs typeface="Arabic Typesetting" pitchFamily="66" charset="-78"/>
              </a:rPr>
              <a:t>فرض التعليم على البنين والبنات.</a:t>
            </a:r>
          </a:p>
          <a:p>
            <a:r>
              <a:rPr lang="ar-SA" sz="2800" dirty="0" smtClean="0">
                <a:latin typeface="Arabic Typesetting" pitchFamily="66" charset="-78"/>
                <a:cs typeface="Arabic Typesetting" pitchFamily="66" charset="-78"/>
              </a:rPr>
              <a:t>دفع الكبار إلى رحمة الصغار ورعايتهم، حتى صاروا أكبادنا تمشي على الارض</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latin typeface="Arabic Typesetting" pitchFamily="66" charset="-78"/>
                <a:cs typeface="Arabic Typesetting" pitchFamily="66" charset="-78"/>
              </a:rPr>
              <a:t>اهتمام علماء المسلمين بتربية الطفل</a:t>
            </a:r>
            <a:endParaRPr lang="ar-SA" dirty="0"/>
          </a:p>
        </p:txBody>
      </p:sp>
      <p:sp>
        <p:nvSpPr>
          <p:cNvPr id="3" name="عنصر نائب للمحتوى 2"/>
          <p:cNvSpPr>
            <a:spLocks noGrp="1"/>
          </p:cNvSpPr>
          <p:nvPr>
            <p:ph sz="quarter" idx="1"/>
          </p:nvPr>
        </p:nvSpPr>
        <p:spPr/>
        <p:txBody>
          <a:bodyPr/>
          <a:lstStyle/>
          <a:p>
            <a:pPr>
              <a:buNone/>
            </a:pPr>
            <a:r>
              <a:rPr lang="ar-SA" sz="2800" b="1" dirty="0" smtClean="0">
                <a:latin typeface="Arabic Typesetting" pitchFamily="66" charset="-78"/>
                <a:cs typeface="Arabic Typesetting" pitchFamily="66" charset="-78"/>
              </a:rPr>
              <a:t>اهتم علماء المسلمين ومفكروهم في العصور المزدهرة للدولة الإسلامية </a:t>
            </a:r>
            <a:r>
              <a:rPr lang="ar-SA" sz="2800" b="1" dirty="0" err="1" smtClean="0">
                <a:latin typeface="Arabic Typesetting" pitchFamily="66" charset="-78"/>
                <a:cs typeface="Arabic Typesetting" pitchFamily="66" charset="-78"/>
              </a:rPr>
              <a:t>بالطفلوتربيته</a:t>
            </a:r>
            <a:r>
              <a:rPr lang="ar-SA" sz="2800" b="1" dirty="0" smtClean="0">
                <a:latin typeface="Arabic Typesetting" pitchFamily="66" charset="-78"/>
                <a:cs typeface="Arabic Typesetting" pitchFamily="66" charset="-78"/>
              </a:rPr>
              <a:t>،وقد </a:t>
            </a:r>
            <a:r>
              <a:rPr lang="ar-SA" sz="2800" b="1" dirty="0" err="1" smtClean="0">
                <a:latin typeface="Arabic Typesetting" pitchFamily="66" charset="-78"/>
                <a:cs typeface="Arabic Typesetting" pitchFamily="66" charset="-78"/>
              </a:rPr>
              <a:t>أسهمو</a:t>
            </a:r>
            <a:r>
              <a:rPr lang="ar-SA" sz="2800" b="1" dirty="0" smtClean="0">
                <a:latin typeface="Arabic Typesetting" pitchFamily="66" charset="-78"/>
                <a:cs typeface="Arabic Typesetting" pitchFamily="66" charset="-78"/>
              </a:rPr>
              <a:t> بفكرهم هذا المجال </a:t>
            </a:r>
            <a:r>
              <a:rPr lang="ar-SA" sz="2800" b="1" dirty="0" err="1" smtClean="0">
                <a:latin typeface="Arabic Typesetting" pitchFamily="66" charset="-78"/>
                <a:cs typeface="Arabic Typesetting" pitchFamily="66" charset="-78"/>
              </a:rPr>
              <a:t>منهم :</a:t>
            </a:r>
            <a:endParaRPr lang="ar-SA" sz="2800" b="1" dirty="0" smtClean="0">
              <a:latin typeface="Arabic Typesetting" pitchFamily="66" charset="-78"/>
              <a:cs typeface="Arabic Typesetting" pitchFamily="66" charset="-78"/>
            </a:endParaRPr>
          </a:p>
          <a:p>
            <a:pPr>
              <a:buNone/>
            </a:pPr>
            <a:r>
              <a:rPr lang="ar-SA" sz="3200" b="1" dirty="0" smtClean="0">
                <a:solidFill>
                  <a:srgbClr val="002060"/>
                </a:solidFill>
                <a:latin typeface="Arabic Typesetting" pitchFamily="66" charset="-78"/>
                <a:cs typeface="Arabic Typesetting" pitchFamily="66" charset="-78"/>
              </a:rPr>
              <a:t>الإمام المعروف بابن </a:t>
            </a:r>
            <a:r>
              <a:rPr lang="ar-SA" sz="3200" b="1" dirty="0" err="1" smtClean="0">
                <a:solidFill>
                  <a:srgbClr val="002060"/>
                </a:solidFill>
                <a:latin typeface="Arabic Typesetting" pitchFamily="66" charset="-78"/>
                <a:cs typeface="Arabic Typesetting" pitchFamily="66" charset="-78"/>
              </a:rPr>
              <a:t>سحنون</a:t>
            </a:r>
            <a:r>
              <a:rPr lang="ar-SA" sz="3200" b="1" dirty="0" smtClean="0">
                <a:solidFill>
                  <a:srgbClr val="002060"/>
                </a:solidFill>
                <a:latin typeface="Arabic Typesetting" pitchFamily="66" charset="-78"/>
                <a:cs typeface="Arabic Typesetting" pitchFamily="66" charset="-78"/>
              </a:rPr>
              <a:t> في </a:t>
            </a:r>
            <a:r>
              <a:rPr lang="ar-SA" sz="3200" b="1" dirty="0" err="1" smtClean="0">
                <a:solidFill>
                  <a:srgbClr val="002060"/>
                </a:solidFill>
                <a:latin typeface="Arabic Typesetting" pitchFamily="66" charset="-78"/>
                <a:cs typeface="Arabic Typesetting" pitchFamily="66" charset="-78"/>
              </a:rPr>
              <a:t>رسالته </a:t>
            </a:r>
            <a:r>
              <a:rPr lang="ar-SA" sz="3200" b="1" dirty="0" smtClean="0">
                <a:solidFill>
                  <a:srgbClr val="002060"/>
                </a:solidFill>
                <a:latin typeface="Arabic Typesetting" pitchFamily="66" charset="-78"/>
                <a:cs typeface="Arabic Typesetting" pitchFamily="66" charset="-78"/>
              </a:rPr>
              <a:t>” آداب </a:t>
            </a:r>
            <a:r>
              <a:rPr lang="ar-SA" sz="3200" b="1" dirty="0" err="1" smtClean="0">
                <a:solidFill>
                  <a:srgbClr val="002060"/>
                </a:solidFill>
                <a:latin typeface="Arabic Typesetting" pitchFamily="66" charset="-78"/>
                <a:cs typeface="Arabic Typesetting" pitchFamily="66" charset="-78"/>
              </a:rPr>
              <a:t>المعلمين“.</a:t>
            </a:r>
            <a:endParaRPr lang="ar-SA" sz="3200" b="1" dirty="0" smtClean="0">
              <a:solidFill>
                <a:srgbClr val="002060"/>
              </a:solidFill>
              <a:latin typeface="Arabic Typesetting" pitchFamily="66" charset="-78"/>
              <a:cs typeface="Arabic Typesetting" pitchFamily="66" charset="-78"/>
            </a:endParaRPr>
          </a:p>
          <a:p>
            <a:pPr>
              <a:buNone/>
            </a:pPr>
            <a:r>
              <a:rPr lang="ar-SA" sz="3200" b="1" dirty="0" smtClean="0">
                <a:solidFill>
                  <a:srgbClr val="002060"/>
                </a:solidFill>
                <a:latin typeface="Arabic Typesetting" pitchFamily="66" charset="-78"/>
                <a:cs typeface="Arabic Typesetting" pitchFamily="66" charset="-78"/>
              </a:rPr>
              <a:t>الفيلسوف المؤرخ بابن </a:t>
            </a:r>
            <a:r>
              <a:rPr lang="ar-SA" sz="3200" b="1" dirty="0" err="1" smtClean="0">
                <a:solidFill>
                  <a:srgbClr val="002060"/>
                </a:solidFill>
                <a:latin typeface="Arabic Typesetting" pitchFamily="66" charset="-78"/>
                <a:cs typeface="Arabic Typesetting" pitchFamily="66" charset="-78"/>
              </a:rPr>
              <a:t>مسكويه</a:t>
            </a:r>
            <a:r>
              <a:rPr lang="ar-SA" sz="3200" b="1" dirty="0" smtClean="0">
                <a:solidFill>
                  <a:srgbClr val="002060"/>
                </a:solidFill>
                <a:latin typeface="Arabic Typesetting" pitchFamily="66" charset="-78"/>
                <a:cs typeface="Arabic Typesetting" pitchFamily="66" charset="-78"/>
              </a:rPr>
              <a:t> في </a:t>
            </a:r>
            <a:r>
              <a:rPr lang="ar-SA" sz="3200" b="1" dirty="0" err="1" smtClean="0">
                <a:solidFill>
                  <a:srgbClr val="002060"/>
                </a:solidFill>
                <a:latin typeface="Arabic Typesetting" pitchFamily="66" charset="-78"/>
                <a:cs typeface="Arabic Typesetting" pitchFamily="66" charset="-78"/>
              </a:rPr>
              <a:t>رسالته </a:t>
            </a:r>
            <a:r>
              <a:rPr lang="ar-SA" sz="3200" b="1" dirty="0" smtClean="0">
                <a:solidFill>
                  <a:srgbClr val="002060"/>
                </a:solidFill>
                <a:latin typeface="Arabic Typesetting" pitchFamily="66" charset="-78"/>
                <a:cs typeface="Arabic Typesetting" pitchFamily="66" charset="-78"/>
              </a:rPr>
              <a:t>”وصية </a:t>
            </a:r>
            <a:r>
              <a:rPr lang="ar-SA" sz="3200" b="1" dirty="0" err="1" smtClean="0">
                <a:solidFill>
                  <a:srgbClr val="002060"/>
                </a:solidFill>
                <a:latin typeface="Arabic Typesetting" pitchFamily="66" charset="-78"/>
                <a:cs typeface="Arabic Typesetting" pitchFamily="66" charset="-78"/>
              </a:rPr>
              <a:t>الحكمة“</a:t>
            </a:r>
            <a:endParaRPr lang="ar-SA" sz="3200" b="1" dirty="0" smtClean="0">
              <a:solidFill>
                <a:srgbClr val="002060"/>
              </a:solidFill>
              <a:latin typeface="Arabic Typesetting" pitchFamily="66" charset="-78"/>
              <a:cs typeface="Arabic Typesetting" pitchFamily="66" charset="-78"/>
            </a:endParaRPr>
          </a:p>
          <a:p>
            <a:pPr>
              <a:buNone/>
            </a:pPr>
            <a:r>
              <a:rPr lang="ar-SA" sz="3200" b="1" dirty="0" err="1" smtClean="0">
                <a:solidFill>
                  <a:srgbClr val="002060"/>
                </a:solidFill>
                <a:latin typeface="Arabic Typesetting" pitchFamily="66" charset="-78"/>
                <a:cs typeface="Arabic Typesetting" pitchFamily="66" charset="-78"/>
              </a:rPr>
              <a:t>وكتابة </a:t>
            </a:r>
            <a:r>
              <a:rPr lang="ar-SA" sz="3200" b="1" dirty="0" smtClean="0">
                <a:solidFill>
                  <a:srgbClr val="002060"/>
                </a:solidFill>
                <a:latin typeface="Arabic Typesetting" pitchFamily="66" charset="-78"/>
                <a:cs typeface="Arabic Typesetting" pitchFamily="66" charset="-78"/>
              </a:rPr>
              <a:t>”تهذيب الأخلاق وتطهير </a:t>
            </a:r>
            <a:r>
              <a:rPr lang="ar-SA" sz="3200" b="1" dirty="0" err="1" smtClean="0">
                <a:solidFill>
                  <a:srgbClr val="002060"/>
                </a:solidFill>
                <a:latin typeface="Arabic Typesetting" pitchFamily="66" charset="-78"/>
                <a:cs typeface="Arabic Typesetting" pitchFamily="66" charset="-78"/>
              </a:rPr>
              <a:t>الأعراق“ .</a:t>
            </a:r>
            <a:endParaRPr lang="ar-SA" sz="3200" b="1" dirty="0" smtClean="0">
              <a:solidFill>
                <a:srgbClr val="002060"/>
              </a:solidFill>
              <a:latin typeface="Arabic Typesetting" pitchFamily="66" charset="-78"/>
              <a:cs typeface="Arabic Typesetting" pitchFamily="66" charset="-78"/>
            </a:endParaRPr>
          </a:p>
          <a:p>
            <a:pPr>
              <a:buNone/>
            </a:pPr>
            <a:r>
              <a:rPr lang="ar-SA" sz="3200" b="1" dirty="0" smtClean="0">
                <a:solidFill>
                  <a:srgbClr val="002060"/>
                </a:solidFill>
                <a:latin typeface="Arabic Typesetting" pitchFamily="66" charset="-78"/>
                <a:cs typeface="Arabic Typesetting" pitchFamily="66" charset="-78"/>
              </a:rPr>
              <a:t>ابن سينا في رسالته”كتاب </a:t>
            </a:r>
            <a:r>
              <a:rPr lang="ar-SA" sz="3200" b="1" dirty="0" err="1" smtClean="0">
                <a:solidFill>
                  <a:srgbClr val="002060"/>
                </a:solidFill>
                <a:latin typeface="Arabic Typesetting" pitchFamily="66" charset="-78"/>
                <a:cs typeface="Arabic Typesetting" pitchFamily="66" charset="-78"/>
              </a:rPr>
              <a:t>السياسة“ .</a:t>
            </a:r>
            <a:endParaRPr lang="ar-SA" sz="3200" b="1" dirty="0" smtClean="0">
              <a:solidFill>
                <a:srgbClr val="002060"/>
              </a:solidFill>
              <a:latin typeface="Arabic Typesetting" pitchFamily="66" charset="-78"/>
              <a:cs typeface="Arabic Typesetting" pitchFamily="66" charset="-78"/>
            </a:endParaRPr>
          </a:p>
          <a:p>
            <a:pPr>
              <a:buNone/>
            </a:pPr>
            <a:r>
              <a:rPr lang="ar-SA" sz="3200" b="1" dirty="0" smtClean="0">
                <a:solidFill>
                  <a:srgbClr val="002060"/>
                </a:solidFill>
                <a:latin typeface="Arabic Typesetting" pitchFamily="66" charset="-78"/>
                <a:cs typeface="Arabic Typesetting" pitchFamily="66" charset="-78"/>
              </a:rPr>
              <a:t>الإمام أحمد الغزالي في رسالته“أيها الولد وكتابه“إحياء </a:t>
            </a:r>
            <a:r>
              <a:rPr lang="ar-SA" sz="3200" b="1" dirty="0" smtClean="0">
                <a:solidFill>
                  <a:srgbClr val="002060"/>
                </a:solidFill>
                <a:latin typeface="Arabic Typesetting" pitchFamily="66" charset="-78"/>
                <a:cs typeface="Arabic Typesetting" pitchFamily="66" charset="-78"/>
              </a:rPr>
              <a:t>علوم </a:t>
            </a:r>
            <a:r>
              <a:rPr lang="ar-SA" sz="3200" b="1" dirty="0" err="1" smtClean="0">
                <a:solidFill>
                  <a:srgbClr val="002060"/>
                </a:solidFill>
                <a:latin typeface="Arabic Typesetting" pitchFamily="66" charset="-78"/>
                <a:cs typeface="Arabic Typesetting" pitchFamily="66" charset="-78"/>
              </a:rPr>
              <a:t>الدين“.</a:t>
            </a:r>
            <a:endParaRPr lang="ar-SA" sz="3200" b="1" dirty="0" smtClean="0">
              <a:solidFill>
                <a:srgbClr val="002060"/>
              </a:solidFill>
              <a:latin typeface="Arabic Typesetting" pitchFamily="66" charset="-78"/>
              <a:cs typeface="Arabic Typesetting" pitchFamily="66" charset="-78"/>
            </a:endParaRPr>
          </a:p>
          <a:p>
            <a:pPr>
              <a:buNone/>
            </a:pPr>
            <a:r>
              <a:rPr lang="ar-SA" sz="3200" b="1" dirty="0" smtClean="0">
                <a:solidFill>
                  <a:srgbClr val="002060"/>
                </a:solidFill>
                <a:latin typeface="Arabic Typesetting" pitchFamily="66" charset="-78"/>
                <a:cs typeface="Arabic Typesetting" pitchFamily="66" charset="-78"/>
              </a:rPr>
              <a:t>بن خلدون في كتابة المعروف“بمقدمة ابن </a:t>
            </a:r>
            <a:r>
              <a:rPr lang="ar-SA" sz="3200" b="1" dirty="0" err="1" smtClean="0">
                <a:solidFill>
                  <a:srgbClr val="002060"/>
                </a:solidFill>
                <a:latin typeface="Arabic Typesetting" pitchFamily="66" charset="-78"/>
                <a:cs typeface="Arabic Typesetting" pitchFamily="66" charset="-78"/>
              </a:rPr>
              <a:t>خلدون“ .</a:t>
            </a:r>
            <a:r>
              <a:rPr lang="ar-SA" sz="3200" b="1" dirty="0" smtClean="0">
                <a:solidFill>
                  <a:srgbClr val="002060"/>
                </a:solidFill>
                <a:latin typeface="Arabic Typesetting" pitchFamily="66" charset="-78"/>
                <a:cs typeface="Arabic Typesetting" pitchFamily="66" charset="-78"/>
              </a:rPr>
              <a:t> </a:t>
            </a:r>
          </a:p>
          <a:p>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smtClean="0">
                <a:solidFill>
                  <a:schemeClr val="tx1"/>
                </a:solidFill>
                <a:latin typeface="Arabic Typesetting" pitchFamily="66" charset="-78"/>
                <a:cs typeface="Arabic Typesetting" pitchFamily="66" charset="-78"/>
              </a:rPr>
              <a:t>آراء علماء المسلمين حول تنشئة الطفل</a:t>
            </a:r>
            <a:endParaRPr lang="ar-SA" dirty="0">
              <a:solidFill>
                <a:schemeClr val="tx1"/>
              </a:solidFill>
            </a:endParaRPr>
          </a:p>
        </p:txBody>
      </p:sp>
      <p:sp>
        <p:nvSpPr>
          <p:cNvPr id="3" name="عنصر نائب للمحتوى 2"/>
          <p:cNvSpPr>
            <a:spLocks noGrp="1"/>
          </p:cNvSpPr>
          <p:nvPr>
            <p:ph sz="quarter" idx="1"/>
          </p:nvPr>
        </p:nvSpPr>
        <p:spPr/>
        <p:txBody>
          <a:bodyPr/>
          <a:lstStyle/>
          <a:p>
            <a:r>
              <a:rPr lang="ar-SA" sz="2800" b="1" dirty="0" smtClean="0">
                <a:solidFill>
                  <a:srgbClr val="FF0000"/>
                </a:solidFill>
                <a:latin typeface="Arabic Typesetting" pitchFamily="66" charset="-78"/>
                <a:cs typeface="Arabic Typesetting" pitchFamily="66" charset="-78"/>
              </a:rPr>
              <a:t>سجل هؤلاء العلماء،</a:t>
            </a:r>
            <a:r>
              <a:rPr lang="ar-SA" sz="2800" b="1" dirty="0" err="1" smtClean="0">
                <a:solidFill>
                  <a:srgbClr val="FF0000"/>
                </a:solidFill>
                <a:latin typeface="Arabic Typesetting" pitchFamily="66" charset="-78"/>
                <a:cs typeface="Arabic Typesetting" pitchFamily="66" charset="-78"/>
              </a:rPr>
              <a:t>آرءهم</a:t>
            </a:r>
            <a:r>
              <a:rPr lang="ar-SA" sz="2800" b="1" dirty="0" smtClean="0">
                <a:solidFill>
                  <a:srgbClr val="FF0000"/>
                </a:solidFill>
                <a:latin typeface="Arabic Typesetting" pitchFamily="66" charset="-78"/>
                <a:cs typeface="Arabic Typesetting" pitchFamily="66" charset="-78"/>
              </a:rPr>
              <a:t> المتفردة،وأفكارهم المتميزة في تعليم الصغار وتنشئتهم ودونّوها في كتابات مستفيضة.</a:t>
            </a:r>
          </a:p>
          <a:p>
            <a:r>
              <a:rPr lang="ar-SA" sz="2800" b="1" dirty="0" smtClean="0">
                <a:solidFill>
                  <a:srgbClr val="FF0000"/>
                </a:solidFill>
                <a:latin typeface="Arabic Typesetting" pitchFamily="66" charset="-78"/>
                <a:cs typeface="Arabic Typesetting" pitchFamily="66" charset="-78"/>
              </a:rPr>
              <a:t>عالجوا فيها كثيراً من القضايا التعليمية.من </a:t>
            </a:r>
            <a:r>
              <a:rPr lang="ar-SA" sz="2800" b="1" dirty="0" err="1" smtClean="0">
                <a:solidFill>
                  <a:srgbClr val="FF0000"/>
                </a:solidFill>
                <a:latin typeface="Arabic Typesetting" pitchFamily="66" charset="-78"/>
                <a:cs typeface="Arabic Typesetting" pitchFamily="66" charset="-78"/>
              </a:rPr>
              <a:t>مثل:</a:t>
            </a:r>
            <a:endParaRPr lang="ar-SA" sz="2800" b="1" dirty="0" smtClean="0">
              <a:solidFill>
                <a:srgbClr val="FF0000"/>
              </a:solidFill>
              <a:latin typeface="Arabic Typesetting" pitchFamily="66" charset="-78"/>
              <a:cs typeface="Arabic Typesetting" pitchFamily="66" charset="-78"/>
            </a:endParaRPr>
          </a:p>
          <a:p>
            <a:r>
              <a:rPr lang="ar-SA" sz="2800" b="1" dirty="0" smtClean="0">
                <a:latin typeface="Arabic Typesetting" pitchFamily="66" charset="-78"/>
                <a:cs typeface="Arabic Typesetting" pitchFamily="66" charset="-78"/>
              </a:rPr>
              <a:t>أقاموا ورزناً كبيراً بين مادة الدراسة وعمر الطالب الزمني والإدراكي.</a:t>
            </a:r>
          </a:p>
          <a:p>
            <a:r>
              <a:rPr lang="ar-SA" sz="2800" b="1" dirty="0" smtClean="0">
                <a:latin typeface="Arabic Typesetting" pitchFamily="66" charset="-78"/>
                <a:cs typeface="Arabic Typesetting" pitchFamily="66" charset="-78"/>
              </a:rPr>
              <a:t>فرقوا بين تعليم الصغار وتعليم الكبار.</a:t>
            </a:r>
          </a:p>
          <a:p>
            <a:r>
              <a:rPr lang="ar-SA" sz="2800" b="1" dirty="0" smtClean="0">
                <a:latin typeface="Arabic Typesetting" pitchFamily="66" charset="-78"/>
                <a:cs typeface="Arabic Typesetting" pitchFamily="66" charset="-78"/>
              </a:rPr>
              <a:t>أدركوا فائدة التبكير في طلب العلم واهتدوا إلى التعليم المتواصل وهو </a:t>
            </a:r>
            <a:r>
              <a:rPr lang="ar-SA" sz="2800" b="1" dirty="0" err="1" smtClean="0">
                <a:latin typeface="Arabic Typesetting" pitchFamily="66" charset="-78"/>
                <a:cs typeface="Arabic Typesetting" pitchFamily="66" charset="-78"/>
              </a:rPr>
              <a:t>مايسمى</a:t>
            </a:r>
            <a:r>
              <a:rPr lang="ar-SA" sz="2800" b="1" dirty="0" smtClean="0">
                <a:latin typeface="Arabic Typesetting" pitchFamily="66" charset="-78"/>
                <a:cs typeface="Arabic Typesetting" pitchFamily="66" charset="-78"/>
              </a:rPr>
              <a:t> في زماننا“التربية المستمرة“أي طلب العلم من المهد إلى اللحد وباستمرارية التعليم مادامت </a:t>
            </a:r>
            <a:r>
              <a:rPr lang="ar-SA" sz="2800" b="1" dirty="0" err="1" smtClean="0">
                <a:latin typeface="Arabic Typesetting" pitchFamily="66" charset="-78"/>
                <a:cs typeface="Arabic Typesetting" pitchFamily="66" charset="-78"/>
              </a:rPr>
              <a:t>الحياة .</a:t>
            </a:r>
            <a:endParaRPr lang="ar-SA" sz="2800" b="1" dirty="0" smtClean="0">
              <a:latin typeface="Arabic Typesetting" pitchFamily="66" charset="-78"/>
              <a:cs typeface="Arabic Typesetting" pitchFamily="66" charset="-78"/>
            </a:endParaRPr>
          </a:p>
          <a:p>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611560" y="692696"/>
            <a:ext cx="8136904" cy="5256584"/>
          </a:xfrm>
          <a:prstGeom prst="rect">
            <a:avLst/>
          </a:prstGeom>
        </p:spPr>
        <p:txBody>
          <a:bodyPr>
            <a:normAutofit lnSpcReduction="10000"/>
          </a:bodyPr>
          <a:lstStyle/>
          <a:p>
            <a:pPr marL="274320" marR="0" lvl="0" indent="-274320" algn="r" defTabSz="914400" rtl="1" eaLnBrk="1" fontAlgn="auto" latinLnBrk="0" hangingPunct="1">
              <a:lnSpc>
                <a:spcPct val="100000"/>
              </a:lnSpc>
              <a:spcBef>
                <a:spcPts val="580"/>
              </a:spcBef>
              <a:spcAft>
                <a:spcPts val="0"/>
              </a:spcAft>
              <a:buClr>
                <a:schemeClr val="accent1"/>
              </a:buClr>
              <a:buSzPct val="85000"/>
              <a:buFont typeface="Wingdings 2"/>
              <a:buChar char=""/>
              <a:tabLst/>
              <a:defRPr/>
            </a:pPr>
            <a:r>
              <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rPr>
              <a:t>عرف علماء العرب والمسلمين الصلة بين الجسم والعقل وعقدوا الموازنة بينهما.</a:t>
            </a:r>
          </a:p>
          <a:p>
            <a:pPr marL="274320" marR="0" lvl="0" indent="-274320" algn="r" defTabSz="914400" rtl="1" eaLnBrk="1" fontAlgn="auto" latinLnBrk="0" hangingPunct="1">
              <a:lnSpc>
                <a:spcPct val="100000"/>
              </a:lnSpc>
              <a:spcBef>
                <a:spcPts val="580"/>
              </a:spcBef>
              <a:spcAft>
                <a:spcPts val="0"/>
              </a:spcAft>
              <a:buClr>
                <a:schemeClr val="accent1"/>
              </a:buClr>
              <a:buSzPct val="85000"/>
              <a:buFont typeface="Wingdings 2"/>
              <a:buChar char=""/>
              <a:tabLst/>
              <a:defRPr/>
            </a:pPr>
            <a:r>
              <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rPr>
              <a:t>دعوا إلى الرياضة </a:t>
            </a:r>
            <a:r>
              <a:rPr kumimoji="0" lang="ar-SA" sz="2600" b="1" i="0" u="none" strike="noStrike" kern="1200" cap="none" spc="0" normalizeH="0" baseline="0" noProof="0" dirty="0" err="1" smtClean="0">
                <a:ln>
                  <a:noFill/>
                </a:ln>
                <a:solidFill>
                  <a:schemeClr val="tx1"/>
                </a:solidFill>
                <a:effectLst/>
                <a:uLnTx/>
                <a:uFillTx/>
                <a:latin typeface="Arabic Typesetting" pitchFamily="66" charset="-78"/>
                <a:ea typeface="+mn-ea"/>
                <a:cs typeface="Arabic Typesetting" pitchFamily="66" charset="-78"/>
              </a:rPr>
              <a:t>البدنية .</a:t>
            </a:r>
            <a:endPar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endParaRPr>
          </a:p>
          <a:p>
            <a:pPr marL="274320" marR="0" lvl="0" indent="-274320" algn="r" defTabSz="914400" rtl="1" eaLnBrk="1" fontAlgn="auto" latinLnBrk="0" hangingPunct="1">
              <a:lnSpc>
                <a:spcPct val="100000"/>
              </a:lnSpc>
              <a:spcBef>
                <a:spcPts val="580"/>
              </a:spcBef>
              <a:spcAft>
                <a:spcPts val="0"/>
              </a:spcAft>
              <a:buClr>
                <a:schemeClr val="accent1"/>
              </a:buClr>
              <a:buSzPct val="85000"/>
              <a:buFont typeface="Wingdings 2"/>
              <a:buChar char=""/>
              <a:tabLst/>
              <a:defRPr/>
            </a:pPr>
            <a:r>
              <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rPr>
              <a:t>أوجبوا العطلات </a:t>
            </a:r>
            <a:r>
              <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rPr>
              <a:t>والإجازات </a:t>
            </a:r>
            <a:r>
              <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rPr>
              <a:t>توكيداً لراحة التلاميذ.</a:t>
            </a:r>
          </a:p>
          <a:p>
            <a:pPr marL="274320" marR="0" lvl="0" indent="-274320" algn="r" defTabSz="914400" rtl="1" eaLnBrk="1" fontAlgn="auto" latinLnBrk="0" hangingPunct="1">
              <a:lnSpc>
                <a:spcPct val="100000"/>
              </a:lnSpc>
              <a:spcBef>
                <a:spcPts val="580"/>
              </a:spcBef>
              <a:spcAft>
                <a:spcPts val="0"/>
              </a:spcAft>
              <a:buClr>
                <a:schemeClr val="accent1"/>
              </a:buClr>
              <a:buSzPct val="85000"/>
              <a:buFont typeface="Wingdings 2"/>
              <a:buChar char=""/>
              <a:tabLst/>
              <a:defRPr/>
            </a:pPr>
            <a:r>
              <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rPr>
              <a:t>أكدوا أهمية العب للطفل وحاجته إلى النشاط الجسمي</a:t>
            </a:r>
          </a:p>
          <a:p>
            <a:pPr marL="274320" marR="0" lvl="0" indent="-274320" algn="r" defTabSz="914400" rtl="1" eaLnBrk="1" fontAlgn="auto" latinLnBrk="0" hangingPunct="1">
              <a:lnSpc>
                <a:spcPct val="100000"/>
              </a:lnSpc>
              <a:spcBef>
                <a:spcPts val="580"/>
              </a:spcBef>
              <a:spcAft>
                <a:spcPts val="0"/>
              </a:spcAft>
              <a:buClr>
                <a:schemeClr val="accent1"/>
              </a:buClr>
              <a:buSzPct val="85000"/>
              <a:buFont typeface="Wingdings 2"/>
              <a:buChar char=""/>
              <a:tabLst/>
              <a:defRPr/>
            </a:pPr>
            <a:r>
              <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rPr>
              <a:t>نادوا بالتدرج في التعليم من السهل إلى </a:t>
            </a:r>
            <a:r>
              <a:rPr kumimoji="0" lang="ar-SA" sz="2600" b="1" i="0" u="none" strike="noStrike" kern="1200" cap="none" spc="0" normalizeH="0" baseline="0" noProof="0" dirty="0" err="1" smtClean="0">
                <a:ln>
                  <a:noFill/>
                </a:ln>
                <a:solidFill>
                  <a:schemeClr val="tx1"/>
                </a:solidFill>
                <a:effectLst/>
                <a:uLnTx/>
                <a:uFillTx/>
                <a:latin typeface="Arabic Typesetting" pitchFamily="66" charset="-78"/>
                <a:ea typeface="+mn-ea"/>
                <a:cs typeface="Arabic Typesetting" pitchFamily="66" charset="-78"/>
              </a:rPr>
              <a:t>الصعب .</a:t>
            </a:r>
            <a:endPar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endParaRPr>
          </a:p>
          <a:p>
            <a:pPr marL="274320" marR="0" lvl="0" indent="-274320" algn="r" defTabSz="914400" rtl="1" eaLnBrk="1" fontAlgn="auto" latinLnBrk="0" hangingPunct="1">
              <a:lnSpc>
                <a:spcPct val="100000"/>
              </a:lnSpc>
              <a:spcBef>
                <a:spcPts val="580"/>
              </a:spcBef>
              <a:spcAft>
                <a:spcPts val="0"/>
              </a:spcAft>
              <a:buClr>
                <a:schemeClr val="accent1"/>
              </a:buClr>
              <a:buSzPct val="85000"/>
              <a:buFont typeface="Wingdings 2"/>
              <a:buChar char=""/>
              <a:tabLst/>
              <a:defRPr/>
            </a:pPr>
            <a:r>
              <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rPr>
              <a:t>عنوا بميول الطلاب وقدراتهم.</a:t>
            </a:r>
          </a:p>
          <a:p>
            <a:pPr marL="274320" marR="0" lvl="0" indent="-274320" algn="r" defTabSz="914400" rtl="1" eaLnBrk="1" fontAlgn="auto" latinLnBrk="0" hangingPunct="1">
              <a:lnSpc>
                <a:spcPct val="100000"/>
              </a:lnSpc>
              <a:spcBef>
                <a:spcPts val="580"/>
              </a:spcBef>
              <a:spcAft>
                <a:spcPts val="0"/>
              </a:spcAft>
              <a:buClr>
                <a:schemeClr val="accent1"/>
              </a:buClr>
              <a:buSzPct val="85000"/>
              <a:buFont typeface="Wingdings 2"/>
              <a:buChar char=""/>
              <a:tabLst/>
              <a:defRPr/>
            </a:pPr>
            <a:r>
              <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rPr>
              <a:t>توجيههم نحو الدراسات التي تؤهلهم لها ميولهم وقابليتهم وهو </a:t>
            </a:r>
            <a:r>
              <a:rPr kumimoji="0" lang="ar-SA" sz="2600" b="1" i="0" u="none" strike="noStrike" kern="1200" cap="none" spc="0" normalizeH="0" baseline="0" noProof="0" dirty="0" err="1" smtClean="0">
                <a:ln>
                  <a:noFill/>
                </a:ln>
                <a:solidFill>
                  <a:schemeClr val="tx1"/>
                </a:solidFill>
                <a:effectLst/>
                <a:uLnTx/>
                <a:uFillTx/>
                <a:latin typeface="Arabic Typesetting" pitchFamily="66" charset="-78"/>
                <a:ea typeface="+mn-ea"/>
                <a:cs typeface="Arabic Typesetting" pitchFamily="66" charset="-78"/>
              </a:rPr>
              <a:t>مايسمى</a:t>
            </a:r>
            <a:r>
              <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rPr>
              <a:t> اليوم بالتعليم </a:t>
            </a:r>
            <a:r>
              <a:rPr kumimoji="0" lang="ar-SA" sz="2600" b="1" i="0" u="none" strike="noStrike" kern="1200" cap="none" spc="0" normalizeH="0" baseline="0" noProof="0" dirty="0" err="1" smtClean="0">
                <a:ln>
                  <a:noFill/>
                </a:ln>
                <a:solidFill>
                  <a:schemeClr val="tx1"/>
                </a:solidFill>
                <a:effectLst/>
                <a:uLnTx/>
                <a:uFillTx/>
                <a:latin typeface="Arabic Typesetting" pitchFamily="66" charset="-78"/>
                <a:ea typeface="+mn-ea"/>
                <a:cs typeface="Arabic Typesetting" pitchFamily="66" charset="-78"/>
              </a:rPr>
              <a:t>المهني .</a:t>
            </a:r>
            <a:endPar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endParaRPr>
          </a:p>
          <a:p>
            <a:pPr marL="274320" marR="0" lvl="0" indent="-274320" algn="r" defTabSz="914400" rtl="1" eaLnBrk="1" fontAlgn="auto" latinLnBrk="0" hangingPunct="1">
              <a:lnSpc>
                <a:spcPct val="100000"/>
              </a:lnSpc>
              <a:spcBef>
                <a:spcPts val="580"/>
              </a:spcBef>
              <a:spcAft>
                <a:spcPts val="0"/>
              </a:spcAft>
              <a:buClr>
                <a:schemeClr val="accent1"/>
              </a:buClr>
              <a:buSzPct val="85000"/>
              <a:buFont typeface="Wingdings 2"/>
              <a:buChar char=""/>
              <a:tabLst/>
              <a:defRPr/>
            </a:pPr>
            <a:r>
              <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rPr>
              <a:t>دعوا إلى ضرورة إرشاد الطالب وإعادة توجيهه إذا استبان خطأ اختياره في البداية وهو </a:t>
            </a:r>
            <a:r>
              <a:rPr kumimoji="0" lang="ar-SA" sz="2600" b="1" i="0" u="none" strike="noStrike" kern="1200" cap="none" spc="0" normalizeH="0" baseline="0" noProof="0" dirty="0" err="1" smtClean="0">
                <a:ln>
                  <a:noFill/>
                </a:ln>
                <a:solidFill>
                  <a:schemeClr val="tx1"/>
                </a:solidFill>
                <a:effectLst/>
                <a:uLnTx/>
                <a:uFillTx/>
                <a:latin typeface="Arabic Typesetting" pitchFamily="66" charset="-78"/>
                <a:ea typeface="+mn-ea"/>
                <a:cs typeface="Arabic Typesetting" pitchFamily="66" charset="-78"/>
              </a:rPr>
              <a:t>مايعرف</a:t>
            </a:r>
            <a:r>
              <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rPr>
              <a:t> </a:t>
            </a:r>
            <a:r>
              <a:rPr kumimoji="0" lang="ar-SA" sz="2600" b="1" i="0" u="none" strike="noStrike" kern="1200" cap="none" spc="0" normalizeH="0" baseline="0" noProof="0" dirty="0" err="1" smtClean="0">
                <a:ln>
                  <a:noFill/>
                </a:ln>
                <a:solidFill>
                  <a:schemeClr val="tx1"/>
                </a:solidFill>
                <a:effectLst/>
                <a:uLnTx/>
                <a:uFillTx/>
                <a:latin typeface="Arabic Typesetting" pitchFamily="66" charset="-78"/>
                <a:ea typeface="+mn-ea"/>
                <a:cs typeface="Arabic Typesetting" pitchFamily="66" charset="-78"/>
              </a:rPr>
              <a:t>باسم ”</a:t>
            </a:r>
            <a:r>
              <a:rPr kumimoji="0" lang="en-US"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rPr>
              <a:t>Reorientation</a:t>
            </a:r>
            <a:r>
              <a:rPr kumimoji="0" lang="ar-SA" sz="2600" b="1" i="0" u="none" strike="noStrike" kern="1200" cap="none" spc="0" normalizeH="0" baseline="0" noProof="0" dirty="0" err="1" smtClean="0">
                <a:ln>
                  <a:noFill/>
                </a:ln>
                <a:solidFill>
                  <a:schemeClr val="tx1"/>
                </a:solidFill>
                <a:effectLst/>
                <a:uLnTx/>
                <a:uFillTx/>
                <a:latin typeface="Arabic Typesetting" pitchFamily="66" charset="-78"/>
                <a:ea typeface="+mn-ea"/>
                <a:cs typeface="Arabic Typesetting" pitchFamily="66" charset="-78"/>
              </a:rPr>
              <a:t>“</a:t>
            </a:r>
            <a:endPar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endParaRPr>
          </a:p>
          <a:p>
            <a:pPr marL="274320" marR="0" lvl="0" indent="-274320" algn="r" defTabSz="914400" rtl="1" eaLnBrk="1" fontAlgn="auto" latinLnBrk="0" hangingPunct="1">
              <a:lnSpc>
                <a:spcPct val="100000"/>
              </a:lnSpc>
              <a:spcBef>
                <a:spcPts val="580"/>
              </a:spcBef>
              <a:spcAft>
                <a:spcPts val="0"/>
              </a:spcAft>
              <a:buClr>
                <a:schemeClr val="accent1"/>
              </a:buClr>
              <a:buSzPct val="85000"/>
              <a:buFont typeface="Wingdings 2"/>
              <a:buChar char=""/>
              <a:tabLst/>
              <a:defRPr/>
            </a:pPr>
            <a:r>
              <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rPr>
              <a:t>حدد علماء العرب والمسلمين مراحل التعليم وبرامج </a:t>
            </a:r>
            <a:r>
              <a:rPr kumimoji="0" lang="ar-SA" sz="2600" b="1" i="0" u="none" strike="noStrike" kern="1200" cap="none" spc="0" normalizeH="0" baseline="0" noProof="0" dirty="0" err="1" smtClean="0">
                <a:ln>
                  <a:noFill/>
                </a:ln>
                <a:solidFill>
                  <a:schemeClr val="tx1"/>
                </a:solidFill>
                <a:effectLst/>
                <a:uLnTx/>
                <a:uFillTx/>
                <a:latin typeface="Arabic Typesetting" pitchFamily="66" charset="-78"/>
                <a:ea typeface="+mn-ea"/>
                <a:cs typeface="Arabic Typesetting" pitchFamily="66" charset="-78"/>
              </a:rPr>
              <a:t>الدراسة </a:t>
            </a:r>
            <a:r>
              <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rPr>
              <a:t>،ومناهجها، </a:t>
            </a:r>
            <a:r>
              <a:rPr kumimoji="0" lang="ar-SA" sz="2600" b="1" i="0" u="none" strike="noStrike" kern="1200" cap="none" spc="0" normalizeH="0" baseline="0" noProof="0" dirty="0" err="1" smtClean="0">
                <a:ln>
                  <a:noFill/>
                </a:ln>
                <a:solidFill>
                  <a:schemeClr val="tx1"/>
                </a:solidFill>
                <a:effectLst/>
                <a:uLnTx/>
                <a:uFillTx/>
                <a:latin typeface="Arabic Typesetting" pitchFamily="66" charset="-78"/>
                <a:ea typeface="+mn-ea"/>
                <a:cs typeface="Arabic Typesetting" pitchFamily="66" charset="-78"/>
              </a:rPr>
              <a:t>ومواقيتها .</a:t>
            </a:r>
            <a:endPar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endParaRPr>
          </a:p>
          <a:p>
            <a:pPr marL="274320" marR="0" lvl="0" indent="-274320" algn="r" defTabSz="914400" rtl="1" eaLnBrk="1" fontAlgn="auto" latinLnBrk="0" hangingPunct="1">
              <a:lnSpc>
                <a:spcPct val="100000"/>
              </a:lnSpc>
              <a:spcBef>
                <a:spcPts val="580"/>
              </a:spcBef>
              <a:spcAft>
                <a:spcPts val="0"/>
              </a:spcAft>
              <a:buClr>
                <a:schemeClr val="accent1"/>
              </a:buClr>
              <a:buSzPct val="85000"/>
              <a:buFont typeface="Wingdings 2"/>
              <a:buChar char=""/>
              <a:tabLst/>
              <a:defRPr/>
            </a:pPr>
            <a:r>
              <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rPr>
              <a:t>أقروا أثر التربية التنشئة في الأطفال لكنهم لم يهملوا دور الطبيعية الأصلية فعرفوا حدود التربية </a:t>
            </a:r>
            <a:r>
              <a:rPr kumimoji="0" lang="ar-SA" sz="2600" b="1" i="0" u="none" strike="noStrike" kern="1200" cap="none" spc="0" normalizeH="0" baseline="0" noProof="0" dirty="0" err="1" smtClean="0">
                <a:ln>
                  <a:noFill/>
                </a:ln>
                <a:solidFill>
                  <a:schemeClr val="tx1"/>
                </a:solidFill>
                <a:effectLst/>
                <a:uLnTx/>
                <a:uFillTx/>
                <a:latin typeface="Arabic Typesetting" pitchFamily="66" charset="-78"/>
                <a:ea typeface="+mn-ea"/>
                <a:cs typeface="Arabic Typesetting" pitchFamily="66" charset="-78"/>
              </a:rPr>
              <a:t>والأكتساب</a:t>
            </a:r>
            <a:r>
              <a:rPr kumimoji="0" lang="ar-SA" sz="2600" b="1" i="0" u="none" strike="noStrike" kern="1200" cap="none" spc="0" normalizeH="0" baseline="0" noProof="0" dirty="0" smtClean="0">
                <a:ln>
                  <a:noFill/>
                </a:ln>
                <a:solidFill>
                  <a:schemeClr val="tx1"/>
                </a:solidFill>
                <a:effectLst/>
                <a:uLnTx/>
                <a:uFillTx/>
                <a:latin typeface="Arabic Typesetting" pitchFamily="66" charset="-78"/>
                <a:ea typeface="+mn-ea"/>
                <a:cs typeface="Arabic Typesetting" pitchFamily="66" charset="-78"/>
              </a:rPr>
              <a:t> </a:t>
            </a:r>
            <a:r>
              <a:rPr kumimoji="0" lang="ar-SA" sz="2600" b="1" i="0" u="none" strike="noStrike" kern="1200" cap="none" spc="0" normalizeH="0" baseline="0" noProof="0" dirty="0" err="1" smtClean="0">
                <a:ln>
                  <a:noFill/>
                </a:ln>
                <a:solidFill>
                  <a:schemeClr val="tx1"/>
                </a:solidFill>
                <a:effectLst/>
                <a:uLnTx/>
                <a:uFillTx/>
                <a:latin typeface="Arabic Typesetting" pitchFamily="66" charset="-78"/>
                <a:ea typeface="+mn-ea"/>
                <a:cs typeface="Arabic Typesetting" pitchFamily="66" charset="-78"/>
              </a:rPr>
              <a:t>والتطبع .</a:t>
            </a:r>
            <a:endParaRPr kumimoji="0" lang="ar-SA" sz="2600" b="1" i="0" u="none" strike="noStrike" kern="1200" cap="none" spc="0" normalizeH="0" baseline="0" noProof="0" dirty="0">
              <a:ln>
                <a:noFill/>
              </a:ln>
              <a:solidFill>
                <a:schemeClr val="tx1"/>
              </a:solidFill>
              <a:effectLst/>
              <a:uLnTx/>
              <a:uFillTx/>
              <a:latin typeface="Arabic Typesetting" pitchFamily="66" charset="-78"/>
              <a:ea typeface="+mn-ea"/>
              <a:cs typeface="Arabic Typesetting" pitchFamily="66" charset="-7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400" dirty="0" smtClean="0">
                <a:solidFill>
                  <a:schemeClr val="tx1"/>
                </a:solidFill>
                <a:latin typeface="Arabic Typesetting" pitchFamily="66" charset="-78"/>
                <a:cs typeface="Arabic Typesetting" pitchFamily="66" charset="-78"/>
              </a:rPr>
              <a:t>النظرة الأوروبية المتخلفة إلى الطفل وطريقة تربيته</a:t>
            </a:r>
            <a:endParaRPr lang="ar-SA" sz="4400" dirty="0">
              <a:solidFill>
                <a:schemeClr val="tx1"/>
              </a:solidFill>
            </a:endParaRPr>
          </a:p>
        </p:txBody>
      </p:sp>
      <p:sp>
        <p:nvSpPr>
          <p:cNvPr id="3" name="مستطيل 2"/>
          <p:cNvSpPr/>
          <p:nvPr/>
        </p:nvSpPr>
        <p:spPr>
          <a:xfrm>
            <a:off x="755576" y="1772816"/>
            <a:ext cx="7992888" cy="4524315"/>
          </a:xfrm>
          <a:prstGeom prst="rect">
            <a:avLst/>
          </a:prstGeom>
        </p:spPr>
        <p:txBody>
          <a:bodyPr wrap="square">
            <a:spAutoFit/>
          </a:bodyPr>
          <a:lstStyle/>
          <a:p>
            <a:pPr>
              <a:buNone/>
            </a:pPr>
            <a:r>
              <a:rPr lang="ar-SA" sz="3200" dirty="0" smtClean="0">
                <a:solidFill>
                  <a:srgbClr val="002060"/>
                </a:solidFill>
                <a:latin typeface="Arabic Typesetting" pitchFamily="66" charset="-78"/>
                <a:cs typeface="Arabic Typesetting" pitchFamily="66" charset="-78"/>
              </a:rPr>
              <a:t>تمركز السلطة الفكرية </a:t>
            </a:r>
            <a:r>
              <a:rPr lang="ar-SA" sz="3200" dirty="0" err="1" smtClean="0">
                <a:solidFill>
                  <a:srgbClr val="002060"/>
                </a:solidFill>
                <a:latin typeface="Arabic Typesetting" pitchFamily="66" charset="-78"/>
                <a:cs typeface="Arabic Typesetting" pitchFamily="66" charset="-78"/>
              </a:rPr>
              <a:t>والدينيه</a:t>
            </a:r>
            <a:r>
              <a:rPr lang="ar-SA" sz="3200" dirty="0" smtClean="0">
                <a:solidFill>
                  <a:srgbClr val="002060"/>
                </a:solidFill>
                <a:latin typeface="Arabic Typesetting" pitchFamily="66" charset="-78"/>
                <a:cs typeface="Arabic Typesetting" pitchFamily="66" charset="-78"/>
              </a:rPr>
              <a:t> في يد رجال </a:t>
            </a:r>
            <a:r>
              <a:rPr lang="ar-SA" sz="3200" dirty="0" err="1" smtClean="0">
                <a:solidFill>
                  <a:srgbClr val="002060"/>
                </a:solidFill>
                <a:latin typeface="Arabic Typesetting" pitchFamily="66" charset="-78"/>
                <a:cs typeface="Arabic Typesetting" pitchFamily="66" charset="-78"/>
              </a:rPr>
              <a:t>الكنيسة :</a:t>
            </a:r>
            <a:endParaRPr lang="ar-SA" sz="3200" dirty="0" smtClean="0">
              <a:solidFill>
                <a:srgbClr val="002060"/>
              </a:solidFill>
              <a:latin typeface="Arabic Typesetting" pitchFamily="66" charset="-78"/>
              <a:cs typeface="Arabic Typesetting" pitchFamily="66" charset="-78"/>
            </a:endParaRPr>
          </a:p>
          <a:p>
            <a:pPr>
              <a:buNone/>
            </a:pPr>
            <a:r>
              <a:rPr lang="ar-SA" sz="3200" dirty="0" smtClean="0">
                <a:solidFill>
                  <a:srgbClr val="002060"/>
                </a:solidFill>
                <a:latin typeface="Arabic Typesetting" pitchFamily="66" charset="-78"/>
                <a:cs typeface="Arabic Typesetting" pitchFamily="66" charset="-78"/>
              </a:rPr>
              <a:t>كانوا آنذاك يملكون إصدار التشريعات والقوانين وتحديد اتجاهات التفكير،ففرضوا نظاماً</a:t>
            </a:r>
          </a:p>
          <a:p>
            <a:pPr>
              <a:buNone/>
            </a:pPr>
            <a:r>
              <a:rPr lang="ar-SA" sz="3200" dirty="0" smtClean="0">
                <a:solidFill>
                  <a:srgbClr val="002060"/>
                </a:solidFill>
                <a:latin typeface="Arabic Typesetting" pitchFamily="66" charset="-78"/>
                <a:cs typeface="Arabic Typesetting" pitchFamily="66" charset="-78"/>
              </a:rPr>
              <a:t>قاسياً في تربية الأطفال.</a:t>
            </a:r>
          </a:p>
          <a:p>
            <a:pPr>
              <a:buNone/>
            </a:pPr>
            <a:r>
              <a:rPr lang="ar-SA" sz="3200" dirty="0" smtClean="0">
                <a:solidFill>
                  <a:srgbClr val="FF0000"/>
                </a:solidFill>
                <a:latin typeface="Arabic Typesetting" pitchFamily="66" charset="-78"/>
                <a:cs typeface="Arabic Typesetting" pitchFamily="66" charset="-78"/>
              </a:rPr>
              <a:t>*</a:t>
            </a:r>
            <a:r>
              <a:rPr lang="ar-SA" sz="3200" dirty="0" smtClean="0">
                <a:latin typeface="Arabic Typesetting" pitchFamily="66" charset="-78"/>
                <a:cs typeface="Arabic Typesetting" pitchFamily="66" charset="-78"/>
              </a:rPr>
              <a:t>كان هذا النظام  يتسم </a:t>
            </a:r>
            <a:r>
              <a:rPr lang="ar-SA" sz="3200" dirty="0" err="1" smtClean="0">
                <a:latin typeface="Arabic Typesetting" pitchFamily="66" charset="-78"/>
                <a:cs typeface="Arabic Typesetting" pitchFamily="66" charset="-78"/>
              </a:rPr>
              <a:t>بـ:</a:t>
            </a:r>
            <a:endParaRPr lang="ar-SA" sz="3200" dirty="0" smtClean="0">
              <a:latin typeface="Arabic Typesetting" pitchFamily="66" charset="-78"/>
              <a:cs typeface="Arabic Typesetting" pitchFamily="66" charset="-78"/>
            </a:endParaRPr>
          </a:p>
          <a:p>
            <a:pPr marL="514350" indent="-514350">
              <a:buAutoNum type="arabicParenR"/>
            </a:pPr>
            <a:r>
              <a:rPr lang="ar-SA" sz="3200" dirty="0" smtClean="0">
                <a:latin typeface="Arabic Typesetting" pitchFamily="66" charset="-78"/>
                <a:cs typeface="Arabic Typesetting" pitchFamily="66" charset="-78"/>
              </a:rPr>
              <a:t>النظر إلى كل </a:t>
            </a:r>
            <a:r>
              <a:rPr lang="ar-SA" sz="3200" dirty="0" err="1" smtClean="0">
                <a:latin typeface="Arabic Typesetting" pitchFamily="66" charset="-78"/>
                <a:cs typeface="Arabic Typesetting" pitchFamily="66" charset="-78"/>
              </a:rPr>
              <a:t>مايتصل</a:t>
            </a:r>
            <a:r>
              <a:rPr lang="ar-SA" sz="3200" dirty="0" smtClean="0">
                <a:latin typeface="Arabic Typesetting" pitchFamily="66" charset="-78"/>
                <a:cs typeface="Arabic Typesetting" pitchFamily="66" charset="-78"/>
              </a:rPr>
              <a:t> بالحياة الدنيا </a:t>
            </a:r>
            <a:r>
              <a:rPr lang="ar-SA" sz="3200" dirty="0" smtClean="0">
                <a:latin typeface="Arabic Typesetting" pitchFamily="66" charset="-78"/>
                <a:cs typeface="Arabic Typesetting" pitchFamily="66" charset="-78"/>
              </a:rPr>
              <a:t>على أنه شر </a:t>
            </a:r>
            <a:r>
              <a:rPr lang="ar-SA" sz="3200" dirty="0" err="1" smtClean="0">
                <a:latin typeface="Arabic Typesetting" pitchFamily="66" charset="-78"/>
                <a:cs typeface="Arabic Typesetting" pitchFamily="66" charset="-78"/>
              </a:rPr>
              <a:t>كبير .</a:t>
            </a:r>
            <a:endParaRPr lang="ar-SA" sz="3200" dirty="0" smtClean="0">
              <a:latin typeface="Arabic Typesetting" pitchFamily="66" charset="-78"/>
              <a:cs typeface="Arabic Typesetting" pitchFamily="66" charset="-78"/>
            </a:endParaRPr>
          </a:p>
          <a:p>
            <a:pPr marL="514350" indent="-514350">
              <a:buAutoNum type="arabicParenR"/>
            </a:pPr>
            <a:r>
              <a:rPr lang="ar-SA" sz="3200" dirty="0" smtClean="0">
                <a:latin typeface="Arabic Typesetting" pitchFamily="66" charset="-78"/>
                <a:cs typeface="Arabic Typesetting" pitchFamily="66" charset="-78"/>
              </a:rPr>
              <a:t>تعد </a:t>
            </a:r>
            <a:r>
              <a:rPr lang="ar-SA" sz="3200" dirty="0" smtClean="0">
                <a:latin typeface="Arabic Typesetting" pitchFamily="66" charset="-78"/>
                <a:cs typeface="Arabic Typesetting" pitchFamily="66" charset="-78"/>
              </a:rPr>
              <a:t>العناية بنمو الشخصية الفردية وتعهد الجانب الإبداعي أو النشاط الفكري </a:t>
            </a:r>
            <a:r>
              <a:rPr lang="ar-SA" sz="3200" dirty="0" smtClean="0">
                <a:latin typeface="Arabic Typesetting" pitchFamily="66" charset="-78"/>
                <a:cs typeface="Arabic Typesetting" pitchFamily="66" charset="-78"/>
              </a:rPr>
              <a:t>خطيئة كبرى</a:t>
            </a:r>
            <a:r>
              <a:rPr lang="ar-SA" sz="3200" dirty="0" smtClean="0">
                <a:latin typeface="Arabic Typesetting" pitchFamily="66" charset="-78"/>
                <a:cs typeface="Arabic Typesetting" pitchFamily="66" charset="-78"/>
              </a:rPr>
              <a:t>.</a:t>
            </a:r>
          </a:p>
          <a:p>
            <a:pPr marL="514350" indent="-514350">
              <a:buAutoNum type="arabicParenR"/>
            </a:pPr>
            <a:r>
              <a:rPr lang="ar-SA" sz="3200" dirty="0" smtClean="0">
                <a:solidFill>
                  <a:srgbClr val="FF0000"/>
                </a:solidFill>
                <a:latin typeface="Arabic Typesetting" pitchFamily="66" charset="-78"/>
                <a:cs typeface="Arabic Typesetting" pitchFamily="66" charset="-78"/>
              </a:rPr>
              <a:t> </a:t>
            </a:r>
            <a:r>
              <a:rPr lang="ar-SA" sz="3200" dirty="0" smtClean="0">
                <a:latin typeface="Arabic Typesetting" pitchFamily="66" charset="-78"/>
                <a:cs typeface="Arabic Typesetting" pitchFamily="66" charset="-78"/>
              </a:rPr>
              <a:t>كان من رأى رجال الدين </a:t>
            </a:r>
            <a:r>
              <a:rPr lang="ar-SA" sz="3200" dirty="0" smtClean="0">
                <a:latin typeface="Arabic Typesetting" pitchFamily="66" charset="-78"/>
                <a:cs typeface="Arabic Typesetting" pitchFamily="66" charset="-78"/>
              </a:rPr>
              <a:t>أن </a:t>
            </a:r>
            <a:r>
              <a:rPr lang="ar-SA" sz="3200" dirty="0" smtClean="0">
                <a:latin typeface="Arabic Typesetting" pitchFamily="66" charset="-78"/>
                <a:cs typeface="Arabic Typesetting" pitchFamily="66" charset="-78"/>
              </a:rPr>
              <a:t>الشغف بالأدب والشعر زندقة وكفر ومن ثم حرموهما على </a:t>
            </a:r>
            <a:r>
              <a:rPr lang="ar-SA" sz="3200" dirty="0" err="1" smtClean="0">
                <a:latin typeface="Arabic Typesetting" pitchFamily="66" charset="-78"/>
                <a:cs typeface="Arabic Typesetting" pitchFamily="66" charset="-78"/>
              </a:rPr>
              <a:t>الأطفال.</a:t>
            </a:r>
            <a:r>
              <a:rPr lang="ar-SA" sz="3200" dirty="0" smtClean="0">
                <a:latin typeface="Arabic Typesetting" pitchFamily="66" charset="-78"/>
                <a:cs typeface="Arabic Typesetting" pitchFamily="66" charset="-78"/>
              </a:rPr>
              <a:t> </a:t>
            </a:r>
            <a:endParaRPr lang="ar-SA" sz="3200" dirty="0" smtClean="0">
              <a:solidFill>
                <a:srgbClr val="FF0000"/>
              </a:solidFill>
              <a:latin typeface="Arabic Typesetting" pitchFamily="66" charset="-78"/>
              <a:cs typeface="Arabic Typesetting" pitchFamily="66"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490066"/>
          </a:xfrm>
        </p:spPr>
        <p:txBody>
          <a:bodyPr>
            <a:normAutofit fontScale="90000"/>
          </a:bodyPr>
          <a:lstStyle/>
          <a:p>
            <a:pPr algn="r"/>
            <a:r>
              <a:rPr lang="ar-SA" dirty="0" smtClean="0">
                <a:solidFill>
                  <a:srgbClr val="00B050"/>
                </a:solidFill>
                <a:latin typeface="Andalus" pitchFamily="2" charset="-78"/>
                <a:cs typeface="Andalus" pitchFamily="2" charset="-78"/>
              </a:rPr>
              <a:t>محتوى </a:t>
            </a:r>
            <a:r>
              <a:rPr lang="ar-SA" dirty="0" err="1" smtClean="0">
                <a:solidFill>
                  <a:srgbClr val="00B050"/>
                </a:solidFill>
                <a:latin typeface="Andalus" pitchFamily="2" charset="-78"/>
                <a:cs typeface="Andalus" pitchFamily="2" charset="-78"/>
              </a:rPr>
              <a:t>المحاضرة:</a:t>
            </a:r>
            <a:endParaRPr lang="ar-SA" dirty="0"/>
          </a:p>
        </p:txBody>
      </p:sp>
      <p:sp>
        <p:nvSpPr>
          <p:cNvPr id="3" name="Content Placeholder 2"/>
          <p:cNvSpPr>
            <a:spLocks noGrp="1"/>
          </p:cNvSpPr>
          <p:nvPr>
            <p:ph sz="quarter" idx="1"/>
          </p:nvPr>
        </p:nvSpPr>
        <p:spPr>
          <a:xfrm>
            <a:off x="914400" y="692696"/>
            <a:ext cx="7772400" cy="5832648"/>
          </a:xfrm>
        </p:spPr>
        <p:txBody>
          <a:bodyPr>
            <a:normAutofit fontScale="92500" lnSpcReduction="10000"/>
          </a:bodyPr>
          <a:lstStyle/>
          <a:p>
            <a:r>
              <a:rPr lang="ar-SA" dirty="0" smtClean="0">
                <a:solidFill>
                  <a:srgbClr val="0070C0"/>
                </a:solidFill>
                <a:latin typeface="Andalus" pitchFamily="2" charset="-78"/>
                <a:cs typeface="Andalus" pitchFamily="2" charset="-78"/>
              </a:rPr>
              <a:t>أولا-تسجيل أدب الأطفال</a:t>
            </a:r>
          </a:p>
          <a:p>
            <a:r>
              <a:rPr lang="ar-SA" sz="2400" dirty="0" smtClean="0">
                <a:latin typeface="Andalus" pitchFamily="2" charset="-78"/>
                <a:cs typeface="Andalus" pitchFamily="2" charset="-78"/>
              </a:rPr>
              <a:t>1-حتمية أدب الأطفال.</a:t>
            </a:r>
          </a:p>
          <a:p>
            <a:r>
              <a:rPr lang="ar-SA" sz="2400" dirty="0" smtClean="0">
                <a:latin typeface="Andalus" pitchFamily="2" charset="-78"/>
                <a:cs typeface="Andalus" pitchFamily="2" charset="-78"/>
              </a:rPr>
              <a:t>2-تسجيل أدب الأطفال.</a:t>
            </a:r>
          </a:p>
          <a:p>
            <a:r>
              <a:rPr lang="ar-SA" sz="2400" dirty="0" smtClean="0">
                <a:latin typeface="Andalus" pitchFamily="2" charset="-78"/>
                <a:cs typeface="Andalus" pitchFamily="2" charset="-78"/>
              </a:rPr>
              <a:t>3-:رأي الدكتور علي الحديدي في أول تسجيل لأدب الأطفال والرد عليه.</a:t>
            </a:r>
          </a:p>
          <a:p>
            <a:r>
              <a:rPr lang="ar-SA" sz="2400" dirty="0" smtClean="0">
                <a:latin typeface="Andalus" pitchFamily="2" charset="-78"/>
                <a:cs typeface="Andalus" pitchFamily="2" charset="-78"/>
              </a:rPr>
              <a:t>4-أهمية التسجيل الفرعوني لأدب الأطفال.</a:t>
            </a:r>
          </a:p>
          <a:p>
            <a:r>
              <a:rPr lang="ar-SA" sz="2400" dirty="0" smtClean="0">
                <a:latin typeface="Andalus" pitchFamily="2" charset="-78"/>
                <a:cs typeface="Andalus" pitchFamily="2" charset="-78"/>
              </a:rPr>
              <a:t>5-:أهم قصص الأطفال المسجلة عند الفرعونيين.</a:t>
            </a:r>
          </a:p>
          <a:p>
            <a:r>
              <a:rPr lang="ar-SA" sz="2400" dirty="0" smtClean="0">
                <a:latin typeface="Andalus" pitchFamily="2" charset="-78"/>
                <a:cs typeface="Andalus" pitchFamily="2" charset="-78"/>
              </a:rPr>
              <a:t>6- مميزات الأسلوب القصصي الموجه إلى الطفل عند الفرعونيين. </a:t>
            </a:r>
          </a:p>
          <a:p>
            <a:r>
              <a:rPr lang="ar-SA" sz="2400" dirty="0" smtClean="0">
                <a:latin typeface="Andalus" pitchFamily="2" charset="-78"/>
                <a:cs typeface="Andalus" pitchFamily="2" charset="-78"/>
              </a:rPr>
              <a:t>7- الدليل على تطور الإنتاج القصصي الموجه إلى الطفل عند الفراعنة.</a:t>
            </a:r>
          </a:p>
          <a:p>
            <a:r>
              <a:rPr lang="ar-SA" sz="2400" dirty="0" smtClean="0">
                <a:latin typeface="Andalus" pitchFamily="2" charset="-78"/>
                <a:cs typeface="Andalus" pitchFamily="2" charset="-78"/>
              </a:rPr>
              <a:t>8- أثر قصص الفراعنة في الأدب العالمي.</a:t>
            </a:r>
          </a:p>
          <a:p>
            <a:r>
              <a:rPr lang="ar-SA" sz="2400" dirty="0" smtClean="0">
                <a:latin typeface="Andalus" pitchFamily="2" charset="-78"/>
                <a:cs typeface="Andalus" pitchFamily="2" charset="-78"/>
              </a:rPr>
              <a:t>9-:الظاهرتان البارزتان في مجال تسجيل أدب الأطفال و </a:t>
            </a:r>
            <a:r>
              <a:rPr lang="ar-SA" sz="2400" dirty="0" err="1" smtClean="0">
                <a:latin typeface="Andalus" pitchFamily="2" charset="-78"/>
                <a:cs typeface="Andalus" pitchFamily="2" charset="-78"/>
              </a:rPr>
              <a:t>أسبابهما.</a:t>
            </a:r>
            <a:r>
              <a:rPr lang="ar-SA" sz="2400" dirty="0" smtClean="0">
                <a:latin typeface="Andalus" pitchFamily="2" charset="-78"/>
                <a:cs typeface="Andalus" pitchFamily="2" charset="-78"/>
              </a:rPr>
              <a:t> </a:t>
            </a:r>
          </a:p>
          <a:p>
            <a:r>
              <a:rPr lang="ar-SA" dirty="0" smtClean="0">
                <a:solidFill>
                  <a:srgbClr val="0070C0"/>
                </a:solidFill>
                <a:latin typeface="Andalus" pitchFamily="2" charset="-78"/>
                <a:cs typeface="Andalus" pitchFamily="2" charset="-78"/>
              </a:rPr>
              <a:t>ثانيا- الفرق بين النظرة الإسلامية للطفل والنظرة الأوروبية</a:t>
            </a:r>
          </a:p>
          <a:p>
            <a:r>
              <a:rPr lang="ar-SA" sz="2400" dirty="0" smtClean="0">
                <a:latin typeface="Andalus" pitchFamily="2" charset="-78"/>
                <a:cs typeface="Andalus" pitchFamily="2" charset="-78"/>
              </a:rPr>
              <a:t>1-النظرة الإسلامية إلى الطفل.</a:t>
            </a:r>
          </a:p>
          <a:p>
            <a:r>
              <a:rPr lang="ar-SA" sz="2400" dirty="0" smtClean="0">
                <a:latin typeface="Andalus" pitchFamily="2" charset="-78"/>
                <a:cs typeface="Andalus" pitchFamily="2" charset="-78"/>
              </a:rPr>
              <a:t>2- اهتمام علماء المسلمين بتربية الطفل</a:t>
            </a:r>
          </a:p>
          <a:p>
            <a:r>
              <a:rPr lang="ar-SA" sz="2400" dirty="0" smtClean="0">
                <a:latin typeface="Andalus" pitchFamily="2" charset="-78"/>
                <a:cs typeface="Andalus" pitchFamily="2" charset="-78"/>
              </a:rPr>
              <a:t>3- آراء علماء المسلمين في تربية الطفل</a:t>
            </a:r>
          </a:p>
          <a:p>
            <a:r>
              <a:rPr lang="ar-SA" sz="2400" dirty="0" smtClean="0">
                <a:latin typeface="Andalus" pitchFamily="2" charset="-78"/>
                <a:cs typeface="Andalus" pitchFamily="2" charset="-78"/>
              </a:rPr>
              <a:t>4- نظرة اوروبا إلى تعليم الطفل وأدبه</a:t>
            </a:r>
          </a:p>
          <a:p>
            <a:endParaRPr lang="ar-SA" sz="2400" dirty="0" smtClean="0">
              <a:latin typeface="Andalus" pitchFamily="2" charset="-78"/>
              <a:cs typeface="Andalus" pitchFamily="2" charset="-78"/>
            </a:endParaRPr>
          </a:p>
          <a:p>
            <a:endParaRPr lang="ar-SA" sz="2400" dirty="0" smtClean="0">
              <a:latin typeface="Andalus" pitchFamily="2" charset="-78"/>
              <a:cs typeface="Andalus" pitchFamily="2" charset="-78"/>
            </a:endParaRPr>
          </a:p>
          <a:p>
            <a:endParaRPr lang="ar-SA" sz="2400" dirty="0" smtClean="0">
              <a:latin typeface="Andalus" pitchFamily="2" charset="-78"/>
              <a:cs typeface="Andalus" pitchFamily="2" charset="-78"/>
            </a:endParaRPr>
          </a:p>
          <a:p>
            <a:endParaRPr lang="ar-SA" dirty="0" smtClean="0">
              <a:latin typeface="Andalus" pitchFamily="2" charset="-78"/>
              <a:cs typeface="Andalus" pitchFamily="2" charset="-78"/>
            </a:endParaRPr>
          </a:p>
          <a:p>
            <a:endParaRPr lang="ar-SA" dirty="0"/>
          </a:p>
        </p:txBody>
      </p:sp>
      <p:sp>
        <p:nvSpPr>
          <p:cNvPr id="4" name="Rectangle 3"/>
          <p:cNvSpPr/>
          <p:nvPr/>
        </p:nvSpPr>
        <p:spPr>
          <a:xfrm>
            <a:off x="6575528" y="3244334"/>
            <a:ext cx="184731" cy="369332"/>
          </a:xfrm>
          <a:prstGeom prst="rect">
            <a:avLst/>
          </a:prstGeom>
        </p:spPr>
        <p:txBody>
          <a:bodyPr wrap="none">
            <a:spAutoFit/>
          </a:bodyPr>
          <a:lstStyle/>
          <a:p>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6016" y="692696"/>
            <a:ext cx="4032448" cy="926976"/>
          </a:xfrm>
        </p:spPr>
        <p:txBody>
          <a:bodyPr/>
          <a:lstStyle/>
          <a:p>
            <a:r>
              <a:rPr lang="ar-SA" dirty="0" smtClean="0">
                <a:solidFill>
                  <a:srgbClr val="00B050"/>
                </a:solidFill>
                <a:latin typeface="Andalus" pitchFamily="2" charset="-78"/>
                <a:cs typeface="Andalus" pitchFamily="2" charset="-78"/>
              </a:rPr>
              <a:t>أولاً:حتمية أدب الأطفال: </a:t>
            </a:r>
            <a:r>
              <a:rPr lang="ar-SA" dirty="0" smtClean="0">
                <a:solidFill>
                  <a:srgbClr val="00B050"/>
                </a:solidFill>
              </a:rPr>
              <a:t>    </a:t>
            </a:r>
            <a:endParaRPr lang="ar-SA" dirty="0">
              <a:solidFill>
                <a:srgbClr val="00B050"/>
              </a:solidFill>
              <a:latin typeface="Andalus" pitchFamily="2" charset="-78"/>
              <a:cs typeface="Andalus" pitchFamily="2" charset="-78"/>
            </a:endParaRPr>
          </a:p>
        </p:txBody>
      </p:sp>
      <p:sp>
        <p:nvSpPr>
          <p:cNvPr id="3" name="Content Placeholder 2"/>
          <p:cNvSpPr>
            <a:spLocks noGrp="1"/>
          </p:cNvSpPr>
          <p:nvPr>
            <p:ph sz="quarter" idx="1"/>
          </p:nvPr>
        </p:nvSpPr>
        <p:spPr>
          <a:xfrm>
            <a:off x="899592" y="1340768"/>
            <a:ext cx="7560840" cy="4968552"/>
          </a:xfrm>
        </p:spPr>
        <p:txBody>
          <a:bodyPr>
            <a:normAutofit/>
          </a:bodyPr>
          <a:lstStyle/>
          <a:p>
            <a:pPr>
              <a:buNone/>
            </a:pPr>
            <a:r>
              <a:rPr lang="ar-SA" dirty="0" smtClean="0"/>
              <a:t/>
            </a:r>
            <a:br>
              <a:rPr lang="ar-SA" dirty="0" smtClean="0"/>
            </a:br>
            <a:r>
              <a:rPr lang="ar-SA" sz="2400" dirty="0" smtClean="0"/>
              <a:t>حيثما توجد أمومة وطفولة آدمية ، يوجد بالضرورة ”أدب الأطفال بقصصه" وحكاياته "وترانيمه "وأغانيه "وأساطيره "وفكاهاته“ . لا يخرج على هذا القانون الطبيعي لغة ،ولايشذ عنه </a:t>
            </a:r>
            <a:r>
              <a:rPr lang="ar-SA" sz="2400" dirty="0" err="1" smtClean="0"/>
              <a:t>جنس .</a:t>
            </a:r>
            <a:endParaRPr lang="ar-SA"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9992" y="548680"/>
            <a:ext cx="4233664" cy="796950"/>
          </a:xfrm>
        </p:spPr>
        <p:txBody>
          <a:bodyPr/>
          <a:lstStyle/>
          <a:p>
            <a:r>
              <a:rPr lang="ar-SA" dirty="0" smtClean="0">
                <a:solidFill>
                  <a:srgbClr val="00B050"/>
                </a:solidFill>
                <a:latin typeface="Andalus" pitchFamily="2" charset="-78"/>
                <a:cs typeface="Andalus" pitchFamily="2" charset="-78"/>
              </a:rPr>
              <a:t>ثانياً:تسجيل أدب الأطفال</a:t>
            </a:r>
            <a:r>
              <a:rPr lang="ar-SA" dirty="0" smtClean="0">
                <a:latin typeface="Andalus" pitchFamily="2" charset="-78"/>
                <a:cs typeface="Andalus" pitchFamily="2" charset="-78"/>
              </a:rPr>
              <a:t>:</a:t>
            </a:r>
            <a:endParaRPr lang="ar-SA" dirty="0">
              <a:latin typeface="Andalus" pitchFamily="2" charset="-78"/>
              <a:cs typeface="Andalus" pitchFamily="2" charset="-78"/>
            </a:endParaRPr>
          </a:p>
        </p:txBody>
      </p:sp>
      <p:sp>
        <p:nvSpPr>
          <p:cNvPr id="3" name="Content Placeholder 2"/>
          <p:cNvSpPr>
            <a:spLocks noGrp="1"/>
          </p:cNvSpPr>
          <p:nvPr>
            <p:ph sz="quarter" idx="1"/>
          </p:nvPr>
        </p:nvSpPr>
        <p:spPr>
          <a:xfrm>
            <a:off x="899592" y="1412776"/>
            <a:ext cx="7772400" cy="4572000"/>
          </a:xfrm>
        </p:spPr>
        <p:txBody>
          <a:bodyPr>
            <a:normAutofit/>
          </a:bodyPr>
          <a:lstStyle/>
          <a:p>
            <a:r>
              <a:rPr lang="ar-SA" sz="2400" dirty="0" smtClean="0"/>
              <a:t>وقد يكون عجيباً, أن الأمم القديمة ذات الحضارات الراسخة والآداب الرفيعة , لم تهتم بتسجيل حياة الطفولة عندها أو آداب أطفالها لذاتها . وما وصلنا من هذه أو تلك , وهو قليل ونادر , كان متصلاً بعمل من أعمال الكبار , اللهم إلا مصر القديمة - فقد كانت فيما وصل إلى العالم الحديث حتى الآن من آثار – هي الوحيدة , بين الأمم القديمة ,التي سجلت حياة الطفولة وأدب الأطفال حيث سجلتها في نقوش وصور على جدران القبور والقصور , وكتبتها في بردياتٍ بقيت على مر السنين.</a:t>
            </a:r>
            <a:endParaRPr lang="ar-SA"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476672"/>
            <a:ext cx="7772400" cy="1080120"/>
          </a:xfrm>
        </p:spPr>
        <p:txBody>
          <a:bodyPr>
            <a:normAutofit fontScale="90000"/>
          </a:bodyPr>
          <a:lstStyle/>
          <a:p>
            <a:pPr algn="r"/>
            <a:r>
              <a:rPr lang="ar-SA" dirty="0" smtClean="0">
                <a:solidFill>
                  <a:srgbClr val="00B050"/>
                </a:solidFill>
                <a:latin typeface="Andalus" pitchFamily="2" charset="-78"/>
                <a:cs typeface="Andalus" pitchFamily="2" charset="-78"/>
              </a:rPr>
              <a:t>رأي الدكتور علي الحديدي في أول تسجيل لأدب الأطفال:</a:t>
            </a:r>
            <a:endParaRPr lang="ar-SA" dirty="0">
              <a:solidFill>
                <a:srgbClr val="00B050"/>
              </a:solidFill>
              <a:latin typeface="Andalus" pitchFamily="2" charset="-78"/>
              <a:cs typeface="Andalus" pitchFamily="2" charset="-78"/>
            </a:endParaRPr>
          </a:p>
        </p:txBody>
      </p:sp>
      <p:sp>
        <p:nvSpPr>
          <p:cNvPr id="3" name="Content Placeholder 2"/>
          <p:cNvSpPr>
            <a:spLocks noGrp="1"/>
          </p:cNvSpPr>
          <p:nvPr>
            <p:ph sz="quarter" idx="1"/>
          </p:nvPr>
        </p:nvSpPr>
        <p:spPr>
          <a:xfrm>
            <a:off x="914400" y="1772816"/>
            <a:ext cx="7772400" cy="4246984"/>
          </a:xfrm>
        </p:spPr>
        <p:txBody>
          <a:bodyPr>
            <a:normAutofit fontScale="92500" lnSpcReduction="10000"/>
          </a:bodyPr>
          <a:lstStyle/>
          <a:p>
            <a:r>
              <a:rPr lang="ar-SA" dirty="0" smtClean="0"/>
              <a:t>وقد عثر المنقبون عن آثار مصر القديمة , في النصف الثاني من القرن التاسع عشر, على أول تسجيل في تاريخ البشرية في أدب الأطفال , ولحياة الطفولة ومراحل نموها . ويرجع تاريخ هذا التسجيل إلى ثلاثة آلاف سنة قبل الميلاد , وقد وجد مكتوباً على أوراق البردي ومصوراً على جدران المعابد والقصور والقبور .</a:t>
            </a:r>
            <a:endParaRPr lang="en-US" dirty="0" smtClean="0"/>
          </a:p>
          <a:p>
            <a:r>
              <a:rPr lang="ar-SA" dirty="0" smtClean="0">
                <a:solidFill>
                  <a:srgbClr val="00B050"/>
                </a:solidFill>
              </a:rPr>
              <a:t>أهمية التسجيل الفرعوني لأدب الأطفال</a:t>
            </a:r>
            <a:r>
              <a:rPr lang="ar-SA" dirty="0" smtClean="0"/>
              <a:t>:</a:t>
            </a:r>
            <a:endParaRPr lang="en-US" dirty="0" smtClean="0"/>
          </a:p>
          <a:p>
            <a:pPr lvl="0"/>
            <a:r>
              <a:rPr lang="ar-SA" dirty="0" smtClean="0"/>
              <a:t> ومن هذه الكتابات والنقوش والصور , أمكن للإنسان المعاصر, أن يعرف ما كان يغرم به الأطفال في العصور القديمة من أنواع اللهو والتسلية واللعب. </a:t>
            </a:r>
            <a:endParaRPr lang="en-US" dirty="0" smtClean="0"/>
          </a:p>
          <a:p>
            <a:pPr lvl="0"/>
            <a:r>
              <a:rPr lang="en-US" dirty="0" smtClean="0"/>
              <a:t> </a:t>
            </a:r>
            <a:r>
              <a:rPr lang="ar-SA" dirty="0" smtClean="0"/>
              <a:t> وأن يصل علمه إلى أنواع العرائس واللعب الجميلة التي كانوا يلعبون </a:t>
            </a:r>
            <a:r>
              <a:rPr lang="ar-SA" dirty="0" err="1" smtClean="0"/>
              <a:t>بها</a:t>
            </a:r>
            <a:r>
              <a:rPr lang="ar-SA" dirty="0" smtClean="0"/>
              <a:t>.</a:t>
            </a:r>
            <a:endParaRPr lang="en-US" dirty="0" smtClean="0"/>
          </a:p>
          <a:p>
            <a:pPr lvl="0"/>
            <a:r>
              <a:rPr lang="ar-SA" dirty="0" smtClean="0"/>
              <a:t> وأن يقرا القصص التي كانت ترويها الأمهات والمربيات للأطفال في قديم الزمان. </a:t>
            </a:r>
            <a:endParaRPr lang="en-US" dirty="0" smtClean="0"/>
          </a:p>
          <a:p>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dirty="0" smtClean="0">
                <a:solidFill>
                  <a:srgbClr val="00B050"/>
                </a:solidFill>
                <a:latin typeface="Andalus" pitchFamily="2" charset="-78"/>
                <a:cs typeface="Andalus" pitchFamily="2" charset="-78"/>
              </a:rPr>
              <a:t>أهم قصص الأطفال المسجلة عند الفرعونيين:</a:t>
            </a:r>
            <a:endParaRPr lang="ar-SA" dirty="0">
              <a:solidFill>
                <a:srgbClr val="00B050"/>
              </a:solidFill>
              <a:latin typeface="Andalus" pitchFamily="2" charset="-78"/>
              <a:cs typeface="Andalus" pitchFamily="2" charset="-78"/>
            </a:endParaRPr>
          </a:p>
        </p:txBody>
      </p:sp>
      <p:sp>
        <p:nvSpPr>
          <p:cNvPr id="3" name="Content Placeholder 2"/>
          <p:cNvSpPr>
            <a:spLocks noGrp="1"/>
          </p:cNvSpPr>
          <p:nvPr>
            <p:ph sz="quarter" idx="1"/>
          </p:nvPr>
        </p:nvSpPr>
        <p:spPr>
          <a:xfrm>
            <a:off x="914400" y="1772816"/>
            <a:ext cx="7772400" cy="4246984"/>
          </a:xfrm>
        </p:spPr>
        <p:txBody>
          <a:bodyPr/>
          <a:lstStyle/>
          <a:p>
            <a:r>
              <a:rPr lang="ar-SA" dirty="0" smtClean="0"/>
              <a:t>سجلت البرديات فيما سجلت قصة:</a:t>
            </a:r>
          </a:p>
          <a:p>
            <a:r>
              <a:rPr lang="ar-SA" dirty="0" smtClean="0"/>
              <a:t>((</a:t>
            </a:r>
            <a:r>
              <a:rPr lang="ar-SA" dirty="0" smtClean="0">
                <a:solidFill>
                  <a:srgbClr val="00B050"/>
                </a:solidFill>
              </a:rPr>
              <a:t>جزيرة الثعبان</a:t>
            </a:r>
            <a:r>
              <a:rPr lang="ar-SA" dirty="0" smtClean="0"/>
              <a:t>))</a:t>
            </a:r>
          </a:p>
          <a:p>
            <a:r>
              <a:rPr lang="ar-SA" dirty="0" smtClean="0"/>
              <a:t>((</a:t>
            </a:r>
            <a:r>
              <a:rPr lang="ar-SA" dirty="0" smtClean="0">
                <a:solidFill>
                  <a:srgbClr val="00B050"/>
                </a:solidFill>
              </a:rPr>
              <a:t>الملك خوفو</a:t>
            </a:r>
            <a:r>
              <a:rPr lang="ar-SA" dirty="0" err="1" smtClean="0"/>
              <a:t>))</a:t>
            </a:r>
            <a:endParaRPr lang="ar-SA" dirty="0" smtClean="0"/>
          </a:p>
          <a:p>
            <a:r>
              <a:rPr lang="ar-SA" dirty="0" smtClean="0"/>
              <a:t>في أدب الأطفال،د.علي الحديدي:</a:t>
            </a:r>
            <a:r>
              <a:rPr lang="ar-SA" dirty="0" err="1" smtClean="0"/>
              <a:t>ص52</a:t>
            </a:r>
            <a:r>
              <a:rPr lang="ar-SA" dirty="0" smtClean="0"/>
              <a:t>-53</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solidFill>
                  <a:srgbClr val="00B050"/>
                </a:solidFill>
                <a:latin typeface="Andalus" pitchFamily="2" charset="-78"/>
                <a:cs typeface="Andalus" pitchFamily="2" charset="-78"/>
              </a:rPr>
              <a:t>الرد على رأي الدكتور على الحديدي:</a:t>
            </a:r>
            <a:endParaRPr lang="ar-SA" dirty="0">
              <a:solidFill>
                <a:srgbClr val="00B050"/>
              </a:solidFill>
              <a:latin typeface="Andalus" pitchFamily="2" charset="-78"/>
              <a:cs typeface="Andalus" pitchFamily="2" charset="-78"/>
            </a:endParaRPr>
          </a:p>
        </p:txBody>
      </p:sp>
      <p:sp>
        <p:nvSpPr>
          <p:cNvPr id="3" name="Content Placeholder 2"/>
          <p:cNvSpPr>
            <a:spLocks noGrp="1"/>
          </p:cNvSpPr>
          <p:nvPr>
            <p:ph sz="quarter" idx="1"/>
          </p:nvPr>
        </p:nvSpPr>
        <p:spPr>
          <a:xfrm>
            <a:off x="914400" y="1556792"/>
            <a:ext cx="7772400" cy="4463008"/>
          </a:xfrm>
        </p:spPr>
        <p:txBody>
          <a:bodyPr>
            <a:normAutofit/>
          </a:bodyPr>
          <a:lstStyle/>
          <a:p>
            <a:r>
              <a:rPr lang="ar-SA" sz="2400" dirty="0" smtClean="0"/>
              <a:t>غيرَ أن هناك من يرى أن الدراسات التي بنيت على الاكتشافات الأثرية الحديثة تثبت أن البدايات الحضارية الأولى وما ارتبط منها بالجانب الثقافي والفني والفكري تعود إلى الحضارة السومريَّة في جنوب العراق فقد كشفت الحفريات عن نصوصٍ أدبية كتبت للأطفال ووصفت بأنها تمثل مختلف الأنواع الشائعة في أدب الأطفال من قصص الحيوانات وقصص الأساطير وقصص تشبه إلى حدٍّ ما القصص المدرسية التي تحتوي على مثل ومبادئ وقصص المغامرات ومن هنا يكمن القول:إن البداية </a:t>
            </a:r>
            <a:r>
              <a:rPr lang="ar-SA" sz="2400" dirty="0" err="1" smtClean="0"/>
              <a:t>الحقيقية</a:t>
            </a:r>
            <a:r>
              <a:rPr lang="ar-SA" sz="2400" dirty="0" smtClean="0"/>
              <a:t> لتسجيل أدب الأطفال تعود إلى العصر السومريِّ ثم العهد الفرعوني ثم يصل من الباقين ما يثبت أن أحداً في العصور الغابرة من المصريين القدماء قد اهتم بمرحلة الطفولة أو بتسجيل أدب الأطفال </a:t>
            </a:r>
            <a:endParaRPr lang="ar-SA"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476672"/>
            <a:ext cx="7772400" cy="1084982"/>
          </a:xfrm>
        </p:spPr>
        <p:txBody>
          <a:bodyPr>
            <a:normAutofit fontScale="90000"/>
          </a:bodyPr>
          <a:lstStyle/>
          <a:p>
            <a:pPr algn="r"/>
            <a:r>
              <a:rPr lang="ar-SA" dirty="0" smtClean="0">
                <a:solidFill>
                  <a:srgbClr val="00B050"/>
                </a:solidFill>
                <a:latin typeface="Andalus" pitchFamily="2" charset="-78"/>
                <a:cs typeface="Andalus" pitchFamily="2" charset="-78"/>
              </a:rPr>
              <a:t>مميزات الأسلوب القصصي الموجه إلى الطفل عند الفرعونيين </a:t>
            </a:r>
            <a:r>
              <a:rPr lang="ar-SA" dirty="0" err="1" smtClean="0">
                <a:solidFill>
                  <a:srgbClr val="00B050"/>
                </a:solidFill>
                <a:latin typeface="Andalus" pitchFamily="2" charset="-78"/>
                <a:cs typeface="Andalus" pitchFamily="2" charset="-78"/>
              </a:rPr>
              <a:t>ودلالته:</a:t>
            </a:r>
            <a:endParaRPr lang="ar-SA" dirty="0">
              <a:solidFill>
                <a:srgbClr val="00B050"/>
              </a:solidFill>
              <a:latin typeface="Andalus" pitchFamily="2" charset="-78"/>
              <a:cs typeface="Andalus" pitchFamily="2" charset="-78"/>
            </a:endParaRPr>
          </a:p>
        </p:txBody>
      </p:sp>
      <p:sp>
        <p:nvSpPr>
          <p:cNvPr id="3" name="Content Placeholder 2"/>
          <p:cNvSpPr>
            <a:spLocks noGrp="1"/>
          </p:cNvSpPr>
          <p:nvPr>
            <p:ph sz="quarter" idx="1"/>
          </p:nvPr>
        </p:nvSpPr>
        <p:spPr>
          <a:xfrm>
            <a:off x="914400" y="1772816"/>
            <a:ext cx="7772400" cy="4246984"/>
          </a:xfrm>
        </p:spPr>
        <p:txBody>
          <a:bodyPr/>
          <a:lstStyle/>
          <a:p>
            <a:r>
              <a:rPr lang="ar-SA" dirty="0" smtClean="0"/>
              <a:t>1-نجدها قد دوِّنت بأسمى أسلوب قصصي مما يدل على أنها مرت بمراحل </a:t>
            </a:r>
            <a:r>
              <a:rPr lang="ar-SA" dirty="0" err="1" smtClean="0"/>
              <a:t>التطور </a:t>
            </a:r>
            <a:r>
              <a:rPr lang="ar-SA" dirty="0" smtClean="0"/>
              <a:t>, حتى وصلت إلى النضج الفني من الحديث </a:t>
            </a:r>
            <a:r>
              <a:rPr lang="ar-SA" dirty="0" err="1" smtClean="0"/>
              <a:t>والحكاية .</a:t>
            </a:r>
            <a:endParaRPr lang="ar-SA" dirty="0" smtClean="0"/>
          </a:p>
          <a:p>
            <a:r>
              <a:rPr lang="ar-SA" dirty="0" smtClean="0"/>
              <a:t>أسلوب التكرار .</a:t>
            </a:r>
          </a:p>
          <a:p>
            <a:r>
              <a:rPr lang="ar-SA" dirty="0" smtClean="0"/>
              <a:t>2-حسن الانتقال بين الأحداث.</a:t>
            </a:r>
          </a:p>
          <a:p>
            <a:r>
              <a:rPr lang="ar-SA" dirty="0" smtClean="0"/>
              <a:t>3-استخدام ذلك كله استخداماً مؤثراً في الأطفال.</a:t>
            </a:r>
          </a:p>
          <a:p>
            <a:r>
              <a:rPr lang="ar-SA" dirty="0" smtClean="0">
                <a:solidFill>
                  <a:srgbClr val="002060"/>
                </a:solidFill>
              </a:rPr>
              <a:t>العثور على هذه الحكايات وعلى عدد كبير من قصص الحيوان عند قدماء المصريين يدل على الاهتمام الكبير الذي كان يلقاه ((أدب الأطفال)) عندهم من ناحية كما يدل على الثروة الضخمة التي كان يستمتع بها أطفال المصريين القدماء من ناحية أخرى.</a:t>
            </a:r>
          </a:p>
          <a:p>
            <a:endParaRPr lang="ar-SA" dirty="0" smtClean="0"/>
          </a:p>
          <a:p>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548680"/>
            <a:ext cx="7772400" cy="1084982"/>
          </a:xfrm>
        </p:spPr>
        <p:txBody>
          <a:bodyPr>
            <a:normAutofit fontScale="90000"/>
          </a:bodyPr>
          <a:lstStyle/>
          <a:p>
            <a:pPr algn="r"/>
            <a:r>
              <a:rPr lang="ar-SA" dirty="0" smtClean="0">
                <a:solidFill>
                  <a:srgbClr val="00B050"/>
                </a:solidFill>
                <a:latin typeface="Andalus" pitchFamily="2" charset="-78"/>
                <a:cs typeface="Andalus" pitchFamily="2" charset="-78"/>
              </a:rPr>
              <a:t>الدليل على تطور الإنتاج القصصي الموجه إلى الطفل عند الفراعنة: </a:t>
            </a:r>
            <a:endParaRPr lang="ar-SA" dirty="0">
              <a:solidFill>
                <a:srgbClr val="00B050"/>
              </a:solidFill>
              <a:latin typeface="Andalus" pitchFamily="2" charset="-78"/>
              <a:cs typeface="Andalus" pitchFamily="2" charset="-78"/>
            </a:endParaRPr>
          </a:p>
        </p:txBody>
      </p:sp>
      <p:sp>
        <p:nvSpPr>
          <p:cNvPr id="3" name="Content Placeholder 2"/>
          <p:cNvSpPr>
            <a:spLocks noGrp="1"/>
          </p:cNvSpPr>
          <p:nvPr>
            <p:ph sz="quarter" idx="1"/>
          </p:nvPr>
        </p:nvSpPr>
        <p:spPr>
          <a:xfrm>
            <a:off x="914400" y="1988840"/>
            <a:ext cx="7772400" cy="4030960"/>
          </a:xfrm>
        </p:spPr>
        <p:txBody>
          <a:bodyPr/>
          <a:lstStyle/>
          <a:p>
            <a:r>
              <a:rPr lang="ar-SA" dirty="0" smtClean="0"/>
              <a:t>والذي يؤكد أن هؤلاء الأطفال قد استمتعوا برصيد ضخم من الأدب القصصي , ذلك التطور والانتقال إلى المرحلة التالية للأدب المكتوب وهي مرحلة الأدب المصورفقد وجد على جدران المقابر والمعابد والقصور قصص مصورة للأطفال تمثل القط وهو يمشي على خلفيتيه ويحمل عصاه على كتفيه ويسوق الأوز أمامه والارنب يحرس الماعز ويرعاها والفئران تساكن القطط في مكان واحد والأسود والغزلان تجلس معاً في أمان وسلام تشاهد جولة في لعبة الكرة .</a:t>
            </a: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216</TotalTime>
  <Words>1513</Words>
  <Application>Microsoft Office PowerPoint</Application>
  <PresentationFormat>عرض على الشاشة (3:4)‏</PresentationFormat>
  <Paragraphs>106</Paragraphs>
  <Slides>18</Slides>
  <Notes>0</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Equity</vt:lpstr>
      <vt:lpstr>المحاضرة الثالثة النشأة والتسجيل لأدب الأطفال والفرق بين النظرة لإسلامية والأوروبية إلى الطفل</vt:lpstr>
      <vt:lpstr>محتوى المحاضرة:</vt:lpstr>
      <vt:lpstr>أولاً:حتمية أدب الأطفال:     </vt:lpstr>
      <vt:lpstr>ثانياً:تسجيل أدب الأطفال:</vt:lpstr>
      <vt:lpstr>رأي الدكتور علي الحديدي في أول تسجيل لأدب الأطفال:</vt:lpstr>
      <vt:lpstr>أهم قصص الأطفال المسجلة عند الفرعونيين:</vt:lpstr>
      <vt:lpstr>الرد على رأي الدكتور على الحديدي:</vt:lpstr>
      <vt:lpstr>مميزات الأسلوب القصصي الموجه إلى الطفل عند الفرعونيين ودلالته:</vt:lpstr>
      <vt:lpstr>الدليل على تطور الإنتاج القصصي الموجه إلى الطفل عند الفراعنة: </vt:lpstr>
      <vt:lpstr>أثر قصص الفراعنة في الأدب العالمي:</vt:lpstr>
      <vt:lpstr>الظاهرتان البارزتان في مجال تسجيل أدب الأطفال:</vt:lpstr>
      <vt:lpstr>أسباب الظاهرتين:</vt:lpstr>
      <vt:lpstr>أنماط تنشئة الأطفال في المجتمعات القديمة </vt:lpstr>
      <vt:lpstr>النظرة الإسلامية إلى الطفل</vt:lpstr>
      <vt:lpstr>اهتمام علماء المسلمين بتربية الطفل</vt:lpstr>
      <vt:lpstr>آراء علماء المسلمين حول تنشئة الطفل</vt:lpstr>
      <vt:lpstr>الشريحة 17</vt:lpstr>
      <vt:lpstr>النظرة الأوروبية المتخلفة إلى الطفل وطريقة تربيته</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الثالثة النشأة والتسجيل</dc:title>
  <dc:creator>DELL</dc:creator>
  <cp:lastModifiedBy>sony</cp:lastModifiedBy>
  <cp:revision>26</cp:revision>
  <dcterms:created xsi:type="dcterms:W3CDTF">2011-10-06T12:25:36Z</dcterms:created>
  <dcterms:modified xsi:type="dcterms:W3CDTF">2012-09-29T09:33:38Z</dcterms:modified>
</cp:coreProperties>
</file>