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7" r:id="rId4"/>
    <p:sldId id="259" r:id="rId5"/>
    <p:sldId id="300" r:id="rId6"/>
    <p:sldId id="301" r:id="rId7"/>
    <p:sldId id="302" r:id="rId8"/>
    <p:sldId id="287" r:id="rId9"/>
    <p:sldId id="297" r:id="rId10"/>
    <p:sldId id="313" r:id="rId11"/>
    <p:sldId id="314" r:id="rId12"/>
    <p:sldId id="311" r:id="rId13"/>
    <p:sldId id="312" r:id="rId14"/>
    <p:sldId id="306" r:id="rId15"/>
    <p:sldId id="305" r:id="rId16"/>
    <p:sldId id="304" r:id="rId17"/>
    <p:sldId id="303" r:id="rId18"/>
    <p:sldId id="298" r:id="rId19"/>
    <p:sldId id="309" r:id="rId20"/>
    <p:sldId id="266" r:id="rId21"/>
  </p:sldIdLst>
  <p:sldSz cx="9906000" cy="6858000" type="A4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709256"/>
    <a:srgbClr val="AD9968"/>
    <a:srgbClr val="3B84AF"/>
    <a:srgbClr val="FF3300"/>
    <a:srgbClr val="0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10" autoAdjust="0"/>
    <p:restoredTop sz="94664" autoAdjust="0"/>
  </p:normalViewPr>
  <p:slideViewPr>
    <p:cSldViewPr>
      <p:cViewPr>
        <p:scale>
          <a:sx n="40" d="100"/>
          <a:sy n="40" d="100"/>
        </p:scale>
        <p:origin x="-1824" y="-140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B5CE1D-9A7D-4D00-832B-AB80E83F9F84}" type="datetimeFigureOut">
              <a:rPr lang="en-US"/>
              <a:pPr>
                <a:defRPr/>
              </a:pPr>
              <a:t>9/15/2012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C3E2321-BEA1-483A-B63E-43351015782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33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 userDrawn="1">
            <p:ph type="sldNum" sz="quarter" idx="10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‹#›</a:t>
            </a:fld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2D931-4EC8-4CD2-97D6-9D3F541B75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1D026-1D84-4E55-B04D-2B54F501D5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Rectangle 7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0D710-FEE9-4DD8-AEED-EBF044EACAB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681FE-95EB-43BB-90BC-9DFA564FD6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2" name="Group 7"/>
          <p:cNvGrpSpPr>
            <a:grpSpLocks/>
          </p:cNvGrpSpPr>
          <p:nvPr userDrawn="1"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4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6781800" y="6519446"/>
            <a:ext cx="1928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7050442" y="6290846"/>
            <a:ext cx="14077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8" name="Picture 17" descr="logo EDE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04800" y="5791200"/>
            <a:ext cx="838200" cy="938645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914400" y="6581001"/>
            <a:ext cx="31160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83042" y="6290846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عمادة التعلم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الإ</a:t>
            </a:r>
            <a:r>
              <a:rPr lang="ar-EG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ل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كتروني والتعل</a:t>
            </a:r>
            <a:r>
              <a:rPr lang="ar-EG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ي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م 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4" r:id="rId3"/>
    <p:sldLayoutId id="214748377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9276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10032AED-950E-4013-8E81-DE89BE95EEEF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rgbClr val="709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7" name="Subtitle 2"/>
          <p:cNvSpPr txBox="1">
            <a:spLocks/>
          </p:cNvSpPr>
          <p:nvPr/>
        </p:nvSpPr>
        <p:spPr bwMode="auto">
          <a:xfrm>
            <a:off x="5822950" y="4648200"/>
            <a:ext cx="4083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جامعة الملك فيصل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عمادة التعلم الإلكتروني والتعليم عن بعد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	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5128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5133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31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BD304080-26AE-472C-BC30-C39120F3D8A0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381000" y="2514600"/>
            <a:ext cx="56705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en-US"/>
            </a:defPPr>
            <a:lvl1pPr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r" rtl="1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r" defTabSz="914400" rtl="1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ar-EG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اس</a:t>
            </a:r>
            <a:r>
              <a:rPr lang="ar-SA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ـ</a:t>
            </a:r>
            <a:r>
              <a:rPr lang="ar-EG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م الم</a:t>
            </a:r>
            <a:r>
              <a:rPr lang="ar-SA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ـ</a:t>
            </a:r>
            <a:r>
              <a:rPr lang="ar-EG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ق</a:t>
            </a:r>
            <a:r>
              <a:rPr lang="ar-SA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ـ</a:t>
            </a:r>
            <a:r>
              <a:rPr lang="ar-EG" sz="3700" b="1" dirty="0" err="1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رر</a:t>
            </a:r>
            <a:endParaRPr lang="ar-SA" sz="3700" b="1" dirty="0" smtClean="0">
              <a:solidFill>
                <a:schemeClr val="accent1">
                  <a:lumMod val="50000"/>
                </a:schemeClr>
              </a:solidFill>
              <a:latin typeface="AYM Wadiy S_U normal."/>
              <a:cs typeface="Times New Roman" pitchFamily="18" charset="0"/>
            </a:endParaRPr>
          </a:p>
          <a:p>
            <a:pPr algn="ctr"/>
            <a:endParaRPr lang="ar-SA" sz="1400" b="1" dirty="0">
              <a:solidFill>
                <a:schemeClr val="accent1">
                  <a:lumMod val="50000"/>
                </a:schemeClr>
              </a:solidFill>
              <a:latin typeface="AYM Wadiy S_U normal."/>
              <a:cs typeface="Times New Roman" pitchFamily="18" charset="0"/>
            </a:endParaRPr>
          </a:p>
          <a:p>
            <a:pPr algn="ctr"/>
            <a:r>
              <a:rPr lang="ar-SA" sz="6000" b="1" dirty="0" smtClean="0">
                <a:solidFill>
                  <a:srgbClr val="7F7F7F"/>
                </a:solidFill>
                <a:latin typeface="Calibri" pitchFamily="34" charset="0"/>
                <a:cs typeface="DecoType Naskh Special" pitchFamily="2" charset="-78"/>
              </a:rPr>
              <a:t>حـركــة  الاسـتـشـراق</a:t>
            </a:r>
          </a:p>
          <a:p>
            <a:pPr algn="ctr"/>
            <a:endParaRPr lang="ar-SA" sz="1400" b="1" dirty="0">
              <a:solidFill>
                <a:srgbClr val="7F7F7F"/>
              </a:solidFill>
              <a:latin typeface="Calibri" pitchFamily="34" charset="0"/>
              <a:cs typeface="DecoType Naskh Special" pitchFamily="2" charset="-78"/>
            </a:endParaRPr>
          </a:p>
          <a:p>
            <a:pPr algn="ctr"/>
            <a:r>
              <a:rPr lang="ar-SA" sz="6000" b="1" dirty="0" smtClean="0">
                <a:solidFill>
                  <a:srgbClr val="7F7F7F"/>
                </a:solidFill>
                <a:latin typeface="Calibri" pitchFamily="34" charset="0"/>
                <a:cs typeface="DecoType Naskh Special" pitchFamily="2" charset="-78"/>
              </a:rPr>
              <a:t>د. زيــد أبو الحــاج</a:t>
            </a:r>
            <a:endParaRPr lang="en-US" sz="6000" b="1" dirty="0">
              <a:solidFill>
                <a:srgbClr val="7F7F7F"/>
              </a:solidFill>
              <a:latin typeface="Calibri" pitchFamily="34" charset="0"/>
              <a:cs typeface="DecoType Naskh Special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sz="3600" dirty="0" smtClean="0">
                <a:solidFill>
                  <a:schemeClr val="tx1"/>
                </a:solidFill>
                <a:cs typeface="Arial" pitchFamily="34" charset="0"/>
              </a:rPr>
              <a:t>تابع </a:t>
            </a:r>
            <a:r>
              <a:rPr lang="ar-SA" sz="3600" b="1" dirty="0" smtClean="0">
                <a:solidFill>
                  <a:srgbClr val="FF0000"/>
                </a:solidFill>
                <a:cs typeface="Arial" pitchFamily="34" charset="0"/>
              </a:rPr>
              <a:t>- لم يكن يقال شرق وغرب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10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421" y="1447800"/>
            <a:ext cx="8839200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ar-SA" sz="2800" b="1" dirty="0"/>
              <a:t>وعندما قامت الحروب الصليبية التي تولت كبرها اوروبا فاحتلت بلاد المشرق الإسلامي لم يكن يقال الشرق والغرب .</a:t>
            </a:r>
          </a:p>
          <a:p>
            <a:endParaRPr lang="ar-SA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ar-SA" sz="2800" b="1" dirty="0" smtClean="0"/>
              <a:t>استفاد </a:t>
            </a:r>
            <a:r>
              <a:rPr lang="ar-SA" sz="2800" b="1" dirty="0" smtClean="0"/>
              <a:t>الأوروبيون من علم العرب وحضارتهم  في </a:t>
            </a:r>
            <a:r>
              <a:rPr lang="ar-SA" sz="2800" b="1" dirty="0"/>
              <a:t>الاندلس </a:t>
            </a:r>
            <a:r>
              <a:rPr lang="ar-SA" sz="2800" b="1" dirty="0" smtClean="0"/>
              <a:t>ولم </a:t>
            </a:r>
            <a:r>
              <a:rPr lang="ar-SA" sz="2800" b="1" dirty="0"/>
              <a:t>يكن يقال الشرق والغرب </a:t>
            </a:r>
            <a:r>
              <a:rPr lang="ar-SA" sz="2800" b="1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endParaRPr lang="ar-SA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ar-SA" sz="2800" b="1" dirty="0" smtClean="0"/>
              <a:t>ظل الأوربيون مولعون </a:t>
            </a:r>
            <a:r>
              <a:rPr lang="ar-SA" sz="2800" b="1" dirty="0" smtClean="0"/>
              <a:t>في العصور الوسطى وإلى عصر الحديث بالوصول </a:t>
            </a:r>
            <a:r>
              <a:rPr lang="ar-SA" sz="2800" b="1" dirty="0" smtClean="0"/>
              <a:t>إلى الهند والاستفادة من توابلها وبهاراتها </a:t>
            </a:r>
            <a:r>
              <a:rPr lang="ar-SA" sz="2800" b="1" dirty="0"/>
              <a:t>لم يكن يقال الشرق والغرب </a:t>
            </a:r>
            <a:r>
              <a:rPr lang="ar-SA" sz="2800" b="1" dirty="0" smtClean="0"/>
              <a:t>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74791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dirty="0" smtClean="0">
                <a:solidFill>
                  <a:srgbClr val="FF0000"/>
                </a:solidFill>
                <a:cs typeface="Arial" pitchFamily="34" charset="0"/>
              </a:rPr>
              <a:t>زهو الغرب واستعلاءه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81000" y="1371600"/>
            <a:ext cx="9144000" cy="5029200"/>
          </a:xfrm>
        </p:spPr>
        <p:txBody>
          <a:bodyPr/>
          <a:lstStyle/>
          <a:p>
            <a:pPr rtl="1" eaLnBrk="1" hangingPunct="1">
              <a:buFont typeface="Arial" pitchFamily="34" charset="0"/>
              <a:buNone/>
            </a:pPr>
            <a:r>
              <a:rPr lang="ar-SA" sz="2800" b="1" dirty="0" smtClean="0">
                <a:cs typeface="Arial" pitchFamily="34" charset="0"/>
              </a:rPr>
              <a:t>فكان غرور الغربيين بأنفسهم فعندهم ان الرجل الأبيض هو وحده يستحق البقاء دون ا لملونين ولذلك استخفوا بالشرق وأسسوا تاريخهم على الرجل الابيض كأنه هو الاصل وتاريخ غيره هو الهامش</a:t>
            </a:r>
            <a:r>
              <a:rPr lang="ar-SA" sz="2800" b="1" dirty="0" smtClean="0">
                <a:cs typeface="Arial" pitchFamily="34" charset="0"/>
              </a:rPr>
              <a:t>.</a:t>
            </a:r>
          </a:p>
          <a:p>
            <a:pPr rtl="1" eaLnBrk="1" hangingPunct="1">
              <a:buFont typeface="Arial" pitchFamily="34" charset="0"/>
              <a:buNone/>
            </a:pPr>
            <a:endParaRPr lang="ar-SA" sz="2800" b="1" dirty="0" smtClean="0">
              <a:cs typeface="Arial" pitchFamily="34" charset="0"/>
            </a:endParaRPr>
          </a:p>
          <a:p>
            <a:pPr rtl="1" eaLnBrk="1" hangingPunct="1">
              <a:buNone/>
            </a:pPr>
            <a:r>
              <a:rPr lang="ar-SA" sz="2800" b="1" dirty="0">
                <a:cs typeface="Arial" pitchFamily="34" charset="0"/>
              </a:rPr>
              <a:t>لقد اصيب الغرب بالزهو واعتقد انه يملك زمام كل شيء وتكبر على كل من لم يكن من جنسه  وجعل التاريخ </a:t>
            </a:r>
            <a:r>
              <a:rPr lang="ar-SA" sz="2800" b="1" dirty="0" smtClean="0">
                <a:cs typeface="Arial" pitchFamily="34" charset="0"/>
              </a:rPr>
              <a:t>الإنساني محوره </a:t>
            </a:r>
            <a:r>
              <a:rPr lang="ar-SA" sz="2800" b="1" dirty="0">
                <a:cs typeface="Arial" pitchFamily="34" charset="0"/>
              </a:rPr>
              <a:t>تاريخ اوروبا قديما ومتوسطا وحديثا ويكاد يهمل تاريخ غيره من الصين والهند والفرس </a:t>
            </a:r>
            <a:r>
              <a:rPr lang="ar-SA" sz="2800" b="1" dirty="0" smtClean="0">
                <a:cs typeface="Arial" pitchFamily="34" charset="0"/>
              </a:rPr>
              <a:t>والعرب. </a:t>
            </a:r>
            <a:endParaRPr lang="ar-SA" sz="2800" b="1" dirty="0" smtClean="0">
              <a:cs typeface="Arial" pitchFamily="34" charset="0"/>
            </a:endParaRPr>
          </a:p>
          <a:p>
            <a:pPr rtl="1" eaLnBrk="1" hangingPunct="1">
              <a:buNone/>
            </a:pPr>
            <a:endParaRPr lang="ar-SA" sz="2800" b="1" dirty="0" smtClean="0">
              <a:cs typeface="Arial" pitchFamily="34" charset="0"/>
            </a:endParaRPr>
          </a:p>
          <a:p>
            <a:pPr rtl="1" eaLnBrk="1" hangingPunct="1">
              <a:buNone/>
            </a:pPr>
            <a:r>
              <a:rPr lang="ar-SA" sz="2800" b="1" dirty="0" smtClean="0">
                <a:cs typeface="Arial" pitchFamily="34" charset="0"/>
              </a:rPr>
              <a:t>فكانت تجارة العبيد وكان الاستعمار والاحتلال والاستيطان فلما ازداد وعي الشرق أراد نيل حريته فأبى عليه الرجل الأبيض فكان من نتيجة ذلك صراع عنيف بين الشرق والغرب . </a:t>
            </a:r>
            <a:endParaRPr lang="ar-SA" sz="2800" b="1" dirty="0">
              <a:cs typeface="Arial" pitchFamily="34" charset="0"/>
            </a:endParaRPr>
          </a:p>
          <a:p>
            <a:pPr rtl="1" eaLnBrk="1" hangingPunct="1">
              <a:buFont typeface="Arial" pitchFamily="34" charset="0"/>
              <a:buNone/>
            </a:pPr>
            <a:endParaRPr lang="ar-SA" sz="2800" b="1" dirty="0" smtClean="0">
              <a:cs typeface="Arial" pitchFamily="34" charset="0"/>
            </a:endParaRPr>
          </a:p>
          <a:p>
            <a:pPr rtl="1" eaLnBrk="1" hangingPunct="1">
              <a:buFont typeface="Arial" pitchFamily="34" charset="0"/>
              <a:buNone/>
            </a:pPr>
            <a:r>
              <a:rPr lang="ar-SA" sz="2800" b="1" dirty="0" smtClean="0">
                <a:cs typeface="Arial" pitchFamily="34" charset="0"/>
              </a:rPr>
              <a:t> </a:t>
            </a:r>
          </a:p>
          <a:p>
            <a:pPr rtl="1" eaLnBrk="1" hangingPunct="1">
              <a:buFont typeface="Arial" pitchFamily="34" charset="0"/>
              <a:buNone/>
            </a:pPr>
            <a:endParaRPr lang="en-US" sz="2800" b="1" dirty="0" smtClean="0">
              <a:cs typeface="Arial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11</a:t>
            </a:fld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32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b="1" dirty="0" smtClean="0"/>
              <a:t>التحول في اوروبا في القرن السادس عشر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rtl="1">
              <a:buFont typeface="+mj-lt"/>
              <a:buAutoNum type="arabicPeriod"/>
            </a:pPr>
            <a:endParaRPr lang="ar-SA" sz="2800" b="1" dirty="0" smtClean="0"/>
          </a:p>
          <a:p>
            <a:pPr marL="514350" indent="-514350" rtl="1">
              <a:buFont typeface="+mj-lt"/>
              <a:buAutoNum type="arabicPeriod"/>
            </a:pPr>
            <a:r>
              <a:rPr lang="ar-SA" sz="2800" b="1" dirty="0" smtClean="0"/>
              <a:t>التحرر من قيود الكنيسة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sz="2800" b="1" dirty="0" smtClean="0"/>
              <a:t>الحركة العلمية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sz="2800" b="1" dirty="0"/>
              <a:t>الثورة الصناعية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sz="2800" b="1" dirty="0" smtClean="0"/>
              <a:t>الفكرة القومية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sz="2800" b="1" dirty="0" smtClean="0"/>
              <a:t>الهجمة الاستعمارية</a:t>
            </a:r>
          </a:p>
          <a:p>
            <a:pPr rtl="1"/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69093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sz="3200" b="1" dirty="0" smtClean="0"/>
              <a:t>متى بدأت حركة الاستشراق 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endParaRPr lang="ar-SA" sz="2800" b="1" dirty="0" smtClean="0"/>
          </a:p>
          <a:p>
            <a:pPr rtl="1"/>
            <a:endParaRPr lang="ar-SA" sz="2800" b="1" dirty="0" smtClean="0"/>
          </a:p>
          <a:p>
            <a:pPr rtl="1"/>
            <a:r>
              <a:rPr lang="ar-SA" sz="2800" b="1" dirty="0" smtClean="0"/>
              <a:t>لم يكن يقال عن كل هذه العلاقات بين الشرق والغرب استشراق رغم هذا التداخل بين الشرق والغرب  وهذه الكثافة في العلاقات </a:t>
            </a:r>
          </a:p>
          <a:p>
            <a:pPr rtl="1"/>
            <a:r>
              <a:rPr lang="ar-SA" sz="2800" b="1" dirty="0" smtClean="0"/>
              <a:t>ولم تظهر حركة الاستشراق إلا في العصور الحديثة وهذا ما سنفصل فيه في المحاضرات القادمة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428213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b="1" dirty="0" smtClean="0"/>
              <a:t>الاستشراق يشكل صورة </a:t>
            </a:r>
            <a:r>
              <a:rPr lang="ar-SA" sz="3200" b="1" dirty="0" smtClean="0"/>
              <a:t>الشرق عند الغربيين  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b="1" dirty="0" smtClean="0"/>
              <a:t>لقد كان للاستشراق أثر كبير في العالم الغربي وفي العالم الإسلامي على السواء وغن اختلفت ردود الفعل على كلا </a:t>
            </a:r>
            <a:r>
              <a:rPr lang="ar-SA" b="1" dirty="0" smtClean="0"/>
              <a:t>الجانبين: </a:t>
            </a:r>
            <a:endParaRPr lang="ar-SA" b="1" dirty="0" smtClean="0"/>
          </a:p>
          <a:p>
            <a:pPr marL="457200" indent="-457200" rtl="1">
              <a:buFont typeface="Arial" pitchFamily="34" charset="0"/>
              <a:buChar char="•"/>
            </a:pPr>
            <a:r>
              <a:rPr lang="ar-SA" b="1" dirty="0" smtClean="0"/>
              <a:t>في العالم الغربي لا يمكن لاحد أن يكتب عن الشرق أو يفكر فيه أو يمارس فعلا مرتبطا به أن يتخلص من القيود التي فرضها الاستشراق على حرية الفكر أو الفعل . </a:t>
            </a:r>
          </a:p>
          <a:p>
            <a:pPr marL="457200" indent="-457200" rtl="1">
              <a:buFont typeface="Arial" pitchFamily="34" charset="0"/>
              <a:buChar char="•"/>
            </a:pPr>
            <a:r>
              <a:rPr lang="ar-SA" b="1" dirty="0" smtClean="0"/>
              <a:t>في </a:t>
            </a:r>
            <a:r>
              <a:rPr lang="ar-SA" b="1" dirty="0" smtClean="0"/>
              <a:t>العالم </a:t>
            </a:r>
            <a:r>
              <a:rPr lang="ar-SA" b="1" dirty="0" smtClean="0"/>
              <a:t>الإسلامي المعاصر لا يكاد يجد المرء مجلة أو صحيفة أو كتابا إلا وفيها ذكر أو إشارة إلى شيء عن الاستشراق أو يمت إليه بصلة قريبة أو بعيدة .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292323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b="1" dirty="0"/>
              <a:t>الاستشراق يشكل صورة الشرق عند الغربيين 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b="1" dirty="0" smtClean="0"/>
              <a:t>الغرب يعتمد في معلوماته عن الإسلام على أحد فئتين: </a:t>
            </a:r>
            <a:endParaRPr lang="ar-SA" b="1" dirty="0" smtClean="0"/>
          </a:p>
          <a:p>
            <a:pPr rtl="1"/>
            <a:endParaRPr lang="en-US" b="1" dirty="0" smtClean="0"/>
          </a:p>
          <a:p>
            <a:pPr marL="457200" indent="-457200" rtl="1">
              <a:buFont typeface="Arial" pitchFamily="34" charset="0"/>
              <a:buChar char="•"/>
            </a:pPr>
            <a:r>
              <a:rPr lang="ar-SA" b="1" dirty="0" smtClean="0"/>
              <a:t>الكتاب المتخصصين من الاوربيين </a:t>
            </a:r>
          </a:p>
          <a:p>
            <a:pPr marL="457200" indent="-457200" rtl="1">
              <a:buFont typeface="Arial" pitchFamily="34" charset="0"/>
              <a:buChar char="•"/>
            </a:pPr>
            <a:r>
              <a:rPr lang="ar-SA" b="1" dirty="0" smtClean="0"/>
              <a:t>الفلاسفة الأوروبيين </a:t>
            </a:r>
            <a:endParaRPr lang="ar-SA" b="1" dirty="0" smtClean="0"/>
          </a:p>
          <a:p>
            <a:pPr rtl="1"/>
            <a:endParaRPr lang="ar-SA" b="1" dirty="0" smtClean="0"/>
          </a:p>
          <a:p>
            <a:pPr marL="457200" indent="-457200" rtl="1">
              <a:buFont typeface="Wingdings" pitchFamily="2" charset="2"/>
              <a:buChar char="v"/>
            </a:pPr>
            <a:r>
              <a:rPr lang="ar-SA" b="1" dirty="0" smtClean="0"/>
              <a:t>كلا هاتين </a:t>
            </a:r>
            <a:r>
              <a:rPr lang="ar-SA" b="1" dirty="0" smtClean="0"/>
              <a:t>الفئتين </a:t>
            </a:r>
            <a:r>
              <a:rPr lang="ar-SA" b="1" dirty="0" smtClean="0"/>
              <a:t>تعتمد على المستشرقين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25783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b="1" dirty="0" smtClean="0"/>
              <a:t>الموقف من الظاهرة </a:t>
            </a:r>
            <a:r>
              <a:rPr lang="ar-SA" sz="3200" b="1" dirty="0" err="1" smtClean="0"/>
              <a:t>الاستشراقية</a:t>
            </a:r>
            <a:r>
              <a:rPr lang="ar-SA" sz="3200" b="1" dirty="0" smtClean="0"/>
              <a:t> في العالم الإسلامي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b="1" dirty="0" smtClean="0"/>
              <a:t> تختلف الآراء بل تتناقض حول الظاهرة </a:t>
            </a:r>
            <a:r>
              <a:rPr lang="ar-SA" b="1" dirty="0" err="1" smtClean="0"/>
              <a:t>الاستشراقية</a:t>
            </a:r>
            <a:r>
              <a:rPr lang="ar-SA" b="1" dirty="0" smtClean="0"/>
              <a:t> بين :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من يؤيدها  ويتحمس لها. 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من يرفضها جملة وتفصيلا ، ويعتبرها عدوا تجب مواجهته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من ينتقدها على أسس علمية،  ويكشف عناصرها السلبية والايجابية</a:t>
            </a:r>
          </a:p>
          <a:p>
            <a:pPr rtl="1"/>
            <a:r>
              <a:rPr lang="ar-SA" b="1" dirty="0" smtClean="0"/>
              <a:t>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39246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sz="3200" b="1" dirty="0"/>
              <a:t>الجوانب الإيجابية في دراسات المستشرقين</a:t>
            </a:r>
            <a:r>
              <a:rPr lang="ar-SA" sz="3200" b="1" dirty="0" smtClean="0"/>
              <a:t>: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العناية </a:t>
            </a:r>
            <a:r>
              <a:rPr lang="ar-SA" b="1" dirty="0" smtClean="0"/>
              <a:t>بالمخطوطات العربية في المكتبات الغربية وفهريتها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تحقيق  العديد من أمهات الكتب في شتى مجالات الفكر الإسلامي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القيام بالعديد من الدراسات اللغوية والموسوعات المعاجم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القيام بالفهارس الكبيرة والكشافات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الكتابة عن العلوم الفنون الإسلامية </a:t>
            </a:r>
          </a:p>
          <a:p>
            <a:pPr marL="514350" indent="-514350" rtl="1">
              <a:buFont typeface="+mj-lt"/>
              <a:buAutoNum type="arabicPeriod"/>
            </a:pPr>
            <a:r>
              <a:rPr lang="ar-SA" b="1" dirty="0" smtClean="0"/>
              <a:t>   </a:t>
            </a:r>
          </a:p>
          <a:p>
            <a:pPr rt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43035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63617" y="304800"/>
            <a:ext cx="8915400" cy="1143000"/>
          </a:xfrm>
        </p:spPr>
        <p:txBody>
          <a:bodyPr/>
          <a:lstStyle/>
          <a:p>
            <a:pPr eaLnBrk="1" hangingPunct="1"/>
            <a:r>
              <a:rPr lang="ar-SA" sz="3200" b="1" dirty="0" smtClean="0">
                <a:solidFill>
                  <a:srgbClr val="009900"/>
                </a:solidFill>
                <a:cs typeface="Arial" pitchFamily="34" charset="0"/>
              </a:rPr>
              <a:t>الجوانب السلبية في جهود المستشرقين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18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338" y="1584434"/>
            <a:ext cx="9144000" cy="46782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ar-SA" sz="2800" b="1" dirty="0" smtClean="0"/>
              <a:t>التحامل الواضح في كثير من الدراسات </a:t>
            </a:r>
            <a:r>
              <a:rPr lang="ar-SA" sz="2800" b="1" dirty="0" err="1" smtClean="0"/>
              <a:t>الاستشراقية</a:t>
            </a:r>
            <a:r>
              <a:rPr lang="ar-SA" sz="2800" b="1" dirty="0" smtClean="0"/>
              <a:t> حول القرآن الكريم وسنة النبي </a:t>
            </a:r>
            <a:r>
              <a:rPr lang="ar-SA" sz="2800" b="1" dirty="0" smtClean="0"/>
              <a:t>وسيرته</a:t>
            </a:r>
          </a:p>
          <a:p>
            <a:pPr marL="514350" lvl="0" indent="-514350">
              <a:buFont typeface="+mj-lt"/>
              <a:buAutoNum type="arabicPeriod"/>
            </a:pPr>
            <a:endParaRPr lang="ar-SA" sz="2800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ar-SA" sz="2800" b="1" dirty="0" smtClean="0"/>
              <a:t>التجاوزات المنهجية التي وقع فيها بعض المستشرقين بالتعميم فيما لا مجال فيه للتعميم  </a:t>
            </a:r>
            <a:endParaRPr lang="ar-SA" sz="2800" b="1" dirty="0" smtClean="0"/>
          </a:p>
          <a:p>
            <a:pPr marL="514350" lvl="0" indent="-514350">
              <a:buFont typeface="+mj-lt"/>
              <a:buAutoNum type="arabicPeriod"/>
            </a:pPr>
            <a:endParaRPr lang="en-US" sz="2800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 </a:t>
            </a:r>
            <a:r>
              <a:rPr lang="ar-SA" sz="2800" b="1" dirty="0" smtClean="0"/>
              <a:t>خطأ القراءة وما ينبني عليه من خطأ الفهم وما ينشأ عنه من الأحكام الخاطئة. </a:t>
            </a:r>
            <a:endParaRPr lang="en-US" sz="2800" b="1" dirty="0" smtClean="0"/>
          </a:p>
          <a:p>
            <a:pPr lvl="0"/>
            <a:endParaRPr lang="en-US" sz="2800" b="1" dirty="0" smtClean="0"/>
          </a:p>
          <a:p>
            <a:endParaRPr lang="en-US" sz="2800" b="1" dirty="0" smtClean="0"/>
          </a:p>
          <a:p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ar-SA" sz="3200" b="1" dirty="0" smtClean="0"/>
              <a:t>هل يوجد </a:t>
            </a:r>
            <a:r>
              <a:rPr lang="ar-SA" sz="3200" b="1" dirty="0"/>
              <a:t>حوار بين المستشرقين </a:t>
            </a:r>
            <a:r>
              <a:rPr lang="ar-SA" sz="3200" b="1" dirty="0" smtClean="0"/>
              <a:t>والعلماء </a:t>
            </a:r>
            <a:r>
              <a:rPr lang="ar-SA" sz="3200" b="1" dirty="0"/>
              <a:t>المسلمين ؟ 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endParaRPr lang="ar-SA" sz="2800" b="1" dirty="0"/>
          </a:p>
          <a:p>
            <a:pPr marL="457200" indent="-457200" rtl="1">
              <a:buFont typeface="Wingdings" pitchFamily="2" charset="2"/>
              <a:buChar char="§"/>
            </a:pPr>
            <a:r>
              <a:rPr lang="ar-SA" sz="2800" b="1" dirty="0" smtClean="0"/>
              <a:t>غالبا ما تقابل دراسات المستشرقين بالرفض لدى العلماء والعامة في العالم الإسلامي </a:t>
            </a:r>
          </a:p>
          <a:p>
            <a:pPr marL="457200" indent="-457200" rtl="1">
              <a:buFont typeface="Wingdings" pitchFamily="2" charset="2"/>
              <a:buChar char="§"/>
            </a:pPr>
            <a:r>
              <a:rPr lang="ar-SA" sz="2800" b="1" dirty="0" smtClean="0"/>
              <a:t> غالبا لا يهتم المستشرقون لما يكتبه العلماء المسلمين المعاصرون، ويعتبرون كتاباتهم عاطفية وانفعالية. </a:t>
            </a:r>
          </a:p>
          <a:p>
            <a:pPr marL="457200" indent="-457200" rtl="1">
              <a:buFont typeface="Wingdings" pitchFamily="2" charset="2"/>
              <a:buChar char="§"/>
            </a:pPr>
            <a:endParaRPr lang="ar-SA" sz="2800" b="1" dirty="0" smtClean="0"/>
          </a:p>
          <a:p>
            <a:pPr marL="457200" indent="-457200" rtl="1">
              <a:buFont typeface="Wingdings" pitchFamily="2" charset="2"/>
              <a:buChar char="q"/>
            </a:pPr>
            <a:r>
              <a:rPr lang="ar-SA" sz="2800" b="1" dirty="0" smtClean="0"/>
              <a:t>لذلك فجسور الحوار قليلة ونادرة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62791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2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6146" name="Title 4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8420100" cy="3352800"/>
          </a:xfrm>
        </p:spPr>
        <p:txBody>
          <a:bodyPr/>
          <a:lstStyle/>
          <a:p>
            <a:pPr rtl="1" eaLnBrk="1" hangingPunct="1"/>
            <a:r>
              <a:rPr lang="en-US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  <a:t/>
            </a:r>
            <a:br>
              <a:rPr lang="en-US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</a:br>
            <a:r>
              <a:rPr lang="ar-SA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  <a:t>المحاضرة الثانية</a:t>
            </a:r>
            <a:br>
              <a:rPr lang="ar-SA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</a:br>
            <a:r>
              <a:rPr lang="ar-SA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  <a:t/>
            </a:r>
            <a:br>
              <a:rPr lang="ar-SA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</a:br>
            <a:r>
              <a:rPr lang="ar-SA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  <a:t>الاستشراق والعلاقات بين الشرق والغرب</a:t>
            </a:r>
            <a:endParaRPr lang="en-US" b="1" spc="-150" dirty="0" smtClean="0">
              <a:solidFill>
                <a:srgbClr val="376092"/>
              </a:solidFill>
              <a:latin typeface="ae_AlMateen" pitchFamily="2" charset="-78"/>
              <a:cs typeface="ae_Al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7412" name="Group 5"/>
          <p:cNvGrpSpPr>
            <a:grpSpLocks/>
          </p:cNvGrpSpPr>
          <p:nvPr/>
        </p:nvGrpSpPr>
        <p:grpSpPr bwMode="auto">
          <a:xfrm>
            <a:off x="6467475" y="1981200"/>
            <a:ext cx="2600325" cy="2524125"/>
            <a:chOff x="5210750" y="1066800"/>
            <a:chExt cx="2976900" cy="313067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7416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34290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414" name="Freeform 6"/>
          <p:cNvSpPr>
            <a:spLocks noEditPoints="1"/>
          </p:cNvSpPr>
          <p:nvPr/>
        </p:nvSpPr>
        <p:spPr bwMode="auto">
          <a:xfrm>
            <a:off x="34290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9" name="Picture 8" descr="logo E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133600"/>
            <a:ext cx="2109419" cy="236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>
              <a:defRPr/>
            </a:pPr>
            <a:r>
              <a:rPr lang="ar-SA" sz="3200" b="1" dirty="0" smtClean="0">
                <a:solidFill>
                  <a:srgbClr val="C00000"/>
                </a:solidFill>
              </a:rPr>
              <a:t>الاستشراق والعلاقات بين الشرق والغرب 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7171" name="Text Placeholder 5"/>
          <p:cNvSpPr>
            <a:spLocks noGrp="1"/>
          </p:cNvSpPr>
          <p:nvPr>
            <p:ph idx="1"/>
          </p:nvPr>
        </p:nvSpPr>
        <p:spPr>
          <a:xfrm>
            <a:off x="533400" y="1371600"/>
            <a:ext cx="8915400" cy="4953000"/>
          </a:xfrm>
        </p:spPr>
        <p:txBody>
          <a:bodyPr/>
          <a:lstStyle/>
          <a:p>
            <a:pPr rtl="1"/>
            <a:r>
              <a:rPr lang="ar-SA" b="1" dirty="0" smtClean="0">
                <a:cs typeface="Arial" pitchFamily="34" charset="0"/>
              </a:rPr>
              <a:t>جملة من الاسئلة؟</a:t>
            </a:r>
          </a:p>
          <a:p>
            <a:pPr rtl="1"/>
            <a:r>
              <a:rPr lang="ar-SA" b="1" dirty="0" smtClean="0">
                <a:cs typeface="Arial" pitchFamily="34" charset="0"/>
              </a:rPr>
              <a:t>المؤرخون يقولون: تاريخ الشرق و تاريخ الغرب</a:t>
            </a:r>
          </a:p>
          <a:p>
            <a:pPr rtl="1"/>
            <a:r>
              <a:rPr lang="ar-SA" b="1" dirty="0" smtClean="0">
                <a:cs typeface="Arial" pitchFamily="34" charset="0"/>
              </a:rPr>
              <a:t>الفلاسفة يقولون: اجتمع في مدينة الإسكندرية إلهام الشرق ومادية الغرب.</a:t>
            </a:r>
          </a:p>
          <a:p>
            <a:pPr rtl="1"/>
            <a:r>
              <a:rPr lang="ar-SA" b="1" dirty="0" smtClean="0">
                <a:cs typeface="Arial" pitchFamily="34" charset="0"/>
              </a:rPr>
              <a:t>فما حقيقة هذين المفهومين؟ </a:t>
            </a:r>
          </a:p>
          <a:p>
            <a:pPr rtl="1"/>
            <a:r>
              <a:rPr lang="ar-SA" b="1" dirty="0" smtClean="0">
                <a:cs typeface="Arial" pitchFamily="34" charset="0"/>
              </a:rPr>
              <a:t>ما هل </a:t>
            </a:r>
            <a:r>
              <a:rPr lang="ar-SA" b="1" dirty="0" smtClean="0">
                <a:cs typeface="Arial" pitchFamily="34" charset="0"/>
              </a:rPr>
              <a:t>أداة التحديد </a:t>
            </a:r>
            <a:r>
              <a:rPr lang="ar-SA" b="1" dirty="0" smtClean="0">
                <a:cs typeface="Arial" pitchFamily="34" charset="0"/>
              </a:rPr>
              <a:t>المناسبة لحدود كل من الشرق والغرب؟ </a:t>
            </a:r>
          </a:p>
          <a:p>
            <a:pPr rtl="1"/>
            <a:r>
              <a:rPr lang="ar-SA" b="1" dirty="0" smtClean="0">
                <a:cs typeface="Arial" pitchFamily="34" charset="0"/>
              </a:rPr>
              <a:t>هل </a:t>
            </a:r>
            <a:r>
              <a:rPr lang="ar-SA" b="1" dirty="0" smtClean="0">
                <a:cs typeface="Arial" pitchFamily="34" charset="0"/>
              </a:rPr>
              <a:t>هي </a:t>
            </a:r>
            <a:r>
              <a:rPr lang="ar-SA" b="1" dirty="0" smtClean="0">
                <a:cs typeface="Arial" pitchFamily="34" charset="0"/>
              </a:rPr>
              <a:t>الجغرافيا؟ </a:t>
            </a:r>
          </a:p>
          <a:p>
            <a:pPr rtl="1"/>
            <a:endParaRPr lang="ar-SA" b="1" dirty="0" smtClean="0">
              <a:cs typeface="Arial" pitchFamily="34" charset="0"/>
            </a:endParaRPr>
          </a:p>
          <a:p>
            <a:pPr rtl="1"/>
            <a:r>
              <a:rPr lang="ar-SA" b="1" dirty="0" smtClean="0">
                <a:cs typeface="Arial" pitchFamily="34" charset="0"/>
              </a:rPr>
              <a:t> </a:t>
            </a:r>
          </a:p>
          <a:p>
            <a:pPr rtl="1"/>
            <a:endParaRPr lang="en-US" b="1" dirty="0" smtClean="0">
              <a:cs typeface="Arial" pitchFamily="34" charset="0"/>
            </a:endParaRPr>
          </a:p>
          <a:p>
            <a:pPr rtl="1"/>
            <a:r>
              <a:rPr lang="en-GB" b="1" dirty="0" smtClean="0">
                <a:cs typeface="Arial" pitchFamily="34" charset="0"/>
              </a:rPr>
              <a:t>  </a:t>
            </a:r>
            <a:r>
              <a:rPr lang="en-US" b="1" dirty="0" smtClean="0">
                <a:cs typeface="Arial" pitchFamily="34" charset="0"/>
              </a:rPr>
              <a:t>     </a:t>
            </a:r>
            <a:r>
              <a:rPr lang="en-GB" b="1" dirty="0" smtClean="0">
                <a:cs typeface="Arial" pitchFamily="34" charset="0"/>
              </a:rPr>
              <a:t>     </a:t>
            </a:r>
            <a:endParaRPr lang="ar-EG" b="1" dirty="0" smtClean="0">
              <a:cs typeface="Arial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3</a:t>
            </a:fld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dirty="0" smtClean="0">
                <a:solidFill>
                  <a:srgbClr val="C00000"/>
                </a:solidFill>
                <a:cs typeface="Arial" pitchFamily="34" charset="0"/>
              </a:rPr>
              <a:t>التحديد الجغرافي للشرق والغرب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4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793" y="1752601"/>
            <a:ext cx="8534400" cy="480131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/>
              <a:t>الجغرافيون يرون ان</a:t>
            </a:r>
            <a:r>
              <a:rPr lang="ar-SA" sz="3600" b="1" dirty="0" smtClean="0"/>
              <a:t>:</a:t>
            </a:r>
          </a:p>
          <a:p>
            <a:endParaRPr lang="ar-SA" sz="3600" b="1" dirty="0" smtClean="0"/>
          </a:p>
          <a:p>
            <a:r>
              <a:rPr lang="ar-SA" sz="3600" b="1" dirty="0" smtClean="0"/>
              <a:t> الشرق:  ما كان شرقي البحر الأبيض المتوسط وامتداده شمالا وجنوبا. فيشمل بذلك الهند والصين واليابان وروسيا وايران البلاد العربية كمل يشمل </a:t>
            </a:r>
            <a:r>
              <a:rPr lang="ar-SA" sz="3600" b="1" dirty="0" smtClean="0"/>
              <a:t>استراليا</a:t>
            </a:r>
          </a:p>
          <a:p>
            <a:r>
              <a:rPr lang="ar-SA" sz="3600" b="1" dirty="0" smtClean="0"/>
              <a:t> </a:t>
            </a:r>
            <a:endParaRPr lang="ar-SA" sz="3600" b="1" dirty="0" smtClean="0"/>
          </a:p>
          <a:p>
            <a:r>
              <a:rPr lang="ar-SA" sz="3600" b="1" dirty="0" smtClean="0"/>
              <a:t>الغرب: اوروبا أمريكا</a:t>
            </a:r>
          </a:p>
          <a:p>
            <a:endParaRPr lang="ar-SA" sz="3600" b="1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dirty="0" smtClean="0">
                <a:solidFill>
                  <a:srgbClr val="C00000"/>
                </a:solidFill>
                <a:cs typeface="Arial" pitchFamily="34" charset="0"/>
              </a:rPr>
              <a:t>التحديد الجغرافي للشرق والغرب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5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793" y="1752601"/>
            <a:ext cx="8534400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/>
              <a:t>الاعتراضات على المفهوم الجغرافي: </a:t>
            </a:r>
          </a:p>
          <a:p>
            <a:pPr marL="571500" indent="-571500">
              <a:buFontTx/>
              <a:buChar char="-"/>
            </a:pPr>
            <a:r>
              <a:rPr lang="ar-SA" sz="3600" b="1" dirty="0" smtClean="0"/>
              <a:t>هناك ما هو شرقي وموجود في الغرب. مثل جزء كبير من </a:t>
            </a:r>
            <a:r>
              <a:rPr lang="ar-SA" sz="3600" b="1" dirty="0" smtClean="0"/>
              <a:t>تركيا.</a:t>
            </a:r>
            <a:endParaRPr lang="ar-SA" sz="3600" b="1" dirty="0" smtClean="0"/>
          </a:p>
          <a:p>
            <a:pPr marL="571500" indent="-571500">
              <a:buFontTx/>
              <a:buChar char="-"/>
            </a:pPr>
            <a:r>
              <a:rPr lang="ar-SA" sz="3600" b="1" dirty="0" smtClean="0"/>
              <a:t>هناك كذلك ما هو غربي وموجود في الشرق.  مثل استراليا وجنوب </a:t>
            </a:r>
            <a:r>
              <a:rPr lang="ar-SA" sz="3600" b="1" dirty="0" smtClean="0"/>
              <a:t>افريقيا.</a:t>
            </a:r>
            <a:endParaRPr lang="ar-SA" sz="3600" b="1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3219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b="1" dirty="0" smtClean="0"/>
              <a:t>تحديد مفهوم الشرق والغرب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endParaRPr lang="ar-SA" sz="2800" b="1" dirty="0" smtClean="0"/>
          </a:p>
          <a:p>
            <a:pPr rtl="1"/>
            <a:r>
              <a:rPr lang="ar-SA" sz="2800" b="1" dirty="0" smtClean="0"/>
              <a:t>هناك </a:t>
            </a:r>
            <a:r>
              <a:rPr lang="ar-SA" sz="2800" b="1" dirty="0" smtClean="0"/>
              <a:t>من ينكر التقسيم الثنائي للعالم شرق مقابل غرب </a:t>
            </a:r>
            <a:endParaRPr lang="ar-SA" sz="2800" b="1" dirty="0" smtClean="0"/>
          </a:p>
          <a:p>
            <a:pPr rtl="1"/>
            <a:endParaRPr lang="ar-SA" sz="2800" b="1" dirty="0" smtClean="0"/>
          </a:p>
          <a:p>
            <a:pPr rtl="1"/>
            <a:r>
              <a:rPr lang="ar-SA" sz="2800" b="1" dirty="0" smtClean="0"/>
              <a:t>ومن </a:t>
            </a:r>
            <a:r>
              <a:rPr lang="ar-SA" sz="2800" b="1" dirty="0" smtClean="0"/>
              <a:t>هؤلاء غاندي ويقولون أن هناك مجموعات من البشر </a:t>
            </a:r>
            <a:r>
              <a:rPr lang="ar-SA" sz="2800" b="1" dirty="0" smtClean="0"/>
              <a:t>متعددة، </a:t>
            </a:r>
            <a:r>
              <a:rPr lang="ar-SA" sz="2800" b="1" dirty="0" smtClean="0"/>
              <a:t>فأوروبا وامريكا مثلا </a:t>
            </a:r>
            <a:r>
              <a:rPr lang="ar-SA" sz="2800" b="1" dirty="0" smtClean="0"/>
              <a:t>مجموعة، </a:t>
            </a:r>
            <a:r>
              <a:rPr lang="ar-SA" sz="2800" b="1" dirty="0" smtClean="0"/>
              <a:t>ومثلها المجموعة </a:t>
            </a:r>
            <a:r>
              <a:rPr lang="ar-SA" sz="2800" b="1" dirty="0" smtClean="0"/>
              <a:t>الإسلامية، والهندية،  </a:t>
            </a:r>
            <a:r>
              <a:rPr lang="ar-SA" sz="2800" b="1" dirty="0" smtClean="0"/>
              <a:t>ثم مجموعة شرق </a:t>
            </a:r>
            <a:r>
              <a:rPr lang="ar-SA" sz="2800" b="1" dirty="0" smtClean="0"/>
              <a:t>أسيا،</a:t>
            </a:r>
          </a:p>
          <a:p>
            <a:pPr rtl="1"/>
            <a:endParaRPr lang="ar-SA" sz="2800" b="1" dirty="0" smtClean="0"/>
          </a:p>
          <a:p>
            <a:pPr rtl="1"/>
            <a:r>
              <a:rPr lang="ar-SA" sz="2800" b="1" dirty="0" smtClean="0"/>
              <a:t> </a:t>
            </a:r>
            <a:r>
              <a:rPr lang="ar-SA" sz="2800" b="1" dirty="0" smtClean="0"/>
              <a:t>فهذه المجموعات بعضها في الشرق وبعضها في الغرب وبين ما كان منها في الشرق </a:t>
            </a:r>
            <a:r>
              <a:rPr lang="ar-SA" sz="2800" b="1" dirty="0" smtClean="0"/>
              <a:t>مثلاً من </a:t>
            </a:r>
            <a:r>
              <a:rPr lang="ar-SA" sz="2800" b="1" dirty="0" smtClean="0"/>
              <a:t>الفروق الشيء الكثير.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95888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200" b="1" dirty="0"/>
              <a:t>تحديد مفهوم الشرق والغرب</a:t>
            </a: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1"/>
            <a:r>
              <a:rPr lang="ar-SA" sz="2800" b="1" dirty="0" smtClean="0"/>
              <a:t>هناك أسس كثيرة يمكن التقسيم عليها منها مثلا</a:t>
            </a:r>
            <a:r>
              <a:rPr lang="ar-SA" sz="2800" b="1" dirty="0" smtClean="0"/>
              <a:t>،</a:t>
            </a:r>
          </a:p>
          <a:p>
            <a:pPr rtl="1"/>
            <a:r>
              <a:rPr lang="ar-SA" sz="2800" b="1" dirty="0" smtClean="0"/>
              <a:t> </a:t>
            </a:r>
          </a:p>
          <a:p>
            <a:pPr rtl="1"/>
            <a:r>
              <a:rPr lang="ar-SA" sz="2800" b="1" dirty="0" smtClean="0"/>
              <a:t>التقسيم </a:t>
            </a:r>
            <a:r>
              <a:rPr lang="ar-SA" sz="2800" b="1" dirty="0" smtClean="0"/>
              <a:t>على اساس الزمن:  </a:t>
            </a:r>
            <a:endParaRPr lang="ar-SA" sz="2800" b="1" dirty="0" smtClean="0"/>
          </a:p>
          <a:p>
            <a:pPr rtl="1"/>
            <a:endParaRPr lang="ar-SA" sz="2800" b="1" dirty="0" smtClean="0"/>
          </a:p>
          <a:p>
            <a:pPr rtl="1"/>
            <a:r>
              <a:rPr lang="ar-SA" sz="2800" b="1" dirty="0" smtClean="0"/>
              <a:t>فالغرب: يدل على المدنية الحديثة بكل وسائلها المعتمدة على العلم والتقنية </a:t>
            </a:r>
            <a:r>
              <a:rPr lang="ar-SA" sz="2800" b="1" dirty="0" smtClean="0"/>
              <a:t>.</a:t>
            </a:r>
          </a:p>
          <a:p>
            <a:pPr rtl="1"/>
            <a:endParaRPr lang="ar-SA" sz="2800" b="1" dirty="0" smtClean="0"/>
          </a:p>
          <a:p>
            <a:pPr rtl="1"/>
            <a:r>
              <a:rPr lang="ar-SA" sz="2800" b="1" dirty="0" smtClean="0"/>
              <a:t>أما الشرق:  فهو مدنيات غير حديثة مثل الحضارة المصرية أو </a:t>
            </a:r>
            <a:r>
              <a:rPr lang="ar-SA" sz="2800" b="1" dirty="0" err="1" smtClean="0"/>
              <a:t>الفنيقية</a:t>
            </a:r>
            <a:r>
              <a:rPr lang="ar-SA" sz="2800" b="1" dirty="0" smtClean="0"/>
              <a:t> أو العربية </a:t>
            </a:r>
            <a:r>
              <a:rPr lang="ar-SA" sz="2800" b="1" dirty="0" smtClean="0"/>
              <a:t>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247320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sz="3200" b="1" dirty="0" smtClean="0">
                <a:solidFill>
                  <a:srgbClr val="C00000"/>
                </a:solidFill>
                <a:cs typeface="Arial" pitchFamily="34" charset="0"/>
              </a:rPr>
              <a:t>الغرب ليس جهة جغرافية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9144000" cy="4191000"/>
          </a:xfrm>
        </p:spPr>
        <p:txBody>
          <a:bodyPr/>
          <a:lstStyle/>
          <a:p>
            <a:pPr algn="ctr" rtl="1" eaLnBrk="1" hangingPunct="1">
              <a:buNone/>
            </a:pPr>
            <a:r>
              <a:rPr lang="ar-SA" b="1" dirty="0" smtClean="0">
                <a:cs typeface="Arial" pitchFamily="34" charset="0"/>
              </a:rPr>
              <a:t>الغرب (</a:t>
            </a:r>
            <a:r>
              <a:rPr lang="en-US" b="1" dirty="0"/>
              <a:t>O</a:t>
            </a:r>
            <a:r>
              <a:rPr lang="en-US" b="1" dirty="0" smtClean="0"/>
              <a:t>ccident</a:t>
            </a:r>
            <a:r>
              <a:rPr lang="ar-SA" b="1" dirty="0" smtClean="0">
                <a:cs typeface="Arial" pitchFamily="34" charset="0"/>
              </a:rPr>
              <a:t>) </a:t>
            </a:r>
          </a:p>
          <a:p>
            <a:pPr algn="ctr" rtl="1" eaLnBrk="1" hangingPunct="1">
              <a:buNone/>
            </a:pPr>
            <a:r>
              <a:rPr lang="ar-SA" b="1" dirty="0" smtClean="0">
                <a:cs typeface="Arial" pitchFamily="34" charset="0"/>
              </a:rPr>
              <a:t>مقابل الشرق في الحضارة </a:t>
            </a:r>
          </a:p>
          <a:p>
            <a:pPr algn="ctr" rtl="1" eaLnBrk="1" hangingPunct="1">
              <a:buNone/>
            </a:pPr>
            <a:r>
              <a:rPr lang="ar-SA" b="1" dirty="0" smtClean="0">
                <a:cs typeface="Arial" pitchFamily="34" charset="0"/>
              </a:rPr>
              <a:t>أو الغرب مقابل الشرق في مفهوم الاستشراق </a:t>
            </a:r>
          </a:p>
          <a:p>
            <a:pPr algn="ctr" rtl="1" eaLnBrk="1" hangingPunct="1">
              <a:buNone/>
            </a:pPr>
            <a:r>
              <a:rPr lang="ar-SA" b="1" dirty="0" smtClean="0">
                <a:cs typeface="Arial" pitchFamily="34" charset="0"/>
              </a:rPr>
              <a:t>الغرب بهذه المعاني ليس جهة جغرافية </a:t>
            </a:r>
          </a:p>
          <a:p>
            <a:pPr algn="ctr" rtl="1" eaLnBrk="1" hangingPunct="1">
              <a:buNone/>
            </a:pPr>
            <a:r>
              <a:rPr lang="ar-SA" b="1" dirty="0" smtClean="0">
                <a:cs typeface="Arial" pitchFamily="34" charset="0"/>
              </a:rPr>
              <a:t>بل هو نمط فكري وسياسي واجتماعي واقتصادي وجد في بعض المناطق ابتداء في اوروبا الغربية ثم التحقت بها أمريكا ومناطق أخرى من العالم.  </a:t>
            </a:r>
            <a:endParaRPr lang="en-US" b="1" dirty="0" smtClean="0">
              <a:cs typeface="Arial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8</a:t>
            </a:fld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sz="3600" b="1" dirty="0" smtClean="0">
                <a:solidFill>
                  <a:srgbClr val="FF0000"/>
                </a:solidFill>
                <a:cs typeface="Arial" pitchFamily="34" charset="0"/>
              </a:rPr>
              <a:t>لم يكن يقال شرق وغرب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9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1421" y="1447800"/>
            <a:ext cx="8839200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ar-SA" sz="2800" b="1" dirty="0" smtClean="0"/>
              <a:t>لم يكن مفهوم الغرب مقابل مفهوم الشرق قد وجد قبل </a:t>
            </a:r>
            <a:r>
              <a:rPr lang="ar-SA" sz="2800" b="1" u="sng" dirty="0" smtClean="0"/>
              <a:t>القرن السادس عشر الميلادي </a:t>
            </a:r>
            <a:endParaRPr lang="ar-SA" sz="2800" b="1" u="sng" dirty="0" smtClean="0"/>
          </a:p>
          <a:p>
            <a:pPr marL="457200" indent="-457200">
              <a:buFont typeface="Wingdings" pitchFamily="2" charset="2"/>
              <a:buChar char="v"/>
            </a:pPr>
            <a:endParaRPr lang="ar-SA" sz="2800" b="1" u="sng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ar-SA" sz="2800" b="1" dirty="0" smtClean="0"/>
              <a:t>فعندما احتل الإسكندر المقدوني المشرق ووصل إلى بلاد فارس ومن ورائها إلى الهند </a:t>
            </a:r>
            <a:r>
              <a:rPr lang="ar-SA" sz="2800" b="1" dirty="0"/>
              <a:t>لم يكن يقال الشرق </a:t>
            </a:r>
            <a:r>
              <a:rPr lang="ar-SA" sz="2800" b="1" dirty="0" smtClean="0"/>
              <a:t>والغرب. </a:t>
            </a:r>
            <a:endParaRPr lang="ar-SA" sz="2800" b="1" dirty="0" smtClean="0"/>
          </a:p>
          <a:p>
            <a:pPr marL="457200" indent="-457200">
              <a:buFont typeface="Arial" pitchFamily="34" charset="0"/>
              <a:buChar char="•"/>
            </a:pPr>
            <a:endParaRPr lang="ar-SA" sz="28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ar-SA" sz="2800" b="1" dirty="0" smtClean="0"/>
              <a:t>فعندما احتلت الدولة الرومانية أجزاء من المشرق ووصلت إلى أسيا الصغرى وبلاد الشام وشمال افريقيا لم يكن يقال الشرق والغرب</a:t>
            </a:r>
            <a:r>
              <a:rPr lang="ar-SA" sz="2800" b="1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endParaRPr lang="ar-SA" sz="2800" b="1" dirty="0"/>
          </a:p>
          <a:p>
            <a:pPr marL="457200" indent="-457200">
              <a:buFont typeface="Arial" pitchFamily="34" charset="0"/>
              <a:buChar char="•"/>
            </a:pPr>
            <a:r>
              <a:rPr lang="ar-SA" sz="2800" b="1" dirty="0"/>
              <a:t>ربما شعر الأوروبيون بتفوق العرب عليهم في المشرق إبان عصر هارون الرشيد لم يكن يقال الشرق والغرب </a:t>
            </a:r>
            <a:r>
              <a:rPr lang="ar-SA" sz="2800" b="1" dirty="0" smtClean="0"/>
              <a:t>.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1783</TotalTime>
  <Words>887</Words>
  <Application>Microsoft Office PowerPoint</Application>
  <PresentationFormat>A4 Paper (210x297 mm)</PresentationFormat>
  <Paragraphs>135</Paragraphs>
  <Slides>20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Office Theme</vt:lpstr>
      <vt:lpstr>عرض تقديمي في PowerPoint</vt:lpstr>
      <vt:lpstr> المحاضرة الثانية  الاستشراق والعلاقات بين الشرق والغرب</vt:lpstr>
      <vt:lpstr>الاستشراق والعلاقات بين الشرق والغرب </vt:lpstr>
      <vt:lpstr>التحديد الجغرافي للشرق والغرب</vt:lpstr>
      <vt:lpstr>التحديد الجغرافي للشرق والغرب</vt:lpstr>
      <vt:lpstr>تحديد مفهوم الشرق والغرب</vt:lpstr>
      <vt:lpstr>تحديد مفهوم الشرق والغرب</vt:lpstr>
      <vt:lpstr>الغرب ليس جهة جغرافية</vt:lpstr>
      <vt:lpstr>لم يكن يقال شرق وغرب</vt:lpstr>
      <vt:lpstr>تابع - لم يكن يقال شرق وغرب</vt:lpstr>
      <vt:lpstr>زهو الغرب واستعلاءه</vt:lpstr>
      <vt:lpstr>التحول في اوروبا في القرن السادس عشر</vt:lpstr>
      <vt:lpstr>متى بدأت حركة الاستشراق </vt:lpstr>
      <vt:lpstr>الاستشراق يشكل صورة الشرق عند الغربيين  </vt:lpstr>
      <vt:lpstr>الاستشراق يشكل صورة الشرق عند الغربيين </vt:lpstr>
      <vt:lpstr>الموقف من الظاهرة الاستشراقية في العالم الإسلامي</vt:lpstr>
      <vt:lpstr>الجوانب الإيجابية في دراسات المستشرقين:</vt:lpstr>
      <vt:lpstr>الجوانب السلبية في جهود المستشرقين</vt:lpstr>
      <vt:lpstr>هل يوجد حوار بين المستشرقين والعلماء المسلمين ؟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zabuelhaj</cp:lastModifiedBy>
  <cp:revision>123</cp:revision>
  <dcterms:created xsi:type="dcterms:W3CDTF">2009-10-14T19:14:34Z</dcterms:created>
  <dcterms:modified xsi:type="dcterms:W3CDTF">2012-09-15T05:00:40Z</dcterms:modified>
</cp:coreProperties>
</file>