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5"/>
  </p:notesMasterIdLst>
  <p:sldIdLst>
    <p:sldId id="256" r:id="rId2"/>
    <p:sldId id="257" r:id="rId3"/>
    <p:sldId id="318" r:id="rId4"/>
    <p:sldId id="317" r:id="rId5"/>
    <p:sldId id="316" r:id="rId6"/>
    <p:sldId id="315" r:id="rId7"/>
    <p:sldId id="314" r:id="rId8"/>
    <p:sldId id="313" r:id="rId9"/>
    <p:sldId id="312" r:id="rId10"/>
    <p:sldId id="311" r:id="rId11"/>
    <p:sldId id="310" r:id="rId12"/>
    <p:sldId id="309" r:id="rId13"/>
    <p:sldId id="308" r:id="rId14"/>
    <p:sldId id="307" r:id="rId15"/>
    <p:sldId id="306" r:id="rId16"/>
    <p:sldId id="305" r:id="rId17"/>
    <p:sldId id="304" r:id="rId18"/>
    <p:sldId id="303" r:id="rId19"/>
    <p:sldId id="302" r:id="rId20"/>
    <p:sldId id="301" r:id="rId21"/>
    <p:sldId id="300" r:id="rId22"/>
    <p:sldId id="319" r:id="rId23"/>
    <p:sldId id="266" r:id="rId24"/>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709256"/>
    <a:srgbClr val="AD9968"/>
    <a:srgbClr val="3B84AF"/>
    <a:srgbClr val="FF3300"/>
    <a:srgbClr val="00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519" autoAdjust="0"/>
    <p:restoredTop sz="94664" autoAdjust="0"/>
  </p:normalViewPr>
  <p:slideViewPr>
    <p:cSldViewPr>
      <p:cViewPr>
        <p:scale>
          <a:sx n="60" d="100"/>
          <a:sy n="60" d="100"/>
        </p:scale>
        <p:origin x="-1908" y="-930"/>
      </p:cViewPr>
      <p:guideLst>
        <p:guide orient="horz" pos="2160"/>
        <p:guide pos="31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9/29/2012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p14="http://schemas.microsoft.com/office/powerpoint/2010/main" val="20564333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Slide Number Placeholder 3"/>
          <p:cNvSpPr>
            <a:spLocks noGrp="1"/>
          </p:cNvSpPr>
          <p:nvPr userDrawn="1">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a:t>
            </a:fld>
            <a:endParaRPr lang="en-US" dirty="0" smtClean="0">
              <a:cs typeface="Arial"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2" y="6290846"/>
            <a:ext cx="14077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0" y="5791200"/>
            <a:ext cx="838200" cy="938645"/>
          </a:xfrm>
          <a:prstGeom prst="rect">
            <a:avLst/>
          </a:prstGeom>
        </p:spPr>
      </p:pic>
      <p:sp>
        <p:nvSpPr>
          <p:cNvPr id="19" name="Rectangle 18"/>
          <p:cNvSpPr/>
          <p:nvPr userDrawn="1"/>
        </p:nvSpPr>
        <p:spPr>
          <a:xfrm>
            <a:off x="914400" y="6581001"/>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959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التعلم</a:t>
            </a:r>
            <a:r>
              <a:rPr lang="ar-SA" sz="1600" b="1" baseline="0" dirty="0" smtClean="0">
                <a:solidFill>
                  <a:schemeClr val="bg1"/>
                </a:solidFill>
                <a:latin typeface="+mn-lt"/>
                <a:cs typeface="+mn-cs"/>
              </a:rPr>
              <a:t> الإ</a:t>
            </a:r>
            <a:r>
              <a:rPr lang="ar-EG" sz="1600" b="1" baseline="0" dirty="0" smtClean="0">
                <a:solidFill>
                  <a:schemeClr val="bg1"/>
                </a:solidFill>
                <a:latin typeface="+mn-lt"/>
                <a:cs typeface="+mn-cs"/>
              </a:rPr>
              <a:t>ل</a:t>
            </a:r>
            <a:r>
              <a:rPr lang="ar-SA" sz="1600" b="1" baseline="0" dirty="0" smtClean="0">
                <a:solidFill>
                  <a:schemeClr val="bg1"/>
                </a:solidFill>
                <a:latin typeface="+mn-lt"/>
                <a:cs typeface="+mn-cs"/>
              </a:rPr>
              <a:t>كتروني والتعل</a:t>
            </a:r>
            <a:r>
              <a:rPr lang="ar-EG" sz="1600" b="1" baseline="0" dirty="0" smtClean="0">
                <a:solidFill>
                  <a:schemeClr val="bg1"/>
                </a:solidFill>
                <a:latin typeface="+mn-lt"/>
                <a:cs typeface="+mn-cs"/>
              </a:rPr>
              <a:t>ي</a:t>
            </a:r>
            <a:r>
              <a:rPr lang="ar-SA" sz="1600" b="1" baseline="0" dirty="0" smtClean="0">
                <a:solidFill>
                  <a:schemeClr val="bg1"/>
                </a:solidFill>
                <a:latin typeface="+mn-lt"/>
                <a:cs typeface="+mn-cs"/>
              </a:rPr>
              <a:t>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425"/>
            <a:ext cx="84201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xfrm>
            <a:off x="4927600" y="6356350"/>
            <a:ext cx="482600" cy="365125"/>
          </a:xfrm>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709256"/>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4083050" cy="10668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tx2">
                    <a:lumMod val="75000"/>
                  </a:schemeClr>
                </a:solidFill>
                <a:latin typeface="Calibri" pitchFamily="34" charset="0"/>
              </a:rPr>
              <a:t>جامعة الملك فيصل</a:t>
            </a:r>
          </a:p>
          <a:p>
            <a:pPr algn="ctr" rtl="0">
              <a:spcBef>
                <a:spcPct val="20000"/>
              </a:spcBef>
              <a:buFont typeface="Arial" pitchFamily="34" charset="0"/>
              <a:buNone/>
            </a:pPr>
            <a:r>
              <a:rPr lang="ar-SA" sz="2400" b="1" dirty="0" smtClean="0">
                <a:solidFill>
                  <a:schemeClr val="tx2">
                    <a:lumMod val="75000"/>
                  </a:schemeClr>
                </a:solidFill>
                <a:latin typeface="Calibri" pitchFamily="34" charset="0"/>
              </a:rPr>
              <a:t>عمادة التعلم الإلكتروني والتعليم عن بعد</a:t>
            </a:r>
            <a:endParaRPr lang="en-US" sz="2400" b="1" dirty="0">
              <a:solidFill>
                <a:schemeClr val="tx2">
                  <a:lumMod val="75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200"/>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5131" name="Slide Number Placeholder 10"/>
          <p:cNvSpPr txBox="1">
            <a:spLocks/>
          </p:cNvSpPr>
          <p:nvPr/>
        </p:nvSpPr>
        <p:spPr bwMode="auto">
          <a:xfrm>
            <a:off x="381000" y="6405563"/>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
        <p:nvSpPr>
          <p:cNvPr id="14" name="Title 1"/>
          <p:cNvSpPr txBox="1">
            <a:spLocks/>
          </p:cNvSpPr>
          <p:nvPr/>
        </p:nvSpPr>
        <p:spPr bwMode="auto">
          <a:xfrm>
            <a:off x="0" y="2514600"/>
            <a:ext cx="5670550" cy="3429000"/>
          </a:xfrm>
          <a:prstGeom prst="rect">
            <a:avLst/>
          </a:prstGeom>
          <a:noFill/>
          <a:ln w="9525">
            <a:noFill/>
            <a:miter lim="800000"/>
            <a:headEnd/>
            <a:tailEnd/>
          </a:ln>
        </p:spPr>
        <p:txBody>
          <a:bodyPr anchor="ct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pPr algn="ctr"/>
            <a:r>
              <a:rPr lang="ar-EG" sz="3700" b="1" dirty="0" smtClean="0">
                <a:solidFill>
                  <a:schemeClr val="accent1">
                    <a:lumMod val="50000"/>
                  </a:schemeClr>
                </a:solidFill>
                <a:latin typeface="AYM Wadiy S_U normal."/>
                <a:cs typeface="Times New Roman" pitchFamily="18" charset="0"/>
              </a:rPr>
              <a:t>اس</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م الم</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ق</a:t>
            </a:r>
            <a:r>
              <a:rPr lang="ar-SA" sz="3700" b="1" dirty="0" smtClean="0">
                <a:solidFill>
                  <a:schemeClr val="accent1">
                    <a:lumMod val="50000"/>
                  </a:schemeClr>
                </a:solidFill>
                <a:latin typeface="AYM Wadiy S_U normal."/>
                <a:cs typeface="Times New Roman" pitchFamily="18" charset="0"/>
              </a:rPr>
              <a:t>ـ</a:t>
            </a:r>
            <a:r>
              <a:rPr lang="ar-EG" sz="3700" b="1" dirty="0" err="1" smtClean="0">
                <a:solidFill>
                  <a:schemeClr val="accent1">
                    <a:lumMod val="50000"/>
                  </a:schemeClr>
                </a:solidFill>
                <a:latin typeface="AYM Wadiy S_U normal."/>
                <a:cs typeface="Times New Roman" pitchFamily="18" charset="0"/>
              </a:rPr>
              <a:t>رر</a:t>
            </a:r>
            <a:endParaRPr lang="ar-SA" sz="3700" b="1" dirty="0" smtClean="0">
              <a:solidFill>
                <a:schemeClr val="accent1">
                  <a:lumMod val="50000"/>
                </a:schemeClr>
              </a:solidFill>
              <a:latin typeface="AYM Wadiy S_U normal."/>
              <a:cs typeface="Times New Roman" pitchFamily="18" charset="0"/>
            </a:endParaRPr>
          </a:p>
          <a:p>
            <a:pPr algn="ctr"/>
            <a:endParaRPr lang="ar-SA" sz="1400" b="1" dirty="0">
              <a:solidFill>
                <a:schemeClr val="accent1">
                  <a:lumMod val="50000"/>
                </a:schemeClr>
              </a:solidFill>
              <a:latin typeface="AYM Wadiy S_U normal."/>
              <a:cs typeface="Times New Roman" pitchFamily="18" charset="0"/>
            </a:endParaRPr>
          </a:p>
          <a:p>
            <a:pPr algn="ctr"/>
            <a:r>
              <a:rPr lang="ar-SA" sz="6000" b="1" dirty="0" smtClean="0">
                <a:solidFill>
                  <a:srgbClr val="7F7F7F"/>
                </a:solidFill>
                <a:latin typeface="Calibri" pitchFamily="34" charset="0"/>
                <a:cs typeface="DecoType Naskh Special" pitchFamily="2" charset="-78"/>
              </a:rPr>
              <a:t>حـركــة  الاسـتـشـراق</a:t>
            </a:r>
          </a:p>
          <a:p>
            <a:pPr algn="ctr"/>
            <a:endParaRPr lang="ar-SA" sz="1400" b="1" dirty="0">
              <a:solidFill>
                <a:srgbClr val="7F7F7F"/>
              </a:solidFill>
              <a:latin typeface="Calibri" pitchFamily="34" charset="0"/>
              <a:cs typeface="DecoType Naskh Special" pitchFamily="2" charset="-78"/>
            </a:endParaRPr>
          </a:p>
          <a:p>
            <a:pPr algn="ctr"/>
            <a:r>
              <a:rPr lang="ar-SA" sz="6000" b="1" dirty="0" smtClean="0">
                <a:solidFill>
                  <a:srgbClr val="7F7F7F"/>
                </a:solidFill>
                <a:latin typeface="Calibri" pitchFamily="34" charset="0"/>
                <a:cs typeface="DecoType Naskh Special" pitchFamily="2" charset="-78"/>
              </a:rPr>
              <a:t>د. زيــد أبو الحــاج</a:t>
            </a:r>
            <a:endParaRPr lang="en-US" sz="6000" b="1" dirty="0">
              <a:solidFill>
                <a:srgbClr val="7F7F7F"/>
              </a:solidFill>
              <a:latin typeface="Calibri" pitchFamily="34" charset="0"/>
              <a:cs typeface="DecoType Naskh Special"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والحقيقة أن سقوط </a:t>
            </a:r>
            <a:r>
              <a:rPr lang="ar-SA" b="1" dirty="0" err="1"/>
              <a:t>طليطلة</a:t>
            </a:r>
            <a:r>
              <a:rPr lang="ar-SA" b="1" dirty="0"/>
              <a:t> عام 1085م، وما تلاه من الجهود التي نسقها ورعاها بطرس المبجّل ( أو المكرّم) (</a:t>
            </a:r>
            <a:r>
              <a:rPr lang="en-US" b="1" dirty="0" err="1"/>
              <a:t>Petrus</a:t>
            </a:r>
            <a:r>
              <a:rPr lang="en-US" b="1" dirty="0"/>
              <a:t> </a:t>
            </a:r>
            <a:r>
              <a:rPr lang="en-US" b="1" dirty="0" err="1"/>
              <a:t>Venerabilis</a:t>
            </a:r>
            <a:r>
              <a:rPr lang="ar-SA" b="1" dirty="0"/>
              <a:t>) (1092-1157م) بهدف الوصول إلى إدراك لحقيقة الإسلام ومواجهته والتي كان من أبرزها وأهمها ترجمة مشوهة على يد فريق كان من بين أعضائه القس الإنكليزي روبرت من </a:t>
            </a:r>
            <a:r>
              <a:rPr lang="ar-SA" b="1" dirty="0" err="1"/>
              <a:t>كيتون</a:t>
            </a:r>
            <a:r>
              <a:rPr lang="ar-SA" b="1" dirty="0"/>
              <a:t> (</a:t>
            </a:r>
            <a:r>
              <a:rPr lang="en-US" b="1" dirty="0"/>
              <a:t>Robert of </a:t>
            </a:r>
            <a:r>
              <a:rPr lang="en-US" b="1" dirty="0" err="1"/>
              <a:t>Ketton</a:t>
            </a:r>
            <a:r>
              <a:rPr lang="ar-SA" b="1" dirty="0"/>
              <a:t>) عام 1143م (ويسمى أيضاً: روبرت من </a:t>
            </a:r>
            <a:r>
              <a:rPr lang="ar-SA" b="1" dirty="0" err="1"/>
              <a:t>تشيستر</a:t>
            </a:r>
            <a:r>
              <a:rPr lang="ar-SA" b="1" dirty="0"/>
              <a:t>، وروبرت من </a:t>
            </a:r>
            <a:r>
              <a:rPr lang="ar-SA" b="1" dirty="0" err="1"/>
              <a:t>ريدنغ</a:t>
            </a:r>
            <a:r>
              <a:rPr lang="ar-SA" b="1" dirty="0"/>
              <a:t> (كان حياً 1141-1150م)، </a:t>
            </a:r>
            <a:endParaRPr lang="en-US" b="1" dirty="0"/>
          </a:p>
        </p:txBody>
      </p:sp>
    </p:spTree>
    <p:extLst>
      <p:ext uri="{BB962C8B-B14F-4D97-AF65-F5344CB8AC3E}">
        <p14:creationId xmlns:p14="http://schemas.microsoft.com/office/powerpoint/2010/main" val="26614503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وقد اعتبر بطرس المبجّل الإسلام هرطقة مسيحية، والترجمة لمصادر الإسلام هي من اجل التعرف عليه، </a:t>
            </a:r>
            <a:endParaRPr lang="en-US" b="1" dirty="0"/>
          </a:p>
          <a:p>
            <a:pPr rtl="1"/>
            <a:r>
              <a:rPr lang="ar-SA" b="1" dirty="0"/>
              <a:t>وترجم مايكل سكوت (؟؟؟؟؟؟ ) في إسبانية، القرآن الكريم إلى اللاتينية بطلب من بطرس المكرّم نحو عام 1142م ضمن </a:t>
            </a:r>
            <a:r>
              <a:rPr lang="ar-SA" b="1" dirty="0" err="1"/>
              <a:t>محموعة</a:t>
            </a:r>
            <a:r>
              <a:rPr lang="ar-SA" b="1" dirty="0"/>
              <a:t> من الكتب الإسلامية بهدف عرض الإسلام وتفنيد أفكاره من وجهة النظر المسيحية في أوربة. </a:t>
            </a:r>
            <a:endParaRPr lang="en-US" b="1" dirty="0"/>
          </a:p>
          <a:p>
            <a:endParaRPr lang="ar-SA" dirty="0"/>
          </a:p>
          <a:p>
            <a:endParaRPr lang="ar-SA" dirty="0"/>
          </a:p>
          <a:p>
            <a:endParaRPr lang="ar-SA" dirty="0"/>
          </a:p>
          <a:p>
            <a:endParaRPr lang="ar-SA" dirty="0"/>
          </a:p>
          <a:p>
            <a:endParaRPr lang="ar-SA" dirty="0"/>
          </a:p>
          <a:p>
            <a:endParaRPr lang="ar-SA" dirty="0"/>
          </a:p>
          <a:p>
            <a:endParaRPr lang="ar-SA" dirty="0"/>
          </a:p>
        </p:txBody>
      </p:sp>
    </p:spTree>
    <p:extLst>
      <p:ext uri="{BB962C8B-B14F-4D97-AF65-F5344CB8AC3E}">
        <p14:creationId xmlns:p14="http://schemas.microsoft.com/office/powerpoint/2010/main" val="13156761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وقد أثار التعصب الذي حوته الكتابات النصرانية المبكرة من تعصب وحقد على المسلمين بعض الباحثين الغربيين في العصر الحاضر فكتبوا نقداً عنيفاً لها من أمثال: </a:t>
            </a:r>
            <a:endParaRPr lang="en-US" b="1" dirty="0"/>
          </a:p>
          <a:p>
            <a:pPr rtl="1"/>
            <a:r>
              <a:rPr lang="ar-SA" b="1" dirty="0"/>
              <a:t>المثال الاول: نورمان، دانيال (</a:t>
            </a:r>
            <a:r>
              <a:rPr lang="en-US" b="1" dirty="0"/>
              <a:t>Norman, Daniel</a:t>
            </a:r>
            <a:r>
              <a:rPr lang="ar-SA" b="1" dirty="0"/>
              <a:t>) في كتابه: "الإسلام والغرب"، فقد كتب دانيال أن أسباب حقد النصارى وسوء فهمهم للإسلام مـازال بعضه يؤثر في موقف الأوروبيين من الإسلام بالرغم من التحسن العظيم الحديث في الفهم والذي أشاد به بعض المسلمـين. </a:t>
            </a:r>
            <a:endParaRPr lang="en-US" b="1" dirty="0"/>
          </a:p>
          <a:p>
            <a:pPr rtl="1"/>
            <a:r>
              <a:rPr lang="ar-SA" b="1" dirty="0"/>
              <a:t>والمثال الثاني: </a:t>
            </a:r>
            <a:r>
              <a:rPr lang="ar-SA" b="1" dirty="0" err="1"/>
              <a:t>ساذرن</a:t>
            </a:r>
            <a:r>
              <a:rPr lang="ar-SA" b="1" dirty="0"/>
              <a:t>، ريتشارد (</a:t>
            </a:r>
            <a:r>
              <a:rPr lang="en-US" b="1" dirty="0"/>
              <a:t>Southern, R.</a:t>
            </a:r>
            <a:r>
              <a:rPr lang="ar-SA" b="1" dirty="0"/>
              <a:t>) في كتابه: " نظرة الغرب إلى الإسلام في القرون الوسطى" يقول كان الإسلام يمثل مشكلة بعيدة المدى بالنسبة للعالم المسيحي في اوروبا على المستويات كافة. </a:t>
            </a:r>
            <a:endParaRPr lang="en-US" b="1" dirty="0"/>
          </a:p>
          <a:p>
            <a:pPr rtl="1"/>
            <a:r>
              <a:rPr lang="ar-SA" b="1" dirty="0"/>
              <a:t> </a:t>
            </a:r>
            <a:endParaRPr lang="en-US" b="1" dirty="0"/>
          </a:p>
          <a:p>
            <a:endParaRPr lang="ar-SA" dirty="0"/>
          </a:p>
        </p:txBody>
      </p:sp>
    </p:spTree>
    <p:extLst>
      <p:ext uri="{BB962C8B-B14F-4D97-AF65-F5344CB8AC3E}">
        <p14:creationId xmlns:p14="http://schemas.microsoft.com/office/powerpoint/2010/main" val="5091670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الثقافة العربية في قصر </a:t>
            </a:r>
            <a:r>
              <a:rPr lang="ar-SA" sz="3200" b="1" dirty="0" err="1"/>
              <a:t>الإمبرطور</a:t>
            </a:r>
            <a:r>
              <a:rPr lang="ar-SA" sz="3200" b="1" dirty="0"/>
              <a:t>  </a:t>
            </a:r>
            <a:endParaRPr lang="ar-SA" sz="3200" dirty="0"/>
          </a:p>
        </p:txBody>
      </p:sp>
      <p:sp>
        <p:nvSpPr>
          <p:cNvPr id="3" name="عنصر نائب للمحتوى 2"/>
          <p:cNvSpPr>
            <a:spLocks noGrp="1"/>
          </p:cNvSpPr>
          <p:nvPr>
            <p:ph idx="1"/>
          </p:nvPr>
        </p:nvSpPr>
        <p:spPr/>
        <p:txBody>
          <a:bodyPr/>
          <a:lstStyle/>
          <a:p>
            <a:pPr rtl="1"/>
            <a:r>
              <a:rPr lang="ar-SA" b="1" dirty="0" smtClean="0"/>
              <a:t>وسرعان </a:t>
            </a:r>
            <a:r>
              <a:rPr lang="ar-SA" b="1" dirty="0"/>
              <a:t>ما تنبه منتجو هذه المعرفة إلى ما تنطوي عليه المؤلفات العربية والإسلامية من ثروة معرفية كانوا في أمسّ الحاجة إليها. </a:t>
            </a:r>
            <a:endParaRPr lang="en-US" b="1" dirty="0"/>
          </a:p>
          <a:p>
            <a:pPr rtl="1"/>
            <a:r>
              <a:rPr lang="ar-SA" b="1" dirty="0"/>
              <a:t>فعمدوا إلى ترجمة الكثير من هذه المؤلفات ولا سيما المتصلة منها بالفلسفة والعلوم والطب، ورأوا فيها الطريق الأمثل لمعاودة صلتهم بالآثار اليونانية التي كان قد فقد أكثرها. </a:t>
            </a:r>
            <a:endParaRPr lang="en-US" b="1" dirty="0"/>
          </a:p>
          <a:p>
            <a:pPr rtl="1"/>
            <a:r>
              <a:rPr lang="ar-SA" b="1" dirty="0"/>
              <a:t>وبدا من عام 1130 كان العلماء المسيحيون يعملون جاهدين على ترجمة الكتب العربية في الفلسفة والعلوم وكان لرئيس أساقفة </a:t>
            </a:r>
            <a:r>
              <a:rPr lang="ar-SA" b="1" dirty="0" err="1"/>
              <a:t>طليطلة</a:t>
            </a:r>
            <a:r>
              <a:rPr lang="ar-SA" b="1" dirty="0"/>
              <a:t> وغيره الفضل في إخراج ترجمات مبكرة لبعض العلمية العربية </a:t>
            </a:r>
            <a:endParaRPr lang="en-US" b="1" dirty="0"/>
          </a:p>
          <a:p>
            <a:pPr rtl="1"/>
            <a:r>
              <a:rPr lang="ar-SA" b="1" dirty="0"/>
              <a:t>وهكذا ظهر الكثير من هذه الترجمات وعلى رأسها ترجمة كتاب "الشفاء" لابن سينا في نهاية القرن الثاني عشر، وكتاب الجبر للخوارزمي في عام 1145م. </a:t>
            </a:r>
            <a:endParaRPr lang="en-US" b="1" dirty="0"/>
          </a:p>
          <a:p>
            <a:endParaRPr lang="ar-SA" dirty="0"/>
          </a:p>
        </p:txBody>
      </p:sp>
    </p:spTree>
    <p:extLst>
      <p:ext uri="{BB962C8B-B14F-4D97-AF65-F5344CB8AC3E}">
        <p14:creationId xmlns:p14="http://schemas.microsoft.com/office/powerpoint/2010/main" val="5217618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وكان فريدريك الثاني (1194-1250) حاكم صقلية الذي أصبح </a:t>
            </a:r>
            <a:r>
              <a:rPr lang="ar-SA" b="1" dirty="0" err="1"/>
              <a:t>امبرطورا</a:t>
            </a:r>
            <a:r>
              <a:rPr lang="ar-SA" b="1" dirty="0"/>
              <a:t> </a:t>
            </a:r>
            <a:r>
              <a:rPr lang="ar-SA" b="1" dirty="0" err="1"/>
              <a:t>لأمانيا</a:t>
            </a:r>
            <a:r>
              <a:rPr lang="ar-SA" b="1" dirty="0"/>
              <a:t> سنة 1215م إمبراطور الرومانية المقدسة (1220-1250). من بين الشخصيات الاوروبية التي اتخذت موقفا أقرب إلى الاعتدال الذي خرج على الموقف المزدوج تجاه الإسلام والعرب والمسلمين في ذلك الزمن المبكر. وقد كان </a:t>
            </a:r>
            <a:r>
              <a:rPr lang="ar-SA" b="1" dirty="0" err="1"/>
              <a:t>فريديرك</a:t>
            </a:r>
            <a:r>
              <a:rPr lang="ar-SA" b="1" dirty="0"/>
              <a:t> هذا يعرف العربية، وقد أعجب فريدريك الثاني بالثقافة العربية الإسلامية وشجع دراستها والترجمة منها.  وكان يتشبه بالعرب في لباسهم وعاداتهم ويتحمس للعلوم العربية، وقد كانت هذه العلوم في قصره في </a:t>
            </a:r>
            <a:r>
              <a:rPr lang="ar-SA" b="1" dirty="0" err="1"/>
              <a:t>بالرمو</a:t>
            </a:r>
            <a:r>
              <a:rPr lang="ar-SA" b="1" dirty="0"/>
              <a:t> (</a:t>
            </a:r>
            <a:r>
              <a:rPr lang="en-US" b="1" dirty="0"/>
              <a:t>Palermo</a:t>
            </a:r>
            <a:r>
              <a:rPr lang="ar-SA" b="1" dirty="0"/>
              <a:t>) وأصبحت صقلية في عهده مركزًا هامًا لانتقال العلوم العربية إلى أوروبا. </a:t>
            </a:r>
            <a:endParaRPr lang="ar-SA" dirty="0"/>
          </a:p>
        </p:txBody>
      </p:sp>
    </p:spTree>
    <p:extLst>
      <p:ext uri="{BB962C8B-B14F-4D97-AF65-F5344CB8AC3E}">
        <p14:creationId xmlns:p14="http://schemas.microsoft.com/office/powerpoint/2010/main" val="34776619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وبذلك اصبحت في متناول اللاتين، وقد أهدى هذا </a:t>
            </a:r>
            <a:r>
              <a:rPr lang="ar-SA" b="1" dirty="0" err="1"/>
              <a:t>الامبرطور</a:t>
            </a:r>
            <a:r>
              <a:rPr lang="ar-SA" b="1" dirty="0"/>
              <a:t> وابنه </a:t>
            </a:r>
            <a:r>
              <a:rPr lang="ar-SA" b="1" dirty="0" err="1"/>
              <a:t>مانفرد</a:t>
            </a:r>
            <a:r>
              <a:rPr lang="ar-SA" b="1" dirty="0"/>
              <a:t> إلى جامعات بولونيا وباريس ترجمات لكتب فلسفية مترجمة عن العربية، وأسس </a:t>
            </a:r>
            <a:r>
              <a:rPr lang="ar-SA" b="1" dirty="0" err="1"/>
              <a:t>الامبرطور</a:t>
            </a:r>
            <a:r>
              <a:rPr lang="ar-SA" b="1" dirty="0"/>
              <a:t> جامعة نابولي عام 1224م وجعل منها أكاديمية لإدخال العلوم العربي إلى العالم الغربي. وجعل من جامعة </a:t>
            </a:r>
            <a:r>
              <a:rPr lang="ar-SA" b="1" dirty="0" err="1"/>
              <a:t>ساليرنو</a:t>
            </a:r>
            <a:r>
              <a:rPr lang="ar-SA" b="1" dirty="0"/>
              <a:t> أفضل مدرسة طب في أوروبا، وكان طوال حياته في خلاف مع </a:t>
            </a:r>
            <a:r>
              <a:rPr lang="ar-SA" b="1" dirty="0" err="1"/>
              <a:t>البابوات</a:t>
            </a:r>
            <a:r>
              <a:rPr lang="ar-SA" b="1" dirty="0"/>
              <a:t>. وكان من نصيب هذا </a:t>
            </a:r>
            <a:r>
              <a:rPr lang="ar-SA" b="1" dirty="0" err="1"/>
              <a:t>الأمبرطور</a:t>
            </a:r>
            <a:r>
              <a:rPr lang="ar-SA" b="1" dirty="0"/>
              <a:t> ان طرده البابا </a:t>
            </a:r>
            <a:r>
              <a:rPr lang="ar-SA" b="1" dirty="0" err="1"/>
              <a:t>جربجوري</a:t>
            </a:r>
            <a:r>
              <a:rPr lang="ar-SA" b="1" dirty="0"/>
              <a:t> التاسع (</a:t>
            </a:r>
            <a:r>
              <a:rPr lang="en-US" b="1" dirty="0" err="1"/>
              <a:t>Gregorry</a:t>
            </a:r>
            <a:r>
              <a:rPr lang="en-US" b="1" dirty="0"/>
              <a:t> IX</a:t>
            </a:r>
            <a:r>
              <a:rPr lang="ar-SA" b="1" dirty="0"/>
              <a:t>) من الكنيسة عام 1239م وكانت إحدى التهم التي وجهت إليه انه كان يبدي بعض الود تجاه الإسلام. </a:t>
            </a:r>
            <a:endParaRPr lang="en-US" b="1" dirty="0"/>
          </a:p>
        </p:txBody>
      </p:sp>
    </p:spTree>
    <p:extLst>
      <p:ext uri="{BB962C8B-B14F-4D97-AF65-F5344CB8AC3E}">
        <p14:creationId xmlns:p14="http://schemas.microsoft.com/office/powerpoint/2010/main" val="25224032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ما كان لأوروبا أن تنهض نهضتها دون أن تأخذ بأسباب ذلك وهو دراسة منجزات الحضارة الإسلامية في جميع المجالات العلمية. فقد رأى زعماء أوروبا " أنه إذا كانت أوروبا تريد النهوض الحضاري والعلمي فعليها بالتوجه إلى بواطن العلم تدرس لغاته وآدابه وحضارته" </a:t>
            </a:r>
            <a:endParaRPr lang="en-US" b="1" dirty="0"/>
          </a:p>
          <a:p>
            <a:pPr rtl="1"/>
            <a:r>
              <a:rPr lang="ar-SA" b="1" dirty="0"/>
              <a:t>وبـالرجوع إلى قوائم الكتب التي ترجمت إلى اللغات الأوروبية لعرفنا حقيقة أهمية هذا، فالغربيين لم يتركوا مجالاً كتب فيه العلماء المسلمون حتى درسـوا هذه الكتابات وترجموا عنها، وأخذوا منها. وقد أشار رودي، بارت (</a:t>
            </a:r>
            <a:r>
              <a:rPr lang="en-US" b="1" dirty="0"/>
              <a:t>Rudi </a:t>
            </a:r>
            <a:r>
              <a:rPr lang="en-US" b="1" dirty="0" err="1"/>
              <a:t>Paret</a:t>
            </a:r>
            <a:r>
              <a:rPr lang="ar-SA" b="1" dirty="0"/>
              <a:t>) في كتابه: "الدراسات العربية الإسلامية في اوروبا</a:t>
            </a:r>
            <a:r>
              <a:rPr lang="ar-SA" b="1" dirty="0" smtClean="0"/>
              <a:t>"</a:t>
            </a:r>
            <a:endParaRPr lang="en-US" b="1" dirty="0"/>
          </a:p>
        </p:txBody>
      </p:sp>
    </p:spTree>
    <p:extLst>
      <p:ext uri="{BB962C8B-B14F-4D97-AF65-F5344CB8AC3E}">
        <p14:creationId xmlns:p14="http://schemas.microsoft.com/office/powerpoint/2010/main" val="2381364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تعليق على الموقف الأوروبي في </a:t>
            </a:r>
            <a:r>
              <a:rPr lang="ar-SA" sz="3200" b="1" dirty="0" smtClean="0"/>
              <a:t>ازدواجية </a:t>
            </a:r>
            <a:r>
              <a:rPr lang="ar-SA" sz="3200" b="1" dirty="0"/>
              <a:t>النظرة إلى </a:t>
            </a:r>
            <a:r>
              <a:rPr lang="ar-SA" sz="3200" b="1" dirty="0" smtClean="0"/>
              <a:t>الإسلام</a:t>
            </a:r>
            <a:endParaRPr lang="ar-SA" sz="3200" dirty="0"/>
          </a:p>
        </p:txBody>
      </p:sp>
      <p:sp>
        <p:nvSpPr>
          <p:cNvPr id="3" name="عنصر نائب للمحتوى 2"/>
          <p:cNvSpPr>
            <a:spLocks noGrp="1"/>
          </p:cNvSpPr>
          <p:nvPr>
            <p:ph idx="1"/>
          </p:nvPr>
        </p:nvSpPr>
        <p:spPr/>
        <p:txBody>
          <a:bodyPr/>
          <a:lstStyle/>
          <a:p>
            <a:pPr rtl="1"/>
            <a:r>
              <a:rPr lang="ar-SA" b="1" dirty="0" smtClean="0"/>
              <a:t>ويذكر </a:t>
            </a:r>
            <a:r>
              <a:rPr lang="ar-SA" b="1" dirty="0"/>
              <a:t>أن هذا الموقف الذي اجتمع فيه الضدين تجاه العرب والمسلمين ظل سائداً على نحو ما في الأوساط </a:t>
            </a:r>
            <a:r>
              <a:rPr lang="ar-SA" b="1" dirty="0" err="1"/>
              <a:t>الاستشراقية</a:t>
            </a:r>
            <a:r>
              <a:rPr lang="ar-SA" b="1" dirty="0"/>
              <a:t> حتى اليوم، </a:t>
            </a:r>
            <a:r>
              <a:rPr lang="ar-SA" b="1" dirty="0" smtClean="0"/>
              <a:t>وظل </a:t>
            </a:r>
            <a:r>
              <a:rPr lang="ar-SA" b="1" dirty="0"/>
              <a:t>يعبر عن نفسه بازدواجية في الأغراض والوسائل والممارسات. </a:t>
            </a:r>
            <a:endParaRPr lang="en-US" b="1" dirty="0"/>
          </a:p>
          <a:p>
            <a:pPr rtl="1"/>
            <a:r>
              <a:rPr lang="ar-SA" b="1" dirty="0"/>
              <a:t>فحيث وجد الإسلام عقيدة ومبادئ وقيماً كان الموقف السلبي المشحون بالتعصب والخرافات والأساطير الشعبية والرواسم الجاهزة، </a:t>
            </a:r>
            <a:endParaRPr lang="en-US" b="1" dirty="0"/>
          </a:p>
          <a:p>
            <a:pPr rtl="1"/>
            <a:r>
              <a:rPr lang="ar-SA" b="1" dirty="0"/>
              <a:t>وحيث وجد الإسلام مهداً للعلم والطب والفلسفة كان الموقف الإيجابي، والنظر العلمي الموضوعي، والسعي للإفادة والتعلم. </a:t>
            </a:r>
            <a:endParaRPr lang="en-US" b="1" dirty="0"/>
          </a:p>
          <a:p>
            <a:endParaRPr lang="ar-SA" dirty="0"/>
          </a:p>
          <a:p>
            <a:endParaRPr lang="ar-SA" dirty="0"/>
          </a:p>
        </p:txBody>
      </p:sp>
    </p:spTree>
    <p:extLst>
      <p:ext uri="{BB962C8B-B14F-4D97-AF65-F5344CB8AC3E}">
        <p14:creationId xmlns:p14="http://schemas.microsoft.com/office/powerpoint/2010/main" val="10945909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وكانت فصول المواجهة المتتالية تعزز باستمرار الموقف الأول الذي كاد يطبع كل معرفة بطابعه حتى نهاية القرن السابع عشر. </a:t>
            </a:r>
            <a:endParaRPr lang="en-US" b="1" dirty="0"/>
          </a:p>
          <a:p>
            <a:pPr rtl="1"/>
            <a:r>
              <a:rPr lang="ar-SA" b="1" dirty="0"/>
              <a:t>وكان مما دعم الدراسات العربية في القرنين الثالث عشر والرابع عشر في اوروبا عوامل عدة أهمها: </a:t>
            </a:r>
            <a:endParaRPr lang="en-US" b="1" dirty="0"/>
          </a:p>
          <a:p>
            <a:pPr lvl="0" rtl="1"/>
            <a:r>
              <a:rPr lang="ar-SA" b="1" dirty="0"/>
              <a:t>انه تبين أن التعامل مع المسلمين لأي غرض من الأغراض يقتضي تعلم اللغات الشرقية, ويتضح هذا بوجه خاص في موقف كل من روجر بيكون (</a:t>
            </a:r>
            <a:r>
              <a:rPr lang="en-US" b="1" dirty="0"/>
              <a:t>Roger Bacon</a:t>
            </a:r>
            <a:r>
              <a:rPr lang="ar-SA" b="1" dirty="0"/>
              <a:t>) وريموند </a:t>
            </a:r>
            <a:r>
              <a:rPr lang="ar-SA" b="1" dirty="0" err="1"/>
              <a:t>لل</a:t>
            </a:r>
            <a:r>
              <a:rPr lang="ar-SA" b="1" dirty="0"/>
              <a:t>، (</a:t>
            </a:r>
            <a:r>
              <a:rPr lang="en-US" b="1" dirty="0"/>
              <a:t>Raymond Lull</a:t>
            </a:r>
            <a:r>
              <a:rPr lang="ar-SA" b="1" dirty="0"/>
              <a:t>) وفي موافقة مجلس كنائس فيينا عام 1312م على إنشاء سلسلة من الكراسي للغات العربية واليونانية والعبرية والسريانية في جامعات باريس، وبولونية، وأفينيون، </a:t>
            </a:r>
            <a:r>
              <a:rPr lang="ar-SA" b="1" dirty="0" err="1"/>
              <a:t>وسلمنقة</a:t>
            </a:r>
            <a:r>
              <a:rPr lang="ar-SA" b="1" dirty="0"/>
              <a:t>، وغيرها للمساعدة على القيام بهذه المهمة</a:t>
            </a:r>
            <a:r>
              <a:rPr lang="ar-SA" b="1" dirty="0" smtClean="0"/>
              <a:t>.</a:t>
            </a:r>
            <a:endParaRPr lang="en-US" b="1" dirty="0"/>
          </a:p>
        </p:txBody>
      </p:sp>
    </p:spTree>
    <p:extLst>
      <p:ext uri="{BB962C8B-B14F-4D97-AF65-F5344CB8AC3E}">
        <p14:creationId xmlns:p14="http://schemas.microsoft.com/office/powerpoint/2010/main" val="41997092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lvl="0" rtl="1"/>
            <a:r>
              <a:rPr lang="ar-SA" b="1" dirty="0"/>
              <a:t>وفي القرن السادس عشر تبدلت الرؤية العالمية لهذا العصر، واتجهت إلى البحث المتطلع إلى آفاق جديدة في المعرفة الإنسانية، وتبين أن النظرة المركزية الأوروبية إلى العالم والكون لم تعد ممكنة بعد الاكتشافات العظيمة للعالم والكون، ولم تعد ممكنة بعد الاكتشافات العظيمة للعالم الجديد، إلى جانب عوامل مختلفة عزّزت السعي نحو فهم أفضل للإسلام والمسلمين في عصر النهضة ربما كان من أهمها النـزعة الإنسانية (</a:t>
            </a:r>
            <a:r>
              <a:rPr lang="en-US" b="1" dirty="0"/>
              <a:t>Humanism</a:t>
            </a:r>
            <a:r>
              <a:rPr lang="ar-SA" b="1" dirty="0"/>
              <a:t>)، وهكذا شهد القرن السادس عشر تشجيعاً ملحوظاً من البابوية الرومانية على تعلم اللغات الشرقية لأسباب تبشيرية.  </a:t>
            </a:r>
            <a:endParaRPr lang="en-US" b="1" dirty="0"/>
          </a:p>
        </p:txBody>
      </p:sp>
    </p:spTree>
    <p:extLst>
      <p:ext uri="{BB962C8B-B14F-4D97-AF65-F5344CB8AC3E}">
        <p14:creationId xmlns:p14="http://schemas.microsoft.com/office/powerpoint/2010/main" val="180555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2</a:t>
            </a:fld>
            <a:endParaRPr lang="en-US" dirty="0" smtClean="0">
              <a:cs typeface="Arial" pitchFamily="34" charset="0"/>
            </a:endParaRPr>
          </a:p>
        </p:txBody>
      </p:sp>
      <p:sp>
        <p:nvSpPr>
          <p:cNvPr id="6146" name="Title 4"/>
          <p:cNvSpPr>
            <a:spLocks noGrp="1"/>
          </p:cNvSpPr>
          <p:nvPr>
            <p:ph type="ctrTitle"/>
          </p:nvPr>
        </p:nvSpPr>
        <p:spPr>
          <a:xfrm>
            <a:off x="762000" y="2133600"/>
            <a:ext cx="8420100" cy="3962400"/>
          </a:xfrm>
        </p:spPr>
        <p:txBody>
          <a:bodyPr/>
          <a:lstStyle/>
          <a:p>
            <a:pPr rtl="1" eaLnBrk="1" hangingPunct="1"/>
            <a:r>
              <a:rPr lang="ar-SA" b="1" spc="-150" dirty="0" smtClean="0">
                <a:solidFill>
                  <a:srgbClr val="376092"/>
                </a:solidFill>
                <a:latin typeface="ae_AlMateen" pitchFamily="2" charset="-78"/>
                <a:cs typeface="ae_AlMateen" pitchFamily="2" charset="-78"/>
              </a:rPr>
              <a:t>المحاضرة </a:t>
            </a:r>
            <a:r>
              <a:rPr lang="ar-SA" b="1" spc="-150" dirty="0" smtClean="0">
                <a:solidFill>
                  <a:srgbClr val="376092"/>
                </a:solidFill>
                <a:latin typeface="ae_AlMateen" pitchFamily="2" charset="-78"/>
                <a:cs typeface="ae_AlMateen" pitchFamily="2" charset="-78"/>
              </a:rPr>
              <a:t>الرابعة</a:t>
            </a:r>
            <a:br>
              <a:rPr lang="ar-SA" b="1" spc="-150" dirty="0" smtClean="0">
                <a:solidFill>
                  <a:srgbClr val="376092"/>
                </a:solidFill>
                <a:latin typeface="ae_AlMateen" pitchFamily="2" charset="-78"/>
                <a:cs typeface="ae_AlMateen" pitchFamily="2" charset="-78"/>
              </a:rPr>
            </a:br>
            <a:r>
              <a:rPr lang="ar-SA" b="1" spc="-150" dirty="0" smtClean="0">
                <a:solidFill>
                  <a:srgbClr val="376092"/>
                </a:solidFill>
                <a:latin typeface="ae_AlMateen" pitchFamily="2" charset="-78"/>
                <a:cs typeface="ae_AlMateen" pitchFamily="2" charset="-78"/>
              </a:rPr>
              <a:t/>
            </a:r>
            <a:br>
              <a:rPr lang="ar-SA" b="1" spc="-150" dirty="0" smtClean="0">
                <a:solidFill>
                  <a:srgbClr val="376092"/>
                </a:solidFill>
                <a:latin typeface="ae_AlMateen" pitchFamily="2" charset="-78"/>
                <a:cs typeface="ae_AlMateen" pitchFamily="2" charset="-78"/>
              </a:rPr>
            </a:br>
            <a:r>
              <a:rPr lang="ar-SA" b="1" dirty="0" smtClean="0"/>
              <a:t>تفسير </a:t>
            </a:r>
            <a:r>
              <a:rPr lang="ar-SA" b="1" dirty="0"/>
              <a:t>نشأة الظاهرة </a:t>
            </a:r>
            <a:r>
              <a:rPr lang="ar-SA" b="1" dirty="0" err="1"/>
              <a:t>الاستشراقية</a:t>
            </a:r>
            <a:r>
              <a:rPr lang="en-US" dirty="0"/>
              <a:t/>
            </a:r>
            <a:br>
              <a:rPr lang="en-US" dirty="0"/>
            </a:br>
            <a:endParaRPr lang="en-US" b="1" spc="-150" dirty="0" smtClean="0">
              <a:solidFill>
                <a:srgbClr val="376092"/>
              </a:solidFill>
              <a:latin typeface="ae_AlMateen" pitchFamily="2" charset="-78"/>
              <a:cs typeface="ae_AlMateen"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lvl="0" rtl="1"/>
            <a:r>
              <a:rPr lang="ar-SA" b="1" dirty="0"/>
              <a:t>كما تأتي مسألة إعادة التوحد مع الكنائس المسيحية الشرقية التي كانت تستخدم العربية أو السريانية أو القبطية لغة للشعائر الدينية. </a:t>
            </a:r>
            <a:endParaRPr lang="en-US" b="1" dirty="0"/>
          </a:p>
          <a:p>
            <a:pPr lvl="0" rtl="1"/>
            <a:r>
              <a:rPr lang="ar-SA" b="1" dirty="0"/>
              <a:t>كما شهد إنشاء أول كرسي للغة العربية في "الكوليج </a:t>
            </a:r>
            <a:r>
              <a:rPr lang="ar-SA" b="1" dirty="0" err="1"/>
              <a:t>دوفرانس</a:t>
            </a:r>
            <a:r>
              <a:rPr lang="ar-SA" b="1" dirty="0"/>
              <a:t>"(</a:t>
            </a:r>
            <a:r>
              <a:rPr lang="en-US" b="1" dirty="0"/>
              <a:t>College Scaliger</a:t>
            </a:r>
            <a:r>
              <a:rPr lang="ar-SA" b="1" dirty="0"/>
              <a:t>) (1609م)،</a:t>
            </a:r>
            <a:r>
              <a:rPr lang="ar-SA" b="1" baseline="30000" dirty="0"/>
              <a:t> </a:t>
            </a:r>
            <a:r>
              <a:rPr lang="ar-JO" b="1" baseline="30000" dirty="0"/>
              <a:t>()</a:t>
            </a:r>
            <a:r>
              <a:rPr lang="ar-JO" b="1" dirty="0"/>
              <a:t> </a:t>
            </a:r>
            <a:endParaRPr lang="en-US" b="1" dirty="0"/>
          </a:p>
          <a:p>
            <a:pPr lvl="0" rtl="1"/>
            <a:r>
              <a:rPr lang="ar-SA" b="1" dirty="0"/>
              <a:t>وإقامة أول مطبعة عربية عام 1586 في رومة على يد </a:t>
            </a:r>
            <a:r>
              <a:rPr lang="ar-SA" b="1" dirty="0" err="1"/>
              <a:t>فرديناند</a:t>
            </a:r>
            <a:r>
              <a:rPr lang="ar-SA" b="1" dirty="0"/>
              <a:t> </a:t>
            </a:r>
            <a:r>
              <a:rPr lang="ar-SA" b="1" dirty="0" err="1"/>
              <a:t>دومديتشي</a:t>
            </a:r>
            <a:r>
              <a:rPr lang="ar-SA" b="1" dirty="0"/>
              <a:t> (؟؟؟؟؟؟) كبير </a:t>
            </a:r>
            <a:r>
              <a:rPr lang="ar-SA" b="1" dirty="0" err="1"/>
              <a:t>دوقات</a:t>
            </a:r>
            <a:r>
              <a:rPr lang="ar-SA" b="1" dirty="0"/>
              <a:t> توسكانية يسرت طباعة الكثير من المؤلفات العربية المهمة التي ربما كان من أبرزها آثار ابن سينا في الطب والفلسفة والقواعد العربية. </a:t>
            </a:r>
            <a:endParaRPr lang="en-US" b="1" dirty="0"/>
          </a:p>
        </p:txBody>
      </p:sp>
    </p:spTree>
    <p:extLst>
      <p:ext uri="{BB962C8B-B14F-4D97-AF65-F5344CB8AC3E}">
        <p14:creationId xmlns:p14="http://schemas.microsoft.com/office/powerpoint/2010/main" val="15305857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lvl="0" rtl="1"/>
            <a:r>
              <a:rPr lang="ar-SA" b="1" dirty="0"/>
              <a:t>وكان للصلات السياسية </a:t>
            </a:r>
            <a:r>
              <a:rPr lang="ar-SA" b="1" dirty="0" err="1"/>
              <a:t>والدبولوماسية</a:t>
            </a:r>
            <a:r>
              <a:rPr lang="ar-SA" b="1" dirty="0"/>
              <a:t> والتجارية المتنامية بشرق المتوسط، فضل كبير في النهوض بالدراسات العربية التي شهدت ازدياداً ملحوظاً في القرن السابع عشر ربما كان من أهم أدلته القيام بجمع المخطوطات العربية والإسلامية في مختلف حواضر القارة الأوربية على يد الأمراء والحكام ومشجعي العلم والثقافة والفن، وكانت حصيلتها العملية أن سُلبت من المسلمين جملة كبيرة من أهم مصادر دراسة ماضيهم وتراثهم الحضاري. </a:t>
            </a:r>
            <a:endParaRPr lang="en-US" b="1" dirty="0"/>
          </a:p>
          <a:p>
            <a:pPr rtl="1"/>
            <a:r>
              <a:rPr lang="ar-SA" b="1" baseline="30000" dirty="0" smtClean="0"/>
              <a:t>() </a:t>
            </a:r>
            <a:r>
              <a:rPr lang="ar-SA" b="1" dirty="0"/>
              <a:t>العبادي، في التاريخ العباسي والأندلسي، ص406.</a:t>
            </a:r>
            <a:endParaRPr lang="en-US" b="1" dirty="0"/>
          </a:p>
          <a:p>
            <a:pPr rtl="1"/>
            <a:r>
              <a:rPr lang="ar-SA" b="1" baseline="30000" dirty="0"/>
              <a:t>() </a:t>
            </a:r>
            <a:r>
              <a:rPr lang="ar-SA" b="1" dirty="0"/>
              <a:t>العبادي، في التاريخ العباسي والأندلسي، ص354 وما بعدها.</a:t>
            </a:r>
            <a:endParaRPr lang="en-US" b="1" dirty="0"/>
          </a:p>
          <a:p>
            <a:pPr rtl="1"/>
            <a:r>
              <a:rPr lang="ar-SA" b="1" baseline="30000" dirty="0"/>
              <a:t>() </a:t>
            </a:r>
            <a:r>
              <a:rPr lang="ar-SA" b="1" dirty="0" err="1"/>
              <a:t>فوك</a:t>
            </a:r>
            <a:r>
              <a:rPr lang="ar-SA" b="1" dirty="0"/>
              <a:t>    و </a:t>
            </a:r>
            <a:r>
              <a:rPr lang="ar-SA" b="1" dirty="0" err="1"/>
              <a:t>بوزورث</a:t>
            </a:r>
            <a:endParaRPr lang="en-US" b="1" dirty="0"/>
          </a:p>
          <a:p>
            <a:endParaRPr lang="ar-SA" dirty="0"/>
          </a:p>
          <a:p>
            <a:endParaRPr lang="ar-SA" dirty="0"/>
          </a:p>
          <a:p>
            <a:endParaRPr lang="ar-SA" dirty="0"/>
          </a:p>
          <a:p>
            <a:endParaRPr lang="ar-SA" dirty="0"/>
          </a:p>
          <a:p>
            <a:endParaRPr lang="ar-SA" dirty="0"/>
          </a:p>
        </p:txBody>
      </p:sp>
    </p:spTree>
    <p:extLst>
      <p:ext uri="{BB962C8B-B14F-4D97-AF65-F5344CB8AC3E}">
        <p14:creationId xmlns:p14="http://schemas.microsoft.com/office/powerpoint/2010/main" val="9902650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lvl="0" rtl="1"/>
            <a:r>
              <a:rPr lang="ar-SA" b="1" dirty="0"/>
              <a:t>وكان من حصيلتها كذلك إنشاء الكثير من الكراسي الجامعية لدراسة العربية وسواها من اللغات في الجامعات الأوربية المهمة. ففي عام 1632 أنشيء أول كرسي لدراسة العربية في كمبردج على يد توماس آدمز (</a:t>
            </a:r>
            <a:r>
              <a:rPr lang="en-US" b="1" dirty="0"/>
              <a:t>Thomas Adams</a:t>
            </a:r>
            <a:r>
              <a:rPr lang="ar-SA" b="1" dirty="0"/>
              <a:t>)، </a:t>
            </a:r>
            <a:r>
              <a:rPr lang="ar-SA" b="1" dirty="0" err="1" smtClean="0"/>
              <a:t>وانشىء</a:t>
            </a:r>
            <a:r>
              <a:rPr lang="ar-SA" b="1" dirty="0" smtClean="0"/>
              <a:t> </a:t>
            </a:r>
            <a:r>
              <a:rPr lang="ar-SA" b="1" dirty="0"/>
              <a:t>نظيره في اكسفورد على يد لود (</a:t>
            </a:r>
            <a:r>
              <a:rPr lang="en-US" b="1" dirty="0"/>
              <a:t>Laud</a:t>
            </a:r>
            <a:r>
              <a:rPr lang="ar-SA" b="1" dirty="0"/>
              <a:t>) عام 1643. </a:t>
            </a:r>
            <a:r>
              <a:rPr lang="ar-SA" b="1" dirty="0" smtClean="0"/>
              <a:t> ن</a:t>
            </a:r>
            <a:endParaRPr lang="en-US" b="1" dirty="0"/>
          </a:p>
          <a:p>
            <a:pPr rtl="1"/>
            <a:endParaRPr lang="ar-SA" dirty="0"/>
          </a:p>
        </p:txBody>
      </p:sp>
    </p:spTree>
    <p:extLst>
      <p:ext uri="{BB962C8B-B14F-4D97-AF65-F5344CB8AC3E}">
        <p14:creationId xmlns:p14="http://schemas.microsoft.com/office/powerpoint/2010/main" val="24704733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grpSp>
        <p:nvGrpSpPr>
          <p:cNvPr id="17412" name="Group 5"/>
          <p:cNvGrpSpPr>
            <a:grpSpLocks/>
          </p:cNvGrpSpPr>
          <p:nvPr/>
        </p:nvGrpSpPr>
        <p:grpSpPr bwMode="auto">
          <a:xfrm>
            <a:off x="6467475" y="1981200"/>
            <a:ext cx="2600325" cy="2524125"/>
            <a:chOff x="5210750" y="1066800"/>
            <a:chExt cx="2976900" cy="3130677"/>
          </a:xfrm>
          <a:effectLst>
            <a:outerShdw blurRad="63500" sx="102000" sy="102000" algn="ctr" rotWithShape="0">
              <a:prstClr val="black">
                <a:alpha val="40000"/>
              </a:prstClr>
            </a:outerShdw>
          </a:effectLst>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7416"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7413" name="Rectangle 8"/>
          <p:cNvSpPr>
            <a:spLocks noChangeArrowheads="1"/>
          </p:cNvSpPr>
          <p:nvPr/>
        </p:nvSpPr>
        <p:spPr bwMode="auto">
          <a:xfrm>
            <a:off x="3429000" y="3352800"/>
            <a:ext cx="2819400" cy="1200150"/>
          </a:xfrm>
          <a:prstGeom prst="rect">
            <a:avLst/>
          </a:prstGeom>
          <a:noFill/>
          <a:ln w="9525">
            <a:noFill/>
            <a:miter lim="800000"/>
            <a:headEnd/>
            <a:tailEnd/>
          </a:ln>
        </p:spPr>
        <p:txBody>
          <a:bodyPr>
            <a:spAutoFit/>
          </a:bodyPr>
          <a:lstStyle/>
          <a:p>
            <a:pPr algn="l" rtl="0"/>
            <a:r>
              <a:rPr lang="ar-EG" sz="7200">
                <a:solidFill>
                  <a:schemeClr val="bg1"/>
                </a:solidFill>
                <a:latin typeface="Calibri" pitchFamily="34" charset="0"/>
              </a:rPr>
              <a:t>بحمد الله</a:t>
            </a:r>
            <a:endParaRPr lang="en-US" sz="7200">
              <a:solidFill>
                <a:schemeClr val="bg1"/>
              </a:solidFill>
              <a:latin typeface="Calibri" pitchFamily="34" charset="0"/>
            </a:endParaRPr>
          </a:p>
        </p:txBody>
      </p:sp>
      <p:sp>
        <p:nvSpPr>
          <p:cNvPr id="17414" name="Freeform 6"/>
          <p:cNvSpPr>
            <a:spLocks noEditPoints="1"/>
          </p:cNvSpPr>
          <p:nvPr/>
        </p:nvSpPr>
        <p:spPr bwMode="auto">
          <a:xfrm>
            <a:off x="34290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w="9525">
            <a:noFill/>
            <a:round/>
            <a:headEnd/>
            <a:tailEnd/>
          </a:ln>
        </p:spPr>
        <p:txBody>
          <a:bodyPr/>
          <a:lstStyle/>
          <a:p>
            <a:endParaRPr lang="ar-SA"/>
          </a:p>
        </p:txBody>
      </p:sp>
      <p:pic>
        <p:nvPicPr>
          <p:cNvPr id="9" name="Picture 8" descr="logo EDE.png"/>
          <p:cNvPicPr>
            <a:picLocks noChangeAspect="1"/>
          </p:cNvPicPr>
          <p:nvPr/>
        </p:nvPicPr>
        <p:blipFill>
          <a:blip r:embed="rId3" cstate="print"/>
          <a:stretch>
            <a:fillRect/>
          </a:stretch>
        </p:blipFill>
        <p:spPr>
          <a:xfrm>
            <a:off x="914400" y="2133600"/>
            <a:ext cx="2109419" cy="2362200"/>
          </a:xfrm>
          <a:prstGeom prst="rect">
            <a:avLst/>
          </a:prstGeom>
          <a:effectLst>
            <a:outerShdw blurRad="63500" sx="102000" sy="102000" algn="ctr" rotWithShape="0">
              <a:prstClr val="black">
                <a:alpha val="40000"/>
              </a:prst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t>ما السبب وراء تعدد الآراء في تفسير الظاهرة </a:t>
            </a:r>
            <a:r>
              <a:rPr lang="ar-SA" sz="3200" b="1" dirty="0" err="1"/>
              <a:t>الاستشراقية</a:t>
            </a:r>
            <a:r>
              <a:rPr lang="ar-SA" sz="3200" b="1" dirty="0"/>
              <a:t>؟ </a:t>
            </a:r>
            <a:endParaRPr lang="ar-SA" sz="3200" dirty="0"/>
          </a:p>
        </p:txBody>
      </p:sp>
      <p:sp>
        <p:nvSpPr>
          <p:cNvPr id="3" name="عنصر نائب للمحتوى 2"/>
          <p:cNvSpPr>
            <a:spLocks noGrp="1"/>
          </p:cNvSpPr>
          <p:nvPr>
            <p:ph idx="1"/>
          </p:nvPr>
        </p:nvSpPr>
        <p:spPr/>
        <p:txBody>
          <a:bodyPr/>
          <a:lstStyle/>
          <a:p>
            <a:pPr rtl="1"/>
            <a:r>
              <a:rPr lang="ar-SA" b="1" dirty="0" smtClean="0"/>
              <a:t>ولعل </a:t>
            </a:r>
            <a:r>
              <a:rPr lang="ar-SA" b="1" dirty="0"/>
              <a:t>السبب في إرجاع بعض الباحثين نشأة الاستشراق إلى مرحلة مبكرة من التاريخ الإنساني، تجعله موغلاً في القدم إلى زمن الاسكندر المقدوني مثلاً، أو الحروب الصليبية او حوادث اخرى قبلها أو بعدها، هو مجرد النظر إلى هذه الظاهرة </a:t>
            </a:r>
            <a:r>
              <a:rPr lang="ar-SA" b="1" dirty="0" err="1"/>
              <a:t>الاستشراقية</a:t>
            </a:r>
            <a:r>
              <a:rPr lang="ar-SA" b="1" dirty="0"/>
              <a:t> بوصفها الوجه المعرفي للمواجهة بين الشرق والغرب، فكان كل من يحاول دراسة الظاهرة يحول ربطها بحدث محدد ويجتهد لكي يبرر أن الحدث الذي وقع عليه اختياره هو فعلاً الحدث المناسب لبداية نشأة الظاهرة </a:t>
            </a:r>
            <a:r>
              <a:rPr lang="ar-SA" b="1" dirty="0" err="1" smtClean="0"/>
              <a:t>الاستشراقية</a:t>
            </a:r>
            <a:endParaRPr lang="ar-SA" b="1" dirty="0"/>
          </a:p>
        </p:txBody>
      </p:sp>
    </p:spTree>
    <p:extLst>
      <p:ext uri="{BB962C8B-B14F-4D97-AF65-F5344CB8AC3E}">
        <p14:creationId xmlns:p14="http://schemas.microsoft.com/office/powerpoint/2010/main" val="2531563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endParaRPr lang="en-US" b="1" dirty="0"/>
          </a:p>
          <a:p>
            <a:pPr rtl="1"/>
            <a:r>
              <a:rPr lang="ar-SA" b="1" dirty="0"/>
              <a:t>أبرز ما يمكن ملاحظته لدى  الباحثين الذين تصدوا للظاهرة </a:t>
            </a:r>
            <a:r>
              <a:rPr lang="ar-SA" b="1" dirty="0" err="1"/>
              <a:t>الاستشراقية</a:t>
            </a:r>
            <a:r>
              <a:rPr lang="ar-SA" b="1" dirty="0"/>
              <a:t> تفسيرهم لنشأتها وربط هذه النشأة </a:t>
            </a:r>
            <a:endParaRPr lang="en-US" b="1" dirty="0"/>
          </a:p>
          <a:p>
            <a:pPr rtl="1"/>
            <a:r>
              <a:rPr lang="ar-SA" b="1" dirty="0"/>
              <a:t>ربط الظاهرة </a:t>
            </a:r>
            <a:r>
              <a:rPr lang="ar-SA" b="1" dirty="0" err="1"/>
              <a:t>الاستشراقية</a:t>
            </a:r>
            <a:r>
              <a:rPr lang="ar-SA" b="1" dirty="0"/>
              <a:t> بالحروب الصليبية </a:t>
            </a:r>
            <a:endParaRPr lang="en-US" b="1" dirty="0"/>
          </a:p>
          <a:p>
            <a:pPr rtl="1"/>
            <a:r>
              <a:rPr lang="ar-SA" b="1" dirty="0"/>
              <a:t>ربط الظاهرة </a:t>
            </a:r>
            <a:r>
              <a:rPr lang="ar-SA" b="1" dirty="0" err="1"/>
              <a:t>الاستشراقية</a:t>
            </a:r>
            <a:r>
              <a:rPr lang="ar-SA" b="1" dirty="0"/>
              <a:t> بالظاهرة الاستعمار الغربي</a:t>
            </a:r>
            <a:endParaRPr lang="en-US" b="1" dirty="0"/>
          </a:p>
          <a:p>
            <a:pPr rtl="1"/>
            <a:r>
              <a:rPr lang="ar-SA" b="1" dirty="0"/>
              <a:t> </a:t>
            </a:r>
            <a:endParaRPr lang="en-US" b="1" dirty="0"/>
          </a:p>
          <a:p>
            <a:endParaRPr lang="ar-SA" b="1" dirty="0"/>
          </a:p>
          <a:p>
            <a:endParaRPr lang="ar-SA" dirty="0"/>
          </a:p>
        </p:txBody>
      </p:sp>
    </p:spTree>
    <p:extLst>
      <p:ext uri="{BB962C8B-B14F-4D97-AF65-F5344CB8AC3E}">
        <p14:creationId xmlns:p14="http://schemas.microsoft.com/office/powerpoint/2010/main" val="37225791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وعلى أية حال فإن الدافع لهذه البدايات المبكرة للاستشراق كان يتمثل في ذلك الصراع الذي دار بين العالمين الإسلامي والمسيحي في الأندلس وصقلية كما دفعت الحروب </a:t>
            </a:r>
            <a:r>
              <a:rPr lang="ar-SA" b="1" dirty="0" err="1"/>
              <a:t>الصلبيبة</a:t>
            </a:r>
            <a:r>
              <a:rPr lang="ar-SA" b="1" dirty="0"/>
              <a:t> بصفة خاصة </a:t>
            </a:r>
            <a:endParaRPr lang="en-US" b="1" dirty="0"/>
          </a:p>
          <a:p>
            <a:pPr rtl="1"/>
            <a:r>
              <a:rPr lang="ar-SA" b="1" dirty="0"/>
              <a:t>فبوصفها مشكلة عملية استدعى الأمر اتخاذ إجراءات معينة في العلاقات السياسية والعسكرية والتجارية</a:t>
            </a:r>
            <a:endParaRPr lang="en-US" b="1" dirty="0"/>
          </a:p>
          <a:p>
            <a:pPr rtl="1"/>
            <a:r>
              <a:rPr lang="ar-SA" b="1" dirty="0"/>
              <a:t>وبوصفها مشكلة فكرية لاهوتية </a:t>
            </a:r>
            <a:endParaRPr lang="en-US" b="1" dirty="0"/>
          </a:p>
        </p:txBody>
      </p:sp>
    </p:spTree>
    <p:extLst>
      <p:ext uri="{BB962C8B-B14F-4D97-AF65-F5344CB8AC3E}">
        <p14:creationId xmlns:p14="http://schemas.microsoft.com/office/powerpoint/2010/main" val="1533550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صورة العرب وصورة الإسلام في اوروبا إبان الحروب </a:t>
            </a:r>
            <a:r>
              <a:rPr lang="ar-SA" b="1" dirty="0" err="1" smtClean="0"/>
              <a:t>الصلبيبة</a:t>
            </a:r>
            <a:r>
              <a:rPr lang="ar-SA" b="1" dirty="0"/>
              <a:t> </a:t>
            </a:r>
            <a:endParaRPr lang="en-US" b="1" dirty="0"/>
          </a:p>
          <a:p>
            <a:pPr rtl="1"/>
            <a:r>
              <a:rPr lang="ar-SA" b="1" dirty="0" smtClean="0"/>
              <a:t>بدأت </a:t>
            </a:r>
            <a:r>
              <a:rPr lang="ar-SA" b="1" dirty="0"/>
              <a:t>حركة الاسترداد مع بداية القرن الثاني الهجري، وينظر إليها المؤرخون الإسبان أنها تبدأ من معركة "كوفا دونجا" (</a:t>
            </a:r>
            <a:r>
              <a:rPr lang="en-US" b="1" dirty="0" err="1"/>
              <a:t>Covadonga</a:t>
            </a:r>
            <a:r>
              <a:rPr lang="ar-SA" b="1" dirty="0"/>
              <a:t>) (كهف </a:t>
            </a:r>
            <a:r>
              <a:rPr lang="ar-SA" b="1" dirty="0" err="1"/>
              <a:t>أونجا</a:t>
            </a:r>
            <a:r>
              <a:rPr lang="ar-SA" b="1" dirty="0"/>
              <a:t>) ويسميها العرب (صخرة بلاي) في هذا المكان نبتت حركة المقاومة الإسبانية بزعامة "بلاي" (</a:t>
            </a:r>
            <a:r>
              <a:rPr lang="en-US" b="1" dirty="0" err="1"/>
              <a:t>Pelayo</a:t>
            </a:r>
            <a:r>
              <a:rPr lang="ar-SA" b="1" dirty="0"/>
              <a:t>)، بعد صمودها لحصار المسلمين وتوسعت في القرن الرابع الهجري، وانتهت بتأسيس أولى الإمارات المسيحية في شمال الأندلس، عرفت باسم (</a:t>
            </a:r>
            <a:r>
              <a:rPr lang="en-US" b="1" dirty="0" err="1"/>
              <a:t>Castilla</a:t>
            </a:r>
            <a:r>
              <a:rPr lang="ar-SA" b="1" dirty="0"/>
              <a:t>) وهو الاسم الذي عربه المسلمون إلى </a:t>
            </a:r>
            <a:r>
              <a:rPr lang="ar-SA" b="1" dirty="0" err="1"/>
              <a:t>قشتالة</a:t>
            </a:r>
            <a:r>
              <a:rPr lang="ar-SA" b="1" dirty="0"/>
              <a:t> ومعناه القلاع</a:t>
            </a:r>
            <a:r>
              <a:rPr lang="ar-JO" b="1" baseline="30000" dirty="0"/>
              <a:t>()</a:t>
            </a:r>
            <a:r>
              <a:rPr lang="ar-SA" b="1" dirty="0"/>
              <a:t>. </a:t>
            </a:r>
            <a:endParaRPr lang="en-US" b="1" dirty="0"/>
          </a:p>
          <a:p>
            <a:pPr rtl="1"/>
            <a:r>
              <a:rPr lang="ar-SA" b="1" dirty="0"/>
              <a:t> </a:t>
            </a:r>
            <a:endParaRPr lang="en-US" b="1" dirty="0"/>
          </a:p>
        </p:txBody>
      </p:sp>
    </p:spTree>
    <p:extLst>
      <p:ext uri="{BB962C8B-B14F-4D97-AF65-F5344CB8AC3E}">
        <p14:creationId xmlns:p14="http://schemas.microsoft.com/office/powerpoint/2010/main" val="21737623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والبعض يرى بداية الاستشراق كانت مع ظهور طبقة المستعربين (</a:t>
            </a:r>
            <a:r>
              <a:rPr lang="en-US" b="1" dirty="0" err="1"/>
              <a:t>Mozarabes</a:t>
            </a:r>
            <a:r>
              <a:rPr lang="ar-SA" b="1" dirty="0"/>
              <a:t>) في المجتمع الاندلسي، وهم فئة من أهل الأندلس، ظلت محافظة على دينها المسيحي، ولكنها اندمجت في الحياة الإسلامية الجديدة، وتعلمت اللغة العربية إلى جانب لغتهم الدرجة المعروفة بالرومانسية (</a:t>
            </a:r>
            <a:r>
              <a:rPr lang="en-US" b="1" dirty="0"/>
              <a:t>Romance</a:t>
            </a:r>
            <a:r>
              <a:rPr lang="ar-SA" b="1" dirty="0"/>
              <a:t>)، وهي لهجة عامية مشتقة من اللاتينية، ومنها تكونت اللغة الاسبانية. وقد لقي أفراد هذ الطبقة تسامحاً كبيراً من الأمويين، لقد أثار إقبال المسيحين على الثقافة العربية، نقمة القساوسة ورجال الدين الذين كانت لهم أديرة وكنائس في شتى أنحاء الاندلس، فأخذوا يعيبون على الشباب المسيحي إقباله على قراءة العربية وتركه اللغة اللاتينية لغة الكتاب المقدس. وقد ظهرت الحركة 235ﻫ/ 850م وامتدت لعقد من الزمان وفيها صب القساوسة وما تبعهم نقمتهم على الإسلام ووصل الامر إلى الشتم في الاماكن العامة</a:t>
            </a:r>
            <a:r>
              <a:rPr lang="ar-JO" b="1" baseline="30000" dirty="0"/>
              <a:t>()</a:t>
            </a:r>
            <a:r>
              <a:rPr lang="ar-SA" b="1" dirty="0"/>
              <a:t>. </a:t>
            </a:r>
            <a:endParaRPr lang="en-US" b="1" dirty="0"/>
          </a:p>
          <a:p>
            <a:pPr rtl="1"/>
            <a:r>
              <a:rPr lang="ar-SA" b="1" dirty="0"/>
              <a:t> </a:t>
            </a:r>
            <a:endParaRPr lang="en-US" b="1" dirty="0"/>
          </a:p>
        </p:txBody>
      </p:sp>
    </p:spTree>
    <p:extLst>
      <p:ext uri="{BB962C8B-B14F-4D97-AF65-F5344CB8AC3E}">
        <p14:creationId xmlns:p14="http://schemas.microsoft.com/office/powerpoint/2010/main" val="12496127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وقد نشط رجال الكنيسة ومن عاونهم في فترة الحروب الصليبية التي استمرت من سنة 491ﻫ/ 1098م إلى سنة 690ﻫ/1291م، وما قبلها، وما بعدها، ينشرون الافتراءات والأكاذيب حول الإسلام ونبيه </a:t>
            </a:r>
            <a:r>
              <a:rPr lang="en-US" b="1" dirty="0">
                <a:sym typeface="AGA Arabesque"/>
              </a:rPr>
              <a:t></a:t>
            </a:r>
            <a:r>
              <a:rPr lang="ar-SA" b="1" dirty="0"/>
              <a:t>، وزعموا أن الإسلام قوة خبيثة شريرة، وأن محمدا </a:t>
            </a:r>
            <a:r>
              <a:rPr lang="en-US" b="1" dirty="0">
                <a:sym typeface="AGA Arabesque"/>
              </a:rPr>
              <a:t></a:t>
            </a:r>
            <a:r>
              <a:rPr lang="ar-SA" b="1" dirty="0"/>
              <a:t> ليس إلا صنماً أو إله قبيلة أو شيطاناً، وغزت الأساطير الشعبية والخرافات خيال الكتاب اللاتين، ولم يكن الهدف عرض صورة موضوعية عن الإسلام فقد كان هذا أبعد ما يكون عن أذهان المؤلفين يومئذ. </a:t>
            </a:r>
            <a:endParaRPr lang="en-US" b="1" dirty="0"/>
          </a:p>
        </p:txBody>
      </p:sp>
    </p:spTree>
    <p:extLst>
      <p:ext uri="{BB962C8B-B14F-4D97-AF65-F5344CB8AC3E}">
        <p14:creationId xmlns:p14="http://schemas.microsoft.com/office/powerpoint/2010/main" val="34819399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ومن أمثلة ذلك، ما كتب من حكايات في وصف الإسلام مغرقة في الخيال اخترعها الكتاب في ذلك العصر مثل: </a:t>
            </a:r>
            <a:endParaRPr lang="en-US" b="1" dirty="0"/>
          </a:p>
          <a:p>
            <a:pPr lvl="0" rtl="1"/>
            <a:r>
              <a:rPr lang="ar-SA" b="1" dirty="0"/>
              <a:t>نشيد رولاند (</a:t>
            </a:r>
            <a:r>
              <a:rPr lang="en-US" b="1" dirty="0"/>
              <a:t>La Chanson de Roland</a:t>
            </a:r>
            <a:r>
              <a:rPr lang="ar-SA" b="1" dirty="0"/>
              <a:t>)</a:t>
            </a:r>
            <a:endParaRPr lang="en-US" b="1" dirty="0"/>
          </a:p>
          <a:p>
            <a:pPr lvl="0" rtl="1"/>
            <a:r>
              <a:rPr lang="ar-SA" b="1" dirty="0" err="1"/>
              <a:t>تيرفاجان</a:t>
            </a:r>
            <a:r>
              <a:rPr lang="ar-SA" b="1" dirty="0"/>
              <a:t> (</a:t>
            </a:r>
            <a:r>
              <a:rPr lang="en-US" b="1" dirty="0" err="1"/>
              <a:t>Tervagan</a:t>
            </a:r>
            <a:r>
              <a:rPr lang="ar-SA" b="1" dirty="0"/>
              <a:t>)</a:t>
            </a:r>
            <a:endParaRPr lang="en-US" b="1" dirty="0"/>
          </a:p>
          <a:p>
            <a:pPr lvl="0" rtl="1"/>
            <a:r>
              <a:rPr lang="ar-SA" b="1" dirty="0"/>
              <a:t>محمد ابوللو </a:t>
            </a:r>
            <a:endParaRPr lang="en-US" b="1" dirty="0"/>
          </a:p>
          <a:p>
            <a:pPr rtl="1"/>
            <a:r>
              <a:rPr lang="ar-SA" b="1" dirty="0"/>
              <a:t>وكان أشهر من تولى إخراج هذه الحكايات هو </a:t>
            </a:r>
            <a:r>
              <a:rPr lang="ar-SA" b="1" dirty="0" err="1"/>
              <a:t>جيبير</a:t>
            </a:r>
            <a:r>
              <a:rPr lang="ar-SA" b="1" dirty="0"/>
              <a:t> </a:t>
            </a:r>
            <a:r>
              <a:rPr lang="ar-SA" b="1" dirty="0" err="1"/>
              <a:t>النوجنتي</a:t>
            </a:r>
            <a:r>
              <a:rPr lang="ar-SA" b="1" dirty="0"/>
              <a:t> (</a:t>
            </a:r>
            <a:r>
              <a:rPr lang="en-US" b="1" dirty="0" err="1"/>
              <a:t>Guibert</a:t>
            </a:r>
            <a:r>
              <a:rPr lang="en-US" b="1" dirty="0"/>
              <a:t> de </a:t>
            </a:r>
            <a:r>
              <a:rPr lang="en-US" b="1" dirty="0" err="1"/>
              <a:t>Nogent</a:t>
            </a:r>
            <a:r>
              <a:rPr lang="ar-SA" b="1" dirty="0"/>
              <a:t>) (ت1224م) </a:t>
            </a:r>
            <a:endParaRPr lang="en-US" b="1" dirty="0"/>
          </a:p>
        </p:txBody>
      </p:sp>
    </p:spTree>
    <p:extLst>
      <p:ext uri="{BB962C8B-B14F-4D97-AF65-F5344CB8AC3E}">
        <p14:creationId xmlns:p14="http://schemas.microsoft.com/office/powerpoint/2010/main" val="397225748"/>
      </p:ext>
    </p:extLst>
  </p:cSld>
  <p:clrMapOvr>
    <a:masterClrMapping/>
  </p:clrMapOvr>
</p:sld>
</file>

<file path=ppt/theme/theme1.xml><?xml version="1.0" encoding="utf-8"?>
<a:theme xmlns:a="http://schemas.openxmlformats.org/drawingml/2006/main" name="Office Them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1599</TotalTime>
  <Words>1593</Words>
  <Application>Microsoft Office PowerPoint</Application>
  <PresentationFormat>A4 Paper (210x297 mm)</PresentationFormat>
  <Paragraphs>74</Paragraphs>
  <Slides>23</Slides>
  <Notes>0</Notes>
  <HiddenSlides>0</HiddenSlides>
  <MMClips>0</MMClips>
  <ScaleCrop>false</ScaleCrop>
  <HeadingPairs>
    <vt:vector size="4" baseType="variant">
      <vt:variant>
        <vt:lpstr>نسق</vt:lpstr>
      </vt:variant>
      <vt:variant>
        <vt:i4>1</vt:i4>
      </vt:variant>
      <vt:variant>
        <vt:lpstr>عناوين الشرائح</vt:lpstr>
      </vt:variant>
      <vt:variant>
        <vt:i4>23</vt:i4>
      </vt:variant>
    </vt:vector>
  </HeadingPairs>
  <TitlesOfParts>
    <vt:vector size="24" baseType="lpstr">
      <vt:lpstr>Office Theme</vt:lpstr>
      <vt:lpstr>عرض تقديمي في PowerPoint</vt:lpstr>
      <vt:lpstr>المحاضرة الرابعة  تفسير نشأة الظاهرة الاستشراقية </vt:lpstr>
      <vt:lpstr>ما السبب وراء تعدد الآراء في تفسير الظاهرة الاستشراقية؟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الثقافة العربية في قصر الإمبرطور  </vt:lpstr>
      <vt:lpstr>عرض تقديمي في PowerPoint</vt:lpstr>
      <vt:lpstr>عرض تقديمي في PowerPoint</vt:lpstr>
      <vt:lpstr>عرض تقديمي في PowerPoint</vt:lpstr>
      <vt:lpstr>تعليق على الموقف الأوروبي في ازدواجية النظرة إلى الإسلام</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zabuelhaj</cp:lastModifiedBy>
  <cp:revision>107</cp:revision>
  <dcterms:created xsi:type="dcterms:W3CDTF">2009-10-14T19:14:34Z</dcterms:created>
  <dcterms:modified xsi:type="dcterms:W3CDTF">2012-09-29T05:27:37Z</dcterms:modified>
</cp:coreProperties>
</file>