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21"/>
  </p:notesMasterIdLst>
  <p:sldIdLst>
    <p:sldId id="256" r:id="rId2"/>
    <p:sldId id="257" r:id="rId3"/>
    <p:sldId id="314" r:id="rId4"/>
    <p:sldId id="300" r:id="rId5"/>
    <p:sldId id="267" r:id="rId6"/>
    <p:sldId id="259" r:id="rId7"/>
    <p:sldId id="315" r:id="rId8"/>
    <p:sldId id="316" r:id="rId9"/>
    <p:sldId id="313" r:id="rId10"/>
    <p:sldId id="287" r:id="rId11"/>
    <p:sldId id="317" r:id="rId12"/>
    <p:sldId id="290" r:id="rId13"/>
    <p:sldId id="297" r:id="rId14"/>
    <p:sldId id="312" r:id="rId15"/>
    <p:sldId id="311" r:id="rId16"/>
    <p:sldId id="310" r:id="rId17"/>
    <p:sldId id="309" r:id="rId18"/>
    <p:sldId id="308" r:id="rId19"/>
    <p:sldId id="266" r:id="rId20"/>
  </p:sldIdLst>
  <p:sldSz cx="9906000" cy="6858000" type="A4"/>
  <p:notesSz cx="6858000" cy="9144000"/>
  <p:defaultTextStyle>
    <a:defPPr>
      <a:defRPr lang="en-US"/>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09256"/>
    <a:srgbClr val="009900"/>
    <a:srgbClr val="AD9968"/>
    <a:srgbClr val="3B84AF"/>
    <a:srgbClr val="FF3300"/>
    <a:srgbClr val="000000"/>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535" autoAdjust="0"/>
    <p:restoredTop sz="94705" autoAdjust="0"/>
  </p:normalViewPr>
  <p:slideViewPr>
    <p:cSldViewPr>
      <p:cViewPr>
        <p:scale>
          <a:sx n="100" d="100"/>
          <a:sy n="100" d="100"/>
        </p:scale>
        <p:origin x="-1602" y="-600"/>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rtl="0"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rtl="0" fontAlgn="auto">
              <a:spcBef>
                <a:spcPts val="0"/>
              </a:spcBef>
              <a:spcAft>
                <a:spcPts val="0"/>
              </a:spcAft>
              <a:defRPr sz="1200">
                <a:latin typeface="+mn-lt"/>
                <a:cs typeface="+mn-cs"/>
              </a:defRPr>
            </a:lvl1pPr>
          </a:lstStyle>
          <a:p>
            <a:pPr>
              <a:defRPr/>
            </a:pPr>
            <a:fld id="{4AB5CE1D-9A7D-4D00-832B-AB80E83F9F84}" type="datetimeFigureOut">
              <a:rPr lang="en-US"/>
              <a:pPr>
                <a:defRPr/>
              </a:pPr>
              <a:t>9/18/2012</a:t>
            </a:fld>
            <a:endParaRPr lang="en-US"/>
          </a:p>
        </p:txBody>
      </p:sp>
      <p:sp>
        <p:nvSpPr>
          <p:cNvPr id="4" name="Slide Image Placeholder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rtl="0"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rtl="0">
              <a:defRPr sz="1200">
                <a:latin typeface="Calibri" pitchFamily="34" charset="0"/>
                <a:cs typeface="Arial" charset="0"/>
              </a:defRPr>
            </a:lvl1pPr>
          </a:lstStyle>
          <a:p>
            <a:pPr>
              <a:defRPr/>
            </a:pPr>
            <a:fld id="{CC3E2321-BEA1-483A-B63E-43351015782E}" type="slidenum">
              <a:rPr lang="ar-SA"/>
              <a:pPr>
                <a:defRPr/>
              </a:pPr>
              <a:t>‹#›</a:t>
            </a:fld>
            <a:endParaRPr lang="en-US"/>
          </a:p>
        </p:txBody>
      </p:sp>
    </p:spTree>
    <p:extLst>
      <p:ext uri="{BB962C8B-B14F-4D97-AF65-F5344CB8AC3E}">
        <p14:creationId xmlns:p14="http://schemas.microsoft.com/office/powerpoint/2010/main" val="205643335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
        <p:nvSpPr>
          <p:cNvPr id="4" name="Rectangle 9"/>
          <p:cNvSpPr/>
          <p:nvPr/>
        </p:nvSpPr>
        <p:spPr>
          <a:xfrm>
            <a:off x="0" y="2133600"/>
            <a:ext cx="2667000" cy="14478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5" name="Rectangle 11"/>
          <p:cNvSpPr/>
          <p:nvPr/>
        </p:nvSpPr>
        <p:spPr>
          <a:xfrm>
            <a:off x="7239000" y="2133600"/>
            <a:ext cx="2667000" cy="14478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2" name="Title 1"/>
          <p:cNvSpPr>
            <a:spLocks noGrp="1"/>
          </p:cNvSpPr>
          <p:nvPr>
            <p:ph type="ctrTitle"/>
          </p:nvPr>
        </p:nvSpPr>
        <p:spPr>
          <a:xfrm>
            <a:off x="742950" y="2130426"/>
            <a:ext cx="8420100" cy="1470025"/>
          </a:xfrm>
        </p:spPr>
        <p:txBody>
          <a:bodyPr/>
          <a:lstStyle>
            <a:lvl1pPr algn="ctr">
              <a:defRPr>
                <a:solidFill>
                  <a:schemeClr val="accent1">
                    <a:lumMod val="7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9" name="Slide Number Placeholder 3"/>
          <p:cNvSpPr>
            <a:spLocks noGrp="1"/>
          </p:cNvSpPr>
          <p:nvPr userDrawn="1">
            <p:ph type="sldNum" sz="quarter" idx="10"/>
          </p:nvPr>
        </p:nvSpPr>
        <p:spPr bwMode="auto">
          <a:xfrm>
            <a:off x="4876800" y="6356350"/>
            <a:ext cx="482600" cy="365125"/>
          </a:xfrm>
          <a:noFill/>
          <a:ln>
            <a:miter lim="800000"/>
            <a:headEnd/>
            <a:tailEnd/>
          </a:ln>
        </p:spPr>
        <p:txBody>
          <a:bodyPr/>
          <a:lstStyle/>
          <a:p>
            <a:fld id="{E1D16D93-8795-4AD6-9A1F-54CC01E741BE}" type="slidenum">
              <a:rPr lang="ar-SA" smtClean="0">
                <a:cs typeface="Arial" pitchFamily="34" charset="0"/>
              </a:rPr>
              <a:pPr/>
              <a:t>‹#›</a:t>
            </a:fld>
            <a:endParaRPr lang="en-US" dirty="0" smtClean="0">
              <a:cs typeface="Arial"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xfrm>
            <a:off x="2105025" y="6376988"/>
            <a:ext cx="571500" cy="365125"/>
          </a:xfrm>
          <a:prstGeom prst="rect">
            <a:avLst/>
          </a:prstGeom>
        </p:spPr>
        <p:txBody>
          <a:bodyPr/>
          <a:lstStyle>
            <a:lvl1pPr>
              <a:defRPr/>
            </a:lvl1pPr>
          </a:lstStyle>
          <a:p>
            <a:pPr>
              <a:defRPr/>
            </a:pPr>
            <a:fld id="{94E2D931-4EC8-4CD2-97D6-9D3F541B751A}" type="slidenum">
              <a:rPr lang="ar-SA"/>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80337" y="274639"/>
            <a:ext cx="2414588"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6575" y="274639"/>
            <a:ext cx="7078663"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xfrm>
            <a:off x="2105025" y="6376988"/>
            <a:ext cx="571500" cy="365125"/>
          </a:xfrm>
          <a:prstGeom prst="rect">
            <a:avLst/>
          </a:prstGeom>
        </p:spPr>
        <p:txBody>
          <a:bodyPr/>
          <a:lstStyle>
            <a:lvl1pPr>
              <a:defRPr/>
            </a:lvl1pPr>
          </a:lstStyle>
          <a:p>
            <a:pPr>
              <a:defRPr/>
            </a:pPr>
            <a:fld id="{9FE1D026-1D84-4E55-B04D-2B54F501D563}" type="slidenum">
              <a:rPr lang="ar-SA"/>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9"/>
          <p:cNvSpPr/>
          <p:nvPr/>
        </p:nvSpPr>
        <p:spPr>
          <a:xfrm>
            <a:off x="9424988" y="280988"/>
            <a:ext cx="304800" cy="10906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cxnSp>
        <p:nvCxnSpPr>
          <p:cNvPr id="5" name="Straight Connector 11"/>
          <p:cNvCxnSpPr/>
          <p:nvPr/>
        </p:nvCxnSpPr>
        <p:spPr>
          <a:xfrm>
            <a:off x="415925" y="1365250"/>
            <a:ext cx="9296400" cy="6350"/>
          </a:xfrm>
          <a:prstGeom prst="line">
            <a:avLst/>
          </a:prstGeom>
        </p:spPr>
        <p:style>
          <a:lnRef idx="1">
            <a:schemeClr val="accent1"/>
          </a:lnRef>
          <a:fillRef idx="0">
            <a:schemeClr val="accent1"/>
          </a:fillRef>
          <a:effectRef idx="0">
            <a:schemeClr val="accent1"/>
          </a:effectRef>
          <a:fontRef idx="minor">
            <a:schemeClr val="tx1"/>
          </a:fontRef>
        </p:style>
      </p:cxnSp>
      <p:sp>
        <p:nvSpPr>
          <p:cNvPr id="6" name="Rectangle 12"/>
          <p:cNvSpPr/>
          <p:nvPr/>
        </p:nvSpPr>
        <p:spPr>
          <a:xfrm>
            <a:off x="9424988" y="0"/>
            <a:ext cx="304800" cy="30162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2" name="Title 1"/>
          <p:cNvSpPr>
            <a:spLocks noGrp="1"/>
          </p:cNvSpPr>
          <p:nvPr>
            <p:ph type="title"/>
          </p:nvPr>
        </p:nvSpPr>
        <p:spPr/>
        <p:txBody>
          <a:bodyPr/>
          <a:lstStyle>
            <a:lvl1pPr algn="r">
              <a:defRPr baseline="0">
                <a:solidFill>
                  <a:schemeClr val="accent1">
                    <a:lumMod val="75000"/>
                  </a:schemeClr>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lgn="r">
              <a:buFont typeface="Arial" pitchFamily="34" charset="0"/>
              <a:buNone/>
              <a:defRPr>
                <a:solidFill>
                  <a:schemeClr val="tx1"/>
                </a:solidFill>
              </a:defRPr>
            </a:lvl1pPr>
            <a:lvl2pPr algn="r">
              <a:buFont typeface="Arial" pitchFamily="34" charset="0"/>
              <a:buNone/>
              <a:defRPr>
                <a:solidFill>
                  <a:schemeClr val="tx1"/>
                </a:solidFill>
              </a:defRPr>
            </a:lvl2pPr>
            <a:lvl3pPr algn="r">
              <a:buFont typeface="Arial" pitchFamily="34" charset="0"/>
              <a:buNone/>
              <a:defRPr>
                <a:solidFill>
                  <a:schemeClr val="tx1"/>
                </a:solidFill>
              </a:defRPr>
            </a:lvl3pPr>
            <a:lvl4pPr algn="r">
              <a:buFont typeface="Arial" pitchFamily="34" charset="0"/>
              <a:buNone/>
              <a:defRPr>
                <a:solidFill>
                  <a:schemeClr val="tx1"/>
                </a:solidFill>
              </a:defRPr>
            </a:lvl4pPr>
            <a:lvl5pPr algn="r">
              <a:buFont typeface="Arial" pitchFamily="34" charset="0"/>
              <a:buNone/>
              <a:defRPr>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dirty="0" smtClean="0"/>
          </a:p>
        </p:txBody>
      </p:sp>
      <p:sp>
        <p:nvSpPr>
          <p:cNvPr id="8" name="Rectangle 7"/>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506" y="4406901"/>
            <a:ext cx="8420100" cy="1362075"/>
          </a:xfrm>
        </p:spPr>
        <p:txBody>
          <a:bodyPr anchor="t"/>
          <a:lstStyle>
            <a:lvl1pPr algn="l">
              <a:defRPr sz="40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Rectangle 4"/>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5" name="Rectangle 9"/>
          <p:cNvSpPr/>
          <p:nvPr/>
        </p:nvSpPr>
        <p:spPr>
          <a:xfrm>
            <a:off x="9424988" y="280988"/>
            <a:ext cx="304800" cy="10906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cxnSp>
        <p:nvCxnSpPr>
          <p:cNvPr id="6" name="Straight Connector 11"/>
          <p:cNvCxnSpPr/>
          <p:nvPr/>
        </p:nvCxnSpPr>
        <p:spPr>
          <a:xfrm>
            <a:off x="415925" y="1365250"/>
            <a:ext cx="9296400" cy="6350"/>
          </a:xfrm>
          <a:prstGeom prst="line">
            <a:avLst/>
          </a:prstGeom>
        </p:spPr>
        <p:style>
          <a:lnRef idx="1">
            <a:schemeClr val="accent1"/>
          </a:lnRef>
          <a:fillRef idx="0">
            <a:schemeClr val="accent1"/>
          </a:fillRef>
          <a:effectRef idx="0">
            <a:schemeClr val="accent1"/>
          </a:effectRef>
          <a:fontRef idx="minor">
            <a:schemeClr val="tx1"/>
          </a:fontRef>
        </p:style>
      </p:cxnSp>
      <p:sp>
        <p:nvSpPr>
          <p:cNvPr id="7" name="Rectangle 12"/>
          <p:cNvSpPr/>
          <p:nvPr/>
        </p:nvSpPr>
        <p:spPr>
          <a:xfrm>
            <a:off x="9424988" y="0"/>
            <a:ext cx="304800" cy="30162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2" name="Title 1"/>
          <p:cNvSpPr>
            <a:spLocks noGrp="1"/>
          </p:cNvSpPr>
          <p:nvPr>
            <p:ph type="title"/>
          </p:nvPr>
        </p:nvSpPr>
        <p:spPr/>
        <p:txBody>
          <a:bodyPr/>
          <a:lstStyle>
            <a:lvl1pPr algn="r">
              <a:defRPr>
                <a:solidFill>
                  <a:schemeClr val="accent1">
                    <a:lumMod val="75000"/>
                  </a:schemeClr>
                </a:solidFill>
              </a:defRPr>
            </a:lvl1pPr>
          </a:lstStyle>
          <a:p>
            <a:r>
              <a:rPr lang="en-US" smtClean="0"/>
              <a:t>Click to edit Master title style</a:t>
            </a:r>
            <a:endParaRPr lang="en-US" dirty="0"/>
          </a:p>
        </p:txBody>
      </p:sp>
      <p:sp>
        <p:nvSpPr>
          <p:cNvPr id="11" name="Content Placeholder 2"/>
          <p:cNvSpPr>
            <a:spLocks noGrp="1"/>
          </p:cNvSpPr>
          <p:nvPr>
            <p:ph sz="half" idx="13"/>
          </p:nvPr>
        </p:nvSpPr>
        <p:spPr>
          <a:xfrm>
            <a:off x="5025242" y="1600201"/>
            <a:ext cx="4389120" cy="4525963"/>
          </a:xfrm>
        </p:spPr>
        <p:txBody>
          <a:bodyPr/>
          <a:lstStyle>
            <a:lvl1pPr marL="171450" marR="0" indent="-285750" algn="r" defTabSz="914400" rtl="1" eaLnBrk="1" fontAlgn="auto" latinLnBrk="0" hangingPunct="1">
              <a:lnSpc>
                <a:spcPct val="100000"/>
              </a:lnSpc>
              <a:spcBef>
                <a:spcPct val="20000"/>
              </a:spcBef>
              <a:spcAft>
                <a:spcPts val="0"/>
              </a:spcAft>
              <a:buClrTx/>
              <a:buSzTx/>
              <a:buFont typeface="Arial" pitchFamily="34" charset="0"/>
              <a:buNone/>
              <a:tabLst/>
              <a:defRPr sz="2800"/>
            </a:lvl1pPr>
            <a:lvl2pPr marL="742950" marR="0" indent="-285750" algn="r" defTabSz="914400" rtl="0" eaLnBrk="1" fontAlgn="auto" latinLnBrk="0" hangingPunct="1">
              <a:lnSpc>
                <a:spcPct val="100000"/>
              </a:lnSpc>
              <a:spcBef>
                <a:spcPct val="20000"/>
              </a:spcBef>
              <a:spcAft>
                <a:spcPts val="0"/>
              </a:spcAft>
              <a:buClrTx/>
              <a:buSzTx/>
              <a:buFont typeface="Arial" pitchFamily="34" charset="0"/>
              <a:buNone/>
              <a:tabLst/>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12" name="Content Placeholder 2"/>
          <p:cNvSpPr>
            <a:spLocks noGrp="1"/>
          </p:cNvSpPr>
          <p:nvPr>
            <p:ph sz="half" idx="1"/>
          </p:nvPr>
        </p:nvSpPr>
        <p:spPr>
          <a:xfrm>
            <a:off x="457200" y="1600201"/>
            <a:ext cx="4389120" cy="4525963"/>
          </a:xfrm>
        </p:spPr>
        <p:txBody>
          <a:bodyPr/>
          <a:lstStyle>
            <a:lvl1pPr marL="171450" marR="0" indent="-285750" algn="r" defTabSz="914400" rtl="1" eaLnBrk="1" fontAlgn="auto" latinLnBrk="0" hangingPunct="1">
              <a:lnSpc>
                <a:spcPct val="100000"/>
              </a:lnSpc>
              <a:spcBef>
                <a:spcPct val="20000"/>
              </a:spcBef>
              <a:spcAft>
                <a:spcPts val="0"/>
              </a:spcAft>
              <a:buClrTx/>
              <a:buSzTx/>
              <a:buFont typeface="Arial" pitchFamily="34" charset="0"/>
              <a:buNone/>
              <a:tabLst/>
              <a:defRPr sz="2800"/>
            </a:lvl1pPr>
            <a:lvl2pPr marL="742950" marR="0" indent="-285750" algn="r" defTabSz="914400" rtl="0" eaLnBrk="1" fontAlgn="auto" latinLnBrk="0" hangingPunct="1">
              <a:lnSpc>
                <a:spcPct val="100000"/>
              </a:lnSpc>
              <a:spcBef>
                <a:spcPct val="20000"/>
              </a:spcBef>
              <a:spcAft>
                <a:spcPts val="0"/>
              </a:spcAft>
              <a:buClrTx/>
              <a:buSzTx/>
              <a:buFont typeface="Arial" pitchFamily="34" charset="0"/>
              <a:buNone/>
              <a:tabLst/>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9" name="Rectangle 8"/>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Rectangle 7"/>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Rectangle 3"/>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Rectangle 2"/>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006"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a:xfrm>
            <a:off x="2105025" y="6376988"/>
            <a:ext cx="571500" cy="365125"/>
          </a:xfrm>
          <a:prstGeom prst="rect">
            <a:avLst/>
          </a:prstGeom>
        </p:spPr>
        <p:txBody>
          <a:bodyPr/>
          <a:lstStyle>
            <a:lvl1pPr>
              <a:defRPr/>
            </a:lvl1pPr>
          </a:lstStyle>
          <a:p>
            <a:pPr>
              <a:defRPr/>
            </a:pPr>
            <a:fld id="{1CD0D710-FEE9-4DD8-AEED-EBF044EACABA}" type="slidenum">
              <a:rPr lang="ar-SA"/>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00"/>
            <a:ext cx="59436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41645" y="612775"/>
            <a:ext cx="59436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a:xfrm>
            <a:off x="2105025" y="6376988"/>
            <a:ext cx="571500" cy="365125"/>
          </a:xfrm>
          <a:prstGeom prst="rect">
            <a:avLst/>
          </a:prstGeom>
        </p:spPr>
        <p:txBody>
          <a:bodyPr/>
          <a:lstStyle>
            <a:lvl1pPr>
              <a:defRPr/>
            </a:lvl1pPr>
          </a:lstStyle>
          <a:p>
            <a:pPr>
              <a:defRPr/>
            </a:pPr>
            <a:fld id="{3CD681FE-95EB-43BB-90BC-9DFA564FD6CC}" type="slidenum">
              <a:rPr lang="ar-SA"/>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9" name="Title Placeholder 1"/>
          <p:cNvSpPr>
            <a:spLocks noGrp="1"/>
          </p:cNvSpPr>
          <p:nvPr>
            <p:ph type="title"/>
          </p:nvPr>
        </p:nvSpPr>
        <p:spPr bwMode="auto">
          <a:xfrm>
            <a:off x="495300" y="274638"/>
            <a:ext cx="8915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ar-EG" smtClean="0"/>
              <a:t>العنوان الرئيسي</a:t>
            </a:r>
            <a:endParaRPr lang="en-US" smtClean="0"/>
          </a:p>
        </p:txBody>
      </p:sp>
      <p:sp>
        <p:nvSpPr>
          <p:cNvPr id="1030" name="Text Placeholder 2"/>
          <p:cNvSpPr>
            <a:spLocks noGrp="1"/>
          </p:cNvSpPr>
          <p:nvPr>
            <p:ph type="body" idx="1"/>
          </p:nvPr>
        </p:nvSpPr>
        <p:spPr bwMode="auto">
          <a:xfrm>
            <a:off x="495300" y="1600200"/>
            <a:ext cx="8915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ar-EG" smtClean="0"/>
              <a:t>المحتوى المستوى الأول</a:t>
            </a:r>
            <a:endParaRPr lang="en-US" smtClean="0"/>
          </a:p>
          <a:p>
            <a:pPr lvl="1"/>
            <a:r>
              <a:rPr lang="ar-EG" smtClean="0"/>
              <a:t>المحتوى المستوى الثاني</a:t>
            </a:r>
            <a:endParaRPr lang="en-US" smtClean="0"/>
          </a:p>
          <a:p>
            <a:pPr lvl="2"/>
            <a:r>
              <a:rPr lang="ar-EG" smtClean="0"/>
              <a:t>المحتوى المستوى الثالث</a:t>
            </a:r>
            <a:endParaRPr lang="en-US" smtClean="0"/>
          </a:p>
          <a:p>
            <a:pPr lvl="3"/>
            <a:r>
              <a:rPr lang="ar-EG" smtClean="0"/>
              <a:t>المحتوى المستوى الرابع</a:t>
            </a:r>
            <a:endParaRPr lang="en-US" smtClean="0"/>
          </a:p>
          <a:p>
            <a:pPr lvl="4"/>
            <a:r>
              <a:rPr lang="ar-EG" smtClean="0"/>
              <a:t>المحتوى المستوى الخامس</a:t>
            </a:r>
            <a:endParaRPr lang="en-US" smtClean="0"/>
          </a:p>
        </p:txBody>
      </p:sp>
      <p:sp>
        <p:nvSpPr>
          <p:cNvPr id="10" name="Rectangle 9"/>
          <p:cNvSpPr/>
          <p:nvPr userDrawn="1"/>
        </p:nvSpPr>
        <p:spPr>
          <a:xfrm>
            <a:off x="0" y="6324600"/>
            <a:ext cx="9906000" cy="5334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a:p>
        </p:txBody>
      </p:sp>
      <p:grpSp>
        <p:nvGrpSpPr>
          <p:cNvPr id="12" name="Group 7"/>
          <p:cNvGrpSpPr>
            <a:grpSpLocks/>
          </p:cNvGrpSpPr>
          <p:nvPr userDrawn="1"/>
        </p:nvGrpSpPr>
        <p:grpSpPr bwMode="auto">
          <a:xfrm>
            <a:off x="8610600" y="5791200"/>
            <a:ext cx="941388" cy="914400"/>
            <a:chOff x="5210750" y="1066800"/>
            <a:chExt cx="2976900" cy="3130677"/>
          </a:xfrm>
        </p:grpSpPr>
        <p:sp>
          <p:nvSpPr>
            <p:cNvPr id="13" name="Oval 12"/>
            <p:cNvSpPr/>
            <p:nvPr/>
          </p:nvSpPr>
          <p:spPr>
            <a:xfrm>
              <a:off x="5321191" y="1142893"/>
              <a:ext cx="2766057" cy="297305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pic>
          <p:nvPicPr>
            <p:cNvPr id="14" name="Picture 2" descr="http://kfu.files.googlepages.com/newKFUlogo.jpg"/>
            <p:cNvPicPr>
              <a:picLocks noChangeAspect="1" noChangeArrowheads="1"/>
            </p:cNvPicPr>
            <p:nvPr/>
          </p:nvPicPr>
          <p:blipFill>
            <a:blip r:embed="rId13" cstate="print">
              <a:clrChange>
                <a:clrFrom>
                  <a:srgbClr val="FFFFFF"/>
                </a:clrFrom>
                <a:clrTo>
                  <a:srgbClr val="FFFFFF">
                    <a:alpha val="0"/>
                  </a:srgbClr>
                </a:clrTo>
              </a:clrChange>
            </a:blip>
            <a:srcRect/>
            <a:stretch>
              <a:fillRect/>
            </a:stretch>
          </p:blipFill>
          <p:spPr bwMode="auto">
            <a:xfrm>
              <a:off x="5210750" y="1066800"/>
              <a:ext cx="2976900" cy="3130677"/>
            </a:xfrm>
            <a:prstGeom prst="rect">
              <a:avLst/>
            </a:prstGeom>
            <a:noFill/>
            <a:ln w="9525">
              <a:noFill/>
              <a:miter lim="800000"/>
              <a:headEnd/>
              <a:tailEnd/>
            </a:ln>
          </p:spPr>
        </p:pic>
      </p:grpSp>
      <p:sp>
        <p:nvSpPr>
          <p:cNvPr id="15" name="Slide Number Placeholder 5"/>
          <p:cNvSpPr>
            <a:spLocks noGrp="1"/>
          </p:cNvSpPr>
          <p:nvPr>
            <p:ph type="sldNum" sz="quarter" idx="4"/>
          </p:nvPr>
        </p:nvSpPr>
        <p:spPr>
          <a:xfrm>
            <a:off x="4914900" y="6376988"/>
            <a:ext cx="571500" cy="365125"/>
          </a:xfrm>
          <a:prstGeom prst="rect">
            <a:avLst/>
          </a:prstGeom>
        </p:spPr>
        <p:txBody>
          <a:bodyPr vert="horz" wrap="square" lIns="91440" tIns="45720" rIns="91440" bIns="45720" numCol="1" anchor="ctr" anchorCtr="0" compatLnSpc="1">
            <a:prstTxWarp prst="textNoShape">
              <a:avLst/>
            </a:prstTxWarp>
          </a:bodyPr>
          <a:lstStyle>
            <a:lvl1pPr rtl="0">
              <a:defRPr sz="1200">
                <a:solidFill>
                  <a:schemeClr val="bg1"/>
                </a:solidFill>
                <a:latin typeface="Calibri" pitchFamily="34" charset="0"/>
                <a:cs typeface="Arial" charset="0"/>
              </a:defRPr>
            </a:lvl1pPr>
          </a:lstStyle>
          <a:p>
            <a:pPr>
              <a:defRPr/>
            </a:pPr>
            <a:endParaRPr lang="en-US" dirty="0"/>
          </a:p>
        </p:txBody>
      </p:sp>
      <p:sp>
        <p:nvSpPr>
          <p:cNvPr id="16" name="Rectangle 15"/>
          <p:cNvSpPr/>
          <p:nvPr userDrawn="1"/>
        </p:nvSpPr>
        <p:spPr>
          <a:xfrm>
            <a:off x="6781800" y="6519446"/>
            <a:ext cx="1928926"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King Faisal University</a:t>
            </a:r>
            <a:endParaRPr lang="en-US" sz="1600" dirty="0">
              <a:solidFill>
                <a:schemeClr val="bg1"/>
              </a:solidFill>
              <a:latin typeface="+mn-lt"/>
              <a:cs typeface="+mn-cs"/>
            </a:endParaRPr>
          </a:p>
        </p:txBody>
      </p:sp>
      <p:sp>
        <p:nvSpPr>
          <p:cNvPr id="17" name="Rectangle 16"/>
          <p:cNvSpPr/>
          <p:nvPr userDrawn="1"/>
        </p:nvSpPr>
        <p:spPr>
          <a:xfrm>
            <a:off x="7050442" y="6290846"/>
            <a:ext cx="1407758" cy="338554"/>
          </a:xfrm>
          <a:prstGeom prst="rect">
            <a:avLst/>
          </a:prstGeom>
        </p:spPr>
        <p:txBody>
          <a:bodyPr wrap="none">
            <a:spAutoFit/>
          </a:bodyPr>
          <a:lstStyle/>
          <a:p>
            <a:pPr algn="l" rtl="0" fontAlgn="auto">
              <a:spcBef>
                <a:spcPts val="0"/>
              </a:spcBef>
              <a:spcAft>
                <a:spcPts val="0"/>
              </a:spcAft>
              <a:defRPr/>
            </a:pPr>
            <a:r>
              <a:rPr lang="ar-SA" sz="1600" b="1" dirty="0" smtClean="0">
                <a:solidFill>
                  <a:schemeClr val="bg1"/>
                </a:solidFill>
                <a:latin typeface="+mn-lt"/>
                <a:cs typeface="+mn-cs"/>
              </a:rPr>
              <a:t>جامعة الملك فيصل</a:t>
            </a:r>
            <a:endParaRPr lang="en-US" sz="1600" b="1" dirty="0">
              <a:solidFill>
                <a:schemeClr val="bg1"/>
              </a:solidFill>
              <a:latin typeface="+mn-lt"/>
              <a:cs typeface="+mn-cs"/>
            </a:endParaRPr>
          </a:p>
        </p:txBody>
      </p:sp>
      <p:pic>
        <p:nvPicPr>
          <p:cNvPr id="18" name="Picture 17" descr="logo EDE.png"/>
          <p:cNvPicPr>
            <a:picLocks noChangeAspect="1"/>
          </p:cNvPicPr>
          <p:nvPr userDrawn="1"/>
        </p:nvPicPr>
        <p:blipFill>
          <a:blip r:embed="rId14" cstate="print"/>
          <a:stretch>
            <a:fillRect/>
          </a:stretch>
        </p:blipFill>
        <p:spPr>
          <a:xfrm>
            <a:off x="304800" y="5791200"/>
            <a:ext cx="838200" cy="938645"/>
          </a:xfrm>
          <a:prstGeom prst="rect">
            <a:avLst/>
          </a:prstGeom>
        </p:spPr>
      </p:pic>
      <p:sp>
        <p:nvSpPr>
          <p:cNvPr id="19" name="Rectangle 18"/>
          <p:cNvSpPr/>
          <p:nvPr userDrawn="1"/>
        </p:nvSpPr>
        <p:spPr>
          <a:xfrm>
            <a:off x="914400" y="6581001"/>
            <a:ext cx="3116046" cy="276999"/>
          </a:xfrm>
          <a:prstGeom prst="rect">
            <a:avLst/>
          </a:prstGeom>
        </p:spPr>
        <p:txBody>
          <a:bodyPr wrap="none">
            <a:spAutoFit/>
          </a:bodyPr>
          <a:lstStyle/>
          <a:p>
            <a:pPr algn="l" rtl="0" fontAlgn="auto">
              <a:spcBef>
                <a:spcPts val="0"/>
              </a:spcBef>
              <a:spcAft>
                <a:spcPts val="0"/>
              </a:spcAft>
              <a:defRPr/>
            </a:pPr>
            <a:r>
              <a:rPr lang="en-US" sz="1200" dirty="0" smtClean="0">
                <a:solidFill>
                  <a:schemeClr val="bg1"/>
                </a:solidFill>
                <a:latin typeface="+mn-lt"/>
                <a:cs typeface="+mn-cs"/>
              </a:rPr>
              <a:t>Deanship of E-Learning and Distance Education</a:t>
            </a:r>
            <a:endParaRPr lang="en-US" sz="1200" dirty="0">
              <a:solidFill>
                <a:schemeClr val="bg1"/>
              </a:solidFill>
              <a:latin typeface="+mn-lt"/>
              <a:cs typeface="+mn-cs"/>
            </a:endParaRPr>
          </a:p>
        </p:txBody>
      </p:sp>
      <p:sp>
        <p:nvSpPr>
          <p:cNvPr id="20" name="Rectangle 19"/>
          <p:cNvSpPr/>
          <p:nvPr userDrawn="1"/>
        </p:nvSpPr>
        <p:spPr>
          <a:xfrm>
            <a:off x="1183042" y="6290846"/>
            <a:ext cx="2795958" cy="338554"/>
          </a:xfrm>
          <a:prstGeom prst="rect">
            <a:avLst/>
          </a:prstGeom>
        </p:spPr>
        <p:txBody>
          <a:bodyPr wrap="none">
            <a:spAutoFit/>
          </a:bodyPr>
          <a:lstStyle/>
          <a:p>
            <a:pPr algn="l" rtl="0" fontAlgn="auto">
              <a:spcBef>
                <a:spcPts val="0"/>
              </a:spcBef>
              <a:spcAft>
                <a:spcPts val="0"/>
              </a:spcAft>
              <a:defRPr/>
            </a:pPr>
            <a:r>
              <a:rPr lang="ar-SA" sz="1600" b="1" dirty="0" smtClean="0">
                <a:solidFill>
                  <a:schemeClr val="bg1"/>
                </a:solidFill>
                <a:latin typeface="+mn-lt"/>
                <a:cs typeface="+mn-cs"/>
              </a:rPr>
              <a:t>عمادة التعلم</a:t>
            </a:r>
            <a:r>
              <a:rPr lang="ar-SA" sz="1600" b="1" baseline="0" dirty="0" smtClean="0">
                <a:solidFill>
                  <a:schemeClr val="bg1"/>
                </a:solidFill>
                <a:latin typeface="+mn-lt"/>
                <a:cs typeface="+mn-cs"/>
              </a:rPr>
              <a:t> الإ</a:t>
            </a:r>
            <a:r>
              <a:rPr lang="ar-EG" sz="1600" b="1" baseline="0" dirty="0" smtClean="0">
                <a:solidFill>
                  <a:schemeClr val="bg1"/>
                </a:solidFill>
                <a:latin typeface="+mn-lt"/>
                <a:cs typeface="+mn-cs"/>
              </a:rPr>
              <a:t>ل</a:t>
            </a:r>
            <a:r>
              <a:rPr lang="ar-SA" sz="1600" b="1" baseline="0" dirty="0" smtClean="0">
                <a:solidFill>
                  <a:schemeClr val="bg1"/>
                </a:solidFill>
                <a:latin typeface="+mn-lt"/>
                <a:cs typeface="+mn-cs"/>
              </a:rPr>
              <a:t>كتروني والتعل</a:t>
            </a:r>
            <a:r>
              <a:rPr lang="ar-EG" sz="1600" b="1" baseline="0" dirty="0" smtClean="0">
                <a:solidFill>
                  <a:schemeClr val="bg1"/>
                </a:solidFill>
                <a:latin typeface="+mn-lt"/>
                <a:cs typeface="+mn-cs"/>
              </a:rPr>
              <a:t>ي</a:t>
            </a:r>
            <a:r>
              <a:rPr lang="ar-SA" sz="1600" b="1" baseline="0" dirty="0" smtClean="0">
                <a:solidFill>
                  <a:schemeClr val="bg1"/>
                </a:solidFill>
                <a:latin typeface="+mn-lt"/>
                <a:cs typeface="+mn-cs"/>
              </a:rPr>
              <a:t>م عن بعد</a:t>
            </a:r>
            <a:endParaRPr lang="en-US" sz="1600" b="1" dirty="0">
              <a:solidFill>
                <a:schemeClr val="bg1"/>
              </a:solidFill>
              <a:latin typeface="+mn-lt"/>
              <a:cs typeface="+mn-cs"/>
            </a:endParaRPr>
          </a:p>
        </p:txBody>
      </p:sp>
    </p:spTree>
  </p:cSld>
  <p:clrMap bg1="lt1" tx1="dk1" bg2="lt2" tx2="dk2" accent1="accent1" accent2="accent2" accent3="accent3" accent4="accent4" accent5="accent5" accent6="accent6" hlink="hlink" folHlink="folHlink"/>
  <p:sldLayoutIdLst>
    <p:sldLayoutId id="2147483772" r:id="rId1"/>
    <p:sldLayoutId id="2147483773" r:id="rId2"/>
    <p:sldLayoutId id="2147483764" r:id="rId3"/>
    <p:sldLayoutId id="2147483774" r:id="rId4"/>
    <p:sldLayoutId id="2147483765" r:id="rId5"/>
    <p:sldLayoutId id="2147483766" r:id="rId6"/>
    <p:sldLayoutId id="2147483767" r:id="rId7"/>
    <p:sldLayoutId id="2147483768" r:id="rId8"/>
    <p:sldLayoutId id="2147483769" r:id="rId9"/>
    <p:sldLayoutId id="2147483770" r:id="rId10"/>
    <p:sldLayoutId id="2147483771" r:id="rId11"/>
  </p:sldLayoutIdLst>
  <p:hf hdr="0" ftr="0" dt="0"/>
  <p:txStyles>
    <p:titleStyle>
      <a:lvl1pPr algn="r" rtl="0" eaLnBrk="0" fontAlgn="base" hangingPunct="0">
        <a:spcBef>
          <a:spcPct val="0"/>
        </a:spcBef>
        <a:spcAft>
          <a:spcPct val="0"/>
        </a:spcAft>
        <a:defRPr sz="4400" kern="1200">
          <a:solidFill>
            <a:srgbClr val="376092"/>
          </a:solidFill>
          <a:latin typeface="+mj-lt"/>
          <a:ea typeface="+mj-ea"/>
          <a:cs typeface="Arial" charset="0"/>
        </a:defRPr>
      </a:lvl1pPr>
      <a:lvl2pPr algn="r" rtl="0" eaLnBrk="0" fontAlgn="base" hangingPunct="0">
        <a:spcBef>
          <a:spcPct val="0"/>
        </a:spcBef>
        <a:spcAft>
          <a:spcPct val="0"/>
        </a:spcAft>
        <a:defRPr sz="4400">
          <a:solidFill>
            <a:srgbClr val="376092"/>
          </a:solidFill>
          <a:latin typeface="Calibri" pitchFamily="34" charset="0"/>
          <a:cs typeface="Arial" charset="0"/>
        </a:defRPr>
      </a:lvl2pPr>
      <a:lvl3pPr algn="r" rtl="0" eaLnBrk="0" fontAlgn="base" hangingPunct="0">
        <a:spcBef>
          <a:spcPct val="0"/>
        </a:spcBef>
        <a:spcAft>
          <a:spcPct val="0"/>
        </a:spcAft>
        <a:defRPr sz="4400">
          <a:solidFill>
            <a:srgbClr val="376092"/>
          </a:solidFill>
          <a:latin typeface="Calibri" pitchFamily="34" charset="0"/>
          <a:cs typeface="Arial" charset="0"/>
        </a:defRPr>
      </a:lvl3pPr>
      <a:lvl4pPr algn="r" rtl="0" eaLnBrk="0" fontAlgn="base" hangingPunct="0">
        <a:spcBef>
          <a:spcPct val="0"/>
        </a:spcBef>
        <a:spcAft>
          <a:spcPct val="0"/>
        </a:spcAft>
        <a:defRPr sz="4400">
          <a:solidFill>
            <a:srgbClr val="376092"/>
          </a:solidFill>
          <a:latin typeface="Calibri" pitchFamily="34" charset="0"/>
          <a:cs typeface="Arial" charset="0"/>
        </a:defRPr>
      </a:lvl4pPr>
      <a:lvl5pPr algn="r" rtl="0" eaLnBrk="0" fontAlgn="base" hangingPunct="0">
        <a:spcBef>
          <a:spcPct val="0"/>
        </a:spcBef>
        <a:spcAft>
          <a:spcPct val="0"/>
        </a:spcAft>
        <a:defRPr sz="4400">
          <a:solidFill>
            <a:srgbClr val="376092"/>
          </a:solidFill>
          <a:latin typeface="Calibri" pitchFamily="34" charset="0"/>
          <a:cs typeface="Arial" charset="0"/>
        </a:defRPr>
      </a:lvl5pPr>
      <a:lvl6pPr marL="457200" algn="r" rtl="0" fontAlgn="base">
        <a:spcBef>
          <a:spcPct val="0"/>
        </a:spcBef>
        <a:spcAft>
          <a:spcPct val="0"/>
        </a:spcAft>
        <a:defRPr sz="4400">
          <a:solidFill>
            <a:srgbClr val="376092"/>
          </a:solidFill>
          <a:latin typeface="Calibri" pitchFamily="34" charset="0"/>
          <a:cs typeface="Arial" charset="0"/>
        </a:defRPr>
      </a:lvl6pPr>
      <a:lvl7pPr marL="914400" algn="r" rtl="0" fontAlgn="base">
        <a:spcBef>
          <a:spcPct val="0"/>
        </a:spcBef>
        <a:spcAft>
          <a:spcPct val="0"/>
        </a:spcAft>
        <a:defRPr sz="4400">
          <a:solidFill>
            <a:srgbClr val="376092"/>
          </a:solidFill>
          <a:latin typeface="Calibri" pitchFamily="34" charset="0"/>
          <a:cs typeface="Arial" charset="0"/>
        </a:defRPr>
      </a:lvl7pPr>
      <a:lvl8pPr marL="1371600" algn="r" rtl="0" fontAlgn="base">
        <a:spcBef>
          <a:spcPct val="0"/>
        </a:spcBef>
        <a:spcAft>
          <a:spcPct val="0"/>
        </a:spcAft>
        <a:defRPr sz="4400">
          <a:solidFill>
            <a:srgbClr val="376092"/>
          </a:solidFill>
          <a:latin typeface="Calibri" pitchFamily="34" charset="0"/>
          <a:cs typeface="Arial" charset="0"/>
        </a:defRPr>
      </a:lvl8pPr>
      <a:lvl9pPr marL="1828800" algn="r" rtl="0" fontAlgn="base">
        <a:spcBef>
          <a:spcPct val="0"/>
        </a:spcBef>
        <a:spcAft>
          <a:spcPct val="0"/>
        </a:spcAft>
        <a:defRPr sz="4400">
          <a:solidFill>
            <a:srgbClr val="376092"/>
          </a:solidFill>
          <a:latin typeface="Calibri" pitchFamily="34" charset="0"/>
          <a:cs typeface="Arial" charset="0"/>
        </a:defRPr>
      </a:lvl9pPr>
    </p:titleStyle>
    <p:bodyStyle>
      <a:lvl1pPr marL="342900" indent="-342900" algn="r" rtl="0" eaLnBrk="0" fontAlgn="base" hangingPunct="0">
        <a:spcBef>
          <a:spcPct val="20000"/>
        </a:spcBef>
        <a:spcAft>
          <a:spcPct val="0"/>
        </a:spcAft>
        <a:buFont typeface="Arial" pitchFamily="34" charset="0"/>
        <a:buChar char="•"/>
        <a:defRPr sz="3200" kern="1200">
          <a:solidFill>
            <a:schemeClr val="tx1"/>
          </a:solidFill>
          <a:latin typeface="+mn-lt"/>
          <a:ea typeface="+mn-ea"/>
          <a:cs typeface="Arial" charset="0"/>
        </a:defRPr>
      </a:lvl1pPr>
      <a:lvl2pPr marL="742950" indent="-285750" algn="r" rtl="0" eaLnBrk="0" fontAlgn="base" hangingPunct="0">
        <a:spcBef>
          <a:spcPct val="20000"/>
        </a:spcBef>
        <a:spcAft>
          <a:spcPct val="0"/>
        </a:spcAft>
        <a:buFont typeface="Arial" pitchFamily="34" charset="0"/>
        <a:buChar char="–"/>
        <a:defRPr sz="2800" kern="1200">
          <a:solidFill>
            <a:schemeClr val="tx1"/>
          </a:solidFill>
          <a:latin typeface="+mn-lt"/>
          <a:ea typeface="+mn-ea"/>
          <a:cs typeface="Arial" charset="0"/>
        </a:defRPr>
      </a:lvl2pPr>
      <a:lvl3pPr marL="1143000" indent="-228600" algn="r" rtl="0" eaLnBrk="0" fontAlgn="base" hangingPunct="0">
        <a:spcBef>
          <a:spcPct val="20000"/>
        </a:spcBef>
        <a:spcAft>
          <a:spcPct val="0"/>
        </a:spcAft>
        <a:buFont typeface="Arial" pitchFamily="34" charset="0"/>
        <a:buChar char="•"/>
        <a:defRPr sz="2400" kern="1200">
          <a:solidFill>
            <a:schemeClr val="tx1"/>
          </a:solidFill>
          <a:latin typeface="+mn-lt"/>
          <a:ea typeface="+mn-ea"/>
          <a:cs typeface="Arial" charset="0"/>
        </a:defRPr>
      </a:lvl3pPr>
      <a:lvl4pPr marL="1600200" indent="-228600" algn="r" rtl="0" eaLnBrk="0" fontAlgn="base" hangingPunct="0">
        <a:spcBef>
          <a:spcPct val="20000"/>
        </a:spcBef>
        <a:spcAft>
          <a:spcPct val="0"/>
        </a:spcAft>
        <a:buFont typeface="Arial" pitchFamily="34" charset="0"/>
        <a:buChar char="–"/>
        <a:defRPr sz="2000" kern="1200">
          <a:solidFill>
            <a:schemeClr val="tx1"/>
          </a:solidFill>
          <a:latin typeface="+mn-lt"/>
          <a:ea typeface="+mn-ea"/>
          <a:cs typeface="Arial" charset="0"/>
        </a:defRPr>
      </a:lvl4pPr>
      <a:lvl5pPr marL="2057400" indent="-228600" algn="r" rtl="0" eaLnBrk="0" fontAlgn="base" hangingPunct="0">
        <a:spcBef>
          <a:spcPct val="20000"/>
        </a:spcBef>
        <a:spcAft>
          <a:spcPct val="0"/>
        </a:spcAft>
        <a:buFont typeface="Arial" pitchFamily="34" charset="0"/>
        <a:buChar char="»"/>
        <a:defRPr sz="2000" kern="1200">
          <a:solidFill>
            <a:schemeClr val="tx1"/>
          </a:solidFill>
          <a:latin typeface="+mn-lt"/>
          <a:ea typeface="+mn-ea"/>
          <a:cs typeface="Arial"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ctrTitle"/>
          </p:nvPr>
        </p:nvSpPr>
        <p:spPr>
          <a:xfrm>
            <a:off x="742950" y="2130425"/>
            <a:ext cx="8420100" cy="1470025"/>
          </a:xfrm>
        </p:spPr>
        <p:txBody>
          <a:bodyPr/>
          <a:lstStyle/>
          <a:p>
            <a:pPr eaLnBrk="1" hangingPunct="1"/>
            <a:endParaRPr lang="ar-SA" dirty="0" smtClean="0">
              <a:solidFill>
                <a:srgbClr val="376092"/>
              </a:solidFill>
              <a:cs typeface="Arial" pitchFamily="34" charset="0"/>
            </a:endParaRPr>
          </a:p>
        </p:txBody>
      </p:sp>
      <p:sp>
        <p:nvSpPr>
          <p:cNvPr id="3" name="Subtitle 2"/>
          <p:cNvSpPr>
            <a:spLocks noGrp="1"/>
          </p:cNvSpPr>
          <p:nvPr>
            <p:ph type="subTitle" idx="1"/>
          </p:nvPr>
        </p:nvSpPr>
        <p:spPr/>
        <p:txBody>
          <a:bodyPr rtlCol="0">
            <a:normAutofit/>
          </a:bodyPr>
          <a:lstStyle/>
          <a:p>
            <a:pPr eaLnBrk="1" fontAlgn="auto" hangingPunct="1">
              <a:spcAft>
                <a:spcPts val="0"/>
              </a:spcAft>
              <a:defRPr/>
            </a:pPr>
            <a:endParaRPr lang="en-US" smtClean="0">
              <a:cs typeface="+mn-cs"/>
            </a:endParaRPr>
          </a:p>
        </p:txBody>
      </p:sp>
      <p:sp>
        <p:nvSpPr>
          <p:cNvPr id="5124" name="Slide Number Placeholder 3"/>
          <p:cNvSpPr>
            <a:spLocks noGrp="1"/>
          </p:cNvSpPr>
          <p:nvPr>
            <p:ph type="sldNum" sz="quarter" idx="10"/>
          </p:nvPr>
        </p:nvSpPr>
        <p:spPr bwMode="auto">
          <a:xfrm>
            <a:off x="4927600" y="6356350"/>
            <a:ext cx="482600" cy="365125"/>
          </a:xfrm>
          <a:noFill/>
          <a:ln>
            <a:miter lim="800000"/>
            <a:headEnd/>
            <a:tailEnd/>
          </a:ln>
        </p:spPr>
        <p:txBody>
          <a:bodyPr/>
          <a:lstStyle/>
          <a:p>
            <a:fld id="{10032AED-950E-4013-8E81-DE89BE95EEEF}" type="slidenum">
              <a:rPr lang="ar-SA" smtClean="0">
                <a:cs typeface="Arial" pitchFamily="34" charset="0"/>
              </a:rPr>
              <a:pPr/>
              <a:t>1</a:t>
            </a:fld>
            <a:endParaRPr lang="en-US" smtClean="0">
              <a:cs typeface="Arial" pitchFamily="34" charset="0"/>
            </a:endParaRPr>
          </a:p>
        </p:txBody>
      </p:sp>
      <p:sp>
        <p:nvSpPr>
          <p:cNvPr id="5" name="Rectangle 4"/>
          <p:cNvSpPr/>
          <p:nvPr/>
        </p:nvSpPr>
        <p:spPr>
          <a:xfrm>
            <a:off x="0" y="0"/>
            <a:ext cx="9906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a:p>
        </p:txBody>
      </p:sp>
      <p:sp>
        <p:nvSpPr>
          <p:cNvPr id="6" name="Rectangle 5"/>
          <p:cNvSpPr/>
          <p:nvPr/>
        </p:nvSpPr>
        <p:spPr>
          <a:xfrm>
            <a:off x="0" y="0"/>
            <a:ext cx="9906000" cy="3429000"/>
          </a:xfrm>
          <a:prstGeom prst="rect">
            <a:avLst/>
          </a:prstGeom>
          <a:solidFill>
            <a:srgbClr val="709256"/>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dirty="0"/>
          </a:p>
        </p:txBody>
      </p:sp>
      <p:sp>
        <p:nvSpPr>
          <p:cNvPr id="5127" name="Subtitle 2"/>
          <p:cNvSpPr txBox="1">
            <a:spLocks/>
          </p:cNvSpPr>
          <p:nvPr/>
        </p:nvSpPr>
        <p:spPr bwMode="auto">
          <a:xfrm>
            <a:off x="5822950" y="4648200"/>
            <a:ext cx="4083050" cy="1066800"/>
          </a:xfrm>
          <a:prstGeom prst="rect">
            <a:avLst/>
          </a:prstGeom>
          <a:noFill/>
          <a:ln w="9525">
            <a:noFill/>
            <a:miter lim="800000"/>
            <a:headEnd/>
            <a:tailEnd/>
          </a:ln>
        </p:spPr>
        <p:txBody>
          <a:bodyPr/>
          <a:lstStyle/>
          <a:p>
            <a:pPr algn="ctr" rtl="0">
              <a:spcBef>
                <a:spcPct val="20000"/>
              </a:spcBef>
              <a:buFont typeface="Arial" pitchFamily="34" charset="0"/>
              <a:buNone/>
            </a:pPr>
            <a:r>
              <a:rPr lang="ar-SA" sz="2400" b="1" dirty="0" smtClean="0">
                <a:solidFill>
                  <a:schemeClr val="tx2">
                    <a:lumMod val="75000"/>
                  </a:schemeClr>
                </a:solidFill>
                <a:latin typeface="Calibri" pitchFamily="34" charset="0"/>
              </a:rPr>
              <a:t>جامعة الملك فيصل</a:t>
            </a:r>
          </a:p>
          <a:p>
            <a:pPr algn="ctr" rtl="0">
              <a:spcBef>
                <a:spcPct val="20000"/>
              </a:spcBef>
              <a:buFont typeface="Arial" pitchFamily="34" charset="0"/>
              <a:buNone/>
            </a:pPr>
            <a:r>
              <a:rPr lang="ar-SA" sz="2400" b="1" dirty="0" smtClean="0">
                <a:solidFill>
                  <a:schemeClr val="tx2">
                    <a:lumMod val="75000"/>
                  </a:schemeClr>
                </a:solidFill>
                <a:latin typeface="Calibri" pitchFamily="34" charset="0"/>
              </a:rPr>
              <a:t>عمادة التعلم الإلكتروني والتعليم عن بعد</a:t>
            </a:r>
            <a:endParaRPr lang="en-US" sz="2400" b="1" dirty="0">
              <a:solidFill>
                <a:schemeClr val="tx2">
                  <a:lumMod val="75000"/>
                </a:schemeClr>
              </a:solidFill>
              <a:latin typeface="Calibri" pitchFamily="34" charset="0"/>
            </a:endParaRPr>
          </a:p>
          <a:p>
            <a:pPr algn="ctr" rtl="0">
              <a:spcBef>
                <a:spcPct val="20000"/>
              </a:spcBef>
              <a:buFont typeface="Arial" pitchFamily="34" charset="0"/>
              <a:buNone/>
            </a:pPr>
            <a:r>
              <a:rPr lang="ar-SA" sz="2400" dirty="0" smtClean="0">
                <a:solidFill>
                  <a:schemeClr val="tx2">
                    <a:lumMod val="75000"/>
                  </a:schemeClr>
                </a:solidFill>
                <a:latin typeface="Calibri" pitchFamily="34" charset="0"/>
              </a:rPr>
              <a:t>	</a:t>
            </a:r>
            <a:endParaRPr lang="en-US" sz="2400" dirty="0">
              <a:solidFill>
                <a:schemeClr val="tx2">
                  <a:lumMod val="75000"/>
                </a:schemeClr>
              </a:solidFill>
              <a:latin typeface="Calibri" pitchFamily="34" charset="0"/>
            </a:endParaRPr>
          </a:p>
        </p:txBody>
      </p:sp>
      <p:grpSp>
        <p:nvGrpSpPr>
          <p:cNvPr id="5128" name="Group 7"/>
          <p:cNvGrpSpPr>
            <a:grpSpLocks/>
          </p:cNvGrpSpPr>
          <p:nvPr/>
        </p:nvGrpSpPr>
        <p:grpSpPr bwMode="auto">
          <a:xfrm>
            <a:off x="6494463" y="1981200"/>
            <a:ext cx="2600325" cy="2524125"/>
            <a:chOff x="5210750" y="1066800"/>
            <a:chExt cx="2976900" cy="3130677"/>
          </a:xfrm>
        </p:grpSpPr>
        <p:sp>
          <p:nvSpPr>
            <p:cNvPr id="9" name="Oval 8"/>
            <p:cNvSpPr/>
            <p:nvPr/>
          </p:nvSpPr>
          <p:spPr>
            <a:xfrm>
              <a:off x="5321611" y="1143591"/>
              <a:ext cx="2767900" cy="29731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pic>
          <p:nvPicPr>
            <p:cNvPr id="5133" name="Picture 2" descr="http://kfu.files.googlepages.com/newKFUlogo.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5210750" y="1066800"/>
              <a:ext cx="2976900" cy="3130677"/>
            </a:xfrm>
            <a:prstGeom prst="rect">
              <a:avLst/>
            </a:prstGeom>
            <a:noFill/>
            <a:ln w="9525">
              <a:noFill/>
              <a:miter lim="800000"/>
              <a:headEnd/>
              <a:tailEnd/>
            </a:ln>
          </p:spPr>
        </p:pic>
      </p:grpSp>
      <p:sp>
        <p:nvSpPr>
          <p:cNvPr id="5131" name="Slide Number Placeholder 10"/>
          <p:cNvSpPr txBox="1">
            <a:spLocks/>
          </p:cNvSpPr>
          <p:nvPr/>
        </p:nvSpPr>
        <p:spPr bwMode="auto">
          <a:xfrm>
            <a:off x="381000" y="6405563"/>
            <a:ext cx="2311400" cy="365125"/>
          </a:xfrm>
          <a:prstGeom prst="rect">
            <a:avLst/>
          </a:prstGeom>
          <a:noFill/>
          <a:ln w="9525">
            <a:noFill/>
            <a:miter lim="800000"/>
            <a:headEnd/>
            <a:tailEnd/>
          </a:ln>
        </p:spPr>
        <p:txBody>
          <a:bodyPr anchor="ctr"/>
          <a:lstStyle/>
          <a:p>
            <a:pPr rtl="0"/>
            <a:fld id="{BD304080-26AE-472C-BC30-C39120F3D8A0}" type="slidenum">
              <a:rPr lang="ar-SA" sz="1200">
                <a:solidFill>
                  <a:schemeClr val="bg1"/>
                </a:solidFill>
                <a:latin typeface="Calibri" pitchFamily="34" charset="0"/>
              </a:rPr>
              <a:pPr rtl="0"/>
              <a:t>1</a:t>
            </a:fld>
            <a:endParaRPr lang="en-US" sz="1200">
              <a:solidFill>
                <a:schemeClr val="bg1"/>
              </a:solidFill>
              <a:latin typeface="Calibri" pitchFamily="34" charset="0"/>
            </a:endParaRPr>
          </a:p>
        </p:txBody>
      </p:sp>
      <p:sp>
        <p:nvSpPr>
          <p:cNvPr id="14" name="Title 1"/>
          <p:cNvSpPr txBox="1">
            <a:spLocks/>
          </p:cNvSpPr>
          <p:nvPr/>
        </p:nvSpPr>
        <p:spPr bwMode="auto">
          <a:xfrm>
            <a:off x="0" y="2514600"/>
            <a:ext cx="5670550" cy="3429000"/>
          </a:xfrm>
          <a:prstGeom prst="rect">
            <a:avLst/>
          </a:prstGeom>
          <a:noFill/>
          <a:ln w="9525">
            <a:noFill/>
            <a:miter lim="800000"/>
            <a:headEnd/>
            <a:tailEnd/>
          </a:ln>
        </p:spPr>
        <p:txBody>
          <a:bodyPr anchor="ctr"/>
          <a:lstStyle>
            <a:defPPr>
              <a:defRPr lang="en-US"/>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a:lstStyle>
          <a:p>
            <a:pPr algn="ctr"/>
            <a:r>
              <a:rPr lang="ar-EG" sz="3700" b="1" dirty="0" smtClean="0">
                <a:solidFill>
                  <a:schemeClr val="accent1">
                    <a:lumMod val="50000"/>
                  </a:schemeClr>
                </a:solidFill>
                <a:latin typeface="AYM Wadiy S_U normal."/>
                <a:cs typeface="Times New Roman" pitchFamily="18" charset="0"/>
              </a:rPr>
              <a:t>اس</a:t>
            </a:r>
            <a:r>
              <a:rPr lang="ar-SA" sz="3700" b="1" dirty="0" smtClean="0">
                <a:solidFill>
                  <a:schemeClr val="accent1">
                    <a:lumMod val="50000"/>
                  </a:schemeClr>
                </a:solidFill>
                <a:latin typeface="AYM Wadiy S_U normal."/>
                <a:cs typeface="Times New Roman" pitchFamily="18" charset="0"/>
              </a:rPr>
              <a:t>ـ</a:t>
            </a:r>
            <a:r>
              <a:rPr lang="ar-EG" sz="3700" b="1" dirty="0" smtClean="0">
                <a:solidFill>
                  <a:schemeClr val="accent1">
                    <a:lumMod val="50000"/>
                  </a:schemeClr>
                </a:solidFill>
                <a:latin typeface="AYM Wadiy S_U normal."/>
                <a:cs typeface="Times New Roman" pitchFamily="18" charset="0"/>
              </a:rPr>
              <a:t>م الم</a:t>
            </a:r>
            <a:r>
              <a:rPr lang="ar-SA" sz="3700" b="1" dirty="0" smtClean="0">
                <a:solidFill>
                  <a:schemeClr val="accent1">
                    <a:lumMod val="50000"/>
                  </a:schemeClr>
                </a:solidFill>
                <a:latin typeface="AYM Wadiy S_U normal."/>
                <a:cs typeface="Times New Roman" pitchFamily="18" charset="0"/>
              </a:rPr>
              <a:t>ـ</a:t>
            </a:r>
            <a:r>
              <a:rPr lang="ar-EG" sz="3700" b="1" dirty="0" smtClean="0">
                <a:solidFill>
                  <a:schemeClr val="accent1">
                    <a:lumMod val="50000"/>
                  </a:schemeClr>
                </a:solidFill>
                <a:latin typeface="AYM Wadiy S_U normal."/>
                <a:cs typeface="Times New Roman" pitchFamily="18" charset="0"/>
              </a:rPr>
              <a:t>ق</a:t>
            </a:r>
            <a:r>
              <a:rPr lang="ar-SA" sz="3700" b="1" dirty="0" smtClean="0">
                <a:solidFill>
                  <a:schemeClr val="accent1">
                    <a:lumMod val="50000"/>
                  </a:schemeClr>
                </a:solidFill>
                <a:latin typeface="AYM Wadiy S_U normal."/>
                <a:cs typeface="Times New Roman" pitchFamily="18" charset="0"/>
              </a:rPr>
              <a:t>ـ</a:t>
            </a:r>
            <a:r>
              <a:rPr lang="ar-EG" sz="3700" b="1" dirty="0" err="1" smtClean="0">
                <a:solidFill>
                  <a:schemeClr val="accent1">
                    <a:lumMod val="50000"/>
                  </a:schemeClr>
                </a:solidFill>
                <a:latin typeface="AYM Wadiy S_U normal."/>
                <a:cs typeface="Times New Roman" pitchFamily="18" charset="0"/>
              </a:rPr>
              <a:t>رر</a:t>
            </a:r>
            <a:endParaRPr lang="ar-SA" sz="3700" b="1" dirty="0" smtClean="0">
              <a:solidFill>
                <a:schemeClr val="accent1">
                  <a:lumMod val="50000"/>
                </a:schemeClr>
              </a:solidFill>
              <a:latin typeface="AYM Wadiy S_U normal."/>
              <a:cs typeface="Times New Roman" pitchFamily="18" charset="0"/>
            </a:endParaRPr>
          </a:p>
          <a:p>
            <a:pPr algn="ctr"/>
            <a:endParaRPr lang="ar-SA" sz="1400" b="1" dirty="0">
              <a:solidFill>
                <a:schemeClr val="accent1">
                  <a:lumMod val="50000"/>
                </a:schemeClr>
              </a:solidFill>
              <a:latin typeface="AYM Wadiy S_U normal."/>
              <a:cs typeface="Times New Roman" pitchFamily="18" charset="0"/>
            </a:endParaRPr>
          </a:p>
          <a:p>
            <a:pPr algn="ctr"/>
            <a:r>
              <a:rPr lang="ar-SA" sz="6000" b="1" dirty="0" smtClean="0">
                <a:solidFill>
                  <a:srgbClr val="7F7F7F"/>
                </a:solidFill>
                <a:latin typeface="Calibri" pitchFamily="34" charset="0"/>
                <a:cs typeface="DecoType Naskh Special" pitchFamily="2" charset="-78"/>
              </a:rPr>
              <a:t>حـركــة  الاسـتـشـراق</a:t>
            </a:r>
          </a:p>
          <a:p>
            <a:pPr algn="ctr"/>
            <a:endParaRPr lang="ar-SA" sz="1400" b="1" dirty="0">
              <a:solidFill>
                <a:srgbClr val="7F7F7F"/>
              </a:solidFill>
              <a:latin typeface="Calibri" pitchFamily="34" charset="0"/>
              <a:cs typeface="DecoType Naskh Special" pitchFamily="2" charset="-78"/>
            </a:endParaRPr>
          </a:p>
          <a:p>
            <a:pPr algn="ctr"/>
            <a:r>
              <a:rPr lang="ar-SA" sz="6000" b="1" dirty="0" smtClean="0">
                <a:solidFill>
                  <a:srgbClr val="7F7F7F"/>
                </a:solidFill>
                <a:latin typeface="Calibri" pitchFamily="34" charset="0"/>
                <a:cs typeface="DecoType Naskh Special" pitchFamily="2" charset="-78"/>
              </a:rPr>
              <a:t>د. زيــد أبو الحــاج</a:t>
            </a:r>
            <a:endParaRPr lang="en-US" sz="6000" b="1" dirty="0">
              <a:solidFill>
                <a:srgbClr val="7F7F7F"/>
              </a:solidFill>
              <a:latin typeface="Calibri" pitchFamily="34" charset="0"/>
              <a:cs typeface="DecoType Naskh Special" pitchFamily="2" charset="-7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idx="4294967295"/>
          </p:nvPr>
        </p:nvSpPr>
        <p:spPr>
          <a:xfrm>
            <a:off x="533400" y="304800"/>
            <a:ext cx="8915400" cy="1143000"/>
          </a:xfr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lstStyle/>
          <a:p>
            <a:pPr rtl="1" eaLnBrk="1" hangingPunct="1"/>
            <a:r>
              <a:rPr lang="ar-SA" sz="3200" b="1" dirty="0" smtClean="0">
                <a:solidFill>
                  <a:srgbClr val="709256"/>
                </a:solidFill>
                <a:cs typeface="Arial" pitchFamily="34" charset="0"/>
              </a:rPr>
              <a:t>الآراء حول تفسير نشأة الظاهرة </a:t>
            </a:r>
            <a:r>
              <a:rPr lang="ar-SA" sz="3200" b="1" dirty="0" err="1" smtClean="0">
                <a:solidFill>
                  <a:srgbClr val="709256"/>
                </a:solidFill>
                <a:cs typeface="Arial" pitchFamily="34" charset="0"/>
              </a:rPr>
              <a:t>الاستشراقية</a:t>
            </a:r>
            <a:endParaRPr lang="ar-SA" sz="3200" b="1" dirty="0" smtClean="0">
              <a:solidFill>
                <a:srgbClr val="709256"/>
              </a:solidFill>
              <a:cs typeface="Arial" pitchFamily="34" charset="0"/>
            </a:endParaRPr>
          </a:p>
        </p:txBody>
      </p:sp>
      <p:sp>
        <p:nvSpPr>
          <p:cNvPr id="9219" name="Content Placeholder 2"/>
          <p:cNvSpPr>
            <a:spLocks noGrp="1"/>
          </p:cNvSpPr>
          <p:nvPr>
            <p:ph idx="4294967295"/>
          </p:nvPr>
        </p:nvSpPr>
        <p:spPr>
          <a:xfrm>
            <a:off x="381000" y="1524000"/>
            <a:ext cx="9144000" cy="4191000"/>
          </a:xfrm>
        </p:spPr>
        <p:txBody>
          <a:bodyPr/>
          <a:lstStyle/>
          <a:p>
            <a:pPr rtl="1">
              <a:buFont typeface="Wingdings" pitchFamily="2" charset="2"/>
              <a:buChar char="Ø"/>
            </a:pPr>
            <a:r>
              <a:rPr lang="ar-SA" sz="2800" b="1" dirty="0"/>
              <a:t>وثمة رأي له عدد من المؤيدين أن احتكاك النصارى بالمسلمين في الأندلس هو الانطلاقة الحقيقية لمعرفة النصارى بالمسلمين والاهتمام بالعلوم </a:t>
            </a:r>
            <a:r>
              <a:rPr lang="ar-SA" sz="2800" b="1" dirty="0" smtClean="0"/>
              <a:t>الإسلامية، </a:t>
            </a:r>
            <a:r>
              <a:rPr lang="ar-SA" sz="2800" b="1" dirty="0"/>
              <a:t>منذ انطلق الطلبة الاوروبيون إلى الاندلس وصقلية لنقل علوم المسلمين على أوروبا  </a:t>
            </a:r>
            <a:r>
              <a:rPr lang="ar-SA" sz="2800" b="1" dirty="0" smtClean="0"/>
              <a:t>ذلك قبل الحروب الصليبية.  </a:t>
            </a:r>
          </a:p>
          <a:p>
            <a:pPr marL="361950" indent="0" rtl="1">
              <a:buNone/>
            </a:pPr>
            <a:r>
              <a:rPr lang="ar-SA" sz="2800" b="1" dirty="0" smtClean="0"/>
              <a:t>ويميل </a:t>
            </a:r>
            <a:r>
              <a:rPr lang="ar-SA" sz="2800" b="1" dirty="0"/>
              <a:t>إلى هذا الرأي بعض رواد البحث في الاستشراق من المسلمين ومنهم الشيخ الدكتور مصطفى </a:t>
            </a:r>
            <a:r>
              <a:rPr lang="ar-SA" sz="2800" b="1" dirty="0" smtClean="0"/>
              <a:t>السباعي، ومحمود زقزوق </a:t>
            </a:r>
          </a:p>
          <a:p>
            <a:pPr marL="361950" indent="0" rtl="1">
              <a:buNone/>
            </a:pPr>
            <a:r>
              <a:rPr lang="ar-SA" sz="2800" b="1" dirty="0" smtClean="0"/>
              <a:t>دون تحديد مدة زمنية لهذه البداية. </a:t>
            </a:r>
          </a:p>
          <a:p>
            <a:pPr rtl="1"/>
            <a:endParaRPr lang="ar-SA" sz="2800" b="1" dirty="0"/>
          </a:p>
        </p:txBody>
      </p:sp>
      <p:sp>
        <p:nvSpPr>
          <p:cNvPr id="5" name="Slide Number Placeholder 3"/>
          <p:cNvSpPr>
            <a:spLocks noGrp="1"/>
          </p:cNvSpPr>
          <p:nvPr>
            <p:ph type="sldNum" sz="quarter" idx="4294967295"/>
          </p:nvPr>
        </p:nvSpPr>
        <p:spPr bwMode="auto">
          <a:xfrm>
            <a:off x="4876800" y="6356350"/>
            <a:ext cx="482600" cy="365125"/>
          </a:xfrm>
          <a:noFill/>
          <a:ln>
            <a:miter lim="800000"/>
            <a:headEnd/>
            <a:tailEnd/>
          </a:ln>
        </p:spPr>
        <p:txBody>
          <a:bodyPr/>
          <a:lstStyle/>
          <a:p>
            <a:fld id="{E1D16D93-8795-4AD6-9A1F-54CC01E741BE}" type="slidenum">
              <a:rPr lang="ar-SA" smtClean="0">
                <a:cs typeface="Arial" pitchFamily="34" charset="0"/>
              </a:rPr>
              <a:pPr/>
              <a:t>10</a:t>
            </a:fld>
            <a:endParaRPr lang="en-US" dirty="0" smtClean="0">
              <a:cs typeface="Arial"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rtl="1"/>
            <a:r>
              <a:rPr lang="ar-SA" sz="3200" b="1" dirty="0" smtClean="0"/>
              <a:t>تعليق على نشؤ الظواهر التاريخية</a:t>
            </a:r>
            <a:endParaRPr lang="ar-SA" sz="3200" b="1" dirty="0"/>
          </a:p>
        </p:txBody>
      </p:sp>
      <p:sp>
        <p:nvSpPr>
          <p:cNvPr id="3" name="عنصر نائب للمحتوى 2"/>
          <p:cNvSpPr>
            <a:spLocks noGrp="1"/>
          </p:cNvSpPr>
          <p:nvPr>
            <p:ph idx="1"/>
          </p:nvPr>
        </p:nvSpPr>
        <p:spPr/>
        <p:txBody>
          <a:bodyPr/>
          <a:lstStyle/>
          <a:p>
            <a:pPr marL="457200" indent="-457200" rtl="1">
              <a:buFont typeface="Courier New" pitchFamily="49" charset="0"/>
              <a:buChar char="o"/>
            </a:pPr>
            <a:r>
              <a:rPr lang="ar-SA" b="1" dirty="0" smtClean="0"/>
              <a:t>الظاهرة التاريخية لا تنشأ في لحظه محددة بل تنشأ تدريجياً </a:t>
            </a:r>
          </a:p>
          <a:p>
            <a:pPr marL="457200" indent="-457200" rtl="1">
              <a:buFont typeface="Courier New" pitchFamily="49" charset="0"/>
              <a:buChar char="o"/>
            </a:pPr>
            <a:r>
              <a:rPr lang="ar-SA" b="1" dirty="0" smtClean="0"/>
              <a:t>عندما تصبح ظاهرة تبدا تطلق عليها الأسماء </a:t>
            </a:r>
          </a:p>
          <a:p>
            <a:pPr marL="457200" indent="-457200" rtl="1">
              <a:buFont typeface="Courier New" pitchFamily="49" charset="0"/>
              <a:buChar char="o"/>
            </a:pPr>
            <a:r>
              <a:rPr lang="ar-SA" b="1" dirty="0" smtClean="0"/>
              <a:t>ما قبل التسمية قد تكون الظاهرة  المقصودة </a:t>
            </a:r>
            <a:r>
              <a:rPr lang="ar-SA" b="1" dirty="0" err="1" smtClean="0"/>
              <a:t>جزؤا</a:t>
            </a:r>
            <a:r>
              <a:rPr lang="ar-SA" b="1" dirty="0" smtClean="0"/>
              <a:t> من ظاهرة سابقة</a:t>
            </a:r>
          </a:p>
          <a:p>
            <a:pPr marL="457200" indent="-457200" rtl="1">
              <a:buFont typeface="Courier New" pitchFamily="49" charset="0"/>
              <a:buChar char="o"/>
            </a:pPr>
            <a:r>
              <a:rPr lang="ar-SA" b="1" dirty="0" smtClean="0"/>
              <a:t>لا تبرز الظاهرة إلا في إطار وسياق جملة من العوامل التاريخية ذات الصلة بالظاهرة  </a:t>
            </a:r>
          </a:p>
          <a:p>
            <a:pPr marL="457200" indent="-457200" rtl="1">
              <a:buFont typeface="Courier New" pitchFamily="49" charset="0"/>
              <a:buChar char="o"/>
            </a:pPr>
            <a:r>
              <a:rPr lang="ar-SA" b="1" dirty="0" smtClean="0"/>
              <a:t>هذه الملاحظات تنطبق على الظاهرة </a:t>
            </a:r>
            <a:r>
              <a:rPr lang="ar-SA" b="1" dirty="0" err="1" smtClean="0"/>
              <a:t>الاستشراقية</a:t>
            </a:r>
            <a:r>
              <a:rPr lang="ar-SA" b="1" dirty="0" smtClean="0"/>
              <a:t> . </a:t>
            </a:r>
            <a:endParaRPr lang="ar-SA" b="1" dirty="0"/>
          </a:p>
        </p:txBody>
      </p:sp>
    </p:spTree>
    <p:extLst>
      <p:ext uri="{BB962C8B-B14F-4D97-AF65-F5344CB8AC3E}">
        <p14:creationId xmlns:p14="http://schemas.microsoft.com/office/powerpoint/2010/main" val="17261555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idx="4294967295"/>
          </p:nvPr>
        </p:nvSpPr>
        <p:spPr>
          <a:xfrm>
            <a:off x="533400" y="304800"/>
            <a:ext cx="8915400" cy="1143000"/>
          </a:xfr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lstStyle/>
          <a:p>
            <a:pPr eaLnBrk="1" hangingPunct="1"/>
            <a:endParaRPr lang="ar-SA" dirty="0" smtClean="0">
              <a:solidFill>
                <a:srgbClr val="FF0000"/>
              </a:solidFill>
              <a:cs typeface="Arial" pitchFamily="34" charset="0"/>
            </a:endParaRPr>
          </a:p>
        </p:txBody>
      </p:sp>
      <p:sp>
        <p:nvSpPr>
          <p:cNvPr id="9219" name="Content Placeholder 2"/>
          <p:cNvSpPr>
            <a:spLocks noGrp="1"/>
          </p:cNvSpPr>
          <p:nvPr>
            <p:ph idx="4294967295"/>
          </p:nvPr>
        </p:nvSpPr>
        <p:spPr>
          <a:xfrm>
            <a:off x="381000" y="1524000"/>
            <a:ext cx="9144000" cy="3733800"/>
          </a:xfrm>
        </p:spPr>
        <p:txBody>
          <a:bodyPr/>
          <a:lstStyle/>
          <a:p>
            <a:pPr rtl="1"/>
            <a:r>
              <a:rPr lang="ar-SA" sz="2800" b="1" dirty="0"/>
              <a:t>ولاشك أن هذه البدايات لا تعد البداية الحقيقية للاستشراق الذي أصبح ينتج ألوف الكتب سنوياً ومئات الدوريات ويعقد المؤتمرات، وإنما تعد هذه جميعا كما </a:t>
            </a:r>
            <a:r>
              <a:rPr lang="ar-SA" sz="2800" b="1" dirty="0" smtClean="0"/>
              <a:t>يرها البعض "من </a:t>
            </a:r>
            <a:r>
              <a:rPr lang="ar-SA" sz="2800" b="1" dirty="0"/>
              <a:t>قبيل الإرهاص لها وما أتى بعدها يعد من قبيل تعميق الفكرة، والتوسع فيها وشد الانتباه </a:t>
            </a:r>
            <a:r>
              <a:rPr lang="ar-SA" sz="2800" b="1" dirty="0" smtClean="0"/>
              <a:t>إليها" </a:t>
            </a:r>
          </a:p>
          <a:p>
            <a:pPr rtl="1"/>
            <a:r>
              <a:rPr lang="ar-SA" sz="2800" b="1" dirty="0" smtClean="0"/>
              <a:t>بل إن هذه الظواهر هي من باب العلاقات بين الشرق والغرب، حتى تلك الجهود لدراسة اللغة العربية او ترجمة القرآن الكريم أو عمل قاموس لاتيني عربي وأمثالها. </a:t>
            </a:r>
          </a:p>
          <a:p>
            <a:pPr rtl="1" eaLnBrk="1" hangingPunct="1">
              <a:buFont typeface="Arial" pitchFamily="34" charset="0"/>
              <a:buNone/>
            </a:pPr>
            <a:endParaRPr lang="en-US" sz="2600" b="1" dirty="0" smtClean="0">
              <a:cs typeface="Arial" pitchFamily="34" charset="0"/>
            </a:endParaRPr>
          </a:p>
        </p:txBody>
      </p:sp>
      <p:sp>
        <p:nvSpPr>
          <p:cNvPr id="5" name="Slide Number Placeholder 3"/>
          <p:cNvSpPr>
            <a:spLocks noGrp="1"/>
          </p:cNvSpPr>
          <p:nvPr>
            <p:ph type="sldNum" sz="quarter" idx="4294967295"/>
          </p:nvPr>
        </p:nvSpPr>
        <p:spPr bwMode="auto">
          <a:xfrm>
            <a:off x="4876800" y="6356350"/>
            <a:ext cx="482600" cy="365125"/>
          </a:xfrm>
          <a:noFill/>
          <a:ln>
            <a:miter lim="800000"/>
            <a:headEnd/>
            <a:tailEnd/>
          </a:ln>
        </p:spPr>
        <p:txBody>
          <a:bodyPr/>
          <a:lstStyle/>
          <a:p>
            <a:fld id="{E1D16D93-8795-4AD6-9A1F-54CC01E741BE}" type="slidenum">
              <a:rPr lang="ar-SA" smtClean="0">
                <a:cs typeface="Arial" pitchFamily="34" charset="0"/>
              </a:rPr>
              <a:pPr/>
              <a:t>12</a:t>
            </a:fld>
            <a:endParaRPr lang="en-US" dirty="0" smtClean="0">
              <a:cs typeface="Arial"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idx="4294967295"/>
          </p:nvPr>
        </p:nvSpPr>
        <p:spPr>
          <a:xfrm>
            <a:off x="533400" y="304800"/>
            <a:ext cx="8915400" cy="1143000"/>
          </a:xfr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lstStyle/>
          <a:p>
            <a:pPr eaLnBrk="1" hangingPunct="1"/>
            <a:endParaRPr lang="ar-SA" sz="3600" b="1" dirty="0" smtClean="0">
              <a:solidFill>
                <a:srgbClr val="FF0000"/>
              </a:solidFill>
              <a:cs typeface="Arial" pitchFamily="34" charset="0"/>
            </a:endParaRPr>
          </a:p>
        </p:txBody>
      </p:sp>
      <p:sp>
        <p:nvSpPr>
          <p:cNvPr id="5" name="Slide Number Placeholder 3"/>
          <p:cNvSpPr>
            <a:spLocks noGrp="1"/>
          </p:cNvSpPr>
          <p:nvPr>
            <p:ph type="sldNum" sz="quarter" idx="4294967295"/>
          </p:nvPr>
        </p:nvSpPr>
        <p:spPr bwMode="auto">
          <a:xfrm>
            <a:off x="4876800" y="6356350"/>
            <a:ext cx="482600" cy="365125"/>
          </a:xfrm>
          <a:noFill/>
          <a:ln>
            <a:miter lim="800000"/>
            <a:headEnd/>
            <a:tailEnd/>
          </a:ln>
        </p:spPr>
        <p:txBody>
          <a:bodyPr/>
          <a:lstStyle/>
          <a:p>
            <a:fld id="{E1D16D93-8795-4AD6-9A1F-54CC01E741BE}" type="slidenum">
              <a:rPr lang="ar-SA" smtClean="0">
                <a:cs typeface="Arial" pitchFamily="34" charset="0"/>
              </a:rPr>
              <a:pPr/>
              <a:t>13</a:t>
            </a:fld>
            <a:endParaRPr lang="en-US" dirty="0" smtClean="0">
              <a:cs typeface="Arial" pitchFamily="34" charset="0"/>
            </a:endParaRPr>
          </a:p>
        </p:txBody>
      </p:sp>
      <p:sp>
        <p:nvSpPr>
          <p:cNvPr id="7" name="TextBox 6"/>
          <p:cNvSpPr txBox="1"/>
          <p:nvPr/>
        </p:nvSpPr>
        <p:spPr>
          <a:xfrm>
            <a:off x="609600" y="1371600"/>
            <a:ext cx="8810625" cy="5016758"/>
          </a:xfrm>
          <a:prstGeom prst="rect">
            <a:avLst/>
          </a:prstGeom>
          <a:noFill/>
        </p:spPr>
        <p:txBody>
          <a:bodyPr wrap="square" rtlCol="1">
            <a:spAutoFit/>
          </a:bodyPr>
          <a:lstStyle/>
          <a:p>
            <a:pPr marL="457200" indent="-457200">
              <a:buFont typeface="Wingdings" pitchFamily="2" charset="2"/>
              <a:buChar char="Ø"/>
            </a:pPr>
            <a:r>
              <a:rPr lang="ar-SA" sz="3200" b="1" dirty="0"/>
              <a:t>فالبداية الحقيقية للاستشراق الذي يوجد في العالم الغربي اليوم ولا سيما بعد أن بنت أوروبا نهضتها الصناعية والعلمية وأصبح فيها العديد من الجامعات ومراكز البحوث وأنفقت ولا تزال تنفق بسخاء على هذه البحوث قد انطلقت منذ القرن السادس عشر حيث </a:t>
            </a:r>
            <a:r>
              <a:rPr lang="ar-SA" sz="3200" b="1" dirty="0" smtClean="0"/>
              <a:t>«بدأت </a:t>
            </a:r>
            <a:r>
              <a:rPr lang="ar-SA" sz="3200" b="1" dirty="0"/>
              <a:t>الطباعة العربية فيه بنشاط فتحركت الدوائر العلمية وأخذت تصدر كتاباً بعد </a:t>
            </a:r>
            <a:r>
              <a:rPr lang="ar-SA" sz="3200" b="1" dirty="0" smtClean="0"/>
              <a:t>الآخر». </a:t>
            </a:r>
          </a:p>
          <a:p>
            <a:pPr marL="457200" indent="-457200">
              <a:buFont typeface="Wingdings" pitchFamily="2" charset="2"/>
              <a:buChar char="Ø"/>
            </a:pPr>
            <a:r>
              <a:rPr lang="ar-SA" sz="3200" b="1" dirty="0" smtClean="0"/>
              <a:t>ثم </a:t>
            </a:r>
            <a:r>
              <a:rPr lang="ar-SA" sz="3200" b="1" dirty="0"/>
              <a:t>ازداد النشاط </a:t>
            </a:r>
            <a:r>
              <a:rPr lang="ar-SA" sz="3200" b="1" dirty="0" err="1"/>
              <a:t>الاستشراقي</a:t>
            </a:r>
            <a:r>
              <a:rPr lang="ar-SA" sz="3200" b="1" dirty="0"/>
              <a:t> بعد تأسيس كراس للغة العربية في عدد من الجامعات الأوروبية مثل كرسي أكسفورد عام 1638 وكامبريدج عام </a:t>
            </a:r>
            <a:r>
              <a:rPr lang="ar-SA" sz="3200" b="1" dirty="0" smtClean="0"/>
              <a:t>1632 </a:t>
            </a:r>
          </a:p>
          <a:p>
            <a:endParaRPr lang="ar-SA" sz="32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idx="1"/>
          </p:nvPr>
        </p:nvSpPr>
        <p:spPr/>
        <p:txBody>
          <a:bodyPr/>
          <a:lstStyle/>
          <a:p>
            <a:pPr marL="457200" indent="-457200">
              <a:buFont typeface="Wingdings" pitchFamily="2" charset="2"/>
              <a:buChar char="Ø"/>
            </a:pPr>
            <a:r>
              <a:rPr lang="ar-SA" b="1" dirty="0"/>
              <a:t>ويضيف </a:t>
            </a:r>
            <a:r>
              <a:rPr lang="ar-SA" b="1" dirty="0" err="1"/>
              <a:t>سمايلوفيتش</a:t>
            </a:r>
            <a:r>
              <a:rPr lang="ar-SA" b="1" dirty="0"/>
              <a:t> بأن تأسيس الجمعيات العلمية مثل الجمعية الأسيوية البنغالية والجمعية </a:t>
            </a:r>
            <a:r>
              <a:rPr lang="ar-SA" b="1" dirty="0" err="1"/>
              <a:t>الاستشراقية</a:t>
            </a:r>
            <a:r>
              <a:rPr lang="ar-SA" b="1" dirty="0"/>
              <a:t> الأمريكية والجمعية الملكية الآسيوية البريطانية وغيرها بمنزلة "الانطلاقة الكبرى للاستشراق حيث تجمعت فيها العناصر العلمية والإدارية والمالية فأسهمت جميعها إسهاماً فعّالاً في البحث والاكتشاف والتعرف على عالم الشرق وحضارته فضلاً عما كان لها من أهداف استغلالية واستعمارية" </a:t>
            </a:r>
          </a:p>
          <a:p>
            <a:endParaRPr lang="ar-SA" dirty="0"/>
          </a:p>
        </p:txBody>
      </p:sp>
    </p:spTree>
    <p:extLst>
      <p:ext uri="{BB962C8B-B14F-4D97-AF65-F5344CB8AC3E}">
        <p14:creationId xmlns:p14="http://schemas.microsoft.com/office/powerpoint/2010/main" val="16751323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idx="1"/>
          </p:nvPr>
        </p:nvSpPr>
        <p:spPr/>
        <p:txBody>
          <a:bodyPr/>
          <a:lstStyle/>
          <a:p>
            <a:pPr marL="457200" indent="-457200" rtl="1">
              <a:buFont typeface="Wingdings" pitchFamily="2" charset="2"/>
              <a:buChar char="Ø"/>
            </a:pPr>
            <a:r>
              <a:rPr lang="ar-SA" b="1" dirty="0"/>
              <a:t>وكان من المشروعات </a:t>
            </a:r>
            <a:r>
              <a:rPr lang="ar-SA" b="1" dirty="0" err="1"/>
              <a:t>الاستشراقية</a:t>
            </a:r>
            <a:r>
              <a:rPr lang="ar-SA" b="1" dirty="0"/>
              <a:t> المهمة إنشاء مدرسة اللغات الشرقية الحية في فرنسا برئاسة المستشرق الفرنسي </a:t>
            </a:r>
            <a:r>
              <a:rPr lang="ar-SA" b="1" dirty="0" err="1"/>
              <a:t>سلفستر</a:t>
            </a:r>
            <a:r>
              <a:rPr lang="ar-SA" b="1" dirty="0"/>
              <a:t> دي </a:t>
            </a:r>
            <a:r>
              <a:rPr lang="ar-SA" b="1" dirty="0" smtClean="0"/>
              <a:t>ساسي(</a:t>
            </a:r>
            <a:r>
              <a:rPr lang="en-US" sz="2800" b="1" dirty="0" err="1"/>
              <a:t>Silvester</a:t>
            </a:r>
            <a:r>
              <a:rPr lang="en-US" sz="2800" b="1" dirty="0"/>
              <a:t> de </a:t>
            </a:r>
            <a:r>
              <a:rPr lang="en-US" sz="2800" b="1" dirty="0" err="1" smtClean="0"/>
              <a:t>Sacy</a:t>
            </a:r>
            <a:r>
              <a:rPr lang="ar-SA" b="1" dirty="0" smtClean="0"/>
              <a:t>) سنة 1795م التي </a:t>
            </a:r>
            <a:r>
              <a:rPr lang="ar-SA" b="1" dirty="0"/>
              <a:t>كانت تعد قبلة المستشرقين الأوروبيين وساهمت في صبغ الاستشراق بالصبغة الفرنسية مدة من الزمن، </a:t>
            </a:r>
          </a:p>
          <a:p>
            <a:pPr rtl="1"/>
            <a:r>
              <a:rPr lang="ar-SA" b="1" dirty="0"/>
              <a:t>نشاء الجمعيات </a:t>
            </a:r>
            <a:r>
              <a:rPr lang="ar-SA" b="1" dirty="0" err="1" smtClean="0"/>
              <a:t>الاستشراقية</a:t>
            </a:r>
            <a:r>
              <a:rPr lang="ar-SA" b="1" dirty="0" smtClean="0"/>
              <a:t> </a:t>
            </a:r>
            <a:r>
              <a:rPr lang="ar-SA" b="1" dirty="0"/>
              <a:t>وأيضاً بداية </a:t>
            </a:r>
            <a:r>
              <a:rPr lang="ar-SA" b="1" dirty="0" smtClean="0"/>
              <a:t>المؤتمرات </a:t>
            </a:r>
            <a:r>
              <a:rPr lang="ar-SA" b="1" dirty="0"/>
              <a:t>العالمية للمستشرقين عام 1873 في عقد </a:t>
            </a:r>
            <a:r>
              <a:rPr lang="ar-SA" b="1" dirty="0" smtClean="0"/>
              <a:t>التي أصبحت تعقد دورياً.</a:t>
            </a:r>
            <a:endParaRPr lang="en-US" dirty="0"/>
          </a:p>
          <a:p>
            <a:pPr rtl="1"/>
            <a:endParaRPr lang="ar-SA" dirty="0"/>
          </a:p>
        </p:txBody>
      </p:sp>
    </p:spTree>
    <p:extLst>
      <p:ext uri="{BB962C8B-B14F-4D97-AF65-F5344CB8AC3E}">
        <p14:creationId xmlns:p14="http://schemas.microsoft.com/office/powerpoint/2010/main" val="18178895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idx="1"/>
          </p:nvPr>
        </p:nvSpPr>
        <p:spPr/>
        <p:txBody>
          <a:bodyPr/>
          <a:lstStyle/>
          <a:p>
            <a:pPr marL="457200" indent="-457200" rtl="1">
              <a:buFont typeface="Wingdings" pitchFamily="2" charset="2"/>
              <a:buChar char="Ø"/>
            </a:pPr>
            <a:r>
              <a:rPr lang="ar-SA" b="1" dirty="0" smtClean="0"/>
              <a:t>شهد القرن السادس عشر (العاشر الهجري) مرحلة المخاض التي تحولت فيها ما يسمى العلاقات بين الشرق والغرب إلى ظاهرة جديد هي </a:t>
            </a:r>
            <a:r>
              <a:rPr lang="ar-SA" b="1" dirty="0" err="1" smtClean="0"/>
              <a:t>الأستشراق</a:t>
            </a:r>
            <a:r>
              <a:rPr lang="ar-SA" b="1" dirty="0" smtClean="0"/>
              <a:t>  بدأت التسميات كما أشارنا في محاضرة سابقة تظهر (مستشرق واستشراق ) في اللغة الانجليزية سنة 1779م وفي الفرنسية 1779م وتدخل معجم الاكاديمية الفرنسية 1838م  </a:t>
            </a:r>
            <a:endParaRPr lang="ar-SA" b="1" dirty="0"/>
          </a:p>
        </p:txBody>
      </p:sp>
    </p:spTree>
    <p:extLst>
      <p:ext uri="{BB962C8B-B14F-4D97-AF65-F5344CB8AC3E}">
        <p14:creationId xmlns:p14="http://schemas.microsoft.com/office/powerpoint/2010/main" val="31298082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idx="1"/>
          </p:nvPr>
        </p:nvSpPr>
        <p:spPr/>
        <p:txBody>
          <a:bodyPr/>
          <a:lstStyle/>
          <a:p>
            <a:pPr rtl="1"/>
            <a:endParaRPr lang="ar-SA" b="1" dirty="0" smtClean="0"/>
          </a:p>
          <a:p>
            <a:pPr rtl="1"/>
            <a:r>
              <a:rPr lang="ar-SA" b="1" dirty="0" smtClean="0"/>
              <a:t>يجب الانتباه إلى الأهمية الكبرى لظهور أقسام الدراسات العربية في الجامعات الغربية أكثر من الالتفات لظهور المصطلح فهذه الأقسام هي عملياً من ينتج المعرفة </a:t>
            </a:r>
            <a:r>
              <a:rPr lang="ar-SA" b="1" dirty="0" err="1" smtClean="0"/>
              <a:t>الاستشراقية</a:t>
            </a:r>
            <a:r>
              <a:rPr lang="ar-SA" b="1" dirty="0" smtClean="0"/>
              <a:t>. </a:t>
            </a:r>
            <a:endParaRPr lang="ar-SA" b="1" dirty="0"/>
          </a:p>
        </p:txBody>
      </p:sp>
    </p:spTree>
    <p:extLst>
      <p:ext uri="{BB962C8B-B14F-4D97-AF65-F5344CB8AC3E}">
        <p14:creationId xmlns:p14="http://schemas.microsoft.com/office/powerpoint/2010/main" val="7764723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rtl="1"/>
            <a:r>
              <a:rPr lang="ar-SA" sz="3200" b="1" dirty="0" smtClean="0"/>
              <a:t>العلاقة بين النشأة والدوافع</a:t>
            </a:r>
            <a:endParaRPr lang="ar-SA" sz="3200" b="1" dirty="0"/>
          </a:p>
        </p:txBody>
      </p:sp>
      <p:sp>
        <p:nvSpPr>
          <p:cNvPr id="3" name="عنصر نائب للمحتوى 2"/>
          <p:cNvSpPr>
            <a:spLocks noGrp="1"/>
          </p:cNvSpPr>
          <p:nvPr>
            <p:ph idx="1"/>
          </p:nvPr>
        </p:nvSpPr>
        <p:spPr/>
        <p:txBody>
          <a:bodyPr/>
          <a:lstStyle/>
          <a:p>
            <a:pPr rtl="1"/>
            <a:r>
              <a:rPr lang="ar-SA" b="1" dirty="0" err="1" smtClean="0"/>
              <a:t>لايمكن</a:t>
            </a:r>
            <a:r>
              <a:rPr lang="ar-SA" b="1" dirty="0" smtClean="0"/>
              <a:t> فهم النشأة الظاهرة </a:t>
            </a:r>
            <a:r>
              <a:rPr lang="ar-SA" b="1" dirty="0" err="1" smtClean="0"/>
              <a:t>الاستشراقية</a:t>
            </a:r>
            <a:r>
              <a:rPr lang="ar-SA" b="1" dirty="0" smtClean="0"/>
              <a:t> تاريخيا بمعزل عن معرفة </a:t>
            </a:r>
            <a:endParaRPr lang="en-US" b="1" dirty="0" smtClean="0"/>
          </a:p>
          <a:p>
            <a:pPr rtl="1"/>
            <a:r>
              <a:rPr lang="ar-SA" b="1" dirty="0" smtClean="0"/>
              <a:t>دوافعها </a:t>
            </a:r>
          </a:p>
          <a:p>
            <a:pPr rtl="1"/>
            <a:r>
              <a:rPr lang="ar-SA" b="1" dirty="0" smtClean="0"/>
              <a:t>عندما سؤل أحد الرحالة النصارى الين وصلوا على الهند </a:t>
            </a:r>
          </a:p>
          <a:p>
            <a:pPr rtl="1"/>
            <a:r>
              <a:rPr lang="ar-SA" b="1" dirty="0" smtClean="0"/>
              <a:t>ما الذي جاء بكم، قال: (المسيح والتوابل) </a:t>
            </a:r>
            <a:endParaRPr lang="ar-SA" b="1" dirty="0"/>
          </a:p>
        </p:txBody>
      </p:sp>
    </p:spTree>
    <p:extLst>
      <p:ext uri="{BB962C8B-B14F-4D97-AF65-F5344CB8AC3E}">
        <p14:creationId xmlns:p14="http://schemas.microsoft.com/office/powerpoint/2010/main" val="4944009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9906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dirty="0"/>
          </a:p>
        </p:txBody>
      </p:sp>
      <p:grpSp>
        <p:nvGrpSpPr>
          <p:cNvPr id="17412" name="Group 5"/>
          <p:cNvGrpSpPr>
            <a:grpSpLocks/>
          </p:cNvGrpSpPr>
          <p:nvPr/>
        </p:nvGrpSpPr>
        <p:grpSpPr bwMode="auto">
          <a:xfrm>
            <a:off x="6467475" y="1981200"/>
            <a:ext cx="2600325" cy="2524125"/>
            <a:chOff x="5210750" y="1066800"/>
            <a:chExt cx="2976900" cy="3130677"/>
          </a:xfrm>
          <a:effectLst>
            <a:outerShdw blurRad="63500" sx="102000" sy="102000" algn="ctr" rotWithShape="0">
              <a:prstClr val="black">
                <a:alpha val="40000"/>
              </a:prstClr>
            </a:outerShdw>
          </a:effectLst>
        </p:grpSpPr>
        <p:sp>
          <p:nvSpPr>
            <p:cNvPr id="7" name="Oval 6"/>
            <p:cNvSpPr/>
            <p:nvPr/>
          </p:nvSpPr>
          <p:spPr>
            <a:xfrm>
              <a:off x="5321612" y="1143591"/>
              <a:ext cx="2767899" cy="29731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pic>
          <p:nvPicPr>
            <p:cNvPr id="17416" name="Picture 2" descr="http://kfu.files.googlepages.com/newKFUlogo.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5210750" y="1066800"/>
              <a:ext cx="2976900" cy="3130677"/>
            </a:xfrm>
            <a:prstGeom prst="rect">
              <a:avLst/>
            </a:prstGeom>
            <a:noFill/>
            <a:ln w="9525">
              <a:noFill/>
              <a:miter lim="800000"/>
              <a:headEnd/>
              <a:tailEnd/>
            </a:ln>
          </p:spPr>
        </p:pic>
      </p:grpSp>
      <p:sp>
        <p:nvSpPr>
          <p:cNvPr id="17413" name="Rectangle 8"/>
          <p:cNvSpPr>
            <a:spLocks noChangeArrowheads="1"/>
          </p:cNvSpPr>
          <p:nvPr/>
        </p:nvSpPr>
        <p:spPr bwMode="auto">
          <a:xfrm>
            <a:off x="3429000" y="3352800"/>
            <a:ext cx="2819400" cy="1200150"/>
          </a:xfrm>
          <a:prstGeom prst="rect">
            <a:avLst/>
          </a:prstGeom>
          <a:noFill/>
          <a:ln w="9525">
            <a:noFill/>
            <a:miter lim="800000"/>
            <a:headEnd/>
            <a:tailEnd/>
          </a:ln>
        </p:spPr>
        <p:txBody>
          <a:bodyPr>
            <a:spAutoFit/>
          </a:bodyPr>
          <a:lstStyle/>
          <a:p>
            <a:pPr algn="l" rtl="0"/>
            <a:r>
              <a:rPr lang="ar-EG" sz="7200">
                <a:solidFill>
                  <a:schemeClr val="bg1"/>
                </a:solidFill>
                <a:latin typeface="Calibri" pitchFamily="34" charset="0"/>
              </a:rPr>
              <a:t>بحمد الله</a:t>
            </a:r>
            <a:endParaRPr lang="en-US" sz="7200">
              <a:solidFill>
                <a:schemeClr val="bg1"/>
              </a:solidFill>
              <a:latin typeface="Calibri" pitchFamily="34" charset="0"/>
            </a:endParaRPr>
          </a:p>
        </p:txBody>
      </p:sp>
      <p:sp>
        <p:nvSpPr>
          <p:cNvPr id="17414" name="Freeform 6"/>
          <p:cNvSpPr>
            <a:spLocks noEditPoints="1"/>
          </p:cNvSpPr>
          <p:nvPr/>
        </p:nvSpPr>
        <p:spPr bwMode="auto">
          <a:xfrm>
            <a:off x="3429000" y="2209800"/>
            <a:ext cx="2689225" cy="1236663"/>
          </a:xfrm>
          <a:custGeom>
            <a:avLst/>
            <a:gdLst>
              <a:gd name="T0" fmla="*/ 2147483647 w 1687"/>
              <a:gd name="T1" fmla="*/ 2147483647 h 775"/>
              <a:gd name="T2" fmla="*/ 2147483647 w 1687"/>
              <a:gd name="T3" fmla="*/ 2147483647 h 775"/>
              <a:gd name="T4" fmla="*/ 2147483647 w 1687"/>
              <a:gd name="T5" fmla="*/ 2147483647 h 775"/>
              <a:gd name="T6" fmla="*/ 2147483647 w 1687"/>
              <a:gd name="T7" fmla="*/ 2147483647 h 775"/>
              <a:gd name="T8" fmla="*/ 2147483647 w 1687"/>
              <a:gd name="T9" fmla="*/ 2147483647 h 775"/>
              <a:gd name="T10" fmla="*/ 2147483647 w 1687"/>
              <a:gd name="T11" fmla="*/ 2147483647 h 775"/>
              <a:gd name="T12" fmla="*/ 2147483647 w 1687"/>
              <a:gd name="T13" fmla="*/ 2147483647 h 775"/>
              <a:gd name="T14" fmla="*/ 2147483647 w 1687"/>
              <a:gd name="T15" fmla="*/ 2147483647 h 775"/>
              <a:gd name="T16" fmla="*/ 2147483647 w 1687"/>
              <a:gd name="T17" fmla="*/ 2147483647 h 775"/>
              <a:gd name="T18" fmla="*/ 2147483647 w 1687"/>
              <a:gd name="T19" fmla="*/ 2147483647 h 775"/>
              <a:gd name="T20" fmla="*/ 2147483647 w 1687"/>
              <a:gd name="T21" fmla="*/ 2147483647 h 775"/>
              <a:gd name="T22" fmla="*/ 0 w 1687"/>
              <a:gd name="T23" fmla="*/ 2147483647 h 775"/>
              <a:gd name="T24" fmla="*/ 2147483647 w 1687"/>
              <a:gd name="T25" fmla="*/ 2147483647 h 775"/>
              <a:gd name="T26" fmla="*/ 2147483647 w 1687"/>
              <a:gd name="T27" fmla="*/ 2147483647 h 775"/>
              <a:gd name="T28" fmla="*/ 2147483647 w 1687"/>
              <a:gd name="T29" fmla="*/ 2147483647 h 775"/>
              <a:gd name="T30" fmla="*/ 2147483647 w 1687"/>
              <a:gd name="T31" fmla="*/ 2147483647 h 775"/>
              <a:gd name="T32" fmla="*/ 2147483647 w 1687"/>
              <a:gd name="T33" fmla="*/ 2147483647 h 775"/>
              <a:gd name="T34" fmla="*/ 2147483647 w 1687"/>
              <a:gd name="T35" fmla="*/ 2147483647 h 775"/>
              <a:gd name="T36" fmla="*/ 2147483647 w 1687"/>
              <a:gd name="T37" fmla="*/ 2147483647 h 775"/>
              <a:gd name="T38" fmla="*/ 2147483647 w 1687"/>
              <a:gd name="T39" fmla="*/ 2147483647 h 775"/>
              <a:gd name="T40" fmla="*/ 2147483647 w 1687"/>
              <a:gd name="T41" fmla="*/ 2147483647 h 775"/>
              <a:gd name="T42" fmla="*/ 2147483647 w 1687"/>
              <a:gd name="T43" fmla="*/ 2147483647 h 775"/>
              <a:gd name="T44" fmla="*/ 2147483647 w 1687"/>
              <a:gd name="T45" fmla="*/ 2147483647 h 775"/>
              <a:gd name="T46" fmla="*/ 2147483647 w 1687"/>
              <a:gd name="T47" fmla="*/ 2147483647 h 775"/>
              <a:gd name="T48" fmla="*/ 2147483647 w 1687"/>
              <a:gd name="T49" fmla="*/ 2147483647 h 775"/>
              <a:gd name="T50" fmla="*/ 2147483647 w 1687"/>
              <a:gd name="T51" fmla="*/ 2147483647 h 775"/>
              <a:gd name="T52" fmla="*/ 2147483647 w 1687"/>
              <a:gd name="T53" fmla="*/ 2147483647 h 775"/>
              <a:gd name="T54" fmla="*/ 2147483647 w 1687"/>
              <a:gd name="T55" fmla="*/ 2147483647 h 775"/>
              <a:gd name="T56" fmla="*/ 2147483647 w 1687"/>
              <a:gd name="T57" fmla="*/ 2147483647 h 775"/>
              <a:gd name="T58" fmla="*/ 2147483647 w 1687"/>
              <a:gd name="T59" fmla="*/ 2147483647 h 775"/>
              <a:gd name="T60" fmla="*/ 2147483647 w 1687"/>
              <a:gd name="T61" fmla="*/ 2147483647 h 775"/>
              <a:gd name="T62" fmla="*/ 2147483647 w 1687"/>
              <a:gd name="T63" fmla="*/ 2147483647 h 775"/>
              <a:gd name="T64" fmla="*/ 2147483647 w 1687"/>
              <a:gd name="T65" fmla="*/ 2147483647 h 775"/>
              <a:gd name="T66" fmla="*/ 2147483647 w 1687"/>
              <a:gd name="T67" fmla="*/ 2147483647 h 775"/>
              <a:gd name="T68" fmla="*/ 2147483647 w 1687"/>
              <a:gd name="T69" fmla="*/ 2147483647 h 775"/>
              <a:gd name="T70" fmla="*/ 2147483647 w 1687"/>
              <a:gd name="T71" fmla="*/ 2147483647 h 775"/>
              <a:gd name="T72" fmla="*/ 2147483647 w 1687"/>
              <a:gd name="T73" fmla="*/ 2147483647 h 775"/>
              <a:gd name="T74" fmla="*/ 2147483647 w 1687"/>
              <a:gd name="T75" fmla="*/ 2147483647 h 775"/>
              <a:gd name="T76" fmla="*/ 2147483647 w 1687"/>
              <a:gd name="T77" fmla="*/ 2147483647 h 775"/>
              <a:gd name="T78" fmla="*/ 2147483647 w 1687"/>
              <a:gd name="T79" fmla="*/ 2147483647 h 775"/>
              <a:gd name="T80" fmla="*/ 2147483647 w 1687"/>
              <a:gd name="T81" fmla="*/ 2147483647 h 775"/>
              <a:gd name="T82" fmla="*/ 2147483647 w 1687"/>
              <a:gd name="T83" fmla="*/ 2147483647 h 775"/>
              <a:gd name="T84" fmla="*/ 2147483647 w 1687"/>
              <a:gd name="T85" fmla="*/ 2147483647 h 775"/>
              <a:gd name="T86" fmla="*/ 2147483647 w 1687"/>
              <a:gd name="T87" fmla="*/ 2147483647 h 775"/>
              <a:gd name="T88" fmla="*/ 2147483647 w 1687"/>
              <a:gd name="T89" fmla="*/ 2147483647 h 775"/>
              <a:gd name="T90" fmla="*/ 2147483647 w 1687"/>
              <a:gd name="T91" fmla="*/ 2147483647 h 775"/>
              <a:gd name="T92" fmla="*/ 2147483647 w 1687"/>
              <a:gd name="T93" fmla="*/ 2147483647 h 775"/>
              <a:gd name="T94" fmla="*/ 2147483647 w 1687"/>
              <a:gd name="T95" fmla="*/ 2147483647 h 775"/>
              <a:gd name="T96" fmla="*/ 2147483647 w 1687"/>
              <a:gd name="T97" fmla="*/ 2147483647 h 775"/>
              <a:gd name="T98" fmla="*/ 2147483647 w 1687"/>
              <a:gd name="T99" fmla="*/ 2147483647 h 775"/>
              <a:gd name="T100" fmla="*/ 2147483647 w 1687"/>
              <a:gd name="T101" fmla="*/ 2147483647 h 775"/>
              <a:gd name="T102" fmla="*/ 2147483647 w 1687"/>
              <a:gd name="T103" fmla="*/ 2147483647 h 775"/>
              <a:gd name="T104" fmla="*/ 2147483647 w 1687"/>
              <a:gd name="T105" fmla="*/ 2147483647 h 775"/>
              <a:gd name="T106" fmla="*/ 2147483647 w 1687"/>
              <a:gd name="T107" fmla="*/ 2147483647 h 775"/>
              <a:gd name="T108" fmla="*/ 2147483647 w 1687"/>
              <a:gd name="T109" fmla="*/ 2147483647 h 775"/>
              <a:gd name="T110" fmla="*/ 2147483647 w 1687"/>
              <a:gd name="T111" fmla="*/ 2147483647 h 775"/>
              <a:gd name="T112" fmla="*/ 2147483647 w 1687"/>
              <a:gd name="T113" fmla="*/ 2147483647 h 775"/>
              <a:gd name="T114" fmla="*/ 2147483647 w 1687"/>
              <a:gd name="T115" fmla="*/ 2147483647 h 775"/>
              <a:gd name="T116" fmla="*/ 2147483647 w 1687"/>
              <a:gd name="T117" fmla="*/ 2147483647 h 775"/>
              <a:gd name="T118" fmla="*/ 2147483647 w 1687"/>
              <a:gd name="T119" fmla="*/ 2147483647 h 775"/>
              <a:gd name="T120" fmla="*/ 2147483647 w 1687"/>
              <a:gd name="T121" fmla="*/ 2147483647 h 775"/>
              <a:gd name="T122" fmla="*/ 2147483647 w 1687"/>
              <a:gd name="T123" fmla="*/ 2147483647 h 77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687"/>
              <a:gd name="T187" fmla="*/ 0 h 775"/>
              <a:gd name="T188" fmla="*/ 1687 w 1687"/>
              <a:gd name="T189" fmla="*/ 775 h 77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687" h="775">
                <a:moveTo>
                  <a:pt x="1374" y="74"/>
                </a:moveTo>
                <a:lnTo>
                  <a:pt x="1308" y="141"/>
                </a:lnTo>
                <a:lnTo>
                  <a:pt x="1248" y="80"/>
                </a:lnTo>
                <a:lnTo>
                  <a:pt x="1177" y="152"/>
                </a:lnTo>
                <a:lnTo>
                  <a:pt x="1100" y="75"/>
                </a:lnTo>
                <a:lnTo>
                  <a:pt x="1169" y="8"/>
                </a:lnTo>
                <a:lnTo>
                  <a:pt x="1229" y="68"/>
                </a:lnTo>
                <a:lnTo>
                  <a:pt x="1298" y="0"/>
                </a:lnTo>
                <a:lnTo>
                  <a:pt x="1374" y="74"/>
                </a:lnTo>
                <a:close/>
                <a:moveTo>
                  <a:pt x="1687" y="612"/>
                </a:moveTo>
                <a:lnTo>
                  <a:pt x="1686" y="635"/>
                </a:lnTo>
                <a:lnTo>
                  <a:pt x="1683" y="657"/>
                </a:lnTo>
                <a:lnTo>
                  <a:pt x="1677" y="678"/>
                </a:lnTo>
                <a:lnTo>
                  <a:pt x="1669" y="698"/>
                </a:lnTo>
                <a:lnTo>
                  <a:pt x="1656" y="723"/>
                </a:lnTo>
                <a:lnTo>
                  <a:pt x="1649" y="731"/>
                </a:lnTo>
                <a:lnTo>
                  <a:pt x="1641" y="739"/>
                </a:lnTo>
                <a:lnTo>
                  <a:pt x="1633" y="745"/>
                </a:lnTo>
                <a:lnTo>
                  <a:pt x="1623" y="750"/>
                </a:lnTo>
                <a:lnTo>
                  <a:pt x="1603" y="753"/>
                </a:lnTo>
                <a:lnTo>
                  <a:pt x="1583" y="751"/>
                </a:lnTo>
                <a:lnTo>
                  <a:pt x="1561" y="743"/>
                </a:lnTo>
                <a:lnTo>
                  <a:pt x="1542" y="731"/>
                </a:lnTo>
                <a:lnTo>
                  <a:pt x="1523" y="715"/>
                </a:lnTo>
                <a:lnTo>
                  <a:pt x="1504" y="695"/>
                </a:lnTo>
                <a:lnTo>
                  <a:pt x="1488" y="672"/>
                </a:lnTo>
                <a:lnTo>
                  <a:pt x="1474" y="646"/>
                </a:lnTo>
                <a:lnTo>
                  <a:pt x="1462" y="619"/>
                </a:lnTo>
                <a:lnTo>
                  <a:pt x="1425" y="640"/>
                </a:lnTo>
                <a:lnTo>
                  <a:pt x="1387" y="660"/>
                </a:lnTo>
                <a:lnTo>
                  <a:pt x="1346" y="678"/>
                </a:lnTo>
                <a:lnTo>
                  <a:pt x="1305" y="694"/>
                </a:lnTo>
                <a:lnTo>
                  <a:pt x="1251" y="710"/>
                </a:lnTo>
                <a:lnTo>
                  <a:pt x="1198" y="722"/>
                </a:lnTo>
                <a:lnTo>
                  <a:pt x="1146" y="729"/>
                </a:lnTo>
                <a:lnTo>
                  <a:pt x="1095" y="731"/>
                </a:lnTo>
                <a:lnTo>
                  <a:pt x="1060" y="728"/>
                </a:lnTo>
                <a:lnTo>
                  <a:pt x="1025" y="719"/>
                </a:lnTo>
                <a:lnTo>
                  <a:pt x="1008" y="711"/>
                </a:lnTo>
                <a:lnTo>
                  <a:pt x="991" y="702"/>
                </a:lnTo>
                <a:lnTo>
                  <a:pt x="974" y="691"/>
                </a:lnTo>
                <a:lnTo>
                  <a:pt x="957" y="678"/>
                </a:lnTo>
                <a:lnTo>
                  <a:pt x="929" y="653"/>
                </a:lnTo>
                <a:lnTo>
                  <a:pt x="908" y="627"/>
                </a:lnTo>
                <a:lnTo>
                  <a:pt x="900" y="615"/>
                </a:lnTo>
                <a:lnTo>
                  <a:pt x="895" y="603"/>
                </a:lnTo>
                <a:lnTo>
                  <a:pt x="889" y="577"/>
                </a:lnTo>
                <a:lnTo>
                  <a:pt x="780" y="628"/>
                </a:lnTo>
                <a:lnTo>
                  <a:pt x="659" y="683"/>
                </a:lnTo>
                <a:lnTo>
                  <a:pt x="603" y="706"/>
                </a:lnTo>
                <a:lnTo>
                  <a:pt x="552" y="724"/>
                </a:lnTo>
                <a:lnTo>
                  <a:pt x="481" y="746"/>
                </a:lnTo>
                <a:lnTo>
                  <a:pt x="415" y="762"/>
                </a:lnTo>
                <a:lnTo>
                  <a:pt x="355" y="772"/>
                </a:lnTo>
                <a:lnTo>
                  <a:pt x="302" y="775"/>
                </a:lnTo>
                <a:lnTo>
                  <a:pt x="268" y="774"/>
                </a:lnTo>
                <a:lnTo>
                  <a:pt x="236" y="772"/>
                </a:lnTo>
                <a:lnTo>
                  <a:pt x="206" y="769"/>
                </a:lnTo>
                <a:lnTo>
                  <a:pt x="178" y="764"/>
                </a:lnTo>
                <a:lnTo>
                  <a:pt x="153" y="758"/>
                </a:lnTo>
                <a:lnTo>
                  <a:pt x="129" y="751"/>
                </a:lnTo>
                <a:lnTo>
                  <a:pt x="107" y="741"/>
                </a:lnTo>
                <a:lnTo>
                  <a:pt x="88" y="731"/>
                </a:lnTo>
                <a:lnTo>
                  <a:pt x="68" y="717"/>
                </a:lnTo>
                <a:lnTo>
                  <a:pt x="50" y="701"/>
                </a:lnTo>
                <a:lnTo>
                  <a:pt x="35" y="681"/>
                </a:lnTo>
                <a:lnTo>
                  <a:pt x="22" y="661"/>
                </a:lnTo>
                <a:lnTo>
                  <a:pt x="12" y="639"/>
                </a:lnTo>
                <a:lnTo>
                  <a:pt x="8" y="626"/>
                </a:lnTo>
                <a:lnTo>
                  <a:pt x="5" y="613"/>
                </a:lnTo>
                <a:lnTo>
                  <a:pt x="1" y="587"/>
                </a:lnTo>
                <a:lnTo>
                  <a:pt x="0" y="558"/>
                </a:lnTo>
                <a:lnTo>
                  <a:pt x="2" y="523"/>
                </a:lnTo>
                <a:lnTo>
                  <a:pt x="6" y="491"/>
                </a:lnTo>
                <a:lnTo>
                  <a:pt x="13" y="459"/>
                </a:lnTo>
                <a:lnTo>
                  <a:pt x="23" y="428"/>
                </a:lnTo>
                <a:lnTo>
                  <a:pt x="34" y="407"/>
                </a:lnTo>
                <a:lnTo>
                  <a:pt x="48" y="381"/>
                </a:lnTo>
                <a:lnTo>
                  <a:pt x="66" y="379"/>
                </a:lnTo>
                <a:lnTo>
                  <a:pt x="52" y="411"/>
                </a:lnTo>
                <a:lnTo>
                  <a:pt x="45" y="432"/>
                </a:lnTo>
                <a:lnTo>
                  <a:pt x="41" y="455"/>
                </a:lnTo>
                <a:lnTo>
                  <a:pt x="38" y="478"/>
                </a:lnTo>
                <a:lnTo>
                  <a:pt x="37" y="502"/>
                </a:lnTo>
                <a:lnTo>
                  <a:pt x="38" y="522"/>
                </a:lnTo>
                <a:lnTo>
                  <a:pt x="42" y="540"/>
                </a:lnTo>
                <a:lnTo>
                  <a:pt x="47" y="557"/>
                </a:lnTo>
                <a:lnTo>
                  <a:pt x="55" y="573"/>
                </a:lnTo>
                <a:lnTo>
                  <a:pt x="66" y="588"/>
                </a:lnTo>
                <a:lnTo>
                  <a:pt x="78" y="603"/>
                </a:lnTo>
                <a:lnTo>
                  <a:pt x="93" y="616"/>
                </a:lnTo>
                <a:lnTo>
                  <a:pt x="110" y="629"/>
                </a:lnTo>
                <a:lnTo>
                  <a:pt x="128" y="641"/>
                </a:lnTo>
                <a:lnTo>
                  <a:pt x="149" y="650"/>
                </a:lnTo>
                <a:lnTo>
                  <a:pt x="171" y="659"/>
                </a:lnTo>
                <a:lnTo>
                  <a:pt x="183" y="662"/>
                </a:lnTo>
                <a:lnTo>
                  <a:pt x="194" y="665"/>
                </a:lnTo>
                <a:lnTo>
                  <a:pt x="220" y="671"/>
                </a:lnTo>
                <a:lnTo>
                  <a:pt x="245" y="675"/>
                </a:lnTo>
                <a:lnTo>
                  <a:pt x="274" y="677"/>
                </a:lnTo>
                <a:lnTo>
                  <a:pt x="304" y="678"/>
                </a:lnTo>
                <a:lnTo>
                  <a:pt x="352" y="676"/>
                </a:lnTo>
                <a:lnTo>
                  <a:pt x="379" y="673"/>
                </a:lnTo>
                <a:lnTo>
                  <a:pt x="405" y="669"/>
                </a:lnTo>
                <a:lnTo>
                  <a:pt x="462" y="657"/>
                </a:lnTo>
                <a:lnTo>
                  <a:pt x="522" y="641"/>
                </a:lnTo>
                <a:lnTo>
                  <a:pt x="571" y="625"/>
                </a:lnTo>
                <a:lnTo>
                  <a:pt x="623" y="606"/>
                </a:lnTo>
                <a:lnTo>
                  <a:pt x="738" y="559"/>
                </a:lnTo>
                <a:lnTo>
                  <a:pt x="923" y="476"/>
                </a:lnTo>
                <a:lnTo>
                  <a:pt x="927" y="494"/>
                </a:lnTo>
                <a:lnTo>
                  <a:pt x="932" y="512"/>
                </a:lnTo>
                <a:lnTo>
                  <a:pt x="940" y="529"/>
                </a:lnTo>
                <a:lnTo>
                  <a:pt x="949" y="545"/>
                </a:lnTo>
                <a:lnTo>
                  <a:pt x="961" y="561"/>
                </a:lnTo>
                <a:lnTo>
                  <a:pt x="975" y="575"/>
                </a:lnTo>
                <a:lnTo>
                  <a:pt x="990" y="588"/>
                </a:lnTo>
                <a:lnTo>
                  <a:pt x="1007" y="600"/>
                </a:lnTo>
                <a:lnTo>
                  <a:pt x="1035" y="617"/>
                </a:lnTo>
                <a:lnTo>
                  <a:pt x="1049" y="624"/>
                </a:lnTo>
                <a:lnTo>
                  <a:pt x="1064" y="629"/>
                </a:lnTo>
                <a:lnTo>
                  <a:pt x="1092" y="637"/>
                </a:lnTo>
                <a:lnTo>
                  <a:pt x="1106" y="639"/>
                </a:lnTo>
                <a:lnTo>
                  <a:pt x="1120" y="639"/>
                </a:lnTo>
                <a:lnTo>
                  <a:pt x="1164" y="638"/>
                </a:lnTo>
                <a:lnTo>
                  <a:pt x="1210" y="631"/>
                </a:lnTo>
                <a:lnTo>
                  <a:pt x="1256" y="622"/>
                </a:lnTo>
                <a:lnTo>
                  <a:pt x="1304" y="608"/>
                </a:lnTo>
                <a:lnTo>
                  <a:pt x="1343" y="593"/>
                </a:lnTo>
                <a:lnTo>
                  <a:pt x="1379" y="578"/>
                </a:lnTo>
                <a:lnTo>
                  <a:pt x="1411" y="561"/>
                </a:lnTo>
                <a:lnTo>
                  <a:pt x="1439" y="543"/>
                </a:lnTo>
                <a:lnTo>
                  <a:pt x="1429" y="509"/>
                </a:lnTo>
                <a:lnTo>
                  <a:pt x="1415" y="445"/>
                </a:lnTo>
                <a:lnTo>
                  <a:pt x="1409" y="413"/>
                </a:lnTo>
                <a:lnTo>
                  <a:pt x="1406" y="365"/>
                </a:lnTo>
                <a:lnTo>
                  <a:pt x="1403" y="317"/>
                </a:lnTo>
                <a:lnTo>
                  <a:pt x="1385" y="251"/>
                </a:lnTo>
                <a:lnTo>
                  <a:pt x="1411" y="149"/>
                </a:lnTo>
                <a:lnTo>
                  <a:pt x="1507" y="340"/>
                </a:lnTo>
                <a:lnTo>
                  <a:pt x="1507" y="365"/>
                </a:lnTo>
                <a:lnTo>
                  <a:pt x="1465" y="336"/>
                </a:lnTo>
                <a:lnTo>
                  <a:pt x="1461" y="341"/>
                </a:lnTo>
                <a:lnTo>
                  <a:pt x="1458" y="347"/>
                </a:lnTo>
                <a:lnTo>
                  <a:pt x="1461" y="381"/>
                </a:lnTo>
                <a:lnTo>
                  <a:pt x="1469" y="424"/>
                </a:lnTo>
                <a:lnTo>
                  <a:pt x="1475" y="451"/>
                </a:lnTo>
                <a:lnTo>
                  <a:pt x="1483" y="475"/>
                </a:lnTo>
                <a:lnTo>
                  <a:pt x="1491" y="495"/>
                </a:lnTo>
                <a:lnTo>
                  <a:pt x="1501" y="511"/>
                </a:lnTo>
                <a:lnTo>
                  <a:pt x="1525" y="498"/>
                </a:lnTo>
                <a:lnTo>
                  <a:pt x="1549" y="490"/>
                </a:lnTo>
                <a:lnTo>
                  <a:pt x="1571" y="483"/>
                </a:lnTo>
                <a:lnTo>
                  <a:pt x="1592" y="481"/>
                </a:lnTo>
                <a:lnTo>
                  <a:pt x="1616" y="484"/>
                </a:lnTo>
                <a:lnTo>
                  <a:pt x="1626" y="488"/>
                </a:lnTo>
                <a:lnTo>
                  <a:pt x="1636" y="494"/>
                </a:lnTo>
                <a:lnTo>
                  <a:pt x="1651" y="506"/>
                </a:lnTo>
                <a:lnTo>
                  <a:pt x="1663" y="518"/>
                </a:lnTo>
                <a:lnTo>
                  <a:pt x="1672" y="532"/>
                </a:lnTo>
                <a:lnTo>
                  <a:pt x="1680" y="548"/>
                </a:lnTo>
                <a:lnTo>
                  <a:pt x="1685" y="576"/>
                </a:lnTo>
                <a:lnTo>
                  <a:pt x="1687" y="612"/>
                </a:lnTo>
                <a:close/>
                <a:moveTo>
                  <a:pt x="553" y="364"/>
                </a:moveTo>
                <a:lnTo>
                  <a:pt x="487" y="431"/>
                </a:lnTo>
                <a:lnTo>
                  <a:pt x="428" y="370"/>
                </a:lnTo>
                <a:lnTo>
                  <a:pt x="356" y="441"/>
                </a:lnTo>
                <a:lnTo>
                  <a:pt x="280" y="365"/>
                </a:lnTo>
                <a:lnTo>
                  <a:pt x="347" y="297"/>
                </a:lnTo>
                <a:lnTo>
                  <a:pt x="409" y="359"/>
                </a:lnTo>
                <a:lnTo>
                  <a:pt x="479" y="289"/>
                </a:lnTo>
                <a:lnTo>
                  <a:pt x="553" y="364"/>
                </a:lnTo>
                <a:close/>
                <a:moveTo>
                  <a:pt x="1636" y="637"/>
                </a:moveTo>
                <a:lnTo>
                  <a:pt x="1622" y="613"/>
                </a:lnTo>
                <a:lnTo>
                  <a:pt x="1605" y="593"/>
                </a:lnTo>
                <a:lnTo>
                  <a:pt x="1597" y="587"/>
                </a:lnTo>
                <a:lnTo>
                  <a:pt x="1589" y="583"/>
                </a:lnTo>
                <a:lnTo>
                  <a:pt x="1577" y="582"/>
                </a:lnTo>
                <a:lnTo>
                  <a:pt x="1561" y="584"/>
                </a:lnTo>
                <a:lnTo>
                  <a:pt x="1543" y="591"/>
                </a:lnTo>
                <a:lnTo>
                  <a:pt x="1536" y="595"/>
                </a:lnTo>
                <a:lnTo>
                  <a:pt x="1556" y="624"/>
                </a:lnTo>
                <a:lnTo>
                  <a:pt x="1568" y="636"/>
                </a:lnTo>
                <a:lnTo>
                  <a:pt x="1580" y="644"/>
                </a:lnTo>
                <a:lnTo>
                  <a:pt x="1590" y="649"/>
                </a:lnTo>
                <a:lnTo>
                  <a:pt x="1601" y="652"/>
                </a:lnTo>
                <a:lnTo>
                  <a:pt x="1611" y="649"/>
                </a:lnTo>
                <a:lnTo>
                  <a:pt x="1625" y="644"/>
                </a:lnTo>
                <a:lnTo>
                  <a:pt x="1636" y="637"/>
                </a:lnTo>
                <a:close/>
                <a:moveTo>
                  <a:pt x="1288" y="458"/>
                </a:moveTo>
                <a:lnTo>
                  <a:pt x="1287" y="475"/>
                </a:lnTo>
                <a:lnTo>
                  <a:pt x="1285" y="489"/>
                </a:lnTo>
                <a:lnTo>
                  <a:pt x="1280" y="500"/>
                </a:lnTo>
                <a:lnTo>
                  <a:pt x="1275" y="509"/>
                </a:lnTo>
                <a:lnTo>
                  <a:pt x="1268" y="516"/>
                </a:lnTo>
                <a:lnTo>
                  <a:pt x="1259" y="522"/>
                </a:lnTo>
                <a:lnTo>
                  <a:pt x="1248" y="525"/>
                </a:lnTo>
                <a:lnTo>
                  <a:pt x="1237" y="526"/>
                </a:lnTo>
                <a:lnTo>
                  <a:pt x="1222" y="523"/>
                </a:lnTo>
                <a:lnTo>
                  <a:pt x="1214" y="518"/>
                </a:lnTo>
                <a:lnTo>
                  <a:pt x="1208" y="513"/>
                </a:lnTo>
                <a:lnTo>
                  <a:pt x="1198" y="499"/>
                </a:lnTo>
                <a:lnTo>
                  <a:pt x="1191" y="483"/>
                </a:lnTo>
                <a:lnTo>
                  <a:pt x="1183" y="505"/>
                </a:lnTo>
                <a:lnTo>
                  <a:pt x="1179" y="513"/>
                </a:lnTo>
                <a:lnTo>
                  <a:pt x="1173" y="523"/>
                </a:lnTo>
                <a:lnTo>
                  <a:pt x="1165" y="529"/>
                </a:lnTo>
                <a:lnTo>
                  <a:pt x="1158" y="534"/>
                </a:lnTo>
                <a:lnTo>
                  <a:pt x="1150" y="538"/>
                </a:lnTo>
                <a:lnTo>
                  <a:pt x="1142" y="539"/>
                </a:lnTo>
                <a:lnTo>
                  <a:pt x="1134" y="538"/>
                </a:lnTo>
                <a:lnTo>
                  <a:pt x="1123" y="534"/>
                </a:lnTo>
                <a:lnTo>
                  <a:pt x="1114" y="529"/>
                </a:lnTo>
                <a:lnTo>
                  <a:pt x="1107" y="522"/>
                </a:lnTo>
                <a:lnTo>
                  <a:pt x="1101" y="513"/>
                </a:lnTo>
                <a:lnTo>
                  <a:pt x="1097" y="504"/>
                </a:lnTo>
                <a:lnTo>
                  <a:pt x="1094" y="492"/>
                </a:lnTo>
                <a:lnTo>
                  <a:pt x="1092" y="466"/>
                </a:lnTo>
                <a:lnTo>
                  <a:pt x="1095" y="430"/>
                </a:lnTo>
                <a:lnTo>
                  <a:pt x="1098" y="407"/>
                </a:lnTo>
                <a:lnTo>
                  <a:pt x="1070" y="439"/>
                </a:lnTo>
                <a:lnTo>
                  <a:pt x="1070" y="427"/>
                </a:lnTo>
                <a:lnTo>
                  <a:pt x="1079" y="408"/>
                </a:lnTo>
                <a:lnTo>
                  <a:pt x="1094" y="387"/>
                </a:lnTo>
                <a:lnTo>
                  <a:pt x="1113" y="373"/>
                </a:lnTo>
                <a:lnTo>
                  <a:pt x="1112" y="399"/>
                </a:lnTo>
                <a:lnTo>
                  <a:pt x="1112" y="424"/>
                </a:lnTo>
                <a:lnTo>
                  <a:pt x="1113" y="455"/>
                </a:lnTo>
                <a:lnTo>
                  <a:pt x="1117" y="476"/>
                </a:lnTo>
                <a:lnTo>
                  <a:pt x="1122" y="483"/>
                </a:lnTo>
                <a:lnTo>
                  <a:pt x="1127" y="490"/>
                </a:lnTo>
                <a:lnTo>
                  <a:pt x="1133" y="493"/>
                </a:lnTo>
                <a:lnTo>
                  <a:pt x="1142" y="494"/>
                </a:lnTo>
                <a:lnTo>
                  <a:pt x="1157" y="490"/>
                </a:lnTo>
                <a:lnTo>
                  <a:pt x="1164" y="485"/>
                </a:lnTo>
                <a:lnTo>
                  <a:pt x="1172" y="480"/>
                </a:lnTo>
                <a:lnTo>
                  <a:pt x="1181" y="467"/>
                </a:lnTo>
                <a:lnTo>
                  <a:pt x="1186" y="455"/>
                </a:lnTo>
                <a:lnTo>
                  <a:pt x="1182" y="433"/>
                </a:lnTo>
                <a:lnTo>
                  <a:pt x="1175" y="403"/>
                </a:lnTo>
                <a:lnTo>
                  <a:pt x="1171" y="387"/>
                </a:lnTo>
                <a:lnTo>
                  <a:pt x="1191" y="359"/>
                </a:lnTo>
                <a:lnTo>
                  <a:pt x="1196" y="376"/>
                </a:lnTo>
                <a:lnTo>
                  <a:pt x="1203" y="399"/>
                </a:lnTo>
                <a:lnTo>
                  <a:pt x="1206" y="425"/>
                </a:lnTo>
                <a:lnTo>
                  <a:pt x="1210" y="448"/>
                </a:lnTo>
                <a:lnTo>
                  <a:pt x="1214" y="464"/>
                </a:lnTo>
                <a:lnTo>
                  <a:pt x="1221" y="473"/>
                </a:lnTo>
                <a:lnTo>
                  <a:pt x="1227" y="480"/>
                </a:lnTo>
                <a:lnTo>
                  <a:pt x="1236" y="483"/>
                </a:lnTo>
                <a:lnTo>
                  <a:pt x="1246" y="484"/>
                </a:lnTo>
                <a:lnTo>
                  <a:pt x="1255" y="483"/>
                </a:lnTo>
                <a:lnTo>
                  <a:pt x="1261" y="479"/>
                </a:lnTo>
                <a:lnTo>
                  <a:pt x="1265" y="473"/>
                </a:lnTo>
                <a:lnTo>
                  <a:pt x="1268" y="464"/>
                </a:lnTo>
                <a:lnTo>
                  <a:pt x="1263" y="444"/>
                </a:lnTo>
                <a:lnTo>
                  <a:pt x="1260" y="431"/>
                </a:lnTo>
                <a:lnTo>
                  <a:pt x="1254" y="415"/>
                </a:lnTo>
                <a:lnTo>
                  <a:pt x="1239" y="384"/>
                </a:lnTo>
                <a:lnTo>
                  <a:pt x="1261" y="353"/>
                </a:lnTo>
                <a:lnTo>
                  <a:pt x="1279" y="401"/>
                </a:lnTo>
                <a:lnTo>
                  <a:pt x="1286" y="429"/>
                </a:lnTo>
                <a:lnTo>
                  <a:pt x="1288" y="458"/>
                </a:lnTo>
                <a:close/>
                <a:moveTo>
                  <a:pt x="846" y="364"/>
                </a:moveTo>
                <a:lnTo>
                  <a:pt x="1275" y="242"/>
                </a:lnTo>
                <a:lnTo>
                  <a:pt x="1222" y="284"/>
                </a:lnTo>
                <a:lnTo>
                  <a:pt x="792" y="406"/>
                </a:lnTo>
                <a:lnTo>
                  <a:pt x="846" y="364"/>
                </a:lnTo>
                <a:close/>
                <a:moveTo>
                  <a:pt x="892" y="106"/>
                </a:moveTo>
                <a:lnTo>
                  <a:pt x="881" y="110"/>
                </a:lnTo>
                <a:lnTo>
                  <a:pt x="875" y="101"/>
                </a:lnTo>
                <a:lnTo>
                  <a:pt x="869" y="95"/>
                </a:lnTo>
                <a:lnTo>
                  <a:pt x="863" y="92"/>
                </a:lnTo>
                <a:lnTo>
                  <a:pt x="859" y="95"/>
                </a:lnTo>
                <a:lnTo>
                  <a:pt x="853" y="100"/>
                </a:lnTo>
                <a:lnTo>
                  <a:pt x="844" y="125"/>
                </a:lnTo>
                <a:lnTo>
                  <a:pt x="834" y="162"/>
                </a:lnTo>
                <a:lnTo>
                  <a:pt x="825" y="205"/>
                </a:lnTo>
                <a:lnTo>
                  <a:pt x="813" y="205"/>
                </a:lnTo>
                <a:lnTo>
                  <a:pt x="805" y="178"/>
                </a:lnTo>
                <a:lnTo>
                  <a:pt x="797" y="156"/>
                </a:lnTo>
                <a:lnTo>
                  <a:pt x="787" y="144"/>
                </a:lnTo>
                <a:lnTo>
                  <a:pt x="780" y="140"/>
                </a:lnTo>
                <a:lnTo>
                  <a:pt x="762" y="140"/>
                </a:lnTo>
                <a:lnTo>
                  <a:pt x="754" y="138"/>
                </a:lnTo>
                <a:lnTo>
                  <a:pt x="748" y="134"/>
                </a:lnTo>
                <a:lnTo>
                  <a:pt x="743" y="128"/>
                </a:lnTo>
                <a:lnTo>
                  <a:pt x="738" y="121"/>
                </a:lnTo>
                <a:lnTo>
                  <a:pt x="736" y="115"/>
                </a:lnTo>
                <a:lnTo>
                  <a:pt x="736" y="106"/>
                </a:lnTo>
                <a:lnTo>
                  <a:pt x="737" y="96"/>
                </a:lnTo>
                <a:lnTo>
                  <a:pt x="741" y="88"/>
                </a:lnTo>
                <a:lnTo>
                  <a:pt x="747" y="84"/>
                </a:lnTo>
                <a:lnTo>
                  <a:pt x="755" y="83"/>
                </a:lnTo>
                <a:lnTo>
                  <a:pt x="769" y="85"/>
                </a:lnTo>
                <a:lnTo>
                  <a:pt x="781" y="94"/>
                </a:lnTo>
                <a:lnTo>
                  <a:pt x="793" y="106"/>
                </a:lnTo>
                <a:lnTo>
                  <a:pt x="802" y="125"/>
                </a:lnTo>
                <a:lnTo>
                  <a:pt x="820" y="165"/>
                </a:lnTo>
                <a:lnTo>
                  <a:pt x="828" y="129"/>
                </a:lnTo>
                <a:lnTo>
                  <a:pt x="834" y="103"/>
                </a:lnTo>
                <a:lnTo>
                  <a:pt x="842" y="83"/>
                </a:lnTo>
                <a:lnTo>
                  <a:pt x="846" y="74"/>
                </a:lnTo>
                <a:lnTo>
                  <a:pt x="850" y="68"/>
                </a:lnTo>
                <a:lnTo>
                  <a:pt x="854" y="63"/>
                </a:lnTo>
                <a:lnTo>
                  <a:pt x="859" y="59"/>
                </a:lnTo>
                <a:lnTo>
                  <a:pt x="867" y="56"/>
                </a:lnTo>
                <a:lnTo>
                  <a:pt x="874" y="57"/>
                </a:lnTo>
                <a:lnTo>
                  <a:pt x="880" y="61"/>
                </a:lnTo>
                <a:lnTo>
                  <a:pt x="893" y="75"/>
                </a:lnTo>
                <a:lnTo>
                  <a:pt x="892" y="106"/>
                </a:lnTo>
                <a:close/>
                <a:moveTo>
                  <a:pt x="500" y="84"/>
                </a:moveTo>
                <a:lnTo>
                  <a:pt x="500" y="92"/>
                </a:lnTo>
                <a:lnTo>
                  <a:pt x="497" y="101"/>
                </a:lnTo>
                <a:lnTo>
                  <a:pt x="487" y="117"/>
                </a:lnTo>
                <a:lnTo>
                  <a:pt x="481" y="123"/>
                </a:lnTo>
                <a:lnTo>
                  <a:pt x="472" y="131"/>
                </a:lnTo>
                <a:lnTo>
                  <a:pt x="450" y="143"/>
                </a:lnTo>
                <a:lnTo>
                  <a:pt x="389" y="167"/>
                </a:lnTo>
                <a:lnTo>
                  <a:pt x="356" y="167"/>
                </a:lnTo>
                <a:lnTo>
                  <a:pt x="398" y="148"/>
                </a:lnTo>
                <a:lnTo>
                  <a:pt x="420" y="136"/>
                </a:lnTo>
                <a:lnTo>
                  <a:pt x="440" y="123"/>
                </a:lnTo>
                <a:lnTo>
                  <a:pt x="471" y="98"/>
                </a:lnTo>
                <a:lnTo>
                  <a:pt x="395" y="98"/>
                </a:lnTo>
                <a:lnTo>
                  <a:pt x="387" y="99"/>
                </a:lnTo>
                <a:lnTo>
                  <a:pt x="370" y="112"/>
                </a:lnTo>
                <a:lnTo>
                  <a:pt x="370" y="91"/>
                </a:lnTo>
                <a:lnTo>
                  <a:pt x="383" y="72"/>
                </a:lnTo>
                <a:lnTo>
                  <a:pt x="393" y="64"/>
                </a:lnTo>
                <a:lnTo>
                  <a:pt x="404" y="62"/>
                </a:lnTo>
                <a:lnTo>
                  <a:pt x="500" y="62"/>
                </a:lnTo>
                <a:lnTo>
                  <a:pt x="502" y="69"/>
                </a:lnTo>
                <a:lnTo>
                  <a:pt x="500" y="84"/>
                </a:lnTo>
                <a:close/>
                <a:moveTo>
                  <a:pt x="117" y="259"/>
                </a:moveTo>
                <a:lnTo>
                  <a:pt x="113" y="276"/>
                </a:lnTo>
                <a:lnTo>
                  <a:pt x="105" y="294"/>
                </a:lnTo>
                <a:lnTo>
                  <a:pt x="96" y="303"/>
                </a:lnTo>
                <a:lnTo>
                  <a:pt x="88" y="310"/>
                </a:lnTo>
                <a:lnTo>
                  <a:pt x="78" y="314"/>
                </a:lnTo>
                <a:lnTo>
                  <a:pt x="68" y="315"/>
                </a:lnTo>
                <a:lnTo>
                  <a:pt x="58" y="314"/>
                </a:lnTo>
                <a:lnTo>
                  <a:pt x="48" y="310"/>
                </a:lnTo>
                <a:lnTo>
                  <a:pt x="41" y="303"/>
                </a:lnTo>
                <a:lnTo>
                  <a:pt x="35" y="294"/>
                </a:lnTo>
                <a:lnTo>
                  <a:pt x="29" y="282"/>
                </a:lnTo>
                <a:lnTo>
                  <a:pt x="25" y="270"/>
                </a:lnTo>
                <a:lnTo>
                  <a:pt x="23" y="259"/>
                </a:lnTo>
                <a:lnTo>
                  <a:pt x="22" y="246"/>
                </a:lnTo>
                <a:lnTo>
                  <a:pt x="23" y="227"/>
                </a:lnTo>
                <a:lnTo>
                  <a:pt x="26" y="205"/>
                </a:lnTo>
                <a:lnTo>
                  <a:pt x="33" y="182"/>
                </a:lnTo>
                <a:lnTo>
                  <a:pt x="40" y="156"/>
                </a:lnTo>
                <a:lnTo>
                  <a:pt x="50" y="131"/>
                </a:lnTo>
                <a:lnTo>
                  <a:pt x="60" y="107"/>
                </a:lnTo>
                <a:lnTo>
                  <a:pt x="71" y="86"/>
                </a:lnTo>
                <a:lnTo>
                  <a:pt x="84" y="67"/>
                </a:lnTo>
                <a:lnTo>
                  <a:pt x="83" y="80"/>
                </a:lnTo>
                <a:lnTo>
                  <a:pt x="79" y="97"/>
                </a:lnTo>
                <a:lnTo>
                  <a:pt x="74" y="117"/>
                </a:lnTo>
                <a:lnTo>
                  <a:pt x="68" y="140"/>
                </a:lnTo>
                <a:lnTo>
                  <a:pt x="55" y="184"/>
                </a:lnTo>
                <a:lnTo>
                  <a:pt x="52" y="202"/>
                </a:lnTo>
                <a:lnTo>
                  <a:pt x="51" y="217"/>
                </a:lnTo>
                <a:lnTo>
                  <a:pt x="53" y="231"/>
                </a:lnTo>
                <a:lnTo>
                  <a:pt x="57" y="245"/>
                </a:lnTo>
                <a:lnTo>
                  <a:pt x="64" y="256"/>
                </a:lnTo>
                <a:lnTo>
                  <a:pt x="70" y="260"/>
                </a:lnTo>
                <a:lnTo>
                  <a:pt x="75" y="261"/>
                </a:lnTo>
                <a:lnTo>
                  <a:pt x="84" y="258"/>
                </a:lnTo>
                <a:lnTo>
                  <a:pt x="91" y="249"/>
                </a:lnTo>
                <a:lnTo>
                  <a:pt x="100" y="234"/>
                </a:lnTo>
                <a:lnTo>
                  <a:pt x="109" y="212"/>
                </a:lnTo>
                <a:lnTo>
                  <a:pt x="112" y="217"/>
                </a:lnTo>
                <a:lnTo>
                  <a:pt x="116" y="225"/>
                </a:lnTo>
                <a:lnTo>
                  <a:pt x="117" y="242"/>
                </a:lnTo>
                <a:lnTo>
                  <a:pt x="117" y="259"/>
                </a:lnTo>
                <a:close/>
              </a:path>
            </a:pathLst>
          </a:custGeom>
          <a:solidFill>
            <a:schemeClr val="bg1"/>
          </a:solidFill>
          <a:ln w="9525">
            <a:noFill/>
            <a:round/>
            <a:headEnd/>
            <a:tailEnd/>
          </a:ln>
        </p:spPr>
        <p:txBody>
          <a:bodyPr/>
          <a:lstStyle/>
          <a:p>
            <a:endParaRPr lang="ar-SA"/>
          </a:p>
        </p:txBody>
      </p:sp>
      <p:pic>
        <p:nvPicPr>
          <p:cNvPr id="9" name="Picture 8" descr="logo EDE.png"/>
          <p:cNvPicPr>
            <a:picLocks noChangeAspect="1"/>
          </p:cNvPicPr>
          <p:nvPr/>
        </p:nvPicPr>
        <p:blipFill>
          <a:blip r:embed="rId3" cstate="print"/>
          <a:stretch>
            <a:fillRect/>
          </a:stretch>
        </p:blipFill>
        <p:spPr>
          <a:xfrm>
            <a:off x="914400" y="2133600"/>
            <a:ext cx="2109419" cy="2362200"/>
          </a:xfrm>
          <a:prstGeom prst="rect">
            <a:avLst/>
          </a:prstGeom>
          <a:effectLst>
            <a:outerShdw blurRad="63500" sx="102000" sy="102000" algn="ctr" rotWithShape="0">
              <a:prstClr val="black">
                <a:alpha val="40000"/>
              </a:prstClr>
            </a:outerShdw>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Slide Number Placeholder 3"/>
          <p:cNvSpPr>
            <a:spLocks noGrp="1"/>
          </p:cNvSpPr>
          <p:nvPr>
            <p:ph type="sldNum" sz="quarter" idx="10"/>
          </p:nvPr>
        </p:nvSpPr>
        <p:spPr bwMode="auto">
          <a:xfrm>
            <a:off x="4876800" y="6356350"/>
            <a:ext cx="482600" cy="365125"/>
          </a:xfrm>
          <a:noFill/>
          <a:ln>
            <a:miter lim="800000"/>
            <a:headEnd/>
            <a:tailEnd/>
          </a:ln>
        </p:spPr>
        <p:txBody>
          <a:bodyPr/>
          <a:lstStyle/>
          <a:p>
            <a:fld id="{E1D16D93-8795-4AD6-9A1F-54CC01E741BE}" type="slidenum">
              <a:rPr lang="ar-SA" smtClean="0">
                <a:cs typeface="Arial" pitchFamily="34" charset="0"/>
              </a:rPr>
              <a:pPr/>
              <a:t>2</a:t>
            </a:fld>
            <a:endParaRPr lang="en-US" dirty="0" smtClean="0">
              <a:cs typeface="Arial" pitchFamily="34" charset="0"/>
            </a:endParaRPr>
          </a:p>
        </p:txBody>
      </p:sp>
      <p:sp>
        <p:nvSpPr>
          <p:cNvPr id="6146" name="Title 4"/>
          <p:cNvSpPr>
            <a:spLocks noGrp="1"/>
          </p:cNvSpPr>
          <p:nvPr>
            <p:ph type="ctrTitle"/>
          </p:nvPr>
        </p:nvSpPr>
        <p:spPr>
          <a:xfrm>
            <a:off x="762000" y="2133600"/>
            <a:ext cx="8420100" cy="2971800"/>
          </a:xfrm>
        </p:spPr>
        <p:txBody>
          <a:bodyPr/>
          <a:lstStyle/>
          <a:p>
            <a:pPr rtl="1" eaLnBrk="1" hangingPunct="1"/>
            <a:r>
              <a:rPr lang="ar-SA" b="1" spc="-150" dirty="0" smtClean="0">
                <a:solidFill>
                  <a:srgbClr val="376092"/>
                </a:solidFill>
                <a:latin typeface="ae_AlMateen" pitchFamily="2" charset="-78"/>
                <a:cs typeface="ae_AlMateen" pitchFamily="2" charset="-78"/>
              </a:rPr>
              <a:t>المحاضرة </a:t>
            </a:r>
            <a:r>
              <a:rPr lang="ar-SA" b="1" spc="-150" dirty="0" smtClean="0">
                <a:solidFill>
                  <a:srgbClr val="376092"/>
                </a:solidFill>
                <a:latin typeface="ae_AlMateen" pitchFamily="2" charset="-78"/>
                <a:cs typeface="ae_AlMateen" pitchFamily="2" charset="-78"/>
              </a:rPr>
              <a:t>الثالثة</a:t>
            </a:r>
            <a:br>
              <a:rPr lang="ar-SA" b="1" spc="-150" dirty="0" smtClean="0">
                <a:solidFill>
                  <a:srgbClr val="376092"/>
                </a:solidFill>
                <a:latin typeface="ae_AlMateen" pitchFamily="2" charset="-78"/>
                <a:cs typeface="ae_AlMateen" pitchFamily="2" charset="-78"/>
              </a:rPr>
            </a:br>
            <a:r>
              <a:rPr lang="ar-SA" b="1" spc="-150" dirty="0" smtClean="0">
                <a:solidFill>
                  <a:srgbClr val="376092"/>
                </a:solidFill>
                <a:latin typeface="ae_AlMateen" pitchFamily="2" charset="-78"/>
                <a:cs typeface="ae_AlMateen" pitchFamily="2" charset="-78"/>
              </a:rPr>
              <a:t/>
            </a:r>
            <a:br>
              <a:rPr lang="ar-SA" b="1" spc="-150" dirty="0" smtClean="0">
                <a:solidFill>
                  <a:srgbClr val="376092"/>
                </a:solidFill>
                <a:latin typeface="ae_AlMateen" pitchFamily="2" charset="-78"/>
                <a:cs typeface="ae_AlMateen" pitchFamily="2" charset="-78"/>
              </a:rPr>
            </a:br>
            <a:r>
              <a:rPr lang="ar-SA" b="1" spc="-150" dirty="0" smtClean="0">
                <a:solidFill>
                  <a:srgbClr val="376092"/>
                </a:solidFill>
                <a:latin typeface="ae_AlMateen" pitchFamily="2" charset="-78"/>
                <a:cs typeface="ae_AlMateen" pitchFamily="2" charset="-78"/>
              </a:rPr>
              <a:t>نشأة الاستشراق</a:t>
            </a:r>
            <a:endParaRPr lang="en-US" b="1" spc="-150" dirty="0" smtClean="0">
              <a:solidFill>
                <a:srgbClr val="376092"/>
              </a:solidFill>
              <a:latin typeface="ae_AlMateen" pitchFamily="2" charset="-78"/>
              <a:cs typeface="ae_AlMateen" pitchFamily="2" charset="-78"/>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rtl="1"/>
            <a:r>
              <a:rPr lang="ar-SA" sz="3200" b="1" dirty="0" smtClean="0"/>
              <a:t>ضرورة دراسة النشأة</a:t>
            </a:r>
            <a:endParaRPr lang="ar-SA" sz="3200" b="1" dirty="0"/>
          </a:p>
        </p:txBody>
      </p:sp>
      <p:sp>
        <p:nvSpPr>
          <p:cNvPr id="3" name="عنصر نائب للمحتوى 2"/>
          <p:cNvSpPr>
            <a:spLocks noGrp="1"/>
          </p:cNvSpPr>
          <p:nvPr>
            <p:ph idx="1"/>
          </p:nvPr>
        </p:nvSpPr>
        <p:spPr/>
        <p:txBody>
          <a:bodyPr/>
          <a:lstStyle/>
          <a:p>
            <a:pPr rtl="1"/>
            <a:r>
              <a:rPr lang="ar-SA" b="1" dirty="0" smtClean="0"/>
              <a:t>ضرورة دراسة التطور التاريخي تمكن في امور أهمها: </a:t>
            </a:r>
          </a:p>
          <a:p>
            <a:pPr rtl="1"/>
            <a:r>
              <a:rPr lang="ar-SA" b="1" dirty="0" smtClean="0"/>
              <a:t>1- التعرف على اهم العوامل التي ساعدت على نشأة الاستشراق</a:t>
            </a:r>
          </a:p>
          <a:p>
            <a:pPr rtl="1"/>
            <a:r>
              <a:rPr lang="ar-SA" b="1" dirty="0" smtClean="0"/>
              <a:t>2- التعرف على أهم المؤثرات التي كان لها الدول الفعال في تطور حركة الاستشراق </a:t>
            </a:r>
          </a:p>
          <a:p>
            <a:pPr rtl="1"/>
            <a:r>
              <a:rPr lang="ar-SA" b="1" dirty="0" smtClean="0"/>
              <a:t>3- التغيرات في النظرة الغربية إلى الإسلام التي صاحبت كل مرحلة </a:t>
            </a:r>
          </a:p>
          <a:p>
            <a:pPr rtl="1"/>
            <a:r>
              <a:rPr lang="ar-SA" b="1" dirty="0" smtClean="0"/>
              <a:t>4- استجلاء التطور التاريخي من شأنه بلورة فهم الظاهرة </a:t>
            </a:r>
            <a:r>
              <a:rPr lang="ar-SA" b="1" dirty="0" err="1" smtClean="0"/>
              <a:t>الاستشراقية</a:t>
            </a:r>
            <a:r>
              <a:rPr lang="ar-SA" b="1" dirty="0" smtClean="0"/>
              <a:t>.   </a:t>
            </a:r>
            <a:endParaRPr lang="ar-SA" b="1" dirty="0"/>
          </a:p>
        </p:txBody>
      </p:sp>
    </p:spTree>
    <p:extLst>
      <p:ext uri="{BB962C8B-B14F-4D97-AF65-F5344CB8AC3E}">
        <p14:creationId xmlns:p14="http://schemas.microsoft.com/office/powerpoint/2010/main" val="20240928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z="3200" b="1" dirty="0">
                <a:solidFill>
                  <a:srgbClr val="709256"/>
                </a:solidFill>
                <a:cs typeface="Arial" pitchFamily="34" charset="0"/>
              </a:rPr>
              <a:t>الآراء حول تفسير نشأة الظاهرة </a:t>
            </a:r>
            <a:r>
              <a:rPr lang="ar-SA" sz="3200" b="1" dirty="0" err="1">
                <a:solidFill>
                  <a:srgbClr val="709256"/>
                </a:solidFill>
                <a:cs typeface="Arial" pitchFamily="34" charset="0"/>
              </a:rPr>
              <a:t>الاستشراقية</a:t>
            </a:r>
            <a:endParaRPr lang="ar-SA" sz="3200" dirty="0"/>
          </a:p>
        </p:txBody>
      </p:sp>
      <p:sp>
        <p:nvSpPr>
          <p:cNvPr id="3" name="عنصر نائب للمحتوى 2"/>
          <p:cNvSpPr>
            <a:spLocks noGrp="1"/>
          </p:cNvSpPr>
          <p:nvPr>
            <p:ph idx="1"/>
          </p:nvPr>
        </p:nvSpPr>
        <p:spPr>
          <a:xfrm>
            <a:off x="152400" y="1371600"/>
            <a:ext cx="9448800" cy="4953000"/>
          </a:xfrm>
        </p:spPr>
        <p:txBody>
          <a:bodyPr/>
          <a:lstStyle/>
          <a:p>
            <a:pPr marL="457200" indent="-457200" rtl="1">
              <a:buFont typeface="Wingdings" pitchFamily="2" charset="2"/>
              <a:buChar char="Ø"/>
            </a:pPr>
            <a:r>
              <a:rPr lang="ar-SA" b="1" dirty="0" smtClean="0"/>
              <a:t>اختلف </a:t>
            </a:r>
            <a:r>
              <a:rPr lang="ar-SA" b="1" dirty="0"/>
              <a:t>الباحثون في نشأة الاستشراق في تحديد سنة معنية أو فترة معينة لنشأة </a:t>
            </a:r>
            <a:r>
              <a:rPr lang="ar-SA" b="1" dirty="0" smtClean="0"/>
              <a:t>الاستشراق. </a:t>
            </a:r>
          </a:p>
          <a:p>
            <a:pPr marL="457200" indent="-457200" rtl="1">
              <a:buFont typeface="Wingdings" pitchFamily="2" charset="2"/>
              <a:buChar char="Ø"/>
            </a:pPr>
            <a:r>
              <a:rPr lang="ar-SA" b="1" dirty="0" smtClean="0"/>
              <a:t>فيرى </a:t>
            </a:r>
            <a:r>
              <a:rPr lang="ar-SA" b="1" dirty="0"/>
              <a:t>البعض أن الاستشراق ظهر مع ظهور الإسلام </a:t>
            </a:r>
            <a:endParaRPr lang="ar-SA" b="1" dirty="0" smtClean="0"/>
          </a:p>
          <a:p>
            <a:pPr marL="542925" indent="0" rtl="1">
              <a:buFont typeface="Courier New" pitchFamily="49" charset="0"/>
              <a:buChar char="o"/>
            </a:pPr>
            <a:r>
              <a:rPr lang="ar-SA" b="1" dirty="0"/>
              <a:t>	</a:t>
            </a:r>
            <a:r>
              <a:rPr lang="ar-SA" b="1" dirty="0" smtClean="0"/>
              <a:t>وأول </a:t>
            </a:r>
            <a:r>
              <a:rPr lang="ar-SA" b="1" dirty="0"/>
              <a:t>لقاء بين الرسول صلى الله عليه وسلم ونصـارى نجران، </a:t>
            </a:r>
            <a:endParaRPr lang="ar-SA" b="1" dirty="0" smtClean="0"/>
          </a:p>
          <a:p>
            <a:pPr marL="542925" indent="0" rtl="1">
              <a:buFont typeface="Courier New" pitchFamily="49" charset="0"/>
              <a:buChar char="o"/>
            </a:pPr>
            <a:r>
              <a:rPr lang="ar-SA" b="1" dirty="0"/>
              <a:t>	</a:t>
            </a:r>
            <a:r>
              <a:rPr lang="ar-SA" b="1" dirty="0" smtClean="0"/>
              <a:t>أو </a:t>
            </a:r>
            <a:r>
              <a:rPr lang="ar-SA" b="1" dirty="0"/>
              <a:t>قبل ذلك عندما بعث الرسول صلى الله عليه وسلم رسله إلى </a:t>
            </a:r>
            <a:r>
              <a:rPr lang="ar-SA" b="1" dirty="0" smtClean="0"/>
              <a:t>	الملوك </a:t>
            </a:r>
            <a:r>
              <a:rPr lang="ar-SA" b="1" dirty="0"/>
              <a:t>والأمراء خـارج الجزيرة العربية </a:t>
            </a:r>
            <a:endParaRPr lang="ar-SA" b="1" dirty="0" smtClean="0"/>
          </a:p>
          <a:p>
            <a:pPr marL="542925" indent="0" rtl="1">
              <a:buFont typeface="Courier New" pitchFamily="49" charset="0"/>
              <a:buChar char="o"/>
            </a:pPr>
            <a:r>
              <a:rPr lang="ar-SA" b="1" dirty="0"/>
              <a:t>	</a:t>
            </a:r>
            <a:r>
              <a:rPr lang="ar-SA" b="1" dirty="0" smtClean="0"/>
              <a:t>أو </a:t>
            </a:r>
            <a:r>
              <a:rPr lang="ar-SA" b="1" dirty="0"/>
              <a:t>حتى في اللقاء الذي تم بين المسلمين والنجاشي في الحبشة. </a:t>
            </a:r>
            <a:endParaRPr lang="ar-SA" b="1" dirty="0" smtClean="0"/>
          </a:p>
          <a:p>
            <a:pPr marL="809625" indent="-266700" rtl="1">
              <a:buFont typeface="Courier New" pitchFamily="49" charset="0"/>
              <a:buChar char="o"/>
              <a:tabLst>
                <a:tab pos="809625" algn="l"/>
              </a:tabLst>
            </a:pPr>
            <a:r>
              <a:rPr lang="ar-SA" b="1" dirty="0" smtClean="0"/>
              <a:t>	بينما </a:t>
            </a:r>
            <a:r>
              <a:rPr lang="ar-SA" b="1" dirty="0"/>
              <a:t>هنـاك رأي بأن غزوة مؤتة التي كانت أول احتكاك عسكري تعد من البدايات للاستشراق </a:t>
            </a:r>
            <a:endParaRPr lang="ar-SA" dirty="0"/>
          </a:p>
        </p:txBody>
      </p:sp>
    </p:spTree>
    <p:extLst>
      <p:ext uri="{BB962C8B-B14F-4D97-AF65-F5344CB8AC3E}">
        <p14:creationId xmlns:p14="http://schemas.microsoft.com/office/powerpoint/2010/main" val="28357247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lstStyle/>
          <a:p>
            <a:pPr rtl="1" eaLnBrk="1" hangingPunct="1">
              <a:defRPr/>
            </a:pPr>
            <a:r>
              <a:rPr lang="ar-SA" sz="3200" b="1" dirty="0">
                <a:solidFill>
                  <a:srgbClr val="709256"/>
                </a:solidFill>
                <a:cs typeface="Arial" pitchFamily="34" charset="0"/>
              </a:rPr>
              <a:t>الآراء حول تفسير نشأة الظاهرة </a:t>
            </a:r>
            <a:r>
              <a:rPr lang="ar-SA" sz="3200" b="1" dirty="0" err="1">
                <a:solidFill>
                  <a:srgbClr val="709256"/>
                </a:solidFill>
                <a:cs typeface="Arial" pitchFamily="34" charset="0"/>
              </a:rPr>
              <a:t>الاستشراقية</a:t>
            </a:r>
            <a:endParaRPr lang="en-US" sz="3200" dirty="0">
              <a:solidFill>
                <a:srgbClr val="C00000"/>
              </a:solidFill>
            </a:endParaRPr>
          </a:p>
        </p:txBody>
      </p:sp>
      <p:sp>
        <p:nvSpPr>
          <p:cNvPr id="7171" name="Text Placeholder 5"/>
          <p:cNvSpPr>
            <a:spLocks noGrp="1"/>
          </p:cNvSpPr>
          <p:nvPr>
            <p:ph idx="1"/>
          </p:nvPr>
        </p:nvSpPr>
        <p:spPr>
          <a:xfrm>
            <a:off x="381000" y="1371600"/>
            <a:ext cx="9029700" cy="4038600"/>
          </a:xfrm>
        </p:spPr>
        <p:txBody>
          <a:bodyPr/>
          <a:lstStyle/>
          <a:p>
            <a:pPr marL="571500" indent="-571500" rtl="1">
              <a:buFont typeface="Wingdings" pitchFamily="2" charset="2"/>
              <a:buChar char="Ø"/>
            </a:pPr>
            <a:r>
              <a:rPr lang="ar-SA" sz="4000" b="1" dirty="0" smtClean="0">
                <a:cs typeface="+mn-cs"/>
              </a:rPr>
              <a:t>ويرى </a:t>
            </a:r>
            <a:r>
              <a:rPr lang="ar-SA" sz="4000" b="1" dirty="0">
                <a:cs typeface="+mn-cs"/>
              </a:rPr>
              <a:t>آخرون أن أول اهتمام بالإسلام والرد عليه بدأ مع يوحنا </a:t>
            </a:r>
            <a:r>
              <a:rPr lang="ar-SA" sz="4000" b="1" dirty="0" smtClean="0">
                <a:cs typeface="+mn-cs"/>
              </a:rPr>
              <a:t>الدمشقي (</a:t>
            </a:r>
            <a:r>
              <a:rPr lang="ar-SA" sz="4000" b="1" dirty="0">
                <a:cs typeface="+mn-cs"/>
              </a:rPr>
              <a:t>ت132</a:t>
            </a:r>
            <a:r>
              <a:rPr lang="ar-SA" sz="4000" b="1" dirty="0">
                <a:cs typeface="+mn-cs"/>
                <a:sym typeface="AGA Arabesque"/>
              </a:rPr>
              <a:t>ﻫ/</a:t>
            </a:r>
            <a:r>
              <a:rPr lang="ar-SA" sz="4000" b="1" dirty="0">
                <a:cs typeface="+mn-cs"/>
              </a:rPr>
              <a:t>749</a:t>
            </a:r>
            <a:r>
              <a:rPr lang="ar-SA" sz="4000" b="1" dirty="0" smtClean="0">
                <a:cs typeface="+mn-cs"/>
              </a:rPr>
              <a:t>م) الذي عاش في دمشق إبان الفترة الأموية، وكتب بعض الكتـابات يوضح </a:t>
            </a:r>
            <a:r>
              <a:rPr lang="ar-SA" sz="4000" b="1" dirty="0">
                <a:cs typeface="+mn-cs"/>
              </a:rPr>
              <a:t>للنصارى كيف يجادلون المسلمين</a:t>
            </a:r>
            <a:r>
              <a:rPr lang="ar-SA" sz="4000" b="1" dirty="0" smtClean="0">
                <a:cs typeface="+mn-cs"/>
              </a:rPr>
              <a:t>. ومنها: كتاب (محاورة مع مسلم) وكتاب آخر هو (إرشادات النصارى في جدل المسلمين) </a:t>
            </a:r>
            <a:endParaRPr lang="ar-SA" sz="4000" dirty="0">
              <a:cs typeface="+mn-cs"/>
            </a:endParaRPr>
          </a:p>
        </p:txBody>
      </p:sp>
      <p:sp>
        <p:nvSpPr>
          <p:cNvPr id="5" name="Slide Number Placeholder 3"/>
          <p:cNvSpPr>
            <a:spLocks noGrp="1"/>
          </p:cNvSpPr>
          <p:nvPr>
            <p:ph type="sldNum" sz="quarter" idx="4294967295"/>
          </p:nvPr>
        </p:nvSpPr>
        <p:spPr bwMode="auto">
          <a:xfrm>
            <a:off x="4876800" y="6356350"/>
            <a:ext cx="482600" cy="365125"/>
          </a:xfrm>
          <a:noFill/>
          <a:ln>
            <a:miter lim="800000"/>
            <a:headEnd/>
            <a:tailEnd/>
          </a:ln>
        </p:spPr>
        <p:txBody>
          <a:bodyPr/>
          <a:lstStyle/>
          <a:p>
            <a:fld id="{E1D16D93-8795-4AD6-9A1F-54CC01E741BE}" type="slidenum">
              <a:rPr lang="ar-SA" smtClean="0">
                <a:cs typeface="Arial" pitchFamily="34" charset="0"/>
              </a:rPr>
              <a:pPr/>
              <a:t>5</a:t>
            </a:fld>
            <a:endParaRPr lang="en-US" dirty="0" smtClean="0">
              <a:cs typeface="Arial"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lstStyle/>
          <a:p>
            <a:pPr rtl="1" eaLnBrk="1" hangingPunct="1"/>
            <a:r>
              <a:rPr lang="ar-SA" sz="3200" b="1" dirty="0">
                <a:solidFill>
                  <a:srgbClr val="709256"/>
                </a:solidFill>
                <a:cs typeface="Arial" pitchFamily="34" charset="0"/>
              </a:rPr>
              <a:t>الآراء حول تفسير نشأة الظاهرة </a:t>
            </a:r>
            <a:r>
              <a:rPr lang="ar-SA" sz="3200" b="1" dirty="0" err="1">
                <a:solidFill>
                  <a:srgbClr val="709256"/>
                </a:solidFill>
                <a:cs typeface="Arial" pitchFamily="34" charset="0"/>
              </a:rPr>
              <a:t>الاستشراقية</a:t>
            </a:r>
            <a:endParaRPr lang="ar-SA" sz="3200" dirty="0" smtClean="0">
              <a:solidFill>
                <a:srgbClr val="C00000"/>
              </a:solidFill>
              <a:cs typeface="Arial" pitchFamily="34" charset="0"/>
            </a:endParaRPr>
          </a:p>
        </p:txBody>
      </p:sp>
      <p:sp>
        <p:nvSpPr>
          <p:cNvPr id="5" name="Slide Number Placeholder 3"/>
          <p:cNvSpPr>
            <a:spLocks noGrp="1"/>
          </p:cNvSpPr>
          <p:nvPr>
            <p:ph type="sldNum" sz="quarter" idx="4294967295"/>
          </p:nvPr>
        </p:nvSpPr>
        <p:spPr bwMode="auto">
          <a:xfrm>
            <a:off x="4876800" y="6356350"/>
            <a:ext cx="482600" cy="365125"/>
          </a:xfrm>
          <a:noFill/>
          <a:ln>
            <a:miter lim="800000"/>
            <a:headEnd/>
            <a:tailEnd/>
          </a:ln>
        </p:spPr>
        <p:txBody>
          <a:bodyPr/>
          <a:lstStyle/>
          <a:p>
            <a:fld id="{E1D16D93-8795-4AD6-9A1F-54CC01E741BE}" type="slidenum">
              <a:rPr lang="ar-SA" smtClean="0">
                <a:cs typeface="Arial" pitchFamily="34" charset="0"/>
              </a:rPr>
              <a:pPr/>
              <a:t>6</a:t>
            </a:fld>
            <a:endParaRPr lang="en-US" dirty="0" smtClean="0">
              <a:cs typeface="Arial" pitchFamily="34" charset="0"/>
            </a:endParaRPr>
          </a:p>
        </p:txBody>
      </p:sp>
      <p:sp>
        <p:nvSpPr>
          <p:cNvPr id="7" name="TextBox 6"/>
          <p:cNvSpPr txBox="1"/>
          <p:nvPr/>
        </p:nvSpPr>
        <p:spPr>
          <a:xfrm>
            <a:off x="457200" y="1371600"/>
            <a:ext cx="8915400" cy="4524315"/>
          </a:xfrm>
          <a:prstGeom prst="rect">
            <a:avLst/>
          </a:prstGeom>
          <a:noFill/>
        </p:spPr>
        <p:txBody>
          <a:bodyPr wrap="square" rtlCol="1">
            <a:spAutoFit/>
          </a:bodyPr>
          <a:lstStyle/>
          <a:p>
            <a:pPr marL="457200" indent="-457200">
              <a:buFont typeface="Wingdings" pitchFamily="2" charset="2"/>
              <a:buChar char="Ø"/>
            </a:pPr>
            <a:r>
              <a:rPr lang="ar-SA" sz="3200" b="1" dirty="0">
                <a:cs typeface="+mn-cs"/>
              </a:rPr>
              <a:t>ويرى </a:t>
            </a:r>
            <a:r>
              <a:rPr lang="ar-SA" sz="3200" b="1" dirty="0" smtClean="0">
                <a:cs typeface="+mn-cs"/>
              </a:rPr>
              <a:t>آخرون: </a:t>
            </a:r>
            <a:r>
              <a:rPr lang="ar-SA" sz="3200" b="1" dirty="0">
                <a:cs typeface="+mn-cs"/>
              </a:rPr>
              <a:t>أن الحروب الصليبية هي </a:t>
            </a:r>
            <a:r>
              <a:rPr lang="ar-SA" sz="3200" b="1" dirty="0" smtClean="0">
                <a:cs typeface="+mn-cs"/>
              </a:rPr>
              <a:t>بداية الظاهرة </a:t>
            </a:r>
            <a:r>
              <a:rPr lang="ar-SA" sz="3200" b="1" dirty="0" err="1" smtClean="0">
                <a:cs typeface="+mn-cs"/>
              </a:rPr>
              <a:t>الاستشراقية</a:t>
            </a:r>
            <a:r>
              <a:rPr lang="ar-SA" sz="3200" b="1" dirty="0" smtClean="0">
                <a:cs typeface="+mn-cs"/>
              </a:rPr>
              <a:t> بوصفها بداية </a:t>
            </a:r>
            <a:r>
              <a:rPr lang="ar-SA" sz="3200" b="1" dirty="0">
                <a:cs typeface="+mn-cs"/>
              </a:rPr>
              <a:t>الاحتكـاك الفعلي بين المسلمين والنصارى الأمر الذي دفع النصارى إلى محاولة التعرف على المسلمين</a:t>
            </a:r>
            <a:r>
              <a:rPr lang="ar-SA" sz="3200" b="1" dirty="0" smtClean="0">
                <a:cs typeface="+mn-cs"/>
              </a:rPr>
              <a:t>.</a:t>
            </a:r>
          </a:p>
          <a:p>
            <a:pPr marL="447675"/>
            <a:r>
              <a:rPr lang="ar-SA" sz="3200" b="1" dirty="0" smtClean="0">
                <a:cs typeface="+mn-cs"/>
              </a:rPr>
              <a:t>فهذه الحروب استمرت مئتي عام من سنة 491ﻫ/ 1098م إلى سنة 690ﻫ/ 1291م ووصل عدد الحملات الصليبية إلى ثمانية حملات توجهت نحو بلاد الشام ومصر وتونس. ونجم عنها احتلال الساحل الشرقي للبحر الأبيض المتوسط بما في ذلك مدينة القدس التي خضعت للاحتلال الصليبي 99سنة.   </a:t>
            </a:r>
            <a:endParaRPr lang="en-US" sz="3200" b="1" dirty="0">
              <a:cs typeface="+mn-cs"/>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rtl="1"/>
            <a:r>
              <a:rPr lang="ar-SA" sz="3200" b="1" dirty="0">
                <a:solidFill>
                  <a:srgbClr val="709256"/>
                </a:solidFill>
                <a:cs typeface="Arial" pitchFamily="34" charset="0"/>
              </a:rPr>
              <a:t>الآراء حول تفسير نشأة الظاهرة </a:t>
            </a:r>
            <a:r>
              <a:rPr lang="ar-SA" sz="3200" b="1" dirty="0" err="1">
                <a:solidFill>
                  <a:srgbClr val="709256"/>
                </a:solidFill>
                <a:cs typeface="Arial" pitchFamily="34" charset="0"/>
              </a:rPr>
              <a:t>الاستشراقية</a:t>
            </a:r>
            <a:endParaRPr lang="ar-SA" sz="3200" b="1" dirty="0"/>
          </a:p>
        </p:txBody>
      </p:sp>
      <p:sp>
        <p:nvSpPr>
          <p:cNvPr id="3" name="عنصر نائب للمحتوى 2"/>
          <p:cNvSpPr>
            <a:spLocks noGrp="1"/>
          </p:cNvSpPr>
          <p:nvPr>
            <p:ph idx="1"/>
          </p:nvPr>
        </p:nvSpPr>
        <p:spPr/>
        <p:txBody>
          <a:bodyPr/>
          <a:lstStyle/>
          <a:p>
            <a:pPr marL="457200" indent="-457200" rtl="1">
              <a:buFont typeface="Wingdings" pitchFamily="2" charset="2"/>
              <a:buChar char="Ø"/>
            </a:pPr>
            <a:r>
              <a:rPr lang="ar-SA" b="1" dirty="0" smtClean="0"/>
              <a:t>هناك من يرى أن الاستشراق قد بدأ مع بداية الاهتمام بترجمة معاني القرآن إلى اللغات الغربية الذي عده دودي بارت قد بدا في القرن الحادي عشر الميلادي (القرن الخامس الهجري) ومع بداية ظهور أول قاموس لاتيني عربي</a:t>
            </a:r>
          </a:p>
          <a:p>
            <a:pPr rtl="1"/>
            <a:r>
              <a:rPr lang="ar-SA" b="1" dirty="0" smtClean="0"/>
              <a:t>	قد عبر عن هذا الرأي المستشرق جوستاف دوجا فجعل عنوان كتابه (تاريخ الاستشراق من القرن الثاني عشر إلى القرن التاسع عشر)  </a:t>
            </a:r>
            <a:endParaRPr lang="ar-SA" b="1" dirty="0"/>
          </a:p>
        </p:txBody>
      </p:sp>
    </p:spTree>
    <p:extLst>
      <p:ext uri="{BB962C8B-B14F-4D97-AF65-F5344CB8AC3E}">
        <p14:creationId xmlns:p14="http://schemas.microsoft.com/office/powerpoint/2010/main" val="33848750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rtl="1"/>
            <a:r>
              <a:rPr lang="ar-SA" sz="3200" b="1" dirty="0">
                <a:solidFill>
                  <a:srgbClr val="709256"/>
                </a:solidFill>
                <a:cs typeface="Arial" pitchFamily="34" charset="0"/>
              </a:rPr>
              <a:t>الآراء حول تفسير نشأة الظاهرة </a:t>
            </a:r>
            <a:r>
              <a:rPr lang="ar-SA" sz="3200" b="1" dirty="0" err="1">
                <a:solidFill>
                  <a:srgbClr val="709256"/>
                </a:solidFill>
                <a:cs typeface="Arial" pitchFamily="34" charset="0"/>
              </a:rPr>
              <a:t>الاستشراقية</a:t>
            </a:r>
            <a:endParaRPr lang="ar-SA" sz="3200" b="1" dirty="0"/>
          </a:p>
        </p:txBody>
      </p:sp>
      <p:sp>
        <p:nvSpPr>
          <p:cNvPr id="3" name="عنصر نائب للمحتوى 2"/>
          <p:cNvSpPr>
            <a:spLocks noGrp="1"/>
          </p:cNvSpPr>
          <p:nvPr>
            <p:ph idx="1"/>
          </p:nvPr>
        </p:nvSpPr>
        <p:spPr/>
        <p:txBody>
          <a:bodyPr/>
          <a:lstStyle/>
          <a:p>
            <a:pPr marL="457200" indent="-457200" rtl="1">
              <a:buFont typeface="Wingdings" pitchFamily="2" charset="2"/>
              <a:buChar char="Ø"/>
            </a:pPr>
            <a:r>
              <a:rPr lang="ar-SA" b="1" dirty="0" smtClean="0"/>
              <a:t>والبعض يرى ان الاستشراق قد بدأ في الرق العاشر الميلادي (الرابع الهجري) ومن اصحاب هذا الرأي الأستاذ نجيب </a:t>
            </a:r>
            <a:r>
              <a:rPr lang="ar-SA" b="1" dirty="0" err="1" smtClean="0"/>
              <a:t>العقيقي</a:t>
            </a:r>
            <a:r>
              <a:rPr lang="ar-SA" b="1" dirty="0" smtClean="0"/>
              <a:t> صاحب كتاب (المستشرقون) وهو كتاب كبير في ثلاثة أجزاء سجل فيه تاريخ الاستشراق على مدى ألف عام انتهى بالقرن العشرين وبدأه بالراهب الفرنسي </a:t>
            </a:r>
            <a:r>
              <a:rPr lang="ar-SA" b="1" dirty="0" err="1"/>
              <a:t>جربر</a:t>
            </a:r>
            <a:r>
              <a:rPr lang="ar-SA" b="1" dirty="0"/>
              <a:t> دي </a:t>
            </a:r>
            <a:r>
              <a:rPr lang="ar-SA" b="1" dirty="0" err="1"/>
              <a:t>أورلياك</a:t>
            </a:r>
            <a:r>
              <a:rPr lang="ar-SA" b="1" dirty="0"/>
              <a:t> (</a:t>
            </a:r>
            <a:r>
              <a:rPr lang="ar-SA" dirty="0" err="1"/>
              <a:t>Gerbert</a:t>
            </a:r>
            <a:r>
              <a:rPr lang="ar-SA" dirty="0"/>
              <a:t> </a:t>
            </a:r>
            <a:r>
              <a:rPr lang="ar-SA" dirty="0" err="1"/>
              <a:t>d'Aurillac</a:t>
            </a:r>
            <a:r>
              <a:rPr lang="ar-SA" b="1" dirty="0"/>
              <a:t>)</a:t>
            </a:r>
            <a:r>
              <a:rPr lang="ar-SA" b="1" dirty="0" smtClean="0"/>
              <a:t> </a:t>
            </a:r>
            <a:r>
              <a:rPr lang="ar-SA" b="1" dirty="0"/>
              <a:t>(ت 720ﻫ </a:t>
            </a:r>
            <a:r>
              <a:rPr lang="ar-SA" b="1" dirty="0"/>
              <a:t>/ 1003 م) </a:t>
            </a:r>
            <a:r>
              <a:rPr lang="ar-SA" b="1" dirty="0" smtClean="0"/>
              <a:t>الذي قدم الاندلس وتتلمذ على علمائها في إشبيلية وقرطبة حتى اصبح اوسع علماء اوروبا ثقافة بالعربية والرياضيات </a:t>
            </a:r>
            <a:r>
              <a:rPr lang="ar-SA" b="1" dirty="0" err="1" smtClean="0"/>
              <a:t>والفلكثم</a:t>
            </a:r>
            <a:r>
              <a:rPr lang="ar-SA" b="1" dirty="0" smtClean="0"/>
              <a:t> تقلد فيما بعد منصب البابوية في روما باسم </a:t>
            </a:r>
            <a:r>
              <a:rPr lang="ar-SA" b="1" dirty="0" err="1" smtClean="0"/>
              <a:t>سلفستر</a:t>
            </a:r>
            <a:r>
              <a:rPr lang="ar-SA" b="1" dirty="0" smtClean="0"/>
              <a:t> الثاني (999م). </a:t>
            </a:r>
            <a:endParaRPr lang="ar-SA" b="1" dirty="0"/>
          </a:p>
        </p:txBody>
      </p:sp>
    </p:spTree>
    <p:extLst>
      <p:ext uri="{BB962C8B-B14F-4D97-AF65-F5344CB8AC3E}">
        <p14:creationId xmlns:p14="http://schemas.microsoft.com/office/powerpoint/2010/main" val="4129360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rtl="1"/>
            <a:r>
              <a:rPr lang="ar-SA" sz="3200" b="1" dirty="0">
                <a:solidFill>
                  <a:srgbClr val="709256"/>
                </a:solidFill>
                <a:cs typeface="Arial" pitchFamily="34" charset="0"/>
              </a:rPr>
              <a:t>الآراء حول تفسير نشأة الظاهرة </a:t>
            </a:r>
            <a:r>
              <a:rPr lang="ar-SA" sz="3200" b="1" dirty="0" err="1">
                <a:solidFill>
                  <a:srgbClr val="709256"/>
                </a:solidFill>
                <a:cs typeface="Arial" pitchFamily="34" charset="0"/>
              </a:rPr>
              <a:t>الاستشراقية</a:t>
            </a:r>
            <a:endParaRPr lang="ar-SA" sz="3200" dirty="0"/>
          </a:p>
        </p:txBody>
      </p:sp>
      <p:sp>
        <p:nvSpPr>
          <p:cNvPr id="3" name="عنصر نائب للمحتوى 2"/>
          <p:cNvSpPr>
            <a:spLocks noGrp="1"/>
          </p:cNvSpPr>
          <p:nvPr>
            <p:ph idx="1"/>
          </p:nvPr>
        </p:nvSpPr>
        <p:spPr/>
        <p:txBody>
          <a:bodyPr/>
          <a:lstStyle/>
          <a:p>
            <a:pPr marL="457200" indent="-457200" rtl="1">
              <a:buFont typeface="Wingdings" pitchFamily="2" charset="2"/>
              <a:buChar char="Ø"/>
            </a:pPr>
            <a:r>
              <a:rPr lang="ar-SA" b="1" dirty="0" smtClean="0"/>
              <a:t>ثمة من يرى أن الاستشراق قد بدأ </a:t>
            </a:r>
            <a:r>
              <a:rPr lang="ar-SA" b="1" dirty="0"/>
              <a:t>بقرار من مجمع فيينا الكنسي </a:t>
            </a:r>
            <a:r>
              <a:rPr lang="ar-SA" b="1" dirty="0" smtClean="0"/>
              <a:t>في(720</a:t>
            </a:r>
            <a:r>
              <a:rPr lang="ar-SA" b="1" dirty="0" smtClean="0">
                <a:cs typeface="Simplified Arabic"/>
              </a:rPr>
              <a:t>ﻫ/</a:t>
            </a:r>
            <a:r>
              <a:rPr lang="ar-SA" b="1" dirty="0" smtClean="0"/>
              <a:t>1312م) الذي </a:t>
            </a:r>
            <a:r>
              <a:rPr lang="ar-SA" b="1" dirty="0"/>
              <a:t>دعا إلى إنشاء كراسي لدراسة اللغات العربية والعبرية والسريانية في عدد من المدن الأوروبية </a:t>
            </a:r>
            <a:r>
              <a:rPr lang="ar-SA" b="1" dirty="0" smtClean="0"/>
              <a:t>مثل: </a:t>
            </a:r>
            <a:r>
              <a:rPr lang="ar-SA" b="1" dirty="0"/>
              <a:t>باريس وأكسفورد </a:t>
            </a:r>
            <a:r>
              <a:rPr lang="ar-SA" b="1" dirty="0" smtClean="0"/>
              <a:t>وغيرهما</a:t>
            </a:r>
            <a:r>
              <a:rPr lang="ar-SA" b="1" dirty="0"/>
              <a:t>.</a:t>
            </a:r>
            <a:endParaRPr lang="ar-SA" b="1" dirty="0" smtClean="0"/>
          </a:p>
          <a:p>
            <a:pPr rtl="1"/>
            <a:r>
              <a:rPr lang="ar-SA" b="1" dirty="0" smtClean="0"/>
              <a:t>	ويرى </a:t>
            </a:r>
            <a:r>
              <a:rPr lang="ar-SA" b="1" dirty="0"/>
              <a:t>الباحث الإنجليزي </a:t>
            </a:r>
            <a:r>
              <a:rPr lang="ar-SA" b="1" dirty="0" err="1"/>
              <a:t>ب.إم</a:t>
            </a:r>
            <a:r>
              <a:rPr lang="ar-SA" b="1" dirty="0"/>
              <a:t> هولت </a:t>
            </a:r>
            <a:r>
              <a:rPr lang="ar-SA" sz="2000" b="1" dirty="0"/>
              <a:t>(</a:t>
            </a:r>
            <a:r>
              <a:rPr lang="en-US" sz="2000" b="1" dirty="0"/>
              <a:t>P.M. Holt</a:t>
            </a:r>
            <a:r>
              <a:rPr lang="ar-SA" sz="2000" b="1" dirty="0"/>
              <a:t>) </a:t>
            </a:r>
            <a:r>
              <a:rPr lang="ar-SA" b="1" dirty="0"/>
              <a:t>أن القرارات الرسمية لا يتم تنفيذها بالطريقة التي أرادها صاحب القرار لذلك فإن القرار البابوي هنا لا يعد البداية الحقيقية للاستشراق.</a:t>
            </a:r>
            <a:endParaRPr lang="en-US" dirty="0"/>
          </a:p>
          <a:p>
            <a:pPr rtl="1"/>
            <a:endParaRPr lang="ar-SA" dirty="0"/>
          </a:p>
        </p:txBody>
      </p:sp>
    </p:spTree>
    <p:extLst>
      <p:ext uri="{BB962C8B-B14F-4D97-AF65-F5344CB8AC3E}">
        <p14:creationId xmlns:p14="http://schemas.microsoft.com/office/powerpoint/2010/main" val="1015177869"/>
      </p:ext>
    </p:extLst>
  </p:cSld>
  <p:clrMapOvr>
    <a:masterClrMapping/>
  </p:clrMapOvr>
</p:sld>
</file>

<file path=ppt/theme/theme1.xml><?xml version="1.0" encoding="utf-8"?>
<a:theme xmlns:a="http://schemas.openxmlformats.org/drawingml/2006/main" name="Office Theme">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2855</TotalTime>
  <Words>938</Words>
  <Application>Microsoft Office PowerPoint</Application>
  <PresentationFormat>A4 Paper (210x297 mm)</PresentationFormat>
  <Paragraphs>69</Paragraphs>
  <Slides>19</Slides>
  <Notes>0</Notes>
  <HiddenSlides>0</HiddenSlides>
  <MMClips>0</MMClips>
  <ScaleCrop>false</ScaleCrop>
  <HeadingPairs>
    <vt:vector size="4" baseType="variant">
      <vt:variant>
        <vt:lpstr>نسق</vt:lpstr>
      </vt:variant>
      <vt:variant>
        <vt:i4>1</vt:i4>
      </vt:variant>
      <vt:variant>
        <vt:lpstr>عناوين الشرائح</vt:lpstr>
      </vt:variant>
      <vt:variant>
        <vt:i4>19</vt:i4>
      </vt:variant>
    </vt:vector>
  </HeadingPairs>
  <TitlesOfParts>
    <vt:vector size="20" baseType="lpstr">
      <vt:lpstr>Office Theme</vt:lpstr>
      <vt:lpstr>عرض تقديمي في PowerPoint</vt:lpstr>
      <vt:lpstr>المحاضرة الثالثة  نشأة الاستشراق</vt:lpstr>
      <vt:lpstr>ضرورة دراسة النشأة</vt:lpstr>
      <vt:lpstr>الآراء حول تفسير نشأة الظاهرة الاستشراقية</vt:lpstr>
      <vt:lpstr>الآراء حول تفسير نشأة الظاهرة الاستشراقية</vt:lpstr>
      <vt:lpstr>الآراء حول تفسير نشأة الظاهرة الاستشراقية</vt:lpstr>
      <vt:lpstr>الآراء حول تفسير نشأة الظاهرة الاستشراقية</vt:lpstr>
      <vt:lpstr>الآراء حول تفسير نشأة الظاهرة الاستشراقية</vt:lpstr>
      <vt:lpstr>الآراء حول تفسير نشأة الظاهرة الاستشراقية</vt:lpstr>
      <vt:lpstr>الآراء حول تفسير نشأة الظاهرة الاستشراقية</vt:lpstr>
      <vt:lpstr>تعليق على نشؤ الظواهر التاريخية</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العلاقة بين النشأة والدوافع</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nader darawsheh</dc:creator>
  <cp:lastModifiedBy>zabuelhaj</cp:lastModifiedBy>
  <cp:revision>122</cp:revision>
  <dcterms:created xsi:type="dcterms:W3CDTF">2009-10-14T19:14:34Z</dcterms:created>
  <dcterms:modified xsi:type="dcterms:W3CDTF">2012-09-19T12:14:32Z</dcterms:modified>
</cp:coreProperties>
</file>