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1"/>
  </p:notesMasterIdLst>
  <p:sldIdLst>
    <p:sldId id="256" r:id="rId2"/>
    <p:sldId id="257" r:id="rId3"/>
    <p:sldId id="267" r:id="rId4"/>
    <p:sldId id="259" r:id="rId5"/>
    <p:sldId id="287" r:id="rId6"/>
    <p:sldId id="290" r:id="rId7"/>
    <p:sldId id="309" r:id="rId8"/>
    <p:sldId id="297" r:id="rId9"/>
    <p:sldId id="298" r:id="rId10"/>
    <p:sldId id="300" r:id="rId11"/>
    <p:sldId id="308" r:id="rId12"/>
    <p:sldId id="301" r:id="rId13"/>
    <p:sldId id="302" r:id="rId14"/>
    <p:sldId id="303" r:id="rId15"/>
    <p:sldId id="304" r:id="rId16"/>
    <p:sldId id="305" r:id="rId17"/>
    <p:sldId id="306" r:id="rId18"/>
    <p:sldId id="307" r:id="rId19"/>
    <p:sldId id="266" r:id="rId20"/>
  </p:sldIdLst>
  <p:sldSz cx="9906000" cy="6858000" type="A4"/>
  <p:notesSz cx="6858000" cy="9144000"/>
  <p:defaultTex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00"/>
    <a:srgbClr val="709256"/>
    <a:srgbClr val="AD9968"/>
    <a:srgbClr val="3B84AF"/>
    <a:srgbClr val="FF3300"/>
    <a:srgbClr val="000000"/>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519" autoAdjust="0"/>
    <p:restoredTop sz="94664" autoAdjust="0"/>
  </p:normalViewPr>
  <p:slideViewPr>
    <p:cSldViewPr>
      <p:cViewPr>
        <p:scale>
          <a:sx n="60" d="100"/>
          <a:sy n="60" d="100"/>
        </p:scale>
        <p:origin x="-1296" y="-1038"/>
      </p:cViewPr>
      <p:guideLst>
        <p:guide orient="horz" pos="2160"/>
        <p:guide pos="312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rtl="0"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rtl="0" fontAlgn="auto">
              <a:spcBef>
                <a:spcPts val="0"/>
              </a:spcBef>
              <a:spcAft>
                <a:spcPts val="0"/>
              </a:spcAft>
              <a:defRPr sz="1200">
                <a:latin typeface="+mn-lt"/>
                <a:cs typeface="+mn-cs"/>
              </a:defRPr>
            </a:lvl1pPr>
          </a:lstStyle>
          <a:p>
            <a:pPr>
              <a:defRPr/>
            </a:pPr>
            <a:fld id="{4AB5CE1D-9A7D-4D00-832B-AB80E83F9F84}" type="datetimeFigureOut">
              <a:rPr lang="en-US"/>
              <a:pPr>
                <a:defRPr/>
              </a:pPr>
              <a:t>9/6/2012</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rtl="0"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rtl="0">
              <a:defRPr sz="1200">
                <a:latin typeface="Calibri" pitchFamily="34" charset="0"/>
                <a:cs typeface="Arial" charset="0"/>
              </a:defRPr>
            </a:lvl1pPr>
          </a:lstStyle>
          <a:p>
            <a:pPr>
              <a:defRPr/>
            </a:pPr>
            <a:fld id="{CC3E2321-BEA1-483A-B63E-43351015782E}" type="slidenum">
              <a:rPr lang="ar-SA"/>
              <a:pPr>
                <a:defRPr/>
              </a:pPr>
              <a:t>‹#›</a:t>
            </a:fld>
            <a:endParaRPr lang="en-US"/>
          </a:p>
        </p:txBody>
      </p:sp>
    </p:spTree>
    <p:extLst>
      <p:ext uri="{BB962C8B-B14F-4D97-AF65-F5344CB8AC3E}">
        <p14:creationId xmlns:p14="http://schemas.microsoft.com/office/powerpoint/2010/main" val="205643335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
        <p:nvSpPr>
          <p:cNvPr id="4" name="Rectangle 9"/>
          <p:cNvSpPr/>
          <p:nvPr/>
        </p:nvSpPr>
        <p:spPr>
          <a:xfrm>
            <a:off x="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5" name="Rectangle 11"/>
          <p:cNvSpPr/>
          <p:nvPr/>
        </p:nvSpPr>
        <p:spPr>
          <a:xfrm>
            <a:off x="723900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2" name="Title 1"/>
          <p:cNvSpPr>
            <a:spLocks noGrp="1"/>
          </p:cNvSpPr>
          <p:nvPr>
            <p:ph type="ctrTitle"/>
          </p:nvPr>
        </p:nvSpPr>
        <p:spPr>
          <a:xfrm>
            <a:off x="742950" y="2130426"/>
            <a:ext cx="8420100" cy="1470025"/>
          </a:xfrm>
        </p:spPr>
        <p:txBody>
          <a:bodyPr/>
          <a:lstStyle>
            <a:lvl1pPr algn="ctr">
              <a:defRPr>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9" name="Slide Number Placeholder 3"/>
          <p:cNvSpPr>
            <a:spLocks noGrp="1"/>
          </p:cNvSpPr>
          <p:nvPr userDrawn="1">
            <p:ph type="sldNum" sz="quarter" idx="10"/>
          </p:nvPr>
        </p:nvSpPr>
        <p:spPr bwMode="auto">
          <a:xfrm>
            <a:off x="4876800" y="6356350"/>
            <a:ext cx="482600" cy="365125"/>
          </a:xfrm>
          <a:noFill/>
          <a:ln>
            <a:miter lim="800000"/>
            <a:headEnd/>
            <a:tailEnd/>
          </a:ln>
        </p:spPr>
        <p:txBody>
          <a:bodyPr/>
          <a:lstStyle/>
          <a:p>
            <a:fld id="{E1D16D93-8795-4AD6-9A1F-54CC01E741BE}" type="slidenum">
              <a:rPr lang="ar-SA" smtClean="0">
                <a:cs typeface="Arial" pitchFamily="34" charset="0"/>
              </a:rPr>
              <a:pPr/>
              <a:t>‹#›</a:t>
            </a:fld>
            <a:endParaRPr lang="en-US" dirty="0" smtClean="0">
              <a:cs typeface="Arial"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94E2D931-4EC8-4CD2-97D6-9D3F541B751A}" type="slidenum">
              <a:rPr lang="ar-SA"/>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639"/>
            <a:ext cx="2414588"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5" y="274639"/>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9FE1D026-1D84-4E55-B04D-2B54F501D563}"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5"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6" name="Rectangle 12"/>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baseline="0">
                <a:solidFill>
                  <a:schemeClr val="accent1">
                    <a:lumMod val="7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lgn="r">
              <a:buFont typeface="Arial" pitchFamily="34" charset="0"/>
              <a:buNone/>
              <a:defRPr>
                <a:solidFill>
                  <a:schemeClr val="tx1"/>
                </a:solidFill>
              </a:defRPr>
            </a:lvl1pPr>
            <a:lvl2pPr algn="r">
              <a:buFont typeface="Arial" pitchFamily="34" charset="0"/>
              <a:buNone/>
              <a:defRPr>
                <a:solidFill>
                  <a:schemeClr val="tx1"/>
                </a:solidFill>
              </a:defRPr>
            </a:lvl2pPr>
            <a:lvl3pPr algn="r">
              <a:buFont typeface="Arial" pitchFamily="34" charset="0"/>
              <a:buNone/>
              <a:defRPr>
                <a:solidFill>
                  <a:schemeClr val="tx1"/>
                </a:solidFill>
              </a:defRPr>
            </a:lvl3pPr>
            <a:lvl4pPr algn="r">
              <a:buFont typeface="Arial" pitchFamily="34" charset="0"/>
              <a:buNone/>
              <a:defRPr>
                <a:solidFill>
                  <a:schemeClr val="tx1"/>
                </a:solidFill>
              </a:defRPr>
            </a:lvl4pPr>
            <a:lvl5pPr algn="r">
              <a:buFont typeface="Arial" pitchFamily="34" charset="0"/>
              <a:buNone/>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Rectangle 7"/>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1"/>
            <a:ext cx="84201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Rectangle 4"/>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6"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12"/>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a:solidFill>
                  <a:schemeClr val="accent1">
                    <a:lumMod val="75000"/>
                  </a:schemeClr>
                </a:solidFill>
              </a:defRPr>
            </a:lvl1pPr>
          </a:lstStyle>
          <a:p>
            <a:r>
              <a:rPr lang="en-US" smtClean="0"/>
              <a:t>Click to edit Master title style</a:t>
            </a:r>
            <a:endParaRPr lang="en-US" dirty="0"/>
          </a:p>
        </p:txBody>
      </p:sp>
      <p:sp>
        <p:nvSpPr>
          <p:cNvPr id="11" name="Content Placeholder 2"/>
          <p:cNvSpPr>
            <a:spLocks noGrp="1"/>
          </p:cNvSpPr>
          <p:nvPr>
            <p:ph sz="half" idx="13"/>
          </p:nvPr>
        </p:nvSpPr>
        <p:spPr>
          <a:xfrm>
            <a:off x="5025242"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2" name="Content Placeholder 2"/>
          <p:cNvSpPr>
            <a:spLocks noGrp="1"/>
          </p:cNvSpPr>
          <p:nvPr>
            <p:ph sz="half" idx="1"/>
          </p:nvPr>
        </p:nvSpPr>
        <p:spPr>
          <a:xfrm>
            <a:off x="457200"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9" name="Rectangle 8"/>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Rectangle 3"/>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2"/>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1CD0D710-FEE9-4DD8-AEED-EBF044EACABA}" type="slidenum">
              <a:rPr lang="ar-SA"/>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3CD681FE-95EB-43BB-90BC-9DFA564FD6CC}" type="slidenum">
              <a:rPr lang="ar-SA"/>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9" name="Title Placeholder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EG" smtClean="0"/>
              <a:t>العنوان الرئيسي</a:t>
            </a:r>
            <a:endParaRPr lang="en-US" smtClean="0"/>
          </a:p>
        </p:txBody>
      </p:sp>
      <p:sp>
        <p:nvSpPr>
          <p:cNvPr id="1030" name="Text Placeholder 2"/>
          <p:cNvSpPr>
            <a:spLocks noGrp="1"/>
          </p:cNvSpPr>
          <p:nvPr>
            <p:ph type="body" idx="1"/>
          </p:nvPr>
        </p:nvSpPr>
        <p:spPr bwMode="auto">
          <a:xfrm>
            <a:off x="495300" y="1600200"/>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EG" smtClean="0"/>
              <a:t>المحتوى المستوى الأول</a:t>
            </a:r>
            <a:endParaRPr lang="en-US" smtClean="0"/>
          </a:p>
          <a:p>
            <a:pPr lvl="1"/>
            <a:r>
              <a:rPr lang="ar-EG" smtClean="0"/>
              <a:t>المحتوى المستوى الثاني</a:t>
            </a:r>
            <a:endParaRPr lang="en-US" smtClean="0"/>
          </a:p>
          <a:p>
            <a:pPr lvl="2"/>
            <a:r>
              <a:rPr lang="ar-EG" smtClean="0"/>
              <a:t>المحتوى المستوى الثالث</a:t>
            </a:r>
            <a:endParaRPr lang="en-US" smtClean="0"/>
          </a:p>
          <a:p>
            <a:pPr lvl="3"/>
            <a:r>
              <a:rPr lang="ar-EG" smtClean="0"/>
              <a:t>المحتوى المستوى الرابع</a:t>
            </a:r>
            <a:endParaRPr lang="en-US" smtClean="0"/>
          </a:p>
          <a:p>
            <a:pPr lvl="4"/>
            <a:r>
              <a:rPr lang="ar-EG" smtClean="0"/>
              <a:t>المحتوى المستوى الخامس</a:t>
            </a:r>
            <a:endParaRPr lang="en-US" smtClean="0"/>
          </a:p>
        </p:txBody>
      </p:sp>
      <p:sp>
        <p:nvSpPr>
          <p:cNvPr id="10" name="Rectangle 9"/>
          <p:cNvSpPr/>
          <p:nvPr userDrawn="1"/>
        </p:nvSpPr>
        <p:spPr>
          <a:xfrm>
            <a:off x="0" y="6324600"/>
            <a:ext cx="9906000" cy="533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grpSp>
        <p:nvGrpSpPr>
          <p:cNvPr id="12" name="Group 7"/>
          <p:cNvGrpSpPr>
            <a:grpSpLocks/>
          </p:cNvGrpSpPr>
          <p:nvPr userDrawn="1"/>
        </p:nvGrpSpPr>
        <p:grpSpPr bwMode="auto">
          <a:xfrm>
            <a:off x="8610600" y="5791200"/>
            <a:ext cx="941388" cy="914400"/>
            <a:chOff x="5210750" y="1066800"/>
            <a:chExt cx="2976900" cy="3130677"/>
          </a:xfrm>
        </p:grpSpPr>
        <p:sp>
          <p:nvSpPr>
            <p:cNvPr id="13" name="Oval 12"/>
            <p:cNvSpPr/>
            <p:nvPr/>
          </p:nvSpPr>
          <p:spPr>
            <a:xfrm>
              <a:off x="5321191" y="1142893"/>
              <a:ext cx="2766057" cy="29730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14" name="Picture 2" descr="http://kfu.files.googlepages.com/newKFUlogo.jpg"/>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5" name="Slide Number Placeholder 5"/>
          <p:cNvSpPr>
            <a:spLocks noGrp="1"/>
          </p:cNvSpPr>
          <p:nvPr>
            <p:ph type="sldNum" sz="quarter" idx="4"/>
          </p:nvPr>
        </p:nvSpPr>
        <p:spPr>
          <a:xfrm>
            <a:off x="4914900" y="6376988"/>
            <a:ext cx="571500" cy="365125"/>
          </a:xfrm>
          <a:prstGeom prst="rect">
            <a:avLst/>
          </a:prstGeom>
        </p:spPr>
        <p:txBody>
          <a:bodyPr vert="horz" wrap="square" lIns="91440" tIns="45720" rIns="91440" bIns="45720" numCol="1" anchor="ctr" anchorCtr="0" compatLnSpc="1">
            <a:prstTxWarp prst="textNoShape">
              <a:avLst/>
            </a:prstTxWarp>
          </a:bodyPr>
          <a:lstStyle>
            <a:lvl1pPr rtl="0">
              <a:defRPr sz="1200">
                <a:solidFill>
                  <a:schemeClr val="bg1"/>
                </a:solidFill>
                <a:latin typeface="Calibri" pitchFamily="34" charset="0"/>
                <a:cs typeface="Arial" charset="0"/>
              </a:defRPr>
            </a:lvl1pPr>
          </a:lstStyle>
          <a:p>
            <a:pPr>
              <a:defRPr/>
            </a:pPr>
            <a:endParaRPr lang="en-US" dirty="0"/>
          </a:p>
        </p:txBody>
      </p:sp>
      <p:sp>
        <p:nvSpPr>
          <p:cNvPr id="16" name="Rectangle 15"/>
          <p:cNvSpPr/>
          <p:nvPr userDrawn="1"/>
        </p:nvSpPr>
        <p:spPr>
          <a:xfrm>
            <a:off x="6781800" y="6519446"/>
            <a:ext cx="1928926"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King Faisal University</a:t>
            </a:r>
            <a:endParaRPr lang="en-US" sz="1600" dirty="0">
              <a:solidFill>
                <a:schemeClr val="bg1"/>
              </a:solidFill>
              <a:latin typeface="+mn-lt"/>
              <a:cs typeface="+mn-cs"/>
            </a:endParaRPr>
          </a:p>
        </p:txBody>
      </p:sp>
      <p:sp>
        <p:nvSpPr>
          <p:cNvPr id="17" name="Rectangle 16"/>
          <p:cNvSpPr/>
          <p:nvPr userDrawn="1"/>
        </p:nvSpPr>
        <p:spPr>
          <a:xfrm>
            <a:off x="7050442" y="6290846"/>
            <a:ext cx="1407758"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جامعة الملك فيصل</a:t>
            </a:r>
            <a:endParaRPr lang="en-US" sz="1600" b="1" dirty="0">
              <a:solidFill>
                <a:schemeClr val="bg1"/>
              </a:solidFill>
              <a:latin typeface="+mn-lt"/>
              <a:cs typeface="+mn-cs"/>
            </a:endParaRPr>
          </a:p>
        </p:txBody>
      </p:sp>
      <p:pic>
        <p:nvPicPr>
          <p:cNvPr id="18" name="Picture 17" descr="logo EDE.png"/>
          <p:cNvPicPr>
            <a:picLocks noChangeAspect="1"/>
          </p:cNvPicPr>
          <p:nvPr userDrawn="1"/>
        </p:nvPicPr>
        <p:blipFill>
          <a:blip r:embed="rId14" cstate="print"/>
          <a:stretch>
            <a:fillRect/>
          </a:stretch>
        </p:blipFill>
        <p:spPr>
          <a:xfrm>
            <a:off x="304800" y="5791200"/>
            <a:ext cx="838200" cy="938645"/>
          </a:xfrm>
          <a:prstGeom prst="rect">
            <a:avLst/>
          </a:prstGeom>
        </p:spPr>
      </p:pic>
      <p:sp>
        <p:nvSpPr>
          <p:cNvPr id="19" name="Rectangle 18"/>
          <p:cNvSpPr/>
          <p:nvPr userDrawn="1"/>
        </p:nvSpPr>
        <p:spPr>
          <a:xfrm>
            <a:off x="914400" y="6581001"/>
            <a:ext cx="3116046" cy="276999"/>
          </a:xfrm>
          <a:prstGeom prst="rect">
            <a:avLst/>
          </a:prstGeom>
        </p:spPr>
        <p:txBody>
          <a:bodyPr wrap="none">
            <a:spAutoFit/>
          </a:bodyPr>
          <a:lstStyle/>
          <a:p>
            <a:pPr algn="l" rtl="0" fontAlgn="auto">
              <a:spcBef>
                <a:spcPts val="0"/>
              </a:spcBef>
              <a:spcAft>
                <a:spcPts val="0"/>
              </a:spcAft>
              <a:defRPr/>
            </a:pPr>
            <a:r>
              <a:rPr lang="en-US" sz="1200" dirty="0" smtClean="0">
                <a:solidFill>
                  <a:schemeClr val="bg1"/>
                </a:solidFill>
                <a:latin typeface="+mn-lt"/>
                <a:cs typeface="+mn-cs"/>
              </a:rPr>
              <a:t>Deanship of E-Learning and Distance Education</a:t>
            </a:r>
            <a:endParaRPr lang="en-US" sz="1200" dirty="0">
              <a:solidFill>
                <a:schemeClr val="bg1"/>
              </a:solidFill>
              <a:latin typeface="+mn-lt"/>
              <a:cs typeface="+mn-cs"/>
            </a:endParaRPr>
          </a:p>
        </p:txBody>
      </p:sp>
      <p:sp>
        <p:nvSpPr>
          <p:cNvPr id="20" name="Rectangle 19"/>
          <p:cNvSpPr/>
          <p:nvPr userDrawn="1"/>
        </p:nvSpPr>
        <p:spPr>
          <a:xfrm>
            <a:off x="1183042" y="6290846"/>
            <a:ext cx="2795958"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عمادة التعلم</a:t>
            </a:r>
            <a:r>
              <a:rPr lang="ar-SA" sz="1600" b="1" baseline="0" dirty="0" smtClean="0">
                <a:solidFill>
                  <a:schemeClr val="bg1"/>
                </a:solidFill>
                <a:latin typeface="+mn-lt"/>
                <a:cs typeface="+mn-cs"/>
              </a:rPr>
              <a:t> الإ</a:t>
            </a:r>
            <a:r>
              <a:rPr lang="ar-EG" sz="1600" b="1" baseline="0" dirty="0" smtClean="0">
                <a:solidFill>
                  <a:schemeClr val="bg1"/>
                </a:solidFill>
                <a:latin typeface="+mn-lt"/>
                <a:cs typeface="+mn-cs"/>
              </a:rPr>
              <a:t>ل</a:t>
            </a:r>
            <a:r>
              <a:rPr lang="ar-SA" sz="1600" b="1" baseline="0" dirty="0" smtClean="0">
                <a:solidFill>
                  <a:schemeClr val="bg1"/>
                </a:solidFill>
                <a:latin typeface="+mn-lt"/>
                <a:cs typeface="+mn-cs"/>
              </a:rPr>
              <a:t>كتروني والتعل</a:t>
            </a:r>
            <a:r>
              <a:rPr lang="ar-EG" sz="1600" b="1" baseline="0" dirty="0" smtClean="0">
                <a:solidFill>
                  <a:schemeClr val="bg1"/>
                </a:solidFill>
                <a:latin typeface="+mn-lt"/>
                <a:cs typeface="+mn-cs"/>
              </a:rPr>
              <a:t>ي</a:t>
            </a:r>
            <a:r>
              <a:rPr lang="ar-SA" sz="1600" b="1" baseline="0" dirty="0" smtClean="0">
                <a:solidFill>
                  <a:schemeClr val="bg1"/>
                </a:solidFill>
                <a:latin typeface="+mn-lt"/>
                <a:cs typeface="+mn-cs"/>
              </a:rPr>
              <a:t>م عن بعد</a:t>
            </a:r>
            <a:endParaRPr lang="en-US" sz="1600" b="1" dirty="0">
              <a:solidFill>
                <a:schemeClr val="bg1"/>
              </a:solidFill>
              <a:latin typeface="+mn-lt"/>
              <a:cs typeface="+mn-cs"/>
            </a:endParaRPr>
          </a:p>
        </p:txBody>
      </p:sp>
    </p:spTree>
  </p:cSld>
  <p:clrMap bg1="lt1" tx1="dk1" bg2="lt2" tx2="dk2" accent1="accent1" accent2="accent2" accent3="accent3" accent4="accent4" accent5="accent5" accent6="accent6" hlink="hlink" folHlink="folHlink"/>
  <p:sldLayoutIdLst>
    <p:sldLayoutId id="2147483772" r:id="rId1"/>
    <p:sldLayoutId id="2147483773" r:id="rId2"/>
    <p:sldLayoutId id="2147483764" r:id="rId3"/>
    <p:sldLayoutId id="2147483774" r:id="rId4"/>
    <p:sldLayoutId id="2147483765" r:id="rId5"/>
    <p:sldLayoutId id="2147483766" r:id="rId6"/>
    <p:sldLayoutId id="2147483767" r:id="rId7"/>
    <p:sldLayoutId id="2147483768" r:id="rId8"/>
    <p:sldLayoutId id="2147483769" r:id="rId9"/>
    <p:sldLayoutId id="2147483770" r:id="rId10"/>
    <p:sldLayoutId id="2147483771" r:id="rId11"/>
  </p:sldLayoutIdLst>
  <p:hf hdr="0" ftr="0" dt="0"/>
  <p:txStyles>
    <p:titleStyle>
      <a:lvl1pPr algn="r" rtl="0" eaLnBrk="0" fontAlgn="base" hangingPunct="0">
        <a:spcBef>
          <a:spcPct val="0"/>
        </a:spcBef>
        <a:spcAft>
          <a:spcPct val="0"/>
        </a:spcAft>
        <a:defRPr sz="4400" kern="1200">
          <a:solidFill>
            <a:srgbClr val="376092"/>
          </a:solidFill>
          <a:latin typeface="+mj-lt"/>
          <a:ea typeface="+mj-ea"/>
          <a:cs typeface="Arial" charset="0"/>
        </a:defRPr>
      </a:lvl1pPr>
      <a:lvl2pPr algn="r" rtl="0" eaLnBrk="0" fontAlgn="base" hangingPunct="0">
        <a:spcBef>
          <a:spcPct val="0"/>
        </a:spcBef>
        <a:spcAft>
          <a:spcPct val="0"/>
        </a:spcAft>
        <a:defRPr sz="4400">
          <a:solidFill>
            <a:srgbClr val="376092"/>
          </a:solidFill>
          <a:latin typeface="Calibri" pitchFamily="34" charset="0"/>
          <a:cs typeface="Arial" charset="0"/>
        </a:defRPr>
      </a:lvl2pPr>
      <a:lvl3pPr algn="r" rtl="0" eaLnBrk="0" fontAlgn="base" hangingPunct="0">
        <a:spcBef>
          <a:spcPct val="0"/>
        </a:spcBef>
        <a:spcAft>
          <a:spcPct val="0"/>
        </a:spcAft>
        <a:defRPr sz="4400">
          <a:solidFill>
            <a:srgbClr val="376092"/>
          </a:solidFill>
          <a:latin typeface="Calibri" pitchFamily="34" charset="0"/>
          <a:cs typeface="Arial" charset="0"/>
        </a:defRPr>
      </a:lvl3pPr>
      <a:lvl4pPr algn="r" rtl="0" eaLnBrk="0" fontAlgn="base" hangingPunct="0">
        <a:spcBef>
          <a:spcPct val="0"/>
        </a:spcBef>
        <a:spcAft>
          <a:spcPct val="0"/>
        </a:spcAft>
        <a:defRPr sz="4400">
          <a:solidFill>
            <a:srgbClr val="376092"/>
          </a:solidFill>
          <a:latin typeface="Calibri" pitchFamily="34" charset="0"/>
          <a:cs typeface="Arial" charset="0"/>
        </a:defRPr>
      </a:lvl4pPr>
      <a:lvl5pPr algn="r" rtl="0" eaLnBrk="0" fontAlgn="base" hangingPunct="0">
        <a:spcBef>
          <a:spcPct val="0"/>
        </a:spcBef>
        <a:spcAft>
          <a:spcPct val="0"/>
        </a:spcAft>
        <a:defRPr sz="4400">
          <a:solidFill>
            <a:srgbClr val="376092"/>
          </a:solidFill>
          <a:latin typeface="Calibri" pitchFamily="34" charset="0"/>
          <a:cs typeface="Arial" charset="0"/>
        </a:defRPr>
      </a:lvl5pPr>
      <a:lvl6pPr marL="457200" algn="r" rtl="0" fontAlgn="base">
        <a:spcBef>
          <a:spcPct val="0"/>
        </a:spcBef>
        <a:spcAft>
          <a:spcPct val="0"/>
        </a:spcAft>
        <a:defRPr sz="4400">
          <a:solidFill>
            <a:srgbClr val="376092"/>
          </a:solidFill>
          <a:latin typeface="Calibri" pitchFamily="34" charset="0"/>
          <a:cs typeface="Arial" charset="0"/>
        </a:defRPr>
      </a:lvl6pPr>
      <a:lvl7pPr marL="914400" algn="r" rtl="0" fontAlgn="base">
        <a:spcBef>
          <a:spcPct val="0"/>
        </a:spcBef>
        <a:spcAft>
          <a:spcPct val="0"/>
        </a:spcAft>
        <a:defRPr sz="4400">
          <a:solidFill>
            <a:srgbClr val="376092"/>
          </a:solidFill>
          <a:latin typeface="Calibri" pitchFamily="34" charset="0"/>
          <a:cs typeface="Arial" charset="0"/>
        </a:defRPr>
      </a:lvl7pPr>
      <a:lvl8pPr marL="1371600" algn="r" rtl="0" fontAlgn="base">
        <a:spcBef>
          <a:spcPct val="0"/>
        </a:spcBef>
        <a:spcAft>
          <a:spcPct val="0"/>
        </a:spcAft>
        <a:defRPr sz="4400">
          <a:solidFill>
            <a:srgbClr val="376092"/>
          </a:solidFill>
          <a:latin typeface="Calibri" pitchFamily="34" charset="0"/>
          <a:cs typeface="Arial" charset="0"/>
        </a:defRPr>
      </a:lvl8pPr>
      <a:lvl9pPr marL="1828800" algn="r" rtl="0" fontAlgn="base">
        <a:spcBef>
          <a:spcPct val="0"/>
        </a:spcBef>
        <a:spcAft>
          <a:spcPct val="0"/>
        </a:spcAft>
        <a:defRPr sz="4400">
          <a:solidFill>
            <a:srgbClr val="376092"/>
          </a:solidFill>
          <a:latin typeface="Calibri" pitchFamily="34" charset="0"/>
          <a:cs typeface="Arial" charset="0"/>
        </a:defRPr>
      </a:lvl9pPr>
    </p:titleStyle>
    <p:bodyStyle>
      <a:lvl1pPr marL="342900" indent="-342900" algn="r" rtl="0" eaLnBrk="0" fontAlgn="base" hangingPunct="0">
        <a:spcBef>
          <a:spcPct val="20000"/>
        </a:spcBef>
        <a:spcAft>
          <a:spcPct val="0"/>
        </a:spcAft>
        <a:buFont typeface="Arial" pitchFamily="34" charset="0"/>
        <a:buChar char="•"/>
        <a:defRPr sz="3200" kern="1200">
          <a:solidFill>
            <a:schemeClr val="tx1"/>
          </a:solidFill>
          <a:latin typeface="+mn-lt"/>
          <a:ea typeface="+mn-ea"/>
          <a:cs typeface="Arial" charset="0"/>
        </a:defRPr>
      </a:lvl1pPr>
      <a:lvl2pPr marL="742950" indent="-285750" algn="r" rtl="0" eaLnBrk="0" fontAlgn="base" hangingPunct="0">
        <a:spcBef>
          <a:spcPct val="20000"/>
        </a:spcBef>
        <a:spcAft>
          <a:spcPct val="0"/>
        </a:spcAft>
        <a:buFont typeface="Arial" pitchFamily="34" charset="0"/>
        <a:buChar char="–"/>
        <a:defRPr sz="2800" kern="1200">
          <a:solidFill>
            <a:schemeClr val="tx1"/>
          </a:solidFill>
          <a:latin typeface="+mn-lt"/>
          <a:ea typeface="+mn-ea"/>
          <a:cs typeface="Arial" charset="0"/>
        </a:defRPr>
      </a:lvl2pPr>
      <a:lvl3pPr marL="1143000" indent="-228600" algn="r" rtl="0" eaLnBrk="0" fontAlgn="base" hangingPunct="0">
        <a:spcBef>
          <a:spcPct val="20000"/>
        </a:spcBef>
        <a:spcAft>
          <a:spcPct val="0"/>
        </a:spcAft>
        <a:buFont typeface="Arial" pitchFamily="34" charset="0"/>
        <a:buChar char="•"/>
        <a:defRPr sz="2400" kern="1200">
          <a:solidFill>
            <a:schemeClr val="tx1"/>
          </a:solidFill>
          <a:latin typeface="+mn-lt"/>
          <a:ea typeface="+mn-ea"/>
          <a:cs typeface="Arial" charset="0"/>
        </a:defRPr>
      </a:lvl3pPr>
      <a:lvl4pPr marL="16002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4pPr>
      <a:lvl5pPr marL="20574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742950" y="2130425"/>
            <a:ext cx="8420100" cy="1470025"/>
          </a:xfrm>
        </p:spPr>
        <p:txBody>
          <a:bodyPr/>
          <a:lstStyle/>
          <a:p>
            <a:pPr eaLnBrk="1" hangingPunct="1"/>
            <a:endParaRPr lang="ar-SA" smtClean="0">
              <a:solidFill>
                <a:srgbClr val="376092"/>
              </a:solidFill>
              <a:cs typeface="Arial" pitchFamily="34" charset="0"/>
            </a:endParaRPr>
          </a:p>
        </p:txBody>
      </p:sp>
      <p:sp>
        <p:nvSpPr>
          <p:cNvPr id="3" name="Subtitle 2"/>
          <p:cNvSpPr>
            <a:spLocks noGrp="1"/>
          </p:cNvSpPr>
          <p:nvPr>
            <p:ph type="subTitle" idx="1"/>
          </p:nvPr>
        </p:nvSpPr>
        <p:spPr/>
        <p:txBody>
          <a:bodyPr rtlCol="0">
            <a:normAutofit/>
          </a:bodyPr>
          <a:lstStyle/>
          <a:p>
            <a:pPr eaLnBrk="1" fontAlgn="auto" hangingPunct="1">
              <a:spcAft>
                <a:spcPts val="0"/>
              </a:spcAft>
              <a:defRPr/>
            </a:pPr>
            <a:endParaRPr lang="en-US" smtClean="0">
              <a:cs typeface="+mn-cs"/>
            </a:endParaRPr>
          </a:p>
        </p:txBody>
      </p:sp>
      <p:sp>
        <p:nvSpPr>
          <p:cNvPr id="5124" name="Slide Number Placeholder 3"/>
          <p:cNvSpPr>
            <a:spLocks noGrp="1"/>
          </p:cNvSpPr>
          <p:nvPr>
            <p:ph type="sldNum" sz="quarter" idx="10"/>
          </p:nvPr>
        </p:nvSpPr>
        <p:spPr bwMode="auto">
          <a:xfrm>
            <a:off x="4927600" y="6356350"/>
            <a:ext cx="482600" cy="365125"/>
          </a:xfrm>
          <a:noFill/>
          <a:ln>
            <a:miter lim="800000"/>
            <a:headEnd/>
            <a:tailEnd/>
          </a:ln>
        </p:spPr>
        <p:txBody>
          <a:bodyPr/>
          <a:lstStyle/>
          <a:p>
            <a:fld id="{10032AED-950E-4013-8E81-DE89BE95EEEF}" type="slidenum">
              <a:rPr lang="ar-SA" smtClean="0">
                <a:cs typeface="Arial" pitchFamily="34" charset="0"/>
              </a:rPr>
              <a:pPr/>
              <a:t>1</a:t>
            </a:fld>
            <a:endParaRPr lang="en-US" smtClean="0">
              <a:cs typeface="Arial" pitchFamily="34" charset="0"/>
            </a:endParaRPr>
          </a:p>
        </p:txBody>
      </p:sp>
      <p:sp>
        <p:nvSpPr>
          <p:cNvPr id="5" name="Rectangle 4"/>
          <p:cNvSpPr/>
          <p:nvPr/>
        </p:nvSpPr>
        <p:spPr>
          <a:xfrm>
            <a:off x="0" y="0"/>
            <a:ext cx="990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sp>
        <p:nvSpPr>
          <p:cNvPr id="6" name="Rectangle 5"/>
          <p:cNvSpPr/>
          <p:nvPr/>
        </p:nvSpPr>
        <p:spPr>
          <a:xfrm>
            <a:off x="0" y="0"/>
            <a:ext cx="9906000" cy="3429000"/>
          </a:xfrm>
          <a:prstGeom prst="rect">
            <a:avLst/>
          </a:prstGeom>
          <a:solidFill>
            <a:srgbClr val="709256"/>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sp>
        <p:nvSpPr>
          <p:cNvPr id="5127" name="Subtitle 2"/>
          <p:cNvSpPr txBox="1">
            <a:spLocks/>
          </p:cNvSpPr>
          <p:nvPr/>
        </p:nvSpPr>
        <p:spPr bwMode="auto">
          <a:xfrm>
            <a:off x="5822950" y="4648200"/>
            <a:ext cx="4083050" cy="1066800"/>
          </a:xfrm>
          <a:prstGeom prst="rect">
            <a:avLst/>
          </a:prstGeom>
          <a:noFill/>
          <a:ln w="9525">
            <a:noFill/>
            <a:miter lim="800000"/>
            <a:headEnd/>
            <a:tailEnd/>
          </a:ln>
        </p:spPr>
        <p:txBody>
          <a:bodyPr/>
          <a:lstStyle/>
          <a:p>
            <a:pPr algn="ctr" rtl="0">
              <a:spcBef>
                <a:spcPct val="20000"/>
              </a:spcBef>
              <a:buFont typeface="Arial" pitchFamily="34" charset="0"/>
              <a:buNone/>
            </a:pPr>
            <a:r>
              <a:rPr lang="ar-SA" sz="2400" b="1" dirty="0" smtClean="0">
                <a:solidFill>
                  <a:schemeClr val="tx2">
                    <a:lumMod val="75000"/>
                  </a:schemeClr>
                </a:solidFill>
                <a:latin typeface="Calibri" pitchFamily="34" charset="0"/>
              </a:rPr>
              <a:t>جامعة الملك فيصل</a:t>
            </a:r>
          </a:p>
          <a:p>
            <a:pPr algn="ctr" rtl="0">
              <a:spcBef>
                <a:spcPct val="20000"/>
              </a:spcBef>
              <a:buFont typeface="Arial" pitchFamily="34" charset="0"/>
              <a:buNone/>
            </a:pPr>
            <a:r>
              <a:rPr lang="ar-SA" sz="2400" b="1" dirty="0" smtClean="0">
                <a:solidFill>
                  <a:schemeClr val="tx2">
                    <a:lumMod val="75000"/>
                  </a:schemeClr>
                </a:solidFill>
                <a:latin typeface="Calibri" pitchFamily="34" charset="0"/>
              </a:rPr>
              <a:t>عمادة التعلم الإلكتروني والتعليم عن بعد</a:t>
            </a:r>
            <a:endParaRPr lang="en-US" sz="2400" b="1" dirty="0">
              <a:solidFill>
                <a:schemeClr val="tx2">
                  <a:lumMod val="75000"/>
                </a:schemeClr>
              </a:solidFill>
              <a:latin typeface="Calibri" pitchFamily="34" charset="0"/>
            </a:endParaRPr>
          </a:p>
          <a:p>
            <a:pPr algn="ctr" rtl="0">
              <a:spcBef>
                <a:spcPct val="20000"/>
              </a:spcBef>
              <a:buFont typeface="Arial" pitchFamily="34" charset="0"/>
              <a:buNone/>
            </a:pPr>
            <a:r>
              <a:rPr lang="ar-SA" sz="2400" dirty="0" smtClean="0">
                <a:solidFill>
                  <a:schemeClr val="tx2">
                    <a:lumMod val="75000"/>
                  </a:schemeClr>
                </a:solidFill>
                <a:latin typeface="Calibri" pitchFamily="34" charset="0"/>
              </a:rPr>
              <a:t>	</a:t>
            </a:r>
            <a:endParaRPr lang="en-US" sz="2400" dirty="0">
              <a:solidFill>
                <a:schemeClr val="tx2">
                  <a:lumMod val="75000"/>
                </a:schemeClr>
              </a:solidFill>
              <a:latin typeface="Calibri" pitchFamily="34" charset="0"/>
            </a:endParaRPr>
          </a:p>
        </p:txBody>
      </p:sp>
      <p:grpSp>
        <p:nvGrpSpPr>
          <p:cNvPr id="5128" name="Group 7"/>
          <p:cNvGrpSpPr>
            <a:grpSpLocks/>
          </p:cNvGrpSpPr>
          <p:nvPr/>
        </p:nvGrpSpPr>
        <p:grpSpPr bwMode="auto">
          <a:xfrm>
            <a:off x="6494463" y="1981200"/>
            <a:ext cx="2600325" cy="2524125"/>
            <a:chOff x="5210750" y="1066800"/>
            <a:chExt cx="2976900" cy="3130677"/>
          </a:xfrm>
        </p:grpSpPr>
        <p:sp>
          <p:nvSpPr>
            <p:cNvPr id="9" name="Oval 8"/>
            <p:cNvSpPr/>
            <p:nvPr/>
          </p:nvSpPr>
          <p:spPr>
            <a:xfrm>
              <a:off x="5321611" y="1143591"/>
              <a:ext cx="2767900"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5133"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1" name="Freeform 10"/>
          <p:cNvSpPr/>
          <p:nvPr/>
        </p:nvSpPr>
        <p:spPr>
          <a:xfrm>
            <a:off x="0" y="2667000"/>
            <a:ext cx="6091238" cy="1447800"/>
          </a:xfrm>
          <a:custGeom>
            <a:avLst/>
            <a:gdLst>
              <a:gd name="connsiteX0" fmla="*/ 0 w 6814457"/>
              <a:gd name="connsiteY0" fmla="*/ 723900 h 1447800"/>
              <a:gd name="connsiteX1" fmla="*/ 212026 w 6814457"/>
              <a:gd name="connsiteY1" fmla="*/ 212025 h 1447800"/>
              <a:gd name="connsiteX2" fmla="*/ 723901 w 6814457"/>
              <a:gd name="connsiteY2" fmla="*/ 0 h 1447800"/>
              <a:gd name="connsiteX3" fmla="*/ 6090557 w 6814457"/>
              <a:gd name="connsiteY3" fmla="*/ 0 h 1447800"/>
              <a:gd name="connsiteX4" fmla="*/ 6602432 w 6814457"/>
              <a:gd name="connsiteY4" fmla="*/ 212026 h 1447800"/>
              <a:gd name="connsiteX5" fmla="*/ 6814457 w 6814457"/>
              <a:gd name="connsiteY5" fmla="*/ 723901 h 1447800"/>
              <a:gd name="connsiteX6" fmla="*/ 6814457 w 6814457"/>
              <a:gd name="connsiteY6" fmla="*/ 723900 h 1447800"/>
              <a:gd name="connsiteX7" fmla="*/ 6602431 w 6814457"/>
              <a:gd name="connsiteY7" fmla="*/ 1235775 h 1447800"/>
              <a:gd name="connsiteX8" fmla="*/ 6090556 w 6814457"/>
              <a:gd name="connsiteY8" fmla="*/ 1447800 h 1447800"/>
              <a:gd name="connsiteX9" fmla="*/ 723900 w 6814457"/>
              <a:gd name="connsiteY9" fmla="*/ 1447800 h 1447800"/>
              <a:gd name="connsiteX10" fmla="*/ 212025 w 6814457"/>
              <a:gd name="connsiteY10" fmla="*/ 1235774 h 1447800"/>
              <a:gd name="connsiteX11" fmla="*/ 0 w 6814457"/>
              <a:gd name="connsiteY11" fmla="*/ 723899 h 1447800"/>
              <a:gd name="connsiteX12" fmla="*/ 0 w 6814457"/>
              <a:gd name="connsiteY12" fmla="*/ 723900 h 1447800"/>
              <a:gd name="connsiteX0" fmla="*/ 291192 w 7105649"/>
              <a:gd name="connsiteY0" fmla="*/ 723900 h 1447800"/>
              <a:gd name="connsiteX1" fmla="*/ 1015093 w 7105649"/>
              <a:gd name="connsiteY1" fmla="*/ 0 h 1447800"/>
              <a:gd name="connsiteX2" fmla="*/ 6381749 w 7105649"/>
              <a:gd name="connsiteY2" fmla="*/ 0 h 1447800"/>
              <a:gd name="connsiteX3" fmla="*/ 6893624 w 7105649"/>
              <a:gd name="connsiteY3" fmla="*/ 212026 h 1447800"/>
              <a:gd name="connsiteX4" fmla="*/ 7105649 w 7105649"/>
              <a:gd name="connsiteY4" fmla="*/ 723901 h 1447800"/>
              <a:gd name="connsiteX5" fmla="*/ 7105649 w 7105649"/>
              <a:gd name="connsiteY5" fmla="*/ 723900 h 1447800"/>
              <a:gd name="connsiteX6" fmla="*/ 6893623 w 7105649"/>
              <a:gd name="connsiteY6" fmla="*/ 1235775 h 1447800"/>
              <a:gd name="connsiteX7" fmla="*/ 6381748 w 7105649"/>
              <a:gd name="connsiteY7" fmla="*/ 1447800 h 1447800"/>
              <a:gd name="connsiteX8" fmla="*/ 1015092 w 7105649"/>
              <a:gd name="connsiteY8" fmla="*/ 1447800 h 1447800"/>
              <a:gd name="connsiteX9" fmla="*/ 503217 w 7105649"/>
              <a:gd name="connsiteY9" fmla="*/ 1235774 h 1447800"/>
              <a:gd name="connsiteX10" fmla="*/ 291192 w 7105649"/>
              <a:gd name="connsiteY10" fmla="*/ 723899 h 1447800"/>
              <a:gd name="connsiteX11" fmla="*/ 291192 w 7105649"/>
              <a:gd name="connsiteY11" fmla="*/ 723900 h 1447800"/>
              <a:gd name="connsiteX0" fmla="*/ 0 w 6814457"/>
              <a:gd name="connsiteY0" fmla="*/ 723899 h 1447800"/>
              <a:gd name="connsiteX1" fmla="*/ 723901 w 6814457"/>
              <a:gd name="connsiteY1" fmla="*/ 0 h 1447800"/>
              <a:gd name="connsiteX2" fmla="*/ 6090557 w 6814457"/>
              <a:gd name="connsiteY2" fmla="*/ 0 h 1447800"/>
              <a:gd name="connsiteX3" fmla="*/ 6602432 w 6814457"/>
              <a:gd name="connsiteY3" fmla="*/ 212026 h 1447800"/>
              <a:gd name="connsiteX4" fmla="*/ 6814457 w 6814457"/>
              <a:gd name="connsiteY4" fmla="*/ 723901 h 1447800"/>
              <a:gd name="connsiteX5" fmla="*/ 6814457 w 6814457"/>
              <a:gd name="connsiteY5" fmla="*/ 723900 h 1447800"/>
              <a:gd name="connsiteX6" fmla="*/ 6602431 w 6814457"/>
              <a:gd name="connsiteY6" fmla="*/ 1235775 h 1447800"/>
              <a:gd name="connsiteX7" fmla="*/ 6090556 w 6814457"/>
              <a:gd name="connsiteY7" fmla="*/ 1447800 h 1447800"/>
              <a:gd name="connsiteX8" fmla="*/ 723900 w 6814457"/>
              <a:gd name="connsiteY8" fmla="*/ 1447800 h 1447800"/>
              <a:gd name="connsiteX9" fmla="*/ 212025 w 6814457"/>
              <a:gd name="connsiteY9" fmla="*/ 1235774 h 1447800"/>
              <a:gd name="connsiteX10" fmla="*/ 0 w 6814457"/>
              <a:gd name="connsiteY10" fmla="*/ 723899 h 1447800"/>
              <a:gd name="connsiteX0" fmla="*/ 0 w 6814457"/>
              <a:gd name="connsiteY0" fmla="*/ 723899 h 1447800"/>
              <a:gd name="connsiteX1" fmla="*/ 723901 w 6814457"/>
              <a:gd name="connsiteY1" fmla="*/ 0 h 1447800"/>
              <a:gd name="connsiteX2" fmla="*/ 6090557 w 6814457"/>
              <a:gd name="connsiteY2" fmla="*/ 0 h 1447800"/>
              <a:gd name="connsiteX3" fmla="*/ 6602432 w 6814457"/>
              <a:gd name="connsiteY3" fmla="*/ 212026 h 1447800"/>
              <a:gd name="connsiteX4" fmla="*/ 6814457 w 6814457"/>
              <a:gd name="connsiteY4" fmla="*/ 723901 h 1447800"/>
              <a:gd name="connsiteX5" fmla="*/ 6814457 w 6814457"/>
              <a:gd name="connsiteY5" fmla="*/ 723900 h 1447800"/>
              <a:gd name="connsiteX6" fmla="*/ 6602431 w 6814457"/>
              <a:gd name="connsiteY6" fmla="*/ 1235775 h 1447800"/>
              <a:gd name="connsiteX7" fmla="*/ 6090556 w 6814457"/>
              <a:gd name="connsiteY7" fmla="*/ 1447800 h 1447800"/>
              <a:gd name="connsiteX8" fmla="*/ 723900 w 6814457"/>
              <a:gd name="connsiteY8" fmla="*/ 1447800 h 1447800"/>
              <a:gd name="connsiteX9" fmla="*/ 303465 w 6814457"/>
              <a:gd name="connsiteY9" fmla="*/ 1327214 h 1447800"/>
              <a:gd name="connsiteX0" fmla="*/ 420436 w 6510992"/>
              <a:gd name="connsiteY0" fmla="*/ 0 h 1447800"/>
              <a:gd name="connsiteX1" fmla="*/ 5787092 w 6510992"/>
              <a:gd name="connsiteY1" fmla="*/ 0 h 1447800"/>
              <a:gd name="connsiteX2" fmla="*/ 6298967 w 6510992"/>
              <a:gd name="connsiteY2" fmla="*/ 212026 h 1447800"/>
              <a:gd name="connsiteX3" fmla="*/ 6510992 w 6510992"/>
              <a:gd name="connsiteY3" fmla="*/ 723901 h 1447800"/>
              <a:gd name="connsiteX4" fmla="*/ 6510992 w 6510992"/>
              <a:gd name="connsiteY4" fmla="*/ 723900 h 1447800"/>
              <a:gd name="connsiteX5" fmla="*/ 6298966 w 6510992"/>
              <a:gd name="connsiteY5" fmla="*/ 1235775 h 1447800"/>
              <a:gd name="connsiteX6" fmla="*/ 5787091 w 6510992"/>
              <a:gd name="connsiteY6" fmla="*/ 1447800 h 1447800"/>
              <a:gd name="connsiteX7" fmla="*/ 420435 w 6510992"/>
              <a:gd name="connsiteY7" fmla="*/ 1447800 h 1447800"/>
              <a:gd name="connsiteX8" fmla="*/ 0 w 6510992"/>
              <a:gd name="connsiteY8" fmla="*/ 1327214 h 1447800"/>
              <a:gd name="connsiteX0" fmla="*/ 1 w 6090557"/>
              <a:gd name="connsiteY0" fmla="*/ 0 h 1447800"/>
              <a:gd name="connsiteX1" fmla="*/ 5366657 w 6090557"/>
              <a:gd name="connsiteY1" fmla="*/ 0 h 1447800"/>
              <a:gd name="connsiteX2" fmla="*/ 5878532 w 6090557"/>
              <a:gd name="connsiteY2" fmla="*/ 212026 h 1447800"/>
              <a:gd name="connsiteX3" fmla="*/ 6090557 w 6090557"/>
              <a:gd name="connsiteY3" fmla="*/ 723901 h 1447800"/>
              <a:gd name="connsiteX4" fmla="*/ 6090557 w 6090557"/>
              <a:gd name="connsiteY4" fmla="*/ 723900 h 1447800"/>
              <a:gd name="connsiteX5" fmla="*/ 5878531 w 6090557"/>
              <a:gd name="connsiteY5" fmla="*/ 1235775 h 1447800"/>
              <a:gd name="connsiteX6" fmla="*/ 5366656 w 6090557"/>
              <a:gd name="connsiteY6" fmla="*/ 1447800 h 1447800"/>
              <a:gd name="connsiteX7" fmla="*/ 0 w 6090557"/>
              <a:gd name="connsiteY7" fmla="*/ 1447800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0557" h="1447800">
                <a:moveTo>
                  <a:pt x="1" y="0"/>
                </a:moveTo>
                <a:lnTo>
                  <a:pt x="5366657" y="0"/>
                </a:lnTo>
                <a:cubicBezTo>
                  <a:pt x="5558647" y="0"/>
                  <a:pt x="5742774" y="76268"/>
                  <a:pt x="5878532" y="212026"/>
                </a:cubicBezTo>
                <a:cubicBezTo>
                  <a:pt x="6014289" y="347784"/>
                  <a:pt x="6090557" y="531911"/>
                  <a:pt x="6090557" y="723901"/>
                </a:cubicBezTo>
                <a:lnTo>
                  <a:pt x="6090557" y="723900"/>
                </a:lnTo>
                <a:cubicBezTo>
                  <a:pt x="6090557" y="915890"/>
                  <a:pt x="6014289" y="1100017"/>
                  <a:pt x="5878531" y="1235775"/>
                </a:cubicBezTo>
                <a:cubicBezTo>
                  <a:pt x="5742773" y="1371533"/>
                  <a:pt x="5558646" y="1447800"/>
                  <a:pt x="5366656" y="1447800"/>
                </a:cubicBezTo>
                <a:lnTo>
                  <a:pt x="0" y="1447800"/>
                </a:ln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5131" name="Slide Number Placeholder 10"/>
          <p:cNvSpPr txBox="1">
            <a:spLocks/>
          </p:cNvSpPr>
          <p:nvPr/>
        </p:nvSpPr>
        <p:spPr bwMode="auto">
          <a:xfrm>
            <a:off x="381000" y="6405563"/>
            <a:ext cx="2311400" cy="365125"/>
          </a:xfrm>
          <a:prstGeom prst="rect">
            <a:avLst/>
          </a:prstGeom>
          <a:noFill/>
          <a:ln w="9525">
            <a:noFill/>
            <a:miter lim="800000"/>
            <a:headEnd/>
            <a:tailEnd/>
          </a:ln>
        </p:spPr>
        <p:txBody>
          <a:bodyPr anchor="ctr"/>
          <a:lstStyle/>
          <a:p>
            <a:pPr rtl="0"/>
            <a:fld id="{BD304080-26AE-472C-BC30-C39120F3D8A0}" type="slidenum">
              <a:rPr lang="ar-SA" sz="1200">
                <a:solidFill>
                  <a:schemeClr val="bg1"/>
                </a:solidFill>
                <a:latin typeface="Calibri" pitchFamily="34" charset="0"/>
              </a:rPr>
              <a:pPr rtl="0"/>
              <a:t>1</a:t>
            </a:fld>
            <a:endParaRPr lang="en-US" sz="1200">
              <a:solidFill>
                <a:schemeClr val="bg1"/>
              </a:solidFill>
              <a:latin typeface="Calibri" pitchFamily="34" charset="0"/>
            </a:endParaRPr>
          </a:p>
        </p:txBody>
      </p:sp>
      <p:sp>
        <p:nvSpPr>
          <p:cNvPr id="14" name="Title 1"/>
          <p:cNvSpPr txBox="1">
            <a:spLocks/>
          </p:cNvSpPr>
          <p:nvPr/>
        </p:nvSpPr>
        <p:spPr bwMode="auto">
          <a:xfrm>
            <a:off x="420688" y="2645597"/>
            <a:ext cx="5670550" cy="3429000"/>
          </a:xfrm>
          <a:prstGeom prst="rect">
            <a:avLst/>
          </a:prstGeom>
          <a:noFill/>
          <a:ln w="9525">
            <a:noFill/>
            <a:miter lim="800000"/>
            <a:headEnd/>
            <a:tailEnd/>
          </a:ln>
        </p:spPr>
        <p:txBody>
          <a:bodyPr anchor="ctr"/>
          <a:ls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a:lstStyle>
          <a:p>
            <a:pPr algn="ctr"/>
            <a:r>
              <a:rPr lang="ar-EG" sz="3700" b="1" dirty="0" smtClean="0">
                <a:solidFill>
                  <a:schemeClr val="accent1">
                    <a:lumMod val="50000"/>
                  </a:schemeClr>
                </a:solidFill>
                <a:latin typeface="AYM Wadiy S_U normal."/>
                <a:cs typeface="Times New Roman" pitchFamily="18" charset="0"/>
              </a:rPr>
              <a:t>اس</a:t>
            </a:r>
            <a:r>
              <a:rPr lang="ar-SA" sz="3700" b="1" dirty="0" smtClean="0">
                <a:solidFill>
                  <a:schemeClr val="accent1">
                    <a:lumMod val="50000"/>
                  </a:schemeClr>
                </a:solidFill>
                <a:latin typeface="AYM Wadiy S_U normal."/>
                <a:cs typeface="Times New Roman" pitchFamily="18" charset="0"/>
              </a:rPr>
              <a:t>ـ</a:t>
            </a:r>
            <a:r>
              <a:rPr lang="ar-EG" sz="3700" b="1" dirty="0" smtClean="0">
                <a:solidFill>
                  <a:schemeClr val="accent1">
                    <a:lumMod val="50000"/>
                  </a:schemeClr>
                </a:solidFill>
                <a:latin typeface="AYM Wadiy S_U normal."/>
                <a:cs typeface="Times New Roman" pitchFamily="18" charset="0"/>
              </a:rPr>
              <a:t>م الم</a:t>
            </a:r>
            <a:r>
              <a:rPr lang="ar-SA" sz="3700" b="1" dirty="0" smtClean="0">
                <a:solidFill>
                  <a:schemeClr val="accent1">
                    <a:lumMod val="50000"/>
                  </a:schemeClr>
                </a:solidFill>
                <a:latin typeface="AYM Wadiy S_U normal."/>
                <a:cs typeface="Times New Roman" pitchFamily="18" charset="0"/>
              </a:rPr>
              <a:t>ـ</a:t>
            </a:r>
            <a:r>
              <a:rPr lang="ar-EG" sz="3700" b="1" dirty="0" smtClean="0">
                <a:solidFill>
                  <a:schemeClr val="accent1">
                    <a:lumMod val="50000"/>
                  </a:schemeClr>
                </a:solidFill>
                <a:latin typeface="AYM Wadiy S_U normal."/>
                <a:cs typeface="Times New Roman" pitchFamily="18" charset="0"/>
              </a:rPr>
              <a:t>ق</a:t>
            </a:r>
            <a:r>
              <a:rPr lang="ar-SA" sz="3700" b="1" dirty="0" smtClean="0">
                <a:solidFill>
                  <a:schemeClr val="accent1">
                    <a:lumMod val="50000"/>
                  </a:schemeClr>
                </a:solidFill>
                <a:latin typeface="AYM Wadiy S_U normal."/>
                <a:cs typeface="Times New Roman" pitchFamily="18" charset="0"/>
              </a:rPr>
              <a:t>ـ</a:t>
            </a:r>
            <a:r>
              <a:rPr lang="ar-EG" sz="3700" b="1" dirty="0" err="1" smtClean="0">
                <a:solidFill>
                  <a:schemeClr val="accent1">
                    <a:lumMod val="50000"/>
                  </a:schemeClr>
                </a:solidFill>
                <a:latin typeface="AYM Wadiy S_U normal."/>
                <a:cs typeface="Times New Roman" pitchFamily="18" charset="0"/>
              </a:rPr>
              <a:t>رر</a:t>
            </a:r>
            <a:endParaRPr lang="ar-SA" sz="3700" b="1" dirty="0" smtClean="0">
              <a:solidFill>
                <a:schemeClr val="accent1">
                  <a:lumMod val="50000"/>
                </a:schemeClr>
              </a:solidFill>
              <a:latin typeface="AYM Wadiy S_U normal."/>
              <a:cs typeface="Times New Roman" pitchFamily="18" charset="0"/>
            </a:endParaRPr>
          </a:p>
          <a:p>
            <a:pPr algn="ctr"/>
            <a:endParaRPr lang="ar-SA" sz="1400" b="1" dirty="0">
              <a:solidFill>
                <a:schemeClr val="accent1">
                  <a:lumMod val="50000"/>
                </a:schemeClr>
              </a:solidFill>
              <a:latin typeface="AYM Wadiy S_U normal."/>
              <a:cs typeface="Times New Roman" pitchFamily="18" charset="0"/>
            </a:endParaRPr>
          </a:p>
          <a:p>
            <a:pPr algn="ctr"/>
            <a:r>
              <a:rPr lang="ar-SA" sz="6000" b="1" dirty="0" smtClean="0">
                <a:solidFill>
                  <a:srgbClr val="7F7F7F"/>
                </a:solidFill>
                <a:latin typeface="Calibri" pitchFamily="34" charset="0"/>
                <a:cs typeface="DecoType Naskh Special" pitchFamily="2" charset="-78"/>
              </a:rPr>
              <a:t>حـركــة  الاسـتـشـراق</a:t>
            </a:r>
          </a:p>
          <a:p>
            <a:pPr algn="ctr"/>
            <a:endParaRPr lang="ar-SA" sz="1400" b="1" dirty="0">
              <a:solidFill>
                <a:srgbClr val="7F7F7F"/>
              </a:solidFill>
              <a:latin typeface="Calibri" pitchFamily="34" charset="0"/>
              <a:cs typeface="DecoType Naskh Special" pitchFamily="2" charset="-78"/>
            </a:endParaRPr>
          </a:p>
          <a:p>
            <a:pPr algn="ctr"/>
            <a:r>
              <a:rPr lang="ar-SA" sz="6000" b="1" dirty="0" smtClean="0">
                <a:solidFill>
                  <a:srgbClr val="7F7F7F"/>
                </a:solidFill>
                <a:latin typeface="Calibri" pitchFamily="34" charset="0"/>
                <a:cs typeface="DecoType Naskh Special" pitchFamily="2" charset="-78"/>
              </a:rPr>
              <a:t>د. زيــد أبو الحــاج</a:t>
            </a:r>
            <a:endParaRPr lang="en-US" sz="6000" b="1" dirty="0">
              <a:solidFill>
                <a:srgbClr val="7F7F7F"/>
              </a:solidFill>
              <a:latin typeface="Calibri" pitchFamily="34" charset="0"/>
              <a:cs typeface="DecoType Naskh Special" pitchFamily="2"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lvl="1" rtl="1"/>
            <a:endParaRPr lang="ar-SA" sz="3200" b="1" dirty="0" smtClean="0"/>
          </a:p>
          <a:p>
            <a:pPr marL="914400" lvl="1" indent="-457200" rtl="1">
              <a:buFont typeface="Arial" pitchFamily="34" charset="0"/>
              <a:buChar char="•"/>
            </a:pPr>
            <a:r>
              <a:rPr lang="ar-SA" sz="3200" b="1" dirty="0" smtClean="0"/>
              <a:t>يعود </a:t>
            </a:r>
            <a:r>
              <a:rPr lang="ar-SA" sz="3200" b="1" dirty="0"/>
              <a:t>أول استعمال لكلمة "مستشرق" في اللغات الأوروبية </a:t>
            </a:r>
            <a:r>
              <a:rPr lang="ar-SA" sz="3200" b="1" dirty="0" smtClean="0"/>
              <a:t>إلى </a:t>
            </a:r>
            <a:r>
              <a:rPr lang="ar-SA" sz="3200" b="1" dirty="0"/>
              <a:t>عام </a:t>
            </a:r>
            <a:r>
              <a:rPr lang="ar-SA" sz="3200" b="1" dirty="0" smtClean="0"/>
              <a:t>1630م </a:t>
            </a:r>
            <a:endParaRPr lang="ar-SA" sz="3200" b="1" dirty="0" smtClean="0"/>
          </a:p>
          <a:p>
            <a:pPr marL="914400" lvl="1" indent="-457200" rtl="1">
              <a:buFont typeface="Arial" pitchFamily="34" charset="0"/>
              <a:buChar char="•"/>
            </a:pPr>
            <a:r>
              <a:rPr lang="ar-SA" sz="3200" b="1" dirty="0" smtClean="0"/>
              <a:t>وقد </a:t>
            </a:r>
            <a:r>
              <a:rPr lang="ar-SA" sz="3200" b="1" dirty="0" smtClean="0"/>
              <a:t>أطلق </a:t>
            </a:r>
            <a:r>
              <a:rPr lang="ar-SA" sz="3200" b="1" dirty="0"/>
              <a:t>على أحد أعضاء الكنيسة الشرقية أو اليونانية. </a:t>
            </a:r>
            <a:endParaRPr lang="ar-SA" sz="3200" b="1" dirty="0" smtClean="0"/>
          </a:p>
          <a:p>
            <a:pPr lvl="1" rtl="1"/>
            <a:endParaRPr lang="ar-SA" sz="3200" b="1" dirty="0" smtClean="0"/>
          </a:p>
          <a:p>
            <a:pPr rtl="1"/>
            <a:endParaRPr lang="en-US" b="1" dirty="0"/>
          </a:p>
          <a:p>
            <a:pPr rtl="1"/>
            <a:endParaRPr lang="ar-SA" b="1" dirty="0"/>
          </a:p>
          <a:p>
            <a:pPr rtl="1"/>
            <a:r>
              <a:rPr lang="en-US" b="1" dirty="0"/>
              <a:t> </a:t>
            </a:r>
          </a:p>
          <a:p>
            <a:pPr lvl="0" rtl="1"/>
            <a:endParaRPr lang="en-US" b="1" dirty="0"/>
          </a:p>
          <a:p>
            <a:pPr rtl="1"/>
            <a:endParaRPr lang="en-US" b="1" dirty="0"/>
          </a:p>
          <a:p>
            <a:pPr rtl="1"/>
            <a:endParaRPr lang="ar-SA" b="1" dirty="0"/>
          </a:p>
          <a:p>
            <a:pPr rtl="1"/>
            <a:endParaRPr lang="ar-SA" b="1" dirty="0"/>
          </a:p>
        </p:txBody>
      </p:sp>
      <p:sp>
        <p:nvSpPr>
          <p:cNvPr id="7" name="Title 1"/>
          <p:cNvSpPr txBox="1">
            <a:spLocks noGrp="1"/>
          </p:cNvSpPr>
          <p:nvPr>
            <p:ph type="title"/>
          </p:nvPr>
        </p:nvSpPr>
        <p:spPr bwMode="auto">
          <a:xfrm>
            <a:off x="495300" y="228600"/>
            <a:ext cx="8953500" cy="1189038"/>
          </a:xfrm>
          <a:prstGeom prst="rect">
            <a:avLst/>
          </a:prstGeom>
          <a:noFill/>
          <a:ln w="952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vert="horz" wrap="square" lIns="91440" tIns="45720" rIns="91440" bIns="45720" numCol="1" anchor="ctr" anchorCtr="0" compatLnSpc="1">
            <a:prstTxWarp prst="textNoShape">
              <a:avLst/>
            </a:prstTxWarp>
          </a:bodyPr>
          <a:lstStyle>
            <a:lvl1pPr algn="r" rtl="0" eaLnBrk="0" fontAlgn="base" hangingPunct="0">
              <a:spcBef>
                <a:spcPct val="0"/>
              </a:spcBef>
              <a:spcAft>
                <a:spcPct val="0"/>
              </a:spcAft>
              <a:defRPr sz="4400" kern="1200">
                <a:solidFill>
                  <a:srgbClr val="376092"/>
                </a:solidFill>
                <a:latin typeface="+mj-lt"/>
                <a:ea typeface="+mj-ea"/>
                <a:cs typeface="Arial" charset="0"/>
              </a:defRPr>
            </a:lvl1pPr>
            <a:lvl2pPr algn="r" rtl="0" eaLnBrk="0" fontAlgn="base" hangingPunct="0">
              <a:spcBef>
                <a:spcPct val="0"/>
              </a:spcBef>
              <a:spcAft>
                <a:spcPct val="0"/>
              </a:spcAft>
              <a:defRPr sz="4400">
                <a:solidFill>
                  <a:srgbClr val="376092"/>
                </a:solidFill>
                <a:latin typeface="Calibri" pitchFamily="34" charset="0"/>
                <a:cs typeface="Arial" charset="0"/>
              </a:defRPr>
            </a:lvl2pPr>
            <a:lvl3pPr algn="r" rtl="0" eaLnBrk="0" fontAlgn="base" hangingPunct="0">
              <a:spcBef>
                <a:spcPct val="0"/>
              </a:spcBef>
              <a:spcAft>
                <a:spcPct val="0"/>
              </a:spcAft>
              <a:defRPr sz="4400">
                <a:solidFill>
                  <a:srgbClr val="376092"/>
                </a:solidFill>
                <a:latin typeface="Calibri" pitchFamily="34" charset="0"/>
                <a:cs typeface="Arial" charset="0"/>
              </a:defRPr>
            </a:lvl3pPr>
            <a:lvl4pPr algn="r" rtl="0" eaLnBrk="0" fontAlgn="base" hangingPunct="0">
              <a:spcBef>
                <a:spcPct val="0"/>
              </a:spcBef>
              <a:spcAft>
                <a:spcPct val="0"/>
              </a:spcAft>
              <a:defRPr sz="4400">
                <a:solidFill>
                  <a:srgbClr val="376092"/>
                </a:solidFill>
                <a:latin typeface="Calibri" pitchFamily="34" charset="0"/>
                <a:cs typeface="Arial" charset="0"/>
              </a:defRPr>
            </a:lvl4pPr>
            <a:lvl5pPr algn="r" rtl="0" eaLnBrk="0" fontAlgn="base" hangingPunct="0">
              <a:spcBef>
                <a:spcPct val="0"/>
              </a:spcBef>
              <a:spcAft>
                <a:spcPct val="0"/>
              </a:spcAft>
              <a:defRPr sz="4400">
                <a:solidFill>
                  <a:srgbClr val="376092"/>
                </a:solidFill>
                <a:latin typeface="Calibri" pitchFamily="34" charset="0"/>
                <a:cs typeface="Arial" charset="0"/>
              </a:defRPr>
            </a:lvl5pPr>
            <a:lvl6pPr marL="457200" algn="r" rtl="0" fontAlgn="base">
              <a:spcBef>
                <a:spcPct val="0"/>
              </a:spcBef>
              <a:spcAft>
                <a:spcPct val="0"/>
              </a:spcAft>
              <a:defRPr sz="4400">
                <a:solidFill>
                  <a:srgbClr val="376092"/>
                </a:solidFill>
                <a:latin typeface="Calibri" pitchFamily="34" charset="0"/>
                <a:cs typeface="Arial" charset="0"/>
              </a:defRPr>
            </a:lvl6pPr>
            <a:lvl7pPr marL="914400" algn="r" rtl="0" fontAlgn="base">
              <a:spcBef>
                <a:spcPct val="0"/>
              </a:spcBef>
              <a:spcAft>
                <a:spcPct val="0"/>
              </a:spcAft>
              <a:defRPr sz="4400">
                <a:solidFill>
                  <a:srgbClr val="376092"/>
                </a:solidFill>
                <a:latin typeface="Calibri" pitchFamily="34" charset="0"/>
                <a:cs typeface="Arial" charset="0"/>
              </a:defRPr>
            </a:lvl7pPr>
            <a:lvl8pPr marL="1371600" algn="r" rtl="0" fontAlgn="base">
              <a:spcBef>
                <a:spcPct val="0"/>
              </a:spcBef>
              <a:spcAft>
                <a:spcPct val="0"/>
              </a:spcAft>
              <a:defRPr sz="4400">
                <a:solidFill>
                  <a:srgbClr val="376092"/>
                </a:solidFill>
                <a:latin typeface="Calibri" pitchFamily="34" charset="0"/>
                <a:cs typeface="Arial" charset="0"/>
              </a:defRPr>
            </a:lvl8pPr>
            <a:lvl9pPr marL="1828800" algn="r" rtl="0" fontAlgn="base">
              <a:spcBef>
                <a:spcPct val="0"/>
              </a:spcBef>
              <a:spcAft>
                <a:spcPct val="0"/>
              </a:spcAft>
              <a:defRPr sz="4400">
                <a:solidFill>
                  <a:srgbClr val="376092"/>
                </a:solidFill>
                <a:latin typeface="Calibri" pitchFamily="34" charset="0"/>
                <a:cs typeface="Arial" charset="0"/>
              </a:defRPr>
            </a:lvl9pPr>
          </a:lstStyle>
          <a:p>
            <a:pPr eaLnBrk="1" hangingPunct="1"/>
            <a:r>
              <a:rPr lang="ar-SA" sz="3600" dirty="0" smtClean="0">
                <a:solidFill>
                  <a:srgbClr val="C00000"/>
                </a:solidFill>
                <a:cs typeface="Arial" pitchFamily="34" charset="0"/>
              </a:rPr>
              <a:t>مفهوم الاستشراق في المعاجم الغربية</a:t>
            </a:r>
            <a:endParaRPr lang="ar-SA" sz="3600" b="1" dirty="0" smtClean="0">
              <a:solidFill>
                <a:srgbClr val="FF0000"/>
              </a:solidFill>
              <a:cs typeface="Arial" pitchFamily="34" charset="0"/>
            </a:endParaRPr>
          </a:p>
        </p:txBody>
      </p:sp>
    </p:spTree>
    <p:extLst>
      <p:ext uri="{BB962C8B-B14F-4D97-AF65-F5344CB8AC3E}">
        <p14:creationId xmlns:p14="http://schemas.microsoft.com/office/powerpoint/2010/main" val="39041747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371600"/>
            <a:ext cx="8915400" cy="4525963"/>
          </a:xfrm>
        </p:spPr>
        <p:txBody>
          <a:bodyPr/>
          <a:lstStyle/>
          <a:p>
            <a:pPr lvl="1" rtl="1"/>
            <a:endParaRPr lang="ar-SA" sz="3200" b="1" dirty="0" smtClean="0"/>
          </a:p>
          <a:p>
            <a:pPr lvl="1" rtl="1"/>
            <a:r>
              <a:rPr lang="ar-SA" sz="3200" b="1" dirty="0" smtClean="0"/>
              <a:t>كلمة </a:t>
            </a:r>
            <a:r>
              <a:rPr lang="ar-SA" sz="3200" b="1" dirty="0"/>
              <a:t>"مستشرق" في اللغات </a:t>
            </a:r>
            <a:r>
              <a:rPr lang="ar-SA" sz="3200" b="1" dirty="0" smtClean="0"/>
              <a:t>الغربية </a:t>
            </a:r>
            <a:r>
              <a:rPr lang="ar-SA" sz="3200" b="1" dirty="0"/>
              <a:t>ظهرت أول </a:t>
            </a:r>
            <a:r>
              <a:rPr lang="ar-SA" sz="3200" b="1" dirty="0" smtClean="0"/>
              <a:t>مرة:</a:t>
            </a:r>
            <a:endParaRPr lang="ar-SA" sz="3200" b="1" dirty="0"/>
          </a:p>
          <a:p>
            <a:pPr lvl="1" rtl="1"/>
            <a:endParaRPr lang="ar-SA" sz="3200" b="1" dirty="0" smtClean="0"/>
          </a:p>
          <a:p>
            <a:pPr lvl="1" rtl="1"/>
            <a:r>
              <a:rPr lang="ar-SA" sz="3200" b="1" dirty="0" smtClean="0"/>
              <a:t>في </a:t>
            </a:r>
            <a:r>
              <a:rPr lang="ar-SA" sz="3200" b="1" dirty="0"/>
              <a:t>اللغة الإنكليزية نحو عام (1779)</a:t>
            </a:r>
            <a:r>
              <a:rPr lang="ar-SA" sz="3200" b="1" baseline="30000" dirty="0"/>
              <a:t> </a:t>
            </a:r>
          </a:p>
          <a:p>
            <a:pPr lvl="1" algn="l"/>
            <a:endParaRPr lang="ar-SA" sz="2400" b="1" baseline="30000" dirty="0"/>
          </a:p>
          <a:p>
            <a:pPr lvl="1" rtl="1"/>
            <a:r>
              <a:rPr lang="ar-SA" sz="3200" b="1" dirty="0" smtClean="0"/>
              <a:t>في </a:t>
            </a:r>
            <a:r>
              <a:rPr lang="ar-SA" sz="3200" b="1" dirty="0"/>
              <a:t>اللغة الفرنسية: (1838)</a:t>
            </a:r>
            <a:r>
              <a:rPr lang="ar-SA" sz="3200" b="1" baseline="30000" dirty="0"/>
              <a:t> </a:t>
            </a:r>
            <a:r>
              <a:rPr lang="ar-SA" sz="3200" b="1" dirty="0"/>
              <a:t>. معجم الأكاديمية الفرنسية</a:t>
            </a:r>
          </a:p>
          <a:p>
            <a:pPr algn="l"/>
            <a:r>
              <a:rPr lang="en-US" sz="2400" b="1" dirty="0" err="1"/>
              <a:t>Dictiommaire</a:t>
            </a:r>
            <a:r>
              <a:rPr lang="en-US" sz="2400" b="1" dirty="0"/>
              <a:t> de’ </a:t>
            </a:r>
            <a:r>
              <a:rPr lang="en-US" sz="2400" b="1" dirty="0" err="1"/>
              <a:t>Academie</a:t>
            </a:r>
            <a:r>
              <a:rPr lang="en-US" sz="2400" b="1" dirty="0"/>
              <a:t> </a:t>
            </a:r>
            <a:r>
              <a:rPr lang="en-US" sz="2400" b="1" dirty="0" err="1"/>
              <a:t>Franccaise</a:t>
            </a:r>
            <a:endParaRPr lang="en-US" sz="2400" b="1" dirty="0"/>
          </a:p>
          <a:p>
            <a:endParaRPr lang="ar-SA" dirty="0"/>
          </a:p>
        </p:txBody>
      </p:sp>
      <p:sp>
        <p:nvSpPr>
          <p:cNvPr id="4" name="Title 1"/>
          <p:cNvSpPr txBox="1">
            <a:spLocks noGrp="1"/>
          </p:cNvSpPr>
          <p:nvPr>
            <p:ph type="title"/>
          </p:nvPr>
        </p:nvSpPr>
        <p:spPr bwMode="auto">
          <a:prstGeom prst="rect">
            <a:avLst/>
          </a:prstGeom>
          <a:noFill/>
          <a:ln w="952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vert="horz" wrap="square" lIns="91440" tIns="45720" rIns="91440" bIns="45720" numCol="1" anchor="ctr" anchorCtr="0" compatLnSpc="1">
            <a:prstTxWarp prst="textNoShape">
              <a:avLst/>
            </a:prstTxWarp>
          </a:bodyPr>
          <a:lstStyle>
            <a:lvl1pPr algn="r" rtl="0" eaLnBrk="0" fontAlgn="base" hangingPunct="0">
              <a:spcBef>
                <a:spcPct val="0"/>
              </a:spcBef>
              <a:spcAft>
                <a:spcPct val="0"/>
              </a:spcAft>
              <a:defRPr sz="4400" kern="1200">
                <a:solidFill>
                  <a:srgbClr val="376092"/>
                </a:solidFill>
                <a:latin typeface="+mj-lt"/>
                <a:ea typeface="+mj-ea"/>
                <a:cs typeface="Arial" charset="0"/>
              </a:defRPr>
            </a:lvl1pPr>
            <a:lvl2pPr algn="r" rtl="0" eaLnBrk="0" fontAlgn="base" hangingPunct="0">
              <a:spcBef>
                <a:spcPct val="0"/>
              </a:spcBef>
              <a:spcAft>
                <a:spcPct val="0"/>
              </a:spcAft>
              <a:defRPr sz="4400">
                <a:solidFill>
                  <a:srgbClr val="376092"/>
                </a:solidFill>
                <a:latin typeface="Calibri" pitchFamily="34" charset="0"/>
                <a:cs typeface="Arial" charset="0"/>
              </a:defRPr>
            </a:lvl2pPr>
            <a:lvl3pPr algn="r" rtl="0" eaLnBrk="0" fontAlgn="base" hangingPunct="0">
              <a:spcBef>
                <a:spcPct val="0"/>
              </a:spcBef>
              <a:spcAft>
                <a:spcPct val="0"/>
              </a:spcAft>
              <a:defRPr sz="4400">
                <a:solidFill>
                  <a:srgbClr val="376092"/>
                </a:solidFill>
                <a:latin typeface="Calibri" pitchFamily="34" charset="0"/>
                <a:cs typeface="Arial" charset="0"/>
              </a:defRPr>
            </a:lvl3pPr>
            <a:lvl4pPr algn="r" rtl="0" eaLnBrk="0" fontAlgn="base" hangingPunct="0">
              <a:spcBef>
                <a:spcPct val="0"/>
              </a:spcBef>
              <a:spcAft>
                <a:spcPct val="0"/>
              </a:spcAft>
              <a:defRPr sz="4400">
                <a:solidFill>
                  <a:srgbClr val="376092"/>
                </a:solidFill>
                <a:latin typeface="Calibri" pitchFamily="34" charset="0"/>
                <a:cs typeface="Arial" charset="0"/>
              </a:defRPr>
            </a:lvl4pPr>
            <a:lvl5pPr algn="r" rtl="0" eaLnBrk="0" fontAlgn="base" hangingPunct="0">
              <a:spcBef>
                <a:spcPct val="0"/>
              </a:spcBef>
              <a:spcAft>
                <a:spcPct val="0"/>
              </a:spcAft>
              <a:defRPr sz="4400">
                <a:solidFill>
                  <a:srgbClr val="376092"/>
                </a:solidFill>
                <a:latin typeface="Calibri" pitchFamily="34" charset="0"/>
                <a:cs typeface="Arial" charset="0"/>
              </a:defRPr>
            </a:lvl5pPr>
            <a:lvl6pPr marL="457200" algn="r" rtl="0" fontAlgn="base">
              <a:spcBef>
                <a:spcPct val="0"/>
              </a:spcBef>
              <a:spcAft>
                <a:spcPct val="0"/>
              </a:spcAft>
              <a:defRPr sz="4400">
                <a:solidFill>
                  <a:srgbClr val="376092"/>
                </a:solidFill>
                <a:latin typeface="Calibri" pitchFamily="34" charset="0"/>
                <a:cs typeface="Arial" charset="0"/>
              </a:defRPr>
            </a:lvl6pPr>
            <a:lvl7pPr marL="914400" algn="r" rtl="0" fontAlgn="base">
              <a:spcBef>
                <a:spcPct val="0"/>
              </a:spcBef>
              <a:spcAft>
                <a:spcPct val="0"/>
              </a:spcAft>
              <a:defRPr sz="4400">
                <a:solidFill>
                  <a:srgbClr val="376092"/>
                </a:solidFill>
                <a:latin typeface="Calibri" pitchFamily="34" charset="0"/>
                <a:cs typeface="Arial" charset="0"/>
              </a:defRPr>
            </a:lvl7pPr>
            <a:lvl8pPr marL="1371600" algn="r" rtl="0" fontAlgn="base">
              <a:spcBef>
                <a:spcPct val="0"/>
              </a:spcBef>
              <a:spcAft>
                <a:spcPct val="0"/>
              </a:spcAft>
              <a:defRPr sz="4400">
                <a:solidFill>
                  <a:srgbClr val="376092"/>
                </a:solidFill>
                <a:latin typeface="Calibri" pitchFamily="34" charset="0"/>
                <a:cs typeface="Arial" charset="0"/>
              </a:defRPr>
            </a:lvl8pPr>
            <a:lvl9pPr marL="1828800" algn="r" rtl="0" fontAlgn="base">
              <a:spcBef>
                <a:spcPct val="0"/>
              </a:spcBef>
              <a:spcAft>
                <a:spcPct val="0"/>
              </a:spcAft>
              <a:defRPr sz="4400">
                <a:solidFill>
                  <a:srgbClr val="376092"/>
                </a:solidFill>
                <a:latin typeface="Calibri" pitchFamily="34" charset="0"/>
                <a:cs typeface="Arial" charset="0"/>
              </a:defRPr>
            </a:lvl9pPr>
          </a:lstStyle>
          <a:p>
            <a:pPr eaLnBrk="1" hangingPunct="1"/>
            <a:r>
              <a:rPr lang="ar-SA" sz="3600" dirty="0" smtClean="0">
                <a:solidFill>
                  <a:srgbClr val="C00000"/>
                </a:solidFill>
                <a:cs typeface="Arial" pitchFamily="34" charset="0"/>
              </a:rPr>
              <a:t>مفهوم الاستشراق في المعاجم الغربية</a:t>
            </a:r>
            <a:endParaRPr lang="ar-SA" sz="3600" b="1" dirty="0" smtClean="0">
              <a:solidFill>
                <a:srgbClr val="FF0000"/>
              </a:solidFill>
              <a:cs typeface="Arial" pitchFamily="34" charset="0"/>
            </a:endParaRPr>
          </a:p>
        </p:txBody>
      </p:sp>
    </p:spTree>
    <p:extLst>
      <p:ext uri="{BB962C8B-B14F-4D97-AF65-F5344CB8AC3E}">
        <p14:creationId xmlns:p14="http://schemas.microsoft.com/office/powerpoint/2010/main" val="39875705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rgbClr val="FF0000"/>
                </a:solidFill>
              </a:rPr>
              <a:t>شيوع مصطلح الاستشراق</a:t>
            </a:r>
            <a:endParaRPr lang="ar-SA" b="1" dirty="0">
              <a:solidFill>
                <a:srgbClr val="FF0000"/>
              </a:solidFill>
            </a:endParaRPr>
          </a:p>
        </p:txBody>
      </p:sp>
      <p:sp>
        <p:nvSpPr>
          <p:cNvPr id="3" name="عنصر نائب للمحتوى 2"/>
          <p:cNvSpPr>
            <a:spLocks noGrp="1"/>
          </p:cNvSpPr>
          <p:nvPr>
            <p:ph idx="1"/>
          </p:nvPr>
        </p:nvSpPr>
        <p:spPr>
          <a:xfrm>
            <a:off x="533400" y="1371600"/>
            <a:ext cx="8915400" cy="4953000"/>
          </a:xfrm>
        </p:spPr>
        <p:txBody>
          <a:bodyPr/>
          <a:lstStyle/>
          <a:p>
            <a:pPr rtl="1"/>
            <a:endParaRPr lang="ar-SA" b="1" dirty="0" smtClean="0"/>
          </a:p>
          <a:p>
            <a:pPr marL="457200" indent="-457200" rtl="1">
              <a:buFont typeface="Arial" pitchFamily="34" charset="0"/>
              <a:buChar char="•"/>
            </a:pPr>
            <a:r>
              <a:rPr lang="ar-SA" b="1" dirty="0" smtClean="0"/>
              <a:t>هناك تحفظات </a:t>
            </a:r>
            <a:r>
              <a:rPr lang="ar-SA" b="1" dirty="0"/>
              <a:t>الكثيرة </a:t>
            </a:r>
            <a:r>
              <a:rPr lang="ar-SA" b="1" dirty="0" err="1" smtClean="0"/>
              <a:t>يواجهها</a:t>
            </a:r>
            <a:r>
              <a:rPr lang="ar-SA" b="1" dirty="0" smtClean="0"/>
              <a:t> </a:t>
            </a:r>
            <a:r>
              <a:rPr lang="ar-SA" b="1" dirty="0"/>
              <a:t>هذان المصطلحان (المستشرق والاستشراق) منذ </a:t>
            </a:r>
            <a:r>
              <a:rPr lang="ar-SA" b="1" dirty="0" smtClean="0"/>
              <a:t>مدة.</a:t>
            </a:r>
          </a:p>
          <a:p>
            <a:pPr marL="457200" indent="-457200" rtl="1">
              <a:buFont typeface="Arial" pitchFamily="34" charset="0"/>
              <a:buChar char="•"/>
            </a:pPr>
            <a:endParaRPr lang="ar-SA" b="1" dirty="0" smtClean="0"/>
          </a:p>
          <a:p>
            <a:pPr marL="457200" indent="-457200" rtl="1">
              <a:buFont typeface="Arial" pitchFamily="34" charset="0"/>
              <a:buChar char="•"/>
            </a:pPr>
            <a:r>
              <a:rPr lang="ar-SA" b="1" dirty="0" smtClean="0"/>
              <a:t>الشيوع الكبير للمصطلح يعززه </a:t>
            </a:r>
            <a:r>
              <a:rPr lang="ar-SA" b="1" dirty="0"/>
              <a:t>ظهور طائفة من الكتب في الاستشراق </a:t>
            </a:r>
            <a:r>
              <a:rPr lang="ar-SA" b="1" dirty="0" smtClean="0"/>
              <a:t>والمستشرقين وتداولها في المقالات والحوارات. </a:t>
            </a:r>
          </a:p>
          <a:p>
            <a:pPr marL="0" indent="0" rtl="1"/>
            <a:endParaRPr lang="ar-SA" b="1" dirty="0" smtClean="0"/>
          </a:p>
          <a:p>
            <a:pPr marL="457200" indent="-457200" rtl="1">
              <a:buFont typeface="Arial" pitchFamily="34" charset="0"/>
              <a:buChar char="•"/>
            </a:pPr>
            <a:r>
              <a:rPr lang="ar-SA" b="1" dirty="0" smtClean="0"/>
              <a:t>كان أبرزها </a:t>
            </a:r>
            <a:r>
              <a:rPr lang="ar-SA" b="1" dirty="0"/>
              <a:t>كتاب إدوارد سعيد "الاستشراق" عام 1978. </a:t>
            </a:r>
            <a:endParaRPr lang="en-US" b="1" dirty="0"/>
          </a:p>
          <a:p>
            <a:pPr rtl="1"/>
            <a:endParaRPr lang="ar-SA" b="1" dirty="0"/>
          </a:p>
        </p:txBody>
      </p:sp>
    </p:spTree>
    <p:extLst>
      <p:ext uri="{BB962C8B-B14F-4D97-AF65-F5344CB8AC3E}">
        <p14:creationId xmlns:p14="http://schemas.microsoft.com/office/powerpoint/2010/main" val="1081550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rgbClr val="FF0000"/>
                </a:solidFill>
              </a:rPr>
              <a:t>مزيد من الدلالات لمفهوم الاستشراق</a:t>
            </a:r>
            <a:endParaRPr lang="ar-SA" b="1" dirty="0">
              <a:solidFill>
                <a:srgbClr val="FF0000"/>
              </a:solidFill>
            </a:endParaRPr>
          </a:p>
        </p:txBody>
      </p:sp>
      <p:sp>
        <p:nvSpPr>
          <p:cNvPr id="3" name="عنصر نائب للمحتوى 2"/>
          <p:cNvSpPr>
            <a:spLocks noGrp="1"/>
          </p:cNvSpPr>
          <p:nvPr>
            <p:ph idx="1"/>
          </p:nvPr>
        </p:nvSpPr>
        <p:spPr>
          <a:xfrm>
            <a:off x="457200" y="1371600"/>
            <a:ext cx="8915400" cy="4525963"/>
          </a:xfrm>
        </p:spPr>
        <p:txBody>
          <a:bodyPr/>
          <a:lstStyle/>
          <a:p>
            <a:r>
              <a:rPr lang="ar-SA" b="1" dirty="0"/>
              <a:t>والحقيقة أن هذه التحفظات لا تقتصر على استخدام المصطلحين بل </a:t>
            </a:r>
            <a:endParaRPr lang="en-US" b="1" dirty="0" smtClean="0"/>
          </a:p>
          <a:p>
            <a:r>
              <a:rPr lang="ar-SA" b="1" dirty="0" smtClean="0"/>
              <a:t>تشمل </a:t>
            </a:r>
            <a:r>
              <a:rPr lang="ar-SA" b="1" dirty="0"/>
              <a:t>دلالتهما أيضاً. </a:t>
            </a:r>
            <a:endParaRPr lang="ar-SA" b="1" dirty="0" smtClean="0"/>
          </a:p>
          <a:p>
            <a:r>
              <a:rPr lang="ar-SA" b="1" dirty="0" smtClean="0"/>
              <a:t>وعلى </a:t>
            </a:r>
            <a:r>
              <a:rPr lang="ar-SA" b="1" dirty="0"/>
              <a:t>حين يتوسع بعضهم في هذه الدلالة يضيقها بعضهم الآخر ويقصرها على حقل صغير من حقول المعاني التي يمكن </a:t>
            </a:r>
            <a:r>
              <a:rPr lang="ar-SA" b="1" dirty="0" smtClean="0"/>
              <a:t>أن تشتمل </a:t>
            </a:r>
            <a:r>
              <a:rPr lang="ar-SA" b="1" dirty="0"/>
              <a:t>عليها هذه </a:t>
            </a:r>
            <a:r>
              <a:rPr lang="ar-SA" b="1" dirty="0" smtClean="0"/>
              <a:t>الدلالة: </a:t>
            </a:r>
            <a:endParaRPr lang="en-US" b="1" dirty="0"/>
          </a:p>
        </p:txBody>
      </p:sp>
    </p:spTree>
    <p:extLst>
      <p:ext uri="{BB962C8B-B14F-4D97-AF65-F5344CB8AC3E}">
        <p14:creationId xmlns:p14="http://schemas.microsoft.com/office/powerpoint/2010/main" val="3210446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371600"/>
            <a:ext cx="8915400" cy="4953000"/>
          </a:xfrm>
        </p:spPr>
        <p:txBody>
          <a:bodyPr/>
          <a:lstStyle/>
          <a:p>
            <a:pPr rtl="1"/>
            <a:r>
              <a:rPr lang="ar-SA" b="1" dirty="0"/>
              <a:t>والمتتبع لمصطلح "الاستشراق" في الثقافتين العربية والغربية </a:t>
            </a:r>
            <a:endParaRPr lang="en-US" b="1" dirty="0" smtClean="0"/>
          </a:p>
          <a:p>
            <a:pPr rtl="1"/>
            <a:r>
              <a:rPr lang="ar-SA" b="1" dirty="0" smtClean="0"/>
              <a:t>يلاحظ </a:t>
            </a:r>
            <a:r>
              <a:rPr lang="ar-SA" b="1" dirty="0"/>
              <a:t>أنه يستخدم ليشير إلى جملة أمور من أهمها ما يأتي</a:t>
            </a:r>
            <a:r>
              <a:rPr lang="ar-SA" b="1" dirty="0" smtClean="0"/>
              <a:t>:</a:t>
            </a:r>
          </a:p>
          <a:p>
            <a:pPr rtl="1"/>
            <a:endParaRPr lang="en-US" b="1" dirty="0"/>
          </a:p>
          <a:p>
            <a:pPr rtl="1"/>
            <a:r>
              <a:rPr lang="ar-SA" b="1" dirty="0" smtClean="0"/>
              <a:t>1- إنه </a:t>
            </a:r>
            <a:r>
              <a:rPr lang="ar-SA" b="1" dirty="0"/>
              <a:t>يشير إلى البحوث في مختلف أنواع المعارف والعلوم التي أنتجها المتخصصون بدراسة الشرق، وكتب الرحلات وسواها التي أنتجها من اتصلوا بالشرق من دبلوماسيين ورحالة ومبعوثين وموظفين في دوائر الدول الغربية التي استعمرت مختلف أقطاره مدداً متفاوتة وبدرجات مختلفة وخاصة في القرنين الثامن عشر والتاسع عشر. </a:t>
            </a:r>
            <a:endParaRPr lang="en-US" b="1" dirty="0"/>
          </a:p>
        </p:txBody>
      </p:sp>
      <p:sp>
        <p:nvSpPr>
          <p:cNvPr id="4" name="Title 1"/>
          <p:cNvSpPr txBox="1">
            <a:spLocks noGrp="1"/>
          </p:cNvSpPr>
          <p:nvPr>
            <p:ph type="title"/>
          </p:nvPr>
        </p:nvSpPr>
        <p:spPr bwMode="auto">
          <a:prstGeom prst="rect">
            <a:avLst/>
          </a:prstGeom>
          <a:noFill/>
          <a:ln w="952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vert="horz" wrap="square" lIns="91440" tIns="45720" rIns="91440" bIns="45720" numCol="1" anchor="ctr" anchorCtr="0" compatLnSpc="1">
            <a:prstTxWarp prst="textNoShape">
              <a:avLst/>
            </a:prstTxWarp>
          </a:bodyPr>
          <a:lstStyle>
            <a:lvl1pPr algn="r" rtl="0" eaLnBrk="0" fontAlgn="base" hangingPunct="0">
              <a:spcBef>
                <a:spcPct val="0"/>
              </a:spcBef>
              <a:spcAft>
                <a:spcPct val="0"/>
              </a:spcAft>
              <a:defRPr sz="4400" kern="1200">
                <a:solidFill>
                  <a:srgbClr val="376092"/>
                </a:solidFill>
                <a:latin typeface="+mj-lt"/>
                <a:ea typeface="+mj-ea"/>
                <a:cs typeface="Arial" charset="0"/>
              </a:defRPr>
            </a:lvl1pPr>
            <a:lvl2pPr algn="r" rtl="0" eaLnBrk="0" fontAlgn="base" hangingPunct="0">
              <a:spcBef>
                <a:spcPct val="0"/>
              </a:spcBef>
              <a:spcAft>
                <a:spcPct val="0"/>
              </a:spcAft>
              <a:defRPr sz="4400">
                <a:solidFill>
                  <a:srgbClr val="376092"/>
                </a:solidFill>
                <a:latin typeface="Calibri" pitchFamily="34" charset="0"/>
                <a:cs typeface="Arial" charset="0"/>
              </a:defRPr>
            </a:lvl2pPr>
            <a:lvl3pPr algn="r" rtl="0" eaLnBrk="0" fontAlgn="base" hangingPunct="0">
              <a:spcBef>
                <a:spcPct val="0"/>
              </a:spcBef>
              <a:spcAft>
                <a:spcPct val="0"/>
              </a:spcAft>
              <a:defRPr sz="4400">
                <a:solidFill>
                  <a:srgbClr val="376092"/>
                </a:solidFill>
                <a:latin typeface="Calibri" pitchFamily="34" charset="0"/>
                <a:cs typeface="Arial" charset="0"/>
              </a:defRPr>
            </a:lvl3pPr>
            <a:lvl4pPr algn="r" rtl="0" eaLnBrk="0" fontAlgn="base" hangingPunct="0">
              <a:spcBef>
                <a:spcPct val="0"/>
              </a:spcBef>
              <a:spcAft>
                <a:spcPct val="0"/>
              </a:spcAft>
              <a:defRPr sz="4400">
                <a:solidFill>
                  <a:srgbClr val="376092"/>
                </a:solidFill>
                <a:latin typeface="Calibri" pitchFamily="34" charset="0"/>
                <a:cs typeface="Arial" charset="0"/>
              </a:defRPr>
            </a:lvl4pPr>
            <a:lvl5pPr algn="r" rtl="0" eaLnBrk="0" fontAlgn="base" hangingPunct="0">
              <a:spcBef>
                <a:spcPct val="0"/>
              </a:spcBef>
              <a:spcAft>
                <a:spcPct val="0"/>
              </a:spcAft>
              <a:defRPr sz="4400">
                <a:solidFill>
                  <a:srgbClr val="376092"/>
                </a:solidFill>
                <a:latin typeface="Calibri" pitchFamily="34" charset="0"/>
                <a:cs typeface="Arial" charset="0"/>
              </a:defRPr>
            </a:lvl5pPr>
            <a:lvl6pPr marL="457200" algn="r" rtl="0" fontAlgn="base">
              <a:spcBef>
                <a:spcPct val="0"/>
              </a:spcBef>
              <a:spcAft>
                <a:spcPct val="0"/>
              </a:spcAft>
              <a:defRPr sz="4400">
                <a:solidFill>
                  <a:srgbClr val="376092"/>
                </a:solidFill>
                <a:latin typeface="Calibri" pitchFamily="34" charset="0"/>
                <a:cs typeface="Arial" charset="0"/>
              </a:defRPr>
            </a:lvl6pPr>
            <a:lvl7pPr marL="914400" algn="r" rtl="0" fontAlgn="base">
              <a:spcBef>
                <a:spcPct val="0"/>
              </a:spcBef>
              <a:spcAft>
                <a:spcPct val="0"/>
              </a:spcAft>
              <a:defRPr sz="4400">
                <a:solidFill>
                  <a:srgbClr val="376092"/>
                </a:solidFill>
                <a:latin typeface="Calibri" pitchFamily="34" charset="0"/>
                <a:cs typeface="Arial" charset="0"/>
              </a:defRPr>
            </a:lvl7pPr>
            <a:lvl8pPr marL="1371600" algn="r" rtl="0" fontAlgn="base">
              <a:spcBef>
                <a:spcPct val="0"/>
              </a:spcBef>
              <a:spcAft>
                <a:spcPct val="0"/>
              </a:spcAft>
              <a:defRPr sz="4400">
                <a:solidFill>
                  <a:srgbClr val="376092"/>
                </a:solidFill>
                <a:latin typeface="Calibri" pitchFamily="34" charset="0"/>
                <a:cs typeface="Arial" charset="0"/>
              </a:defRPr>
            </a:lvl8pPr>
            <a:lvl9pPr marL="1828800" algn="r" rtl="0" fontAlgn="base">
              <a:spcBef>
                <a:spcPct val="0"/>
              </a:spcBef>
              <a:spcAft>
                <a:spcPct val="0"/>
              </a:spcAft>
              <a:defRPr sz="4400">
                <a:solidFill>
                  <a:srgbClr val="376092"/>
                </a:solidFill>
                <a:latin typeface="Calibri" pitchFamily="34" charset="0"/>
                <a:cs typeface="Arial" charset="0"/>
              </a:defRPr>
            </a:lvl9pPr>
          </a:lstStyle>
          <a:p>
            <a:pPr eaLnBrk="1" hangingPunct="1"/>
            <a:r>
              <a:rPr lang="ar-SA" sz="3600" b="1" dirty="0">
                <a:solidFill>
                  <a:srgbClr val="FF0000"/>
                </a:solidFill>
              </a:rPr>
              <a:t>مزيد من الدلالات لمفهوم </a:t>
            </a:r>
            <a:r>
              <a:rPr lang="ar-SA" sz="3600" b="1" dirty="0" smtClean="0">
                <a:solidFill>
                  <a:srgbClr val="FF0000"/>
                </a:solidFill>
              </a:rPr>
              <a:t>الاستشراق 1</a:t>
            </a:r>
            <a:endParaRPr lang="ar-SA" sz="3600" b="1" dirty="0" smtClean="0">
              <a:solidFill>
                <a:srgbClr val="FF0000"/>
              </a:solidFill>
              <a:cs typeface="Arial" pitchFamily="34" charset="0"/>
            </a:endParaRPr>
          </a:p>
        </p:txBody>
      </p:sp>
    </p:spTree>
    <p:extLst>
      <p:ext uri="{BB962C8B-B14F-4D97-AF65-F5344CB8AC3E}">
        <p14:creationId xmlns:p14="http://schemas.microsoft.com/office/powerpoint/2010/main" val="6305099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solidFill>
                  <a:srgbClr val="FF0000"/>
                </a:solidFill>
              </a:rPr>
              <a:t>مزيد من الدلالات لمفهوم الاستشراق</a:t>
            </a:r>
            <a:endParaRPr lang="ar-SA" dirty="0"/>
          </a:p>
        </p:txBody>
      </p:sp>
      <p:sp>
        <p:nvSpPr>
          <p:cNvPr id="3" name="عنصر نائب للمحتوى 2"/>
          <p:cNvSpPr>
            <a:spLocks noGrp="1"/>
          </p:cNvSpPr>
          <p:nvPr>
            <p:ph idx="1"/>
          </p:nvPr>
        </p:nvSpPr>
        <p:spPr>
          <a:xfrm>
            <a:off x="533400" y="1371600"/>
            <a:ext cx="8915400" cy="4525963"/>
          </a:xfrm>
        </p:spPr>
        <p:txBody>
          <a:bodyPr/>
          <a:lstStyle/>
          <a:p>
            <a:pPr rtl="1"/>
            <a:r>
              <a:rPr lang="ar-SA" b="1" dirty="0" smtClean="0"/>
              <a:t>2- يشير كذلك إلى </a:t>
            </a:r>
            <a:r>
              <a:rPr lang="ar-SA" b="1" dirty="0"/>
              <a:t>النـزعة التي غلبت على فن الرسم الأوربي التي قامت على استلهام الشرق باتخاذه موضوعاً فنياً أثيراً لديها، وهذه النـزعة جزء من الثورة الإبداعية الأوربية التي ضاقت بهيمنة الاتباعية الجديدة في مختلف الفنون الجميلة ومن بينها الرسم والموسيقى.</a:t>
            </a:r>
            <a:endParaRPr lang="en-US" b="1" dirty="0"/>
          </a:p>
          <a:p>
            <a:pPr rtl="1"/>
            <a:endParaRPr lang="ar-SA" b="1" dirty="0"/>
          </a:p>
          <a:p>
            <a:pPr rtl="1"/>
            <a:endParaRPr lang="ar-SA" b="1" dirty="0"/>
          </a:p>
          <a:p>
            <a:pPr rtl="1"/>
            <a:endParaRPr lang="ar-SA" b="1" dirty="0"/>
          </a:p>
        </p:txBody>
      </p:sp>
    </p:spTree>
    <p:extLst>
      <p:ext uri="{BB962C8B-B14F-4D97-AF65-F5344CB8AC3E}">
        <p14:creationId xmlns:p14="http://schemas.microsoft.com/office/powerpoint/2010/main" val="5841863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solidFill>
                  <a:srgbClr val="FF0000"/>
                </a:solidFill>
              </a:rPr>
              <a:t>مزيد من الدلالات لمفهوم الاستشراق</a:t>
            </a:r>
            <a:endParaRPr lang="ar-SA" dirty="0"/>
          </a:p>
        </p:txBody>
      </p:sp>
      <p:sp>
        <p:nvSpPr>
          <p:cNvPr id="3" name="عنصر نائب للمحتوى 2"/>
          <p:cNvSpPr>
            <a:spLocks noGrp="1"/>
          </p:cNvSpPr>
          <p:nvPr>
            <p:ph idx="1"/>
          </p:nvPr>
        </p:nvSpPr>
        <p:spPr>
          <a:xfrm>
            <a:off x="457200" y="1447800"/>
            <a:ext cx="8915400" cy="4525963"/>
          </a:xfrm>
        </p:spPr>
        <p:txBody>
          <a:bodyPr/>
          <a:lstStyle/>
          <a:p>
            <a:pPr rtl="1"/>
            <a:r>
              <a:rPr lang="ar-SA" b="1" dirty="0" smtClean="0"/>
              <a:t>3- يشير كذلك إلى </a:t>
            </a:r>
            <a:r>
              <a:rPr lang="ar-SA" b="1" dirty="0"/>
              <a:t>اتخاذ الشرق موضوعاً للمؤلفات الأدبية أو "الهجرة إلى الشرق على الورق" كما </a:t>
            </a:r>
            <a:r>
              <a:rPr lang="ar-SA" b="1" dirty="0" smtClean="0"/>
              <a:t>في: </a:t>
            </a:r>
          </a:p>
          <a:p>
            <a:pPr marL="514350" indent="-514350" rtl="1">
              <a:buFont typeface="+mj-cs"/>
              <a:buAutoNum type="arabic2Minus"/>
            </a:pPr>
            <a:r>
              <a:rPr lang="ar-SA" b="1" dirty="0" smtClean="0"/>
              <a:t> </a:t>
            </a:r>
            <a:r>
              <a:rPr lang="ar-SA" b="1" dirty="0"/>
              <a:t>"الديوان الشرقي" لمؤلفه الغربي غوته </a:t>
            </a:r>
            <a:r>
              <a:rPr lang="ar-SA" b="1" dirty="0" smtClean="0"/>
              <a:t>(</a:t>
            </a:r>
            <a:r>
              <a:rPr lang="ar-SA" b="1" dirty="0"/>
              <a:t>1819)، </a:t>
            </a:r>
            <a:endParaRPr lang="ar-SA" b="1" dirty="0" smtClean="0"/>
          </a:p>
          <a:p>
            <a:pPr marL="514350" indent="-514350" rtl="1">
              <a:buFont typeface="+mj-cs"/>
              <a:buAutoNum type="arabic2Minus"/>
            </a:pPr>
            <a:r>
              <a:rPr lang="ar-SA" b="1" dirty="0" smtClean="0"/>
              <a:t>وفي </a:t>
            </a:r>
            <a:r>
              <a:rPr lang="ar-SA" b="1" dirty="0"/>
              <a:t>أعمال سواه مثل صموئيل </a:t>
            </a:r>
            <a:r>
              <a:rPr lang="ar-SA" b="1" dirty="0" err="1"/>
              <a:t>تيلور</a:t>
            </a:r>
            <a:r>
              <a:rPr lang="ar-SA" b="1" dirty="0"/>
              <a:t> </a:t>
            </a:r>
            <a:r>
              <a:rPr lang="ar-SA" b="1" dirty="0" err="1"/>
              <a:t>كولريدج</a:t>
            </a:r>
            <a:r>
              <a:rPr lang="ar-SA" b="1" dirty="0"/>
              <a:t> </a:t>
            </a:r>
            <a:endParaRPr lang="ar-SA" b="1" dirty="0" smtClean="0"/>
          </a:p>
          <a:p>
            <a:pPr marL="514350" indent="-514350" rtl="1">
              <a:buFont typeface="+mj-cs"/>
              <a:buAutoNum type="arabic2Minus"/>
            </a:pPr>
            <a:r>
              <a:rPr lang="ar-SA" b="1" dirty="0" smtClean="0"/>
              <a:t>وفي </a:t>
            </a:r>
            <a:r>
              <a:rPr lang="ar-SA" b="1" dirty="0" smtClean="0"/>
              <a:t>اعمال </a:t>
            </a:r>
            <a:r>
              <a:rPr lang="ar-SA" b="1" dirty="0" err="1" smtClean="0"/>
              <a:t>غونر</a:t>
            </a:r>
            <a:r>
              <a:rPr lang="ar-SA" b="1" dirty="0" smtClean="0"/>
              <a:t> </a:t>
            </a:r>
            <a:r>
              <a:rPr lang="ar-SA" b="1" dirty="0" err="1" smtClean="0"/>
              <a:t>إيكيلوف</a:t>
            </a:r>
            <a:r>
              <a:rPr lang="ar-SA" b="1" dirty="0" smtClean="0"/>
              <a:t>. </a:t>
            </a:r>
          </a:p>
          <a:p>
            <a:pPr marL="0" indent="0" rtl="1"/>
            <a:endParaRPr lang="ar-SA" b="1" dirty="0" smtClean="0"/>
          </a:p>
          <a:p>
            <a:pPr rtl="1"/>
            <a:r>
              <a:rPr lang="ar-SA" b="1" dirty="0" smtClean="0"/>
              <a:t>وهذه </a:t>
            </a:r>
            <a:r>
              <a:rPr lang="ar-SA" b="1" dirty="0"/>
              <a:t>الظاهرة قديمة قدم الأدب الأوروبي ومستمرة استمراره. </a:t>
            </a:r>
            <a:endParaRPr lang="en-US" b="1" dirty="0"/>
          </a:p>
          <a:p>
            <a:pPr rtl="1"/>
            <a:endParaRPr lang="ar-SA" b="1" dirty="0"/>
          </a:p>
          <a:p>
            <a:pPr rtl="1" eaLnBrk="1" hangingPunct="1"/>
            <a:endParaRPr lang="en-US" b="1" dirty="0"/>
          </a:p>
          <a:p>
            <a:pPr rtl="1"/>
            <a:endParaRPr lang="ar-SA" b="1" dirty="0"/>
          </a:p>
        </p:txBody>
      </p:sp>
    </p:spTree>
    <p:extLst>
      <p:ext uri="{BB962C8B-B14F-4D97-AF65-F5344CB8AC3E}">
        <p14:creationId xmlns:p14="http://schemas.microsoft.com/office/powerpoint/2010/main" val="1956632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rgbClr val="FF0000"/>
                </a:solidFill>
              </a:rPr>
              <a:t>مضامين التعريف </a:t>
            </a:r>
            <a:endParaRPr lang="ar-SA" dirty="0"/>
          </a:p>
        </p:txBody>
      </p:sp>
      <p:sp>
        <p:nvSpPr>
          <p:cNvPr id="3" name="عنصر نائب للمحتوى 2"/>
          <p:cNvSpPr>
            <a:spLocks noGrp="1"/>
          </p:cNvSpPr>
          <p:nvPr>
            <p:ph idx="1"/>
          </p:nvPr>
        </p:nvSpPr>
        <p:spPr>
          <a:xfrm>
            <a:off x="533400" y="1447800"/>
            <a:ext cx="8915400" cy="4525963"/>
          </a:xfrm>
        </p:spPr>
        <p:txBody>
          <a:bodyPr/>
          <a:lstStyle/>
          <a:p>
            <a:pPr algn="ctr" rtl="1"/>
            <a:r>
              <a:rPr lang="ar-SA" b="1" dirty="0" smtClean="0">
                <a:solidFill>
                  <a:srgbClr val="009900"/>
                </a:solidFill>
              </a:rPr>
              <a:t>خلاصة الاستشراق، في جوهره، </a:t>
            </a:r>
          </a:p>
          <a:p>
            <a:pPr algn="ctr" rtl="1"/>
            <a:r>
              <a:rPr lang="ar-SA" b="1" dirty="0" smtClean="0">
                <a:solidFill>
                  <a:srgbClr val="C00000"/>
                </a:solidFill>
              </a:rPr>
              <a:t>معرفة ينتجها، غير الشرقي، عن الشرق  </a:t>
            </a:r>
          </a:p>
          <a:p>
            <a:pPr algn="ctr" rtl="1"/>
            <a:r>
              <a:rPr lang="ar-SA" b="1" dirty="0" smtClean="0">
                <a:solidFill>
                  <a:srgbClr val="00B0F0"/>
                </a:solidFill>
              </a:rPr>
              <a:t>وهذه المعرفة قد تتخذ صورة الإنشاء في البحوث والكتب وصورة العمل الفني (اللوحة أو القطعة الموسيقية أو ما شابههما)، </a:t>
            </a:r>
          </a:p>
          <a:p>
            <a:pPr algn="ctr" rtl="1"/>
            <a:r>
              <a:rPr lang="ar-SA" b="1" dirty="0" smtClean="0">
                <a:solidFill>
                  <a:srgbClr val="009900"/>
                </a:solidFill>
              </a:rPr>
              <a:t>وأن </a:t>
            </a:r>
            <a:r>
              <a:rPr lang="ar-SA" b="1" dirty="0">
                <a:solidFill>
                  <a:srgbClr val="009900"/>
                </a:solidFill>
              </a:rPr>
              <a:t>إنتاج هذه المعرفة تحفزه المواجهة التي تقوم بين غير المجتمع الشرقي والشرق، </a:t>
            </a:r>
            <a:endParaRPr lang="ar-SA" b="1" dirty="0" smtClean="0">
              <a:solidFill>
                <a:srgbClr val="009900"/>
              </a:solidFill>
            </a:endParaRPr>
          </a:p>
          <a:p>
            <a:pPr algn="ctr" rtl="1"/>
            <a:r>
              <a:rPr lang="ar-SA" b="1" dirty="0" smtClean="0">
                <a:solidFill>
                  <a:srgbClr val="00B0F0"/>
                </a:solidFill>
              </a:rPr>
              <a:t>وأن </a:t>
            </a:r>
            <a:r>
              <a:rPr lang="ar-SA" b="1" dirty="0">
                <a:solidFill>
                  <a:srgbClr val="00B0F0"/>
                </a:solidFill>
              </a:rPr>
              <a:t>هذا الإنتاج يستهدف خدمة مجتمعات غير المجتمع الشرقي في هذه المواجهة، إذ هي المقصودة به في نهاية المطاف.</a:t>
            </a:r>
            <a:endParaRPr lang="en-US" b="1" dirty="0">
              <a:solidFill>
                <a:srgbClr val="00B0F0"/>
              </a:solidFill>
            </a:endParaRPr>
          </a:p>
          <a:p>
            <a:pPr rtl="1"/>
            <a:endParaRPr lang="ar-SA" b="1" dirty="0"/>
          </a:p>
        </p:txBody>
      </p:sp>
    </p:spTree>
    <p:extLst>
      <p:ext uri="{BB962C8B-B14F-4D97-AF65-F5344CB8AC3E}">
        <p14:creationId xmlns:p14="http://schemas.microsoft.com/office/powerpoint/2010/main" val="34546979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t>دلالة الاستشراق في هذا المقرر</a:t>
            </a:r>
            <a:endParaRPr lang="ar-SA" b="1" dirty="0"/>
          </a:p>
        </p:txBody>
      </p:sp>
      <p:sp>
        <p:nvSpPr>
          <p:cNvPr id="3" name="عنصر نائب للمحتوى 2"/>
          <p:cNvSpPr>
            <a:spLocks noGrp="1"/>
          </p:cNvSpPr>
          <p:nvPr>
            <p:ph idx="1"/>
          </p:nvPr>
        </p:nvSpPr>
        <p:spPr>
          <a:xfrm>
            <a:off x="990600" y="1371600"/>
            <a:ext cx="7543800" cy="4525963"/>
          </a:xfrm>
        </p:spPr>
        <p:txBody>
          <a:bodyPr/>
          <a:lstStyle/>
          <a:p>
            <a:endParaRPr lang="ar-SA" b="1" dirty="0" smtClean="0"/>
          </a:p>
          <a:p>
            <a:pPr algn="ctr" rtl="1"/>
            <a:endParaRPr lang="ar-SA" b="1" dirty="0" smtClean="0"/>
          </a:p>
          <a:p>
            <a:pPr algn="ctr" rtl="1"/>
            <a:r>
              <a:rPr lang="ar-SA" b="1" dirty="0" smtClean="0"/>
              <a:t>ومع </a:t>
            </a:r>
            <a:r>
              <a:rPr lang="ar-SA" b="1" dirty="0"/>
              <a:t>ما للاستشراق من أهمية باستلهامه الشرق في الأدب والفن، فإن هذا </a:t>
            </a:r>
            <a:r>
              <a:rPr lang="ar-SA" b="1" dirty="0" smtClean="0"/>
              <a:t>المقرر </a:t>
            </a:r>
            <a:r>
              <a:rPr lang="ar-SA" b="1" dirty="0"/>
              <a:t>سينصرف إلى تفحص الاستشراق بالمعنى الأول للكلمة.</a:t>
            </a:r>
            <a:endParaRPr lang="en-US" b="1" dirty="0"/>
          </a:p>
          <a:p>
            <a:endParaRPr lang="ar-SA" b="1" dirty="0"/>
          </a:p>
        </p:txBody>
      </p:sp>
    </p:spTree>
    <p:extLst>
      <p:ext uri="{BB962C8B-B14F-4D97-AF65-F5344CB8AC3E}">
        <p14:creationId xmlns:p14="http://schemas.microsoft.com/office/powerpoint/2010/main" val="37094393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906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grpSp>
        <p:nvGrpSpPr>
          <p:cNvPr id="17412" name="Group 5"/>
          <p:cNvGrpSpPr>
            <a:grpSpLocks/>
          </p:cNvGrpSpPr>
          <p:nvPr/>
        </p:nvGrpSpPr>
        <p:grpSpPr bwMode="auto">
          <a:xfrm>
            <a:off x="6467475" y="1981200"/>
            <a:ext cx="2600325" cy="2524125"/>
            <a:chOff x="5210750" y="1066800"/>
            <a:chExt cx="2976900" cy="3130677"/>
          </a:xfrm>
          <a:effectLst>
            <a:outerShdw blurRad="63500" sx="102000" sy="102000" algn="ctr" rotWithShape="0">
              <a:prstClr val="black">
                <a:alpha val="40000"/>
              </a:prstClr>
            </a:outerShdw>
          </a:effectLst>
        </p:grpSpPr>
        <p:sp>
          <p:nvSpPr>
            <p:cNvPr id="7" name="Oval 6"/>
            <p:cNvSpPr/>
            <p:nvPr/>
          </p:nvSpPr>
          <p:spPr>
            <a:xfrm>
              <a:off x="5321612" y="1143591"/>
              <a:ext cx="2767899"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17416"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7413" name="Rectangle 8"/>
          <p:cNvSpPr>
            <a:spLocks noChangeArrowheads="1"/>
          </p:cNvSpPr>
          <p:nvPr/>
        </p:nvSpPr>
        <p:spPr bwMode="auto">
          <a:xfrm>
            <a:off x="3429000" y="3352800"/>
            <a:ext cx="2819400" cy="1200150"/>
          </a:xfrm>
          <a:prstGeom prst="rect">
            <a:avLst/>
          </a:prstGeom>
          <a:noFill/>
          <a:ln w="9525">
            <a:noFill/>
            <a:miter lim="800000"/>
            <a:headEnd/>
            <a:tailEnd/>
          </a:ln>
        </p:spPr>
        <p:txBody>
          <a:bodyPr>
            <a:spAutoFit/>
          </a:bodyPr>
          <a:lstStyle/>
          <a:p>
            <a:pPr algn="l" rtl="0"/>
            <a:r>
              <a:rPr lang="ar-EG" sz="7200">
                <a:solidFill>
                  <a:schemeClr val="bg1"/>
                </a:solidFill>
                <a:latin typeface="Calibri" pitchFamily="34" charset="0"/>
              </a:rPr>
              <a:t>بحمد الله</a:t>
            </a:r>
            <a:endParaRPr lang="en-US" sz="7200">
              <a:solidFill>
                <a:schemeClr val="bg1"/>
              </a:solidFill>
              <a:latin typeface="Calibri" pitchFamily="34" charset="0"/>
            </a:endParaRPr>
          </a:p>
        </p:txBody>
      </p:sp>
      <p:sp>
        <p:nvSpPr>
          <p:cNvPr id="17414" name="Freeform 6"/>
          <p:cNvSpPr>
            <a:spLocks noEditPoints="1"/>
          </p:cNvSpPr>
          <p:nvPr/>
        </p:nvSpPr>
        <p:spPr bwMode="auto">
          <a:xfrm>
            <a:off x="3429000" y="2209800"/>
            <a:ext cx="2689225" cy="1236663"/>
          </a:xfrm>
          <a:custGeom>
            <a:avLst/>
            <a:gdLst>
              <a:gd name="T0" fmla="*/ 2147483647 w 1687"/>
              <a:gd name="T1" fmla="*/ 2147483647 h 775"/>
              <a:gd name="T2" fmla="*/ 2147483647 w 1687"/>
              <a:gd name="T3" fmla="*/ 2147483647 h 775"/>
              <a:gd name="T4" fmla="*/ 2147483647 w 1687"/>
              <a:gd name="T5" fmla="*/ 2147483647 h 775"/>
              <a:gd name="T6" fmla="*/ 2147483647 w 1687"/>
              <a:gd name="T7" fmla="*/ 2147483647 h 775"/>
              <a:gd name="T8" fmla="*/ 2147483647 w 1687"/>
              <a:gd name="T9" fmla="*/ 2147483647 h 775"/>
              <a:gd name="T10" fmla="*/ 2147483647 w 1687"/>
              <a:gd name="T11" fmla="*/ 2147483647 h 775"/>
              <a:gd name="T12" fmla="*/ 2147483647 w 1687"/>
              <a:gd name="T13" fmla="*/ 2147483647 h 775"/>
              <a:gd name="T14" fmla="*/ 2147483647 w 1687"/>
              <a:gd name="T15" fmla="*/ 2147483647 h 775"/>
              <a:gd name="T16" fmla="*/ 2147483647 w 1687"/>
              <a:gd name="T17" fmla="*/ 2147483647 h 775"/>
              <a:gd name="T18" fmla="*/ 2147483647 w 1687"/>
              <a:gd name="T19" fmla="*/ 2147483647 h 775"/>
              <a:gd name="T20" fmla="*/ 2147483647 w 1687"/>
              <a:gd name="T21" fmla="*/ 2147483647 h 775"/>
              <a:gd name="T22" fmla="*/ 0 w 1687"/>
              <a:gd name="T23" fmla="*/ 2147483647 h 775"/>
              <a:gd name="T24" fmla="*/ 2147483647 w 1687"/>
              <a:gd name="T25" fmla="*/ 2147483647 h 775"/>
              <a:gd name="T26" fmla="*/ 2147483647 w 1687"/>
              <a:gd name="T27" fmla="*/ 2147483647 h 775"/>
              <a:gd name="T28" fmla="*/ 2147483647 w 1687"/>
              <a:gd name="T29" fmla="*/ 2147483647 h 775"/>
              <a:gd name="T30" fmla="*/ 2147483647 w 1687"/>
              <a:gd name="T31" fmla="*/ 2147483647 h 775"/>
              <a:gd name="T32" fmla="*/ 2147483647 w 1687"/>
              <a:gd name="T33" fmla="*/ 2147483647 h 775"/>
              <a:gd name="T34" fmla="*/ 2147483647 w 1687"/>
              <a:gd name="T35" fmla="*/ 2147483647 h 775"/>
              <a:gd name="T36" fmla="*/ 2147483647 w 1687"/>
              <a:gd name="T37" fmla="*/ 2147483647 h 775"/>
              <a:gd name="T38" fmla="*/ 2147483647 w 1687"/>
              <a:gd name="T39" fmla="*/ 2147483647 h 775"/>
              <a:gd name="T40" fmla="*/ 2147483647 w 1687"/>
              <a:gd name="T41" fmla="*/ 2147483647 h 775"/>
              <a:gd name="T42" fmla="*/ 2147483647 w 1687"/>
              <a:gd name="T43" fmla="*/ 2147483647 h 775"/>
              <a:gd name="T44" fmla="*/ 2147483647 w 1687"/>
              <a:gd name="T45" fmla="*/ 2147483647 h 775"/>
              <a:gd name="T46" fmla="*/ 2147483647 w 1687"/>
              <a:gd name="T47" fmla="*/ 2147483647 h 775"/>
              <a:gd name="T48" fmla="*/ 2147483647 w 1687"/>
              <a:gd name="T49" fmla="*/ 2147483647 h 775"/>
              <a:gd name="T50" fmla="*/ 2147483647 w 1687"/>
              <a:gd name="T51" fmla="*/ 2147483647 h 775"/>
              <a:gd name="T52" fmla="*/ 2147483647 w 1687"/>
              <a:gd name="T53" fmla="*/ 2147483647 h 775"/>
              <a:gd name="T54" fmla="*/ 2147483647 w 1687"/>
              <a:gd name="T55" fmla="*/ 2147483647 h 775"/>
              <a:gd name="T56" fmla="*/ 2147483647 w 1687"/>
              <a:gd name="T57" fmla="*/ 2147483647 h 775"/>
              <a:gd name="T58" fmla="*/ 2147483647 w 1687"/>
              <a:gd name="T59" fmla="*/ 2147483647 h 775"/>
              <a:gd name="T60" fmla="*/ 2147483647 w 1687"/>
              <a:gd name="T61" fmla="*/ 2147483647 h 775"/>
              <a:gd name="T62" fmla="*/ 2147483647 w 1687"/>
              <a:gd name="T63" fmla="*/ 2147483647 h 775"/>
              <a:gd name="T64" fmla="*/ 2147483647 w 1687"/>
              <a:gd name="T65" fmla="*/ 2147483647 h 775"/>
              <a:gd name="T66" fmla="*/ 2147483647 w 1687"/>
              <a:gd name="T67" fmla="*/ 2147483647 h 775"/>
              <a:gd name="T68" fmla="*/ 2147483647 w 1687"/>
              <a:gd name="T69" fmla="*/ 2147483647 h 775"/>
              <a:gd name="T70" fmla="*/ 2147483647 w 1687"/>
              <a:gd name="T71" fmla="*/ 2147483647 h 775"/>
              <a:gd name="T72" fmla="*/ 2147483647 w 1687"/>
              <a:gd name="T73" fmla="*/ 2147483647 h 775"/>
              <a:gd name="T74" fmla="*/ 2147483647 w 1687"/>
              <a:gd name="T75" fmla="*/ 2147483647 h 775"/>
              <a:gd name="T76" fmla="*/ 2147483647 w 1687"/>
              <a:gd name="T77" fmla="*/ 2147483647 h 775"/>
              <a:gd name="T78" fmla="*/ 2147483647 w 1687"/>
              <a:gd name="T79" fmla="*/ 2147483647 h 775"/>
              <a:gd name="T80" fmla="*/ 2147483647 w 1687"/>
              <a:gd name="T81" fmla="*/ 2147483647 h 775"/>
              <a:gd name="T82" fmla="*/ 2147483647 w 1687"/>
              <a:gd name="T83" fmla="*/ 2147483647 h 775"/>
              <a:gd name="T84" fmla="*/ 2147483647 w 1687"/>
              <a:gd name="T85" fmla="*/ 2147483647 h 775"/>
              <a:gd name="T86" fmla="*/ 2147483647 w 1687"/>
              <a:gd name="T87" fmla="*/ 2147483647 h 775"/>
              <a:gd name="T88" fmla="*/ 2147483647 w 1687"/>
              <a:gd name="T89" fmla="*/ 2147483647 h 775"/>
              <a:gd name="T90" fmla="*/ 2147483647 w 1687"/>
              <a:gd name="T91" fmla="*/ 2147483647 h 775"/>
              <a:gd name="T92" fmla="*/ 2147483647 w 1687"/>
              <a:gd name="T93" fmla="*/ 2147483647 h 775"/>
              <a:gd name="T94" fmla="*/ 2147483647 w 1687"/>
              <a:gd name="T95" fmla="*/ 2147483647 h 775"/>
              <a:gd name="T96" fmla="*/ 2147483647 w 1687"/>
              <a:gd name="T97" fmla="*/ 2147483647 h 775"/>
              <a:gd name="T98" fmla="*/ 2147483647 w 1687"/>
              <a:gd name="T99" fmla="*/ 2147483647 h 775"/>
              <a:gd name="T100" fmla="*/ 2147483647 w 1687"/>
              <a:gd name="T101" fmla="*/ 2147483647 h 775"/>
              <a:gd name="T102" fmla="*/ 2147483647 w 1687"/>
              <a:gd name="T103" fmla="*/ 2147483647 h 775"/>
              <a:gd name="T104" fmla="*/ 2147483647 w 1687"/>
              <a:gd name="T105" fmla="*/ 2147483647 h 775"/>
              <a:gd name="T106" fmla="*/ 2147483647 w 1687"/>
              <a:gd name="T107" fmla="*/ 2147483647 h 775"/>
              <a:gd name="T108" fmla="*/ 2147483647 w 1687"/>
              <a:gd name="T109" fmla="*/ 2147483647 h 775"/>
              <a:gd name="T110" fmla="*/ 2147483647 w 1687"/>
              <a:gd name="T111" fmla="*/ 2147483647 h 775"/>
              <a:gd name="T112" fmla="*/ 2147483647 w 1687"/>
              <a:gd name="T113" fmla="*/ 2147483647 h 775"/>
              <a:gd name="T114" fmla="*/ 2147483647 w 1687"/>
              <a:gd name="T115" fmla="*/ 2147483647 h 775"/>
              <a:gd name="T116" fmla="*/ 2147483647 w 1687"/>
              <a:gd name="T117" fmla="*/ 2147483647 h 775"/>
              <a:gd name="T118" fmla="*/ 2147483647 w 1687"/>
              <a:gd name="T119" fmla="*/ 2147483647 h 775"/>
              <a:gd name="T120" fmla="*/ 2147483647 w 1687"/>
              <a:gd name="T121" fmla="*/ 2147483647 h 775"/>
              <a:gd name="T122" fmla="*/ 2147483647 w 1687"/>
              <a:gd name="T123" fmla="*/ 2147483647 h 7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87"/>
              <a:gd name="T187" fmla="*/ 0 h 775"/>
              <a:gd name="T188" fmla="*/ 1687 w 1687"/>
              <a:gd name="T189" fmla="*/ 775 h 77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87" h="775">
                <a:moveTo>
                  <a:pt x="1374" y="74"/>
                </a:moveTo>
                <a:lnTo>
                  <a:pt x="1308" y="141"/>
                </a:lnTo>
                <a:lnTo>
                  <a:pt x="1248" y="80"/>
                </a:lnTo>
                <a:lnTo>
                  <a:pt x="1177" y="152"/>
                </a:lnTo>
                <a:lnTo>
                  <a:pt x="1100" y="75"/>
                </a:lnTo>
                <a:lnTo>
                  <a:pt x="1169" y="8"/>
                </a:lnTo>
                <a:lnTo>
                  <a:pt x="1229" y="68"/>
                </a:lnTo>
                <a:lnTo>
                  <a:pt x="1298" y="0"/>
                </a:lnTo>
                <a:lnTo>
                  <a:pt x="1374" y="74"/>
                </a:lnTo>
                <a:close/>
                <a:moveTo>
                  <a:pt x="1687" y="612"/>
                </a:moveTo>
                <a:lnTo>
                  <a:pt x="1686" y="635"/>
                </a:lnTo>
                <a:lnTo>
                  <a:pt x="1683" y="657"/>
                </a:lnTo>
                <a:lnTo>
                  <a:pt x="1677" y="678"/>
                </a:lnTo>
                <a:lnTo>
                  <a:pt x="1669" y="698"/>
                </a:lnTo>
                <a:lnTo>
                  <a:pt x="1656" y="723"/>
                </a:lnTo>
                <a:lnTo>
                  <a:pt x="1649" y="731"/>
                </a:lnTo>
                <a:lnTo>
                  <a:pt x="1641" y="739"/>
                </a:lnTo>
                <a:lnTo>
                  <a:pt x="1633" y="745"/>
                </a:lnTo>
                <a:lnTo>
                  <a:pt x="1623" y="750"/>
                </a:lnTo>
                <a:lnTo>
                  <a:pt x="1603" y="753"/>
                </a:lnTo>
                <a:lnTo>
                  <a:pt x="1583" y="751"/>
                </a:lnTo>
                <a:lnTo>
                  <a:pt x="1561" y="743"/>
                </a:lnTo>
                <a:lnTo>
                  <a:pt x="1542" y="731"/>
                </a:lnTo>
                <a:lnTo>
                  <a:pt x="1523" y="715"/>
                </a:lnTo>
                <a:lnTo>
                  <a:pt x="1504" y="695"/>
                </a:lnTo>
                <a:lnTo>
                  <a:pt x="1488" y="672"/>
                </a:lnTo>
                <a:lnTo>
                  <a:pt x="1474" y="646"/>
                </a:lnTo>
                <a:lnTo>
                  <a:pt x="1462" y="619"/>
                </a:lnTo>
                <a:lnTo>
                  <a:pt x="1425" y="640"/>
                </a:lnTo>
                <a:lnTo>
                  <a:pt x="1387" y="660"/>
                </a:lnTo>
                <a:lnTo>
                  <a:pt x="1346" y="678"/>
                </a:lnTo>
                <a:lnTo>
                  <a:pt x="1305" y="694"/>
                </a:lnTo>
                <a:lnTo>
                  <a:pt x="1251" y="710"/>
                </a:lnTo>
                <a:lnTo>
                  <a:pt x="1198" y="722"/>
                </a:lnTo>
                <a:lnTo>
                  <a:pt x="1146" y="729"/>
                </a:lnTo>
                <a:lnTo>
                  <a:pt x="1095" y="731"/>
                </a:lnTo>
                <a:lnTo>
                  <a:pt x="1060" y="728"/>
                </a:lnTo>
                <a:lnTo>
                  <a:pt x="1025" y="719"/>
                </a:lnTo>
                <a:lnTo>
                  <a:pt x="1008" y="711"/>
                </a:lnTo>
                <a:lnTo>
                  <a:pt x="991" y="702"/>
                </a:lnTo>
                <a:lnTo>
                  <a:pt x="974" y="691"/>
                </a:lnTo>
                <a:lnTo>
                  <a:pt x="957" y="678"/>
                </a:lnTo>
                <a:lnTo>
                  <a:pt x="929" y="653"/>
                </a:lnTo>
                <a:lnTo>
                  <a:pt x="908" y="627"/>
                </a:lnTo>
                <a:lnTo>
                  <a:pt x="900" y="615"/>
                </a:lnTo>
                <a:lnTo>
                  <a:pt x="895" y="603"/>
                </a:lnTo>
                <a:lnTo>
                  <a:pt x="889" y="577"/>
                </a:lnTo>
                <a:lnTo>
                  <a:pt x="780" y="628"/>
                </a:lnTo>
                <a:lnTo>
                  <a:pt x="659" y="683"/>
                </a:lnTo>
                <a:lnTo>
                  <a:pt x="603" y="706"/>
                </a:lnTo>
                <a:lnTo>
                  <a:pt x="552" y="724"/>
                </a:lnTo>
                <a:lnTo>
                  <a:pt x="481" y="746"/>
                </a:lnTo>
                <a:lnTo>
                  <a:pt x="415" y="762"/>
                </a:lnTo>
                <a:lnTo>
                  <a:pt x="355" y="772"/>
                </a:lnTo>
                <a:lnTo>
                  <a:pt x="302" y="775"/>
                </a:lnTo>
                <a:lnTo>
                  <a:pt x="268" y="774"/>
                </a:lnTo>
                <a:lnTo>
                  <a:pt x="236" y="772"/>
                </a:lnTo>
                <a:lnTo>
                  <a:pt x="206" y="769"/>
                </a:lnTo>
                <a:lnTo>
                  <a:pt x="178" y="764"/>
                </a:lnTo>
                <a:lnTo>
                  <a:pt x="153" y="758"/>
                </a:lnTo>
                <a:lnTo>
                  <a:pt x="129" y="751"/>
                </a:lnTo>
                <a:lnTo>
                  <a:pt x="107" y="741"/>
                </a:lnTo>
                <a:lnTo>
                  <a:pt x="88" y="731"/>
                </a:lnTo>
                <a:lnTo>
                  <a:pt x="68" y="717"/>
                </a:lnTo>
                <a:lnTo>
                  <a:pt x="50" y="701"/>
                </a:lnTo>
                <a:lnTo>
                  <a:pt x="35" y="681"/>
                </a:lnTo>
                <a:lnTo>
                  <a:pt x="22" y="661"/>
                </a:lnTo>
                <a:lnTo>
                  <a:pt x="12" y="639"/>
                </a:lnTo>
                <a:lnTo>
                  <a:pt x="8" y="626"/>
                </a:lnTo>
                <a:lnTo>
                  <a:pt x="5" y="613"/>
                </a:lnTo>
                <a:lnTo>
                  <a:pt x="1" y="587"/>
                </a:lnTo>
                <a:lnTo>
                  <a:pt x="0" y="558"/>
                </a:lnTo>
                <a:lnTo>
                  <a:pt x="2" y="523"/>
                </a:lnTo>
                <a:lnTo>
                  <a:pt x="6" y="491"/>
                </a:lnTo>
                <a:lnTo>
                  <a:pt x="13" y="459"/>
                </a:lnTo>
                <a:lnTo>
                  <a:pt x="23" y="428"/>
                </a:lnTo>
                <a:lnTo>
                  <a:pt x="34" y="407"/>
                </a:lnTo>
                <a:lnTo>
                  <a:pt x="48" y="381"/>
                </a:lnTo>
                <a:lnTo>
                  <a:pt x="66" y="379"/>
                </a:lnTo>
                <a:lnTo>
                  <a:pt x="52" y="411"/>
                </a:lnTo>
                <a:lnTo>
                  <a:pt x="45" y="432"/>
                </a:lnTo>
                <a:lnTo>
                  <a:pt x="41" y="455"/>
                </a:lnTo>
                <a:lnTo>
                  <a:pt x="38" y="478"/>
                </a:lnTo>
                <a:lnTo>
                  <a:pt x="37" y="502"/>
                </a:lnTo>
                <a:lnTo>
                  <a:pt x="38" y="522"/>
                </a:lnTo>
                <a:lnTo>
                  <a:pt x="42" y="540"/>
                </a:lnTo>
                <a:lnTo>
                  <a:pt x="47" y="557"/>
                </a:lnTo>
                <a:lnTo>
                  <a:pt x="55" y="573"/>
                </a:lnTo>
                <a:lnTo>
                  <a:pt x="66" y="588"/>
                </a:lnTo>
                <a:lnTo>
                  <a:pt x="78" y="603"/>
                </a:lnTo>
                <a:lnTo>
                  <a:pt x="93" y="616"/>
                </a:lnTo>
                <a:lnTo>
                  <a:pt x="110" y="629"/>
                </a:lnTo>
                <a:lnTo>
                  <a:pt x="128" y="641"/>
                </a:lnTo>
                <a:lnTo>
                  <a:pt x="149" y="650"/>
                </a:lnTo>
                <a:lnTo>
                  <a:pt x="171" y="659"/>
                </a:lnTo>
                <a:lnTo>
                  <a:pt x="183" y="662"/>
                </a:lnTo>
                <a:lnTo>
                  <a:pt x="194" y="665"/>
                </a:lnTo>
                <a:lnTo>
                  <a:pt x="220" y="671"/>
                </a:lnTo>
                <a:lnTo>
                  <a:pt x="245" y="675"/>
                </a:lnTo>
                <a:lnTo>
                  <a:pt x="274" y="677"/>
                </a:lnTo>
                <a:lnTo>
                  <a:pt x="304" y="678"/>
                </a:lnTo>
                <a:lnTo>
                  <a:pt x="352" y="676"/>
                </a:lnTo>
                <a:lnTo>
                  <a:pt x="379" y="673"/>
                </a:lnTo>
                <a:lnTo>
                  <a:pt x="405" y="669"/>
                </a:lnTo>
                <a:lnTo>
                  <a:pt x="462" y="657"/>
                </a:lnTo>
                <a:lnTo>
                  <a:pt x="522" y="641"/>
                </a:lnTo>
                <a:lnTo>
                  <a:pt x="571" y="625"/>
                </a:lnTo>
                <a:lnTo>
                  <a:pt x="623" y="606"/>
                </a:lnTo>
                <a:lnTo>
                  <a:pt x="738" y="559"/>
                </a:lnTo>
                <a:lnTo>
                  <a:pt x="923" y="476"/>
                </a:lnTo>
                <a:lnTo>
                  <a:pt x="927" y="494"/>
                </a:lnTo>
                <a:lnTo>
                  <a:pt x="932" y="512"/>
                </a:lnTo>
                <a:lnTo>
                  <a:pt x="940" y="529"/>
                </a:lnTo>
                <a:lnTo>
                  <a:pt x="949" y="545"/>
                </a:lnTo>
                <a:lnTo>
                  <a:pt x="961" y="561"/>
                </a:lnTo>
                <a:lnTo>
                  <a:pt x="975" y="575"/>
                </a:lnTo>
                <a:lnTo>
                  <a:pt x="990" y="588"/>
                </a:lnTo>
                <a:lnTo>
                  <a:pt x="1007" y="600"/>
                </a:lnTo>
                <a:lnTo>
                  <a:pt x="1035" y="617"/>
                </a:lnTo>
                <a:lnTo>
                  <a:pt x="1049" y="624"/>
                </a:lnTo>
                <a:lnTo>
                  <a:pt x="1064" y="629"/>
                </a:lnTo>
                <a:lnTo>
                  <a:pt x="1092" y="637"/>
                </a:lnTo>
                <a:lnTo>
                  <a:pt x="1106" y="639"/>
                </a:lnTo>
                <a:lnTo>
                  <a:pt x="1120" y="639"/>
                </a:lnTo>
                <a:lnTo>
                  <a:pt x="1164" y="638"/>
                </a:lnTo>
                <a:lnTo>
                  <a:pt x="1210" y="631"/>
                </a:lnTo>
                <a:lnTo>
                  <a:pt x="1256" y="622"/>
                </a:lnTo>
                <a:lnTo>
                  <a:pt x="1304" y="608"/>
                </a:lnTo>
                <a:lnTo>
                  <a:pt x="1343" y="593"/>
                </a:lnTo>
                <a:lnTo>
                  <a:pt x="1379" y="578"/>
                </a:lnTo>
                <a:lnTo>
                  <a:pt x="1411" y="561"/>
                </a:lnTo>
                <a:lnTo>
                  <a:pt x="1439" y="543"/>
                </a:lnTo>
                <a:lnTo>
                  <a:pt x="1429" y="509"/>
                </a:lnTo>
                <a:lnTo>
                  <a:pt x="1415" y="445"/>
                </a:lnTo>
                <a:lnTo>
                  <a:pt x="1409" y="413"/>
                </a:lnTo>
                <a:lnTo>
                  <a:pt x="1406" y="365"/>
                </a:lnTo>
                <a:lnTo>
                  <a:pt x="1403" y="317"/>
                </a:lnTo>
                <a:lnTo>
                  <a:pt x="1385" y="251"/>
                </a:lnTo>
                <a:lnTo>
                  <a:pt x="1411" y="149"/>
                </a:lnTo>
                <a:lnTo>
                  <a:pt x="1507" y="340"/>
                </a:lnTo>
                <a:lnTo>
                  <a:pt x="1507" y="365"/>
                </a:lnTo>
                <a:lnTo>
                  <a:pt x="1465" y="336"/>
                </a:lnTo>
                <a:lnTo>
                  <a:pt x="1461" y="341"/>
                </a:lnTo>
                <a:lnTo>
                  <a:pt x="1458" y="347"/>
                </a:lnTo>
                <a:lnTo>
                  <a:pt x="1461" y="381"/>
                </a:lnTo>
                <a:lnTo>
                  <a:pt x="1469" y="424"/>
                </a:lnTo>
                <a:lnTo>
                  <a:pt x="1475" y="451"/>
                </a:lnTo>
                <a:lnTo>
                  <a:pt x="1483" y="475"/>
                </a:lnTo>
                <a:lnTo>
                  <a:pt x="1491" y="495"/>
                </a:lnTo>
                <a:lnTo>
                  <a:pt x="1501" y="511"/>
                </a:lnTo>
                <a:lnTo>
                  <a:pt x="1525" y="498"/>
                </a:lnTo>
                <a:lnTo>
                  <a:pt x="1549" y="490"/>
                </a:lnTo>
                <a:lnTo>
                  <a:pt x="1571" y="483"/>
                </a:lnTo>
                <a:lnTo>
                  <a:pt x="1592" y="481"/>
                </a:lnTo>
                <a:lnTo>
                  <a:pt x="1616" y="484"/>
                </a:lnTo>
                <a:lnTo>
                  <a:pt x="1626" y="488"/>
                </a:lnTo>
                <a:lnTo>
                  <a:pt x="1636" y="494"/>
                </a:lnTo>
                <a:lnTo>
                  <a:pt x="1651" y="506"/>
                </a:lnTo>
                <a:lnTo>
                  <a:pt x="1663" y="518"/>
                </a:lnTo>
                <a:lnTo>
                  <a:pt x="1672" y="532"/>
                </a:lnTo>
                <a:lnTo>
                  <a:pt x="1680" y="548"/>
                </a:lnTo>
                <a:lnTo>
                  <a:pt x="1685" y="576"/>
                </a:lnTo>
                <a:lnTo>
                  <a:pt x="1687" y="612"/>
                </a:lnTo>
                <a:close/>
                <a:moveTo>
                  <a:pt x="553" y="364"/>
                </a:moveTo>
                <a:lnTo>
                  <a:pt x="487" y="431"/>
                </a:lnTo>
                <a:lnTo>
                  <a:pt x="428" y="370"/>
                </a:lnTo>
                <a:lnTo>
                  <a:pt x="356" y="441"/>
                </a:lnTo>
                <a:lnTo>
                  <a:pt x="280" y="365"/>
                </a:lnTo>
                <a:lnTo>
                  <a:pt x="347" y="297"/>
                </a:lnTo>
                <a:lnTo>
                  <a:pt x="409" y="359"/>
                </a:lnTo>
                <a:lnTo>
                  <a:pt x="479" y="289"/>
                </a:lnTo>
                <a:lnTo>
                  <a:pt x="553" y="364"/>
                </a:lnTo>
                <a:close/>
                <a:moveTo>
                  <a:pt x="1636" y="637"/>
                </a:moveTo>
                <a:lnTo>
                  <a:pt x="1622" y="613"/>
                </a:lnTo>
                <a:lnTo>
                  <a:pt x="1605" y="593"/>
                </a:lnTo>
                <a:lnTo>
                  <a:pt x="1597" y="587"/>
                </a:lnTo>
                <a:lnTo>
                  <a:pt x="1589" y="583"/>
                </a:lnTo>
                <a:lnTo>
                  <a:pt x="1577" y="582"/>
                </a:lnTo>
                <a:lnTo>
                  <a:pt x="1561" y="584"/>
                </a:lnTo>
                <a:lnTo>
                  <a:pt x="1543" y="591"/>
                </a:lnTo>
                <a:lnTo>
                  <a:pt x="1536" y="595"/>
                </a:lnTo>
                <a:lnTo>
                  <a:pt x="1556" y="624"/>
                </a:lnTo>
                <a:lnTo>
                  <a:pt x="1568" y="636"/>
                </a:lnTo>
                <a:lnTo>
                  <a:pt x="1580" y="644"/>
                </a:lnTo>
                <a:lnTo>
                  <a:pt x="1590" y="649"/>
                </a:lnTo>
                <a:lnTo>
                  <a:pt x="1601" y="652"/>
                </a:lnTo>
                <a:lnTo>
                  <a:pt x="1611" y="649"/>
                </a:lnTo>
                <a:lnTo>
                  <a:pt x="1625" y="644"/>
                </a:lnTo>
                <a:lnTo>
                  <a:pt x="1636" y="637"/>
                </a:lnTo>
                <a:close/>
                <a:moveTo>
                  <a:pt x="1288" y="458"/>
                </a:moveTo>
                <a:lnTo>
                  <a:pt x="1287" y="475"/>
                </a:lnTo>
                <a:lnTo>
                  <a:pt x="1285" y="489"/>
                </a:lnTo>
                <a:lnTo>
                  <a:pt x="1280" y="500"/>
                </a:lnTo>
                <a:lnTo>
                  <a:pt x="1275" y="509"/>
                </a:lnTo>
                <a:lnTo>
                  <a:pt x="1268" y="516"/>
                </a:lnTo>
                <a:lnTo>
                  <a:pt x="1259" y="522"/>
                </a:lnTo>
                <a:lnTo>
                  <a:pt x="1248" y="525"/>
                </a:lnTo>
                <a:lnTo>
                  <a:pt x="1237" y="526"/>
                </a:lnTo>
                <a:lnTo>
                  <a:pt x="1222" y="523"/>
                </a:lnTo>
                <a:lnTo>
                  <a:pt x="1214" y="518"/>
                </a:lnTo>
                <a:lnTo>
                  <a:pt x="1208" y="513"/>
                </a:lnTo>
                <a:lnTo>
                  <a:pt x="1198" y="499"/>
                </a:lnTo>
                <a:lnTo>
                  <a:pt x="1191" y="483"/>
                </a:lnTo>
                <a:lnTo>
                  <a:pt x="1183" y="505"/>
                </a:lnTo>
                <a:lnTo>
                  <a:pt x="1179" y="513"/>
                </a:lnTo>
                <a:lnTo>
                  <a:pt x="1173" y="523"/>
                </a:lnTo>
                <a:lnTo>
                  <a:pt x="1165" y="529"/>
                </a:lnTo>
                <a:lnTo>
                  <a:pt x="1158" y="534"/>
                </a:lnTo>
                <a:lnTo>
                  <a:pt x="1150" y="538"/>
                </a:lnTo>
                <a:lnTo>
                  <a:pt x="1142" y="539"/>
                </a:lnTo>
                <a:lnTo>
                  <a:pt x="1134" y="538"/>
                </a:lnTo>
                <a:lnTo>
                  <a:pt x="1123" y="534"/>
                </a:lnTo>
                <a:lnTo>
                  <a:pt x="1114" y="529"/>
                </a:lnTo>
                <a:lnTo>
                  <a:pt x="1107" y="522"/>
                </a:lnTo>
                <a:lnTo>
                  <a:pt x="1101" y="513"/>
                </a:lnTo>
                <a:lnTo>
                  <a:pt x="1097" y="504"/>
                </a:lnTo>
                <a:lnTo>
                  <a:pt x="1094" y="492"/>
                </a:lnTo>
                <a:lnTo>
                  <a:pt x="1092" y="466"/>
                </a:lnTo>
                <a:lnTo>
                  <a:pt x="1095" y="430"/>
                </a:lnTo>
                <a:lnTo>
                  <a:pt x="1098" y="407"/>
                </a:lnTo>
                <a:lnTo>
                  <a:pt x="1070" y="439"/>
                </a:lnTo>
                <a:lnTo>
                  <a:pt x="1070" y="427"/>
                </a:lnTo>
                <a:lnTo>
                  <a:pt x="1079" y="408"/>
                </a:lnTo>
                <a:lnTo>
                  <a:pt x="1094" y="387"/>
                </a:lnTo>
                <a:lnTo>
                  <a:pt x="1113" y="373"/>
                </a:lnTo>
                <a:lnTo>
                  <a:pt x="1112" y="399"/>
                </a:lnTo>
                <a:lnTo>
                  <a:pt x="1112" y="424"/>
                </a:lnTo>
                <a:lnTo>
                  <a:pt x="1113" y="455"/>
                </a:lnTo>
                <a:lnTo>
                  <a:pt x="1117" y="476"/>
                </a:lnTo>
                <a:lnTo>
                  <a:pt x="1122" y="483"/>
                </a:lnTo>
                <a:lnTo>
                  <a:pt x="1127" y="490"/>
                </a:lnTo>
                <a:lnTo>
                  <a:pt x="1133" y="493"/>
                </a:lnTo>
                <a:lnTo>
                  <a:pt x="1142" y="494"/>
                </a:lnTo>
                <a:lnTo>
                  <a:pt x="1157" y="490"/>
                </a:lnTo>
                <a:lnTo>
                  <a:pt x="1164" y="485"/>
                </a:lnTo>
                <a:lnTo>
                  <a:pt x="1172" y="480"/>
                </a:lnTo>
                <a:lnTo>
                  <a:pt x="1181" y="467"/>
                </a:lnTo>
                <a:lnTo>
                  <a:pt x="1186" y="455"/>
                </a:lnTo>
                <a:lnTo>
                  <a:pt x="1182" y="433"/>
                </a:lnTo>
                <a:lnTo>
                  <a:pt x="1175" y="403"/>
                </a:lnTo>
                <a:lnTo>
                  <a:pt x="1171" y="387"/>
                </a:lnTo>
                <a:lnTo>
                  <a:pt x="1191" y="359"/>
                </a:lnTo>
                <a:lnTo>
                  <a:pt x="1196" y="376"/>
                </a:lnTo>
                <a:lnTo>
                  <a:pt x="1203" y="399"/>
                </a:lnTo>
                <a:lnTo>
                  <a:pt x="1206" y="425"/>
                </a:lnTo>
                <a:lnTo>
                  <a:pt x="1210" y="448"/>
                </a:lnTo>
                <a:lnTo>
                  <a:pt x="1214" y="464"/>
                </a:lnTo>
                <a:lnTo>
                  <a:pt x="1221" y="473"/>
                </a:lnTo>
                <a:lnTo>
                  <a:pt x="1227" y="480"/>
                </a:lnTo>
                <a:lnTo>
                  <a:pt x="1236" y="483"/>
                </a:lnTo>
                <a:lnTo>
                  <a:pt x="1246" y="484"/>
                </a:lnTo>
                <a:lnTo>
                  <a:pt x="1255" y="483"/>
                </a:lnTo>
                <a:lnTo>
                  <a:pt x="1261" y="479"/>
                </a:lnTo>
                <a:lnTo>
                  <a:pt x="1265" y="473"/>
                </a:lnTo>
                <a:lnTo>
                  <a:pt x="1268" y="464"/>
                </a:lnTo>
                <a:lnTo>
                  <a:pt x="1263" y="444"/>
                </a:lnTo>
                <a:lnTo>
                  <a:pt x="1260" y="431"/>
                </a:lnTo>
                <a:lnTo>
                  <a:pt x="1254" y="415"/>
                </a:lnTo>
                <a:lnTo>
                  <a:pt x="1239" y="384"/>
                </a:lnTo>
                <a:lnTo>
                  <a:pt x="1261" y="353"/>
                </a:lnTo>
                <a:lnTo>
                  <a:pt x="1279" y="401"/>
                </a:lnTo>
                <a:lnTo>
                  <a:pt x="1286" y="429"/>
                </a:lnTo>
                <a:lnTo>
                  <a:pt x="1288" y="458"/>
                </a:lnTo>
                <a:close/>
                <a:moveTo>
                  <a:pt x="846" y="364"/>
                </a:moveTo>
                <a:lnTo>
                  <a:pt x="1275" y="242"/>
                </a:lnTo>
                <a:lnTo>
                  <a:pt x="1222" y="284"/>
                </a:lnTo>
                <a:lnTo>
                  <a:pt x="792" y="406"/>
                </a:lnTo>
                <a:lnTo>
                  <a:pt x="846" y="364"/>
                </a:lnTo>
                <a:close/>
                <a:moveTo>
                  <a:pt x="892" y="106"/>
                </a:moveTo>
                <a:lnTo>
                  <a:pt x="881" y="110"/>
                </a:lnTo>
                <a:lnTo>
                  <a:pt x="875" y="101"/>
                </a:lnTo>
                <a:lnTo>
                  <a:pt x="869" y="95"/>
                </a:lnTo>
                <a:lnTo>
                  <a:pt x="863" y="92"/>
                </a:lnTo>
                <a:lnTo>
                  <a:pt x="859" y="95"/>
                </a:lnTo>
                <a:lnTo>
                  <a:pt x="853" y="100"/>
                </a:lnTo>
                <a:lnTo>
                  <a:pt x="844" y="125"/>
                </a:lnTo>
                <a:lnTo>
                  <a:pt x="834" y="162"/>
                </a:lnTo>
                <a:lnTo>
                  <a:pt x="825" y="205"/>
                </a:lnTo>
                <a:lnTo>
                  <a:pt x="813" y="205"/>
                </a:lnTo>
                <a:lnTo>
                  <a:pt x="805" y="178"/>
                </a:lnTo>
                <a:lnTo>
                  <a:pt x="797" y="156"/>
                </a:lnTo>
                <a:lnTo>
                  <a:pt x="787" y="144"/>
                </a:lnTo>
                <a:lnTo>
                  <a:pt x="780" y="140"/>
                </a:lnTo>
                <a:lnTo>
                  <a:pt x="762" y="140"/>
                </a:lnTo>
                <a:lnTo>
                  <a:pt x="754" y="138"/>
                </a:lnTo>
                <a:lnTo>
                  <a:pt x="748" y="134"/>
                </a:lnTo>
                <a:lnTo>
                  <a:pt x="743" y="128"/>
                </a:lnTo>
                <a:lnTo>
                  <a:pt x="738" y="121"/>
                </a:lnTo>
                <a:lnTo>
                  <a:pt x="736" y="115"/>
                </a:lnTo>
                <a:lnTo>
                  <a:pt x="736" y="106"/>
                </a:lnTo>
                <a:lnTo>
                  <a:pt x="737" y="96"/>
                </a:lnTo>
                <a:lnTo>
                  <a:pt x="741" y="88"/>
                </a:lnTo>
                <a:lnTo>
                  <a:pt x="747" y="84"/>
                </a:lnTo>
                <a:lnTo>
                  <a:pt x="755" y="83"/>
                </a:lnTo>
                <a:lnTo>
                  <a:pt x="769" y="85"/>
                </a:lnTo>
                <a:lnTo>
                  <a:pt x="781" y="94"/>
                </a:lnTo>
                <a:lnTo>
                  <a:pt x="793" y="106"/>
                </a:lnTo>
                <a:lnTo>
                  <a:pt x="802" y="125"/>
                </a:lnTo>
                <a:lnTo>
                  <a:pt x="820" y="165"/>
                </a:lnTo>
                <a:lnTo>
                  <a:pt x="828" y="129"/>
                </a:lnTo>
                <a:lnTo>
                  <a:pt x="834" y="103"/>
                </a:lnTo>
                <a:lnTo>
                  <a:pt x="842" y="83"/>
                </a:lnTo>
                <a:lnTo>
                  <a:pt x="846" y="74"/>
                </a:lnTo>
                <a:lnTo>
                  <a:pt x="850" y="68"/>
                </a:lnTo>
                <a:lnTo>
                  <a:pt x="854" y="63"/>
                </a:lnTo>
                <a:lnTo>
                  <a:pt x="859" y="59"/>
                </a:lnTo>
                <a:lnTo>
                  <a:pt x="867" y="56"/>
                </a:lnTo>
                <a:lnTo>
                  <a:pt x="874" y="57"/>
                </a:lnTo>
                <a:lnTo>
                  <a:pt x="880" y="61"/>
                </a:lnTo>
                <a:lnTo>
                  <a:pt x="893" y="75"/>
                </a:lnTo>
                <a:lnTo>
                  <a:pt x="892" y="106"/>
                </a:lnTo>
                <a:close/>
                <a:moveTo>
                  <a:pt x="500" y="84"/>
                </a:moveTo>
                <a:lnTo>
                  <a:pt x="500" y="92"/>
                </a:lnTo>
                <a:lnTo>
                  <a:pt x="497" y="101"/>
                </a:lnTo>
                <a:lnTo>
                  <a:pt x="487" y="117"/>
                </a:lnTo>
                <a:lnTo>
                  <a:pt x="481" y="123"/>
                </a:lnTo>
                <a:lnTo>
                  <a:pt x="472" y="131"/>
                </a:lnTo>
                <a:lnTo>
                  <a:pt x="450" y="143"/>
                </a:lnTo>
                <a:lnTo>
                  <a:pt x="389" y="167"/>
                </a:lnTo>
                <a:lnTo>
                  <a:pt x="356" y="167"/>
                </a:lnTo>
                <a:lnTo>
                  <a:pt x="398" y="148"/>
                </a:lnTo>
                <a:lnTo>
                  <a:pt x="420" y="136"/>
                </a:lnTo>
                <a:lnTo>
                  <a:pt x="440" y="123"/>
                </a:lnTo>
                <a:lnTo>
                  <a:pt x="471" y="98"/>
                </a:lnTo>
                <a:lnTo>
                  <a:pt x="395" y="98"/>
                </a:lnTo>
                <a:lnTo>
                  <a:pt x="387" y="99"/>
                </a:lnTo>
                <a:lnTo>
                  <a:pt x="370" y="112"/>
                </a:lnTo>
                <a:lnTo>
                  <a:pt x="370" y="91"/>
                </a:lnTo>
                <a:lnTo>
                  <a:pt x="383" y="72"/>
                </a:lnTo>
                <a:lnTo>
                  <a:pt x="393" y="64"/>
                </a:lnTo>
                <a:lnTo>
                  <a:pt x="404" y="62"/>
                </a:lnTo>
                <a:lnTo>
                  <a:pt x="500" y="62"/>
                </a:lnTo>
                <a:lnTo>
                  <a:pt x="502" y="69"/>
                </a:lnTo>
                <a:lnTo>
                  <a:pt x="500" y="84"/>
                </a:lnTo>
                <a:close/>
                <a:moveTo>
                  <a:pt x="117" y="259"/>
                </a:moveTo>
                <a:lnTo>
                  <a:pt x="113" y="276"/>
                </a:lnTo>
                <a:lnTo>
                  <a:pt x="105" y="294"/>
                </a:lnTo>
                <a:lnTo>
                  <a:pt x="96" y="303"/>
                </a:lnTo>
                <a:lnTo>
                  <a:pt x="88" y="310"/>
                </a:lnTo>
                <a:lnTo>
                  <a:pt x="78" y="314"/>
                </a:lnTo>
                <a:lnTo>
                  <a:pt x="68" y="315"/>
                </a:lnTo>
                <a:lnTo>
                  <a:pt x="58" y="314"/>
                </a:lnTo>
                <a:lnTo>
                  <a:pt x="48" y="310"/>
                </a:lnTo>
                <a:lnTo>
                  <a:pt x="41" y="303"/>
                </a:lnTo>
                <a:lnTo>
                  <a:pt x="35" y="294"/>
                </a:lnTo>
                <a:lnTo>
                  <a:pt x="29" y="282"/>
                </a:lnTo>
                <a:lnTo>
                  <a:pt x="25" y="270"/>
                </a:lnTo>
                <a:lnTo>
                  <a:pt x="23" y="259"/>
                </a:lnTo>
                <a:lnTo>
                  <a:pt x="22" y="246"/>
                </a:lnTo>
                <a:lnTo>
                  <a:pt x="23" y="227"/>
                </a:lnTo>
                <a:lnTo>
                  <a:pt x="26" y="205"/>
                </a:lnTo>
                <a:lnTo>
                  <a:pt x="33" y="182"/>
                </a:lnTo>
                <a:lnTo>
                  <a:pt x="40" y="156"/>
                </a:lnTo>
                <a:lnTo>
                  <a:pt x="50" y="131"/>
                </a:lnTo>
                <a:lnTo>
                  <a:pt x="60" y="107"/>
                </a:lnTo>
                <a:lnTo>
                  <a:pt x="71" y="86"/>
                </a:lnTo>
                <a:lnTo>
                  <a:pt x="84" y="67"/>
                </a:lnTo>
                <a:lnTo>
                  <a:pt x="83" y="80"/>
                </a:lnTo>
                <a:lnTo>
                  <a:pt x="79" y="97"/>
                </a:lnTo>
                <a:lnTo>
                  <a:pt x="74" y="117"/>
                </a:lnTo>
                <a:lnTo>
                  <a:pt x="68" y="140"/>
                </a:lnTo>
                <a:lnTo>
                  <a:pt x="55" y="184"/>
                </a:lnTo>
                <a:lnTo>
                  <a:pt x="52" y="202"/>
                </a:lnTo>
                <a:lnTo>
                  <a:pt x="51" y="217"/>
                </a:lnTo>
                <a:lnTo>
                  <a:pt x="53" y="231"/>
                </a:lnTo>
                <a:lnTo>
                  <a:pt x="57" y="245"/>
                </a:lnTo>
                <a:lnTo>
                  <a:pt x="64" y="256"/>
                </a:lnTo>
                <a:lnTo>
                  <a:pt x="70" y="260"/>
                </a:lnTo>
                <a:lnTo>
                  <a:pt x="75" y="261"/>
                </a:lnTo>
                <a:lnTo>
                  <a:pt x="84" y="258"/>
                </a:lnTo>
                <a:lnTo>
                  <a:pt x="91" y="249"/>
                </a:lnTo>
                <a:lnTo>
                  <a:pt x="100" y="234"/>
                </a:lnTo>
                <a:lnTo>
                  <a:pt x="109" y="212"/>
                </a:lnTo>
                <a:lnTo>
                  <a:pt x="112" y="217"/>
                </a:lnTo>
                <a:lnTo>
                  <a:pt x="116" y="225"/>
                </a:lnTo>
                <a:lnTo>
                  <a:pt x="117" y="242"/>
                </a:lnTo>
                <a:lnTo>
                  <a:pt x="117" y="259"/>
                </a:lnTo>
                <a:close/>
              </a:path>
            </a:pathLst>
          </a:custGeom>
          <a:solidFill>
            <a:schemeClr val="bg1"/>
          </a:solidFill>
          <a:ln w="9525">
            <a:noFill/>
            <a:round/>
            <a:headEnd/>
            <a:tailEnd/>
          </a:ln>
        </p:spPr>
        <p:txBody>
          <a:bodyPr/>
          <a:lstStyle/>
          <a:p>
            <a:endParaRPr lang="ar-SA"/>
          </a:p>
        </p:txBody>
      </p:sp>
      <p:pic>
        <p:nvPicPr>
          <p:cNvPr id="9" name="Picture 8" descr="logo EDE.png"/>
          <p:cNvPicPr>
            <a:picLocks noChangeAspect="1"/>
          </p:cNvPicPr>
          <p:nvPr/>
        </p:nvPicPr>
        <p:blipFill>
          <a:blip r:embed="rId3" cstate="print"/>
          <a:stretch>
            <a:fillRect/>
          </a:stretch>
        </p:blipFill>
        <p:spPr>
          <a:xfrm>
            <a:off x="914400" y="2133600"/>
            <a:ext cx="2109419" cy="2362200"/>
          </a:xfrm>
          <a:prstGeom prst="rect">
            <a:avLst/>
          </a:prstGeom>
          <a:effectLst>
            <a:outerShdw blurRad="63500" sx="102000" sy="102000" algn="ctr" rotWithShape="0">
              <a:prstClr val="black">
                <a:alpha val="40000"/>
              </a:prstClr>
            </a:outerShd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0"/>
          </p:nvPr>
        </p:nvSpPr>
        <p:spPr bwMode="auto">
          <a:xfrm>
            <a:off x="4876800" y="6356350"/>
            <a:ext cx="482600" cy="365125"/>
          </a:xfrm>
          <a:noFill/>
          <a:ln>
            <a:miter lim="800000"/>
            <a:headEnd/>
            <a:tailEnd/>
          </a:ln>
        </p:spPr>
        <p:txBody>
          <a:bodyPr/>
          <a:lstStyle/>
          <a:p>
            <a:fld id="{E1D16D93-8795-4AD6-9A1F-54CC01E741BE}" type="slidenum">
              <a:rPr lang="ar-SA" smtClean="0">
                <a:cs typeface="Arial" pitchFamily="34" charset="0"/>
              </a:rPr>
              <a:pPr/>
              <a:t>2</a:t>
            </a:fld>
            <a:endParaRPr lang="en-US" dirty="0" smtClean="0">
              <a:cs typeface="Arial" pitchFamily="34" charset="0"/>
            </a:endParaRPr>
          </a:p>
        </p:txBody>
      </p:sp>
      <p:sp>
        <p:nvSpPr>
          <p:cNvPr id="6146" name="Title 4"/>
          <p:cNvSpPr>
            <a:spLocks noGrp="1"/>
          </p:cNvSpPr>
          <p:nvPr>
            <p:ph type="ctrTitle"/>
          </p:nvPr>
        </p:nvSpPr>
        <p:spPr>
          <a:xfrm>
            <a:off x="762000" y="2133600"/>
            <a:ext cx="8420100" cy="3581400"/>
          </a:xfrm>
        </p:spPr>
        <p:txBody>
          <a:bodyPr/>
          <a:lstStyle/>
          <a:p>
            <a:pPr eaLnBrk="1" hangingPunct="1"/>
            <a:r>
              <a:rPr lang="ar-SA" b="1" spc="-150" dirty="0" smtClean="0">
                <a:solidFill>
                  <a:srgbClr val="376092"/>
                </a:solidFill>
                <a:latin typeface="ae_AlMateen" pitchFamily="2" charset="-78"/>
                <a:cs typeface="ae_AlMateen" pitchFamily="2" charset="-78"/>
              </a:rPr>
              <a:t>المحاضرة الأولى: </a:t>
            </a:r>
            <a:br>
              <a:rPr lang="ar-SA" b="1" spc="-150" dirty="0" smtClean="0">
                <a:solidFill>
                  <a:srgbClr val="376092"/>
                </a:solidFill>
                <a:latin typeface="ae_AlMateen" pitchFamily="2" charset="-78"/>
                <a:cs typeface="ae_AlMateen" pitchFamily="2" charset="-78"/>
              </a:rPr>
            </a:br>
            <a:r>
              <a:rPr lang="ar-SA" b="1" spc="-150" dirty="0" smtClean="0">
                <a:solidFill>
                  <a:srgbClr val="376092"/>
                </a:solidFill>
                <a:latin typeface="ae_AlMateen" pitchFamily="2" charset="-78"/>
                <a:cs typeface="ae_AlMateen" pitchFamily="2" charset="-78"/>
              </a:rPr>
              <a:t/>
            </a:r>
            <a:br>
              <a:rPr lang="ar-SA" b="1" spc="-150" dirty="0" smtClean="0">
                <a:solidFill>
                  <a:srgbClr val="376092"/>
                </a:solidFill>
                <a:latin typeface="ae_AlMateen" pitchFamily="2" charset="-78"/>
                <a:cs typeface="ae_AlMateen" pitchFamily="2" charset="-78"/>
              </a:rPr>
            </a:br>
            <a:r>
              <a:rPr lang="ar-SA" b="1" spc="-150" dirty="0" smtClean="0">
                <a:solidFill>
                  <a:srgbClr val="376092"/>
                </a:solidFill>
                <a:latin typeface="ae_AlMateen" pitchFamily="2" charset="-78"/>
                <a:cs typeface="ae_AlMateen" pitchFamily="2" charset="-78"/>
              </a:rPr>
              <a:t>مفهوم الاستشراق ودلالاته</a:t>
            </a:r>
            <a:endParaRPr lang="en-US" b="1" spc="-150" dirty="0" smtClean="0">
              <a:solidFill>
                <a:srgbClr val="376092"/>
              </a:solidFill>
              <a:latin typeface="ae_AlMateen" pitchFamily="2" charset="-78"/>
              <a:cs typeface="ae_AlMateen" pitchFamily="2" charset="-7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eaLnBrk="1" hangingPunct="1">
              <a:defRPr/>
            </a:pPr>
            <a:r>
              <a:rPr lang="ar-SA" dirty="0" smtClean="0">
                <a:solidFill>
                  <a:srgbClr val="C00000"/>
                </a:solidFill>
              </a:rPr>
              <a:t>مفهوم الاستشراق</a:t>
            </a:r>
            <a:endParaRPr lang="en-US" dirty="0">
              <a:solidFill>
                <a:srgbClr val="C00000"/>
              </a:solidFill>
            </a:endParaRPr>
          </a:p>
        </p:txBody>
      </p:sp>
      <p:sp>
        <p:nvSpPr>
          <p:cNvPr id="7171" name="Text Placeholder 5"/>
          <p:cNvSpPr>
            <a:spLocks noGrp="1"/>
          </p:cNvSpPr>
          <p:nvPr>
            <p:ph idx="1"/>
          </p:nvPr>
        </p:nvSpPr>
        <p:spPr>
          <a:xfrm>
            <a:off x="495300" y="1600201"/>
            <a:ext cx="8915400" cy="3429000"/>
          </a:xfrm>
        </p:spPr>
        <p:txBody>
          <a:bodyPr/>
          <a:lstStyle/>
          <a:p>
            <a:pPr rtl="1"/>
            <a:endParaRPr lang="ar-SA" sz="4000" b="1" dirty="0" smtClean="0"/>
          </a:p>
          <a:p>
            <a:pPr rtl="1"/>
            <a:r>
              <a:rPr lang="ar-SA" sz="4000" b="1" dirty="0" smtClean="0"/>
              <a:t>لم </a:t>
            </a:r>
            <a:r>
              <a:rPr lang="ar-SA" sz="4000" b="1" dirty="0"/>
              <a:t>ترد كلمة "الاستشراق" </a:t>
            </a:r>
            <a:r>
              <a:rPr lang="ar-SA" sz="4000" b="1" dirty="0" smtClean="0"/>
              <a:t>المشتقة </a:t>
            </a:r>
            <a:r>
              <a:rPr lang="ar-SA" sz="4000" b="1" dirty="0"/>
              <a:t>من مادة "ش ر ق" في أي من المعاجم العربية القديمة، </a:t>
            </a:r>
            <a:endParaRPr lang="en-US" sz="4000" b="1" dirty="0"/>
          </a:p>
        </p:txBody>
      </p:sp>
      <p:sp>
        <p:nvSpPr>
          <p:cNvPr id="5" name="Slide Number Placeholder 3"/>
          <p:cNvSpPr>
            <a:spLocks noGrp="1"/>
          </p:cNvSpPr>
          <p:nvPr>
            <p:ph type="sldNum" sz="quarter" idx="4294967295"/>
          </p:nvPr>
        </p:nvSpPr>
        <p:spPr bwMode="auto">
          <a:xfrm>
            <a:off x="4876800" y="6356350"/>
            <a:ext cx="482600" cy="365125"/>
          </a:xfrm>
          <a:noFill/>
          <a:ln>
            <a:miter lim="800000"/>
            <a:headEnd/>
            <a:tailEnd/>
          </a:ln>
        </p:spPr>
        <p:txBody>
          <a:bodyPr/>
          <a:lstStyle/>
          <a:p>
            <a:fld id="{E1D16D93-8795-4AD6-9A1F-54CC01E741BE}" type="slidenum">
              <a:rPr lang="ar-SA" smtClean="0">
                <a:cs typeface="Arial" pitchFamily="34" charset="0"/>
              </a:rPr>
              <a:pPr/>
              <a:t>3</a:t>
            </a:fld>
            <a:endParaRPr lang="en-US" dirty="0" smtClean="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rtl="1" eaLnBrk="1" hangingPunct="1"/>
            <a:r>
              <a:rPr lang="ar-SA" dirty="0" smtClean="0">
                <a:solidFill>
                  <a:srgbClr val="C00000"/>
                </a:solidFill>
                <a:cs typeface="Arial" pitchFamily="34" charset="0"/>
              </a:rPr>
              <a:t>مفهوم الاستشراق في المعاجم العربية</a:t>
            </a:r>
          </a:p>
        </p:txBody>
      </p:sp>
      <p:sp>
        <p:nvSpPr>
          <p:cNvPr id="5" name="Slide Number Placeholder 3"/>
          <p:cNvSpPr>
            <a:spLocks noGrp="1"/>
          </p:cNvSpPr>
          <p:nvPr>
            <p:ph type="sldNum" sz="quarter" idx="4294967295"/>
          </p:nvPr>
        </p:nvSpPr>
        <p:spPr bwMode="auto">
          <a:xfrm>
            <a:off x="4876800" y="6356350"/>
            <a:ext cx="482600" cy="365125"/>
          </a:xfrm>
          <a:noFill/>
          <a:ln>
            <a:miter lim="800000"/>
            <a:headEnd/>
            <a:tailEnd/>
          </a:ln>
        </p:spPr>
        <p:txBody>
          <a:bodyPr/>
          <a:lstStyle/>
          <a:p>
            <a:fld id="{E1D16D93-8795-4AD6-9A1F-54CC01E741BE}" type="slidenum">
              <a:rPr lang="ar-SA" smtClean="0">
                <a:cs typeface="Arial" pitchFamily="34" charset="0"/>
              </a:rPr>
              <a:pPr/>
              <a:t>4</a:t>
            </a:fld>
            <a:endParaRPr lang="en-US" dirty="0" smtClean="0">
              <a:cs typeface="Arial" pitchFamily="34" charset="0"/>
            </a:endParaRPr>
          </a:p>
        </p:txBody>
      </p:sp>
      <p:sp>
        <p:nvSpPr>
          <p:cNvPr id="7" name="TextBox 6"/>
          <p:cNvSpPr txBox="1"/>
          <p:nvPr/>
        </p:nvSpPr>
        <p:spPr>
          <a:xfrm>
            <a:off x="585952" y="1371600"/>
            <a:ext cx="8534400" cy="4524315"/>
          </a:xfrm>
          <a:prstGeom prst="rect">
            <a:avLst/>
          </a:prstGeom>
          <a:noFill/>
        </p:spPr>
        <p:txBody>
          <a:bodyPr wrap="square" rtlCol="1">
            <a:spAutoFit/>
          </a:bodyPr>
          <a:lstStyle/>
          <a:p>
            <a:r>
              <a:rPr lang="ar-SA" sz="3200" b="1" dirty="0"/>
              <a:t>أما المعاجم العربية الحديثة فكانت أول إشارة ترد عن الاستشراق أو أحد من مشتقاتها هو معجم متن اللغة: </a:t>
            </a:r>
            <a:endParaRPr lang="ar-SA" sz="3200" b="1" dirty="0" smtClean="0"/>
          </a:p>
          <a:p>
            <a:r>
              <a:rPr lang="ar-SA" sz="3200" dirty="0" smtClean="0"/>
              <a:t>(</a:t>
            </a:r>
            <a:r>
              <a:rPr lang="ar-SA" sz="3200" dirty="0"/>
              <a:t>موسوعة لغوية حديثة) للشيخ أحمد رضا (ت1372ﻫ/ 1953م) طبعة أولى 1378ﻫ/ 1959م </a:t>
            </a:r>
            <a:r>
              <a:rPr lang="ar-SA" sz="3200" b="1" dirty="0"/>
              <a:t>، </a:t>
            </a:r>
            <a:endParaRPr lang="ar-SA" sz="3200" b="1" dirty="0" smtClean="0"/>
          </a:p>
          <a:p>
            <a:r>
              <a:rPr lang="ar-SA" sz="3200" b="1" dirty="0" smtClean="0"/>
              <a:t>الذي </a:t>
            </a:r>
            <a:r>
              <a:rPr lang="ar-SA" sz="3200" b="1" dirty="0"/>
              <a:t>يورد فعلها "استشرق" ويتبعه بشرح عنه قائلاً: هو "طلب علوم الشرق ولغاتهم" واصفاً الكلمة بأنها "مولدة عصرية" تطلق على من "يعني بذلك من علماء الفرنجة". </a:t>
            </a:r>
            <a:endParaRPr lang="en-US" sz="3200" b="1" dirty="0"/>
          </a:p>
          <a:p>
            <a:r>
              <a:rPr lang="ar-SA" sz="3200" b="1" dirty="0"/>
              <a:t>استشرق استشرقاً (العالم الاجنبي): كان عالماً بالعلوم والآداب واللغات والمعتقدات والعادات والتقاليد الشرقية</a:t>
            </a:r>
            <a:r>
              <a:rPr lang="ar-SA" sz="3200" b="1" dirty="0" smtClean="0"/>
              <a:t>.</a:t>
            </a:r>
            <a:endParaRPr lang="en-US" sz="3200"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idx="4294967295"/>
          </p:nvPr>
        </p:nvSpPr>
        <p:spPr>
          <a:xfrm>
            <a:off x="533400" y="304800"/>
            <a:ext cx="8915400" cy="1143000"/>
          </a:xfr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eaLnBrk="1" hangingPunct="1"/>
            <a:r>
              <a:rPr lang="ar-SA" dirty="0">
                <a:solidFill>
                  <a:srgbClr val="C00000"/>
                </a:solidFill>
                <a:cs typeface="Arial" pitchFamily="34" charset="0"/>
              </a:rPr>
              <a:t>مفهوم الاستشراق في المعاجم العربية</a:t>
            </a:r>
            <a:endParaRPr lang="ar-SA" dirty="0" smtClean="0">
              <a:solidFill>
                <a:srgbClr val="C00000"/>
              </a:solidFill>
              <a:cs typeface="Arial" pitchFamily="34" charset="0"/>
            </a:endParaRPr>
          </a:p>
        </p:txBody>
      </p:sp>
      <p:sp>
        <p:nvSpPr>
          <p:cNvPr id="9219" name="Content Placeholder 2"/>
          <p:cNvSpPr>
            <a:spLocks noGrp="1"/>
          </p:cNvSpPr>
          <p:nvPr>
            <p:ph idx="4294967295"/>
          </p:nvPr>
        </p:nvSpPr>
        <p:spPr>
          <a:xfrm>
            <a:off x="381000" y="1524000"/>
            <a:ext cx="9144000" cy="4191000"/>
          </a:xfrm>
        </p:spPr>
        <p:txBody>
          <a:bodyPr/>
          <a:lstStyle/>
          <a:p>
            <a:pPr rtl="1"/>
            <a:r>
              <a:rPr lang="ar-SA" b="1" dirty="0" smtClean="0"/>
              <a:t>نص </a:t>
            </a:r>
            <a:r>
              <a:rPr lang="ar-SA" b="1" dirty="0"/>
              <a:t>مرسوم إنشاء مجمع اللغة العربية الذي أصدره الملك فؤاد الأول عام (1932م) على أن يتكون المجمع من (20) عضوًا من العلماء المعروفين بتبحرهم في اللغة العربية، نصفهم من المصريين، ونصفهم الآخر من العرب والمستشرقين؛ وهو ما يعني أن المجمع عالمي التكوين، لا يتقيد بجنسية معينة ولا بدين معين، وأن معيار الاختيار هو القدرة والكفاءة عشرةً من المصريين، وعشرةً من العرب والمستعربين</a:t>
            </a:r>
            <a:r>
              <a:rPr lang="ar-SA" b="1" dirty="0" smtClean="0"/>
              <a:t>.</a:t>
            </a:r>
            <a:endParaRPr lang="en-US" b="1" dirty="0"/>
          </a:p>
        </p:txBody>
      </p:sp>
      <p:sp>
        <p:nvSpPr>
          <p:cNvPr id="5" name="Slide Number Placeholder 3"/>
          <p:cNvSpPr>
            <a:spLocks noGrp="1"/>
          </p:cNvSpPr>
          <p:nvPr>
            <p:ph type="sldNum" sz="quarter" idx="4294967295"/>
          </p:nvPr>
        </p:nvSpPr>
        <p:spPr bwMode="auto">
          <a:xfrm>
            <a:off x="4876800" y="6356350"/>
            <a:ext cx="482600" cy="365125"/>
          </a:xfrm>
          <a:noFill/>
          <a:ln>
            <a:miter lim="800000"/>
            <a:headEnd/>
            <a:tailEnd/>
          </a:ln>
        </p:spPr>
        <p:txBody>
          <a:bodyPr/>
          <a:lstStyle/>
          <a:p>
            <a:fld id="{E1D16D93-8795-4AD6-9A1F-54CC01E741BE}" type="slidenum">
              <a:rPr lang="ar-SA" smtClean="0">
                <a:cs typeface="Arial" pitchFamily="34" charset="0"/>
              </a:rPr>
              <a:pPr/>
              <a:t>5</a:t>
            </a:fld>
            <a:endParaRPr lang="en-US" dirty="0" smtClean="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idx="4294967295"/>
          </p:nvPr>
        </p:nvSpPr>
        <p:spPr>
          <a:xfrm>
            <a:off x="533400" y="304800"/>
            <a:ext cx="8915400" cy="1143000"/>
          </a:xfr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eaLnBrk="1" hangingPunct="1"/>
            <a:r>
              <a:rPr lang="ar-SA" dirty="0" smtClean="0">
                <a:solidFill>
                  <a:srgbClr val="C00000"/>
                </a:solidFill>
                <a:cs typeface="Arial" pitchFamily="34" charset="0"/>
              </a:rPr>
              <a:t>مفهوم </a:t>
            </a:r>
            <a:r>
              <a:rPr lang="ar-SA" dirty="0">
                <a:solidFill>
                  <a:srgbClr val="C00000"/>
                </a:solidFill>
                <a:cs typeface="Arial" pitchFamily="34" charset="0"/>
              </a:rPr>
              <a:t>الاستشراق في المعاجم </a:t>
            </a:r>
            <a:r>
              <a:rPr lang="ar-SA" dirty="0" smtClean="0">
                <a:solidFill>
                  <a:srgbClr val="C00000"/>
                </a:solidFill>
                <a:cs typeface="Arial" pitchFamily="34" charset="0"/>
              </a:rPr>
              <a:t>العربية</a:t>
            </a:r>
            <a:endParaRPr lang="ar-SA" dirty="0" smtClean="0">
              <a:solidFill>
                <a:srgbClr val="FF0000"/>
              </a:solidFill>
              <a:cs typeface="Arial" pitchFamily="34" charset="0"/>
            </a:endParaRPr>
          </a:p>
        </p:txBody>
      </p:sp>
      <p:sp>
        <p:nvSpPr>
          <p:cNvPr id="9219" name="Content Placeholder 2"/>
          <p:cNvSpPr>
            <a:spLocks noGrp="1"/>
          </p:cNvSpPr>
          <p:nvPr>
            <p:ph idx="4294967295"/>
          </p:nvPr>
        </p:nvSpPr>
        <p:spPr>
          <a:xfrm>
            <a:off x="381000" y="1524000"/>
            <a:ext cx="9144000" cy="4648200"/>
          </a:xfrm>
        </p:spPr>
        <p:txBody>
          <a:bodyPr/>
          <a:lstStyle/>
          <a:p>
            <a:pPr rtl="1"/>
            <a:r>
              <a:rPr lang="ar-SA" b="1" dirty="0"/>
              <a:t>ولم يورد </a:t>
            </a:r>
            <a:r>
              <a:rPr lang="ar-SA" sz="3600" b="1" dirty="0"/>
              <a:t>المعجم الوسيط</a:t>
            </a:r>
            <a:r>
              <a:rPr lang="ar-SA" sz="3600" b="1" baseline="30000" dirty="0"/>
              <a:t> </a:t>
            </a:r>
            <a:r>
              <a:rPr lang="ar-SA" sz="3600" b="1" baseline="30000" dirty="0" smtClean="0"/>
              <a:t> </a:t>
            </a:r>
            <a:r>
              <a:rPr lang="ar-SA" b="1" dirty="0" smtClean="0"/>
              <a:t>كلمة </a:t>
            </a:r>
            <a:r>
              <a:rPr lang="ar-SA" b="1" dirty="0"/>
              <a:t>استشراق بين مواده. </a:t>
            </a:r>
            <a:r>
              <a:rPr lang="ar-SA" b="1" dirty="0" smtClean="0"/>
              <a:t>رغم صدوره </a:t>
            </a:r>
            <a:r>
              <a:rPr lang="ar-SA" b="1" dirty="0"/>
              <a:t>عن مجمع اللغة العربية في القاهرة </a:t>
            </a:r>
            <a:r>
              <a:rPr lang="ar-SA" b="1" dirty="0" smtClean="0"/>
              <a:t>(ط </a:t>
            </a:r>
            <a:r>
              <a:rPr lang="ar-SA" b="1" dirty="0" smtClean="0"/>
              <a:t>1سنة </a:t>
            </a:r>
            <a:r>
              <a:rPr lang="ar-SA" b="1" dirty="0" smtClean="0"/>
              <a:t>1960م</a:t>
            </a:r>
            <a:r>
              <a:rPr lang="ar-SA" b="1" dirty="0"/>
              <a:t>) </a:t>
            </a:r>
            <a:endParaRPr lang="ar-SA" b="1" dirty="0" smtClean="0"/>
          </a:p>
          <a:p>
            <a:pPr rtl="1"/>
            <a:r>
              <a:rPr lang="ar-SA" b="1" dirty="0" smtClean="0"/>
              <a:t>في وقتها </a:t>
            </a:r>
            <a:r>
              <a:rPr lang="ar-SA" b="1" dirty="0" smtClean="0"/>
              <a:t>كان </a:t>
            </a:r>
            <a:r>
              <a:rPr lang="ar-SA" b="1" dirty="0"/>
              <a:t>عدد من أعضاء المجمع هم من </a:t>
            </a:r>
            <a:r>
              <a:rPr lang="ar-SA" b="1" dirty="0" smtClean="0"/>
              <a:t>المستشرقين</a:t>
            </a:r>
            <a:r>
              <a:rPr lang="ar-SA" b="1" dirty="0"/>
              <a:t>. </a:t>
            </a:r>
            <a:endParaRPr lang="ar-SA" b="1" dirty="0" smtClean="0"/>
          </a:p>
          <a:p>
            <a:pPr rtl="1"/>
            <a:r>
              <a:rPr lang="ar-SA" b="1" dirty="0" smtClean="0"/>
              <a:t>ومثله </a:t>
            </a:r>
            <a:r>
              <a:rPr lang="ar-SA" b="1" dirty="0"/>
              <a:t>كان عدد من المستشرقين أعضاء في المجمع العلمي في دمشق كذلك.  </a:t>
            </a:r>
            <a:endParaRPr lang="en-US" b="1" dirty="0"/>
          </a:p>
          <a:p>
            <a:pPr rtl="1"/>
            <a:r>
              <a:rPr lang="ar-SA" b="1" dirty="0"/>
              <a:t>وإذا كانت المعاجم في كل إمة هي توثيق فكرها وتصوراتها في مصطلحات ومفاهيم فإنه من الواضح أن أبناء العربية كانوا عاجزين عن مجاراة السياق التاريخي فلم يوجدوا اسما ولا مصطلحا لظاهرة تمسهم كالاستشراق بعد مضي قرن ونيف عليها. </a:t>
            </a:r>
            <a:endParaRPr lang="en-US" b="1" dirty="0"/>
          </a:p>
          <a:p>
            <a:pPr rtl="1"/>
            <a:r>
              <a:rPr lang="ar-SA" b="1" dirty="0"/>
              <a:t> </a:t>
            </a:r>
            <a:endParaRPr lang="en-US" b="1" dirty="0"/>
          </a:p>
          <a:p>
            <a:pPr rtl="1" eaLnBrk="1" hangingPunct="1">
              <a:buFont typeface="Arial" pitchFamily="34" charset="0"/>
              <a:buNone/>
            </a:pPr>
            <a:endParaRPr lang="en-US" b="1" dirty="0" smtClean="0">
              <a:cs typeface="Arial" pitchFamily="34" charset="0"/>
            </a:endParaRPr>
          </a:p>
        </p:txBody>
      </p:sp>
      <p:sp>
        <p:nvSpPr>
          <p:cNvPr id="5" name="Slide Number Placeholder 3"/>
          <p:cNvSpPr>
            <a:spLocks noGrp="1"/>
          </p:cNvSpPr>
          <p:nvPr>
            <p:ph type="sldNum" sz="quarter" idx="4294967295"/>
          </p:nvPr>
        </p:nvSpPr>
        <p:spPr bwMode="auto">
          <a:xfrm>
            <a:off x="4876800" y="6356350"/>
            <a:ext cx="482600" cy="365125"/>
          </a:xfrm>
          <a:noFill/>
          <a:ln>
            <a:miter lim="800000"/>
            <a:headEnd/>
            <a:tailEnd/>
          </a:ln>
        </p:spPr>
        <p:txBody>
          <a:bodyPr/>
          <a:lstStyle/>
          <a:p>
            <a:fld id="{E1D16D93-8795-4AD6-9A1F-54CC01E741BE}" type="slidenum">
              <a:rPr lang="ar-SA" smtClean="0">
                <a:cs typeface="Arial" pitchFamily="34" charset="0"/>
              </a:rPr>
              <a:pPr/>
              <a:t>6</a:t>
            </a:fld>
            <a:endParaRPr lang="en-US" dirty="0" smtClean="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solidFill>
                  <a:srgbClr val="C00000"/>
                </a:solidFill>
                <a:cs typeface="Arial" pitchFamily="34" charset="0"/>
              </a:rPr>
              <a:t>مفهوم الاستشراق في المعاجم الغربية</a:t>
            </a:r>
            <a:endParaRPr lang="ar-SA" b="1" dirty="0"/>
          </a:p>
        </p:txBody>
      </p:sp>
      <p:sp>
        <p:nvSpPr>
          <p:cNvPr id="3" name="عنصر نائب للمحتوى 2"/>
          <p:cNvSpPr>
            <a:spLocks noGrp="1"/>
          </p:cNvSpPr>
          <p:nvPr>
            <p:ph idx="1"/>
          </p:nvPr>
        </p:nvSpPr>
        <p:spPr/>
        <p:txBody>
          <a:bodyPr/>
          <a:lstStyle/>
          <a:p>
            <a:pPr algn="l"/>
            <a:endParaRPr lang="en-US" dirty="0"/>
          </a:p>
          <a:p>
            <a:pPr algn="l"/>
            <a:r>
              <a:rPr lang="en-US" dirty="0" smtClean="0"/>
              <a:t>      </a:t>
            </a:r>
            <a:r>
              <a:rPr lang="en-US" b="1" dirty="0" smtClean="0"/>
              <a:t>East   </a:t>
            </a:r>
            <a:r>
              <a:rPr lang="ar-SA" b="1" dirty="0" smtClean="0"/>
              <a:t>شرق</a:t>
            </a:r>
            <a:r>
              <a:rPr lang="en-US" b="1" dirty="0" smtClean="0"/>
              <a:t>  West  </a:t>
            </a:r>
            <a:r>
              <a:rPr lang="ar-SA" b="1" dirty="0" smtClean="0"/>
              <a:t>غرب</a:t>
            </a:r>
            <a:r>
              <a:rPr lang="en-US" b="1" dirty="0" smtClean="0"/>
              <a:t>   North  </a:t>
            </a:r>
            <a:r>
              <a:rPr lang="ar-SA" b="1" dirty="0" smtClean="0"/>
              <a:t>شمال</a:t>
            </a:r>
            <a:r>
              <a:rPr lang="en-US" b="1" dirty="0" smtClean="0"/>
              <a:t>   South </a:t>
            </a:r>
            <a:r>
              <a:rPr lang="ar-SA" b="1" dirty="0" smtClean="0"/>
              <a:t>جنوب</a:t>
            </a:r>
            <a:endParaRPr lang="en-US" b="1" dirty="0"/>
          </a:p>
          <a:p>
            <a:pPr algn="l"/>
            <a:r>
              <a:rPr lang="en-US" b="1" dirty="0" smtClean="0"/>
              <a:t>     </a:t>
            </a:r>
          </a:p>
          <a:p>
            <a:pPr algn="l"/>
            <a:r>
              <a:rPr lang="en-US" b="1" dirty="0"/>
              <a:t> </a:t>
            </a:r>
            <a:r>
              <a:rPr lang="en-US" b="1" dirty="0" smtClean="0"/>
              <a:t>    Orient    </a:t>
            </a:r>
            <a:r>
              <a:rPr lang="ar-SA" b="1" dirty="0" smtClean="0"/>
              <a:t>شرق</a:t>
            </a:r>
            <a:r>
              <a:rPr lang="en-US" b="1" dirty="0" smtClean="0"/>
              <a:t>   </a:t>
            </a:r>
            <a:r>
              <a:rPr lang="en-US" b="1" dirty="0" smtClean="0"/>
              <a:t>             occident  </a:t>
            </a:r>
            <a:r>
              <a:rPr lang="ar-SA" b="1" dirty="0" smtClean="0"/>
              <a:t>غرب</a:t>
            </a:r>
            <a:endParaRPr lang="en-US" b="1" dirty="0"/>
          </a:p>
          <a:p>
            <a:pPr algn="l"/>
            <a:r>
              <a:rPr lang="en-US" b="1" dirty="0" smtClean="0"/>
              <a:t>     </a:t>
            </a:r>
            <a:endParaRPr lang="en-US" b="1" dirty="0" smtClean="0"/>
          </a:p>
          <a:p>
            <a:pPr algn="l"/>
            <a:r>
              <a:rPr lang="en-US" b="1" dirty="0" smtClean="0"/>
              <a:t>     Oriental   </a:t>
            </a:r>
            <a:r>
              <a:rPr lang="ar-SA" b="1" dirty="0" smtClean="0"/>
              <a:t>شرقي</a:t>
            </a:r>
            <a:endParaRPr lang="en-US" b="1" dirty="0" smtClean="0"/>
          </a:p>
          <a:p>
            <a:pPr algn="l"/>
            <a:r>
              <a:rPr lang="en-US" b="1" dirty="0"/>
              <a:t> </a:t>
            </a:r>
            <a:r>
              <a:rPr lang="en-US" b="1" dirty="0" smtClean="0"/>
              <a:t>    </a:t>
            </a:r>
            <a:r>
              <a:rPr lang="en-US" b="1" dirty="0" smtClean="0"/>
              <a:t>Orientalist  </a:t>
            </a:r>
            <a:r>
              <a:rPr lang="ar-SA" b="1" dirty="0" smtClean="0"/>
              <a:t>مستشرق</a:t>
            </a:r>
            <a:endParaRPr lang="en-US" b="1" dirty="0" smtClean="0"/>
          </a:p>
          <a:p>
            <a:pPr algn="l"/>
            <a:r>
              <a:rPr lang="en-US" b="1" dirty="0" smtClean="0"/>
              <a:t>     Orientalism    </a:t>
            </a:r>
            <a:r>
              <a:rPr lang="ar-SA" b="1" dirty="0" smtClean="0"/>
              <a:t>استشراق</a:t>
            </a:r>
            <a:endParaRPr lang="en-US" b="1" dirty="0" smtClean="0"/>
          </a:p>
          <a:p>
            <a:pPr algn="l"/>
            <a:r>
              <a:rPr lang="en-US" b="1" dirty="0" smtClean="0"/>
              <a:t>     </a:t>
            </a:r>
            <a:endParaRPr lang="ar-SA" b="1" dirty="0"/>
          </a:p>
        </p:txBody>
      </p:sp>
    </p:spTree>
    <p:extLst>
      <p:ext uri="{BB962C8B-B14F-4D97-AF65-F5344CB8AC3E}">
        <p14:creationId xmlns:p14="http://schemas.microsoft.com/office/powerpoint/2010/main" val="12621685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idx="4294967295"/>
          </p:nvPr>
        </p:nvSpPr>
        <p:spPr>
          <a:xfrm>
            <a:off x="533400" y="304800"/>
            <a:ext cx="8915400" cy="1143000"/>
          </a:xfr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eaLnBrk="1" hangingPunct="1"/>
            <a:r>
              <a:rPr lang="ar-SA" sz="3600" dirty="0">
                <a:solidFill>
                  <a:srgbClr val="C00000"/>
                </a:solidFill>
                <a:cs typeface="Arial" pitchFamily="34" charset="0"/>
              </a:rPr>
              <a:t>مفهوم الاستشراق في المعاجم </a:t>
            </a:r>
            <a:r>
              <a:rPr lang="ar-SA" sz="3600" dirty="0" smtClean="0">
                <a:solidFill>
                  <a:srgbClr val="C00000"/>
                </a:solidFill>
                <a:cs typeface="Arial" pitchFamily="34" charset="0"/>
              </a:rPr>
              <a:t>الغربية</a:t>
            </a:r>
            <a:endParaRPr lang="ar-SA" sz="3600" b="1" dirty="0" smtClean="0">
              <a:solidFill>
                <a:srgbClr val="FF0000"/>
              </a:solidFill>
              <a:cs typeface="Arial" pitchFamily="34" charset="0"/>
            </a:endParaRPr>
          </a:p>
        </p:txBody>
      </p:sp>
      <p:sp>
        <p:nvSpPr>
          <p:cNvPr id="5" name="Slide Number Placeholder 3"/>
          <p:cNvSpPr>
            <a:spLocks noGrp="1"/>
          </p:cNvSpPr>
          <p:nvPr>
            <p:ph type="sldNum" sz="quarter" idx="4294967295"/>
          </p:nvPr>
        </p:nvSpPr>
        <p:spPr bwMode="auto">
          <a:xfrm>
            <a:off x="4876800" y="6356350"/>
            <a:ext cx="482600" cy="365125"/>
          </a:xfrm>
          <a:noFill/>
          <a:ln>
            <a:miter lim="800000"/>
            <a:headEnd/>
            <a:tailEnd/>
          </a:ln>
        </p:spPr>
        <p:txBody>
          <a:bodyPr/>
          <a:lstStyle/>
          <a:p>
            <a:fld id="{E1D16D93-8795-4AD6-9A1F-54CC01E741BE}" type="slidenum">
              <a:rPr lang="ar-SA" smtClean="0">
                <a:cs typeface="Arial" pitchFamily="34" charset="0"/>
              </a:rPr>
              <a:pPr/>
              <a:t>8</a:t>
            </a:fld>
            <a:endParaRPr lang="en-US" dirty="0" smtClean="0">
              <a:cs typeface="Arial" pitchFamily="34" charset="0"/>
            </a:endParaRPr>
          </a:p>
        </p:txBody>
      </p:sp>
      <p:sp>
        <p:nvSpPr>
          <p:cNvPr id="7" name="TextBox 6"/>
          <p:cNvSpPr txBox="1"/>
          <p:nvPr/>
        </p:nvSpPr>
        <p:spPr>
          <a:xfrm>
            <a:off x="228600" y="1371600"/>
            <a:ext cx="9448800" cy="4524315"/>
          </a:xfrm>
          <a:prstGeom prst="rect">
            <a:avLst/>
          </a:prstGeom>
          <a:noFill/>
        </p:spPr>
        <p:txBody>
          <a:bodyPr wrap="square" rtlCol="1">
            <a:spAutoFit/>
          </a:bodyPr>
          <a:lstStyle/>
          <a:p>
            <a:r>
              <a:rPr lang="ar-SA" sz="3200" b="1" dirty="0"/>
              <a:t>وفعل "استشرق" العربي مشتق من كلمة "الاستشراق" المترجمة </a:t>
            </a:r>
            <a:r>
              <a:rPr lang="ar-SA" sz="3200" b="1" dirty="0" smtClean="0"/>
              <a:t>عن: </a:t>
            </a:r>
          </a:p>
          <a:p>
            <a:endParaRPr lang="ar-SA" sz="3200" b="1" dirty="0" smtClean="0"/>
          </a:p>
          <a:p>
            <a:pPr marL="457200" indent="-457200">
              <a:buFont typeface="Arial" pitchFamily="34" charset="0"/>
              <a:buChar char="•"/>
            </a:pPr>
            <a:r>
              <a:rPr lang="ar-SA" sz="3200" b="1" dirty="0" smtClean="0"/>
              <a:t>كلمة </a:t>
            </a:r>
            <a:r>
              <a:rPr lang="ar-SA" sz="3200" b="1" dirty="0"/>
              <a:t>"</a:t>
            </a:r>
            <a:r>
              <a:rPr lang="en-US" sz="3200" b="1" dirty="0"/>
              <a:t>Orientalism</a:t>
            </a:r>
            <a:r>
              <a:rPr lang="ar-SA" sz="3200" b="1" dirty="0"/>
              <a:t>" الإنكليزية </a:t>
            </a:r>
            <a:endParaRPr lang="ar-SA" sz="3200" b="1" dirty="0" smtClean="0"/>
          </a:p>
          <a:p>
            <a:pPr marL="457200" indent="-457200">
              <a:buFont typeface="Arial" pitchFamily="34" charset="0"/>
              <a:buChar char="•"/>
            </a:pPr>
            <a:r>
              <a:rPr lang="ar-SA" sz="3200" b="1" dirty="0" smtClean="0"/>
              <a:t>كلمة </a:t>
            </a:r>
            <a:r>
              <a:rPr lang="ar-SA" sz="3200" b="1" dirty="0" smtClean="0"/>
              <a:t>"</a:t>
            </a:r>
            <a:r>
              <a:rPr lang="en-US" sz="3200" b="1" dirty="0" err="1"/>
              <a:t>Orientalisme</a:t>
            </a:r>
            <a:r>
              <a:rPr lang="ar-SA" sz="3200" b="1" dirty="0"/>
              <a:t>" </a:t>
            </a:r>
            <a:r>
              <a:rPr lang="ar-SA" sz="3200" b="1" dirty="0" smtClean="0"/>
              <a:t>الفرنسية </a:t>
            </a:r>
          </a:p>
          <a:p>
            <a:pPr marL="457200" indent="-457200">
              <a:buFont typeface="Arial" pitchFamily="34" charset="0"/>
              <a:buChar char="•"/>
            </a:pPr>
            <a:r>
              <a:rPr lang="ar-SA" sz="3200" b="1" dirty="0" smtClean="0"/>
              <a:t>وعلى نحو متقارب في اللغات الغربية الاخرى الإيطالية والإسبانية فالجذر واحد. </a:t>
            </a:r>
            <a:endParaRPr lang="ar-SA" sz="3200" b="1" dirty="0" smtClean="0"/>
          </a:p>
          <a:p>
            <a:pPr marL="457200" indent="-457200">
              <a:buFont typeface="Wingdings" pitchFamily="2" charset="2"/>
              <a:buChar char="q"/>
            </a:pPr>
            <a:r>
              <a:rPr lang="ar-SA" sz="3200" b="1" dirty="0" smtClean="0"/>
              <a:t>وكلها مصطلحات حديثة في اللغات الغربية</a:t>
            </a:r>
          </a:p>
          <a:p>
            <a:pPr marL="457200" indent="-457200">
              <a:buFont typeface="Wingdings" pitchFamily="2" charset="2"/>
              <a:buChar char="q"/>
            </a:pPr>
            <a:r>
              <a:rPr lang="ar-SA" sz="3200" b="1" dirty="0" smtClean="0"/>
              <a:t>استخدمت </a:t>
            </a:r>
            <a:r>
              <a:rPr lang="ar-SA" sz="3200" b="1" dirty="0"/>
              <a:t>كلمة "مستشرق" ترجمة لكلمة "</a:t>
            </a:r>
            <a:r>
              <a:rPr lang="en-US" sz="3200" b="1" dirty="0"/>
              <a:t>Orientalist</a:t>
            </a:r>
            <a:r>
              <a:rPr lang="ar-SA" sz="3200" b="1" dirty="0"/>
              <a:t>" لتصف المشتغل بهذا الحقل المعرفي</a:t>
            </a:r>
            <a:r>
              <a:rPr lang="ar-SA" sz="3200" b="1" dirty="0" smtClean="0"/>
              <a:t>.</a:t>
            </a:r>
            <a:endParaRPr lang="en-US" sz="3200"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4294967295"/>
          </p:nvPr>
        </p:nvSpPr>
        <p:spPr bwMode="auto">
          <a:xfrm>
            <a:off x="4876800" y="6356350"/>
            <a:ext cx="482600" cy="365125"/>
          </a:xfrm>
          <a:noFill/>
          <a:ln>
            <a:miter lim="800000"/>
            <a:headEnd/>
            <a:tailEnd/>
          </a:ln>
        </p:spPr>
        <p:txBody>
          <a:bodyPr/>
          <a:lstStyle/>
          <a:p>
            <a:fld id="{E1D16D93-8795-4AD6-9A1F-54CC01E741BE}" type="slidenum">
              <a:rPr lang="ar-SA" smtClean="0">
                <a:cs typeface="Arial" pitchFamily="34" charset="0"/>
              </a:rPr>
              <a:pPr/>
              <a:t>9</a:t>
            </a:fld>
            <a:endParaRPr lang="en-US" dirty="0" smtClean="0">
              <a:cs typeface="Arial" pitchFamily="34" charset="0"/>
            </a:endParaRPr>
          </a:p>
        </p:txBody>
      </p:sp>
      <p:sp>
        <p:nvSpPr>
          <p:cNvPr id="7" name="TextBox 6"/>
          <p:cNvSpPr txBox="1"/>
          <p:nvPr/>
        </p:nvSpPr>
        <p:spPr>
          <a:xfrm>
            <a:off x="152400" y="1447800"/>
            <a:ext cx="9448800" cy="5016758"/>
          </a:xfrm>
          <a:prstGeom prst="rect">
            <a:avLst/>
          </a:prstGeom>
          <a:noFill/>
        </p:spPr>
        <p:txBody>
          <a:bodyPr wrap="square" rtlCol="1">
            <a:spAutoFit/>
          </a:bodyPr>
          <a:lstStyle/>
          <a:p>
            <a:pPr marL="457200" indent="-457200">
              <a:buFont typeface="Arial" pitchFamily="34" charset="0"/>
              <a:buChar char="•"/>
            </a:pPr>
            <a:r>
              <a:rPr lang="ar-SA" sz="3200" b="1" dirty="0" smtClean="0"/>
              <a:t>يفضل </a:t>
            </a:r>
            <a:r>
              <a:rPr lang="ar-SA" sz="3200" b="1" dirty="0" smtClean="0"/>
              <a:t>بعض الإسبان </a:t>
            </a:r>
            <a:r>
              <a:rPr lang="ar-SA" sz="3200" b="1" dirty="0"/>
              <a:t>المهتمين بالدراسات العربية والإسلامية </a:t>
            </a:r>
            <a:r>
              <a:rPr lang="ar-SA" sz="3200" b="1" dirty="0" smtClean="0"/>
              <a:t>كلمة </a:t>
            </a:r>
            <a:r>
              <a:rPr lang="ar-SA" sz="3200" b="1" dirty="0" smtClean="0">
                <a:cs typeface="+mj-cs"/>
              </a:rPr>
              <a:t>«</a:t>
            </a:r>
            <a:r>
              <a:rPr lang="en-US" sz="3200" dirty="0">
                <a:cs typeface="+mj-cs"/>
              </a:rPr>
              <a:t>A</a:t>
            </a:r>
            <a:r>
              <a:rPr lang="es-ES" sz="3200" dirty="0" smtClean="0">
                <a:cs typeface="+mj-cs"/>
              </a:rPr>
              <a:t>rabista</a:t>
            </a:r>
            <a:r>
              <a:rPr lang="ar-SA" sz="3200" b="1" dirty="0" smtClean="0">
                <a:cs typeface="+mj-cs"/>
              </a:rPr>
              <a:t>»</a:t>
            </a:r>
            <a:r>
              <a:rPr lang="ar-SA" sz="3200" b="1" dirty="0" smtClean="0">
                <a:cs typeface="+mj-cs"/>
              </a:rPr>
              <a:t> </a:t>
            </a:r>
            <a:r>
              <a:rPr lang="ar-SA" sz="3200" b="1" dirty="0" smtClean="0"/>
              <a:t>«مستعرب»  </a:t>
            </a:r>
            <a:r>
              <a:rPr lang="ar-SA" sz="3200" b="1" dirty="0"/>
              <a:t>أي </a:t>
            </a:r>
            <a:r>
              <a:rPr lang="ar-SA" sz="3200" b="1" dirty="0" smtClean="0"/>
              <a:t>«الاستعراب» </a:t>
            </a:r>
            <a:r>
              <a:rPr lang="ar-SA" sz="3200" b="1" dirty="0"/>
              <a:t>بدلا </a:t>
            </a:r>
            <a:r>
              <a:rPr lang="ar-SA" sz="3200" b="1" dirty="0" smtClean="0"/>
              <a:t>من الاستشراق </a:t>
            </a:r>
            <a:r>
              <a:rPr lang="ar-SA" sz="3200" b="1" dirty="0" smtClean="0"/>
              <a:t> </a:t>
            </a:r>
          </a:p>
          <a:p>
            <a:pPr marL="457200" indent="-457200">
              <a:buFont typeface="Arial" pitchFamily="34" charset="0"/>
              <a:buChar char="•"/>
            </a:pPr>
            <a:r>
              <a:rPr lang="ar-SA" sz="3200" b="1" dirty="0" smtClean="0"/>
              <a:t>ويلح </a:t>
            </a:r>
            <a:r>
              <a:rPr lang="ar-SA" sz="3200" b="1" dirty="0"/>
              <a:t>المستعرب </a:t>
            </a:r>
            <a:r>
              <a:rPr lang="ar-SA" sz="3200" dirty="0" err="1"/>
              <a:t>بيدرو</a:t>
            </a:r>
            <a:r>
              <a:rPr lang="ar-SA" sz="3200" dirty="0"/>
              <a:t> </a:t>
            </a:r>
            <a:r>
              <a:rPr lang="ar-SA" sz="3200" dirty="0" err="1"/>
              <a:t>مارتينث</a:t>
            </a:r>
            <a:r>
              <a:rPr lang="ar-SA" sz="3200" dirty="0"/>
              <a:t> </a:t>
            </a:r>
            <a:r>
              <a:rPr lang="ar-SA" sz="3200" dirty="0" err="1"/>
              <a:t>مونتابيث</a:t>
            </a:r>
            <a:r>
              <a:rPr lang="ar-SA" sz="3200" dirty="0"/>
              <a:t> </a:t>
            </a:r>
            <a:r>
              <a:rPr lang="ar-SA" sz="3200" b="1" dirty="0"/>
              <a:t>على استعمال كلمة </a:t>
            </a:r>
            <a:r>
              <a:rPr lang="ar-SA" sz="3200" b="1" dirty="0" smtClean="0"/>
              <a:t>«الاستعراب</a:t>
            </a:r>
            <a:r>
              <a:rPr lang="ar-SA" sz="3200" b="1" dirty="0"/>
              <a:t>» </a:t>
            </a:r>
            <a:r>
              <a:rPr lang="ar-SA" sz="3200" b="1" dirty="0" smtClean="0">
                <a:cs typeface="+mj-cs"/>
              </a:rPr>
              <a:t>«</a:t>
            </a:r>
            <a:r>
              <a:rPr lang="en-US" sz="3200" dirty="0" err="1">
                <a:cs typeface="+mj-cs"/>
              </a:rPr>
              <a:t>Arabismo</a:t>
            </a:r>
            <a:r>
              <a:rPr lang="ar-SA" sz="3200" b="1" dirty="0" smtClean="0">
                <a:cs typeface="+mj-cs"/>
              </a:rPr>
              <a:t>»</a:t>
            </a:r>
            <a:r>
              <a:rPr lang="ar-SA" sz="3200" b="1" dirty="0" smtClean="0">
                <a:cs typeface="+mj-cs"/>
              </a:rPr>
              <a:t>. </a:t>
            </a:r>
            <a:endParaRPr lang="ar-SA" sz="3200" b="1" dirty="0" smtClean="0"/>
          </a:p>
          <a:p>
            <a:pPr marL="457200" indent="-457200">
              <a:buFont typeface="Arial" pitchFamily="34" charset="0"/>
              <a:buChar char="•"/>
            </a:pPr>
            <a:r>
              <a:rPr lang="ar-SA" sz="3200" b="1" dirty="0" smtClean="0"/>
              <a:t>هؤلاء الاسبان يرون </a:t>
            </a:r>
            <a:r>
              <a:rPr lang="ar-SA" sz="3200" b="1" dirty="0" smtClean="0"/>
              <a:t>الدراسات </a:t>
            </a:r>
            <a:r>
              <a:rPr lang="ar-SA" sz="3200" b="1" dirty="0"/>
              <a:t>التي بدأت في إسبانيا وازدهرت منذ وقت طويل كانت الدراسات العربية، ولا توجد منذ </a:t>
            </a:r>
            <a:r>
              <a:rPr lang="ar-SA" sz="3200" b="1" dirty="0" smtClean="0"/>
              <a:t>البداية </a:t>
            </a:r>
            <a:r>
              <a:rPr lang="ar-SA" sz="3200" b="1" dirty="0"/>
              <a:t>دراسات في التركية وفي الصينية </a:t>
            </a:r>
            <a:r>
              <a:rPr lang="ar-SA" sz="3200" b="1" dirty="0" smtClean="0"/>
              <a:t>والهندية</a:t>
            </a:r>
            <a:endParaRPr lang="ar-SA" sz="3200" b="1" baseline="30000" dirty="0" smtClean="0"/>
          </a:p>
          <a:p>
            <a:pPr marL="457200" indent="-457200">
              <a:buFont typeface="Arial" pitchFamily="34" charset="0"/>
              <a:buChar char="•"/>
            </a:pPr>
            <a:r>
              <a:rPr lang="ar-SA" sz="3200" b="1" dirty="0" smtClean="0"/>
              <a:t>مع </a:t>
            </a:r>
            <a:r>
              <a:rPr lang="ar-SA" sz="3200" b="1" dirty="0"/>
              <a:t>التقدير </a:t>
            </a:r>
            <a:r>
              <a:rPr lang="ar-SA" sz="3200" b="1" dirty="0" err="1"/>
              <a:t>لوجة</a:t>
            </a:r>
            <a:r>
              <a:rPr lang="ar-SA" sz="3200" b="1" dirty="0"/>
              <a:t> نظر الإسبان، لكن هذا خاص بهم، ولا يخرج مفهوم الاستشراق عن سياقه بل تظل له الدلالة العامة والمضامين الفكرية والسياق التاريخي. </a:t>
            </a:r>
            <a:endParaRPr lang="en-US" sz="3200" b="1" dirty="0"/>
          </a:p>
        </p:txBody>
      </p:sp>
      <p:sp>
        <p:nvSpPr>
          <p:cNvPr id="8" name="Title 1"/>
          <p:cNvSpPr>
            <a:spLocks noGrp="1"/>
          </p:cNvSpPr>
          <p:nvPr>
            <p:ph type="title" idx="4294967295"/>
          </p:nvPr>
        </p:nvSpPr>
        <p:spPr>
          <a:xfrm>
            <a:off x="533400" y="304800"/>
            <a:ext cx="8915400" cy="1143000"/>
          </a:xfr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eaLnBrk="1" hangingPunct="1"/>
            <a:r>
              <a:rPr lang="ar-SA" sz="3600" dirty="0">
                <a:solidFill>
                  <a:srgbClr val="C00000"/>
                </a:solidFill>
                <a:cs typeface="Arial" pitchFamily="34" charset="0"/>
              </a:rPr>
              <a:t>مفهوم الاستشراق في المعاجم </a:t>
            </a:r>
            <a:r>
              <a:rPr lang="ar-SA" sz="3600" dirty="0" smtClean="0">
                <a:solidFill>
                  <a:srgbClr val="C00000"/>
                </a:solidFill>
                <a:cs typeface="Arial" pitchFamily="34" charset="0"/>
              </a:rPr>
              <a:t>الغربية</a:t>
            </a:r>
            <a:endParaRPr lang="ar-SA" sz="3600" b="1" dirty="0" smtClean="0">
              <a:solidFill>
                <a:srgbClr val="FF0000"/>
              </a:solidFill>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1766</TotalTime>
  <Words>907</Words>
  <Application>Microsoft Office PowerPoint</Application>
  <PresentationFormat>A4 Paper (210x297 mm)</PresentationFormat>
  <Paragraphs>113</Paragraphs>
  <Slides>19</Slides>
  <Notes>0</Notes>
  <HiddenSlides>0</HiddenSlides>
  <MMClips>0</MMClips>
  <ScaleCrop>false</ScaleCrop>
  <HeadingPairs>
    <vt:vector size="4" baseType="variant">
      <vt:variant>
        <vt:lpstr>نسق</vt:lpstr>
      </vt:variant>
      <vt:variant>
        <vt:i4>1</vt:i4>
      </vt:variant>
      <vt:variant>
        <vt:lpstr>عناوين الشرائح</vt:lpstr>
      </vt:variant>
      <vt:variant>
        <vt:i4>19</vt:i4>
      </vt:variant>
    </vt:vector>
  </HeadingPairs>
  <TitlesOfParts>
    <vt:vector size="20" baseType="lpstr">
      <vt:lpstr>Office Theme</vt:lpstr>
      <vt:lpstr>عرض تقديمي في PowerPoint</vt:lpstr>
      <vt:lpstr>المحاضرة الأولى:   مفهوم الاستشراق ودلالاته</vt:lpstr>
      <vt:lpstr>مفهوم الاستشراق</vt:lpstr>
      <vt:lpstr>مفهوم الاستشراق في المعاجم العربية</vt:lpstr>
      <vt:lpstr>مفهوم الاستشراق في المعاجم العربية</vt:lpstr>
      <vt:lpstr>مفهوم الاستشراق في المعاجم العربية</vt:lpstr>
      <vt:lpstr>مفهوم الاستشراق في المعاجم الغربية</vt:lpstr>
      <vt:lpstr>مفهوم الاستشراق في المعاجم الغربية</vt:lpstr>
      <vt:lpstr>مفهوم الاستشراق في المعاجم الغربية</vt:lpstr>
      <vt:lpstr>مفهوم الاستشراق في المعاجم الغربية</vt:lpstr>
      <vt:lpstr>مفهوم الاستشراق في المعاجم الغربية</vt:lpstr>
      <vt:lpstr>شيوع مصطلح الاستشراق</vt:lpstr>
      <vt:lpstr>مزيد من الدلالات لمفهوم الاستشراق</vt:lpstr>
      <vt:lpstr>مزيد من الدلالات لمفهوم الاستشراق 1</vt:lpstr>
      <vt:lpstr>مزيد من الدلالات لمفهوم الاستشراق</vt:lpstr>
      <vt:lpstr>مزيد من الدلالات لمفهوم الاستشراق</vt:lpstr>
      <vt:lpstr>مضامين التعريف </vt:lpstr>
      <vt:lpstr>دلالة الاستشراق في هذا المقرر</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nader darawsheh</dc:creator>
  <cp:lastModifiedBy>zabuelhaj</cp:lastModifiedBy>
  <cp:revision>118</cp:revision>
  <dcterms:created xsi:type="dcterms:W3CDTF">2009-10-14T19:14:34Z</dcterms:created>
  <dcterms:modified xsi:type="dcterms:W3CDTF">2012-09-06T13:27:48Z</dcterms:modified>
</cp:coreProperties>
</file>