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1"/>
  </p:notesMasterIdLst>
  <p:sldIdLst>
    <p:sldId id="256" r:id="rId2"/>
    <p:sldId id="257" r:id="rId3"/>
    <p:sldId id="313" r:id="rId4"/>
    <p:sldId id="312" r:id="rId5"/>
    <p:sldId id="311" r:id="rId6"/>
    <p:sldId id="310" r:id="rId7"/>
    <p:sldId id="309" r:id="rId8"/>
    <p:sldId id="308" r:id="rId9"/>
    <p:sldId id="307" r:id="rId10"/>
    <p:sldId id="306" r:id="rId11"/>
    <p:sldId id="305" r:id="rId12"/>
    <p:sldId id="304" r:id="rId13"/>
    <p:sldId id="303" r:id="rId14"/>
    <p:sldId id="302" r:id="rId15"/>
    <p:sldId id="301" r:id="rId16"/>
    <p:sldId id="300" r:id="rId17"/>
    <p:sldId id="314" r:id="rId18"/>
    <p:sldId id="315" r:id="rId19"/>
    <p:sldId id="266" r:id="rId20"/>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19" autoAdjust="0"/>
    <p:restoredTop sz="94664" autoAdjust="0"/>
  </p:normalViewPr>
  <p:slideViewPr>
    <p:cSldViewPr>
      <p:cViewPr>
        <p:scale>
          <a:sx n="60" d="100"/>
          <a:sy n="60" d="100"/>
        </p:scale>
        <p:origin x="-1908" y="-930"/>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10/3/2012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فقدموا معلومات موسعة ومفصلة عن الدول التي رغبت الدول الغربية في استعمـارها والاستيلاء على ثرواتها وخيراتها. وقد اختلط الأمر في وقت من الأوقات بين المستعمر والمستشرق فقد كان كثير من الموظفين الاستعماريين على دراية بالشرق لغة وتاريخاً وسياسة واقتصـاداً. </a:t>
            </a:r>
            <a:endParaRPr lang="en-US" b="1" dirty="0"/>
          </a:p>
        </p:txBody>
      </p:sp>
    </p:spTree>
    <p:extLst>
      <p:ext uri="{BB962C8B-B14F-4D97-AF65-F5344CB8AC3E}">
        <p14:creationId xmlns:p14="http://schemas.microsoft.com/office/powerpoint/2010/main" val="3838123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فمثلاً المستشرق البريطاني </a:t>
            </a:r>
            <a:r>
              <a:rPr lang="ar-SA" b="1" dirty="0" err="1"/>
              <a:t>لوريمر</a:t>
            </a:r>
            <a:r>
              <a:rPr lang="ar-SA" b="1" dirty="0"/>
              <a:t> (</a:t>
            </a:r>
            <a:r>
              <a:rPr lang="en-US" b="1" dirty="0"/>
              <a:t>J.G. </a:t>
            </a:r>
            <a:r>
              <a:rPr lang="en-US" b="1" dirty="0" err="1"/>
              <a:t>Lorimer</a:t>
            </a:r>
            <a:r>
              <a:rPr lang="ar-SA" b="1" dirty="0"/>
              <a:t>)  كتاباً بل قل موسوعة من أربعة عشر مجلداً بعنوان: (دليل الخليج وعُمان ووسط الجزيرة: الجغرافي والتاريخي) في سنة 1915م. قد ظلّت هذه الموسوعة سرّية المحتوى لا يستخدمها إلا موظفو الدوائر الاستعمارية </a:t>
            </a:r>
            <a:r>
              <a:rPr lang="ar-SA" b="1" dirty="0" err="1"/>
              <a:t>البرطانية</a:t>
            </a:r>
            <a:r>
              <a:rPr lang="ar-SA" b="1" dirty="0"/>
              <a:t>، حتى سنة 1970م حين سمحت الحكومة البريطانية بنشرها</a:t>
            </a:r>
            <a:r>
              <a:rPr lang="ar-SA" b="1" dirty="0" smtClean="0"/>
              <a:t>.</a:t>
            </a:r>
            <a:endParaRPr lang="en-US" b="1" dirty="0"/>
          </a:p>
        </p:txBody>
      </p:sp>
    </p:spTree>
    <p:extLst>
      <p:ext uri="{BB962C8B-B14F-4D97-AF65-F5344CB8AC3E}">
        <p14:creationId xmlns:p14="http://schemas.microsoft.com/office/powerpoint/2010/main" val="3683523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كان </a:t>
            </a:r>
            <a:r>
              <a:rPr lang="ar-SA" b="1" dirty="0"/>
              <a:t>الموظف الاستعماري لا يحصل على الوظيفة في الإدارة الاستعمارية ما لم يكن على دراية بالمنطقة التي سيعمل بها. واستمر الارتباط بين الدراسات العربية الإسلامية وبين الحكومات الغربية حتى يومنا هذا. </a:t>
            </a:r>
            <a:endParaRPr lang="en-US" b="1" dirty="0"/>
          </a:p>
          <a:p>
            <a:pPr rtl="1"/>
            <a:r>
              <a:rPr lang="ar-SA" b="1" dirty="0"/>
              <a:t> </a:t>
            </a:r>
            <a:endParaRPr lang="en-US" b="1" dirty="0"/>
          </a:p>
        </p:txBody>
      </p:sp>
    </p:spTree>
    <p:extLst>
      <p:ext uri="{BB962C8B-B14F-4D97-AF65-F5344CB8AC3E}">
        <p14:creationId xmlns:p14="http://schemas.microsoft.com/office/powerpoint/2010/main" val="1485675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ومن الأدلة على هذا الارتباط أن تأسيس مدرسة الدراسات الشرقية والأفريقية بجـامعة لندن قد أُسّسَت سنة 1916م بناء على اقتراح من أحد النواب في البرلمان البريطاني. </a:t>
            </a:r>
            <a:endParaRPr lang="ar-SA" b="1" dirty="0" smtClean="0"/>
          </a:p>
          <a:p>
            <a:pPr rtl="1"/>
            <a:r>
              <a:rPr lang="ar-SA" b="1" dirty="0" smtClean="0"/>
              <a:t>وبعد </a:t>
            </a:r>
            <a:r>
              <a:rPr lang="ar-SA" b="1" dirty="0"/>
              <a:t>انتهاء الحرب العالمية الثانية رأت الحكومة البريطانية أن نفوذها في العالم الإسلامي بدأ ينحسر فكان لا بد من الاهتمام بالدراسات العربية الإسلامية فكلفت الحكومة البريطانية لجنة حكومية برئاسة </a:t>
            </a:r>
            <a:r>
              <a:rPr lang="ar-SA" b="1" dirty="0" err="1"/>
              <a:t>الإيرل</a:t>
            </a:r>
            <a:r>
              <a:rPr lang="ar-SA" b="1" dirty="0"/>
              <a:t> </a:t>
            </a:r>
            <a:r>
              <a:rPr lang="ar-SA" b="1" dirty="0" err="1"/>
              <a:t>سكاربورو</a:t>
            </a:r>
            <a:r>
              <a:rPr lang="ar-SA" b="1" dirty="0"/>
              <a:t> (</a:t>
            </a:r>
            <a:r>
              <a:rPr lang="en-US" b="1" dirty="0" err="1"/>
              <a:t>Scarbrough</a:t>
            </a:r>
            <a:r>
              <a:rPr lang="ar-SA" b="1" dirty="0"/>
              <a:t>) لدراسة أوضاع الدراسات العربية الإسلامية في الجامعات البريطانية. ووضعت اللجنة تقريرها حول هذه الدراسات وقدمت فيه مقترحاتها لتطوير هذه الدراسات واستمرارها. </a:t>
            </a:r>
            <a:endParaRPr lang="en-US" b="1" dirty="0"/>
          </a:p>
          <a:p>
            <a:endParaRPr lang="ar-SA" dirty="0"/>
          </a:p>
        </p:txBody>
      </p:sp>
    </p:spTree>
    <p:extLst>
      <p:ext uri="{BB962C8B-B14F-4D97-AF65-F5344CB8AC3E}">
        <p14:creationId xmlns:p14="http://schemas.microsoft.com/office/powerpoint/2010/main" val="819936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وفي عام 1961 كونت الحكومة البريطانية لجنة أخرى برئاسة السير وليام </a:t>
            </a:r>
            <a:r>
              <a:rPr lang="ar-SA" b="1" dirty="0" err="1"/>
              <a:t>هايتر</a:t>
            </a:r>
            <a:r>
              <a:rPr lang="ar-SA" b="1" dirty="0"/>
              <a:t> (</a:t>
            </a:r>
            <a:r>
              <a:rPr lang="en-US" b="1" dirty="0"/>
              <a:t>Sir William </a:t>
            </a:r>
            <a:r>
              <a:rPr lang="en-US" b="1" dirty="0" err="1"/>
              <a:t>Hayter</a:t>
            </a:r>
            <a:r>
              <a:rPr lang="ar-SA" b="1" dirty="0"/>
              <a:t>) لدراسة هذا المجال المعرفي، وقامت اللجنة باستجواب عدد كبير من المتخصصين في هذا المجال، كما زارت أقسام الدراسات العربية والإسلامية في الجامعات البريطانية وفي عشر جامعات أمـريكية وجامعتين كنديتين. وكانت زيارتها للولايات المتحدة بقصد التعرف على التطورات التي أحدثها الأمريكيون في هذا المجال، وكان ذلك بتمويل من مؤسستي </a:t>
            </a:r>
            <a:r>
              <a:rPr lang="ar-SA" b="1" dirty="0" err="1"/>
              <a:t>روكفللر</a:t>
            </a:r>
            <a:r>
              <a:rPr lang="ar-SA" b="1" dirty="0"/>
              <a:t> وفورد</a:t>
            </a:r>
            <a:r>
              <a:rPr lang="ar-SA" b="1" dirty="0" smtClean="0"/>
              <a:t>.</a:t>
            </a:r>
            <a:endParaRPr lang="en-US" b="1" dirty="0"/>
          </a:p>
        </p:txBody>
      </p:sp>
    </p:spTree>
    <p:extLst>
      <p:ext uri="{BB962C8B-B14F-4D97-AF65-F5344CB8AC3E}">
        <p14:creationId xmlns:p14="http://schemas.microsoft.com/office/powerpoint/2010/main" val="1568554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ومما يؤكد ارتباط الدراسات العربية الإسلامية بالأهداف السياسية الاستعمارية (رغم انحسار الاستعمار العسكري) أن الحكومة الأمريكية موّلت عدداً من المراكز للدراسات العربية الإسلامية في العديد من الجامعات الأمريكية، وما زالت تمول بعضها إما تمويلاً كاملاً أو تمويلاً جزئياً وفقا لمدى ارتباط الدراسة بأهداف الحكومة الأمريكية </a:t>
            </a:r>
            <a:r>
              <a:rPr lang="ar-SA" b="1" dirty="0" smtClean="0"/>
              <a:t>وسياستها</a:t>
            </a:r>
            <a:endParaRPr lang="en-US" b="1" dirty="0"/>
          </a:p>
        </p:txBody>
      </p:sp>
    </p:spTree>
    <p:extLst>
      <p:ext uri="{BB962C8B-B14F-4D97-AF65-F5344CB8AC3E}">
        <p14:creationId xmlns:p14="http://schemas.microsoft.com/office/powerpoint/2010/main" val="31193532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كما يستضيف الكونجرس وبخاصة لجنة الشؤون الخارجية أساتذة الجامعات والباحثين المتخصصين في الدراسات العربية الإسلامية لتقديم نتائج بحوثهم وإلقاء محاضرات على أعضاء اللجنة، كما ينشر الكونجرس هذه المحاضرات والاستجوابات نشراً محدوداً لفائدة رجال السياسة الأمريكيين.</a:t>
            </a:r>
            <a:endParaRPr lang="en-US" b="1" dirty="0"/>
          </a:p>
          <a:p>
            <a:endParaRPr lang="ar-SA" dirty="0"/>
          </a:p>
          <a:p>
            <a:endParaRPr lang="ar-SA" dirty="0"/>
          </a:p>
          <a:p>
            <a:endParaRPr lang="ar-SA" dirty="0"/>
          </a:p>
          <a:p>
            <a:endParaRPr lang="ar-SA" dirty="0"/>
          </a:p>
        </p:txBody>
      </p:sp>
    </p:spTree>
    <p:extLst>
      <p:ext uri="{BB962C8B-B14F-4D97-AF65-F5344CB8AC3E}">
        <p14:creationId xmlns:p14="http://schemas.microsoft.com/office/powerpoint/2010/main" val="11049824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فلم </a:t>
            </a:r>
            <a:r>
              <a:rPr lang="ar-SA" b="1" dirty="0"/>
              <a:t>يكن معظم الرحالة البريطانيين الذين وصلوا إلى الجزيرة العربية في القرن التاسع عشر وصدر القرن العشرين من امثال </a:t>
            </a:r>
            <a:r>
              <a:rPr lang="ar-SA" b="1" dirty="0" err="1"/>
              <a:t>بيرتون</a:t>
            </a:r>
            <a:r>
              <a:rPr lang="ar-SA" b="1" dirty="0"/>
              <a:t> (</a:t>
            </a:r>
            <a:r>
              <a:rPr lang="en-US" b="1" dirty="0"/>
              <a:t>Burton</a:t>
            </a:r>
            <a:r>
              <a:rPr lang="ar-SA" b="1" dirty="0"/>
              <a:t>) (ت1890م) </a:t>
            </a:r>
            <a:r>
              <a:rPr lang="ar-SA" b="1" dirty="0" err="1"/>
              <a:t>وبلجريف</a:t>
            </a:r>
            <a:r>
              <a:rPr lang="ar-SA" b="1" dirty="0"/>
              <a:t> (</a:t>
            </a:r>
            <a:r>
              <a:rPr lang="en-US" b="1" dirty="0" err="1"/>
              <a:t>Polgrave</a:t>
            </a:r>
            <a:r>
              <a:rPr lang="ar-SA" b="1" dirty="0"/>
              <a:t>) (ت1888م) </a:t>
            </a:r>
            <a:r>
              <a:rPr lang="ar-SA" b="1" dirty="0" err="1"/>
              <a:t>وداوتي</a:t>
            </a:r>
            <a:r>
              <a:rPr lang="ar-SA" b="1" dirty="0"/>
              <a:t> (</a:t>
            </a:r>
            <a:r>
              <a:rPr lang="en-US" b="1" dirty="0"/>
              <a:t>Doughty</a:t>
            </a:r>
            <a:r>
              <a:rPr lang="ar-SA" b="1" dirty="0"/>
              <a:t>) (ت1926م) ولورنس(</a:t>
            </a:r>
            <a:r>
              <a:rPr lang="en-US" b="1" dirty="0"/>
              <a:t>Lawrence</a:t>
            </a:r>
            <a:r>
              <a:rPr lang="ar-SA" b="1" dirty="0"/>
              <a:t>) (ت1935م) </a:t>
            </a:r>
            <a:r>
              <a:rPr lang="ar-SA" b="1" dirty="0" err="1"/>
              <a:t>وفيليبي</a:t>
            </a:r>
            <a:r>
              <a:rPr lang="ar-SA" b="1" dirty="0"/>
              <a:t> (</a:t>
            </a:r>
            <a:r>
              <a:rPr lang="en-US" b="1" dirty="0" err="1"/>
              <a:t>Philby</a:t>
            </a:r>
            <a:r>
              <a:rPr lang="ar-SA" b="1" dirty="0"/>
              <a:t>) (ت1960م) لم يكونوا أدباء عظام فحسب، بل كانوا سوى </a:t>
            </a:r>
            <a:r>
              <a:rPr lang="ar-SA" b="1" dirty="0" err="1"/>
              <a:t>داوتي</a:t>
            </a:r>
            <a:r>
              <a:rPr lang="ar-SA" b="1" dirty="0"/>
              <a:t>، عملاء للحكومة البريطانية، فقد أرسلوا لرعاية المصالح الاستعمارية البريطانية في المنطقة. شاز</a:t>
            </a:r>
            <a:endParaRPr lang="ar-SA" dirty="0"/>
          </a:p>
          <a:p>
            <a:endParaRPr lang="ar-SA" dirty="0"/>
          </a:p>
          <a:p>
            <a:endParaRPr lang="ar-SA" dirty="0"/>
          </a:p>
        </p:txBody>
      </p:sp>
    </p:spTree>
    <p:extLst>
      <p:ext uri="{BB962C8B-B14F-4D97-AF65-F5344CB8AC3E}">
        <p14:creationId xmlns:p14="http://schemas.microsoft.com/office/powerpoint/2010/main" val="3496642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endParaRPr lang="ar-SA" b="1" dirty="0" smtClean="0"/>
          </a:p>
          <a:p>
            <a:pPr rtl="1"/>
            <a:r>
              <a:rPr lang="ar-SA" b="1" dirty="0" smtClean="0"/>
              <a:t>بالرغـم </a:t>
            </a:r>
            <a:r>
              <a:rPr lang="ar-SA" b="1" dirty="0"/>
              <a:t>من أنه قد يوجد عدد محدد جداً من الباحثين الغربيين دفعهم </a:t>
            </a:r>
            <a:r>
              <a:rPr lang="en-US" b="1" dirty="0" smtClean="0"/>
              <a:t>  </a:t>
            </a:r>
            <a:r>
              <a:rPr lang="ar-SA" b="1" dirty="0" smtClean="0"/>
              <a:t>حب </a:t>
            </a:r>
            <a:r>
              <a:rPr lang="ar-SA" b="1" dirty="0"/>
              <a:t>العلم لدراسة الشرق أو العالم الإسلامي. </a:t>
            </a:r>
            <a:r>
              <a:rPr lang="ar-SA" b="1" dirty="0" smtClean="0"/>
              <a:t> ن</a:t>
            </a:r>
            <a:endParaRPr lang="en-US" b="1" dirty="0"/>
          </a:p>
          <a:p>
            <a:pPr rtl="1"/>
            <a:endParaRPr lang="ar-SA" dirty="0"/>
          </a:p>
        </p:txBody>
      </p:sp>
    </p:spTree>
    <p:extLst>
      <p:ext uri="{BB962C8B-B14F-4D97-AF65-F5344CB8AC3E}">
        <p14:creationId xmlns:p14="http://schemas.microsoft.com/office/powerpoint/2010/main" val="1478403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733800"/>
          </a:xfrm>
        </p:spPr>
        <p:txBody>
          <a:bodyPr/>
          <a:lstStyle/>
          <a:p>
            <a:pPr rtl="1" eaLnBrk="1" hangingPunct="1"/>
            <a:r>
              <a:rPr lang="ar-SA" b="1" spc="-150" dirty="0" smtClean="0">
                <a:solidFill>
                  <a:srgbClr val="376092"/>
                </a:solidFill>
                <a:latin typeface="ae_AlMateen" pitchFamily="2" charset="-78"/>
                <a:cs typeface="ae_AlMateen" pitchFamily="2" charset="-78"/>
              </a:rPr>
              <a:t>المحاضرة الخامسة</a:t>
            </a:r>
            <a:br>
              <a:rPr lang="ar-SA" b="1" spc="-150" dirty="0" smtClean="0">
                <a:solidFill>
                  <a:srgbClr val="376092"/>
                </a:solidFill>
                <a:latin typeface="ae_AlMateen" pitchFamily="2" charset="-78"/>
                <a:cs typeface="ae_AlMateen" pitchFamily="2" charset="-78"/>
              </a:rPr>
            </a:br>
            <a:r>
              <a:rPr lang="ar-SA" spc="-150" dirty="0" smtClean="0">
                <a:solidFill>
                  <a:srgbClr val="376092"/>
                </a:solidFill>
                <a:latin typeface="ae_AlMateen" pitchFamily="2" charset="-78"/>
                <a:cs typeface="ae_AlMateen" pitchFamily="2" charset="-78"/>
              </a:rPr>
              <a:t/>
            </a:r>
            <a:br>
              <a:rPr lang="ar-SA" spc="-150" dirty="0" smtClean="0">
                <a:solidFill>
                  <a:srgbClr val="376092"/>
                </a:solidFill>
                <a:latin typeface="ae_AlMateen" pitchFamily="2" charset="-78"/>
                <a:cs typeface="ae_AlMateen" pitchFamily="2" charset="-78"/>
              </a:rPr>
            </a:br>
            <a:r>
              <a:rPr lang="ar-SA" b="1" dirty="0"/>
              <a:t>تفسير الظاهرة </a:t>
            </a:r>
            <a:r>
              <a:rPr lang="ar-SA" b="1" dirty="0" err="1"/>
              <a:t>الاستشراقية</a:t>
            </a:r>
            <a:r>
              <a:rPr lang="ar-SA" b="1" dirty="0"/>
              <a:t> </a:t>
            </a:r>
            <a:r>
              <a:rPr lang="ar-SA" b="1" dirty="0" smtClean="0"/>
              <a:t>من خلال الدافع </a:t>
            </a:r>
            <a:r>
              <a:rPr lang="ar-SA" b="1" dirty="0"/>
              <a:t>الاستعماري</a:t>
            </a:r>
            <a:endParaRPr lang="en-US"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 </a:t>
            </a:r>
            <a:r>
              <a:rPr lang="ar-SA" b="1" dirty="0" smtClean="0"/>
              <a:t>انطلق </a:t>
            </a:r>
            <a:r>
              <a:rPr lang="ar-SA" b="1" dirty="0"/>
              <a:t>الاوروبيون في أنحاء العالم، في خضم البدايات الاولى للظاهرة الاستعمارية، أملا في الاهتداء إلى أماكن جديدة تصلح </a:t>
            </a:r>
            <a:r>
              <a:rPr lang="ar-SA" b="1" dirty="0" err="1"/>
              <a:t>للستيطان</a:t>
            </a:r>
            <a:r>
              <a:rPr lang="ar-SA" b="1" dirty="0"/>
              <a:t> أو للاستغلال، فمنذ القرن السادس عشر، ويمكن الإشارة إلى حدث معين بوصفه نقطة مرجعية لذلك </a:t>
            </a:r>
            <a:endParaRPr lang="ar-SA" b="1" dirty="0" smtClean="0"/>
          </a:p>
          <a:p>
            <a:pPr rtl="1"/>
            <a:r>
              <a:rPr lang="ar-SA" b="1" dirty="0" smtClean="0"/>
              <a:t>وهو </a:t>
            </a:r>
            <a:r>
              <a:rPr lang="ar-SA" b="1" dirty="0"/>
              <a:t>عبور ماجلان (</a:t>
            </a:r>
            <a:r>
              <a:rPr lang="en-US" b="1" dirty="0"/>
              <a:t>Fernando de </a:t>
            </a:r>
            <a:r>
              <a:rPr lang="en-US" b="1" dirty="0" err="1"/>
              <a:t>Magallanes</a:t>
            </a:r>
            <a:r>
              <a:rPr lang="ar-SA" b="1" dirty="0"/>
              <a:t>) المحيط الهادي سنة 926ﻫ/1520م إلى الفلبين حيث لقي حتفه هناك، </a:t>
            </a:r>
            <a:endParaRPr lang="ar-SA" b="1" dirty="0" smtClean="0"/>
          </a:p>
          <a:p>
            <a:pPr rtl="1"/>
            <a:r>
              <a:rPr lang="ar-SA" b="1" dirty="0" smtClean="0"/>
              <a:t>إلى </a:t>
            </a:r>
            <a:r>
              <a:rPr lang="ar-SA" b="1" dirty="0"/>
              <a:t>النصف الثاني من القرن الثامن عشر عندما وصل جيمس كوك (</a:t>
            </a:r>
            <a:r>
              <a:rPr lang="en-US" b="1" dirty="0"/>
              <a:t>James Cook</a:t>
            </a:r>
            <a:r>
              <a:rPr lang="ar-SA" b="1" dirty="0"/>
              <a:t>) ‏1186ﻫ/1776م إلى استراليا وجزر المحيط الهادئ، وتعرّف الأوروبيون على الجنوب الإفريقي وجزر الهند الشرقية ونيوزيلاندا. </a:t>
            </a:r>
            <a:endParaRPr lang="en-US" b="1" dirty="0"/>
          </a:p>
        </p:txBody>
      </p:sp>
    </p:spTree>
    <p:extLst>
      <p:ext uri="{BB962C8B-B14F-4D97-AF65-F5344CB8AC3E}">
        <p14:creationId xmlns:p14="http://schemas.microsoft.com/office/powerpoint/2010/main" val="39786392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لم يكن المقصود من هذا التعرف مجرد زيادة المعلومات وجمع الحقائق، بل كان لكل رحلة تقريبا غاية رئيسية فمثلاً تعرف المستعمرون الاوربيون على الاقسام الجنوبية من إفريقيا التي تصدر الذهب والرقيق إليهم، وقد جاء الانتشار الاوروبي في هذه المناطق على شكل موجات.  </a:t>
            </a:r>
            <a:endParaRPr lang="en-US" b="1" dirty="0"/>
          </a:p>
          <a:p>
            <a:pPr rtl="1"/>
            <a:endParaRPr lang="en-US" b="1" dirty="0"/>
          </a:p>
          <a:p>
            <a:pPr rtl="1"/>
            <a:r>
              <a:rPr lang="ar-SA" b="1" dirty="0"/>
              <a:t> </a:t>
            </a:r>
            <a:endParaRPr lang="en-US" b="1" dirty="0"/>
          </a:p>
          <a:p>
            <a:pPr rtl="1"/>
            <a:endParaRPr lang="ar-SA" b="1" dirty="0"/>
          </a:p>
          <a:p>
            <a:endParaRPr lang="ar-SA" dirty="0"/>
          </a:p>
        </p:txBody>
      </p:sp>
    </p:spTree>
    <p:extLst>
      <p:ext uri="{BB962C8B-B14F-4D97-AF65-F5344CB8AC3E}">
        <p14:creationId xmlns:p14="http://schemas.microsoft.com/office/powerpoint/2010/main" val="4211748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في البداية نشأت </a:t>
            </a:r>
            <a:r>
              <a:rPr lang="ar-SA" b="1" dirty="0" err="1"/>
              <a:t>إمبروطريات</a:t>
            </a:r>
            <a:r>
              <a:rPr lang="ar-SA" b="1" dirty="0"/>
              <a:t> تجارية استعمارية غربية قامت في القرنين السادس عشر والسابع عشر على أيدي </a:t>
            </a:r>
            <a:r>
              <a:rPr lang="ar-SA" b="1" dirty="0" err="1"/>
              <a:t>الأسبان</a:t>
            </a:r>
            <a:r>
              <a:rPr lang="ar-SA" b="1" dirty="0"/>
              <a:t> والبرتغاليين إلا أن القرن الثامن عشر ومن ثم القرن التاسع عشر شهدا اكبر توسع وانتشار للمستعمرين الأوربيين، وشهد تسلطهم على شعوب متعددة، وعناصر مختلفة. يكفي الإشارة إلى أن بريطانيا كانت في عام 1815 أكبر دولة استعمارية في العالم، وأصبحت تسمى </a:t>
            </a:r>
            <a:r>
              <a:rPr lang="ar-SA" b="1" dirty="0" err="1"/>
              <a:t>الامبرطورية</a:t>
            </a:r>
            <a:r>
              <a:rPr lang="ar-SA" b="1" dirty="0"/>
              <a:t> التي لا تغيب عنها الشمس. </a:t>
            </a:r>
            <a:endParaRPr lang="en-US" b="1" dirty="0"/>
          </a:p>
        </p:txBody>
      </p:sp>
    </p:spTree>
    <p:extLst>
      <p:ext uri="{BB962C8B-B14F-4D97-AF65-F5344CB8AC3E}">
        <p14:creationId xmlns:p14="http://schemas.microsoft.com/office/powerpoint/2010/main" val="3937975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لقد كان للمد الاستعماري في العالم الإسلامي دور كبير في تحديد طبيعة النظرة الأوروبية إلى الشرق لا سيما بعد منتصف القرن التاسع عشر، </a:t>
            </a:r>
            <a:endParaRPr lang="en-US" b="1" dirty="0"/>
          </a:p>
          <a:p>
            <a:pPr rtl="1"/>
            <a:r>
              <a:rPr lang="ar-SA" b="1" dirty="0"/>
              <a:t>وقد افاد </a:t>
            </a:r>
            <a:r>
              <a:rPr lang="ar-SA" b="1" dirty="0" err="1"/>
              <a:t>الإستعمار</a:t>
            </a:r>
            <a:r>
              <a:rPr lang="ar-SA" b="1" dirty="0"/>
              <a:t> من التراث </a:t>
            </a:r>
            <a:r>
              <a:rPr lang="ar-SA" b="1" dirty="0" err="1"/>
              <a:t>الاستشراقي</a:t>
            </a:r>
            <a:endParaRPr lang="en-US" b="1" dirty="0"/>
          </a:p>
          <a:p>
            <a:pPr rtl="1"/>
            <a:r>
              <a:rPr lang="ar-SA" b="1" dirty="0"/>
              <a:t>ومن ناحية اخرى كان للسيطرة الغربية على الشرق دورها في تعزيز موقف الاستشراق، وقد تزامنت مرحلة التقدم بل قل التضخم في المؤسسات </a:t>
            </a:r>
            <a:r>
              <a:rPr lang="ar-SA" b="1" dirty="0" err="1"/>
              <a:t>الاستشراقية</a:t>
            </a:r>
            <a:r>
              <a:rPr lang="ar-SA" b="1" dirty="0"/>
              <a:t> وفي أعمالها مع مرحلة التوسع الاوروبي في الشرق. </a:t>
            </a:r>
            <a:endParaRPr lang="en-US" b="1" dirty="0"/>
          </a:p>
          <a:p>
            <a:endParaRPr lang="ar-SA" dirty="0"/>
          </a:p>
        </p:txBody>
      </p:sp>
    </p:spTree>
    <p:extLst>
      <p:ext uri="{BB962C8B-B14F-4D97-AF65-F5344CB8AC3E}">
        <p14:creationId xmlns:p14="http://schemas.microsoft.com/office/powerpoint/2010/main" val="295339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شهد القرن التاسع عشر استيلاء المستعمرين الغربيين على مناطق شاسعة من العالم الإسلامي </a:t>
            </a:r>
            <a:r>
              <a:rPr lang="ar-SA" b="1" dirty="0" smtClean="0"/>
              <a:t>على سبيل المثال:</a:t>
            </a:r>
            <a:endParaRPr lang="en-US" b="1" dirty="0"/>
          </a:p>
          <a:p>
            <a:pPr rtl="1"/>
            <a:r>
              <a:rPr lang="ar-SA" b="1" dirty="0"/>
              <a:t>في 1857م تم استيلاء الانجليز على </a:t>
            </a:r>
            <a:r>
              <a:rPr lang="ar-SA" b="1" dirty="0" err="1"/>
              <a:t>على</a:t>
            </a:r>
            <a:r>
              <a:rPr lang="ar-SA" b="1" dirty="0"/>
              <a:t> الهند</a:t>
            </a:r>
            <a:endParaRPr lang="en-US" b="1" dirty="0"/>
          </a:p>
          <a:p>
            <a:pPr rtl="1"/>
            <a:r>
              <a:rPr lang="ar-SA" b="1" dirty="0"/>
              <a:t>وفي 1857 أيضا تم استلاء فرنسا على الجزائر كلها بعد ان كانت مقتصرة على الشمال من الجزائر فقط </a:t>
            </a:r>
            <a:endParaRPr lang="en-US" b="1" dirty="0"/>
          </a:p>
          <a:p>
            <a:pPr rtl="1"/>
            <a:r>
              <a:rPr lang="ar-SA" b="1" dirty="0"/>
              <a:t>كما احتلت هولندا </a:t>
            </a:r>
            <a:endParaRPr lang="en-US" b="1" dirty="0"/>
          </a:p>
          <a:p>
            <a:pPr rtl="1"/>
            <a:r>
              <a:rPr lang="ar-SA" b="1" dirty="0"/>
              <a:t>وبعد عام 1881م تم احتلال مصر وتونس </a:t>
            </a:r>
            <a:endParaRPr lang="en-US" b="1" dirty="0"/>
          </a:p>
        </p:txBody>
      </p:sp>
    </p:spTree>
    <p:extLst>
      <p:ext uri="{BB962C8B-B14F-4D97-AF65-F5344CB8AC3E}">
        <p14:creationId xmlns:p14="http://schemas.microsoft.com/office/powerpoint/2010/main" val="1286184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وبعد الحرب العالمية الأولى كان العالم الإسلامي كله تقريبا خاضعا لنفوذ الاستعمار الاوروبي، وكان أكثر من80% من العالم خاضعا للاستعمار الأوروبي. </a:t>
            </a:r>
            <a:endParaRPr lang="en-US" b="1" dirty="0"/>
          </a:p>
          <a:p>
            <a:endParaRPr lang="ar-SA" dirty="0"/>
          </a:p>
          <a:p>
            <a:endParaRPr lang="ar-SA" dirty="0"/>
          </a:p>
        </p:txBody>
      </p:sp>
    </p:spTree>
    <p:extLst>
      <p:ext uri="{BB962C8B-B14F-4D97-AF65-F5344CB8AC3E}">
        <p14:creationId xmlns:p14="http://schemas.microsoft.com/office/powerpoint/2010/main" val="962534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هذا الانتشار الواسع للنفوذ الاوروبي كان لا بد للعقل العسكري الأوربي والعقل السياسي ومن معرفة تهديه وترشده وتوجهه في الوصول على هذه البلاد وفي معرفة خصائصها </a:t>
            </a:r>
            <a:r>
              <a:rPr lang="ar-SA" b="1" dirty="0" err="1"/>
              <a:t>ووظرفها</a:t>
            </a:r>
            <a:r>
              <a:rPr lang="ar-SA" b="1" dirty="0"/>
              <a:t> وسكانها وبيئتها. لقد خدم الاستشراق الأهداف السياسية الاستعمارية للدول الغربية فقد سار عدد كبير من المستشرقين في ركاب الاستعمار وهم كما أطلق عليهم الأستاذ محمود شاكر </a:t>
            </a:r>
            <a:r>
              <a:rPr lang="ar-SA" b="1" dirty="0" smtClean="0"/>
              <a:t>"حملة </a:t>
            </a:r>
            <a:r>
              <a:rPr lang="ar-SA" b="1" dirty="0"/>
              <a:t>هموم الشمال المسيحي" </a:t>
            </a:r>
            <a:endParaRPr lang="en-US" b="1" dirty="0"/>
          </a:p>
          <a:p>
            <a:endParaRPr lang="ar-SA" dirty="0"/>
          </a:p>
        </p:txBody>
      </p:sp>
    </p:spTree>
    <p:extLst>
      <p:ext uri="{BB962C8B-B14F-4D97-AF65-F5344CB8AC3E}">
        <p14:creationId xmlns:p14="http://schemas.microsoft.com/office/powerpoint/2010/main" val="3132232732"/>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1597</TotalTime>
  <Words>815</Words>
  <Application>Microsoft Office PowerPoint</Application>
  <PresentationFormat>A4 Paper (210x297 mm)</PresentationFormat>
  <Paragraphs>44</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Office Theme</vt:lpstr>
      <vt:lpstr>عرض تقديمي في PowerPoint</vt:lpstr>
      <vt:lpstr>المحاضرة الخامسة  تفسير الظاهرة الاستشراقية من خلال الدافع الاستعماري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107</cp:revision>
  <dcterms:created xsi:type="dcterms:W3CDTF">2009-10-14T19:14:34Z</dcterms:created>
  <dcterms:modified xsi:type="dcterms:W3CDTF">2012-10-03T12:03:39Z</dcterms:modified>
</cp:coreProperties>
</file>