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7" r:id="rId4"/>
    <p:sldId id="259" r:id="rId5"/>
    <p:sldId id="287" r:id="rId6"/>
    <p:sldId id="300" r:id="rId7"/>
    <p:sldId id="290" r:id="rId8"/>
    <p:sldId id="297" r:id="rId9"/>
    <p:sldId id="298" r:id="rId10"/>
    <p:sldId id="295" r:id="rId11"/>
    <p:sldId id="301" r:id="rId12"/>
    <p:sldId id="299" r:id="rId13"/>
    <p:sldId id="266" r:id="rId14"/>
  </p:sldIdLst>
  <p:sldSz cx="9906000" cy="6858000" type="A4"/>
  <p:notesSz cx="6797675" cy="987425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709256"/>
    <a:srgbClr val="AD9968"/>
    <a:srgbClr val="3B84AF"/>
    <a:srgbClr val="FF3300"/>
    <a:srgbClr val="0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4" autoAdjust="0"/>
  </p:normalViewPr>
  <p:slideViewPr>
    <p:cSldViewPr>
      <p:cViewPr>
        <p:scale>
          <a:sx n="60" d="100"/>
          <a:sy n="60" d="100"/>
        </p:scale>
        <p:origin x="-1296" y="-10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52016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74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E540B1-8DAE-4792-A54B-FE36E03201E2}" type="datetimeFigureOut">
              <a:rPr lang="ar-SA" smtClean="0"/>
              <a:t>12/10/1433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52016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74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54126D2-A582-44E4-AC67-688F897F519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4770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B5CE1D-9A7D-4D00-832B-AB80E83F9F84}" type="datetimeFigureOut">
              <a:rPr lang="en-US"/>
              <a:pPr>
                <a:defRPr/>
              </a:pPr>
              <a:t>8/29/2012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C3E2321-BEA1-483A-B63E-4335101578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33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3E2321-BEA1-483A-B63E-43351015782E}" type="slidenum">
              <a:rPr lang="ar-SA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 userDrawn="1">
            <p:ph type="sldNum" sz="quarter" idx="10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‹#›</a:t>
            </a:fld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2D931-4EC8-4CD2-97D6-9D3F541B75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1D026-1D84-4E55-B04D-2B54F501D5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Rectangle 7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0D710-FEE9-4DD8-AEED-EBF044EACAB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681FE-95EB-43BB-90BC-9DFA564FD6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2" name="Group 7"/>
          <p:cNvGrpSpPr>
            <a:grpSpLocks/>
          </p:cNvGrpSpPr>
          <p:nvPr userDrawn="1"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4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6781800" y="6519446"/>
            <a:ext cx="1928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7050442" y="6290846"/>
            <a:ext cx="14077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8" name="Picture 17" descr="logo EDE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04800" y="5791200"/>
            <a:ext cx="838200" cy="938645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914400" y="6581001"/>
            <a:ext cx="31160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83042" y="6290846"/>
            <a:ext cx="27959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عمادة التعلم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الإ</a:t>
            </a:r>
            <a:r>
              <a:rPr lang="ar-EG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ل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كتروني والتعل</a:t>
            </a:r>
            <a:r>
              <a:rPr lang="ar-EG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ي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م 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4" r:id="rId3"/>
    <p:sldLayoutId id="214748377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9276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10032AED-950E-4013-8E81-DE89BE95EEEF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rgbClr val="709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7" name="Subtitle 2"/>
          <p:cNvSpPr txBox="1">
            <a:spLocks/>
          </p:cNvSpPr>
          <p:nvPr/>
        </p:nvSpPr>
        <p:spPr bwMode="auto">
          <a:xfrm>
            <a:off x="5822950" y="4648200"/>
            <a:ext cx="4083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جامعة الملك فيصل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عمادة التعلم الإلكتروني والتعليم عن بعد</a:t>
            </a:r>
            <a:endParaRPr lang="en-US" sz="24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	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5128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5133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30" name="Title 1"/>
          <p:cNvSpPr txBox="1">
            <a:spLocks/>
          </p:cNvSpPr>
          <p:nvPr/>
        </p:nvSpPr>
        <p:spPr bwMode="auto">
          <a:xfrm>
            <a:off x="210344" y="2682766"/>
            <a:ext cx="56705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EG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اس</a:t>
            </a:r>
            <a:r>
              <a:rPr lang="ar-SA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ـ</a:t>
            </a:r>
            <a:r>
              <a:rPr lang="ar-EG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م الم</a:t>
            </a:r>
            <a:r>
              <a:rPr lang="ar-SA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ـ</a:t>
            </a:r>
            <a:r>
              <a:rPr lang="ar-EG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ق</a:t>
            </a:r>
            <a:r>
              <a:rPr lang="ar-SA" sz="3700" b="1" dirty="0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ـ</a:t>
            </a:r>
            <a:r>
              <a:rPr lang="ar-EG" sz="3700" b="1" dirty="0" err="1" smtClean="0">
                <a:solidFill>
                  <a:schemeClr val="accent1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رر</a:t>
            </a:r>
            <a:endParaRPr lang="ar-SA" sz="3700" b="1" dirty="0" smtClean="0">
              <a:solidFill>
                <a:schemeClr val="accent1">
                  <a:lumMod val="50000"/>
                </a:schemeClr>
              </a:solidFill>
              <a:latin typeface="AYM Wadiy S_U normal."/>
              <a:cs typeface="Times New Roman" pitchFamily="18" charset="0"/>
            </a:endParaRPr>
          </a:p>
          <a:p>
            <a:pPr algn="ctr"/>
            <a:endParaRPr lang="ar-SA" sz="1400" b="1" dirty="0">
              <a:solidFill>
                <a:schemeClr val="accent1">
                  <a:lumMod val="50000"/>
                </a:schemeClr>
              </a:solidFill>
              <a:latin typeface="AYM Wadiy S_U normal."/>
              <a:cs typeface="Times New Roman" pitchFamily="18" charset="0"/>
            </a:endParaRPr>
          </a:p>
          <a:p>
            <a:pPr algn="ctr"/>
            <a:r>
              <a:rPr lang="ar-SA" sz="6000" b="1" dirty="0" smtClean="0">
                <a:solidFill>
                  <a:srgbClr val="7F7F7F"/>
                </a:solidFill>
                <a:latin typeface="Calibri" pitchFamily="34" charset="0"/>
                <a:cs typeface="DecoType Naskh Special" pitchFamily="2" charset="-78"/>
              </a:rPr>
              <a:t>حـركــة  الاسـتـشـراق</a:t>
            </a:r>
          </a:p>
          <a:p>
            <a:pPr algn="ctr"/>
            <a:endParaRPr lang="ar-SA" sz="1400" b="1" dirty="0">
              <a:solidFill>
                <a:srgbClr val="7F7F7F"/>
              </a:solidFill>
              <a:latin typeface="Calibri" pitchFamily="34" charset="0"/>
              <a:cs typeface="DecoType Naskh Special" pitchFamily="2" charset="-78"/>
            </a:endParaRPr>
          </a:p>
          <a:p>
            <a:pPr algn="ctr"/>
            <a:r>
              <a:rPr lang="ar-SA" sz="6000" b="1" dirty="0" smtClean="0">
                <a:solidFill>
                  <a:srgbClr val="7F7F7F"/>
                </a:solidFill>
                <a:latin typeface="Calibri" pitchFamily="34" charset="0"/>
                <a:cs typeface="DecoType Naskh Special" pitchFamily="2" charset="-78"/>
              </a:rPr>
              <a:t>د. زيــد أبو الحــاج</a:t>
            </a:r>
            <a:endParaRPr lang="en-US" sz="6000" b="1" dirty="0">
              <a:solidFill>
                <a:srgbClr val="7F7F7F"/>
              </a:solidFill>
              <a:latin typeface="Calibri" pitchFamily="34" charset="0"/>
              <a:cs typeface="DecoType Naskh Special" pitchFamily="2" charset="-78"/>
            </a:endParaRPr>
          </a:p>
        </p:txBody>
      </p:sp>
      <p:sp>
        <p:nvSpPr>
          <p:cNvPr id="5131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BD304080-26AE-472C-BC30-C39120F3D8A0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b="1" dirty="0" smtClean="0">
                <a:solidFill>
                  <a:srgbClr val="C00000"/>
                </a:solidFill>
              </a:rPr>
              <a:t>توزيع الدرجات</a:t>
            </a:r>
            <a:endParaRPr lang="ar-SA" sz="2800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10</a:t>
            </a:fld>
            <a:endParaRPr lang="en-US" dirty="0" smtClean="0"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2362200"/>
          <a:ext cx="7086600" cy="222567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701011"/>
                <a:gridCol w="2385589"/>
              </a:tblGrid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النشاط </a:t>
                      </a:r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الدرجة</a:t>
                      </a:r>
                      <a:endParaRPr lang="ar-SA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المشاركة في منتديات الحوار على البلاك</a:t>
                      </a:r>
                      <a:r>
                        <a:rPr lang="ar-SA" sz="1800" baseline="0" dirty="0" smtClean="0"/>
                        <a:t> بورد</a:t>
                      </a:r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/>
                        <a:t>10 درجات</a:t>
                      </a:r>
                      <a:endParaRPr lang="en-US" sz="1800" dirty="0" smtClean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حضور المحاضرات المسجلة والمحاضرات المباشرة</a:t>
                      </a:r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dirty="0" smtClean="0"/>
                        <a:t>10 درجات</a:t>
                      </a:r>
                      <a:endParaRPr lang="en-US" sz="1800" dirty="0" smtClean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الواجبات المنزلية </a:t>
                      </a:r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 درجات</a:t>
                      </a:r>
                      <a:endParaRPr lang="ar-SA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الاختبار النهائي </a:t>
                      </a:r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70 درجة</a:t>
                      </a:r>
                      <a:endParaRPr lang="ar-SA" sz="1800" dirty="0"/>
                    </a:p>
                  </a:txBody>
                  <a:tcPr marT="45733" marB="45733"/>
                </a:tc>
              </a:tr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المجموع النهائي </a:t>
                      </a:r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100 درجة</a:t>
                      </a:r>
                      <a:endParaRPr lang="ar-SA" sz="1800" dirty="0"/>
                    </a:p>
                  </a:txBody>
                  <a:tcPr marT="45733" marB="4573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C00000"/>
                </a:solidFill>
              </a:rPr>
              <a:t>الساعات المكتبية الجوالة</a:t>
            </a:r>
            <a:endParaRPr lang="ar-SA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sz="half" idx="13"/>
          </p:nvPr>
        </p:nvSpPr>
        <p:spPr>
          <a:xfrm>
            <a:off x="5025242" y="1447800"/>
            <a:ext cx="4389120" cy="4800600"/>
          </a:xfrm>
        </p:spPr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رقم </a:t>
            </a:r>
            <a:r>
              <a:rPr lang="ar-SA" b="1" dirty="0">
                <a:solidFill>
                  <a:srgbClr val="0070C0"/>
                </a:solidFill>
              </a:rPr>
              <a:t>جوال المقرر:</a:t>
            </a:r>
            <a:endParaRPr lang="en-US" b="1" dirty="0">
              <a:solidFill>
                <a:srgbClr val="0070C0"/>
              </a:solidFill>
            </a:endParaRPr>
          </a:p>
          <a:p>
            <a:pPr algn="ctr"/>
            <a:r>
              <a:rPr lang="ar-SA" sz="3200" dirty="0"/>
              <a:t>059 </a:t>
            </a:r>
            <a:endParaRPr lang="en-US" sz="3200" dirty="0"/>
          </a:p>
          <a:p>
            <a:r>
              <a:rPr lang="ar-SA" b="1" dirty="0" smtClean="0">
                <a:solidFill>
                  <a:srgbClr val="FF0000"/>
                </a:solidFill>
              </a:rPr>
              <a:t>ملحوظة: </a:t>
            </a:r>
          </a:p>
          <a:p>
            <a:pPr algn="ctr"/>
            <a:r>
              <a:rPr lang="ar-SA" b="1" dirty="0" smtClean="0"/>
              <a:t>سيكون </a:t>
            </a:r>
            <a:r>
              <a:rPr lang="ar-SA" b="1" dirty="0"/>
              <a:t>الجوال مفتوح في الأوقات المحددة </a:t>
            </a:r>
            <a:r>
              <a:rPr lang="ar-SA" b="1" dirty="0" smtClean="0"/>
              <a:t>للساعات المكتبية </a:t>
            </a:r>
            <a:r>
              <a:rPr lang="ar-SA" b="1" dirty="0"/>
              <a:t>وسيتم </a:t>
            </a:r>
            <a:r>
              <a:rPr lang="ar-SA" b="1" dirty="0" smtClean="0"/>
              <a:t>إغلاقه </a:t>
            </a:r>
            <a:r>
              <a:rPr lang="ar-SA" b="1" dirty="0"/>
              <a:t>خارج هذه الأوقات، لذا على الجميع التقيد بهذه </a:t>
            </a:r>
            <a:r>
              <a:rPr lang="ar-SA" b="1" dirty="0" smtClean="0"/>
              <a:t>المواعيد</a:t>
            </a:r>
            <a:endParaRPr lang="ar-SA" b="1" dirty="0"/>
          </a:p>
          <a:p>
            <a:r>
              <a:rPr lang="ar-SA" b="1" dirty="0">
                <a:solidFill>
                  <a:srgbClr val="0070C0"/>
                </a:solidFill>
              </a:rPr>
              <a:t>البريد الإلكتروني: </a:t>
            </a:r>
            <a:r>
              <a:rPr lang="en-US" sz="3200" dirty="0">
                <a:solidFill>
                  <a:srgbClr val="0070C0"/>
                </a:solidFill>
              </a:rPr>
              <a:t>zabuelhaj@kfu.edu.sa</a:t>
            </a:r>
          </a:p>
          <a:p>
            <a:endParaRPr lang="ar-SA" sz="3200" b="1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ar-SA" b="1" dirty="0">
                <a:solidFill>
                  <a:srgbClr val="0070C0"/>
                </a:solidFill>
              </a:rPr>
              <a:t>الساعات المكتبية:</a:t>
            </a:r>
          </a:p>
          <a:p>
            <a:endParaRPr lang="ar-SA" dirty="0"/>
          </a:p>
        </p:txBody>
      </p:sp>
      <p:graphicFrame>
        <p:nvGraphicFramePr>
          <p:cNvPr id="10" name="جدول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872663"/>
              </p:ext>
            </p:extLst>
          </p:nvPr>
        </p:nvGraphicFramePr>
        <p:xfrm>
          <a:off x="685799" y="2666999"/>
          <a:ext cx="3733801" cy="2514602"/>
        </p:xfrm>
        <a:graphic>
          <a:graphicData uri="http://schemas.openxmlformats.org/drawingml/2006/table">
            <a:tbl>
              <a:tblPr rtl="1" firstRow="1" bandRow="1" bandCol="1">
                <a:tableStyleId>{5C22544A-7EE6-4342-B048-85BDC9FD1C3A}</a:tableStyleId>
              </a:tblPr>
              <a:tblGrid>
                <a:gridCol w="2320439"/>
                <a:gridCol w="1413362"/>
              </a:tblGrid>
              <a:tr h="68995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dirty="0">
                          <a:effectLst/>
                        </a:rPr>
                        <a:t>اليوم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200" dirty="0">
                          <a:effectLst/>
                        </a:rPr>
                        <a:t>الوقت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581551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1549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621549"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886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3048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b="1" dirty="0" smtClean="0">
                <a:solidFill>
                  <a:srgbClr val="C00000"/>
                </a:solidFill>
              </a:rPr>
              <a:t>الساعات المكتبية الجوالة</a:t>
            </a:r>
            <a:endParaRPr lang="ar-SA" sz="2800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12</a:t>
            </a:fld>
            <a:endParaRPr lang="en-US" dirty="0" smtClean="0"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33600" y="1828800"/>
          <a:ext cx="4724400" cy="219471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34007"/>
                <a:gridCol w="1590393"/>
              </a:tblGrid>
              <a:tr h="292100"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اليوم</a:t>
                      </a:r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dirty="0" smtClean="0"/>
                        <a:t>الوقت</a:t>
                      </a:r>
                      <a:endParaRPr lang="ar-SA" sz="1800" dirty="0"/>
                    </a:p>
                  </a:txBody>
                  <a:tcPr marT="45733" marB="45733"/>
                </a:tc>
              </a:tr>
              <a:tr h="292100"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 marT="45733" marB="45733"/>
                </a:tc>
              </a:tr>
              <a:tr h="292100"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 marT="45733" marB="45733"/>
                </a:tc>
              </a:tr>
              <a:tr h="292100"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</a:tr>
              <a:tr h="292100"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</a:tr>
              <a:tr h="292100"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  <a:tc>
                  <a:txBody>
                    <a:bodyPr/>
                    <a:lstStyle/>
                    <a:p>
                      <a:pPr algn="ctr" rtl="1"/>
                      <a:endParaRPr lang="ar-SA" sz="1800" dirty="0"/>
                    </a:p>
                  </a:txBody>
                  <a:tcPr marT="45733" marB="45733"/>
                </a:tc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38200" y="1524000"/>
            <a:ext cx="84582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ar-SA" sz="2000" dirty="0">
                <a:solidFill>
                  <a:srgbClr val="0070C0"/>
                </a:solidFill>
              </a:rPr>
              <a:t>الساعات المكتبية:</a:t>
            </a:r>
          </a:p>
          <a:p>
            <a:endParaRPr lang="ar-SA" sz="2800" dirty="0"/>
          </a:p>
          <a:p>
            <a:endParaRPr lang="ar-SA" sz="2800" dirty="0">
              <a:solidFill>
                <a:srgbClr val="FF0000"/>
              </a:solidFill>
            </a:endParaRPr>
          </a:p>
          <a:p>
            <a:endParaRPr lang="ar-SA" sz="2800" dirty="0">
              <a:solidFill>
                <a:srgbClr val="FF0000"/>
              </a:solidFill>
            </a:endParaRPr>
          </a:p>
          <a:p>
            <a:endParaRPr lang="ar-SA" sz="2800" dirty="0">
              <a:solidFill>
                <a:srgbClr val="FF0000"/>
              </a:solidFill>
            </a:endParaRPr>
          </a:p>
          <a:p>
            <a:endParaRPr lang="ar-SA" sz="2000" dirty="0" smtClean="0">
              <a:solidFill>
                <a:srgbClr val="0070C0"/>
              </a:solidFill>
            </a:endParaRPr>
          </a:p>
          <a:p>
            <a:r>
              <a:rPr lang="ar-SA" sz="2000" dirty="0" smtClean="0">
                <a:solidFill>
                  <a:srgbClr val="0070C0"/>
                </a:solidFill>
              </a:rPr>
              <a:t>رقم </a:t>
            </a:r>
            <a:r>
              <a:rPr lang="ar-SA" sz="2000" dirty="0">
                <a:solidFill>
                  <a:srgbClr val="0070C0"/>
                </a:solidFill>
              </a:rPr>
              <a:t>جوال المقرر:</a:t>
            </a:r>
            <a:endParaRPr lang="en-US" sz="2000" dirty="0">
              <a:solidFill>
                <a:srgbClr val="0070C0"/>
              </a:solidFill>
            </a:endParaRPr>
          </a:p>
          <a:p>
            <a:pPr algn="ctr"/>
            <a:r>
              <a:rPr lang="ar-SA" sz="2800" dirty="0"/>
              <a:t>059 </a:t>
            </a:r>
            <a:endParaRPr lang="en-US" sz="2800" dirty="0"/>
          </a:p>
          <a:p>
            <a:r>
              <a:rPr lang="ar-SA" sz="1600" dirty="0">
                <a:solidFill>
                  <a:srgbClr val="FF0000"/>
                </a:solidFill>
              </a:rPr>
              <a:t>سيكون الجوال مفتوح في الأوقات المحددة بعالية وسيتم إغلاقة خارج هذه الأوقات، لذا على الجميع التقيد بهذه المواعيد</a:t>
            </a:r>
          </a:p>
          <a:p>
            <a:endParaRPr lang="ar-SA" sz="2800" dirty="0"/>
          </a:p>
          <a:p>
            <a:r>
              <a:rPr lang="ar-SA" sz="2000" dirty="0">
                <a:solidFill>
                  <a:srgbClr val="0070C0"/>
                </a:solidFill>
              </a:rPr>
              <a:t>البريد الإلكتروني</a:t>
            </a:r>
            <a:r>
              <a:rPr lang="ar-SA" sz="2000" dirty="0" smtClean="0">
                <a:solidFill>
                  <a:srgbClr val="0070C0"/>
                </a:solidFill>
              </a:rPr>
              <a:t>: </a:t>
            </a:r>
            <a:r>
              <a:rPr lang="en-US" sz="2000" dirty="0" smtClean="0">
                <a:solidFill>
                  <a:srgbClr val="0070C0"/>
                </a:solidFill>
              </a:rPr>
              <a:t>zabuelhaj@kfu.edu.sa</a:t>
            </a:r>
            <a:endParaRPr lang="en-US" sz="2000" dirty="0">
              <a:solidFill>
                <a:srgbClr val="0070C0"/>
              </a:solidFill>
            </a:endParaRPr>
          </a:p>
          <a:p>
            <a:pPr algn="ctr"/>
            <a:r>
              <a:rPr lang="ar-SA" sz="2800" dirty="0"/>
              <a:t> 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7412" name="Group 5"/>
          <p:cNvGrpSpPr>
            <a:grpSpLocks/>
          </p:cNvGrpSpPr>
          <p:nvPr/>
        </p:nvGrpSpPr>
        <p:grpSpPr bwMode="auto">
          <a:xfrm>
            <a:off x="6467475" y="1981200"/>
            <a:ext cx="2600325" cy="2524125"/>
            <a:chOff x="5210750" y="1066800"/>
            <a:chExt cx="2976900" cy="3130677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7416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3429000" y="3352800"/>
            <a:ext cx="281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ar-EG" sz="7200">
                <a:solidFill>
                  <a:schemeClr val="bg1"/>
                </a:solidFill>
                <a:latin typeface="Calibri" pitchFamily="34" charset="0"/>
              </a:rPr>
              <a:t>بحمد الله</a:t>
            </a:r>
            <a:endParaRPr lang="en-US" sz="7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414" name="Freeform 6"/>
          <p:cNvSpPr>
            <a:spLocks noEditPoints="1"/>
          </p:cNvSpPr>
          <p:nvPr/>
        </p:nvSpPr>
        <p:spPr bwMode="auto">
          <a:xfrm>
            <a:off x="34290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pic>
        <p:nvPicPr>
          <p:cNvPr id="9" name="Picture 8" descr="logo ED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133600"/>
            <a:ext cx="2109419" cy="236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2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6146" name="Title 4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8420100" cy="1470025"/>
          </a:xfrm>
        </p:spPr>
        <p:txBody>
          <a:bodyPr/>
          <a:lstStyle/>
          <a:p>
            <a:pPr eaLnBrk="1" hangingPunct="1"/>
            <a:r>
              <a:rPr lang="ar-SA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>المحاضرة التمهيدية</a:t>
            </a:r>
            <a:endParaRPr lang="en-US" spc="-150" dirty="0" smtClean="0">
              <a:solidFill>
                <a:srgbClr val="376092"/>
              </a:solidFill>
              <a:latin typeface="ae_AlMateen" pitchFamily="2" charset="-78"/>
              <a:cs typeface="ae_Al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>
              <a:defRPr/>
            </a:pPr>
            <a:r>
              <a:rPr lang="ar-SA" dirty="0" smtClean="0">
                <a:solidFill>
                  <a:srgbClr val="C00000"/>
                </a:solidFill>
              </a:rPr>
              <a:t>عناصر المحاضرة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171" name="Text Placeholder 5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343400"/>
          </a:xfrm>
        </p:spPr>
        <p:txBody>
          <a:bodyPr/>
          <a:lstStyle/>
          <a:p>
            <a:pPr marL="571500" indent="-571500" algn="r" rtl="1" eaLnBrk="1" hangingPunct="1">
              <a:buFont typeface="Wingdings" pitchFamily="2" charset="2"/>
              <a:buChar char="q"/>
            </a:pPr>
            <a:r>
              <a:rPr lang="ar-SA" sz="2800" b="1" dirty="0" smtClean="0">
                <a:cs typeface="Arial" pitchFamily="34" charset="0"/>
              </a:rPr>
              <a:t>تعريف </a:t>
            </a:r>
            <a:r>
              <a:rPr lang="ar-SA" sz="2800" b="1" dirty="0">
                <a:cs typeface="Arial" pitchFamily="34" charset="0"/>
              </a:rPr>
              <a:t>بطبيعة المقرر </a:t>
            </a:r>
            <a:endParaRPr lang="ar-SA" sz="2800" b="1" dirty="0" smtClean="0">
              <a:cs typeface="Arial" pitchFamily="34" charset="0"/>
            </a:endParaRPr>
          </a:p>
          <a:p>
            <a:pPr marL="571500" indent="-571500" algn="r" rtl="1" eaLnBrk="1" hangingPunct="1">
              <a:buFont typeface="Wingdings" pitchFamily="2" charset="2"/>
              <a:buChar char="q"/>
            </a:pPr>
            <a:r>
              <a:rPr lang="ar-SA" sz="2800" b="1" dirty="0" smtClean="0">
                <a:cs typeface="Arial" pitchFamily="34" charset="0"/>
              </a:rPr>
              <a:t>أهداف المقرر</a:t>
            </a:r>
            <a:endParaRPr lang="ar-SA" sz="2800" b="1" dirty="0">
              <a:cs typeface="Arial" pitchFamily="34" charset="0"/>
            </a:endParaRPr>
          </a:p>
          <a:p>
            <a:pPr marL="571500" indent="-571500" algn="r" rtl="1" eaLnBrk="1" hangingPunct="1">
              <a:buFont typeface="Wingdings" pitchFamily="2" charset="2"/>
              <a:buChar char="q"/>
            </a:pPr>
            <a:r>
              <a:rPr lang="ar-SA" sz="2800" b="1" dirty="0" smtClean="0">
                <a:cs typeface="Arial" pitchFamily="34" charset="0"/>
              </a:rPr>
              <a:t>محتوى المقرر</a:t>
            </a:r>
          </a:p>
          <a:p>
            <a:pPr marL="571500" indent="-571500" algn="r" rtl="1" eaLnBrk="1" hangingPunct="1">
              <a:buFont typeface="Wingdings" pitchFamily="2" charset="2"/>
              <a:buChar char="q"/>
            </a:pPr>
            <a:r>
              <a:rPr lang="ar-SA" sz="2800" b="1" dirty="0" smtClean="0">
                <a:cs typeface="Arial" pitchFamily="34" charset="0"/>
              </a:rPr>
              <a:t>المصادر والمراجع</a:t>
            </a:r>
          </a:p>
          <a:p>
            <a:pPr marL="571500" indent="-571500" algn="r" rtl="1" eaLnBrk="1" hangingPunct="1">
              <a:buFont typeface="Wingdings" pitchFamily="2" charset="2"/>
              <a:buChar char="q"/>
            </a:pPr>
            <a:r>
              <a:rPr lang="ar-SA" sz="2800" b="1" dirty="0" smtClean="0">
                <a:cs typeface="Arial" pitchFamily="34" charset="0"/>
              </a:rPr>
              <a:t>توزيع الدرجات</a:t>
            </a:r>
          </a:p>
          <a:p>
            <a:pPr marL="571500" indent="-571500" algn="r" rtl="1" eaLnBrk="1" hangingPunct="1">
              <a:buFont typeface="Wingdings" pitchFamily="2" charset="2"/>
              <a:buChar char="q"/>
            </a:pPr>
            <a:r>
              <a:rPr lang="ar-SA" sz="2800" b="1" dirty="0" smtClean="0">
                <a:cs typeface="Arial" pitchFamily="34" charset="0"/>
              </a:rPr>
              <a:t>الساعات المكتبية</a:t>
            </a:r>
            <a:endParaRPr lang="en-US" sz="2800" b="1" dirty="0">
              <a:cs typeface="Arial" pitchFamily="34" charset="0"/>
            </a:endParaRPr>
          </a:p>
          <a:p>
            <a:pPr rtl="1" eaLnBrk="1" hangingPunct="1">
              <a:buFont typeface="Arial" pitchFamily="34" charset="0"/>
              <a:buChar char="•"/>
            </a:pPr>
            <a:endParaRPr lang="ar-SA" sz="2800" b="1" dirty="0" smtClean="0">
              <a:solidFill>
                <a:srgbClr val="FF0000"/>
              </a:solidFill>
              <a:cs typeface="Arial" pitchFamily="34" charset="0"/>
            </a:endParaRPr>
          </a:p>
          <a:p>
            <a:r>
              <a:rPr lang="en-US" sz="2800" b="1" dirty="0" smtClean="0">
                <a:cs typeface="Arial" pitchFamily="34" charset="0"/>
              </a:rPr>
              <a:t> </a:t>
            </a:r>
            <a:endParaRPr lang="en-US" sz="2800" b="1" dirty="0" smtClean="0">
              <a:cs typeface="Arial" pitchFamily="34" charset="0"/>
            </a:endParaRPr>
          </a:p>
          <a:p>
            <a:r>
              <a:rPr lang="en-GB" sz="2800" b="1" dirty="0" smtClean="0">
                <a:cs typeface="Arial" pitchFamily="34" charset="0"/>
              </a:rPr>
              <a:t>  </a:t>
            </a:r>
            <a:r>
              <a:rPr lang="en-US" sz="2800" b="1" dirty="0" smtClean="0">
                <a:cs typeface="Arial" pitchFamily="34" charset="0"/>
              </a:rPr>
              <a:t>     </a:t>
            </a:r>
            <a:r>
              <a:rPr lang="en-GB" sz="2800" b="1" dirty="0" smtClean="0">
                <a:cs typeface="Arial" pitchFamily="34" charset="0"/>
              </a:rPr>
              <a:t>     </a:t>
            </a:r>
            <a:endParaRPr lang="ar-EG" sz="2800" b="1" dirty="0" smtClean="0">
              <a:cs typeface="Arial" pitchFamily="34" charset="0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3</a:t>
            </a:fld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dirty="0" smtClean="0">
                <a:solidFill>
                  <a:srgbClr val="C00000"/>
                </a:solidFill>
                <a:cs typeface="Arial" pitchFamily="34" charset="0"/>
              </a:rPr>
              <a:t>وصف المقرر: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4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752601"/>
            <a:ext cx="8839200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SA" sz="3600" b="1" dirty="0" smtClean="0"/>
          </a:p>
          <a:p>
            <a:pPr algn="ctr"/>
            <a:r>
              <a:rPr lang="ar-SA" sz="3600" b="1" dirty="0" smtClean="0"/>
              <a:t>في </a:t>
            </a:r>
            <a:r>
              <a:rPr lang="ar-SA" sz="3600" b="1" dirty="0"/>
              <a:t>إ</a:t>
            </a:r>
            <a:r>
              <a:rPr lang="ar-SA" sz="3600" b="1" dirty="0" smtClean="0"/>
              <a:t>طار دراسة الحضارة الإسلامية والتاريخ الإسلامي يبرز الكم الكبير من الانتاج الذي ظهر على يد المستشرقين مما يوجب على دارسي الحضارة الإسلامية وتاريخها النظر في الظاهرة </a:t>
            </a:r>
            <a:r>
              <a:rPr lang="ar-SA" sz="3600" b="1" dirty="0" err="1" smtClean="0"/>
              <a:t>الاستشراقية</a:t>
            </a:r>
            <a:r>
              <a:rPr lang="ar-SA" sz="3600" b="1" dirty="0" smtClean="0"/>
              <a:t> والتعرف على أهدافها مقاصدها ومناهجها واتجاهاتها ومؤسساتها وانتاجها وتوجيه النقد المناسب لها. </a:t>
            </a:r>
            <a:endParaRPr lang="ar-SA" sz="3600" b="1" dirty="0" smtClean="0"/>
          </a:p>
          <a:p>
            <a:pPr algn="ctr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dirty="0" smtClean="0">
                <a:solidFill>
                  <a:srgbClr val="C00000"/>
                </a:solidFill>
                <a:cs typeface="Arial" pitchFamily="34" charset="0"/>
              </a:rPr>
              <a:t>اهداف المقرر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9144000" cy="4648200"/>
          </a:xfrm>
        </p:spPr>
        <p:txBody>
          <a:bodyPr/>
          <a:lstStyle/>
          <a:p>
            <a:pPr marL="0" indent="0" rtl="1">
              <a:buNone/>
            </a:pPr>
            <a:r>
              <a:rPr lang="ar-SA" b="1" dirty="0" smtClean="0"/>
              <a:t>يتوقع </a:t>
            </a:r>
            <a:r>
              <a:rPr lang="ar-SA" b="1" dirty="0"/>
              <a:t>من الطالب/الطالبة بعد دراسة المقرر أن يكون قد امتلك الكفايات التالية</a:t>
            </a:r>
            <a:r>
              <a:rPr lang="ar-SA" b="1" dirty="0" smtClean="0"/>
              <a:t>:</a:t>
            </a:r>
            <a:endParaRPr lang="en-US" b="1" dirty="0"/>
          </a:p>
          <a:p>
            <a:pPr lvl="0" rtl="1"/>
            <a:r>
              <a:rPr lang="ar-SA" b="1" dirty="0"/>
              <a:t>أن يتعرف على مفهوم الاستشراق.</a:t>
            </a:r>
            <a:endParaRPr lang="en-US" b="1" dirty="0"/>
          </a:p>
          <a:p>
            <a:pPr lvl="0" rtl="1"/>
            <a:r>
              <a:rPr lang="ar-SA" b="1" dirty="0"/>
              <a:t>أن يتعرف الفرق بين الاستشراق والعلاقات بين الشرق والغرب. </a:t>
            </a:r>
            <a:endParaRPr lang="en-US" b="1" dirty="0"/>
          </a:p>
          <a:p>
            <a:pPr lvl="0" rtl="1"/>
            <a:r>
              <a:rPr lang="ar-SA" b="1" dirty="0"/>
              <a:t>ان يتعرف مراحل تطور الظاهرة </a:t>
            </a:r>
            <a:r>
              <a:rPr lang="ar-SA" b="1" dirty="0" err="1"/>
              <a:t>الاستشراقية</a:t>
            </a:r>
            <a:r>
              <a:rPr lang="ar-SA" b="1" dirty="0"/>
              <a:t>.</a:t>
            </a:r>
            <a:endParaRPr lang="en-US" b="1" dirty="0"/>
          </a:p>
          <a:p>
            <a:pPr lvl="0" rtl="1"/>
            <a:r>
              <a:rPr lang="ar-SA" b="1" dirty="0"/>
              <a:t>أن يدرك طبيعة العلاقة بين الاستشراق والاستعمار والحركة الصهيونية. </a:t>
            </a:r>
            <a:endParaRPr lang="en-US" b="1" dirty="0"/>
          </a:p>
          <a:p>
            <a:pPr lvl="0" rtl="1"/>
            <a:r>
              <a:rPr lang="ar-SA" b="1" dirty="0"/>
              <a:t>ان يتعرف طبيعة العلاقة بين الاستراق والكنيسة. </a:t>
            </a:r>
            <a:endParaRPr lang="en-US" b="1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5</a:t>
            </a:fld>
            <a:endParaRPr lang="en-US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dirty="0" smtClean="0">
                <a:solidFill>
                  <a:srgbClr val="C00000"/>
                </a:solidFill>
                <a:cs typeface="Arial" pitchFamily="34" charset="0"/>
              </a:rPr>
              <a:t>تابع- اهداف </a:t>
            </a:r>
            <a:r>
              <a:rPr lang="ar-SA" dirty="0" smtClean="0">
                <a:solidFill>
                  <a:srgbClr val="C00000"/>
                </a:solidFill>
                <a:cs typeface="Arial" pitchFamily="34" charset="0"/>
              </a:rPr>
              <a:t>المقرر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371600"/>
            <a:ext cx="9144000" cy="4876800"/>
          </a:xfrm>
        </p:spPr>
        <p:txBody>
          <a:bodyPr/>
          <a:lstStyle/>
          <a:p>
            <a:pPr marL="0" indent="0" rtl="1">
              <a:buNone/>
            </a:pPr>
            <a:r>
              <a:rPr lang="ar-SA" b="1" dirty="0" smtClean="0"/>
              <a:t>يتوقع </a:t>
            </a:r>
            <a:r>
              <a:rPr lang="ar-SA" b="1" dirty="0"/>
              <a:t>من الطالب/الطالبة بعد دراسة المقرر أن يكون قد امتلك الكفايات التالية:</a:t>
            </a:r>
            <a:endParaRPr lang="en-US" b="1" dirty="0"/>
          </a:p>
          <a:p>
            <a:pPr lvl="0" rtl="1"/>
            <a:r>
              <a:rPr lang="ar-SA" b="1" dirty="0" smtClean="0"/>
              <a:t>أن </a:t>
            </a:r>
            <a:r>
              <a:rPr lang="ar-SA" b="1" dirty="0"/>
              <a:t>يدرك مقاصد المستشرقين وأهدافهم. </a:t>
            </a:r>
            <a:endParaRPr lang="en-US" b="1" dirty="0"/>
          </a:p>
          <a:p>
            <a:pPr lvl="0" rtl="1"/>
            <a:r>
              <a:rPr lang="ar-SA" b="1" dirty="0"/>
              <a:t>أن يقارن بين اتجاهات المستشرقين حسب الأقطار التي ينتمون إليها.</a:t>
            </a:r>
            <a:endParaRPr lang="en-US" b="1" dirty="0"/>
          </a:p>
          <a:p>
            <a:pPr lvl="0" rtl="1"/>
            <a:r>
              <a:rPr lang="ar-SA" b="1" dirty="0"/>
              <a:t>أن يتعرف على مؤسسات المستشرقين وانتاجهم.</a:t>
            </a:r>
            <a:endParaRPr lang="en-US" b="1" dirty="0"/>
          </a:p>
          <a:p>
            <a:pPr lvl="0" rtl="1"/>
            <a:r>
              <a:rPr lang="ar-SA" b="1" dirty="0"/>
              <a:t>أن يتدرب على نقد المنهج </a:t>
            </a:r>
            <a:r>
              <a:rPr lang="ar-SA" b="1" dirty="0" err="1"/>
              <a:t>الاستشراقي</a:t>
            </a:r>
            <a:r>
              <a:rPr lang="ar-SA" b="1" dirty="0"/>
              <a:t>. </a:t>
            </a:r>
            <a:endParaRPr lang="en-US" b="1" dirty="0"/>
          </a:p>
          <a:p>
            <a:pPr lvl="0" rtl="1"/>
            <a:r>
              <a:rPr lang="ar-SA" b="1" dirty="0"/>
              <a:t>أن يتعرف جهود بعض المستشرقين في خدمة الحضارة الإسلامية </a:t>
            </a:r>
            <a:endParaRPr lang="en-US" b="1" dirty="0"/>
          </a:p>
          <a:p>
            <a:pPr rtl="1"/>
            <a:r>
              <a:rPr lang="ar-SA" b="1" dirty="0"/>
              <a:t> </a:t>
            </a:r>
            <a:endParaRPr lang="en-US" b="1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6</a:t>
            </a:fld>
            <a:endParaRPr lang="en-US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dirty="0" smtClean="0">
                <a:solidFill>
                  <a:srgbClr val="FF0000"/>
                </a:solidFill>
                <a:cs typeface="Arial" pitchFamily="34" charset="0"/>
              </a:rPr>
              <a:t>محتوى المقرر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7</a:t>
            </a:fld>
            <a:endParaRPr lang="en-US" dirty="0" smtClean="0">
              <a:cs typeface="Arial" pitchFamily="34" charset="0"/>
            </a:endParaRPr>
          </a:p>
        </p:txBody>
      </p:sp>
      <p:graphicFrame>
        <p:nvGraphicFramePr>
          <p:cNvPr id="2" name="كائن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671899"/>
              </p:ext>
            </p:extLst>
          </p:nvPr>
        </p:nvGraphicFramePr>
        <p:xfrm>
          <a:off x="1447800" y="1371600"/>
          <a:ext cx="6861175" cy="486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5305425" imgH="3762375" progId="Excel.Sheet.8">
                  <p:embed/>
                </p:oleObj>
              </mc:Choice>
              <mc:Fallback>
                <p:oleObj name="Worksheet" r:id="rId3" imgW="5305425" imgH="376237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7800" y="1371600"/>
                        <a:ext cx="6861175" cy="4867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eaLnBrk="1" hangingPunct="1"/>
            <a:r>
              <a:rPr lang="ar-SA" sz="3600" b="1" dirty="0" smtClean="0">
                <a:solidFill>
                  <a:srgbClr val="FF0000"/>
                </a:solidFill>
                <a:cs typeface="Arial" pitchFamily="34" charset="0"/>
              </a:rPr>
              <a:t>المراجع والمصادر التعليمية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8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1600200"/>
            <a:ext cx="8839200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/>
            <a:r>
              <a:rPr lang="ar-SA" sz="3200" b="1" dirty="0" smtClean="0"/>
              <a:t>المرجع الرئيس : </a:t>
            </a:r>
            <a:endParaRPr lang="en-US" sz="3200" dirty="0" smtClean="0"/>
          </a:p>
          <a:p>
            <a:pPr marL="285750" lvl="0" indent="-285750">
              <a:buFontTx/>
              <a:buChar char="-"/>
            </a:pPr>
            <a:r>
              <a:rPr lang="ar-EG" sz="3200" dirty="0" smtClean="0"/>
              <a:t>محمود </a:t>
            </a:r>
            <a:r>
              <a:rPr lang="ar-EG" sz="3200" dirty="0"/>
              <a:t>حمدي زقزوق، </a:t>
            </a:r>
            <a:r>
              <a:rPr lang="ar-EG" sz="3200" b="1" dirty="0"/>
              <a:t>الاستشراق والخلفية الفكرية للصراع الحضاري</a:t>
            </a:r>
            <a:r>
              <a:rPr lang="ar-EG" sz="3200" dirty="0"/>
              <a:t>، ط1، كتاب الأمة، 1404هـ</a:t>
            </a:r>
            <a:r>
              <a:rPr lang="ar-EG" sz="3200" dirty="0" smtClean="0"/>
              <a:t>.</a:t>
            </a:r>
            <a:endParaRPr lang="ar-SA" sz="3200" dirty="0" smtClean="0"/>
          </a:p>
          <a:p>
            <a:pPr marL="285750" lvl="0" indent="-285750">
              <a:buFontTx/>
              <a:buChar char="-"/>
            </a:pPr>
            <a:r>
              <a:rPr lang="ar-EG" sz="3200" dirty="0" smtClean="0"/>
              <a:t>مصطفى </a:t>
            </a:r>
            <a:r>
              <a:rPr lang="ar-EG" sz="3200" dirty="0"/>
              <a:t>السباعي، </a:t>
            </a:r>
            <a:r>
              <a:rPr lang="ar-EG" sz="3200" b="1" dirty="0"/>
              <a:t>المستشرقون مالهم وما عليهم</a:t>
            </a:r>
            <a:r>
              <a:rPr lang="ar-EG" sz="3200" dirty="0"/>
              <a:t>, المكتب الإسلامي, بيروت، </a:t>
            </a:r>
            <a:r>
              <a:rPr lang="ar-EG" sz="3200" dirty="0" smtClean="0"/>
              <a:t>1405هـ</a:t>
            </a:r>
            <a:endParaRPr lang="ar-SA" sz="3200" dirty="0" smtClean="0"/>
          </a:p>
          <a:p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533400" y="304800"/>
            <a:ext cx="8915400" cy="1143000"/>
          </a:xfrm>
        </p:spPr>
        <p:txBody>
          <a:bodyPr/>
          <a:lstStyle/>
          <a:p>
            <a:pPr eaLnBrk="1" hangingPunct="1"/>
            <a:r>
              <a:rPr lang="ar-SA" sz="2800" b="1" dirty="0" smtClean="0">
                <a:solidFill>
                  <a:srgbClr val="FF0000"/>
                </a:solidFill>
                <a:cs typeface="Arial" pitchFamily="34" charset="0"/>
              </a:rPr>
              <a:t>المراجع والمصادر المساعدة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9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1371600"/>
            <a:ext cx="9448800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800" b="1" dirty="0"/>
              <a:t>المراجع العامة:</a:t>
            </a:r>
            <a:endParaRPr lang="en-US" sz="2800" dirty="0"/>
          </a:p>
          <a:p>
            <a:r>
              <a:rPr lang="ar-EG" sz="2800" dirty="0"/>
              <a:t>- إدوارد سعيد، </a:t>
            </a:r>
            <a:r>
              <a:rPr lang="ar-EG" sz="2800" b="1" dirty="0"/>
              <a:t>الاستشراق</a:t>
            </a:r>
            <a:r>
              <a:rPr lang="ar-EG" sz="2800" dirty="0"/>
              <a:t>، ترجمة: كمال أبو ديب، مؤسسة الأبحاث العربية ، بيروت، 1981م.</a:t>
            </a:r>
            <a:br>
              <a:rPr lang="ar-EG" sz="2800" dirty="0"/>
            </a:br>
            <a:r>
              <a:rPr lang="ar-EG" sz="2800" dirty="0"/>
              <a:t>- نجيب </a:t>
            </a:r>
            <a:r>
              <a:rPr lang="ar-EG" sz="2800" dirty="0" err="1"/>
              <a:t>العقيقي</a:t>
            </a:r>
            <a:r>
              <a:rPr lang="ar-EG" sz="2800" dirty="0"/>
              <a:t>، </a:t>
            </a:r>
            <a:r>
              <a:rPr lang="ar-EG" sz="2800" b="1" dirty="0"/>
              <a:t>المستشرقون</a:t>
            </a:r>
            <a:r>
              <a:rPr lang="ar-EG" sz="2800" dirty="0"/>
              <a:t>، ج 3، دار المعارف، القاهرة، 1981م.</a:t>
            </a:r>
            <a:br>
              <a:rPr lang="ar-EG" sz="2800" dirty="0"/>
            </a:br>
            <a:r>
              <a:rPr lang="ar-EG" sz="2800" dirty="0"/>
              <a:t>- </a:t>
            </a:r>
            <a:r>
              <a:rPr lang="ar-EG" sz="2800" dirty="0" err="1"/>
              <a:t>عبدارحمن</a:t>
            </a:r>
            <a:r>
              <a:rPr lang="ar-EG" sz="2800" dirty="0"/>
              <a:t> بدوي، </a:t>
            </a:r>
            <a:r>
              <a:rPr lang="ar-EG" sz="2800" b="1" dirty="0"/>
              <a:t>موسوعة المستشرقين</a:t>
            </a:r>
            <a:r>
              <a:rPr lang="ar-EG" sz="2800" dirty="0"/>
              <a:t>، دار العلم للملايين، بيروت، 1989م. </a:t>
            </a:r>
            <a:br>
              <a:rPr lang="ar-EG" sz="2800" dirty="0"/>
            </a:br>
            <a:r>
              <a:rPr lang="ar-EG" sz="2800" dirty="0"/>
              <a:t>- هشام </a:t>
            </a:r>
            <a:r>
              <a:rPr lang="ar-EG" sz="2800" dirty="0" err="1"/>
              <a:t>جعيط</a:t>
            </a:r>
            <a:r>
              <a:rPr lang="ar-EG" sz="2800" dirty="0"/>
              <a:t>، </a:t>
            </a:r>
            <a:r>
              <a:rPr lang="ar-EG" sz="2800" b="1" dirty="0"/>
              <a:t>أوروبا والإسلام</a:t>
            </a:r>
            <a:r>
              <a:rPr lang="ar-EG" sz="2800" dirty="0"/>
              <a:t>، ترجمة: طلال </a:t>
            </a:r>
            <a:r>
              <a:rPr lang="ar-EG" sz="2800" dirty="0" err="1"/>
              <a:t>عتريسي</a:t>
            </a:r>
            <a:r>
              <a:rPr lang="ar-EG" sz="2800" dirty="0"/>
              <a:t>، دار الحقيقة، بيروت، 1980م.</a:t>
            </a:r>
            <a:br>
              <a:rPr lang="ar-EG" sz="2800" dirty="0"/>
            </a:br>
            <a:r>
              <a:rPr lang="ar-EG" sz="2800" dirty="0"/>
              <a:t>- رودي بارت، </a:t>
            </a:r>
            <a:r>
              <a:rPr lang="ar-EG" sz="2800" b="1" dirty="0"/>
              <a:t>العربية في الجامعات الألمانية</a:t>
            </a:r>
            <a:r>
              <a:rPr lang="ar-EG" sz="2800" dirty="0"/>
              <a:t>، ترجمة: مصطفى ماهر، القاهرة، 1967م.</a:t>
            </a:r>
            <a:br>
              <a:rPr lang="ar-EG" sz="2800" dirty="0"/>
            </a:br>
            <a:r>
              <a:rPr lang="ar-EG" sz="2800" dirty="0"/>
              <a:t>- محمد عبد الفتاح عليان، </a:t>
            </a:r>
            <a:r>
              <a:rPr lang="ar-EG" sz="2800" b="1" dirty="0"/>
              <a:t>أضواء على الاستشراق</a:t>
            </a:r>
            <a:r>
              <a:rPr lang="ar-EG" sz="2800" dirty="0"/>
              <a:t>، ط1،  دار البحوث العلمية، الكويت،1980م.</a:t>
            </a:r>
            <a:r>
              <a:rPr lang="en-US" sz="2800" dirty="0" smtClean="0"/>
              <a:t> 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337</Words>
  <Application>Microsoft Office PowerPoint</Application>
  <PresentationFormat>A4 Paper (210x297 mm)</PresentationFormat>
  <Paragraphs>102</Paragraphs>
  <Slides>13</Slides>
  <Notes>1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5" baseType="lpstr">
      <vt:lpstr>Office Theme</vt:lpstr>
      <vt:lpstr>Microsoft Excel 97-2003 Worksheet</vt:lpstr>
      <vt:lpstr>عرض تقديمي في PowerPoint</vt:lpstr>
      <vt:lpstr>المحاضرة التمهيدية</vt:lpstr>
      <vt:lpstr>عناصر المحاضرة</vt:lpstr>
      <vt:lpstr>وصف المقرر:</vt:lpstr>
      <vt:lpstr>اهداف المقرر</vt:lpstr>
      <vt:lpstr>تابع- اهداف المقرر</vt:lpstr>
      <vt:lpstr>محتوى المقرر</vt:lpstr>
      <vt:lpstr>المراجع والمصادر التعليمية</vt:lpstr>
      <vt:lpstr>المراجع والمصادر المساعدة</vt:lpstr>
      <vt:lpstr>توزيع الدرجات</vt:lpstr>
      <vt:lpstr>الساعات المكتبية الجوالة</vt:lpstr>
      <vt:lpstr>الساعات المكتبية الجوالة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zabuelhaj</cp:lastModifiedBy>
  <cp:revision>113</cp:revision>
  <cp:lastPrinted>2012-08-28T12:05:49Z</cp:lastPrinted>
  <dcterms:created xsi:type="dcterms:W3CDTF">2009-10-14T19:14:34Z</dcterms:created>
  <dcterms:modified xsi:type="dcterms:W3CDTF">2012-08-29T08:35:06Z</dcterms:modified>
</cp:coreProperties>
</file>