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3"/>
  </p:notesMasterIdLst>
  <p:sldIdLst>
    <p:sldId id="256" r:id="rId2"/>
    <p:sldId id="257" r:id="rId3"/>
    <p:sldId id="300" r:id="rId4"/>
    <p:sldId id="309" r:id="rId5"/>
    <p:sldId id="308" r:id="rId6"/>
    <p:sldId id="307" r:id="rId7"/>
    <p:sldId id="306" r:id="rId8"/>
    <p:sldId id="305" r:id="rId9"/>
    <p:sldId id="304" r:id="rId10"/>
    <p:sldId id="303" r:id="rId11"/>
    <p:sldId id="301" r:id="rId12"/>
    <p:sldId id="312" r:id="rId13"/>
    <p:sldId id="316" r:id="rId14"/>
    <p:sldId id="315" r:id="rId15"/>
    <p:sldId id="314" r:id="rId16"/>
    <p:sldId id="313" r:id="rId17"/>
    <p:sldId id="302" r:id="rId18"/>
    <p:sldId id="317" r:id="rId19"/>
    <p:sldId id="318" r:id="rId20"/>
    <p:sldId id="319" r:id="rId21"/>
    <p:sldId id="266" r:id="rId22"/>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9900"/>
    <a:srgbClr val="709256"/>
    <a:srgbClr val="AD9968"/>
    <a:srgbClr val="3B84AF"/>
    <a:srgbClr val="FF3300"/>
    <a:srgbClr val="000000"/>
    <a:srgbClr val="FF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519" autoAdjust="0"/>
    <p:restoredTop sz="94664" autoAdjust="0"/>
  </p:normalViewPr>
  <p:slideViewPr>
    <p:cSldViewPr>
      <p:cViewPr>
        <p:scale>
          <a:sx n="60" d="100"/>
          <a:sy n="60" d="100"/>
        </p:scale>
        <p:origin x="-648" y="-306"/>
      </p:cViewPr>
      <p:guideLst>
        <p:guide orient="horz" pos="2160"/>
        <p:guide pos="312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10/3/2012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xmlns="" val="2056433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3"/>
          <p:cNvSpPr>
            <a:spLocks noGrp="1"/>
          </p:cNvSpPr>
          <p:nvPr userDrawn="1">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a:t>
            </a:fld>
            <a:endParaRPr lang="en-US" dirty="0" smtClean="0">
              <a:cs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959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التعلم</a:t>
            </a:r>
            <a:r>
              <a:rPr lang="ar-SA" sz="1600" b="1" baseline="0" dirty="0" smtClean="0">
                <a:solidFill>
                  <a:schemeClr val="bg1"/>
                </a:solidFill>
                <a:latin typeface="+mn-lt"/>
                <a:cs typeface="+mn-cs"/>
              </a:rPr>
              <a:t> الإ</a:t>
            </a:r>
            <a:r>
              <a:rPr lang="ar-EG" sz="1600" b="1" baseline="0" dirty="0" smtClean="0">
                <a:solidFill>
                  <a:schemeClr val="bg1"/>
                </a:solidFill>
                <a:latin typeface="+mn-lt"/>
                <a:cs typeface="+mn-cs"/>
              </a:rPr>
              <a:t>ل</a:t>
            </a:r>
            <a:r>
              <a:rPr lang="ar-SA" sz="1600" b="1" baseline="0" dirty="0" smtClean="0">
                <a:solidFill>
                  <a:schemeClr val="bg1"/>
                </a:solidFill>
                <a:latin typeface="+mn-lt"/>
                <a:cs typeface="+mn-cs"/>
              </a:rPr>
              <a:t>كتروني والتعل</a:t>
            </a:r>
            <a:r>
              <a:rPr lang="ar-EG" sz="1600" b="1" baseline="0" dirty="0" smtClean="0">
                <a:solidFill>
                  <a:schemeClr val="bg1"/>
                </a:solidFill>
                <a:latin typeface="+mn-lt"/>
                <a:cs typeface="+mn-cs"/>
              </a:rPr>
              <a:t>ي</a:t>
            </a:r>
            <a:r>
              <a:rPr lang="ar-SA" sz="1600" b="1" baseline="0" dirty="0" smtClean="0">
                <a:solidFill>
                  <a:schemeClr val="bg1"/>
                </a:solidFill>
                <a:latin typeface="+mn-lt"/>
                <a:cs typeface="+mn-cs"/>
              </a:rPr>
              <a:t>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25"/>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xfrm>
            <a:off x="4927600" y="6356350"/>
            <a:ext cx="482600" cy="365125"/>
          </a:xfrm>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709256"/>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4083050" cy="10668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tx2">
                    <a:lumMod val="75000"/>
                  </a:schemeClr>
                </a:solidFill>
                <a:latin typeface="Calibri" pitchFamily="34" charset="0"/>
              </a:rPr>
              <a:t>جامعة الملك فيصل</a:t>
            </a:r>
          </a:p>
          <a:p>
            <a:pPr algn="ctr" rtl="0">
              <a:spcBef>
                <a:spcPct val="20000"/>
              </a:spcBef>
              <a:buFont typeface="Arial" pitchFamily="34" charset="0"/>
              <a:buNone/>
            </a:pPr>
            <a:r>
              <a:rPr lang="ar-SA" sz="2400" b="1" dirty="0" smtClean="0">
                <a:solidFill>
                  <a:schemeClr val="tx2">
                    <a:lumMod val="75000"/>
                  </a:schemeClr>
                </a:solidFill>
                <a:latin typeface="Calibri" pitchFamily="34" charset="0"/>
              </a:rPr>
              <a:t>عمادة التعلم الإلكتروني والتعليم عن بعد</a:t>
            </a:r>
            <a:endParaRPr lang="en-US" sz="2400" b="1" dirty="0">
              <a:solidFill>
                <a:schemeClr val="tx2">
                  <a:lumMod val="75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5131"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
        <p:nvSpPr>
          <p:cNvPr id="14" name="Title 1"/>
          <p:cNvSpPr txBox="1">
            <a:spLocks/>
          </p:cNvSpPr>
          <p:nvPr/>
        </p:nvSpPr>
        <p:spPr bwMode="auto">
          <a:xfrm>
            <a:off x="0" y="2514600"/>
            <a:ext cx="5670550" cy="3429000"/>
          </a:xfrm>
          <a:prstGeom prst="rect">
            <a:avLst/>
          </a:prstGeom>
          <a:noFill/>
          <a:ln w="9525">
            <a:noFill/>
            <a:miter lim="800000"/>
            <a:headEnd/>
            <a:tailEnd/>
          </a:ln>
        </p:spPr>
        <p:txBody>
          <a:bodyPr anchor="ctr"/>
          <a:ls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a:lstStyle>
          <a:p>
            <a:pPr algn="ctr"/>
            <a:r>
              <a:rPr lang="ar-EG" sz="3700" b="1" dirty="0" smtClean="0">
                <a:solidFill>
                  <a:schemeClr val="accent1">
                    <a:lumMod val="50000"/>
                  </a:schemeClr>
                </a:solidFill>
                <a:latin typeface="AYM Wadiy S_U normal."/>
                <a:cs typeface="Times New Roman" pitchFamily="18" charset="0"/>
              </a:rPr>
              <a:t>اس</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م الم</a:t>
            </a:r>
            <a:r>
              <a:rPr lang="ar-SA" sz="3700" b="1" dirty="0" smtClean="0">
                <a:solidFill>
                  <a:schemeClr val="accent1">
                    <a:lumMod val="50000"/>
                  </a:schemeClr>
                </a:solidFill>
                <a:latin typeface="AYM Wadiy S_U normal."/>
                <a:cs typeface="Times New Roman" pitchFamily="18" charset="0"/>
              </a:rPr>
              <a:t>ـ</a:t>
            </a:r>
            <a:r>
              <a:rPr lang="ar-EG" sz="3700" b="1" dirty="0" smtClean="0">
                <a:solidFill>
                  <a:schemeClr val="accent1">
                    <a:lumMod val="50000"/>
                  </a:schemeClr>
                </a:solidFill>
                <a:latin typeface="AYM Wadiy S_U normal."/>
                <a:cs typeface="Times New Roman" pitchFamily="18" charset="0"/>
              </a:rPr>
              <a:t>ق</a:t>
            </a:r>
            <a:r>
              <a:rPr lang="ar-SA" sz="3700" b="1" dirty="0" smtClean="0">
                <a:solidFill>
                  <a:schemeClr val="accent1">
                    <a:lumMod val="50000"/>
                  </a:schemeClr>
                </a:solidFill>
                <a:latin typeface="AYM Wadiy S_U normal."/>
                <a:cs typeface="Times New Roman" pitchFamily="18" charset="0"/>
              </a:rPr>
              <a:t>ـ</a:t>
            </a:r>
            <a:r>
              <a:rPr lang="ar-EG" sz="3700" b="1" dirty="0" err="1" smtClean="0">
                <a:solidFill>
                  <a:schemeClr val="accent1">
                    <a:lumMod val="50000"/>
                  </a:schemeClr>
                </a:solidFill>
                <a:latin typeface="AYM Wadiy S_U normal."/>
                <a:cs typeface="Times New Roman" pitchFamily="18" charset="0"/>
              </a:rPr>
              <a:t>رر</a:t>
            </a:r>
            <a:endParaRPr lang="ar-SA" sz="3700" b="1" dirty="0" smtClean="0">
              <a:solidFill>
                <a:schemeClr val="accent1">
                  <a:lumMod val="50000"/>
                </a:schemeClr>
              </a:solidFill>
              <a:latin typeface="AYM Wadiy S_U normal."/>
              <a:cs typeface="Times New Roman" pitchFamily="18" charset="0"/>
            </a:endParaRPr>
          </a:p>
          <a:p>
            <a:pPr algn="ctr"/>
            <a:endParaRPr lang="ar-SA" sz="1400" b="1" dirty="0">
              <a:solidFill>
                <a:schemeClr val="accent1">
                  <a:lumMod val="50000"/>
                </a:schemeClr>
              </a:solidFill>
              <a:latin typeface="AYM Wadiy S_U normal."/>
              <a:cs typeface="Times New Roman" pitchFamily="18" charset="0"/>
            </a:endParaRPr>
          </a:p>
          <a:p>
            <a:pPr algn="ctr"/>
            <a:r>
              <a:rPr lang="ar-SA" sz="6000" b="1" dirty="0" smtClean="0">
                <a:solidFill>
                  <a:srgbClr val="7F7F7F"/>
                </a:solidFill>
                <a:latin typeface="Calibri" pitchFamily="34" charset="0"/>
                <a:cs typeface="DecoType Naskh Special" pitchFamily="2" charset="-78"/>
              </a:rPr>
              <a:t>حـركــة  الاسـتـشـراق</a:t>
            </a:r>
          </a:p>
          <a:p>
            <a:pPr algn="ctr"/>
            <a:endParaRPr lang="ar-SA" sz="1400" b="1" dirty="0">
              <a:solidFill>
                <a:srgbClr val="7F7F7F"/>
              </a:solidFill>
              <a:latin typeface="Calibri" pitchFamily="34" charset="0"/>
              <a:cs typeface="DecoType Naskh Special" pitchFamily="2" charset="-78"/>
            </a:endParaRPr>
          </a:p>
          <a:p>
            <a:pPr algn="ctr"/>
            <a:r>
              <a:rPr lang="ar-SA" sz="6000" b="1" dirty="0" smtClean="0">
                <a:solidFill>
                  <a:srgbClr val="7F7F7F"/>
                </a:solidFill>
                <a:latin typeface="Calibri" pitchFamily="34" charset="0"/>
                <a:cs typeface="DecoType Naskh Special" pitchFamily="2" charset="-78"/>
              </a:rPr>
              <a:t>د. زيــد أبو الحــاج</a:t>
            </a:r>
            <a:endParaRPr lang="en-US" sz="6000" b="1" dirty="0">
              <a:solidFill>
                <a:srgbClr val="7F7F7F"/>
              </a:solidFill>
              <a:latin typeface="Calibri" pitchFamily="34" charset="0"/>
              <a:cs typeface="DecoType Naskh Special"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وخدمة فكرة الصهيونية تتجلى في تلك الدراسات والأبحاث التي تقوم بها الجامعات الصهيونية، والتي لها علاقة وطيدة بالاستشراق، علاوة على الحضور الفاعل لليهود في المؤتمرات </a:t>
            </a:r>
            <a:r>
              <a:rPr lang="ar-SA" b="1" dirty="0" err="1"/>
              <a:t>الاستشراقية</a:t>
            </a:r>
            <a:r>
              <a:rPr lang="ar-SA" b="1" dirty="0"/>
              <a:t>، حيث يكون لهم دور في توجيه المناقشات وإثرائها بما يخدم أغراضهم</a:t>
            </a:r>
            <a:endParaRPr lang="en-US" dirty="0"/>
          </a:p>
          <a:p>
            <a:endParaRPr lang="ar-SA" dirty="0"/>
          </a:p>
        </p:txBody>
      </p:sp>
    </p:spTree>
    <p:extLst>
      <p:ext uri="{BB962C8B-B14F-4D97-AF65-F5344CB8AC3E}">
        <p14:creationId xmlns:p14="http://schemas.microsoft.com/office/powerpoint/2010/main" xmlns="" val="35542273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أما في ما يتعلق بخدمة الصهيونية كدولة فكما هو معلوم، إن الهدف الاستراتيجي للصهيونية هو إقامة دولة لليهود على أرض فلسطين، من ثم سعت الصهيونية إلى تجنيد كثير من المستشرقين اليهود في أوروبا وأميركا ليعملوا يداً بيد مع بعض الضباط والعلماء تحت ستار   صندوق الاكتشافات الفلسطينية  الذي تأسس العام 1865م، وكان هذا الصندوق   في ظاهرة بعثة تعليمية تبشيرية تقوم بدراسة ما يتعلق بالأراضي المقدَّسة من الناحية الدينية، بينما كان في الحقيقة يقوم بعمليات المسح والحصر، ورسم الخرائط لغير المواضع الأثرية الدينية مما يسَّر كثيرا عملية مجيء الصهاينة، واستيطانهم في المنطقة بعد طرد أهلها </a:t>
            </a:r>
            <a:r>
              <a:rPr lang="ar-SA" b="1" dirty="0" smtClean="0"/>
              <a:t>وتشريدهم</a:t>
            </a:r>
            <a:endParaRPr lang="en-US" dirty="0"/>
          </a:p>
        </p:txBody>
      </p:sp>
    </p:spTree>
    <p:extLst>
      <p:ext uri="{BB962C8B-B14F-4D97-AF65-F5344CB8AC3E}">
        <p14:creationId xmlns:p14="http://schemas.microsoft.com/office/powerpoint/2010/main" xmlns="" val="3912112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33400" y="1524000"/>
            <a:ext cx="8915400" cy="4525963"/>
          </a:xfrm>
        </p:spPr>
        <p:txBody>
          <a:bodyPr/>
          <a:lstStyle/>
          <a:p>
            <a:pPr rtl="1"/>
            <a:r>
              <a:rPr lang="ar-SA" b="1" dirty="0"/>
              <a:t>الأثر اليهودي على الحركة </a:t>
            </a:r>
            <a:r>
              <a:rPr lang="ar-SA" b="1" dirty="0" err="1"/>
              <a:t>الاستشراقية</a:t>
            </a:r>
            <a:endParaRPr lang="en-US" dirty="0"/>
          </a:p>
          <a:p>
            <a:pPr rtl="1"/>
            <a:r>
              <a:rPr lang="ar-SA" b="1" dirty="0"/>
              <a:t>إن أثر اليهود على الاستشراق لا يبعد كثيرا عن آثارهم على جميع أوجه النشاط العالمي، إذ لا يكاد يوجد جانب من جوانب الحياة إلا ولليهود دور فيه اقتصادي وسياسي واجتماعي، والاستشراق واحد من هذه المجالات، ويمكن تصنيف أثرهم على ما يلي</a:t>
            </a:r>
            <a:r>
              <a:rPr lang="en-US" b="1" dirty="0"/>
              <a:t>:</a:t>
            </a:r>
            <a:endParaRPr lang="en-US" dirty="0"/>
          </a:p>
          <a:p>
            <a:pPr rtl="1"/>
            <a:r>
              <a:rPr lang="ar-SA" b="1" dirty="0"/>
              <a:t>أ- آثار غير مباشرة: وتنحصر فيما فعله اليهود من برامج ومقررات تأثر بها الاستشراق كما تأثر بها غيره، وهذا يتجلى في</a:t>
            </a:r>
            <a:r>
              <a:rPr lang="en-US" b="1" dirty="0"/>
              <a:t>:</a:t>
            </a:r>
            <a:endParaRPr lang="en-US" dirty="0"/>
          </a:p>
          <a:p>
            <a:pPr lvl="0" rtl="1"/>
            <a:r>
              <a:rPr lang="en-US" b="1" dirty="0"/>
              <a:t> </a:t>
            </a:r>
            <a:r>
              <a:rPr lang="ar-SA" b="1" dirty="0"/>
              <a:t>السيطرة الصهيونية على مختلف وسائل الإعلام العالمي</a:t>
            </a:r>
            <a:r>
              <a:rPr lang="en-US" b="1" dirty="0"/>
              <a:t>: </a:t>
            </a:r>
            <a:endParaRPr lang="ar-SA" b="1" dirty="0" smtClean="0"/>
          </a:p>
          <a:p>
            <a:endParaRPr lang="ar-SA" dirty="0"/>
          </a:p>
          <a:p>
            <a:endParaRPr lang="ar-SA" dirty="0"/>
          </a:p>
        </p:txBody>
      </p:sp>
    </p:spTree>
    <p:extLst>
      <p:ext uri="{BB962C8B-B14F-4D97-AF65-F5344CB8AC3E}">
        <p14:creationId xmlns:p14="http://schemas.microsoft.com/office/powerpoint/2010/main" xmlns="" val="41195304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rtl="1"/>
            <a:r>
              <a:rPr lang="ar-SA" b="1" dirty="0"/>
              <a:t>لقد استشعر اليهود دور الإعلام باعتباره أداة تربوية، فعملوا على امتلاك أهم المؤسسات الصحافية والإذاعية في العالم، بل   وتوجيهها ضمن مخططهم التخريبي للأمم والشعوب غير اليهودية، وذلك تنفيذا لمقررات القيادات اليهودية في العالم </a:t>
            </a:r>
            <a:endParaRPr lang="en-US" dirty="0"/>
          </a:p>
          <a:p>
            <a:pPr rtl="1"/>
            <a:r>
              <a:rPr lang="ar-SA" b="1" dirty="0"/>
              <a:t>فعن طريق أجهزة الإعلام بوسائلها المختلفة استطاع اليهود أن يخدموا قضيتهم المزعومة، ويؤثروا في الرأي العام العالمي، والغربي بصفة خاصة، مما يسَّر لهم أن يضمنوا دعما أكبر لمخططاتهم، وتحكماً أوسع في مقدرات الشعوب، وقد أفصح اليهود أنفسهم عن هذا الأمر بقولهم</a:t>
            </a:r>
            <a:r>
              <a:rPr lang="en-US" b="1" dirty="0"/>
              <a:t>: </a:t>
            </a:r>
            <a:r>
              <a:rPr lang="ar-SA" b="1" dirty="0"/>
              <a:t>الأدب والصحافة قوتان تعليميتان كبيرتان، وستصبح حكومتنا مالكة لمعظم الصحف والمجلات</a:t>
            </a:r>
            <a:endParaRPr lang="en-US" dirty="0"/>
          </a:p>
          <a:p>
            <a:pPr rtl="1"/>
            <a:r>
              <a:rPr lang="en-US" b="1" dirty="0"/>
              <a:t> </a:t>
            </a:r>
            <a:endParaRPr lang="en-US" dirty="0"/>
          </a:p>
          <a:p>
            <a:pPr lvl="0" rtl="1"/>
            <a:r>
              <a:rPr lang="en-US" b="1" dirty="0"/>
              <a:t> </a:t>
            </a:r>
            <a:endParaRPr lang="ar-SA" dirty="0"/>
          </a:p>
        </p:txBody>
      </p:sp>
    </p:spTree>
    <p:extLst>
      <p:ext uri="{BB962C8B-B14F-4D97-AF65-F5344CB8AC3E}">
        <p14:creationId xmlns:p14="http://schemas.microsoft.com/office/powerpoint/2010/main" xmlns="" val="4491220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lvl="0" rtl="1"/>
            <a:r>
              <a:rPr lang="ar-SA" b="1" dirty="0"/>
              <a:t>التهمة بمعاداة السامية: لقد أضحى مفهوم السامية يعني اليهود الصهاينة، والذين يديرون السياسة الإسرائيلية من دون غيرهم، وبناء عليه أصبح كل من يخالف سياسة الدولة الصهيونية يُرمي باللاسامية، يقول رئيس الوزراء الإسرائيلي السابق </a:t>
            </a:r>
            <a:r>
              <a:rPr lang="ar-SA" b="1" dirty="0" err="1"/>
              <a:t>بيجن</a:t>
            </a:r>
            <a:r>
              <a:rPr lang="ar-SA" b="1" dirty="0"/>
              <a:t> </a:t>
            </a:r>
            <a:r>
              <a:rPr lang="en-US" b="1" dirty="0"/>
              <a:t>: </a:t>
            </a:r>
            <a:r>
              <a:rPr lang="ar-SA" b="1" dirty="0"/>
              <a:t>لا يمكن أن نضع حدا فاصلا بين العداء لإسرائيل والصهيونية وبين اللاسامية </a:t>
            </a:r>
            <a:endParaRPr lang="en-US" dirty="0"/>
          </a:p>
          <a:p>
            <a:pPr rtl="1"/>
            <a:r>
              <a:rPr lang="ar-SA" b="1" dirty="0"/>
              <a:t>وبذلك أصبحت اللاسامية تهمة يخشاها الغربيون على مختلف المستويات السياسية والاقتصادية والثقافية، والأمر عينه انطلى على المستشرقين الذين أضحوا يتجنبون آثارها، بل إثارة كل ما من شأنه أن يوقعهم في هذه التهمة. </a:t>
            </a:r>
            <a:endParaRPr lang="en-US" dirty="0"/>
          </a:p>
          <a:p>
            <a:pPr rtl="1"/>
            <a:r>
              <a:rPr lang="ar-SA" b="1" dirty="0"/>
              <a:t> </a:t>
            </a:r>
            <a:endParaRPr lang="en-US" dirty="0"/>
          </a:p>
          <a:p>
            <a:endParaRPr lang="ar-SA" dirty="0"/>
          </a:p>
        </p:txBody>
      </p:sp>
    </p:spTree>
    <p:extLst>
      <p:ext uri="{BB962C8B-B14F-4D97-AF65-F5344CB8AC3E}">
        <p14:creationId xmlns:p14="http://schemas.microsoft.com/office/powerpoint/2010/main" xmlns="" val="14034717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نشير هنا إلى ما صرح به المستشرق اليهودي الفرنسي مكسيم </a:t>
            </a:r>
            <a:r>
              <a:rPr lang="ar-SA" b="1" dirty="0" err="1"/>
              <a:t>رودنسون</a:t>
            </a:r>
            <a:r>
              <a:rPr lang="ar-SA" b="1" dirty="0"/>
              <a:t> حين قال</a:t>
            </a:r>
            <a:r>
              <a:rPr lang="en-US" b="1" dirty="0"/>
              <a:t>: </a:t>
            </a:r>
            <a:r>
              <a:rPr lang="ar-SA" b="1" dirty="0"/>
              <a:t>  إن مسألة التطرف اليهودي أو القضية الفلسطينية من المسائل التي تؤدي بصاحبها الى أن يرمي باللاسامية، ومعادة اليهود، وهذه تهمة خطيرة، داخل المجتمع الأوروبي </a:t>
            </a:r>
            <a:endParaRPr lang="en-US" dirty="0"/>
          </a:p>
          <a:p>
            <a:pPr rtl="1"/>
            <a:r>
              <a:rPr lang="ar-SA" b="1" dirty="0"/>
              <a:t> </a:t>
            </a:r>
            <a:endParaRPr lang="en-US" dirty="0"/>
          </a:p>
          <a:p>
            <a:pPr rtl="1"/>
            <a:r>
              <a:rPr lang="ar-SA" b="1" dirty="0"/>
              <a:t>ويقول المستشرق اليهودي الأميركي   برنار لويس </a:t>
            </a:r>
            <a:r>
              <a:rPr lang="en-US" b="1" dirty="0"/>
              <a:t>: </a:t>
            </a:r>
            <a:r>
              <a:rPr lang="ar-SA" b="1" dirty="0"/>
              <a:t>  إن مكافحة السامية في أوروبا أعطى اليهود سببا جديدا للميل إلى القومية </a:t>
            </a:r>
            <a:r>
              <a:rPr lang="ar-SA" b="1" dirty="0" smtClean="0"/>
              <a:t>اليهودية</a:t>
            </a:r>
            <a:endParaRPr lang="en-US" dirty="0"/>
          </a:p>
          <a:p>
            <a:endParaRPr lang="ar-SA" dirty="0"/>
          </a:p>
          <a:p>
            <a:endParaRPr lang="ar-SA" dirty="0"/>
          </a:p>
        </p:txBody>
      </p:sp>
    </p:spTree>
    <p:extLst>
      <p:ext uri="{BB962C8B-B14F-4D97-AF65-F5344CB8AC3E}">
        <p14:creationId xmlns:p14="http://schemas.microsoft.com/office/powerpoint/2010/main" xmlns="" val="3693281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ب- الآثار المباشرة: يعمل اليهود</a:t>
            </a:r>
            <a:r>
              <a:rPr lang="en-US" b="1" dirty="0"/>
              <a:t> - </a:t>
            </a:r>
            <a:r>
              <a:rPr lang="ar-SA" b="1" dirty="0"/>
              <a:t>حاليا- على تبني كل الدراسات </a:t>
            </a:r>
            <a:r>
              <a:rPr lang="ar-SA" b="1" dirty="0" err="1"/>
              <a:t>الاستشراقية</a:t>
            </a:r>
            <a:r>
              <a:rPr lang="ar-SA" b="1" dirty="0"/>
              <a:t> ذات الطبيعة العدائية للإسلام والعروبة، من خلال نشرها وتعميمها، وتشجيع أصحابها، وتقديم المعونة لهم، والهدف من ذلك كله هو إسكات كل الدعوات التي تنادي بضرورة اعتدال النظرة الغربية تجاه الإسلام والمسلمين،</a:t>
            </a:r>
            <a:endParaRPr lang="en-US" dirty="0"/>
          </a:p>
          <a:p>
            <a:pPr rtl="1"/>
            <a:r>
              <a:rPr lang="en-US" b="1" dirty="0"/>
              <a:t> </a:t>
            </a:r>
            <a:endParaRPr lang="en-US" dirty="0"/>
          </a:p>
        </p:txBody>
      </p:sp>
    </p:spTree>
    <p:extLst>
      <p:ext uri="{BB962C8B-B14F-4D97-AF65-F5344CB8AC3E}">
        <p14:creationId xmlns:p14="http://schemas.microsoft.com/office/powerpoint/2010/main" xmlns="" val="11870317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33400" y="1600200"/>
            <a:ext cx="8915400" cy="4525963"/>
          </a:xfrm>
        </p:spPr>
        <p:txBody>
          <a:bodyPr/>
          <a:lstStyle/>
          <a:p>
            <a:pPr rtl="1"/>
            <a:r>
              <a:rPr lang="ar-SA" b="1" dirty="0" smtClean="0"/>
              <a:t>1- لقد </a:t>
            </a:r>
            <a:r>
              <a:rPr lang="ar-SA" b="1" dirty="0"/>
              <a:t>انتحل المستشرقون اليهود الجنسية الأوروبية لإخفاء هويتهم الحقيقية، حيث نلاحظ أن معظمهم كانوا إما ألمانيين أو بريطانيين أو فرنسيين، وما يميز هذه الدول أنها تصنف ضمن الدول الغربية الاستعمارية، </a:t>
            </a:r>
            <a:endParaRPr lang="ar-SA" b="1" dirty="0" smtClean="0"/>
          </a:p>
          <a:p>
            <a:pPr rtl="1"/>
            <a:r>
              <a:rPr lang="ar-SA" b="1" dirty="0" smtClean="0"/>
              <a:t>ولعل </a:t>
            </a:r>
            <a:r>
              <a:rPr lang="ar-SA" b="1" dirty="0"/>
              <a:t>هذا يزكي ما ذهب إليه بعض الباحثين  من القول:   إن الاستشراق في الدول الغربية الاستعمارية كان أقوى منه في الدول غير الاستعمارية . في حين، كان انتحال اليهود لجنسية دول شرق أوروبا مثل المجر وبولونيا وروسيا وغيرها قليلا، </a:t>
            </a:r>
            <a:endParaRPr lang="en-US" dirty="0"/>
          </a:p>
          <a:p>
            <a:endParaRPr lang="ar-SA" dirty="0"/>
          </a:p>
        </p:txBody>
      </p:sp>
    </p:spTree>
    <p:extLst>
      <p:ext uri="{BB962C8B-B14F-4D97-AF65-F5344CB8AC3E}">
        <p14:creationId xmlns:p14="http://schemas.microsoft.com/office/powerpoint/2010/main" xmlns="" val="7227104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3- اضطر </a:t>
            </a:r>
            <a:r>
              <a:rPr lang="ar-SA" b="1" dirty="0"/>
              <a:t>الكثير من المستشرقين اليهود إلى تغيير جنسياتهم ولا سيما الألمانية إلى جنسيات أخرى، والسبب هو خضوع ألمانيا لحكم النازيين فترة من الزمان عانى خلالها اليهود التضييق والملاحقة والاضطهاد مما أضطر الكثير منهم إلى مغادرة ألمانيا</a:t>
            </a:r>
            <a:r>
              <a:rPr lang="en-US" b="1" dirty="0"/>
              <a:t>·</a:t>
            </a:r>
            <a:endParaRPr lang="en-US" dirty="0"/>
          </a:p>
          <a:p>
            <a:pPr rtl="1"/>
            <a:r>
              <a:rPr lang="ar-SA" b="1" dirty="0" smtClean="0"/>
              <a:t>4- إنجازات </a:t>
            </a:r>
            <a:r>
              <a:rPr lang="ar-SA" b="1" dirty="0"/>
              <a:t>المستشرقين اليهود العلمية كانت غزيرة ومتنوعة، فقد قاموا بتأليف الكتب، وإعداد البحوث، وإقامة الدراسات، كما شاركوا في العديد من مؤتمرات المستشرقين، وانخرطوا في الكثير من الجمعيات والمجامع، التي بسببها </a:t>
            </a:r>
            <a:r>
              <a:rPr lang="ar-SA" b="1" dirty="0" err="1"/>
              <a:t>أنضووا</a:t>
            </a:r>
            <a:r>
              <a:rPr lang="ar-SA" b="1" dirty="0"/>
              <a:t> تحت إطار الحركة </a:t>
            </a:r>
            <a:r>
              <a:rPr lang="ar-SA" b="1" dirty="0" err="1"/>
              <a:t>الاستشراقية</a:t>
            </a:r>
            <a:r>
              <a:rPr lang="ar-SA" b="1" dirty="0"/>
              <a:t>، فهم لم يتركوا وسيلة لنشر آرائهم وبث أفكارهم إلا ولجوها</a:t>
            </a:r>
            <a:r>
              <a:rPr lang="en-US" b="1" dirty="0" smtClean="0"/>
              <a:t>·</a:t>
            </a:r>
            <a:endParaRPr lang="en-US" dirty="0"/>
          </a:p>
        </p:txBody>
      </p:sp>
    </p:spTree>
    <p:extLst>
      <p:ext uri="{BB962C8B-B14F-4D97-AF65-F5344CB8AC3E}">
        <p14:creationId xmlns:p14="http://schemas.microsoft.com/office/powerpoint/2010/main" xmlns="" val="41973737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5- اضطرار </a:t>
            </a:r>
            <a:r>
              <a:rPr lang="ar-SA" b="1" dirty="0"/>
              <a:t>كثير من المستشرقين اليهود للخضوع لضغوط الصهيونية، وإن كان لبعضهم بعض المواقف المعادية لها، أو كان لديهم تعاطف مع بعض قضايا الوطن العربي، فكانوا </a:t>
            </a:r>
            <a:r>
              <a:rPr lang="ar-SA" b="1" dirty="0" err="1"/>
              <a:t>لايجرؤون</a:t>
            </a:r>
            <a:r>
              <a:rPr lang="ar-SA" b="1" dirty="0"/>
              <a:t> على إثارة مثل هذه المواقف والقضايا، بل كان ما من شأنه أن يوقعهم في معاداة السياسة الصهيونية، وحسبنا في هذا الصدد أن نشير إلى ما حدث للمستشرق اليهودي الفرنسي مكسيم </a:t>
            </a:r>
            <a:r>
              <a:rPr lang="ar-SA" b="1" dirty="0" err="1"/>
              <a:t>رودنسون</a:t>
            </a:r>
            <a:r>
              <a:rPr lang="ar-SA" b="1" dirty="0"/>
              <a:t> الذي عرف بتضامنه مع بعض قضايا الوطن العربي، إلا أنه لوحظ عليه في أخريات حياته نوع من التردد في اتجاهاته الفكرية وتذبذب في مواقفه السياسية، ويعزوا بعض الباحثين ذلك إلى الضغوط الصهيونية التي كانت تمارس عليه</a:t>
            </a:r>
            <a:endParaRPr lang="en-US" dirty="0"/>
          </a:p>
          <a:p>
            <a:endParaRPr lang="ar-SA" dirty="0"/>
          </a:p>
        </p:txBody>
      </p:sp>
    </p:spTree>
    <p:extLst>
      <p:ext uri="{BB962C8B-B14F-4D97-AF65-F5344CB8AC3E}">
        <p14:creationId xmlns:p14="http://schemas.microsoft.com/office/powerpoint/2010/main" xmlns="" val="27928143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762000" y="2133600"/>
            <a:ext cx="8420100" cy="3505200"/>
          </a:xfrm>
        </p:spPr>
        <p:txBody>
          <a:bodyPr/>
          <a:lstStyle/>
          <a:p>
            <a:pPr rtl="1" eaLnBrk="1" hangingPunct="1"/>
            <a:r>
              <a:rPr lang="ar-SA" b="1" spc="-150" dirty="0" smtClean="0">
                <a:solidFill>
                  <a:srgbClr val="376092"/>
                </a:solidFill>
                <a:latin typeface="ae_AlMateen" pitchFamily="2" charset="-78"/>
                <a:cs typeface="ae_AlMateen" pitchFamily="2" charset="-78"/>
              </a:rPr>
              <a:t>المحاضرة السادسة</a:t>
            </a:r>
            <a:br>
              <a:rPr lang="ar-SA"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 </a:t>
            </a:r>
            <a:br>
              <a:rPr lang="ar-SA"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اليهود والاستشراق </a:t>
            </a:r>
            <a:endParaRPr lang="en-US" b="1" spc="-150" dirty="0" smtClean="0">
              <a:solidFill>
                <a:srgbClr val="376092"/>
              </a:solidFill>
              <a:latin typeface="ae_AlMateen" pitchFamily="2" charset="-78"/>
              <a:cs typeface="ae_AlMateen"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6- بتعميم </a:t>
            </a:r>
            <a:r>
              <a:rPr lang="ar-SA" b="1" dirty="0"/>
              <a:t>الملاحظة، لا توجد حدود فاصلة ولا خطوط متباينة بين الاستشراق اليهودي والاستشراق الأوروبي، مما يدل على أن الاستشراق منظومة فكرية محددة المعالم تؤدي في نهاية المطاف إلى تحقيق هدف واحد معين</a:t>
            </a:r>
            <a:r>
              <a:rPr lang="ar-SA" b="1" dirty="0" smtClean="0"/>
              <a:t>،   ن </a:t>
            </a:r>
            <a:endParaRPr lang="en-US" dirty="0"/>
          </a:p>
          <a:p>
            <a:endParaRPr lang="ar-SA" dirty="0"/>
          </a:p>
          <a:p>
            <a:endParaRPr lang="ar-SA" dirty="0"/>
          </a:p>
        </p:txBody>
      </p:sp>
    </p:spTree>
    <p:extLst>
      <p:ext uri="{BB962C8B-B14F-4D97-AF65-F5344CB8AC3E}">
        <p14:creationId xmlns:p14="http://schemas.microsoft.com/office/powerpoint/2010/main" xmlns="" val="25358331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grpSp>
        <p:nvGrpSpPr>
          <p:cNvPr id="17412" name="Group 5"/>
          <p:cNvGrpSpPr>
            <a:grpSpLocks/>
          </p:cNvGrpSpPr>
          <p:nvPr/>
        </p:nvGrpSpPr>
        <p:grpSpPr bwMode="auto">
          <a:xfrm>
            <a:off x="6467475" y="1981200"/>
            <a:ext cx="2600325" cy="2524125"/>
            <a:chOff x="5210750" y="1066800"/>
            <a:chExt cx="2976900" cy="3130677"/>
          </a:xfrm>
          <a:effectLst>
            <a:outerShdw blurRad="63500" sx="102000" sy="102000" algn="ctr" rotWithShape="0">
              <a:prstClr val="black">
                <a:alpha val="40000"/>
              </a:prstClr>
            </a:outerShdw>
          </a:effectLst>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7416"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7413" name="Rectangle 8"/>
          <p:cNvSpPr>
            <a:spLocks noChangeArrowheads="1"/>
          </p:cNvSpPr>
          <p:nvPr/>
        </p:nvSpPr>
        <p:spPr bwMode="auto">
          <a:xfrm>
            <a:off x="3429000" y="3352800"/>
            <a:ext cx="2819400" cy="1200150"/>
          </a:xfrm>
          <a:prstGeom prst="rect">
            <a:avLst/>
          </a:prstGeom>
          <a:noFill/>
          <a:ln w="9525">
            <a:noFill/>
            <a:miter lim="800000"/>
            <a:headEnd/>
            <a:tailEnd/>
          </a:ln>
        </p:spPr>
        <p:txBody>
          <a:bodyPr>
            <a:spAutoFit/>
          </a:bodyPr>
          <a:lstStyle/>
          <a:p>
            <a:pPr algn="l" rtl="0"/>
            <a:r>
              <a:rPr lang="ar-EG" sz="7200">
                <a:solidFill>
                  <a:schemeClr val="bg1"/>
                </a:solidFill>
                <a:latin typeface="Calibri" pitchFamily="34" charset="0"/>
              </a:rPr>
              <a:t>بحمد الله</a:t>
            </a:r>
            <a:endParaRPr lang="en-US" sz="7200">
              <a:solidFill>
                <a:schemeClr val="bg1"/>
              </a:solidFill>
              <a:latin typeface="Calibri" pitchFamily="34" charset="0"/>
            </a:endParaRPr>
          </a:p>
        </p:txBody>
      </p:sp>
      <p:sp>
        <p:nvSpPr>
          <p:cNvPr id="17414" name="Freeform 6"/>
          <p:cNvSpPr>
            <a:spLocks noEditPoints="1"/>
          </p:cNvSpPr>
          <p:nvPr/>
        </p:nvSpPr>
        <p:spPr bwMode="auto">
          <a:xfrm>
            <a:off x="34290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w="9525">
            <a:noFill/>
            <a:round/>
            <a:headEnd/>
            <a:tailEnd/>
          </a:ln>
        </p:spPr>
        <p:txBody>
          <a:bodyPr/>
          <a:lstStyle/>
          <a:p>
            <a:endParaRPr lang="ar-SA"/>
          </a:p>
        </p:txBody>
      </p:sp>
      <p:pic>
        <p:nvPicPr>
          <p:cNvPr id="9" name="Picture 8" descr="logo EDE.png"/>
          <p:cNvPicPr>
            <a:picLocks noChangeAspect="1"/>
          </p:cNvPicPr>
          <p:nvPr/>
        </p:nvPicPr>
        <p:blipFill>
          <a:blip r:embed="rId3" cstate="print"/>
          <a:stretch>
            <a:fillRect/>
          </a:stretch>
        </p:blipFill>
        <p:spPr>
          <a:xfrm>
            <a:off x="914400" y="2133600"/>
            <a:ext cx="2109419" cy="236220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smtClean="0"/>
              <a:t>عمد </a:t>
            </a:r>
            <a:r>
              <a:rPr lang="ar-SA" b="1" dirty="0"/>
              <a:t>اليهود إلى السيطرة على الفكر العالمي عن طريق التعليم، والإعلام لتمرير الأفكار التي يريدون بها القضاء على القيم، وزرع الشك والريبة للوصول بالفكر الآدمي إلى مرحلة الحيرة· ومن يراجع تاريخ الفكر </a:t>
            </a:r>
            <a:r>
              <a:rPr lang="ar-SA" b="1" dirty="0" smtClean="0"/>
              <a:t>الإنساني </a:t>
            </a:r>
            <a:r>
              <a:rPr lang="ar-SA" b="1" dirty="0"/>
              <a:t>ولاسيما في القرنين السالفين يجد فلاسفة ومفكري اليهود وراء كل فلسفة أو عقيدة أو فكر يعمل على تحطيم وتدمير القيم الإنسانية، وقد أعلنوها صراحة - كما جاء في البروتوكول الثاني من بروتوكولات حكماء صهيون  </a:t>
            </a:r>
            <a:r>
              <a:rPr lang="en-US" b="1" dirty="0"/>
              <a:t>)</a:t>
            </a:r>
            <a:r>
              <a:rPr lang="ar-SA" b="1" dirty="0"/>
              <a:t>لا تتصوروا أن تصريحاتنا كلمات جوفاء، ولاحظوا هنا أن نجاح (دارون وماركس </a:t>
            </a:r>
            <a:r>
              <a:rPr lang="ar-SA" b="1" dirty="0" err="1"/>
              <a:t>ونيتشه</a:t>
            </a:r>
            <a:r>
              <a:rPr lang="ar-SA" b="1" dirty="0"/>
              <a:t>) قد رتبناه من </a:t>
            </a:r>
            <a:r>
              <a:rPr lang="ar-SA" b="1" dirty="0" smtClean="0"/>
              <a:t>قبل</a:t>
            </a:r>
            <a:endParaRPr lang="en-US" dirty="0"/>
          </a:p>
          <a:p>
            <a:endParaRPr lang="ar-SA" dirty="0"/>
          </a:p>
        </p:txBody>
      </p:sp>
    </p:spTree>
    <p:extLst>
      <p:ext uri="{BB962C8B-B14F-4D97-AF65-F5344CB8AC3E}">
        <p14:creationId xmlns:p14="http://schemas.microsoft.com/office/powerpoint/2010/main" xmlns="" val="809885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ما </a:t>
            </a:r>
            <a:r>
              <a:rPr lang="ar-SA" b="1" dirty="0" err="1"/>
              <a:t>هية</a:t>
            </a:r>
            <a:r>
              <a:rPr lang="ar-SA" b="1" dirty="0"/>
              <a:t> الاستشراق اليهودي</a:t>
            </a:r>
            <a:endParaRPr lang="en-US" dirty="0"/>
          </a:p>
          <a:p>
            <a:pPr rtl="1"/>
            <a:r>
              <a:rPr lang="ar-SA" b="1" dirty="0"/>
              <a:t>يقصد بالاستشراق اليهودي ذلك العدد الكبير من الباحثين اليهود، في مختلف ميادين الدراسات الشرقية، الذين ساهموا بجهد فعَّال في الترويج لكثير من النظريات والأفكار المعادية للحضارة الإسلامية</a:t>
            </a:r>
            <a:endParaRPr lang="en-US" dirty="0"/>
          </a:p>
          <a:p>
            <a:pPr rtl="1"/>
            <a:r>
              <a:rPr lang="ar-SA" b="1" dirty="0"/>
              <a:t>لقد انكب المستشرقون اليهود على الدراسات الشرقية من أجل فهم المكون الشخصي للإنسان العربي والتعرف إلى المجتمع المدني العربي، والكشف عن خبايا الدين الإسلامي الذي مثل دين معظم سكان المنطقة الشرقية</a:t>
            </a:r>
            <a:r>
              <a:rPr lang="en-US" b="1" dirty="0"/>
              <a:t>·</a:t>
            </a:r>
            <a:endParaRPr lang="en-US" dirty="0"/>
          </a:p>
          <a:p>
            <a:pPr algn="l" rtl="1"/>
            <a:endParaRPr lang="ar-SA" dirty="0"/>
          </a:p>
        </p:txBody>
      </p:sp>
    </p:spTree>
    <p:extLst>
      <p:ext uri="{BB962C8B-B14F-4D97-AF65-F5344CB8AC3E}">
        <p14:creationId xmlns:p14="http://schemas.microsoft.com/office/powerpoint/2010/main" xmlns="" val="2781725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إلا أن أغلب الباحثين لا يعترفون بوجود هذا الصنف من الاستشراق داخل المنظومة </a:t>
            </a:r>
            <a:r>
              <a:rPr lang="ar-SA" b="1" dirty="0" err="1"/>
              <a:t>الاستشراقية</a:t>
            </a:r>
            <a:r>
              <a:rPr lang="ar-SA" b="1" dirty="0"/>
              <a:t>، وهو أمر له ما يبرره،</a:t>
            </a:r>
            <a:r>
              <a:rPr lang="en-US" b="1" dirty="0"/>
              <a:t>) </a:t>
            </a:r>
            <a:r>
              <a:rPr lang="ar-SA" b="1" dirty="0"/>
              <a:t>إذ إن اليهود لم يعملوا داخل الحركة </a:t>
            </a:r>
            <a:r>
              <a:rPr lang="ar-SA" b="1" dirty="0" err="1"/>
              <a:t>الاستشراقية</a:t>
            </a:r>
            <a:r>
              <a:rPr lang="ar-SA" b="1" dirty="0"/>
              <a:t> بوصفهم يهود بل عملوا على انتحال الصفة الغربية في كتاباتهم واتخاذ الجنسية الغربية كبديل عن الجنسية اليهودية في بحوثهم ودراساتهم، وبهذا استطاعوا أن يكيفوا أنفسهم ليصبحوا عنصرا أساسيا في إطار الحركة </a:t>
            </a:r>
            <a:r>
              <a:rPr lang="ar-SA" b="1" dirty="0" err="1"/>
              <a:t>الاستشراقية</a:t>
            </a:r>
            <a:r>
              <a:rPr lang="ar-SA" b="1" dirty="0"/>
              <a:t> الأوروبية النصرانية، وبذلك كسبوا مرتين</a:t>
            </a:r>
            <a:r>
              <a:rPr lang="en-US" b="1" dirty="0"/>
              <a:t>: </a:t>
            </a:r>
            <a:r>
              <a:rPr lang="ar-SA" b="1" dirty="0"/>
              <a:t>كسبوا أولا فرض أنفسهم على الحركة </a:t>
            </a:r>
            <a:r>
              <a:rPr lang="ar-SA" b="1" dirty="0" err="1"/>
              <a:t>الاستشراقية</a:t>
            </a:r>
            <a:r>
              <a:rPr lang="ar-SA" b="1" dirty="0"/>
              <a:t> كلها، وكسبوا ثانياً تحقيق أهدافهم في النيل من الإسلام، وهي أهداف تلتقي مع أهداف أغلبية المستشرقين النصارى</a:t>
            </a:r>
            <a:r>
              <a:rPr lang="en-US" b="1" dirty="0"/>
              <a:t>(</a:t>
            </a:r>
            <a:endParaRPr lang="en-US" dirty="0"/>
          </a:p>
          <a:p>
            <a:endParaRPr lang="ar-SA" dirty="0"/>
          </a:p>
        </p:txBody>
      </p:sp>
    </p:spTree>
    <p:extLst>
      <p:ext uri="{BB962C8B-B14F-4D97-AF65-F5344CB8AC3E}">
        <p14:creationId xmlns:p14="http://schemas.microsoft.com/office/powerpoint/2010/main" xmlns="" val="567902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أسباب إقبال اليهود على الاستشراق</a:t>
            </a:r>
            <a:endParaRPr lang="en-US" dirty="0"/>
          </a:p>
          <a:p>
            <a:pPr rtl="1"/>
            <a:r>
              <a:rPr lang="ar-SA" b="1" dirty="0"/>
              <a:t>لقد أقبل اليهود على الاستشراق لسببين رئيسين هما</a:t>
            </a:r>
            <a:r>
              <a:rPr lang="en-US" b="1" dirty="0"/>
              <a:t>:</a:t>
            </a:r>
            <a:endParaRPr lang="en-US" dirty="0"/>
          </a:p>
          <a:p>
            <a:pPr rtl="1"/>
            <a:r>
              <a:rPr lang="ar-SA" b="1" dirty="0"/>
              <a:t>الأول ديني: وذلك من أجل نفي كل أصالة للإسلام وخصوصاً بعد تأسيس دولة إسرائيل، وتحكم الصهيونية في أغلبية المستشرقين اليهود، </a:t>
            </a:r>
            <a:r>
              <a:rPr lang="ar-SA" b="1" dirty="0" smtClean="0"/>
              <a:t>يدا </a:t>
            </a:r>
            <a:r>
              <a:rPr lang="ar-SA" b="1" dirty="0"/>
              <a:t>إلا أنهما لا يشكلان تفسيرا كافيا لمزاج العرب وانزعاج</a:t>
            </a:r>
            <a:r>
              <a:rPr lang="en-US" b="1" dirty="0"/>
              <a:t>·</a:t>
            </a:r>
            <a:endParaRPr lang="en-US" dirty="0"/>
          </a:p>
          <a:p>
            <a:pPr rtl="1"/>
            <a:endParaRPr lang="ar-SA" dirty="0"/>
          </a:p>
        </p:txBody>
      </p:sp>
    </p:spTree>
    <p:extLst>
      <p:ext uri="{BB962C8B-B14F-4D97-AF65-F5344CB8AC3E}">
        <p14:creationId xmlns:p14="http://schemas.microsoft.com/office/powerpoint/2010/main" xmlns="" val="3857370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ولتوضيح الأمر أكثر نستند إلى ما قاله المستشرق اليهودي الألماني جوزيف شاخت عندما كان يتحدث عن مفهوم الزكاة في الإسلام</a:t>
            </a:r>
            <a:r>
              <a:rPr lang="en-US" b="1" dirty="0"/>
              <a:t>: </a:t>
            </a:r>
            <a:r>
              <a:rPr lang="ar-SA" b="1" dirty="0"/>
              <a:t>إن هذه الكلمة التي لا أصل لها تاريخياً في أصول المفردات العربية، عرفها الرسول [ بمعنى أوسع بكثير أخذاً من استعمالها عند اليهود في الآرامية، ومشتقات مادة زكا لا يكاد يكون لها في القرآن في العهد المكي سوى معنى التقوى الذي ليس عربيا أصلا، بل هو مأخوذ عن اليهودية، وفي العهد المدني يتضاءل معنى الطهارة والصلاح ليحل محله معنى العطاء وتغدو كلمة الصدقة مرادفة لكلمة الزكاة حيث عرف النبي (ذلك من يهود المدينة معرفة أدق </a:t>
            </a:r>
            <a:r>
              <a:rPr lang="ar-SA" b="1" dirty="0" smtClean="0"/>
              <a:t>)</a:t>
            </a:r>
            <a:endParaRPr lang="en-US" dirty="0"/>
          </a:p>
        </p:txBody>
      </p:sp>
    </p:spTree>
    <p:extLst>
      <p:ext uri="{BB962C8B-B14F-4D97-AF65-F5344CB8AC3E}">
        <p14:creationId xmlns:p14="http://schemas.microsoft.com/office/powerpoint/2010/main" xmlns="" val="1986623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ويدعي المستشرق اليهودي فيليب </a:t>
            </a:r>
            <a:r>
              <a:rPr lang="ar-SA" b="1" dirty="0" err="1"/>
              <a:t>ايرلنجي</a:t>
            </a:r>
            <a:r>
              <a:rPr lang="ar-SA" b="1" dirty="0"/>
              <a:t> أن الرسول </a:t>
            </a:r>
            <a:r>
              <a:rPr lang="en-US" b="1" dirty="0"/>
              <a:t>)</a:t>
            </a:r>
            <a:r>
              <a:rPr lang="ar-SA" b="1" dirty="0"/>
              <a:t>كان يسأل خادمه زيدا وهو مملوك المسيحيين، عن الديانة اليهودية والمسيحية ليأخذ منه</a:t>
            </a:r>
            <a:r>
              <a:rPr lang="en-US" b="1" dirty="0"/>
              <a:t>·(</a:t>
            </a:r>
            <a:endParaRPr lang="en-US" dirty="0"/>
          </a:p>
          <a:p>
            <a:pPr rtl="1"/>
            <a:r>
              <a:rPr lang="ar-SA" b="1" dirty="0"/>
              <a:t>الثاني سياسي</a:t>
            </a:r>
            <a:r>
              <a:rPr lang="en-US" b="1" dirty="0"/>
              <a:t>: </a:t>
            </a:r>
            <a:r>
              <a:rPr lang="ar-SA" b="1" dirty="0"/>
              <a:t>تفيد بعض الدراسات أن اليهود كانوا من المؤسسين للاستشراق وخصوصاً في مرحلته السياسية، عندما انتقل من الاهتمام الديني برعاية الكنيسة إلى الاهتمام السياسي برعاية الدول الغربية الاستعمارية</a:t>
            </a:r>
            <a:endParaRPr lang="en-US" dirty="0"/>
          </a:p>
          <a:p>
            <a:endParaRPr lang="ar-SA" dirty="0"/>
          </a:p>
        </p:txBody>
      </p:sp>
    </p:spTree>
    <p:extLst>
      <p:ext uri="{BB962C8B-B14F-4D97-AF65-F5344CB8AC3E}">
        <p14:creationId xmlns:p14="http://schemas.microsoft.com/office/powerpoint/2010/main" xmlns="" val="3982803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rtl="1"/>
            <a:r>
              <a:rPr lang="ar-SA" b="1" dirty="0"/>
              <a:t>هذا السبب السياسي يمكن حصره في نقطتين مركزيتين: خدمة الصهيونية كفكرة ثم خدمتها كدولة، فالفكرة الصهيونية ولدت في القرن التاسع عشر، وتبلورت في المؤتمرات المتتابعة على يد عدد من المفكرين الصهاينة الذين نشأوا في أقطار أوروبا المختلفة، وتأثروا بالأفكار القومية التي سادت أوروبا في تلك الفترة من الزمان</a:t>
            </a:r>
            <a:endParaRPr lang="en-US" dirty="0"/>
          </a:p>
          <a:p>
            <a:endParaRPr lang="ar-SA" dirty="0"/>
          </a:p>
        </p:txBody>
      </p:sp>
    </p:spTree>
    <p:extLst>
      <p:ext uri="{BB962C8B-B14F-4D97-AF65-F5344CB8AC3E}">
        <p14:creationId xmlns:p14="http://schemas.microsoft.com/office/powerpoint/2010/main" xmlns="" val="1105196047"/>
      </p:ext>
    </p:extLst>
  </p:cSld>
  <p:clrMapOvr>
    <a:masterClrMapping/>
  </p:clrMapOvr>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1615</TotalTime>
  <Words>1345</Words>
  <Application>Microsoft Office PowerPoint</Application>
  <PresentationFormat>A4 Paper (210x297 mm)‎</PresentationFormat>
  <Paragraphs>49</Paragraphs>
  <Slides>21</Slides>
  <Notes>0</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Office Theme</vt:lpstr>
      <vt:lpstr>الشريحة 1</vt:lpstr>
      <vt:lpstr>المحاضرة السادسة   اليهود والاستشراق </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balsabbgh</cp:lastModifiedBy>
  <cp:revision>110</cp:revision>
  <dcterms:created xsi:type="dcterms:W3CDTF">2009-10-14T19:14:34Z</dcterms:created>
  <dcterms:modified xsi:type="dcterms:W3CDTF">2012-10-03T12:47:34Z</dcterms:modified>
</cp:coreProperties>
</file>