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7" r:id="rId1"/>
  </p:sldMasterIdLst>
  <p:notesMasterIdLst>
    <p:notesMasterId r:id="rId23"/>
  </p:notesMasterIdLst>
  <p:handoutMasterIdLst>
    <p:handoutMasterId r:id="rId24"/>
  </p:handoutMasterIdLst>
  <p:sldIdLst>
    <p:sldId id="256" r:id="rId2"/>
    <p:sldId id="269" r:id="rId3"/>
    <p:sldId id="295" r:id="rId4"/>
    <p:sldId id="279" r:id="rId5"/>
    <p:sldId id="280" r:id="rId6"/>
    <p:sldId id="266" r:id="rId7"/>
    <p:sldId id="282" r:id="rId8"/>
    <p:sldId id="260" r:id="rId9"/>
    <p:sldId id="262" r:id="rId10"/>
    <p:sldId id="264" r:id="rId11"/>
    <p:sldId id="283" r:id="rId12"/>
    <p:sldId id="281" r:id="rId13"/>
    <p:sldId id="268" r:id="rId14"/>
    <p:sldId id="285" r:id="rId15"/>
    <p:sldId id="289" r:id="rId16"/>
    <p:sldId id="290" r:id="rId17"/>
    <p:sldId id="291" r:id="rId18"/>
    <p:sldId id="292" r:id="rId19"/>
    <p:sldId id="293" r:id="rId20"/>
    <p:sldId id="294" r:id="rId21"/>
    <p:sldId id="284" r:id="rId22"/>
  </p:sldIdLst>
  <p:sldSz cx="9144000" cy="6858000" type="screen4x3"/>
  <p:notesSz cx="6858000" cy="9144000"/>
  <p:defaultTextStyle>
    <a:defPPr>
      <a:defRPr lang="en-US"/>
    </a:defPPr>
    <a:lvl1pPr algn="l" rtl="0" eaLnBrk="0" fontAlgn="base" hangingPunct="0">
      <a:spcBef>
        <a:spcPct val="0"/>
      </a:spcBef>
      <a:spcAft>
        <a:spcPct val="0"/>
      </a:spcAft>
      <a:defRPr kern="1200">
        <a:solidFill>
          <a:schemeClr val="tx1"/>
        </a:solidFill>
        <a:latin typeface="Arial" charset="0"/>
        <a:ea typeface="+mn-ea"/>
        <a:cs typeface="+mn-cs"/>
      </a:defRPr>
    </a:lvl1pPr>
    <a:lvl2pPr marL="457200" algn="l" rtl="0" eaLnBrk="0" fontAlgn="base" hangingPunct="0">
      <a:spcBef>
        <a:spcPct val="0"/>
      </a:spcBef>
      <a:spcAft>
        <a:spcPct val="0"/>
      </a:spcAft>
      <a:defRPr kern="1200">
        <a:solidFill>
          <a:schemeClr val="tx1"/>
        </a:solidFill>
        <a:latin typeface="Arial" charset="0"/>
        <a:ea typeface="+mn-ea"/>
        <a:cs typeface="+mn-cs"/>
      </a:defRPr>
    </a:lvl2pPr>
    <a:lvl3pPr marL="914400" algn="l" rtl="0" eaLnBrk="0" fontAlgn="base" hangingPunct="0">
      <a:spcBef>
        <a:spcPct val="0"/>
      </a:spcBef>
      <a:spcAft>
        <a:spcPct val="0"/>
      </a:spcAft>
      <a:defRPr kern="1200">
        <a:solidFill>
          <a:schemeClr val="tx1"/>
        </a:solidFill>
        <a:latin typeface="Arial" charset="0"/>
        <a:ea typeface="+mn-ea"/>
        <a:cs typeface="+mn-cs"/>
      </a:defRPr>
    </a:lvl3pPr>
    <a:lvl4pPr marL="1371600" algn="l" rtl="0" eaLnBrk="0" fontAlgn="base" hangingPunct="0">
      <a:spcBef>
        <a:spcPct val="0"/>
      </a:spcBef>
      <a:spcAft>
        <a:spcPct val="0"/>
      </a:spcAft>
      <a:defRPr kern="1200">
        <a:solidFill>
          <a:schemeClr val="tx1"/>
        </a:solidFill>
        <a:latin typeface="Arial" charset="0"/>
        <a:ea typeface="+mn-ea"/>
        <a:cs typeface="+mn-cs"/>
      </a:defRPr>
    </a:lvl4pPr>
    <a:lvl5pPr marL="1828800" algn="l" rtl="0" eaLnBrk="0" fontAlgn="base" hangingPunct="0">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FF00"/>
    <a:srgbClr val="009900"/>
    <a:srgbClr val="990099"/>
    <a:srgbClr val="FF9933"/>
    <a:srgbClr val="FF0066"/>
    <a:srgbClr val="0099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575" autoAdjust="0"/>
    <p:restoredTop sz="86443" autoAdjust="0"/>
  </p:normalViewPr>
  <p:slideViewPr>
    <p:cSldViewPr>
      <p:cViewPr>
        <p:scale>
          <a:sx n="100" d="100"/>
          <a:sy n="100" d="100"/>
        </p:scale>
        <p:origin x="-1974" y="-108"/>
      </p:cViewPr>
      <p:guideLst>
        <p:guide orient="horz" pos="2160"/>
        <p:guide pos="2880"/>
      </p:guideLst>
    </p:cSldViewPr>
  </p:slideViewPr>
  <p:outlineViewPr>
    <p:cViewPr>
      <p:scale>
        <a:sx n="33" d="100"/>
        <a:sy n="33" d="100"/>
      </p:scale>
      <p:origin x="0" y="34722"/>
    </p:cViewPr>
  </p:outlineViewPr>
  <p:notesTextViewPr>
    <p:cViewPr>
      <p:scale>
        <a:sx n="100" d="100"/>
        <a:sy n="100" d="100"/>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4034"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200"/>
            </a:lvl1pPr>
          </a:lstStyle>
          <a:p>
            <a:pPr>
              <a:defRPr/>
            </a:pPr>
            <a:endParaRPr lang="en-US"/>
          </a:p>
        </p:txBody>
      </p:sp>
      <p:sp>
        <p:nvSpPr>
          <p:cNvPr id="44035" name="Rectangle 3"/>
          <p:cNvSpPr>
            <a:spLocks noGrp="1" noChangeArrowheads="1"/>
          </p:cNvSpPr>
          <p:nvPr>
            <p:ph type="dt" sz="quarter"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200"/>
            </a:lvl1pPr>
          </a:lstStyle>
          <a:p>
            <a:pPr>
              <a:defRPr/>
            </a:pPr>
            <a:endParaRPr lang="en-US"/>
          </a:p>
        </p:txBody>
      </p:sp>
      <p:sp>
        <p:nvSpPr>
          <p:cNvPr id="44036" name="Rectangle 4"/>
          <p:cNvSpPr>
            <a:spLocks noGrp="1" noChangeArrowheads="1"/>
          </p:cNvSpPr>
          <p:nvPr>
            <p:ph type="ftr" sz="quarter" idx="2"/>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vl1pPr>
          </a:lstStyle>
          <a:p>
            <a:pPr>
              <a:defRPr/>
            </a:pPr>
            <a:endParaRPr lang="en-US"/>
          </a:p>
        </p:txBody>
      </p:sp>
      <p:sp>
        <p:nvSpPr>
          <p:cNvPr id="44037" name="Rectangle 5"/>
          <p:cNvSpPr>
            <a:spLocks noGrp="1" noChangeArrowheads="1"/>
          </p:cNvSpPr>
          <p:nvPr>
            <p:ph type="sldNum" sz="quarter" idx="3"/>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vl1pPr>
          </a:lstStyle>
          <a:p>
            <a:pPr>
              <a:defRPr/>
            </a:pPr>
            <a:fld id="{08C3D31A-A56A-464F-8913-27E09D4F4643}" type="slidenum">
              <a:rPr lang="en-US"/>
              <a:pPr>
                <a:defRPr/>
              </a:pPr>
              <a:t>‹#›</a:t>
            </a:fld>
            <a:endParaRPr lang="en-US"/>
          </a:p>
        </p:txBody>
      </p:sp>
    </p:spTree>
    <p:extLst>
      <p:ext uri="{BB962C8B-B14F-4D97-AF65-F5344CB8AC3E}">
        <p14:creationId xmlns:p14="http://schemas.microsoft.com/office/powerpoint/2010/main" val="393186528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7106"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200"/>
            </a:lvl1pPr>
          </a:lstStyle>
          <a:p>
            <a:pPr>
              <a:defRPr/>
            </a:pPr>
            <a:endParaRPr lang="en-US"/>
          </a:p>
        </p:txBody>
      </p:sp>
      <p:sp>
        <p:nvSpPr>
          <p:cNvPr id="47107"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200"/>
            </a:lvl1pPr>
          </a:lstStyle>
          <a:p>
            <a:pPr>
              <a:defRPr/>
            </a:pPr>
            <a:endParaRPr lang="en-US"/>
          </a:p>
        </p:txBody>
      </p:sp>
      <p:sp>
        <p:nvSpPr>
          <p:cNvPr id="26628"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7109"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47110"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vl1pPr>
          </a:lstStyle>
          <a:p>
            <a:pPr>
              <a:defRPr/>
            </a:pPr>
            <a:endParaRPr lang="en-US"/>
          </a:p>
        </p:txBody>
      </p:sp>
      <p:sp>
        <p:nvSpPr>
          <p:cNvPr id="47111"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vl1pPr>
          </a:lstStyle>
          <a:p>
            <a:pPr>
              <a:defRPr/>
            </a:pPr>
            <a:fld id="{909E3791-9E3C-4C93-BDBB-9C0294547823}" type="slidenum">
              <a:rPr lang="en-US"/>
              <a:pPr>
                <a:defRPr/>
              </a:pPr>
              <a:t>‹#›</a:t>
            </a:fld>
            <a:endParaRPr lang="en-US"/>
          </a:p>
        </p:txBody>
      </p:sp>
    </p:spTree>
    <p:extLst>
      <p:ext uri="{BB962C8B-B14F-4D97-AF65-F5344CB8AC3E}">
        <p14:creationId xmlns:p14="http://schemas.microsoft.com/office/powerpoint/2010/main" val="61605857"/>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FD671026-DCF3-41EF-AC25-B0A9A346D643}" type="slidenum">
              <a:rPr lang="en-US" smtClean="0"/>
              <a:pPr/>
              <a:t>1</a:t>
            </a:fld>
            <a:endParaRPr lang="en-US" smtClean="0"/>
          </a:p>
        </p:txBody>
      </p:sp>
      <p:sp>
        <p:nvSpPr>
          <p:cNvPr id="27651" name="Rectangle 2"/>
          <p:cNvSpPr>
            <a:spLocks noGrp="1" noRot="1" noChangeAspect="1" noChangeArrowheads="1" noTextEdit="1"/>
          </p:cNvSpPr>
          <p:nvPr>
            <p:ph type="sldImg"/>
          </p:nvPr>
        </p:nvSpPr>
        <p:spPr>
          <a:ln/>
        </p:spPr>
      </p:sp>
      <p:sp>
        <p:nvSpPr>
          <p:cNvPr id="2765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Comparison </a:t>
            </a:r>
            <a:endParaRPr lang="en-US" dirty="0"/>
          </a:p>
        </p:txBody>
      </p:sp>
      <p:sp>
        <p:nvSpPr>
          <p:cNvPr id="4" name="Slide Number Placeholder 3"/>
          <p:cNvSpPr>
            <a:spLocks noGrp="1"/>
          </p:cNvSpPr>
          <p:nvPr>
            <p:ph type="sldNum" sz="quarter" idx="10"/>
          </p:nvPr>
        </p:nvSpPr>
        <p:spPr/>
        <p:txBody>
          <a:bodyPr/>
          <a:lstStyle/>
          <a:p>
            <a:pPr>
              <a:defRPr/>
            </a:pPr>
            <a:fld id="{909E3791-9E3C-4C93-BDBB-9C0294547823}" type="slidenum">
              <a:rPr lang="en-US" smtClean="0"/>
              <a:pPr>
                <a:defRPr/>
              </a:pPr>
              <a:t>20</a:t>
            </a:fld>
            <a:endParaRPr lang="en-US"/>
          </a:p>
        </p:txBody>
      </p:sp>
    </p:spTree>
    <p:extLst>
      <p:ext uri="{BB962C8B-B14F-4D97-AF65-F5344CB8AC3E}">
        <p14:creationId xmlns:p14="http://schemas.microsoft.com/office/powerpoint/2010/main" val="45412804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Here you can mention that narration</a:t>
            </a:r>
            <a:r>
              <a:rPr lang="en-US" baseline="0" dirty="0" smtClean="0"/>
              <a:t> can be fiction or non-fiction. It  can be showing (like when someone is speaking directly to you as a reader/spectator in dramatic mode in order to deliver a message) or telling like when there is an author reporting details.</a:t>
            </a:r>
            <a:endParaRPr lang="en-US" dirty="0"/>
          </a:p>
        </p:txBody>
      </p:sp>
      <p:sp>
        <p:nvSpPr>
          <p:cNvPr id="4" name="Slide Number Placeholder 3"/>
          <p:cNvSpPr>
            <a:spLocks noGrp="1"/>
          </p:cNvSpPr>
          <p:nvPr>
            <p:ph type="sldNum" sz="quarter" idx="10"/>
          </p:nvPr>
        </p:nvSpPr>
        <p:spPr/>
        <p:txBody>
          <a:bodyPr/>
          <a:lstStyle/>
          <a:p>
            <a:pPr>
              <a:defRPr/>
            </a:pPr>
            <a:fld id="{909E3791-9E3C-4C93-BDBB-9C0294547823}" type="slidenum">
              <a:rPr lang="en-US" smtClean="0"/>
              <a:pPr>
                <a:defRPr/>
              </a:pPr>
              <a:t>10</a:t>
            </a:fld>
            <a:endParaRPr lang="en-US"/>
          </a:p>
        </p:txBody>
      </p:sp>
    </p:spTree>
    <p:extLst>
      <p:ext uri="{BB962C8B-B14F-4D97-AF65-F5344CB8AC3E}">
        <p14:creationId xmlns:p14="http://schemas.microsoft.com/office/powerpoint/2010/main" val="67978636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defRPr/>
            </a:pPr>
            <a:endParaRPr lang="en-US" sz="800" kern="1200" dirty="0" smtClean="0">
              <a:solidFill>
                <a:srgbClr val="00FF00"/>
              </a:solidFill>
              <a:latin typeface="Arial" charset="0"/>
              <a:ea typeface="+mn-ea"/>
              <a:cs typeface="+mn-cs"/>
            </a:endParaRPr>
          </a:p>
        </p:txBody>
      </p:sp>
      <p:sp>
        <p:nvSpPr>
          <p:cNvPr id="4" name="Slide Number Placeholder 3"/>
          <p:cNvSpPr>
            <a:spLocks noGrp="1"/>
          </p:cNvSpPr>
          <p:nvPr>
            <p:ph type="sldNum" sz="quarter" idx="10"/>
          </p:nvPr>
        </p:nvSpPr>
        <p:spPr/>
        <p:txBody>
          <a:bodyPr/>
          <a:lstStyle/>
          <a:p>
            <a:pPr>
              <a:defRPr/>
            </a:pPr>
            <a:fld id="{909E3791-9E3C-4C93-BDBB-9C0294547823}" type="slidenum">
              <a:rPr lang="en-US" smtClean="0"/>
              <a:pPr>
                <a:defRPr/>
              </a:pPr>
              <a:t>12</a:t>
            </a:fld>
            <a:endParaRPr lang="en-US"/>
          </a:p>
        </p:txBody>
      </p:sp>
    </p:spTree>
    <p:extLst>
      <p:ext uri="{BB962C8B-B14F-4D97-AF65-F5344CB8AC3E}">
        <p14:creationId xmlns:p14="http://schemas.microsoft.com/office/powerpoint/2010/main" val="274518474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defRPr/>
            </a:pPr>
            <a:endParaRPr lang="en-US" sz="800" kern="1200" dirty="0" smtClean="0">
              <a:solidFill>
                <a:srgbClr val="00FF00"/>
              </a:solidFill>
              <a:latin typeface="Arial" charset="0"/>
              <a:ea typeface="+mn-ea"/>
              <a:cs typeface="+mn-cs"/>
            </a:endParaRPr>
          </a:p>
        </p:txBody>
      </p:sp>
      <p:sp>
        <p:nvSpPr>
          <p:cNvPr id="4" name="Slide Number Placeholder 3"/>
          <p:cNvSpPr>
            <a:spLocks noGrp="1"/>
          </p:cNvSpPr>
          <p:nvPr>
            <p:ph type="sldNum" sz="quarter" idx="10"/>
          </p:nvPr>
        </p:nvSpPr>
        <p:spPr/>
        <p:txBody>
          <a:bodyPr/>
          <a:lstStyle/>
          <a:p>
            <a:pPr>
              <a:defRPr/>
            </a:pPr>
            <a:fld id="{909E3791-9E3C-4C93-BDBB-9C0294547823}" type="slidenum">
              <a:rPr lang="en-US" smtClean="0"/>
              <a:pPr>
                <a:defRPr/>
              </a:pPr>
              <a:t>14</a:t>
            </a:fld>
            <a:endParaRPr lang="en-US"/>
          </a:p>
        </p:txBody>
      </p:sp>
    </p:spTree>
    <p:extLst>
      <p:ext uri="{BB962C8B-B14F-4D97-AF65-F5344CB8AC3E}">
        <p14:creationId xmlns:p14="http://schemas.microsoft.com/office/powerpoint/2010/main" val="274518474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Analysis (deductive</a:t>
            </a:r>
            <a:r>
              <a:rPr lang="en-US" baseline="0" dirty="0" smtClean="0"/>
              <a:t> G &gt; S)</a:t>
            </a:r>
            <a:endParaRPr lang="en-US" dirty="0"/>
          </a:p>
        </p:txBody>
      </p:sp>
      <p:sp>
        <p:nvSpPr>
          <p:cNvPr id="4" name="Slide Number Placeholder 3"/>
          <p:cNvSpPr>
            <a:spLocks noGrp="1"/>
          </p:cNvSpPr>
          <p:nvPr>
            <p:ph type="sldNum" sz="quarter" idx="10"/>
          </p:nvPr>
        </p:nvSpPr>
        <p:spPr/>
        <p:txBody>
          <a:bodyPr/>
          <a:lstStyle/>
          <a:p>
            <a:pPr>
              <a:defRPr/>
            </a:pPr>
            <a:fld id="{909E3791-9E3C-4C93-BDBB-9C0294547823}" type="slidenum">
              <a:rPr lang="en-US" smtClean="0"/>
              <a:pPr>
                <a:defRPr/>
              </a:pPr>
              <a:t>15</a:t>
            </a:fld>
            <a:endParaRPr lang="en-US"/>
          </a:p>
        </p:txBody>
      </p:sp>
    </p:spTree>
    <p:extLst>
      <p:ext uri="{BB962C8B-B14F-4D97-AF65-F5344CB8AC3E}">
        <p14:creationId xmlns:p14="http://schemas.microsoft.com/office/powerpoint/2010/main" val="321154805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Analysis (inductive S &gt; G)</a:t>
            </a:r>
            <a:endParaRPr lang="en-US" dirty="0"/>
          </a:p>
        </p:txBody>
      </p:sp>
      <p:sp>
        <p:nvSpPr>
          <p:cNvPr id="4" name="Slide Number Placeholder 3"/>
          <p:cNvSpPr>
            <a:spLocks noGrp="1"/>
          </p:cNvSpPr>
          <p:nvPr>
            <p:ph type="sldNum" sz="quarter" idx="10"/>
          </p:nvPr>
        </p:nvSpPr>
        <p:spPr/>
        <p:txBody>
          <a:bodyPr/>
          <a:lstStyle/>
          <a:p>
            <a:pPr>
              <a:defRPr/>
            </a:pPr>
            <a:fld id="{909E3791-9E3C-4C93-BDBB-9C0294547823}" type="slidenum">
              <a:rPr lang="en-US" smtClean="0"/>
              <a:pPr>
                <a:defRPr/>
              </a:pPr>
              <a:t>16</a:t>
            </a:fld>
            <a:endParaRPr lang="en-US"/>
          </a:p>
        </p:txBody>
      </p:sp>
    </p:spTree>
    <p:extLst>
      <p:ext uri="{BB962C8B-B14F-4D97-AF65-F5344CB8AC3E}">
        <p14:creationId xmlns:p14="http://schemas.microsoft.com/office/powerpoint/2010/main" val="21851703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Definition</a:t>
            </a:r>
            <a:endParaRPr lang="en-US" dirty="0"/>
          </a:p>
        </p:txBody>
      </p:sp>
      <p:sp>
        <p:nvSpPr>
          <p:cNvPr id="4" name="Slide Number Placeholder 3"/>
          <p:cNvSpPr>
            <a:spLocks noGrp="1"/>
          </p:cNvSpPr>
          <p:nvPr>
            <p:ph type="sldNum" sz="quarter" idx="10"/>
          </p:nvPr>
        </p:nvSpPr>
        <p:spPr/>
        <p:txBody>
          <a:bodyPr/>
          <a:lstStyle/>
          <a:p>
            <a:pPr>
              <a:defRPr/>
            </a:pPr>
            <a:fld id="{909E3791-9E3C-4C93-BDBB-9C0294547823}" type="slidenum">
              <a:rPr lang="en-US" smtClean="0"/>
              <a:pPr>
                <a:defRPr/>
              </a:pPr>
              <a:t>17</a:t>
            </a:fld>
            <a:endParaRPr lang="en-US"/>
          </a:p>
        </p:txBody>
      </p:sp>
    </p:spTree>
    <p:extLst>
      <p:ext uri="{BB962C8B-B14F-4D97-AF65-F5344CB8AC3E}">
        <p14:creationId xmlns:p14="http://schemas.microsoft.com/office/powerpoint/2010/main" val="134711158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Description</a:t>
            </a:r>
            <a:endParaRPr lang="en-US" dirty="0"/>
          </a:p>
        </p:txBody>
      </p:sp>
      <p:sp>
        <p:nvSpPr>
          <p:cNvPr id="4" name="Slide Number Placeholder 3"/>
          <p:cNvSpPr>
            <a:spLocks noGrp="1"/>
          </p:cNvSpPr>
          <p:nvPr>
            <p:ph type="sldNum" sz="quarter" idx="10"/>
          </p:nvPr>
        </p:nvSpPr>
        <p:spPr/>
        <p:txBody>
          <a:bodyPr/>
          <a:lstStyle/>
          <a:p>
            <a:pPr>
              <a:defRPr/>
            </a:pPr>
            <a:fld id="{909E3791-9E3C-4C93-BDBB-9C0294547823}" type="slidenum">
              <a:rPr lang="en-US" smtClean="0"/>
              <a:pPr>
                <a:defRPr/>
              </a:pPr>
              <a:t>18</a:t>
            </a:fld>
            <a:endParaRPr lang="en-US"/>
          </a:p>
        </p:txBody>
      </p:sp>
    </p:spTree>
    <p:extLst>
      <p:ext uri="{BB962C8B-B14F-4D97-AF65-F5344CB8AC3E}">
        <p14:creationId xmlns:p14="http://schemas.microsoft.com/office/powerpoint/2010/main" val="317585035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smtClean="0"/>
          </a:p>
          <a:p>
            <a:r>
              <a:rPr lang="en-US" dirty="0" smtClean="0"/>
              <a:t>Comparison (analogy)</a:t>
            </a:r>
            <a:endParaRPr lang="en-US" dirty="0"/>
          </a:p>
        </p:txBody>
      </p:sp>
      <p:sp>
        <p:nvSpPr>
          <p:cNvPr id="4" name="Slide Number Placeholder 3"/>
          <p:cNvSpPr>
            <a:spLocks noGrp="1"/>
          </p:cNvSpPr>
          <p:nvPr>
            <p:ph type="sldNum" sz="quarter" idx="10"/>
          </p:nvPr>
        </p:nvSpPr>
        <p:spPr/>
        <p:txBody>
          <a:bodyPr/>
          <a:lstStyle/>
          <a:p>
            <a:pPr>
              <a:defRPr/>
            </a:pPr>
            <a:fld id="{909E3791-9E3C-4C93-BDBB-9C0294547823}" type="slidenum">
              <a:rPr lang="en-US" smtClean="0"/>
              <a:pPr>
                <a:defRPr/>
              </a:pPr>
              <a:t>19</a:t>
            </a:fld>
            <a:endParaRPr lang="en-US"/>
          </a:p>
        </p:txBody>
      </p:sp>
    </p:spTree>
    <p:extLst>
      <p:ext uri="{BB962C8B-B14F-4D97-AF65-F5344CB8AC3E}">
        <p14:creationId xmlns:p14="http://schemas.microsoft.com/office/powerpoint/2010/main" val="117539894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pPr>
              <a:defRPr/>
            </a:pPr>
            <a:endParaRPr lang="en-US"/>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pPr>
              <a:defRPr/>
            </a:pPr>
            <a:endParaRPr lang="en-US"/>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pPr>
              <a:defRPr/>
            </a:pPr>
            <a:fld id="{A8172043-33A6-4319-8AE2-BAB9D5DACD8F}" type="slidenum">
              <a:rPr lang="en-US" smtClean="0"/>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pPr>
              <a:defRPr/>
            </a:pPr>
            <a:endParaRPr lang="en-US"/>
          </a:p>
        </p:txBody>
      </p:sp>
      <p:sp>
        <p:nvSpPr>
          <p:cNvPr id="5" name="Footer Placeholder 4"/>
          <p:cNvSpPr>
            <a:spLocks noGrp="1"/>
          </p:cNvSpPr>
          <p:nvPr>
            <p:ph type="ftr" sz="quarter" idx="11"/>
          </p:nvPr>
        </p:nvSpPr>
        <p:spPr/>
        <p:txBody>
          <a:bodyPr/>
          <a:lstStyle>
            <a:extLst/>
          </a:lstStyle>
          <a:p>
            <a:pPr>
              <a:defRPr/>
            </a:pPr>
            <a:endParaRPr lang="en-US"/>
          </a:p>
        </p:txBody>
      </p:sp>
      <p:sp>
        <p:nvSpPr>
          <p:cNvPr id="6" name="Slide Number Placeholder 5"/>
          <p:cNvSpPr>
            <a:spLocks noGrp="1"/>
          </p:cNvSpPr>
          <p:nvPr>
            <p:ph type="sldNum" sz="quarter" idx="12"/>
          </p:nvPr>
        </p:nvSpPr>
        <p:spPr/>
        <p:txBody>
          <a:bodyPr/>
          <a:lstStyle>
            <a:extLst/>
          </a:lstStyle>
          <a:p>
            <a:pPr>
              <a:defRPr/>
            </a:pPr>
            <a:fld id="{FC68EAA8-4F44-4359-9628-EC2933215826}" type="slidenum">
              <a:rPr lang="en-US" smtClean="0"/>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pPr>
              <a:defRPr/>
            </a:pPr>
            <a:endParaRPr lang="en-US"/>
          </a:p>
        </p:txBody>
      </p:sp>
      <p:sp>
        <p:nvSpPr>
          <p:cNvPr id="5" name="Footer Placeholder 4"/>
          <p:cNvSpPr>
            <a:spLocks noGrp="1"/>
          </p:cNvSpPr>
          <p:nvPr>
            <p:ph type="ftr" sz="quarter" idx="11"/>
          </p:nvPr>
        </p:nvSpPr>
        <p:spPr/>
        <p:txBody>
          <a:bodyPr/>
          <a:lstStyle>
            <a:extLst/>
          </a:lstStyle>
          <a:p>
            <a:pPr>
              <a:defRPr/>
            </a:pPr>
            <a:endParaRPr lang="en-US"/>
          </a:p>
        </p:txBody>
      </p:sp>
      <p:sp>
        <p:nvSpPr>
          <p:cNvPr id="6" name="Slide Number Placeholder 5"/>
          <p:cNvSpPr>
            <a:spLocks noGrp="1"/>
          </p:cNvSpPr>
          <p:nvPr>
            <p:ph type="sldNum" sz="quarter" idx="12"/>
          </p:nvPr>
        </p:nvSpPr>
        <p:spPr/>
        <p:txBody>
          <a:bodyPr/>
          <a:lstStyle>
            <a:extLst/>
          </a:lstStyle>
          <a:p>
            <a:pPr>
              <a:defRPr/>
            </a:pPr>
            <a:fld id="{EC9BB2CE-DC10-46F5-86EF-8A490B537EA4}" type="slidenum">
              <a:rPr lang="en-US" smtClean="0"/>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pPr>
              <a:defRPr/>
            </a:pPr>
            <a:endParaRPr lang="en-US"/>
          </a:p>
        </p:txBody>
      </p:sp>
      <p:sp>
        <p:nvSpPr>
          <p:cNvPr id="5" name="Footer Placeholder 4"/>
          <p:cNvSpPr>
            <a:spLocks noGrp="1"/>
          </p:cNvSpPr>
          <p:nvPr>
            <p:ph type="ftr" sz="quarter" idx="11"/>
          </p:nvPr>
        </p:nvSpPr>
        <p:spPr/>
        <p:txBody>
          <a:bodyPr/>
          <a:lstStyle>
            <a:extLst/>
          </a:lstStyle>
          <a:p>
            <a:pPr>
              <a:defRPr/>
            </a:pPr>
            <a:endParaRPr lang="en-US"/>
          </a:p>
        </p:txBody>
      </p:sp>
      <p:sp>
        <p:nvSpPr>
          <p:cNvPr id="6" name="Slide Number Placeholder 5"/>
          <p:cNvSpPr>
            <a:spLocks noGrp="1"/>
          </p:cNvSpPr>
          <p:nvPr>
            <p:ph type="sldNum" sz="quarter" idx="12"/>
          </p:nvPr>
        </p:nvSpPr>
        <p:spPr/>
        <p:txBody>
          <a:bodyPr/>
          <a:lstStyle>
            <a:extLst/>
          </a:lstStyle>
          <a:p>
            <a:pPr>
              <a:defRPr/>
            </a:pPr>
            <a:fld id="{A26945B4-DA01-448B-9477-C2547385AF60}" type="slidenum">
              <a:rPr lang="en-US" smtClean="0"/>
              <a:pPr>
                <a:defRPr/>
              </a:pPr>
              <a:t>‹#›</a:t>
            </a:fld>
            <a:endParaRPr lang="en-US"/>
          </a:p>
        </p:txBody>
      </p:sp>
      <p:sp>
        <p:nvSpPr>
          <p:cNvPr id="7" name="Title 6"/>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pPr>
              <a:defRPr/>
            </a:pPr>
            <a:endParaRPr lang="en-US"/>
          </a:p>
        </p:txBody>
      </p:sp>
      <p:sp>
        <p:nvSpPr>
          <p:cNvPr id="5" name="Footer Placeholder 4"/>
          <p:cNvSpPr>
            <a:spLocks noGrp="1"/>
          </p:cNvSpPr>
          <p:nvPr>
            <p:ph type="ftr" sz="quarter" idx="11"/>
          </p:nvPr>
        </p:nvSpPr>
        <p:spPr/>
        <p:txBody>
          <a:bodyPr/>
          <a:lstStyle>
            <a:extLst/>
          </a:lstStyle>
          <a:p>
            <a:pPr>
              <a:defRPr/>
            </a:pPr>
            <a:endParaRPr lang="en-US"/>
          </a:p>
        </p:txBody>
      </p:sp>
      <p:sp>
        <p:nvSpPr>
          <p:cNvPr id="6" name="Slide Number Placeholder 5"/>
          <p:cNvSpPr>
            <a:spLocks noGrp="1"/>
          </p:cNvSpPr>
          <p:nvPr>
            <p:ph type="sldNum" sz="quarter" idx="12"/>
          </p:nvPr>
        </p:nvSpPr>
        <p:spPr/>
        <p:txBody>
          <a:bodyPr/>
          <a:lstStyle>
            <a:extLst/>
          </a:lstStyle>
          <a:p>
            <a:pPr>
              <a:defRPr/>
            </a:pPr>
            <a:fld id="{DEC6277B-FDBB-4EE9-AEBB-4DFC0628E27B}" type="slidenum">
              <a:rPr lang="en-US" smtClean="0"/>
              <a:pPr>
                <a:defRPr/>
              </a:pPr>
              <a:t>‹#›</a:t>
            </a:fld>
            <a:endParaRPr lang="en-US"/>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pPr>
              <a:defRPr/>
            </a:pPr>
            <a:endParaRPr lang="en-US"/>
          </a:p>
        </p:txBody>
      </p:sp>
      <p:sp>
        <p:nvSpPr>
          <p:cNvPr id="6" name="Footer Placeholder 5"/>
          <p:cNvSpPr>
            <a:spLocks noGrp="1"/>
          </p:cNvSpPr>
          <p:nvPr>
            <p:ph type="ftr" sz="quarter" idx="11"/>
          </p:nvPr>
        </p:nvSpPr>
        <p:spPr/>
        <p:txBody>
          <a:bodyPr/>
          <a:lstStyle>
            <a:extLst/>
          </a:lstStyle>
          <a:p>
            <a:pPr>
              <a:defRPr/>
            </a:pPr>
            <a:endParaRPr lang="en-US"/>
          </a:p>
        </p:txBody>
      </p:sp>
      <p:sp>
        <p:nvSpPr>
          <p:cNvPr id="7" name="Slide Number Placeholder 6"/>
          <p:cNvSpPr>
            <a:spLocks noGrp="1"/>
          </p:cNvSpPr>
          <p:nvPr>
            <p:ph type="sldNum" sz="quarter" idx="12"/>
          </p:nvPr>
        </p:nvSpPr>
        <p:spPr/>
        <p:txBody>
          <a:bodyPr/>
          <a:lstStyle>
            <a:extLst/>
          </a:lstStyle>
          <a:p>
            <a:pPr>
              <a:defRPr/>
            </a:pPr>
            <a:fld id="{24DB3FA9-3701-42EC-9BA2-86F80FA9CCCF}" type="slidenum">
              <a:rPr lang="en-US" smtClean="0"/>
              <a:pPr>
                <a:defRPr/>
              </a:pPr>
              <a:t>‹#›</a:t>
            </a:fld>
            <a:endParaRPr lang="en-US"/>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pPr>
              <a:defRPr/>
            </a:pPr>
            <a:endParaRPr lang="en-US"/>
          </a:p>
        </p:txBody>
      </p:sp>
      <p:sp>
        <p:nvSpPr>
          <p:cNvPr id="8" name="Footer Placeholder 7"/>
          <p:cNvSpPr>
            <a:spLocks noGrp="1"/>
          </p:cNvSpPr>
          <p:nvPr>
            <p:ph type="ftr" sz="quarter" idx="11"/>
          </p:nvPr>
        </p:nvSpPr>
        <p:spPr/>
        <p:txBody>
          <a:bodyPr/>
          <a:lstStyle>
            <a:extLst/>
          </a:lstStyle>
          <a:p>
            <a:pPr>
              <a:defRPr/>
            </a:pPr>
            <a:endParaRPr lang="en-US"/>
          </a:p>
        </p:txBody>
      </p:sp>
      <p:sp>
        <p:nvSpPr>
          <p:cNvPr id="9" name="Slide Number Placeholder 8"/>
          <p:cNvSpPr>
            <a:spLocks noGrp="1"/>
          </p:cNvSpPr>
          <p:nvPr>
            <p:ph type="sldNum" sz="quarter" idx="12"/>
          </p:nvPr>
        </p:nvSpPr>
        <p:spPr/>
        <p:txBody>
          <a:bodyPr/>
          <a:lstStyle>
            <a:extLst/>
          </a:lstStyle>
          <a:p>
            <a:pPr>
              <a:defRPr/>
            </a:pPr>
            <a:fld id="{56521265-D1A5-4B88-A7D3-E102C9E5F5AF}" type="slidenum">
              <a:rPr lang="en-US" smtClean="0"/>
              <a:pPr>
                <a:defRPr/>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pPr>
              <a:defRPr/>
            </a:pPr>
            <a:endParaRPr lang="en-US"/>
          </a:p>
        </p:txBody>
      </p:sp>
      <p:sp>
        <p:nvSpPr>
          <p:cNvPr id="4" name="Footer Placeholder 3"/>
          <p:cNvSpPr>
            <a:spLocks noGrp="1"/>
          </p:cNvSpPr>
          <p:nvPr>
            <p:ph type="ftr" sz="quarter" idx="11"/>
          </p:nvPr>
        </p:nvSpPr>
        <p:spPr/>
        <p:txBody>
          <a:bodyPr/>
          <a:lstStyle>
            <a:extLst/>
          </a:lstStyle>
          <a:p>
            <a:pPr>
              <a:defRPr/>
            </a:pPr>
            <a:endParaRPr lang="en-US"/>
          </a:p>
        </p:txBody>
      </p:sp>
      <p:sp>
        <p:nvSpPr>
          <p:cNvPr id="5" name="Slide Number Placeholder 4"/>
          <p:cNvSpPr>
            <a:spLocks noGrp="1"/>
          </p:cNvSpPr>
          <p:nvPr>
            <p:ph type="sldNum" sz="quarter" idx="12"/>
          </p:nvPr>
        </p:nvSpPr>
        <p:spPr/>
        <p:txBody>
          <a:bodyPr/>
          <a:lstStyle>
            <a:extLst/>
          </a:lstStyle>
          <a:p>
            <a:pPr>
              <a:defRPr/>
            </a:pPr>
            <a:fld id="{8F021F24-7ECB-42F9-BB4D-5D98A1541B2E}" type="slidenum">
              <a:rPr lang="en-US" smtClean="0"/>
              <a:pPr>
                <a:defRPr/>
              </a:pPr>
              <a:t>‹#›</a:t>
            </a:fld>
            <a:endParaRPr lang="en-US"/>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pPr>
              <a:defRPr/>
            </a:pPr>
            <a:endParaRPr lang="en-US"/>
          </a:p>
        </p:txBody>
      </p:sp>
      <p:sp>
        <p:nvSpPr>
          <p:cNvPr id="3" name="Footer Placeholder 2"/>
          <p:cNvSpPr>
            <a:spLocks noGrp="1"/>
          </p:cNvSpPr>
          <p:nvPr>
            <p:ph type="ftr" sz="quarter" idx="11"/>
          </p:nvPr>
        </p:nvSpPr>
        <p:spPr/>
        <p:txBody>
          <a:bodyPr/>
          <a:lstStyle>
            <a:extLst/>
          </a:lstStyle>
          <a:p>
            <a:pPr>
              <a:defRPr/>
            </a:pPr>
            <a:endParaRPr lang="en-US"/>
          </a:p>
        </p:txBody>
      </p:sp>
      <p:sp>
        <p:nvSpPr>
          <p:cNvPr id="4" name="Slide Number Placeholder 3"/>
          <p:cNvSpPr>
            <a:spLocks noGrp="1"/>
          </p:cNvSpPr>
          <p:nvPr>
            <p:ph type="sldNum" sz="quarter" idx="12"/>
          </p:nvPr>
        </p:nvSpPr>
        <p:spPr/>
        <p:txBody>
          <a:bodyPr/>
          <a:lstStyle>
            <a:extLst/>
          </a:lstStyle>
          <a:p>
            <a:pPr>
              <a:defRPr/>
            </a:pPr>
            <a:fld id="{51D4A80C-AFA1-46B2-AEE7-F09A88EFF6BD}" type="slidenum">
              <a:rPr lang="en-US" smtClean="0"/>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pPr>
              <a:defRPr/>
            </a:pPr>
            <a:endParaRPr lang="en-US"/>
          </a:p>
        </p:txBody>
      </p:sp>
      <p:sp>
        <p:nvSpPr>
          <p:cNvPr id="6" name="Footer Placeholder 5"/>
          <p:cNvSpPr>
            <a:spLocks noGrp="1"/>
          </p:cNvSpPr>
          <p:nvPr>
            <p:ph type="ftr" sz="quarter" idx="11"/>
          </p:nvPr>
        </p:nvSpPr>
        <p:spPr/>
        <p:txBody>
          <a:bodyPr/>
          <a:lstStyle>
            <a:extLst/>
          </a:lstStyle>
          <a:p>
            <a:pPr>
              <a:defRPr/>
            </a:pPr>
            <a:endParaRPr lang="en-US"/>
          </a:p>
        </p:txBody>
      </p:sp>
      <p:sp>
        <p:nvSpPr>
          <p:cNvPr id="7" name="Slide Number Placeholder 6"/>
          <p:cNvSpPr>
            <a:spLocks noGrp="1"/>
          </p:cNvSpPr>
          <p:nvPr>
            <p:ph type="sldNum" sz="quarter" idx="12"/>
          </p:nvPr>
        </p:nvSpPr>
        <p:spPr/>
        <p:txBody>
          <a:bodyPr/>
          <a:lstStyle>
            <a:extLst/>
          </a:lstStyle>
          <a:p>
            <a:pPr>
              <a:defRPr/>
            </a:pPr>
            <a:fld id="{4F5904DA-EC2C-4D46-AF1B-63828B2FC5AD}" type="slidenum">
              <a:rPr lang="en-US" smtClean="0"/>
              <a:pPr>
                <a:defRPr/>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pPr>
              <a:defRPr/>
            </a:pPr>
            <a:endParaRPr lang="en-US"/>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pPr>
              <a:defRPr/>
            </a:pPr>
            <a:endParaRPr lang="en-US"/>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pPr>
              <a:defRPr/>
            </a:pPr>
            <a:fld id="{60EEADAD-746E-419B-8517-8C0465022F5C}" type="slidenum">
              <a:rPr lang="en-US" smtClean="0"/>
              <a:pPr>
                <a:defRPr/>
              </a:pPr>
              <a:t>‹#›</a:t>
            </a:fld>
            <a:endParaRPr lang="en-US"/>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Freef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Right Triangle 9"/>
          <p:cNvSpPr>
            <a:spLocks/>
          </p:cNvSpPr>
          <p:nvPr/>
        </p:nvSpPr>
        <p:spPr bwMode="auto">
          <a:xfrm>
            <a:off x="-6042" y="5791253"/>
            <a:ext cx="3402314" cy="1080868"/>
          </a:xfrm>
          <a:prstGeom prst="rtTriangle">
            <a:avLst/>
          </a:pr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Right Triangle 13"/>
          <p:cNvSpPr>
            <a:spLocks/>
          </p:cNvSpPr>
          <p:nvPr/>
        </p:nvSpPr>
        <p:spPr bwMode="auto">
          <a:xfrm>
            <a:off x="-6042" y="5791253"/>
            <a:ext cx="3402314" cy="1080868"/>
          </a:xfrm>
          <a:prstGeom prst="rtTriangle">
            <a:avLst/>
          </a:prstGeom>
          <a:blipFill>
            <a:blip r:embed="rId13">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pPr>
              <a:defRPr/>
            </a:pPr>
            <a:endParaRPr lang="en-US"/>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pPr>
              <a:defRPr/>
            </a:pPr>
            <a:endParaRPr lang="en-US"/>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pPr>
              <a:defRPr/>
            </a:pPr>
            <a:fld id="{34B09897-4413-49C9-8654-6F9DC391A55B}" type="slidenum">
              <a:rPr lang="en-US" smtClean="0"/>
              <a:pPr>
                <a:defRPr/>
              </a:pPr>
              <a:t>‹#›</a:t>
            </a:fld>
            <a:endParaRPr lang="en-US"/>
          </a:p>
        </p:txBody>
      </p:sp>
    </p:spTree>
  </p:cSld>
  <p:clrMap bg1="lt1" tx1="dk1" bg2="lt2" tx2="dk2" accent1="accent1" accent2="accent2" accent3="accent3" accent4="accent4" accent5="accent5" accent6="accent6" hlink="hlink" folHlink="folHlink"/>
  <p:sldLayoutIdLst>
    <p:sldLayoutId id="2147483698" r:id="rId1"/>
    <p:sldLayoutId id="2147483699" r:id="rId2"/>
    <p:sldLayoutId id="2147483700" r:id="rId3"/>
    <p:sldLayoutId id="2147483701" r:id="rId4"/>
    <p:sldLayoutId id="2147483702" r:id="rId5"/>
    <p:sldLayoutId id="2147483703" r:id="rId6"/>
    <p:sldLayoutId id="2147483704" r:id="rId7"/>
    <p:sldLayoutId id="2147483705" r:id="rId8"/>
    <p:sldLayoutId id="2147483706" r:id="rId9"/>
    <p:sldLayoutId id="2147483707" r:id="rId10"/>
    <p:sldLayoutId id="2147483708"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914400" y="838200"/>
            <a:ext cx="7086600" cy="1828800"/>
          </a:xfrm>
        </p:spPr>
        <p:txBody>
          <a:bodyPr/>
          <a:lstStyle/>
          <a:p>
            <a:pPr eaLnBrk="1" hangingPunct="1"/>
            <a:r>
              <a:rPr lang="en-US" sz="4900" b="1" dirty="0" smtClean="0">
                <a:solidFill>
                  <a:schemeClr val="accent4">
                    <a:lumMod val="75000"/>
                  </a:schemeClr>
                </a:solidFill>
              </a:rPr>
              <a:t>The Rhetorical Modes</a:t>
            </a:r>
            <a:r>
              <a:rPr lang="en-US" sz="4900" dirty="0" smtClean="0">
                <a:solidFill>
                  <a:schemeClr val="accent4">
                    <a:lumMod val="75000"/>
                  </a:schemeClr>
                </a:solidFill>
              </a:rPr>
              <a:t> </a:t>
            </a:r>
          </a:p>
        </p:txBody>
      </p:sp>
      <p:sp>
        <p:nvSpPr>
          <p:cNvPr id="3" name="TextBox 2"/>
          <p:cNvSpPr txBox="1"/>
          <p:nvPr/>
        </p:nvSpPr>
        <p:spPr>
          <a:xfrm>
            <a:off x="2667000" y="3352800"/>
            <a:ext cx="3733800" cy="369332"/>
          </a:xfrm>
          <a:prstGeom prst="rect">
            <a:avLst/>
          </a:prstGeom>
          <a:noFill/>
        </p:spPr>
        <p:txBody>
          <a:bodyPr wrap="square" rtlCol="0">
            <a:spAutoFit/>
          </a:bodyPr>
          <a:lstStyle/>
          <a:p>
            <a:pPr algn="ctr"/>
            <a:r>
              <a:rPr lang="en-US" dirty="0" smtClean="0"/>
              <a:t>Reading, 3</a:t>
            </a:r>
            <a:r>
              <a:rPr lang="en-US" baseline="30000" dirty="0" smtClean="0"/>
              <a:t>rd</a:t>
            </a:r>
            <a:r>
              <a:rPr lang="en-US" dirty="0" smtClean="0"/>
              <a:t> Level, Code # 220</a:t>
            </a:r>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Rectangle 3"/>
          <p:cNvSpPr>
            <a:spLocks noGrp="1" noChangeArrowheads="1"/>
          </p:cNvSpPr>
          <p:nvPr>
            <p:ph idx="1"/>
          </p:nvPr>
        </p:nvSpPr>
        <p:spPr>
          <a:xfrm>
            <a:off x="533400" y="1295400"/>
            <a:ext cx="8458200" cy="5257800"/>
          </a:xfrm>
        </p:spPr>
        <p:txBody>
          <a:bodyPr>
            <a:noAutofit/>
          </a:bodyPr>
          <a:lstStyle/>
          <a:p>
            <a:pPr eaLnBrk="1" hangingPunct="1">
              <a:defRPr/>
            </a:pPr>
            <a:r>
              <a:rPr lang="en-US" sz="2800" dirty="0" smtClean="0">
                <a:solidFill>
                  <a:srgbClr val="002060"/>
                </a:solidFill>
                <a:latin typeface="+mj-lt"/>
              </a:rPr>
              <a:t>Anecdote: </a:t>
            </a:r>
            <a:r>
              <a:rPr lang="en-US" sz="2800" dirty="0" smtClean="0">
                <a:latin typeface="+mj-lt"/>
              </a:rPr>
              <a:t>a short tale narrating an interesting or amusing biographical incident </a:t>
            </a:r>
          </a:p>
          <a:p>
            <a:pPr>
              <a:defRPr/>
            </a:pPr>
            <a:r>
              <a:rPr lang="en-US" sz="2800" dirty="0">
                <a:solidFill>
                  <a:srgbClr val="002060"/>
                </a:solidFill>
                <a:latin typeface="+mj-lt"/>
              </a:rPr>
              <a:t>Short stories: </a:t>
            </a:r>
            <a:r>
              <a:rPr lang="en-US" sz="2800" dirty="0">
                <a:latin typeface="+mj-lt"/>
              </a:rPr>
              <a:t>The </a:t>
            </a:r>
            <a:r>
              <a:rPr lang="en-US" sz="2800" b="1" dirty="0">
                <a:latin typeface="+mj-lt"/>
              </a:rPr>
              <a:t>short story</a:t>
            </a:r>
            <a:r>
              <a:rPr lang="en-US" sz="2800" dirty="0">
                <a:latin typeface="+mj-lt"/>
              </a:rPr>
              <a:t> refers to a work of fiction that is usually written in </a:t>
            </a:r>
            <a:r>
              <a:rPr lang="en-US" sz="2800" dirty="0" smtClean="0">
                <a:latin typeface="+mj-lt"/>
              </a:rPr>
              <a:t>prose. </a:t>
            </a:r>
            <a:endParaRPr lang="en-US" sz="2800" dirty="0">
              <a:latin typeface="+mj-lt"/>
            </a:endParaRPr>
          </a:p>
          <a:p>
            <a:pPr>
              <a:defRPr/>
            </a:pPr>
            <a:r>
              <a:rPr lang="en-US" sz="2800" dirty="0">
                <a:solidFill>
                  <a:srgbClr val="002060"/>
                </a:solidFill>
                <a:latin typeface="+mj-lt"/>
              </a:rPr>
              <a:t>Autobiography: </a:t>
            </a:r>
            <a:r>
              <a:rPr lang="en-US" sz="2800" dirty="0">
                <a:latin typeface="+mj-lt"/>
              </a:rPr>
              <a:t>a biography written by its </a:t>
            </a:r>
            <a:r>
              <a:rPr lang="en-US" sz="2800" dirty="0" smtClean="0">
                <a:latin typeface="+mj-lt"/>
              </a:rPr>
              <a:t>subject (the person himself).</a:t>
            </a:r>
          </a:p>
          <a:p>
            <a:pPr>
              <a:defRPr/>
            </a:pPr>
            <a:r>
              <a:rPr lang="en-US" sz="2800" dirty="0">
                <a:solidFill>
                  <a:srgbClr val="002060"/>
                </a:solidFill>
              </a:rPr>
              <a:t>Biography: </a:t>
            </a:r>
            <a:r>
              <a:rPr lang="en-US" sz="2800" dirty="0"/>
              <a:t>a description of </a:t>
            </a:r>
            <a:r>
              <a:rPr lang="en-US" sz="2800" dirty="0" smtClean="0"/>
              <a:t>someone else's </a:t>
            </a:r>
            <a:r>
              <a:rPr lang="en-US" sz="2800" dirty="0"/>
              <a:t>life, usually published in the form of a book or </a:t>
            </a:r>
            <a:r>
              <a:rPr lang="en-US" sz="2800" dirty="0" smtClean="0"/>
              <a:t>essay, </a:t>
            </a:r>
            <a:r>
              <a:rPr lang="en-US" sz="2800" dirty="0"/>
              <a:t>or in some other form, such as a film. </a:t>
            </a:r>
          </a:p>
        </p:txBody>
      </p:sp>
      <p:sp>
        <p:nvSpPr>
          <p:cNvPr id="14338" name="Rectangle 2"/>
          <p:cNvSpPr>
            <a:spLocks noGrp="1" noChangeArrowheads="1"/>
          </p:cNvSpPr>
          <p:nvPr>
            <p:ph type="title"/>
          </p:nvPr>
        </p:nvSpPr>
        <p:spPr/>
        <p:txBody>
          <a:bodyPr>
            <a:normAutofit fontScale="90000"/>
          </a:bodyPr>
          <a:lstStyle/>
          <a:p>
            <a:pPr eaLnBrk="1" hangingPunct="1"/>
            <a:r>
              <a:rPr lang="en-US" sz="3600" b="1" dirty="0" smtClean="0">
                <a:solidFill>
                  <a:srgbClr val="7030A0"/>
                </a:solidFill>
              </a:rPr>
              <a:t> Examples of narrative writing</a:t>
            </a:r>
            <a:br>
              <a:rPr lang="en-US" sz="3600" b="1" dirty="0" smtClean="0">
                <a:solidFill>
                  <a:srgbClr val="7030A0"/>
                </a:solidFill>
              </a:rPr>
            </a:br>
            <a:endParaRPr lang="en-US" sz="3600" b="1" dirty="0" smtClean="0">
              <a:solidFill>
                <a:srgbClr val="7030A0"/>
              </a:solidFill>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752600"/>
            <a:ext cx="8229600" cy="4254691"/>
          </a:xfrm>
        </p:spPr>
        <p:txBody>
          <a:bodyPr/>
          <a:lstStyle/>
          <a:p>
            <a:pPr>
              <a:defRPr/>
            </a:pPr>
            <a:r>
              <a:rPr lang="en-US" sz="2800" dirty="0" smtClean="0">
                <a:solidFill>
                  <a:srgbClr val="002060"/>
                </a:solidFill>
              </a:rPr>
              <a:t>Novel</a:t>
            </a:r>
            <a:r>
              <a:rPr lang="en-US" sz="2800" dirty="0">
                <a:solidFill>
                  <a:srgbClr val="002060"/>
                </a:solidFill>
              </a:rPr>
              <a:t>: </a:t>
            </a:r>
            <a:r>
              <a:rPr lang="en-US" sz="2800" dirty="0" smtClean="0"/>
              <a:t>is a </a:t>
            </a:r>
            <a:r>
              <a:rPr lang="en-US" sz="2800" dirty="0"/>
              <a:t>long narrative in literary prose. </a:t>
            </a:r>
          </a:p>
          <a:p>
            <a:pPr>
              <a:defRPr/>
            </a:pPr>
            <a:r>
              <a:rPr lang="en-US" sz="2800" dirty="0">
                <a:solidFill>
                  <a:srgbClr val="002060"/>
                </a:solidFill>
              </a:rPr>
              <a:t>Oral histories:  </a:t>
            </a:r>
            <a:r>
              <a:rPr lang="en-US" sz="2800" dirty="0"/>
              <a:t>can be defined as the recording, preservation and interpretation of historical information, based on the personal experiences and opinions of the speaker. </a:t>
            </a:r>
          </a:p>
          <a:p>
            <a:endParaRPr lang="en-US" dirty="0"/>
          </a:p>
        </p:txBody>
      </p:sp>
      <p:sp>
        <p:nvSpPr>
          <p:cNvPr id="3" name="Title 2"/>
          <p:cNvSpPr>
            <a:spLocks noGrp="1"/>
          </p:cNvSpPr>
          <p:nvPr>
            <p:ph type="title"/>
          </p:nvPr>
        </p:nvSpPr>
        <p:spPr/>
        <p:txBody>
          <a:bodyPr/>
          <a:lstStyle/>
          <a:p>
            <a:r>
              <a:rPr lang="en-US" dirty="0" smtClean="0">
                <a:solidFill>
                  <a:schemeClr val="accent4">
                    <a:lumMod val="75000"/>
                  </a:schemeClr>
                </a:solidFill>
              </a:rPr>
              <a:t>Continued …</a:t>
            </a:r>
            <a:endParaRPr lang="en-US" dirty="0">
              <a:solidFill>
                <a:schemeClr val="accent4">
                  <a:lumMod val="75000"/>
                </a:schemeClr>
              </a:solidFill>
            </a:endParaRPr>
          </a:p>
        </p:txBody>
      </p:sp>
    </p:spTree>
    <p:extLst>
      <p:ext uri="{BB962C8B-B14F-4D97-AF65-F5344CB8AC3E}">
        <p14:creationId xmlns:p14="http://schemas.microsoft.com/office/powerpoint/2010/main" val="6085296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idx="1"/>
          </p:nvPr>
        </p:nvSpPr>
        <p:spPr>
          <a:xfrm>
            <a:off x="457200" y="1371600"/>
            <a:ext cx="8229600" cy="4800600"/>
          </a:xfrm>
        </p:spPr>
        <p:txBody>
          <a:bodyPr>
            <a:normAutofit fontScale="85000" lnSpcReduction="20000"/>
          </a:bodyPr>
          <a:lstStyle/>
          <a:p>
            <a:pPr>
              <a:lnSpc>
                <a:spcPct val="110000"/>
              </a:lnSpc>
              <a:defRPr/>
            </a:pPr>
            <a:r>
              <a:rPr lang="en-US" dirty="0">
                <a:solidFill>
                  <a:schemeClr val="accent6">
                    <a:lumMod val="75000"/>
                  </a:schemeClr>
                </a:solidFill>
              </a:rPr>
              <a:t>Cause and Effect</a:t>
            </a:r>
          </a:p>
          <a:p>
            <a:pPr>
              <a:lnSpc>
                <a:spcPct val="110000"/>
              </a:lnSpc>
              <a:defRPr/>
            </a:pPr>
            <a:r>
              <a:rPr lang="en-US" dirty="0">
                <a:solidFill>
                  <a:schemeClr val="accent6">
                    <a:lumMod val="75000"/>
                  </a:schemeClr>
                </a:solidFill>
              </a:rPr>
              <a:t>Classification and Division:</a:t>
            </a:r>
          </a:p>
          <a:p>
            <a:pPr lvl="1">
              <a:lnSpc>
                <a:spcPct val="110000"/>
              </a:lnSpc>
              <a:defRPr/>
            </a:pPr>
            <a:r>
              <a:rPr lang="en-US" sz="2400" dirty="0" smtClean="0">
                <a:solidFill>
                  <a:schemeClr val="accent4">
                    <a:lumMod val="75000"/>
                  </a:schemeClr>
                </a:solidFill>
              </a:rPr>
              <a:t>Classification </a:t>
            </a:r>
            <a:r>
              <a:rPr lang="en-US" sz="2400" dirty="0">
                <a:solidFill>
                  <a:schemeClr val="accent4">
                    <a:lumMod val="75000"/>
                  </a:schemeClr>
                </a:solidFill>
              </a:rPr>
              <a:t>is the categorization of objects into a larger whole, </a:t>
            </a:r>
          </a:p>
          <a:p>
            <a:pPr lvl="1">
              <a:lnSpc>
                <a:spcPct val="110000"/>
              </a:lnSpc>
              <a:defRPr/>
            </a:pPr>
            <a:r>
              <a:rPr lang="en-US" sz="2400" dirty="0">
                <a:solidFill>
                  <a:schemeClr val="accent4">
                    <a:lumMod val="75000"/>
                  </a:schemeClr>
                </a:solidFill>
              </a:rPr>
              <a:t>Division is the breaking of a larger whole into smaller parts</a:t>
            </a:r>
            <a:r>
              <a:rPr lang="en-US" sz="2400" dirty="0" smtClean="0">
                <a:solidFill>
                  <a:schemeClr val="accent4">
                    <a:lumMod val="75000"/>
                  </a:schemeClr>
                </a:solidFill>
              </a:rPr>
              <a:t>.</a:t>
            </a:r>
            <a:endParaRPr lang="en-US" dirty="0" smtClean="0">
              <a:solidFill>
                <a:schemeClr val="accent4">
                  <a:lumMod val="75000"/>
                </a:schemeClr>
              </a:solidFill>
            </a:endParaRPr>
          </a:p>
          <a:p>
            <a:pPr eaLnBrk="1" hangingPunct="1">
              <a:lnSpc>
                <a:spcPct val="110000"/>
              </a:lnSpc>
              <a:defRPr/>
            </a:pPr>
            <a:r>
              <a:rPr lang="en-US" dirty="0">
                <a:solidFill>
                  <a:schemeClr val="accent6">
                    <a:lumMod val="75000"/>
                  </a:schemeClr>
                </a:solidFill>
              </a:rPr>
              <a:t>Comparison and Contrast</a:t>
            </a:r>
          </a:p>
          <a:p>
            <a:pPr>
              <a:lnSpc>
                <a:spcPct val="110000"/>
              </a:lnSpc>
              <a:defRPr/>
            </a:pPr>
            <a:r>
              <a:rPr lang="en-US" dirty="0">
                <a:solidFill>
                  <a:schemeClr val="accent6">
                    <a:lumMod val="75000"/>
                  </a:schemeClr>
                </a:solidFill>
              </a:rPr>
              <a:t>Definition</a:t>
            </a:r>
            <a:r>
              <a:rPr lang="en-US" dirty="0" smtClean="0"/>
              <a:t> </a:t>
            </a:r>
            <a:r>
              <a:rPr lang="en-US" sz="2800" dirty="0" smtClean="0"/>
              <a:t>explains </a:t>
            </a:r>
            <a:r>
              <a:rPr lang="en-US" sz="2800" dirty="0"/>
              <a:t>a term's meaning, concrete or abstract.</a:t>
            </a:r>
            <a:endParaRPr lang="en-US" dirty="0" smtClean="0"/>
          </a:p>
          <a:p>
            <a:pPr>
              <a:lnSpc>
                <a:spcPct val="110000"/>
              </a:lnSpc>
            </a:pPr>
            <a:r>
              <a:rPr lang="en-US" dirty="0">
                <a:solidFill>
                  <a:schemeClr val="accent6">
                    <a:lumMod val="75000"/>
                  </a:schemeClr>
                </a:solidFill>
              </a:rPr>
              <a:t>Exemplification(Illustration): </a:t>
            </a:r>
            <a:r>
              <a:rPr lang="en-US" dirty="0" smtClean="0"/>
              <a:t>the </a:t>
            </a:r>
            <a:r>
              <a:rPr lang="en-US" dirty="0"/>
              <a:t>writer uses examples to highlight or explain (illustrate) his or her point. Exemplification is most often used as part of other rhetorical modes</a:t>
            </a:r>
            <a:r>
              <a:rPr lang="en-US" dirty="0" smtClean="0"/>
              <a:t>.</a:t>
            </a:r>
          </a:p>
          <a:p>
            <a:pPr>
              <a:lnSpc>
                <a:spcPct val="110000"/>
              </a:lnSpc>
              <a:defRPr/>
            </a:pPr>
            <a:r>
              <a:rPr lang="en-US" dirty="0" smtClean="0">
                <a:solidFill>
                  <a:schemeClr val="accent6">
                    <a:lumMod val="75000"/>
                  </a:schemeClr>
                </a:solidFill>
              </a:rPr>
              <a:t>Process Analysis </a:t>
            </a:r>
            <a:r>
              <a:rPr lang="en-US" sz="2800" dirty="0" smtClean="0"/>
              <a:t>explains </a:t>
            </a:r>
            <a:r>
              <a:rPr lang="en-US" sz="2800" dirty="0"/>
              <a:t>the “process” of how to do something, or how something was done. </a:t>
            </a:r>
          </a:p>
          <a:p>
            <a:pPr eaLnBrk="1" hangingPunct="1">
              <a:defRPr/>
            </a:pPr>
            <a:endParaRPr lang="en-US" dirty="0" smtClean="0">
              <a:latin typeface="+mj-lt"/>
            </a:endParaRPr>
          </a:p>
        </p:txBody>
      </p:sp>
      <p:sp>
        <p:nvSpPr>
          <p:cNvPr id="16386" name="Title 4"/>
          <p:cNvSpPr>
            <a:spLocks noGrp="1"/>
          </p:cNvSpPr>
          <p:nvPr>
            <p:ph type="title"/>
          </p:nvPr>
        </p:nvSpPr>
        <p:spPr/>
        <p:txBody>
          <a:bodyPr>
            <a:normAutofit fontScale="90000"/>
          </a:bodyPr>
          <a:lstStyle/>
          <a:p>
            <a:pPr eaLnBrk="1" hangingPunct="1"/>
            <a:r>
              <a:rPr lang="en-US" dirty="0" smtClean="0">
                <a:solidFill>
                  <a:srgbClr val="7030A0"/>
                </a:solidFill>
              </a:rPr>
              <a:t>What are some types of expository writing?</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7651" name="Rectangle 3"/>
          <p:cNvSpPr>
            <a:spLocks noGrp="1" noChangeArrowheads="1"/>
          </p:cNvSpPr>
          <p:nvPr>
            <p:ph sz="half" idx="1"/>
          </p:nvPr>
        </p:nvSpPr>
        <p:spPr/>
        <p:txBody>
          <a:bodyPr/>
          <a:lstStyle/>
          <a:p>
            <a:pPr eaLnBrk="1" hangingPunct="1">
              <a:defRPr/>
            </a:pPr>
            <a:r>
              <a:rPr lang="en-US" sz="2000" dirty="0" smtClean="0">
                <a:solidFill>
                  <a:srgbClr val="002060"/>
                </a:solidFill>
                <a:latin typeface="+mj-lt"/>
              </a:rPr>
              <a:t>How-to essays, such as recipes and other instructions </a:t>
            </a:r>
          </a:p>
          <a:p>
            <a:pPr eaLnBrk="1" hangingPunct="1">
              <a:defRPr/>
            </a:pPr>
            <a:endParaRPr lang="en-US" sz="2000" dirty="0" smtClean="0">
              <a:solidFill>
                <a:srgbClr val="002060"/>
              </a:solidFill>
              <a:latin typeface="+mj-lt"/>
            </a:endParaRPr>
          </a:p>
          <a:p>
            <a:pPr eaLnBrk="1" hangingPunct="1">
              <a:defRPr/>
            </a:pPr>
            <a:r>
              <a:rPr lang="en-US" sz="2000" dirty="0" smtClean="0">
                <a:solidFill>
                  <a:srgbClr val="002060"/>
                </a:solidFill>
                <a:latin typeface="+mj-lt"/>
              </a:rPr>
              <a:t>Business letters </a:t>
            </a:r>
          </a:p>
          <a:p>
            <a:pPr eaLnBrk="1" hangingPunct="1">
              <a:buFont typeface="Wingdings" pitchFamily="2" charset="2"/>
              <a:buNone/>
              <a:defRPr/>
            </a:pPr>
            <a:endParaRPr lang="en-US" sz="2000" dirty="0" smtClean="0">
              <a:solidFill>
                <a:srgbClr val="002060"/>
              </a:solidFill>
              <a:latin typeface="+mj-lt"/>
            </a:endParaRPr>
          </a:p>
          <a:p>
            <a:pPr eaLnBrk="1" hangingPunct="1">
              <a:defRPr/>
            </a:pPr>
            <a:r>
              <a:rPr lang="en-US" sz="2000" dirty="0" smtClean="0">
                <a:solidFill>
                  <a:srgbClr val="002060"/>
                </a:solidFill>
                <a:latin typeface="+mj-lt"/>
              </a:rPr>
              <a:t>Personal letters </a:t>
            </a:r>
          </a:p>
          <a:p>
            <a:pPr eaLnBrk="1" hangingPunct="1">
              <a:defRPr/>
            </a:pPr>
            <a:endParaRPr lang="en-US" sz="2000" dirty="0" smtClean="0">
              <a:solidFill>
                <a:srgbClr val="002060"/>
              </a:solidFill>
              <a:latin typeface="+mj-lt"/>
            </a:endParaRPr>
          </a:p>
          <a:p>
            <a:pPr eaLnBrk="1" hangingPunct="1">
              <a:defRPr/>
            </a:pPr>
            <a:r>
              <a:rPr lang="en-US" sz="2000" dirty="0" smtClean="0">
                <a:solidFill>
                  <a:srgbClr val="002060"/>
                </a:solidFill>
                <a:latin typeface="+mj-lt"/>
              </a:rPr>
              <a:t>News stories </a:t>
            </a:r>
          </a:p>
          <a:p>
            <a:pPr eaLnBrk="1" hangingPunct="1">
              <a:defRPr/>
            </a:pPr>
            <a:endParaRPr lang="en-US" sz="2000" dirty="0" smtClean="0">
              <a:solidFill>
                <a:srgbClr val="002060"/>
              </a:solidFill>
              <a:latin typeface="+mj-lt"/>
            </a:endParaRPr>
          </a:p>
          <a:p>
            <a:pPr eaLnBrk="1" hangingPunct="1">
              <a:defRPr/>
            </a:pPr>
            <a:r>
              <a:rPr lang="en-US" sz="2000" dirty="0" smtClean="0">
                <a:solidFill>
                  <a:srgbClr val="002060"/>
                </a:solidFill>
                <a:latin typeface="+mj-lt"/>
              </a:rPr>
              <a:t>Press releases </a:t>
            </a:r>
            <a:br>
              <a:rPr lang="en-US" sz="2000" dirty="0" smtClean="0">
                <a:solidFill>
                  <a:srgbClr val="002060"/>
                </a:solidFill>
                <a:latin typeface="+mj-lt"/>
              </a:rPr>
            </a:br>
            <a:endParaRPr lang="en-US" sz="2000" dirty="0" smtClean="0">
              <a:solidFill>
                <a:srgbClr val="002060"/>
              </a:solidFill>
              <a:latin typeface="+mj-lt"/>
            </a:endParaRPr>
          </a:p>
        </p:txBody>
      </p:sp>
      <p:sp>
        <p:nvSpPr>
          <p:cNvPr id="27652" name="Rectangle 4"/>
          <p:cNvSpPr>
            <a:spLocks noGrp="1" noChangeArrowheads="1"/>
          </p:cNvSpPr>
          <p:nvPr>
            <p:ph sz="half" idx="2"/>
          </p:nvPr>
        </p:nvSpPr>
        <p:spPr/>
        <p:txBody>
          <a:bodyPr/>
          <a:lstStyle/>
          <a:p>
            <a:pPr eaLnBrk="1" hangingPunct="1">
              <a:defRPr/>
            </a:pPr>
            <a:r>
              <a:rPr lang="en-US" sz="2000" dirty="0" smtClean="0">
                <a:solidFill>
                  <a:srgbClr val="002060"/>
                </a:solidFill>
                <a:latin typeface="+mj-lt"/>
              </a:rPr>
              <a:t>Reports </a:t>
            </a:r>
            <a:br>
              <a:rPr lang="en-US" sz="2000" dirty="0" smtClean="0">
                <a:solidFill>
                  <a:srgbClr val="002060"/>
                </a:solidFill>
                <a:latin typeface="+mj-lt"/>
              </a:rPr>
            </a:br>
            <a:endParaRPr lang="en-US" sz="2000" dirty="0" smtClean="0">
              <a:solidFill>
                <a:srgbClr val="002060"/>
              </a:solidFill>
              <a:latin typeface="+mj-lt"/>
            </a:endParaRPr>
          </a:p>
          <a:p>
            <a:pPr eaLnBrk="1" hangingPunct="1">
              <a:defRPr/>
            </a:pPr>
            <a:r>
              <a:rPr lang="en-US" sz="2000" dirty="0" smtClean="0">
                <a:solidFill>
                  <a:srgbClr val="002060"/>
                </a:solidFill>
                <a:latin typeface="+mj-lt"/>
              </a:rPr>
              <a:t>Scientific reports </a:t>
            </a:r>
            <a:br>
              <a:rPr lang="en-US" sz="2000" dirty="0" smtClean="0">
                <a:solidFill>
                  <a:srgbClr val="002060"/>
                </a:solidFill>
                <a:latin typeface="+mj-lt"/>
              </a:rPr>
            </a:br>
            <a:endParaRPr lang="en-US" sz="2000" dirty="0" smtClean="0">
              <a:solidFill>
                <a:srgbClr val="002060"/>
              </a:solidFill>
              <a:latin typeface="+mj-lt"/>
            </a:endParaRPr>
          </a:p>
          <a:p>
            <a:pPr eaLnBrk="1" hangingPunct="1">
              <a:defRPr/>
            </a:pPr>
            <a:r>
              <a:rPr lang="en-US" sz="2000" dirty="0" smtClean="0">
                <a:solidFill>
                  <a:srgbClr val="002060"/>
                </a:solidFill>
                <a:latin typeface="+mj-lt"/>
              </a:rPr>
              <a:t>Wikipedia entries </a:t>
            </a:r>
            <a:br>
              <a:rPr lang="en-US" sz="2000" dirty="0" smtClean="0">
                <a:solidFill>
                  <a:srgbClr val="002060"/>
                </a:solidFill>
                <a:latin typeface="+mj-lt"/>
              </a:rPr>
            </a:br>
            <a:endParaRPr lang="en-US" sz="2000" dirty="0" smtClean="0">
              <a:solidFill>
                <a:srgbClr val="002060"/>
              </a:solidFill>
              <a:latin typeface="+mj-lt"/>
            </a:endParaRPr>
          </a:p>
          <a:p>
            <a:pPr eaLnBrk="1" hangingPunct="1">
              <a:defRPr/>
            </a:pPr>
            <a:r>
              <a:rPr lang="en-US" sz="2000" dirty="0" smtClean="0">
                <a:solidFill>
                  <a:srgbClr val="002060"/>
                </a:solidFill>
                <a:latin typeface="+mj-lt"/>
              </a:rPr>
              <a:t>Term papers </a:t>
            </a:r>
            <a:br>
              <a:rPr lang="en-US" sz="2000" dirty="0" smtClean="0">
                <a:solidFill>
                  <a:srgbClr val="002060"/>
                </a:solidFill>
                <a:latin typeface="+mj-lt"/>
              </a:rPr>
            </a:br>
            <a:endParaRPr lang="en-US" sz="2000" dirty="0" smtClean="0">
              <a:solidFill>
                <a:srgbClr val="002060"/>
              </a:solidFill>
              <a:latin typeface="+mj-lt"/>
            </a:endParaRPr>
          </a:p>
          <a:p>
            <a:pPr eaLnBrk="1" hangingPunct="1">
              <a:defRPr/>
            </a:pPr>
            <a:r>
              <a:rPr lang="en-US" sz="2000" dirty="0" smtClean="0">
                <a:solidFill>
                  <a:srgbClr val="002060"/>
                </a:solidFill>
                <a:latin typeface="+mj-lt"/>
              </a:rPr>
              <a:t>Textbooks </a:t>
            </a:r>
            <a:br>
              <a:rPr lang="en-US" sz="2000" dirty="0" smtClean="0">
                <a:solidFill>
                  <a:srgbClr val="002060"/>
                </a:solidFill>
                <a:latin typeface="+mj-lt"/>
              </a:rPr>
            </a:br>
            <a:endParaRPr lang="en-US" sz="2000" dirty="0" smtClean="0">
              <a:solidFill>
                <a:srgbClr val="002060"/>
              </a:solidFill>
              <a:latin typeface="+mj-lt"/>
            </a:endParaRPr>
          </a:p>
          <a:p>
            <a:pPr eaLnBrk="1" hangingPunct="1">
              <a:defRPr/>
            </a:pPr>
            <a:r>
              <a:rPr lang="en-US" sz="2000" dirty="0" smtClean="0">
                <a:solidFill>
                  <a:srgbClr val="002060"/>
                </a:solidFill>
                <a:latin typeface="+mj-lt"/>
              </a:rPr>
              <a:t>Wills </a:t>
            </a:r>
          </a:p>
          <a:p>
            <a:pPr eaLnBrk="1" hangingPunct="1">
              <a:defRPr/>
            </a:pPr>
            <a:endParaRPr lang="en-US" sz="2700" dirty="0" smtClean="0">
              <a:solidFill>
                <a:srgbClr val="002060"/>
              </a:solidFill>
              <a:latin typeface="+mj-lt"/>
            </a:endParaRPr>
          </a:p>
        </p:txBody>
      </p:sp>
      <p:sp>
        <p:nvSpPr>
          <p:cNvPr id="17410" name="Rectangle 2"/>
          <p:cNvSpPr>
            <a:spLocks noGrp="1" noChangeArrowheads="1"/>
          </p:cNvSpPr>
          <p:nvPr>
            <p:ph type="title"/>
          </p:nvPr>
        </p:nvSpPr>
        <p:spPr/>
        <p:txBody>
          <a:bodyPr/>
          <a:lstStyle/>
          <a:p>
            <a:pPr eaLnBrk="1" hangingPunct="1"/>
            <a:r>
              <a:rPr lang="en-US" sz="3600" b="1" dirty="0" smtClean="0">
                <a:solidFill>
                  <a:srgbClr val="7030A0"/>
                </a:solidFill>
              </a:rPr>
              <a:t>Examples of expository writing</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idx="1"/>
          </p:nvPr>
        </p:nvSpPr>
        <p:spPr>
          <a:xfrm>
            <a:off x="457200" y="1371600"/>
            <a:ext cx="8229600" cy="4800600"/>
          </a:xfrm>
        </p:spPr>
        <p:txBody>
          <a:bodyPr>
            <a:normAutofit/>
          </a:bodyPr>
          <a:lstStyle/>
          <a:p>
            <a:r>
              <a:rPr lang="en-US" dirty="0"/>
              <a:t>Which rhetorical mode seems most aligned with who you are as a person? That is, which mode seems most useful to you? </a:t>
            </a:r>
          </a:p>
          <a:p>
            <a:r>
              <a:rPr lang="en-US" dirty="0"/>
              <a:t>Over </a:t>
            </a:r>
            <a:r>
              <a:rPr lang="en-US" dirty="0" smtClean="0"/>
              <a:t>this semester, train yourself to look </a:t>
            </a:r>
            <a:r>
              <a:rPr lang="en-US" dirty="0"/>
              <a:t>closely at the texts and articles you read. Document </a:t>
            </a:r>
            <a:r>
              <a:rPr lang="en-US" dirty="0" smtClean="0"/>
              <a:t>exactly </a:t>
            </a:r>
            <a:r>
              <a:rPr lang="en-US" dirty="0"/>
              <a:t>what type of rhetorical mode is being used. Sometimes it might be for an entire article, but sometimes you might see different modes within one </a:t>
            </a:r>
            <a:r>
              <a:rPr lang="en-US" dirty="0" smtClean="0"/>
              <a:t>article/book. </a:t>
            </a:r>
            <a:endParaRPr lang="en-US" dirty="0"/>
          </a:p>
        </p:txBody>
      </p:sp>
      <p:sp>
        <p:nvSpPr>
          <p:cNvPr id="16386" name="Title 4"/>
          <p:cNvSpPr>
            <a:spLocks noGrp="1"/>
          </p:cNvSpPr>
          <p:nvPr>
            <p:ph type="title"/>
          </p:nvPr>
        </p:nvSpPr>
        <p:spPr/>
        <p:txBody>
          <a:bodyPr>
            <a:normAutofit/>
          </a:bodyPr>
          <a:lstStyle/>
          <a:p>
            <a:pPr eaLnBrk="1" hangingPunct="1"/>
            <a:r>
              <a:rPr lang="en-US" dirty="0" smtClean="0">
                <a:solidFill>
                  <a:srgbClr val="7030A0"/>
                </a:solidFill>
              </a:rPr>
              <a:t>Exercise</a:t>
            </a:r>
          </a:p>
        </p:txBody>
      </p:sp>
    </p:spTree>
    <p:extLst>
      <p:ext uri="{BB962C8B-B14F-4D97-AF65-F5344CB8AC3E}">
        <p14:creationId xmlns:p14="http://schemas.microsoft.com/office/powerpoint/2010/main" val="31007808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Rectangle 3"/>
          <p:cNvSpPr>
            <a:spLocks noGrp="1" noChangeArrowheads="1"/>
          </p:cNvSpPr>
          <p:nvPr>
            <p:ph type="body" idx="1"/>
          </p:nvPr>
        </p:nvSpPr>
        <p:spPr>
          <a:xfrm>
            <a:off x="304800" y="228600"/>
            <a:ext cx="8534400" cy="1066800"/>
          </a:xfrm>
        </p:spPr>
        <p:txBody>
          <a:bodyPr/>
          <a:lstStyle/>
          <a:p>
            <a:r>
              <a:rPr lang="en-US" dirty="0">
                <a:latin typeface="Times New Roman" pitchFamily="18" charset="0"/>
                <a:cs typeface="Times New Roman" pitchFamily="18" charset="0"/>
              </a:rPr>
              <a:t>Read the following paragraphs and try to find out which one is which</a:t>
            </a:r>
          </a:p>
        </p:txBody>
      </p:sp>
      <p:sp>
        <p:nvSpPr>
          <p:cNvPr id="11270" name="Rectangle 6"/>
          <p:cNvSpPr>
            <a:spLocks noChangeArrowheads="1"/>
          </p:cNvSpPr>
          <p:nvPr/>
        </p:nvSpPr>
        <p:spPr bwMode="auto">
          <a:xfrm>
            <a:off x="1066800" y="1143000"/>
            <a:ext cx="7772400"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folHlink"/>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buClr>
                <a:schemeClr val="hlink"/>
              </a:buClr>
              <a:buSzPct val="70000"/>
              <a:buFont typeface="Wingdings" pitchFamily="2" charset="2"/>
              <a:buNone/>
            </a:pPr>
            <a:r>
              <a:rPr lang="en-US" sz="2800" dirty="0">
                <a:solidFill>
                  <a:schemeClr val="folHlink"/>
                </a:solidFill>
                <a:effectLst>
                  <a:outerShdw blurRad="38100" dist="38100" dir="2700000" algn="tl">
                    <a:srgbClr val="C0C0C0"/>
                  </a:outerShdw>
                </a:effectLst>
              </a:rPr>
              <a:t>    </a:t>
            </a:r>
            <a:r>
              <a:rPr lang="en-US" sz="2800" dirty="0">
                <a:solidFill>
                  <a:schemeClr val="folHlink"/>
                </a:solidFill>
                <a:latin typeface="+mn-lt"/>
              </a:rPr>
              <a:t>Modern people, in spite of their scientific knowledge, often seem as superstitious as their ancestors. </a:t>
            </a:r>
            <a:r>
              <a:rPr lang="en-US" sz="2800" dirty="0"/>
              <a:t>Astrology is a half-billion-dollar business. Intelligent persons still believe that lines on their palm or the arrangement of tea leaves in a cup predict the future. Airplanes do not have a row of seats numbered 13, and buildings omit thirteenth floor. Black cats, broken mirrors, and spilled salt create fear and anxiety in many people. And Ouija boards continue to be a popular pastime</a:t>
            </a:r>
            <a:r>
              <a:rPr lang="en-US" sz="2800" dirty="0">
                <a:effectLst>
                  <a:outerShdw blurRad="38100" dist="38100" dir="2700000" algn="tl">
                    <a:srgbClr val="C0C0C0"/>
                  </a:outerShdw>
                </a:effectLst>
              </a:rPr>
              <a:t>.</a:t>
            </a:r>
          </a:p>
        </p:txBody>
      </p:sp>
    </p:spTree>
    <p:extLst>
      <p:ext uri="{BB962C8B-B14F-4D97-AF65-F5344CB8AC3E}">
        <p14:creationId xmlns:p14="http://schemas.microsoft.com/office/powerpoint/2010/main" val="2817881199"/>
      </p:ext>
    </p:extLst>
  </p:cSld>
  <p:clrMapOvr>
    <a:masterClrMapping/>
  </p:clrMapOvr>
  <p:transition spd="slow"/>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xit" presetSubtype="0" fill="hold" grpId="0" nodeType="clickEffect">
                                  <p:stCondLst>
                                    <p:cond delay="0"/>
                                  </p:stCondLst>
                                  <p:childTnLst>
                                    <p:set>
                                      <p:cBhvr>
                                        <p:cTn id="6" dur="1" fill="hold">
                                          <p:stCondLst>
                                            <p:cond delay="0"/>
                                          </p:stCondLst>
                                        </p:cTn>
                                        <p:tgtEl>
                                          <p:spTgt spid="11267">
                                            <p:txEl>
                                              <p:pRg st="0" end="0"/>
                                            </p:txEl>
                                          </p:spTgt>
                                        </p:tgtEl>
                                        <p:attrNameLst>
                                          <p:attrName>style.visibility</p:attrName>
                                        </p:attrNameLst>
                                      </p:cBhvr>
                                      <p:to>
                                        <p:strVal val="hidden"/>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7" presetClass="entr" presetSubtype="2" fill="hold" grpId="0" nodeType="clickEffect">
                                  <p:stCondLst>
                                    <p:cond delay="0"/>
                                  </p:stCondLst>
                                  <p:childTnLst>
                                    <p:set>
                                      <p:cBhvr>
                                        <p:cTn id="10" dur="1" fill="hold">
                                          <p:stCondLst>
                                            <p:cond delay="0"/>
                                          </p:stCondLst>
                                        </p:cTn>
                                        <p:tgtEl>
                                          <p:spTgt spid="11270">
                                            <p:txEl>
                                              <p:pRg st="0" end="0"/>
                                            </p:txEl>
                                          </p:spTgt>
                                        </p:tgtEl>
                                        <p:attrNameLst>
                                          <p:attrName>style.visibility</p:attrName>
                                        </p:attrNameLst>
                                      </p:cBhvr>
                                      <p:to>
                                        <p:strVal val="visible"/>
                                      </p:to>
                                    </p:set>
                                    <p:anim calcmode="lin" valueType="num">
                                      <p:cBhvr additive="base">
                                        <p:cTn id="11" dur="2000" fill="hold"/>
                                        <p:tgtEl>
                                          <p:spTgt spid="11270">
                                            <p:txEl>
                                              <p:pRg st="0" end="0"/>
                                            </p:txEl>
                                          </p:spTgt>
                                        </p:tgtEl>
                                        <p:attrNameLst>
                                          <p:attrName>ppt_x</p:attrName>
                                        </p:attrNameLst>
                                      </p:cBhvr>
                                      <p:tavLst>
                                        <p:tav tm="0">
                                          <p:val>
                                            <p:strVal val="1+#ppt_w/2"/>
                                          </p:val>
                                        </p:tav>
                                        <p:tav tm="100000">
                                          <p:val>
                                            <p:strVal val="#ppt_x"/>
                                          </p:val>
                                        </p:tav>
                                      </p:tavLst>
                                    </p:anim>
                                    <p:anim calcmode="lin" valueType="num">
                                      <p:cBhvr additive="base">
                                        <p:cTn id="12" dur="2000" fill="hold"/>
                                        <p:tgtEl>
                                          <p:spTgt spid="11270">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7" grpId="0" build="p"/>
      <p:bldP spid="11270"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1" name="Rectangle 3"/>
          <p:cNvSpPr>
            <a:spLocks noGrp="1" noChangeArrowheads="1"/>
          </p:cNvSpPr>
          <p:nvPr>
            <p:ph type="body" idx="1"/>
          </p:nvPr>
        </p:nvSpPr>
        <p:spPr>
          <a:xfrm>
            <a:off x="990600" y="533400"/>
            <a:ext cx="7848600" cy="5715000"/>
          </a:xfrm>
        </p:spPr>
        <p:txBody>
          <a:bodyPr>
            <a:normAutofit/>
          </a:bodyPr>
          <a:lstStyle/>
          <a:p>
            <a:pPr>
              <a:buFont typeface="Wingdings" pitchFamily="2" charset="2"/>
              <a:buNone/>
            </a:pPr>
            <a:r>
              <a:rPr lang="en-US" sz="2800" dirty="0"/>
              <a:t>   </a:t>
            </a:r>
            <a:r>
              <a:rPr lang="en-US" sz="2800" dirty="0">
                <a:effectLst/>
              </a:rPr>
              <a:t>From Italian we get such words as </a:t>
            </a:r>
            <a:r>
              <a:rPr lang="en-US" sz="2800" i="1" dirty="0">
                <a:effectLst/>
              </a:rPr>
              <a:t>balcony, cavalry, miniature, opera, and umbrella</a:t>
            </a:r>
            <a:r>
              <a:rPr lang="en-US" sz="2800" dirty="0">
                <a:effectLst/>
              </a:rPr>
              <a:t>. Spanish has given us </a:t>
            </a:r>
            <a:r>
              <a:rPr lang="en-US" sz="2800" i="1" dirty="0">
                <a:effectLst/>
              </a:rPr>
              <a:t>mosquito, ranch, cigar, and vanilla</a:t>
            </a:r>
            <a:r>
              <a:rPr lang="en-US" sz="2800" dirty="0">
                <a:effectLst/>
              </a:rPr>
              <a:t>. Dutch has provided </a:t>
            </a:r>
            <a:r>
              <a:rPr lang="en-US" sz="2800" i="1" dirty="0">
                <a:effectLst/>
              </a:rPr>
              <a:t>brandy, golf, measles, and wagon</a:t>
            </a:r>
            <a:r>
              <a:rPr lang="en-US" sz="2800" dirty="0">
                <a:effectLst/>
              </a:rPr>
              <a:t>. From Arabic we have borrowed </a:t>
            </a:r>
            <a:r>
              <a:rPr lang="en-US" sz="2800" i="1" dirty="0">
                <a:effectLst/>
              </a:rPr>
              <a:t>alcohol, chemistry, magazine, zenith, and zero</a:t>
            </a:r>
            <a:r>
              <a:rPr lang="en-US" sz="2800" dirty="0">
                <a:effectLst/>
              </a:rPr>
              <a:t>. And Persian has loaned us </a:t>
            </a:r>
            <a:r>
              <a:rPr lang="en-US" sz="2800" i="1" dirty="0">
                <a:effectLst/>
              </a:rPr>
              <a:t>chess, checkers, lemon, paradise, and spinach</a:t>
            </a:r>
            <a:r>
              <a:rPr lang="en-US" sz="2800" dirty="0">
                <a:effectLst/>
              </a:rPr>
              <a:t>. </a:t>
            </a:r>
            <a:r>
              <a:rPr lang="en-US" sz="2800" dirty="0">
                <a:solidFill>
                  <a:schemeClr val="folHlink"/>
                </a:solidFill>
                <a:effectLst/>
              </a:rPr>
              <a:t>It is clear that English is a language that borrows freely from any sources.</a:t>
            </a:r>
          </a:p>
        </p:txBody>
      </p:sp>
    </p:spTree>
    <p:extLst>
      <p:ext uri="{BB962C8B-B14F-4D97-AF65-F5344CB8AC3E}">
        <p14:creationId xmlns:p14="http://schemas.microsoft.com/office/powerpoint/2010/main" val="3876572047"/>
      </p:ext>
    </p:extLst>
  </p:cSld>
  <p:clrMapOvr>
    <a:masterClrMapping/>
  </p:clrMapOvr>
  <p:transition spd="slow"/>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7" presetClass="entr" presetSubtype="2" fill="hold" grpId="0" nodeType="clickEffect">
                                  <p:stCondLst>
                                    <p:cond delay="0"/>
                                  </p:stCondLst>
                                  <p:childTnLst>
                                    <p:set>
                                      <p:cBhvr>
                                        <p:cTn id="6" dur="1" fill="hold">
                                          <p:stCondLst>
                                            <p:cond delay="0"/>
                                          </p:stCondLst>
                                        </p:cTn>
                                        <p:tgtEl>
                                          <p:spTgt spid="12291">
                                            <p:txEl>
                                              <p:pRg st="0" end="0"/>
                                            </p:txEl>
                                          </p:spTgt>
                                        </p:tgtEl>
                                        <p:attrNameLst>
                                          <p:attrName>style.visibility</p:attrName>
                                        </p:attrNameLst>
                                      </p:cBhvr>
                                      <p:to>
                                        <p:strVal val="visible"/>
                                      </p:to>
                                    </p:set>
                                    <p:anim calcmode="lin" valueType="num">
                                      <p:cBhvr additive="base">
                                        <p:cTn id="7" dur="2000" fill="hold"/>
                                        <p:tgtEl>
                                          <p:spTgt spid="12291">
                                            <p:txEl>
                                              <p:pRg st="0" end="0"/>
                                            </p:txEl>
                                          </p:spTgt>
                                        </p:tgtEl>
                                        <p:attrNameLst>
                                          <p:attrName>ppt_x</p:attrName>
                                        </p:attrNameLst>
                                      </p:cBhvr>
                                      <p:tavLst>
                                        <p:tav tm="0">
                                          <p:val>
                                            <p:strVal val="1+#ppt_w/2"/>
                                          </p:val>
                                        </p:tav>
                                        <p:tav tm="100000">
                                          <p:val>
                                            <p:strVal val="#ppt_x"/>
                                          </p:val>
                                        </p:tav>
                                      </p:tavLst>
                                    </p:anim>
                                    <p:anim calcmode="lin" valueType="num">
                                      <p:cBhvr additive="base">
                                        <p:cTn id="8" dur="2000" fill="hold"/>
                                        <p:tgtEl>
                                          <p:spTgt spid="12291">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291"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7" name="Rectangle 3"/>
          <p:cNvSpPr>
            <a:spLocks noGrp="1" noChangeArrowheads="1"/>
          </p:cNvSpPr>
          <p:nvPr>
            <p:ph type="body" idx="1"/>
          </p:nvPr>
        </p:nvSpPr>
        <p:spPr>
          <a:xfrm>
            <a:off x="762000" y="457200"/>
            <a:ext cx="7924800" cy="6400800"/>
          </a:xfrm>
        </p:spPr>
        <p:txBody>
          <a:bodyPr>
            <a:normAutofit/>
          </a:bodyPr>
          <a:lstStyle/>
          <a:p>
            <a:pPr>
              <a:lnSpc>
                <a:spcPct val="90000"/>
              </a:lnSpc>
              <a:buFont typeface="Wingdings" pitchFamily="2" charset="2"/>
              <a:buNone/>
            </a:pPr>
            <a:r>
              <a:rPr lang="en-US" sz="2800" dirty="0"/>
              <a:t>   </a:t>
            </a:r>
            <a:r>
              <a:rPr lang="en-US" sz="2800" dirty="0">
                <a:effectLst/>
              </a:rPr>
              <a:t>A pupil is one who is under the close supervision of a teacher, either because of his youth or because of specialization in some branch of study. In England </a:t>
            </a:r>
            <a:r>
              <a:rPr lang="en-US" sz="2800" i="1" dirty="0">
                <a:effectLst/>
              </a:rPr>
              <a:t>pupil</a:t>
            </a:r>
            <a:r>
              <a:rPr lang="en-US" sz="2800" dirty="0">
                <a:effectLst/>
              </a:rPr>
              <a:t> is used to describe one in school up through the secondary schools, equivalent to American high schools. In America, </a:t>
            </a:r>
            <a:r>
              <a:rPr lang="en-US" sz="2800" i="1" dirty="0">
                <a:effectLst/>
              </a:rPr>
              <a:t>pupil</a:t>
            </a:r>
            <a:r>
              <a:rPr lang="en-US" sz="2800" dirty="0">
                <a:effectLst/>
              </a:rPr>
              <a:t> is now usually restricted to one who is in an elementary school. Those called </a:t>
            </a:r>
            <a:r>
              <a:rPr lang="en-US" sz="2800" i="1" dirty="0">
                <a:effectLst/>
              </a:rPr>
              <a:t>pupils</a:t>
            </a:r>
            <a:r>
              <a:rPr lang="en-US" sz="2800" dirty="0">
                <a:effectLst/>
              </a:rPr>
              <a:t> regardless of age because of their specialization in some branch of study are designated by the subject they are studying, as art pupils, music pupils, etc.</a:t>
            </a:r>
          </a:p>
        </p:txBody>
      </p:sp>
    </p:spTree>
    <p:extLst>
      <p:ext uri="{BB962C8B-B14F-4D97-AF65-F5344CB8AC3E}">
        <p14:creationId xmlns:p14="http://schemas.microsoft.com/office/powerpoint/2010/main" val="887439151"/>
      </p:ext>
    </p:extLst>
  </p:cSld>
  <p:clrMapOvr>
    <a:masterClrMapping/>
  </p:clrMapOvr>
  <p:transition spd="slow"/>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32" fill="hold" grpId="0" nodeType="clickEffect">
                                  <p:stCondLst>
                                    <p:cond delay="0"/>
                                  </p:stCondLst>
                                  <p:childTnLst>
                                    <p:set>
                                      <p:cBhvr>
                                        <p:cTn id="6" dur="1" fill="hold">
                                          <p:stCondLst>
                                            <p:cond delay="0"/>
                                          </p:stCondLst>
                                        </p:cTn>
                                        <p:tgtEl>
                                          <p:spTgt spid="16387">
                                            <p:txEl>
                                              <p:pRg st="0" end="0"/>
                                            </p:txEl>
                                          </p:spTgt>
                                        </p:tgtEl>
                                        <p:attrNameLst>
                                          <p:attrName>style.visibility</p:attrName>
                                        </p:attrNameLst>
                                      </p:cBhvr>
                                      <p:to>
                                        <p:strVal val="visible"/>
                                      </p:to>
                                    </p:set>
                                    <p:animEffect transition="in" filter="box(out)">
                                      <p:cBhvr>
                                        <p:cTn id="7" dur="2000"/>
                                        <p:tgtEl>
                                          <p:spTgt spid="1638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387" grpId="0"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5" name="Rectangle 3"/>
          <p:cNvSpPr>
            <a:spLocks noGrp="1" noChangeArrowheads="1"/>
          </p:cNvSpPr>
          <p:nvPr>
            <p:ph type="body" idx="1"/>
          </p:nvPr>
        </p:nvSpPr>
        <p:spPr>
          <a:xfrm>
            <a:off x="1066800" y="457200"/>
            <a:ext cx="7772400" cy="6019800"/>
          </a:xfrm>
        </p:spPr>
        <p:txBody>
          <a:bodyPr/>
          <a:lstStyle/>
          <a:p>
            <a:pPr>
              <a:lnSpc>
                <a:spcPct val="90000"/>
              </a:lnSpc>
              <a:buFont typeface="Wingdings" pitchFamily="2" charset="2"/>
              <a:buNone/>
            </a:pPr>
            <a:r>
              <a:rPr lang="en-US" dirty="0"/>
              <a:t>   </a:t>
            </a:r>
            <a:r>
              <a:rPr lang="en-US" dirty="0">
                <a:effectLst/>
              </a:rPr>
              <a:t>An octopus appears to be just a huge head with eight long, fearful arms. Its head is soft and rubberlike. Its eyes stick out on stalks so that it can see in all directions. Its mouth is on the underside of its body and has powerful jaws shaped like a beak. The long arms, or tentacles, have double rows of suckers. These can fasten onto objects with such suction that they cannot be pulled off.</a:t>
            </a:r>
          </a:p>
        </p:txBody>
      </p:sp>
    </p:spTree>
    <p:extLst>
      <p:ext uri="{BB962C8B-B14F-4D97-AF65-F5344CB8AC3E}">
        <p14:creationId xmlns:p14="http://schemas.microsoft.com/office/powerpoint/2010/main" val="2916313167"/>
      </p:ext>
    </p:extLst>
  </p:cSld>
  <p:clrMapOvr>
    <a:masterClrMapping/>
  </p:clrMapOvr>
  <p:transition spd="slow"/>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32" fill="hold" grpId="0" nodeType="clickEffect">
                                  <p:stCondLst>
                                    <p:cond delay="0"/>
                                  </p:stCondLst>
                                  <p:childTnLst>
                                    <p:set>
                                      <p:cBhvr>
                                        <p:cTn id="6" dur="1" fill="hold">
                                          <p:stCondLst>
                                            <p:cond delay="0"/>
                                          </p:stCondLst>
                                        </p:cTn>
                                        <p:tgtEl>
                                          <p:spTgt spid="13315">
                                            <p:txEl>
                                              <p:pRg st="0" end="0"/>
                                            </p:txEl>
                                          </p:spTgt>
                                        </p:tgtEl>
                                        <p:attrNameLst>
                                          <p:attrName>style.visibility</p:attrName>
                                        </p:attrNameLst>
                                      </p:cBhvr>
                                      <p:to>
                                        <p:strVal val="visible"/>
                                      </p:to>
                                    </p:set>
                                    <p:animEffect transition="in" filter="box(out)">
                                      <p:cBhvr>
                                        <p:cTn id="7" dur="2000"/>
                                        <p:tgtEl>
                                          <p:spTgt spid="1331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15" grpId="0"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3" name="Rectangle 3"/>
          <p:cNvSpPr>
            <a:spLocks noGrp="1" noChangeArrowheads="1"/>
          </p:cNvSpPr>
          <p:nvPr>
            <p:ph type="body" idx="1"/>
          </p:nvPr>
        </p:nvSpPr>
        <p:spPr>
          <a:xfrm>
            <a:off x="1066800" y="457200"/>
            <a:ext cx="7543800" cy="5943600"/>
          </a:xfrm>
        </p:spPr>
        <p:txBody>
          <a:bodyPr>
            <a:normAutofit/>
          </a:bodyPr>
          <a:lstStyle/>
          <a:p>
            <a:pPr>
              <a:buFont typeface="Wingdings" pitchFamily="2" charset="2"/>
              <a:buNone/>
            </a:pPr>
            <a:r>
              <a:rPr lang="en-US" sz="3000" dirty="0"/>
              <a:t>   </a:t>
            </a:r>
            <a:r>
              <a:rPr lang="en-US" sz="3000" dirty="0">
                <a:solidFill>
                  <a:schemeClr val="folHlink"/>
                </a:solidFill>
                <a:effectLst/>
              </a:rPr>
              <a:t>In prose the good style is the lean style</a:t>
            </a:r>
            <a:r>
              <a:rPr lang="en-US" sz="3000" dirty="0">
                <a:effectLst/>
              </a:rPr>
              <a:t>. Like a good distance runner, it hasn’t an ounce of fat anywhere on it. And like the good distance runner, it moves without excess motion. Its arms don’t flail out in all directions; they swing easily at the sides in a beautiful economy of effort. A good style has the same grace and beauty in its motion as a good athlete because there’s nothing wasted. Everything is there for a purpose.</a:t>
            </a:r>
          </a:p>
        </p:txBody>
      </p:sp>
    </p:spTree>
    <p:extLst>
      <p:ext uri="{BB962C8B-B14F-4D97-AF65-F5344CB8AC3E}">
        <p14:creationId xmlns:p14="http://schemas.microsoft.com/office/powerpoint/2010/main" val="2439577972"/>
      </p:ext>
    </p:extLst>
  </p:cSld>
  <p:clrMapOvr>
    <a:masterClrMapping/>
  </p:clrMapOvr>
  <p:transition spd="slow"/>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5" fill="hold" grpId="0" nodeType="clickEffect">
                                  <p:stCondLst>
                                    <p:cond delay="0"/>
                                  </p:stCondLst>
                                  <p:childTnLst>
                                    <p:set>
                                      <p:cBhvr>
                                        <p:cTn id="6" dur="1" fill="hold">
                                          <p:stCondLst>
                                            <p:cond delay="0"/>
                                          </p:stCondLst>
                                        </p:cTn>
                                        <p:tgtEl>
                                          <p:spTgt spid="15363">
                                            <p:txEl>
                                              <p:pRg st="0" end="0"/>
                                            </p:txEl>
                                          </p:spTgt>
                                        </p:tgtEl>
                                        <p:attrNameLst>
                                          <p:attrName>style.visibility</p:attrName>
                                        </p:attrNameLst>
                                      </p:cBhvr>
                                      <p:to>
                                        <p:strVal val="visible"/>
                                      </p:to>
                                    </p:set>
                                    <p:animEffect transition="in" filter="blinds(vertical)">
                                      <p:cBhvr>
                                        <p:cTn id="7" dur="2000"/>
                                        <p:tgtEl>
                                          <p:spTgt spid="1536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363"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3" name="Rectangle 3"/>
          <p:cNvSpPr>
            <a:spLocks noGrp="1" noChangeArrowheads="1"/>
          </p:cNvSpPr>
          <p:nvPr>
            <p:ph idx="1"/>
          </p:nvPr>
        </p:nvSpPr>
        <p:spPr>
          <a:xfrm>
            <a:off x="533400" y="914400"/>
            <a:ext cx="8153400" cy="5181600"/>
          </a:xfrm>
        </p:spPr>
        <p:txBody>
          <a:bodyPr>
            <a:normAutofit/>
          </a:bodyPr>
          <a:lstStyle/>
          <a:p>
            <a:pPr lvl="1" eaLnBrk="1" hangingPunct="1">
              <a:lnSpc>
                <a:spcPct val="80000"/>
              </a:lnSpc>
              <a:defRPr/>
            </a:pPr>
            <a:r>
              <a:rPr lang="en-US" sz="1900" dirty="0" smtClean="0">
                <a:latin typeface="+mj-lt"/>
              </a:rPr>
              <a:t>INTRODUCTION: The </a:t>
            </a:r>
            <a:r>
              <a:rPr lang="en-US" sz="1900" dirty="0" smtClean="0">
                <a:solidFill>
                  <a:srgbClr val="0099FF"/>
                </a:solidFill>
                <a:latin typeface="+mj-lt"/>
              </a:rPr>
              <a:t>first paragraph</a:t>
            </a:r>
            <a:r>
              <a:rPr lang="en-US" sz="1900" dirty="0" smtClean="0">
                <a:latin typeface="+mj-lt"/>
              </a:rPr>
              <a:t> contains the summary of topic, three supporting ideas, and the </a:t>
            </a:r>
            <a:r>
              <a:rPr lang="en-US" sz="1900" i="1" dirty="0" smtClean="0">
                <a:latin typeface="+mj-lt"/>
              </a:rPr>
              <a:t>thesis statement</a:t>
            </a:r>
            <a:r>
              <a:rPr lang="en-US" sz="1900" dirty="0" smtClean="0">
                <a:latin typeface="+mj-lt"/>
              </a:rPr>
              <a:t>. </a:t>
            </a:r>
          </a:p>
          <a:p>
            <a:pPr lvl="1" eaLnBrk="1" hangingPunct="1">
              <a:lnSpc>
                <a:spcPct val="80000"/>
              </a:lnSpc>
              <a:buFont typeface="Wingdings" pitchFamily="2" charset="2"/>
              <a:buNone/>
              <a:defRPr/>
            </a:pPr>
            <a:endParaRPr lang="en-US" sz="1900" dirty="0" smtClean="0">
              <a:latin typeface="+mj-lt"/>
            </a:endParaRPr>
          </a:p>
          <a:p>
            <a:pPr lvl="1" eaLnBrk="1" hangingPunct="1">
              <a:lnSpc>
                <a:spcPct val="80000"/>
              </a:lnSpc>
              <a:defRPr/>
            </a:pPr>
            <a:r>
              <a:rPr lang="en-US" sz="1900" dirty="0" smtClean="0">
                <a:latin typeface="+mj-lt"/>
              </a:rPr>
              <a:t>BODY : </a:t>
            </a:r>
          </a:p>
          <a:p>
            <a:pPr lvl="1" eaLnBrk="1" hangingPunct="1">
              <a:lnSpc>
                <a:spcPct val="80000"/>
              </a:lnSpc>
              <a:defRPr/>
            </a:pPr>
            <a:r>
              <a:rPr lang="en-US" sz="1900" dirty="0" smtClean="0">
                <a:latin typeface="+mj-lt"/>
              </a:rPr>
              <a:t>The </a:t>
            </a:r>
            <a:r>
              <a:rPr lang="en-US" sz="1900" dirty="0" smtClean="0">
                <a:solidFill>
                  <a:srgbClr val="FF0066"/>
                </a:solidFill>
                <a:latin typeface="+mj-lt"/>
              </a:rPr>
              <a:t>second paragraph</a:t>
            </a:r>
            <a:r>
              <a:rPr lang="en-US" sz="1900" dirty="0" smtClean="0">
                <a:latin typeface="+mj-lt"/>
              </a:rPr>
              <a:t> contains the </a:t>
            </a:r>
            <a:r>
              <a:rPr lang="en-US" sz="1900" dirty="0" smtClean="0">
                <a:solidFill>
                  <a:schemeClr val="accent4">
                    <a:lumMod val="75000"/>
                  </a:schemeClr>
                </a:solidFill>
                <a:latin typeface="+mj-lt"/>
              </a:rPr>
              <a:t>first</a:t>
            </a:r>
            <a:r>
              <a:rPr lang="en-US" sz="1900" dirty="0" smtClean="0">
                <a:latin typeface="+mj-lt"/>
              </a:rPr>
              <a:t> supporting idea with evidence. The last sentence of it leads into the next idea. </a:t>
            </a:r>
          </a:p>
          <a:p>
            <a:pPr lvl="1" eaLnBrk="1" hangingPunct="1">
              <a:lnSpc>
                <a:spcPct val="80000"/>
              </a:lnSpc>
              <a:defRPr/>
            </a:pPr>
            <a:endParaRPr lang="en-US" sz="1900" dirty="0" smtClean="0">
              <a:latin typeface="+mj-lt"/>
            </a:endParaRPr>
          </a:p>
          <a:p>
            <a:pPr lvl="1" eaLnBrk="1" hangingPunct="1">
              <a:lnSpc>
                <a:spcPct val="80000"/>
              </a:lnSpc>
              <a:defRPr/>
            </a:pPr>
            <a:r>
              <a:rPr lang="en-US" sz="1900" dirty="0" smtClean="0">
                <a:latin typeface="+mj-lt"/>
              </a:rPr>
              <a:t>The </a:t>
            </a:r>
            <a:r>
              <a:rPr lang="en-US" sz="1900" dirty="0" smtClean="0">
                <a:solidFill>
                  <a:srgbClr val="FF9933"/>
                </a:solidFill>
                <a:latin typeface="+mj-lt"/>
              </a:rPr>
              <a:t>third paragraph</a:t>
            </a:r>
            <a:r>
              <a:rPr lang="en-US" sz="1900" dirty="0" smtClean="0">
                <a:latin typeface="+mj-lt"/>
              </a:rPr>
              <a:t> contains the </a:t>
            </a:r>
            <a:r>
              <a:rPr lang="en-US" sz="1900" dirty="0" smtClean="0">
                <a:solidFill>
                  <a:schemeClr val="accent4">
                    <a:lumMod val="75000"/>
                  </a:schemeClr>
                </a:solidFill>
                <a:latin typeface="+mj-lt"/>
              </a:rPr>
              <a:t>second</a:t>
            </a:r>
            <a:r>
              <a:rPr lang="en-US" sz="1900" dirty="0" smtClean="0">
                <a:latin typeface="+mj-lt"/>
              </a:rPr>
              <a:t> supporting idea with the same structure as the second. </a:t>
            </a:r>
          </a:p>
          <a:p>
            <a:pPr lvl="1" eaLnBrk="1" hangingPunct="1">
              <a:lnSpc>
                <a:spcPct val="80000"/>
              </a:lnSpc>
              <a:defRPr/>
            </a:pPr>
            <a:endParaRPr lang="en-US" sz="1900" dirty="0" smtClean="0">
              <a:latin typeface="+mj-lt"/>
            </a:endParaRPr>
          </a:p>
          <a:p>
            <a:pPr lvl="1" eaLnBrk="1" hangingPunct="1">
              <a:lnSpc>
                <a:spcPct val="80000"/>
              </a:lnSpc>
              <a:defRPr/>
            </a:pPr>
            <a:r>
              <a:rPr lang="en-US" sz="1900" dirty="0" smtClean="0">
                <a:latin typeface="+mj-lt"/>
              </a:rPr>
              <a:t>The </a:t>
            </a:r>
            <a:r>
              <a:rPr lang="en-US" sz="1900" dirty="0" smtClean="0">
                <a:solidFill>
                  <a:srgbClr val="990099"/>
                </a:solidFill>
                <a:latin typeface="+mj-lt"/>
              </a:rPr>
              <a:t>fourth paragraph</a:t>
            </a:r>
            <a:r>
              <a:rPr lang="en-US" sz="1900" dirty="0" smtClean="0">
                <a:latin typeface="+mj-lt"/>
              </a:rPr>
              <a:t> contains the </a:t>
            </a:r>
            <a:r>
              <a:rPr lang="en-US" sz="1900" dirty="0" smtClean="0">
                <a:solidFill>
                  <a:schemeClr val="accent4">
                    <a:lumMod val="75000"/>
                  </a:schemeClr>
                </a:solidFill>
                <a:latin typeface="+mj-lt"/>
              </a:rPr>
              <a:t>third</a:t>
            </a:r>
            <a:r>
              <a:rPr lang="en-US" sz="1900" dirty="0" smtClean="0">
                <a:latin typeface="+mj-lt"/>
              </a:rPr>
              <a:t> supporting idea and the same structure as the second and third.</a:t>
            </a:r>
          </a:p>
          <a:p>
            <a:pPr marL="393192" lvl="1" indent="0" eaLnBrk="1" hangingPunct="1">
              <a:lnSpc>
                <a:spcPct val="80000"/>
              </a:lnSpc>
              <a:buNone/>
              <a:defRPr/>
            </a:pPr>
            <a:r>
              <a:rPr lang="en-US" sz="1900" dirty="0" smtClean="0">
                <a:latin typeface="+mj-lt"/>
              </a:rPr>
              <a:t> </a:t>
            </a:r>
          </a:p>
          <a:p>
            <a:pPr lvl="1" eaLnBrk="1" hangingPunct="1">
              <a:lnSpc>
                <a:spcPct val="80000"/>
              </a:lnSpc>
              <a:defRPr/>
            </a:pPr>
            <a:r>
              <a:rPr lang="en-US" sz="1900" dirty="0" smtClean="0">
                <a:latin typeface="+mj-lt"/>
              </a:rPr>
              <a:t>the </a:t>
            </a:r>
            <a:r>
              <a:rPr lang="en-US" sz="1900" dirty="0" smtClean="0">
                <a:solidFill>
                  <a:schemeClr val="accent2">
                    <a:lumMod val="40000"/>
                    <a:lumOff val="60000"/>
                  </a:schemeClr>
                </a:solidFill>
                <a:latin typeface="+mj-lt"/>
              </a:rPr>
              <a:t>? paragraph </a:t>
            </a:r>
            <a:r>
              <a:rPr lang="en-US" sz="1900" dirty="0" smtClean="0">
                <a:latin typeface="+mj-lt"/>
              </a:rPr>
              <a:t>contains the </a:t>
            </a:r>
            <a:r>
              <a:rPr lang="en-US" sz="1900" dirty="0" smtClean="0">
                <a:solidFill>
                  <a:schemeClr val="accent4">
                    <a:lumMod val="75000"/>
                  </a:schemeClr>
                </a:solidFill>
                <a:latin typeface="+mj-lt"/>
              </a:rPr>
              <a:t>next</a:t>
            </a:r>
            <a:r>
              <a:rPr lang="en-US" sz="1900" dirty="0" smtClean="0">
                <a:latin typeface="+mj-lt"/>
              </a:rPr>
              <a:t> supporting idea and the same structure as the above paragraphs with the last sentence leading to the conclusion.</a:t>
            </a:r>
          </a:p>
          <a:p>
            <a:pPr marL="393192" lvl="1" indent="0" eaLnBrk="1" hangingPunct="1">
              <a:lnSpc>
                <a:spcPct val="80000"/>
              </a:lnSpc>
              <a:buNone/>
              <a:defRPr/>
            </a:pPr>
            <a:endParaRPr lang="en-US" sz="1900" dirty="0" smtClean="0">
              <a:latin typeface="+mj-lt"/>
            </a:endParaRPr>
          </a:p>
          <a:p>
            <a:pPr lvl="1" eaLnBrk="1" hangingPunct="1">
              <a:lnSpc>
                <a:spcPct val="80000"/>
              </a:lnSpc>
              <a:defRPr/>
            </a:pPr>
            <a:r>
              <a:rPr lang="en-US" sz="1900" cap="all" dirty="0" smtClean="0">
                <a:latin typeface="+mj-lt"/>
              </a:rPr>
              <a:t>Conclusion</a:t>
            </a:r>
            <a:r>
              <a:rPr lang="en-US" sz="1900" dirty="0" smtClean="0">
                <a:latin typeface="+mj-lt"/>
              </a:rPr>
              <a:t>: The </a:t>
            </a:r>
            <a:r>
              <a:rPr lang="en-US" sz="1900" dirty="0" smtClean="0">
                <a:solidFill>
                  <a:srgbClr val="009900"/>
                </a:solidFill>
                <a:latin typeface="+mj-lt"/>
              </a:rPr>
              <a:t>last paragraph</a:t>
            </a:r>
            <a:r>
              <a:rPr lang="en-US" sz="1900" dirty="0" smtClean="0">
                <a:latin typeface="+mj-lt"/>
              </a:rPr>
              <a:t> restates the thesis, three supporting ideas, and gives the reader something to think about. </a:t>
            </a:r>
          </a:p>
        </p:txBody>
      </p:sp>
      <p:sp>
        <p:nvSpPr>
          <p:cNvPr id="4098" name="Rectangle 2"/>
          <p:cNvSpPr>
            <a:spLocks noGrp="1" noChangeArrowheads="1"/>
          </p:cNvSpPr>
          <p:nvPr>
            <p:ph type="title"/>
          </p:nvPr>
        </p:nvSpPr>
        <p:spPr>
          <a:xfrm>
            <a:off x="457200" y="152400"/>
            <a:ext cx="8229600" cy="792162"/>
          </a:xfrm>
        </p:spPr>
        <p:txBody>
          <a:bodyPr>
            <a:normAutofit/>
          </a:bodyPr>
          <a:lstStyle/>
          <a:p>
            <a:pPr algn="ctr" eaLnBrk="1" hangingPunct="1"/>
            <a:r>
              <a:rPr lang="en-US" sz="3200" b="1" dirty="0" smtClean="0">
                <a:solidFill>
                  <a:schemeClr val="accent4">
                    <a:lumMod val="75000"/>
                  </a:schemeClr>
                </a:solidFill>
              </a:rPr>
              <a:t>How does </a:t>
            </a:r>
            <a:r>
              <a:rPr lang="en-US" sz="3200" dirty="0" smtClean="0">
                <a:solidFill>
                  <a:schemeClr val="accent4">
                    <a:lumMod val="75000"/>
                  </a:schemeClr>
                </a:solidFill>
              </a:rPr>
              <a:t>an </a:t>
            </a:r>
            <a:r>
              <a:rPr lang="en-US" sz="3200" b="1" dirty="0" smtClean="0">
                <a:solidFill>
                  <a:schemeClr val="accent4">
                    <a:lumMod val="75000"/>
                  </a:schemeClr>
                </a:solidFill>
              </a:rPr>
              <a:t>essay look like?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9" name="Rectangle 3"/>
          <p:cNvSpPr>
            <a:spLocks noGrp="1" noChangeArrowheads="1"/>
          </p:cNvSpPr>
          <p:nvPr>
            <p:ph type="body" idx="1"/>
          </p:nvPr>
        </p:nvSpPr>
        <p:spPr>
          <a:xfrm>
            <a:off x="914400" y="838200"/>
            <a:ext cx="8001000" cy="5181600"/>
          </a:xfrm>
        </p:spPr>
        <p:txBody>
          <a:bodyPr/>
          <a:lstStyle/>
          <a:p>
            <a:pPr>
              <a:lnSpc>
                <a:spcPct val="90000"/>
              </a:lnSpc>
              <a:buFont typeface="Wingdings" pitchFamily="2" charset="2"/>
              <a:buNone/>
            </a:pPr>
            <a:r>
              <a:rPr lang="en-US" sz="2800" dirty="0">
                <a:effectLst/>
              </a:rPr>
              <a:t>   </a:t>
            </a:r>
            <a:r>
              <a:rPr lang="en-US" dirty="0">
                <a:solidFill>
                  <a:schemeClr val="folHlink"/>
                </a:solidFill>
                <a:effectLst/>
              </a:rPr>
              <a:t>There are two kinds of elephants-the African and the Indian.</a:t>
            </a:r>
            <a:r>
              <a:rPr lang="en-US" dirty="0">
                <a:effectLst/>
              </a:rPr>
              <a:t> The African elephant is larger and darker; it also has larger ears and more sloping forehead. Both can be tamed, but the Indian elephant is more easily trained to do work. When an African elephant sleeps, it usually stands up, but its Indian cousin usually sleeps lying down.</a:t>
            </a:r>
          </a:p>
        </p:txBody>
      </p:sp>
    </p:spTree>
    <p:extLst>
      <p:ext uri="{BB962C8B-B14F-4D97-AF65-F5344CB8AC3E}">
        <p14:creationId xmlns:p14="http://schemas.microsoft.com/office/powerpoint/2010/main" val="683946210"/>
      </p:ext>
    </p:extLst>
  </p:cSld>
  <p:clrMapOvr>
    <a:masterClrMapping/>
  </p:clrMapOvr>
  <p:transition spd="slow"/>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1" presetClass="entr" presetSubtype="2" fill="hold" grpId="0" nodeType="clickEffect">
                                  <p:stCondLst>
                                    <p:cond delay="0"/>
                                  </p:stCondLst>
                                  <p:childTnLst>
                                    <p:set>
                                      <p:cBhvr>
                                        <p:cTn id="6" dur="1" fill="hold">
                                          <p:stCondLst>
                                            <p:cond delay="0"/>
                                          </p:stCondLst>
                                        </p:cTn>
                                        <p:tgtEl>
                                          <p:spTgt spid="14339">
                                            <p:txEl>
                                              <p:pRg st="0" end="0"/>
                                            </p:txEl>
                                          </p:spTgt>
                                        </p:tgtEl>
                                        <p:attrNameLst>
                                          <p:attrName>style.visibility</p:attrName>
                                        </p:attrNameLst>
                                      </p:cBhvr>
                                      <p:to>
                                        <p:strVal val="visible"/>
                                      </p:to>
                                    </p:set>
                                    <p:animEffect transition="in" filter="wheel(2)">
                                      <p:cBhvr>
                                        <p:cTn id="7" dur="2000"/>
                                        <p:tgtEl>
                                          <p:spTgt spid="1433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339" grpId="0" build="p"/>
    </p:bldLst>
  </p:timing>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5" name="Rectangle 4"/>
          <p:cNvSpPr/>
          <p:nvPr/>
        </p:nvSpPr>
        <p:spPr>
          <a:xfrm>
            <a:off x="2312248" y="2590800"/>
            <a:ext cx="4519507" cy="923330"/>
          </a:xfrm>
          <a:prstGeom prst="rect">
            <a:avLst/>
          </a:prstGeom>
          <a:noFill/>
        </p:spPr>
        <p:txBody>
          <a:bodyPr wrap="none" lIns="91440" tIns="45720" rIns="91440" bIns="45720">
            <a:spAutoFit/>
            <a:scene3d>
              <a:camera prst="orthographicFront"/>
              <a:lightRig rig="brightRoom" dir="t"/>
            </a:scene3d>
            <a:sp3d contourW="6350" prstMaterial="plastic">
              <a:bevelT w="20320" h="20320" prst="angle"/>
              <a:contourClr>
                <a:schemeClr val="accent1">
                  <a:tint val="100000"/>
                  <a:shade val="100000"/>
                  <a:hueMod val="100000"/>
                  <a:satMod val="100000"/>
                </a:schemeClr>
              </a:contourClr>
            </a:sp3d>
          </a:bodyPr>
          <a:lstStyle/>
          <a:p>
            <a:pPr algn="ctr"/>
            <a:r>
              <a:rPr lang="en-US" sz="5400" b="1" cap="all" spc="0" dirty="0" smtClean="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rPr>
              <a:t>Thank you!</a:t>
            </a:r>
            <a:endParaRPr lang="en-US" sz="5400" b="1" cap="all" spc="0" dirty="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endParaRPr>
          </a:p>
        </p:txBody>
      </p:sp>
    </p:spTree>
    <p:extLst>
      <p:ext uri="{BB962C8B-B14F-4D97-AF65-F5344CB8AC3E}">
        <p14:creationId xmlns:p14="http://schemas.microsoft.com/office/powerpoint/2010/main" val="268825425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txBox="1">
            <a:spLocks noChangeArrowheads="1"/>
          </p:cNvSpPr>
          <p:nvPr/>
        </p:nvSpPr>
        <p:spPr>
          <a:xfrm>
            <a:off x="381000" y="1295400"/>
            <a:ext cx="8382000" cy="4724400"/>
          </a:xfrm>
          <a:prstGeom prst="rect">
            <a:avLst/>
          </a:prstGeom>
        </p:spPr>
        <p:txBody>
          <a:bodyPr vert="horz">
            <a:normAutofit/>
          </a:bodyPr>
          <a:lst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a:lstStyle>
          <a:p>
            <a:pPr fontAlgn="auto">
              <a:buFont typeface="Wingdings" pitchFamily="2" charset="2"/>
              <a:buNone/>
            </a:pPr>
            <a:r>
              <a:rPr lang="en-US" dirty="0">
                <a:latin typeface="+mj-lt"/>
              </a:rPr>
              <a:t>Therefore, an essay consists of several paragraphs</a:t>
            </a:r>
          </a:p>
          <a:p>
            <a:pPr fontAlgn="auto"/>
            <a:r>
              <a:rPr lang="en-US" dirty="0">
                <a:latin typeface="+mj-lt"/>
              </a:rPr>
              <a:t>Paragraph 1</a:t>
            </a:r>
          </a:p>
          <a:p>
            <a:pPr fontAlgn="auto"/>
            <a:r>
              <a:rPr lang="en-US" dirty="0">
                <a:latin typeface="+mj-lt"/>
              </a:rPr>
              <a:t>Paragraph 2</a:t>
            </a:r>
          </a:p>
          <a:p>
            <a:pPr fontAlgn="auto"/>
            <a:r>
              <a:rPr lang="en-US" dirty="0">
                <a:latin typeface="+mj-lt"/>
              </a:rPr>
              <a:t>Paragraph 3</a:t>
            </a:r>
          </a:p>
          <a:p>
            <a:pPr fontAlgn="auto"/>
            <a:r>
              <a:rPr lang="en-US" dirty="0">
                <a:latin typeface="+mj-lt"/>
              </a:rPr>
              <a:t>Etc.</a:t>
            </a:r>
          </a:p>
          <a:p>
            <a:pPr marL="109728" indent="0" fontAlgn="auto">
              <a:buNone/>
            </a:pPr>
            <a:r>
              <a:rPr lang="en-US" dirty="0">
                <a:latin typeface="+mj-lt"/>
              </a:rPr>
              <a:t>A paragraph may include several ideas about the topic but one idea will be central:</a:t>
            </a:r>
          </a:p>
          <a:p>
            <a:pPr fontAlgn="auto">
              <a:buFont typeface="Wingdings" pitchFamily="2" charset="2"/>
              <a:buNone/>
            </a:pPr>
            <a:r>
              <a:rPr lang="en-US" dirty="0">
                <a:latin typeface="+mj-lt"/>
              </a:rPr>
              <a:t>Main idea (abstract)		</a:t>
            </a:r>
            <a:r>
              <a:rPr lang="en-US" dirty="0" smtClean="0">
                <a:latin typeface="+mj-lt"/>
              </a:rPr>
              <a:t>	Topic </a:t>
            </a:r>
            <a:r>
              <a:rPr lang="en-US" dirty="0">
                <a:latin typeface="+mj-lt"/>
              </a:rPr>
              <a:t>Sentence</a:t>
            </a:r>
            <a:endParaRPr lang="en-US" dirty="0">
              <a:latin typeface="+mj-lt"/>
            </a:endParaRPr>
          </a:p>
        </p:txBody>
      </p:sp>
      <p:sp>
        <p:nvSpPr>
          <p:cNvPr id="5" name="Line 4"/>
          <p:cNvSpPr>
            <a:spLocks noChangeShapeType="1"/>
          </p:cNvSpPr>
          <p:nvPr/>
        </p:nvSpPr>
        <p:spPr bwMode="auto">
          <a:xfrm>
            <a:off x="4191000" y="5181600"/>
            <a:ext cx="1600200" cy="0"/>
          </a:xfrm>
          <a:prstGeom prst="line">
            <a:avLst/>
          </a:prstGeom>
          <a:ln>
            <a:headEnd/>
            <a:tailEnd type="triangle" w="med" len="med"/>
          </a:ln>
        </p:spPr>
        <p:style>
          <a:lnRef idx="2">
            <a:schemeClr val="accent1"/>
          </a:lnRef>
          <a:fillRef idx="0">
            <a:schemeClr val="accent1"/>
          </a:fillRef>
          <a:effectRef idx="1">
            <a:schemeClr val="accent1"/>
          </a:effectRef>
          <a:fontRef idx="minor">
            <a:schemeClr val="tx1"/>
          </a:fontRef>
        </p:style>
        <p:txBody>
          <a:bodyPr/>
          <a:lstStyle/>
          <a:p>
            <a:endParaRPr lang="en-US"/>
          </a:p>
        </p:txBody>
      </p:sp>
    </p:spTree>
    <p:extLst>
      <p:ext uri="{BB962C8B-B14F-4D97-AF65-F5344CB8AC3E}">
        <p14:creationId xmlns:p14="http://schemas.microsoft.com/office/powerpoint/2010/main" val="34701588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4">
                                            <p:txEl>
                                              <p:pRg st="1" end="1"/>
                                            </p:txEl>
                                          </p:spTgt>
                                        </p:tgtEl>
                                        <p:attrNameLst>
                                          <p:attrName>style.visibility</p:attrName>
                                        </p:attrNameLst>
                                      </p:cBhvr>
                                      <p:to>
                                        <p:strVal val="visible"/>
                                      </p:to>
                                    </p:set>
                                    <p:animEffect transition="in" filter="checkerboard(across)">
                                      <p:cBhvr>
                                        <p:cTn id="7" dur="500"/>
                                        <p:tgtEl>
                                          <p:spTgt spid="4">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nodeType="clickEffect">
                                  <p:stCondLst>
                                    <p:cond delay="0"/>
                                  </p:stCondLst>
                                  <p:childTnLst>
                                    <p:set>
                                      <p:cBhvr>
                                        <p:cTn id="11" dur="1" fill="hold">
                                          <p:stCondLst>
                                            <p:cond delay="0"/>
                                          </p:stCondLst>
                                        </p:cTn>
                                        <p:tgtEl>
                                          <p:spTgt spid="4">
                                            <p:txEl>
                                              <p:pRg st="2" end="2"/>
                                            </p:txEl>
                                          </p:spTgt>
                                        </p:tgtEl>
                                        <p:attrNameLst>
                                          <p:attrName>style.visibility</p:attrName>
                                        </p:attrNameLst>
                                      </p:cBhvr>
                                      <p:to>
                                        <p:strVal val="visible"/>
                                      </p:to>
                                    </p:set>
                                    <p:animEffect transition="in" filter="checkerboard(across)">
                                      <p:cBhvr>
                                        <p:cTn id="12" dur="500"/>
                                        <p:tgtEl>
                                          <p:spTgt spid="4">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5" presetClass="entr" presetSubtype="10" fill="hold" nodeType="clickEffect">
                                  <p:stCondLst>
                                    <p:cond delay="0"/>
                                  </p:stCondLst>
                                  <p:childTnLst>
                                    <p:set>
                                      <p:cBhvr>
                                        <p:cTn id="16" dur="1" fill="hold">
                                          <p:stCondLst>
                                            <p:cond delay="0"/>
                                          </p:stCondLst>
                                        </p:cTn>
                                        <p:tgtEl>
                                          <p:spTgt spid="4">
                                            <p:txEl>
                                              <p:pRg st="3" end="3"/>
                                            </p:txEl>
                                          </p:spTgt>
                                        </p:tgtEl>
                                        <p:attrNameLst>
                                          <p:attrName>style.visibility</p:attrName>
                                        </p:attrNameLst>
                                      </p:cBhvr>
                                      <p:to>
                                        <p:strVal val="visible"/>
                                      </p:to>
                                    </p:set>
                                    <p:animEffect transition="in" filter="checkerboard(across)">
                                      <p:cBhvr>
                                        <p:cTn id="17" dur="500"/>
                                        <p:tgtEl>
                                          <p:spTgt spid="4">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5" presetClass="entr" presetSubtype="10" fill="hold" nodeType="clickEffect">
                                  <p:stCondLst>
                                    <p:cond delay="0"/>
                                  </p:stCondLst>
                                  <p:childTnLst>
                                    <p:set>
                                      <p:cBhvr>
                                        <p:cTn id="21" dur="1" fill="hold">
                                          <p:stCondLst>
                                            <p:cond delay="0"/>
                                          </p:stCondLst>
                                        </p:cTn>
                                        <p:tgtEl>
                                          <p:spTgt spid="4">
                                            <p:txEl>
                                              <p:pRg st="4" end="4"/>
                                            </p:txEl>
                                          </p:spTgt>
                                        </p:tgtEl>
                                        <p:attrNameLst>
                                          <p:attrName>style.visibility</p:attrName>
                                        </p:attrNameLst>
                                      </p:cBhvr>
                                      <p:to>
                                        <p:strVal val="visible"/>
                                      </p:to>
                                    </p:set>
                                    <p:animEffect transition="in" filter="checkerboard(across)">
                                      <p:cBhvr>
                                        <p:cTn id="22" dur="500"/>
                                        <p:tgtEl>
                                          <p:spTgt spid="4">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5" presetClass="entr" presetSubtype="10" fill="hold" nodeType="clickEffect">
                                  <p:stCondLst>
                                    <p:cond delay="0"/>
                                  </p:stCondLst>
                                  <p:childTnLst>
                                    <p:set>
                                      <p:cBhvr>
                                        <p:cTn id="26" dur="1" fill="hold">
                                          <p:stCondLst>
                                            <p:cond delay="0"/>
                                          </p:stCondLst>
                                        </p:cTn>
                                        <p:tgtEl>
                                          <p:spTgt spid="4">
                                            <p:txEl>
                                              <p:pRg st="5" end="5"/>
                                            </p:txEl>
                                          </p:spTgt>
                                        </p:tgtEl>
                                        <p:attrNameLst>
                                          <p:attrName>style.visibility</p:attrName>
                                        </p:attrNameLst>
                                      </p:cBhvr>
                                      <p:to>
                                        <p:strVal val="visible"/>
                                      </p:to>
                                    </p:set>
                                    <p:animEffect transition="in" filter="checkerboard(across)">
                                      <p:cBhvr>
                                        <p:cTn id="27" dur="500"/>
                                        <p:tgtEl>
                                          <p:spTgt spid="4">
                                            <p:txEl>
                                              <p:pRg st="5" end="5"/>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2" presetClass="entr" presetSubtype="4" fill="hold" nodeType="clickEffect">
                                  <p:stCondLst>
                                    <p:cond delay="0"/>
                                  </p:stCondLst>
                                  <p:childTnLst>
                                    <p:set>
                                      <p:cBhvr>
                                        <p:cTn id="31" dur="1" fill="hold">
                                          <p:stCondLst>
                                            <p:cond delay="0"/>
                                          </p:stCondLst>
                                        </p:cTn>
                                        <p:tgtEl>
                                          <p:spTgt spid="4">
                                            <p:txEl>
                                              <p:pRg st="6" end="6"/>
                                            </p:txEl>
                                          </p:spTgt>
                                        </p:tgtEl>
                                        <p:attrNameLst>
                                          <p:attrName>style.visibility</p:attrName>
                                        </p:attrNameLst>
                                      </p:cBhvr>
                                      <p:to>
                                        <p:strVal val="visible"/>
                                      </p:to>
                                    </p:set>
                                    <p:animEffect transition="in" filter="slide(fromBottom)">
                                      <p:cBhvr>
                                        <p:cTn id="32" dur="2000"/>
                                        <p:tgtEl>
                                          <p:spTgt spid="4">
                                            <p:txEl>
                                              <p:pRg st="6" end="6"/>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29" presetClass="entr" presetSubtype="0" fill="hold" grpId="0" nodeType="clickEffect">
                                  <p:stCondLst>
                                    <p:cond delay="0"/>
                                  </p:stCondLst>
                                  <p:childTnLst>
                                    <p:set>
                                      <p:cBhvr>
                                        <p:cTn id="36" dur="1" fill="hold">
                                          <p:stCondLst>
                                            <p:cond delay="0"/>
                                          </p:stCondLst>
                                        </p:cTn>
                                        <p:tgtEl>
                                          <p:spTgt spid="5"/>
                                        </p:tgtEl>
                                        <p:attrNameLst>
                                          <p:attrName>style.visibility</p:attrName>
                                        </p:attrNameLst>
                                      </p:cBhvr>
                                      <p:to>
                                        <p:strVal val="visible"/>
                                      </p:to>
                                    </p:set>
                                    <p:anim calcmode="lin" valueType="num">
                                      <p:cBhvr>
                                        <p:cTn id="37" dur="2000" fill="hold"/>
                                        <p:tgtEl>
                                          <p:spTgt spid="5"/>
                                        </p:tgtEl>
                                        <p:attrNameLst>
                                          <p:attrName>ppt_x</p:attrName>
                                        </p:attrNameLst>
                                      </p:cBhvr>
                                      <p:tavLst>
                                        <p:tav tm="0">
                                          <p:val>
                                            <p:strVal val="#ppt_x-.2"/>
                                          </p:val>
                                        </p:tav>
                                        <p:tav tm="100000">
                                          <p:val>
                                            <p:strVal val="#ppt_x"/>
                                          </p:val>
                                        </p:tav>
                                      </p:tavLst>
                                    </p:anim>
                                    <p:anim calcmode="lin" valueType="num">
                                      <p:cBhvr>
                                        <p:cTn id="38" dur="2000" fill="hold"/>
                                        <p:tgtEl>
                                          <p:spTgt spid="5"/>
                                        </p:tgtEl>
                                        <p:attrNameLst>
                                          <p:attrName>ppt_y</p:attrName>
                                        </p:attrNameLst>
                                      </p:cBhvr>
                                      <p:tavLst>
                                        <p:tav tm="0">
                                          <p:val>
                                            <p:strVal val="#ppt_y"/>
                                          </p:val>
                                        </p:tav>
                                        <p:tav tm="100000">
                                          <p:val>
                                            <p:strVal val="#ppt_y"/>
                                          </p:val>
                                        </p:tav>
                                      </p:tavLst>
                                    </p:anim>
                                    <p:animEffect transition="in" filter="wipe(right)" prLst="gradientSize: 0.1">
                                      <p:cBhvr>
                                        <p:cTn id="39"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1" name="Rectangle 3"/>
          <p:cNvSpPr>
            <a:spLocks noGrp="1" noChangeArrowheads="1"/>
          </p:cNvSpPr>
          <p:nvPr>
            <p:ph idx="1"/>
          </p:nvPr>
        </p:nvSpPr>
        <p:spPr/>
        <p:txBody>
          <a:bodyPr/>
          <a:lstStyle/>
          <a:p>
            <a:pPr eaLnBrk="1" hangingPunct="1">
              <a:defRPr/>
            </a:pPr>
            <a:r>
              <a:rPr lang="en-US" dirty="0" smtClean="0">
                <a:latin typeface="+mj-lt"/>
              </a:rPr>
              <a:t>A </a:t>
            </a:r>
            <a:r>
              <a:rPr lang="en-US" i="1" dirty="0" smtClean="0">
                <a:solidFill>
                  <a:schemeClr val="accent4">
                    <a:lumMod val="75000"/>
                  </a:schemeClr>
                </a:solidFill>
                <a:latin typeface="+mj-lt"/>
              </a:rPr>
              <a:t>thesis statement </a:t>
            </a:r>
            <a:r>
              <a:rPr lang="en-US" dirty="0" smtClean="0">
                <a:latin typeface="+mj-lt"/>
              </a:rPr>
              <a:t>is a section of text which clearly outlines the argument that will be presented in a paper.  </a:t>
            </a:r>
          </a:p>
          <a:p>
            <a:pPr lvl="1" eaLnBrk="1" hangingPunct="1">
              <a:defRPr/>
            </a:pPr>
            <a:r>
              <a:rPr lang="en-US" sz="2000" i="1" dirty="0" smtClean="0">
                <a:latin typeface="+mj-lt"/>
              </a:rPr>
              <a:t>Ex: It is a great idea for schools to implement a policy on school uniforms because statistics show that students who wear uniforms </a:t>
            </a:r>
            <a:r>
              <a:rPr lang="en-US" sz="2000" i="1" dirty="0" smtClean="0">
                <a:solidFill>
                  <a:srgbClr val="7030A0"/>
                </a:solidFill>
                <a:latin typeface="+mj-lt"/>
              </a:rPr>
              <a:t>earn better grades</a:t>
            </a:r>
            <a:r>
              <a:rPr lang="en-US" sz="2000" i="1" dirty="0" smtClean="0">
                <a:latin typeface="+mj-lt"/>
              </a:rPr>
              <a:t>, the male </a:t>
            </a:r>
            <a:r>
              <a:rPr lang="en-US" sz="2000" i="1" dirty="0">
                <a:solidFill>
                  <a:srgbClr val="7030A0"/>
                </a:solidFill>
                <a:latin typeface="+mj-lt"/>
              </a:rPr>
              <a:t>students aren't as distracted </a:t>
            </a:r>
            <a:r>
              <a:rPr lang="en-US" sz="2000" i="1" dirty="0" smtClean="0">
                <a:latin typeface="+mj-lt"/>
              </a:rPr>
              <a:t>by what the female students are (or aren't) wearing, and </a:t>
            </a:r>
            <a:r>
              <a:rPr lang="en-US" sz="2000" i="1" dirty="0">
                <a:solidFill>
                  <a:srgbClr val="7030A0"/>
                </a:solidFill>
                <a:latin typeface="+mj-lt"/>
              </a:rPr>
              <a:t>students feel a sense of equality </a:t>
            </a:r>
            <a:r>
              <a:rPr lang="en-US" sz="2000" i="1" dirty="0" smtClean="0">
                <a:latin typeface="+mj-lt"/>
              </a:rPr>
              <a:t>with one another.</a:t>
            </a:r>
            <a:r>
              <a:rPr lang="en-US" dirty="0" smtClean="0">
                <a:latin typeface="+mj-lt"/>
              </a:rPr>
              <a:t> </a:t>
            </a:r>
          </a:p>
          <a:p>
            <a:pPr lvl="1" eaLnBrk="1" hangingPunct="1">
              <a:defRPr/>
            </a:pPr>
            <a:r>
              <a:rPr lang="en-US" dirty="0" smtClean="0">
                <a:latin typeface="+mj-lt"/>
              </a:rPr>
              <a:t>Thesis statements include the points that will be supported in the argument.</a:t>
            </a:r>
          </a:p>
        </p:txBody>
      </p:sp>
      <p:sp>
        <p:nvSpPr>
          <p:cNvPr id="5122" name="Rectangle 2"/>
          <p:cNvSpPr>
            <a:spLocks noGrp="1" noChangeArrowheads="1"/>
          </p:cNvSpPr>
          <p:nvPr>
            <p:ph type="title"/>
          </p:nvPr>
        </p:nvSpPr>
        <p:spPr/>
        <p:txBody>
          <a:bodyPr/>
          <a:lstStyle/>
          <a:p>
            <a:pPr eaLnBrk="1" hangingPunct="1"/>
            <a:r>
              <a:rPr lang="en-US" dirty="0" smtClean="0">
                <a:solidFill>
                  <a:schemeClr val="accent4">
                    <a:lumMod val="75000"/>
                  </a:schemeClr>
                </a:solidFill>
              </a:rPr>
              <a:t>What is a thesis statement?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905000"/>
            <a:ext cx="8229600" cy="4102291"/>
          </a:xfrm>
        </p:spPr>
        <p:txBody>
          <a:bodyPr>
            <a:normAutofit lnSpcReduction="10000"/>
          </a:bodyPr>
          <a:lstStyle/>
          <a:p>
            <a:pPr eaLnBrk="1" hangingPunct="1">
              <a:defRPr/>
            </a:pPr>
            <a:r>
              <a:rPr lang="en-US" dirty="0" smtClean="0">
                <a:latin typeface="+mj-lt"/>
              </a:rPr>
              <a:t>Rhetorical modes are the </a:t>
            </a:r>
            <a:r>
              <a:rPr lang="en-US" dirty="0" smtClean="0">
                <a:solidFill>
                  <a:srgbClr val="7030A0"/>
                </a:solidFill>
                <a:latin typeface="+mj-lt"/>
              </a:rPr>
              <a:t>ways in which a subject is  presented.</a:t>
            </a:r>
          </a:p>
          <a:p>
            <a:pPr eaLnBrk="1" hangingPunct="1">
              <a:defRPr/>
            </a:pPr>
            <a:r>
              <a:rPr lang="en-US" dirty="0" smtClean="0">
                <a:latin typeface="+mj-lt"/>
              </a:rPr>
              <a:t>Knowing the rhetorical modes helps us </a:t>
            </a:r>
            <a:r>
              <a:rPr lang="en-US" dirty="0">
                <a:solidFill>
                  <a:srgbClr val="7030A0"/>
                </a:solidFill>
                <a:latin typeface="+mj-lt"/>
              </a:rPr>
              <a:t>recognize them in essay questions </a:t>
            </a:r>
            <a:r>
              <a:rPr lang="en-US" dirty="0" smtClean="0">
                <a:latin typeface="+mj-lt"/>
              </a:rPr>
              <a:t>and writing </a:t>
            </a:r>
            <a:r>
              <a:rPr lang="en-US" dirty="0" smtClean="0">
                <a:latin typeface="+mj-lt"/>
              </a:rPr>
              <a:t>exams.</a:t>
            </a:r>
          </a:p>
          <a:p>
            <a:r>
              <a:rPr lang="en-US" dirty="0">
                <a:latin typeface="+mj-lt"/>
              </a:rPr>
              <a:t>Recognizing common ways in which </a:t>
            </a:r>
            <a:r>
              <a:rPr lang="en-US" dirty="0" smtClean="0">
                <a:latin typeface="+mj-lt"/>
              </a:rPr>
              <a:t>essays/paragraphs </a:t>
            </a:r>
            <a:r>
              <a:rPr lang="en-US" dirty="0">
                <a:latin typeface="+mj-lt"/>
              </a:rPr>
              <a:t>are organized can speed your reading and comprehension.</a:t>
            </a:r>
          </a:p>
          <a:p>
            <a:r>
              <a:rPr lang="en-US" dirty="0">
                <a:latin typeface="+mj-lt"/>
              </a:rPr>
              <a:t>It can help you to follow the writer more quickly and </a:t>
            </a:r>
            <a:r>
              <a:rPr lang="en-US" dirty="0" smtClean="0">
                <a:latin typeface="+mj-lt"/>
              </a:rPr>
              <a:t>accurately as you read.</a:t>
            </a:r>
            <a:endParaRPr lang="en-US" dirty="0">
              <a:latin typeface="+mj-lt"/>
            </a:endParaRPr>
          </a:p>
          <a:p>
            <a:pPr eaLnBrk="1" hangingPunct="1">
              <a:defRPr/>
            </a:pPr>
            <a:endParaRPr lang="en-US" dirty="0" smtClean="0">
              <a:latin typeface="+mj-lt"/>
            </a:endParaRPr>
          </a:p>
          <a:p>
            <a:pPr eaLnBrk="1" hangingPunct="1">
              <a:defRPr/>
            </a:pPr>
            <a:endParaRPr lang="en-US" dirty="0" smtClean="0">
              <a:latin typeface="+mj-lt"/>
            </a:endParaRPr>
          </a:p>
        </p:txBody>
      </p:sp>
      <p:sp>
        <p:nvSpPr>
          <p:cNvPr id="6146" name="Title 1"/>
          <p:cNvSpPr>
            <a:spLocks noGrp="1"/>
          </p:cNvSpPr>
          <p:nvPr>
            <p:ph type="title"/>
          </p:nvPr>
        </p:nvSpPr>
        <p:spPr>
          <a:xfrm>
            <a:off x="533400" y="533400"/>
            <a:ext cx="8153400" cy="1143000"/>
          </a:xfrm>
        </p:spPr>
        <p:txBody>
          <a:bodyPr/>
          <a:lstStyle/>
          <a:p>
            <a:pPr eaLnBrk="1" hangingPunct="1"/>
            <a:r>
              <a:rPr lang="en-US" dirty="0" smtClean="0">
                <a:solidFill>
                  <a:schemeClr val="accent4">
                    <a:lumMod val="75000"/>
                  </a:schemeClr>
                </a:solidFill>
              </a:rPr>
              <a:t>Why do we need to know this?</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7" name="Rectangle 3"/>
          <p:cNvSpPr>
            <a:spLocks noGrp="1" noChangeArrowheads="1"/>
          </p:cNvSpPr>
          <p:nvPr>
            <p:ph idx="1"/>
          </p:nvPr>
        </p:nvSpPr>
        <p:spPr>
          <a:xfrm>
            <a:off x="457200" y="2362200"/>
            <a:ext cx="8458200" cy="2895600"/>
          </a:xfrm>
        </p:spPr>
        <p:txBody>
          <a:bodyPr>
            <a:normAutofit/>
          </a:bodyPr>
          <a:lstStyle/>
          <a:p>
            <a:pPr eaLnBrk="1" hangingPunct="1">
              <a:defRPr/>
            </a:pPr>
            <a:r>
              <a:rPr lang="en-US" sz="2400" dirty="0" smtClean="0">
                <a:solidFill>
                  <a:srgbClr val="7030A0"/>
                </a:solidFill>
                <a:latin typeface="+mj-lt"/>
              </a:rPr>
              <a:t>Argumentation: </a:t>
            </a:r>
            <a:r>
              <a:rPr lang="en-US" sz="2400" dirty="0" smtClean="0">
                <a:latin typeface="+mj-lt"/>
              </a:rPr>
              <a:t>The purpose of argumentation is to prove the validity of an idea, or point of view.</a:t>
            </a:r>
          </a:p>
          <a:p>
            <a:pPr>
              <a:defRPr/>
            </a:pPr>
            <a:r>
              <a:rPr lang="en-US" sz="2400" dirty="0">
                <a:solidFill>
                  <a:srgbClr val="7030A0"/>
                </a:solidFill>
                <a:latin typeface="+mj-lt"/>
              </a:rPr>
              <a:t>Description: </a:t>
            </a:r>
            <a:r>
              <a:rPr lang="en-US" sz="2400" dirty="0" smtClean="0">
                <a:latin typeface="+mj-lt"/>
              </a:rPr>
              <a:t>The purpose of description is to visually present a person, place, event, or action. It is </a:t>
            </a:r>
            <a:r>
              <a:rPr lang="en-US" sz="2400" dirty="0" smtClean="0"/>
              <a:t>usually </a:t>
            </a:r>
            <a:r>
              <a:rPr lang="en-US" sz="2400" dirty="0"/>
              <a:t>arranged spatially but can be </a:t>
            </a:r>
            <a:r>
              <a:rPr lang="en-US" sz="2400" dirty="0" smtClean="0"/>
              <a:t>chronological and uses tools like adjectives, metaphors, simile, etc.</a:t>
            </a:r>
            <a:endParaRPr lang="en-US" sz="2400" dirty="0" smtClean="0">
              <a:latin typeface="+mj-lt"/>
            </a:endParaRPr>
          </a:p>
        </p:txBody>
      </p:sp>
      <p:sp>
        <p:nvSpPr>
          <p:cNvPr id="7170" name="Rectangle 2"/>
          <p:cNvSpPr>
            <a:spLocks noGrp="1" noChangeArrowheads="1"/>
          </p:cNvSpPr>
          <p:nvPr>
            <p:ph type="title"/>
          </p:nvPr>
        </p:nvSpPr>
        <p:spPr/>
        <p:txBody>
          <a:bodyPr/>
          <a:lstStyle/>
          <a:p>
            <a:pPr eaLnBrk="1" hangingPunct="1"/>
            <a:r>
              <a:rPr lang="en-US" sz="3200" dirty="0" smtClean="0">
                <a:solidFill>
                  <a:schemeClr val="accent4">
                    <a:lumMod val="75000"/>
                  </a:schemeClr>
                </a:solidFill>
              </a:rPr>
              <a:t>What are the four most common rhetorical modes?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a:defRPr/>
            </a:pPr>
            <a:r>
              <a:rPr lang="en-US" sz="2800" dirty="0">
                <a:solidFill>
                  <a:srgbClr val="7030A0"/>
                </a:solidFill>
              </a:rPr>
              <a:t>Narration: </a:t>
            </a:r>
            <a:r>
              <a:rPr lang="en-US" sz="2800" dirty="0"/>
              <a:t>The purpose of narration is to tell a story or narrate an event or series of events. Narration usually makes use of sequencing and chronological order</a:t>
            </a:r>
          </a:p>
          <a:p>
            <a:pPr>
              <a:defRPr/>
            </a:pPr>
            <a:r>
              <a:rPr lang="en-US" sz="2800" dirty="0">
                <a:solidFill>
                  <a:srgbClr val="7030A0"/>
                </a:solidFill>
              </a:rPr>
              <a:t>Exposition: </a:t>
            </a:r>
            <a:r>
              <a:rPr lang="en-US" sz="2800" dirty="0"/>
              <a:t>The purpose of exposition is to explain and analyze information by presenting an idea, relevant evidence, and appropriate discussion.</a:t>
            </a:r>
          </a:p>
          <a:p>
            <a:endParaRPr lang="en-US" dirty="0"/>
          </a:p>
        </p:txBody>
      </p:sp>
      <p:sp>
        <p:nvSpPr>
          <p:cNvPr id="3" name="Title 2"/>
          <p:cNvSpPr>
            <a:spLocks noGrp="1"/>
          </p:cNvSpPr>
          <p:nvPr>
            <p:ph type="title"/>
          </p:nvPr>
        </p:nvSpPr>
        <p:spPr/>
        <p:txBody>
          <a:bodyPr/>
          <a:lstStyle/>
          <a:p>
            <a:r>
              <a:rPr lang="en-US" dirty="0" smtClean="0">
                <a:solidFill>
                  <a:schemeClr val="accent4">
                    <a:lumMod val="75000"/>
                  </a:schemeClr>
                </a:solidFill>
              </a:rPr>
              <a:t>Continued…</a:t>
            </a:r>
            <a:endParaRPr lang="en-US" dirty="0">
              <a:solidFill>
                <a:schemeClr val="accent4">
                  <a:lumMod val="75000"/>
                </a:schemeClr>
              </a:solidFill>
            </a:endParaRPr>
          </a:p>
        </p:txBody>
      </p:sp>
    </p:spTree>
    <p:extLst>
      <p:ext uri="{BB962C8B-B14F-4D97-AF65-F5344CB8AC3E}">
        <p14:creationId xmlns:p14="http://schemas.microsoft.com/office/powerpoint/2010/main" val="243870084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3"/>
          <p:cNvSpPr>
            <a:spLocks noGrp="1" noChangeArrowheads="1"/>
          </p:cNvSpPr>
          <p:nvPr>
            <p:ph idx="1"/>
          </p:nvPr>
        </p:nvSpPr>
        <p:spPr>
          <a:xfrm>
            <a:off x="533400" y="1371600"/>
            <a:ext cx="8153400" cy="4495800"/>
          </a:xfrm>
        </p:spPr>
        <p:txBody>
          <a:bodyPr/>
          <a:lstStyle/>
          <a:p>
            <a:pPr eaLnBrk="1" hangingPunct="1">
              <a:lnSpc>
                <a:spcPct val="80000"/>
              </a:lnSpc>
              <a:defRPr/>
            </a:pPr>
            <a:r>
              <a:rPr lang="en-US" sz="4000" dirty="0" smtClean="0">
                <a:latin typeface="+mj-lt"/>
              </a:rPr>
              <a:t>Critical review</a:t>
            </a:r>
          </a:p>
          <a:p>
            <a:pPr eaLnBrk="1" hangingPunct="1">
              <a:lnSpc>
                <a:spcPct val="80000"/>
              </a:lnSpc>
              <a:defRPr/>
            </a:pPr>
            <a:r>
              <a:rPr lang="en-US" sz="4000" dirty="0" smtClean="0">
                <a:latin typeface="+mj-lt"/>
              </a:rPr>
              <a:t>Editorials</a:t>
            </a:r>
          </a:p>
          <a:p>
            <a:pPr eaLnBrk="1" hangingPunct="1">
              <a:lnSpc>
                <a:spcPct val="80000"/>
              </a:lnSpc>
              <a:defRPr/>
            </a:pPr>
            <a:r>
              <a:rPr lang="en-US" sz="4000" dirty="0" smtClean="0">
                <a:latin typeface="+mj-lt"/>
              </a:rPr>
              <a:t>Job evaluation</a:t>
            </a:r>
          </a:p>
          <a:p>
            <a:pPr eaLnBrk="1" hangingPunct="1">
              <a:lnSpc>
                <a:spcPct val="80000"/>
              </a:lnSpc>
              <a:defRPr/>
            </a:pPr>
            <a:r>
              <a:rPr lang="en-US" sz="4000" dirty="0" smtClean="0">
                <a:latin typeface="+mj-lt"/>
              </a:rPr>
              <a:t>Letter of recommendation</a:t>
            </a:r>
          </a:p>
          <a:p>
            <a:pPr eaLnBrk="1" hangingPunct="1">
              <a:lnSpc>
                <a:spcPct val="80000"/>
              </a:lnSpc>
              <a:defRPr/>
            </a:pPr>
            <a:r>
              <a:rPr lang="en-US" sz="4000" dirty="0" smtClean="0">
                <a:latin typeface="+mj-lt"/>
              </a:rPr>
              <a:t>Letters to the editor</a:t>
            </a:r>
          </a:p>
          <a:p>
            <a:pPr eaLnBrk="1" hangingPunct="1">
              <a:lnSpc>
                <a:spcPct val="80000"/>
              </a:lnSpc>
              <a:defRPr/>
            </a:pPr>
            <a:r>
              <a:rPr lang="en-US" sz="4000" dirty="0" smtClean="0">
                <a:latin typeface="+mj-lt"/>
              </a:rPr>
              <a:t>Résumés/Cover letter</a:t>
            </a:r>
          </a:p>
        </p:txBody>
      </p:sp>
      <p:sp>
        <p:nvSpPr>
          <p:cNvPr id="9218" name="Rectangle 2"/>
          <p:cNvSpPr>
            <a:spLocks noGrp="1" noChangeArrowheads="1"/>
          </p:cNvSpPr>
          <p:nvPr>
            <p:ph type="title"/>
          </p:nvPr>
        </p:nvSpPr>
        <p:spPr/>
        <p:txBody>
          <a:bodyPr>
            <a:normAutofit/>
          </a:bodyPr>
          <a:lstStyle/>
          <a:p>
            <a:pPr eaLnBrk="1" hangingPunct="1"/>
            <a:r>
              <a:rPr lang="en-US" sz="3600" b="1" dirty="0" smtClean="0">
                <a:solidFill>
                  <a:srgbClr val="7030A0"/>
                </a:solidFill>
              </a:rPr>
              <a:t> Examples of argumentative texts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5" name="Rectangle 3"/>
          <p:cNvSpPr>
            <a:spLocks noGrp="1" noChangeArrowheads="1"/>
          </p:cNvSpPr>
          <p:nvPr>
            <p:ph idx="1"/>
          </p:nvPr>
        </p:nvSpPr>
        <p:spPr>
          <a:xfrm>
            <a:off x="533400" y="1752600"/>
            <a:ext cx="8153400" cy="4038600"/>
          </a:xfrm>
        </p:spPr>
        <p:txBody>
          <a:bodyPr/>
          <a:lstStyle/>
          <a:p>
            <a:pPr eaLnBrk="1" hangingPunct="1">
              <a:defRPr/>
            </a:pPr>
            <a:r>
              <a:rPr lang="en-US" sz="2800" dirty="0" smtClean="0">
                <a:latin typeface="+mj-lt"/>
              </a:rPr>
              <a:t>Poetry </a:t>
            </a:r>
          </a:p>
          <a:p>
            <a:pPr eaLnBrk="1" hangingPunct="1">
              <a:defRPr/>
            </a:pPr>
            <a:r>
              <a:rPr lang="en-US" sz="2800" dirty="0" smtClean="0">
                <a:latin typeface="+mj-lt"/>
              </a:rPr>
              <a:t>Journal writing</a:t>
            </a:r>
          </a:p>
          <a:p>
            <a:pPr eaLnBrk="1" hangingPunct="1">
              <a:defRPr/>
            </a:pPr>
            <a:r>
              <a:rPr lang="en-US" sz="2800" dirty="0" smtClean="0">
                <a:latin typeface="+mj-lt"/>
              </a:rPr>
              <a:t>Witness statements</a:t>
            </a:r>
            <a:endParaRPr lang="en-US" dirty="0" smtClean="0">
              <a:latin typeface="+mj-lt"/>
            </a:endParaRPr>
          </a:p>
          <a:p>
            <a:pPr eaLnBrk="1" hangingPunct="1">
              <a:defRPr/>
            </a:pPr>
            <a:r>
              <a:rPr lang="en-US" sz="2800" dirty="0" smtClean="0">
                <a:latin typeface="+mj-lt"/>
              </a:rPr>
              <a:t>Lab reports</a:t>
            </a:r>
          </a:p>
        </p:txBody>
      </p:sp>
      <p:sp>
        <p:nvSpPr>
          <p:cNvPr id="12290" name="Rectangle 2"/>
          <p:cNvSpPr>
            <a:spLocks noGrp="1" noChangeArrowheads="1"/>
          </p:cNvSpPr>
          <p:nvPr>
            <p:ph type="title"/>
          </p:nvPr>
        </p:nvSpPr>
        <p:spPr/>
        <p:txBody>
          <a:bodyPr>
            <a:normAutofit fontScale="90000"/>
          </a:bodyPr>
          <a:lstStyle/>
          <a:p>
            <a:pPr eaLnBrk="1" hangingPunct="1"/>
            <a:r>
              <a:rPr lang="en-US" sz="3600" b="1" dirty="0" smtClean="0">
                <a:solidFill>
                  <a:srgbClr val="7030A0"/>
                </a:solidFill>
              </a:rPr>
              <a:t>Examples of descriptive texts</a:t>
            </a:r>
            <a:br>
              <a:rPr lang="en-US" sz="3600" b="1" dirty="0" smtClean="0">
                <a:solidFill>
                  <a:srgbClr val="7030A0"/>
                </a:solidFill>
              </a:rPr>
            </a:br>
            <a:endParaRPr lang="en-US" sz="3600" b="1" dirty="0" smtClean="0">
              <a:solidFill>
                <a:srgbClr val="7030A0"/>
              </a:solidFill>
            </a:endParaRPr>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548</TotalTime>
  <Words>1437</Words>
  <Application>Microsoft Office PowerPoint</Application>
  <PresentationFormat>On-screen Show (4:3)</PresentationFormat>
  <Paragraphs>111</Paragraphs>
  <Slides>21</Slides>
  <Notes>10</Notes>
  <HiddenSlides>0</HiddenSlides>
  <MMClips>0</MMClips>
  <ScaleCrop>false</ScaleCrop>
  <HeadingPairs>
    <vt:vector size="4" baseType="variant">
      <vt:variant>
        <vt:lpstr>Theme</vt:lpstr>
      </vt:variant>
      <vt:variant>
        <vt:i4>1</vt:i4>
      </vt:variant>
      <vt:variant>
        <vt:lpstr>Slide Titles</vt:lpstr>
      </vt:variant>
      <vt:variant>
        <vt:i4>21</vt:i4>
      </vt:variant>
    </vt:vector>
  </HeadingPairs>
  <TitlesOfParts>
    <vt:vector size="22" baseType="lpstr">
      <vt:lpstr>Concourse</vt:lpstr>
      <vt:lpstr>The Rhetorical Modes </vt:lpstr>
      <vt:lpstr>How does an essay look like?</vt:lpstr>
      <vt:lpstr>PowerPoint Presentation</vt:lpstr>
      <vt:lpstr>What is a thesis statement?</vt:lpstr>
      <vt:lpstr>Why do we need to know this?</vt:lpstr>
      <vt:lpstr>What are the four most common rhetorical modes?</vt:lpstr>
      <vt:lpstr>Continued…</vt:lpstr>
      <vt:lpstr> Examples of argumentative texts</vt:lpstr>
      <vt:lpstr>Examples of descriptive texts </vt:lpstr>
      <vt:lpstr> Examples of narrative writing </vt:lpstr>
      <vt:lpstr>Continued …</vt:lpstr>
      <vt:lpstr>What are some types of expository writing?</vt:lpstr>
      <vt:lpstr>Examples of expository writing</vt:lpstr>
      <vt:lpstr>Exercise</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HOME</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Rhetorical modes (also known as modes of discourse) describe the variety, conventions, and purposes of the major kinds of writing.</dc:title>
  <dc:creator>Aixa</dc:creator>
  <cp:lastModifiedBy>user</cp:lastModifiedBy>
  <cp:revision>31</cp:revision>
  <dcterms:created xsi:type="dcterms:W3CDTF">2009-03-29T15:37:56Z</dcterms:created>
  <dcterms:modified xsi:type="dcterms:W3CDTF">2013-09-09T20:25:03Z</dcterms:modified>
</cp:coreProperties>
</file>