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76" r:id="rId24"/>
    <p:sldId id="280" r:id="rId25"/>
    <p:sldId id="281" r:id="rId26"/>
    <p:sldId id="282" r:id="rId27"/>
    <p:sldId id="283" r:id="rId28"/>
    <p:sldId id="284" r:id="rId29"/>
    <p:sldId id="277"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5CE79681-69F1-4E42-AC24-4F0B568A983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E79681-69F1-4E42-AC24-4F0B568A983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CE79681-69F1-4E42-AC24-4F0B568A983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5A877E-2AD8-41D8-91E1-B3AFEF754714}" type="datetimeFigureOut">
              <a:rPr lang="ar-SA" smtClean="0"/>
              <a:pPr/>
              <a:t>20/11/1434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5CE79681-69F1-4E42-AC24-4F0B568A9837}"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15A877E-2AD8-41D8-91E1-B3AFEF754714}" type="datetimeFigureOut">
              <a:rPr lang="ar-SA" smtClean="0"/>
              <a:pPr/>
              <a:t>20/11/1434</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E79681-69F1-4E42-AC24-4F0B568A9837}"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really-learn-english.com/english-parts-of-speech.html"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really-learn-english.com/english-direct-object-indirect-object-and-object-of-the-preposition.html"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really-learn-english.com/english-parts-of-speech.htm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www.really-learn-english.com/parts-of-a-sentence.html" TargetMode="External"/><Relationship Id="rId2" Type="http://schemas.openxmlformats.org/officeDocument/2006/relationships/hyperlink" Target="http://www.really-learn-english.com/english-parts-of-speech.html"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www.really-learn-english.com/parts-of-a-sentence.html" TargetMode="External"/><Relationship Id="rId2" Type="http://schemas.openxmlformats.org/officeDocument/2006/relationships/hyperlink" Target="http://www.really-learn-english.com/english-parts-of-speech.html" TargetMode="Externa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eally-learn-english.com/english-parts-of-speech.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4191000"/>
          </a:xfrm>
        </p:spPr>
        <p:txBody>
          <a:bodyPr>
            <a:normAutofit/>
          </a:bodyPr>
          <a:lstStyle/>
          <a:p>
            <a:pPr algn="ctr"/>
            <a:r>
              <a:rPr lang="en-US" dirty="0"/>
              <a:t/>
            </a:r>
            <a:br>
              <a:rPr lang="en-US" dirty="0"/>
            </a:br>
            <a:r>
              <a:rPr lang="en-US" dirty="0"/>
              <a:t/>
            </a:r>
            <a:br>
              <a:rPr lang="en-US" dirty="0"/>
            </a:br>
            <a:r>
              <a:rPr lang="en-US" b="1" u="sng" dirty="0" smtClean="0"/>
              <a:t> </a:t>
            </a:r>
            <a:r>
              <a:rPr lang="en-US" sz="6700" b="1" u="sng" dirty="0" smtClean="0"/>
              <a:t>Parts of a Sentence </a:t>
            </a:r>
            <a:r>
              <a:rPr lang="en-US" sz="6700" dirty="0"/>
              <a:t/>
            </a:r>
            <a:br>
              <a:rPr lang="en-US" sz="6700" dirty="0"/>
            </a:br>
            <a:endParaRPr lang="ar-SA" sz="6700" dirty="0"/>
          </a:p>
        </p:txBody>
      </p:sp>
      <p:sp>
        <p:nvSpPr>
          <p:cNvPr id="3" name="Subtitle 2"/>
          <p:cNvSpPr>
            <a:spLocks noGrp="1"/>
          </p:cNvSpPr>
          <p:nvPr>
            <p:ph type="subTitle" idx="1"/>
          </p:nvPr>
        </p:nvSpPr>
        <p:spPr>
          <a:xfrm>
            <a:off x="533400" y="1828800"/>
            <a:ext cx="7854696" cy="3152336"/>
          </a:xfrm>
          <a:ln>
            <a:solidFill>
              <a:srgbClr val="C00000"/>
            </a:solidFill>
          </a:ln>
          <a:effectLst>
            <a:reflection blurRad="6350" stA="50000" endA="300" endPos="55000" dir="5400000" sy="-100000" algn="bl" rotWithShape="0"/>
          </a:effectLst>
        </p:spPr>
        <p:txBody>
          <a:bodyPr/>
          <a:lstStyle/>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6000" dirty="0" smtClean="0"/>
              <a:t>Examples (the Predicate is bold):</a:t>
            </a:r>
            <a:r>
              <a:rPr lang="en-US" dirty="0" smtClean="0"/>
              <a:t/>
            </a:r>
            <a:br>
              <a:rPr lang="en-US" dirty="0" smtClean="0"/>
            </a:br>
            <a:r>
              <a:rPr lang="en-US" dirty="0" smtClean="0"/>
              <a:t/>
            </a:r>
            <a:br>
              <a:rPr lang="en-US" dirty="0" smtClean="0"/>
            </a:br>
            <a:endParaRPr lang="ar-SA" dirty="0"/>
          </a:p>
        </p:txBody>
      </p:sp>
      <p:sp>
        <p:nvSpPr>
          <p:cNvPr id="3" name="Subtitle 2"/>
          <p:cNvSpPr>
            <a:spLocks noGrp="1"/>
          </p:cNvSpPr>
          <p:nvPr>
            <p:ph type="subTitle" idx="1"/>
          </p:nvPr>
        </p:nvSpPr>
        <p:spPr>
          <a:xfrm>
            <a:off x="533400" y="2209800"/>
            <a:ext cx="7854696" cy="4267200"/>
          </a:xfrm>
        </p:spPr>
        <p:txBody>
          <a:bodyPr>
            <a:normAutofit lnSpcReduction="10000"/>
          </a:bodyPr>
          <a:lstStyle/>
          <a:p>
            <a:pPr algn="l"/>
            <a:r>
              <a:rPr lang="en-US" sz="2800" dirty="0" smtClean="0"/>
              <a:t>1. </a:t>
            </a:r>
            <a:r>
              <a:rPr lang="en-US" sz="4000" b="1" dirty="0" smtClean="0"/>
              <a:t>Ronnie </a:t>
            </a:r>
            <a:r>
              <a:rPr lang="en-US" sz="4000" dirty="0" smtClean="0">
                <a:solidFill>
                  <a:srgbClr val="FF0000"/>
                </a:solidFill>
              </a:rPr>
              <a:t>finished his homework</a:t>
            </a:r>
            <a:r>
              <a:rPr lang="en-US" sz="4000" dirty="0" smtClean="0"/>
              <a:t>.</a:t>
            </a:r>
            <a:br>
              <a:rPr lang="en-US" sz="4000" dirty="0" smtClean="0"/>
            </a:br>
            <a:r>
              <a:rPr lang="en-US" sz="4000" dirty="0" smtClean="0"/>
              <a:t>2. </a:t>
            </a:r>
            <a:r>
              <a:rPr lang="en-US" sz="4000" b="1" dirty="0" smtClean="0"/>
              <a:t>She</a:t>
            </a:r>
            <a:r>
              <a:rPr lang="en-US" sz="4000" dirty="0" smtClean="0"/>
              <a:t> </a:t>
            </a:r>
            <a:r>
              <a:rPr lang="en-US" sz="4000" dirty="0" smtClean="0">
                <a:solidFill>
                  <a:srgbClr val="FF0000"/>
                </a:solidFill>
              </a:rPr>
              <a:t>was hit by a ball</a:t>
            </a:r>
            <a:r>
              <a:rPr lang="en-US" sz="4000" dirty="0" smtClean="0"/>
              <a:t>.</a:t>
            </a:r>
            <a:br>
              <a:rPr lang="en-US" sz="4000" dirty="0" smtClean="0"/>
            </a:br>
            <a:r>
              <a:rPr lang="en-US" sz="4000" dirty="0" smtClean="0"/>
              <a:t>3. </a:t>
            </a:r>
            <a:r>
              <a:rPr lang="en-US" sz="4000" b="1" dirty="0" smtClean="0"/>
              <a:t>Spain</a:t>
            </a:r>
            <a:r>
              <a:rPr lang="en-US" sz="4000" dirty="0" smtClean="0"/>
              <a:t> </a:t>
            </a:r>
            <a:r>
              <a:rPr lang="en-US" sz="4000" dirty="0" smtClean="0">
                <a:solidFill>
                  <a:srgbClr val="FF0000"/>
                </a:solidFill>
              </a:rPr>
              <a:t>is in Europe</a:t>
            </a:r>
            <a:r>
              <a:rPr lang="en-US" sz="4000" dirty="0" smtClean="0"/>
              <a:t>.</a:t>
            </a:r>
            <a:br>
              <a:rPr lang="en-US" sz="4000" dirty="0" smtClean="0"/>
            </a:br>
            <a:r>
              <a:rPr lang="en-US" sz="4000" dirty="0" smtClean="0"/>
              <a:t>4. </a:t>
            </a:r>
            <a:r>
              <a:rPr lang="en-US" sz="4000" b="1" dirty="0" smtClean="0"/>
              <a:t>Pigs and cows</a:t>
            </a:r>
            <a:r>
              <a:rPr lang="en-US" sz="4000" dirty="0" smtClean="0"/>
              <a:t> </a:t>
            </a:r>
            <a:r>
              <a:rPr lang="en-US" sz="4000" dirty="0" smtClean="0">
                <a:solidFill>
                  <a:srgbClr val="FF0000"/>
                </a:solidFill>
              </a:rPr>
              <a:t>can't fly</a:t>
            </a:r>
            <a:r>
              <a:rPr lang="en-US" sz="4000" dirty="0" smtClean="0"/>
              <a:t>.</a:t>
            </a:r>
            <a:br>
              <a:rPr lang="en-US" sz="4000" dirty="0" smtClean="0"/>
            </a:br>
            <a:r>
              <a:rPr lang="en-US" sz="4000" dirty="0" smtClean="0"/>
              <a:t>5. </a:t>
            </a:r>
            <a:r>
              <a:rPr lang="en-US" sz="4000" b="1" dirty="0" smtClean="0"/>
              <a:t>Traveling</a:t>
            </a:r>
            <a:r>
              <a:rPr lang="en-US" sz="4000" dirty="0" smtClean="0"/>
              <a:t> </a:t>
            </a:r>
            <a:r>
              <a:rPr lang="en-US" sz="4000" dirty="0" smtClean="0">
                <a:solidFill>
                  <a:srgbClr val="FF0000"/>
                </a:solidFill>
              </a:rPr>
              <a:t>is fun</a:t>
            </a:r>
            <a:r>
              <a:rPr lang="en-US" sz="4000" dirty="0" smtClean="0"/>
              <a:t>.</a:t>
            </a:r>
            <a:br>
              <a:rPr lang="en-US" sz="4000" dirty="0" smtClean="0"/>
            </a:br>
            <a:r>
              <a:rPr lang="en-US" sz="4000" dirty="0" smtClean="0"/>
              <a:t>6. </a:t>
            </a:r>
            <a:r>
              <a:rPr lang="en-US" sz="4000" b="1" dirty="0" smtClean="0">
                <a:solidFill>
                  <a:srgbClr val="FF0000"/>
                </a:solidFill>
              </a:rPr>
              <a:t>Stand up! </a:t>
            </a:r>
            <a:r>
              <a:rPr lang="en-US" sz="4000" dirty="0" smtClean="0"/>
              <a:t>(It is understood to be ’you’)</a:t>
            </a:r>
            <a:endParaRPr lang="ar-SA" sz="4000" dirty="0" smtClean="0"/>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1447800"/>
          </a:xfrm>
        </p:spPr>
        <p:txBody>
          <a:bodyPr>
            <a:normAutofit/>
          </a:bodyPr>
          <a:lstStyle/>
          <a:p>
            <a:pPr algn="ctr"/>
            <a:r>
              <a:rPr lang="en-US" sz="2800" dirty="0" smtClean="0"/>
              <a:t>How to identify the predicate?</a:t>
            </a:r>
            <a:br>
              <a:rPr lang="en-US" sz="2800" dirty="0" smtClean="0"/>
            </a:br>
            <a:r>
              <a:rPr lang="en-US" sz="2800" dirty="0" smtClean="0"/>
              <a:t> To identify the  </a:t>
            </a:r>
            <a:r>
              <a:rPr lang="en-US" sz="2800" dirty="0" err="1" smtClean="0">
                <a:solidFill>
                  <a:schemeClr val="accent5">
                    <a:lumMod val="50000"/>
                  </a:schemeClr>
                </a:solidFill>
              </a:rPr>
              <a:t>predicate</a:t>
            </a:r>
            <a:r>
              <a:rPr lang="en-US" sz="2800" dirty="0" err="1" smtClean="0"/>
              <a:t>of</a:t>
            </a:r>
            <a:r>
              <a:rPr lang="en-US" sz="2800" dirty="0" smtClean="0"/>
              <a:t> the sentence, first </a:t>
            </a:r>
            <a:r>
              <a:rPr lang="en-US" sz="2800" dirty="0" smtClean="0">
                <a:solidFill>
                  <a:srgbClr val="FFFF00"/>
                </a:solidFill>
              </a:rPr>
              <a:t>look for the statement about the subject</a:t>
            </a:r>
            <a:endParaRPr lang="ar-SA" sz="2800" dirty="0">
              <a:solidFill>
                <a:srgbClr val="FFFF00"/>
              </a:solidFill>
            </a:endParaRPr>
          </a:p>
        </p:txBody>
      </p:sp>
      <p:sp>
        <p:nvSpPr>
          <p:cNvPr id="3" name="Subtitle 2"/>
          <p:cNvSpPr>
            <a:spLocks noGrp="1"/>
          </p:cNvSpPr>
          <p:nvPr>
            <p:ph type="subTitle" idx="1"/>
          </p:nvPr>
        </p:nvSpPr>
        <p:spPr>
          <a:xfrm>
            <a:off x="304800" y="1524000"/>
            <a:ext cx="8458200" cy="5334000"/>
          </a:xfrm>
        </p:spPr>
        <p:txBody>
          <a:bodyPr>
            <a:noAutofit/>
          </a:bodyPr>
          <a:lstStyle/>
          <a:p>
            <a:pPr algn="l" rtl="0"/>
            <a:r>
              <a:rPr lang="en-US" sz="2400" b="1" dirty="0" smtClean="0"/>
              <a:t>Examples for the above sentences:</a:t>
            </a:r>
            <a:endParaRPr lang="en-US" sz="2400" dirty="0" smtClean="0"/>
          </a:p>
          <a:p>
            <a:pPr lvl="0" algn="l" rtl="0"/>
            <a:r>
              <a:rPr lang="en-US" sz="2400" dirty="0" smtClean="0"/>
              <a:t>What about Ronnie? He </a:t>
            </a:r>
            <a:r>
              <a:rPr lang="en-US" sz="2400" u="sng" dirty="0" smtClean="0"/>
              <a:t>finished his homework</a:t>
            </a:r>
            <a:r>
              <a:rPr lang="en-US" sz="2400" dirty="0" smtClean="0"/>
              <a:t>. </a:t>
            </a:r>
            <a:r>
              <a:rPr lang="en-US" sz="2400" b="1" dirty="0" smtClean="0"/>
              <a:t/>
            </a:r>
            <a:br>
              <a:rPr lang="en-US" sz="2400" b="1" dirty="0" smtClean="0"/>
            </a:br>
            <a:r>
              <a:rPr lang="en-US" sz="2400" b="1" dirty="0" smtClean="0">
                <a:solidFill>
                  <a:schemeClr val="accent4">
                    <a:lumMod val="50000"/>
                  </a:schemeClr>
                </a:solidFill>
              </a:rPr>
              <a:t>Predicate</a:t>
            </a:r>
            <a:r>
              <a:rPr lang="en-US" sz="2400" dirty="0" smtClean="0">
                <a:solidFill>
                  <a:schemeClr val="accent4">
                    <a:lumMod val="50000"/>
                  </a:schemeClr>
                </a:solidFill>
              </a:rPr>
              <a:t> </a:t>
            </a:r>
            <a:r>
              <a:rPr lang="en-US" sz="2400" dirty="0" smtClean="0"/>
              <a:t>= finished his homework</a:t>
            </a:r>
          </a:p>
          <a:p>
            <a:pPr lvl="0" algn="l" rtl="0"/>
            <a:r>
              <a:rPr lang="en-US" sz="2400" dirty="0" smtClean="0"/>
              <a:t>What about her? She </a:t>
            </a:r>
            <a:r>
              <a:rPr lang="en-US" sz="2400" u="sng" dirty="0" smtClean="0"/>
              <a:t>was hit by the ball</a:t>
            </a:r>
            <a:r>
              <a:rPr lang="en-US" sz="2400" dirty="0" smtClean="0"/>
              <a:t>.</a:t>
            </a:r>
            <a:br>
              <a:rPr lang="en-US" sz="2400" dirty="0" smtClean="0"/>
            </a:br>
            <a:r>
              <a:rPr lang="en-US" sz="2400" b="1" dirty="0" smtClean="0">
                <a:solidFill>
                  <a:schemeClr val="accent5">
                    <a:lumMod val="50000"/>
                  </a:schemeClr>
                </a:solidFill>
              </a:rPr>
              <a:t>Predicate</a:t>
            </a:r>
            <a:r>
              <a:rPr lang="en-US" sz="2400" dirty="0" smtClean="0"/>
              <a:t> = was hit by the ball</a:t>
            </a:r>
          </a:p>
          <a:p>
            <a:pPr lvl="0" algn="l" rtl="0"/>
            <a:r>
              <a:rPr lang="en-US" sz="2400" dirty="0" smtClean="0"/>
              <a:t>What about Spain? It </a:t>
            </a:r>
            <a:r>
              <a:rPr lang="en-US" sz="2400" u="sng" dirty="0" smtClean="0"/>
              <a:t>is in Europe</a:t>
            </a:r>
            <a:r>
              <a:rPr lang="en-US" sz="2400" dirty="0" smtClean="0"/>
              <a:t>.</a:t>
            </a:r>
            <a:br>
              <a:rPr lang="en-US" sz="2400" dirty="0" smtClean="0"/>
            </a:br>
            <a:r>
              <a:rPr lang="en-US" sz="2400" b="1" dirty="0" smtClean="0">
                <a:solidFill>
                  <a:schemeClr val="accent4">
                    <a:lumMod val="50000"/>
                  </a:schemeClr>
                </a:solidFill>
              </a:rPr>
              <a:t>Predicate</a:t>
            </a:r>
            <a:r>
              <a:rPr lang="en-US" sz="2400" dirty="0" smtClean="0"/>
              <a:t> = is in Europe</a:t>
            </a:r>
          </a:p>
          <a:p>
            <a:pPr lvl="0" algn="l" rtl="0"/>
            <a:r>
              <a:rPr lang="en-US" sz="2400" dirty="0" smtClean="0"/>
              <a:t>What about pigs and cows? They </a:t>
            </a:r>
            <a:r>
              <a:rPr lang="en-US" sz="2400" u="sng" dirty="0" smtClean="0"/>
              <a:t>can't fly</a:t>
            </a:r>
            <a:r>
              <a:rPr lang="en-US" sz="2400" dirty="0" smtClean="0"/>
              <a:t>.</a:t>
            </a:r>
            <a:br>
              <a:rPr lang="en-US" sz="2400" dirty="0" smtClean="0"/>
            </a:br>
            <a:r>
              <a:rPr lang="en-US" sz="2400" b="1" dirty="0" smtClean="0">
                <a:solidFill>
                  <a:schemeClr val="accent5">
                    <a:lumMod val="50000"/>
                  </a:schemeClr>
                </a:solidFill>
              </a:rPr>
              <a:t>Predicate</a:t>
            </a:r>
            <a:r>
              <a:rPr lang="en-US" sz="2400" dirty="0" smtClean="0">
                <a:solidFill>
                  <a:schemeClr val="accent5">
                    <a:lumMod val="50000"/>
                  </a:schemeClr>
                </a:solidFill>
              </a:rPr>
              <a:t> </a:t>
            </a:r>
            <a:r>
              <a:rPr lang="en-US" sz="2400" dirty="0" smtClean="0"/>
              <a:t>= can't fly.</a:t>
            </a:r>
          </a:p>
          <a:p>
            <a:pPr lvl="0" algn="l" rtl="0"/>
            <a:r>
              <a:rPr lang="en-US" sz="2400" dirty="0" smtClean="0"/>
              <a:t>What about traveling? It </a:t>
            </a:r>
            <a:r>
              <a:rPr lang="en-US" sz="2400" u="sng" dirty="0" smtClean="0"/>
              <a:t>is fun</a:t>
            </a:r>
            <a:r>
              <a:rPr lang="en-US" sz="2400" dirty="0" smtClean="0"/>
              <a:t>.</a:t>
            </a:r>
            <a:br>
              <a:rPr lang="en-US" sz="2400" dirty="0" smtClean="0"/>
            </a:br>
            <a:r>
              <a:rPr lang="en-US" sz="2400" b="1" dirty="0" smtClean="0">
                <a:solidFill>
                  <a:schemeClr val="accent5">
                    <a:lumMod val="50000"/>
                  </a:schemeClr>
                </a:solidFill>
              </a:rPr>
              <a:t>Predicate</a:t>
            </a:r>
            <a:r>
              <a:rPr lang="en-US" sz="2400" dirty="0" smtClean="0"/>
              <a:t> = is fun</a:t>
            </a:r>
          </a:p>
          <a:p>
            <a:pPr lvl="0" algn="l" rtl="0"/>
            <a:r>
              <a:rPr lang="en-US" sz="2400" dirty="0" smtClean="0"/>
              <a:t>What about you? </a:t>
            </a:r>
            <a:r>
              <a:rPr lang="en-US" sz="2400" u="sng" dirty="0" smtClean="0"/>
              <a:t>Stand up</a:t>
            </a:r>
            <a:r>
              <a:rPr lang="en-US" sz="2400" dirty="0" smtClean="0"/>
              <a:t>.</a:t>
            </a:r>
            <a:br>
              <a:rPr lang="en-US" sz="2400" dirty="0" smtClean="0"/>
            </a:br>
            <a:r>
              <a:rPr lang="en-US" sz="2400" b="1" dirty="0" smtClean="0">
                <a:solidFill>
                  <a:schemeClr val="accent5">
                    <a:lumMod val="50000"/>
                  </a:schemeClr>
                </a:solidFill>
              </a:rPr>
              <a:t>Predicate</a:t>
            </a:r>
            <a:r>
              <a:rPr lang="en-US" sz="2400" dirty="0" smtClean="0">
                <a:solidFill>
                  <a:schemeClr val="accent5">
                    <a:lumMod val="50000"/>
                  </a:schemeClr>
                </a:solidFill>
              </a:rPr>
              <a:t> </a:t>
            </a:r>
            <a:r>
              <a:rPr lang="en-US" sz="2400" dirty="0" smtClean="0"/>
              <a:t>= stand up</a:t>
            </a:r>
          </a:p>
          <a:p>
            <a:pPr algn="l"/>
            <a:endParaRPr lang="ar-SA"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838200"/>
            <a:ext cx="7851648" cy="2133600"/>
          </a:xfrm>
        </p:spPr>
        <p:txBody>
          <a:bodyPr>
            <a:normAutofit fontScale="90000"/>
          </a:bodyPr>
          <a:lstStyle/>
          <a:p>
            <a:pPr algn="ctr"/>
            <a:r>
              <a:rPr lang="en-US" sz="3100" u="sng" dirty="0" smtClean="0"/>
              <a:t/>
            </a:r>
            <a:br>
              <a:rPr lang="en-US" sz="3100" u="sng" dirty="0" smtClean="0"/>
            </a:br>
            <a:r>
              <a:rPr lang="en-US" sz="3100" u="sng" dirty="0" smtClean="0"/>
              <a:t/>
            </a:r>
            <a:br>
              <a:rPr lang="en-US" sz="3100" u="sng" dirty="0" smtClean="0"/>
            </a:br>
            <a:r>
              <a:rPr lang="en-US" sz="3100" u="sng" dirty="0" smtClean="0"/>
              <a:t/>
            </a:r>
            <a:br>
              <a:rPr lang="en-US" sz="3100" u="sng" dirty="0" smtClean="0"/>
            </a:br>
            <a:r>
              <a:rPr lang="en-US" sz="3100" u="sng" dirty="0" smtClean="0"/>
              <a:t/>
            </a:r>
            <a:br>
              <a:rPr lang="en-US" sz="3100" u="sng" dirty="0" smtClean="0"/>
            </a:br>
            <a:r>
              <a:rPr lang="en-US" sz="3100" u="sng" dirty="0" smtClean="0"/>
              <a:t/>
            </a:r>
            <a:br>
              <a:rPr lang="en-US" sz="3100" u="sng" dirty="0" smtClean="0"/>
            </a:br>
            <a:r>
              <a:rPr lang="en-US" sz="5300" dirty="0" smtClean="0"/>
              <a:t/>
            </a:r>
            <a:br>
              <a:rPr lang="en-US" sz="5300" dirty="0" smtClean="0"/>
            </a:br>
            <a:r>
              <a:rPr lang="en-US" sz="5300" u="sng" dirty="0" smtClean="0"/>
              <a:t>Simple Predicate</a:t>
            </a:r>
            <a:r>
              <a:rPr lang="en-US" sz="5300" dirty="0" smtClean="0"/>
              <a:t>: </a:t>
            </a:r>
            <a:br>
              <a:rPr lang="en-US" sz="5300" dirty="0" smtClean="0"/>
            </a:br>
            <a:r>
              <a:rPr lang="en-US" sz="5300" dirty="0" smtClean="0"/>
              <a:t>The predicate can be a </a:t>
            </a:r>
            <a:br>
              <a:rPr lang="en-US" sz="5300" dirty="0" smtClean="0"/>
            </a:br>
            <a:r>
              <a:rPr lang="en-US" sz="5300" dirty="0" smtClean="0">
                <a:solidFill>
                  <a:srgbClr val="C00000"/>
                </a:solidFill>
              </a:rPr>
              <a:t>single word.</a:t>
            </a:r>
            <a:r>
              <a:rPr lang="en-US" sz="5300" dirty="0" smtClean="0"/>
              <a:t> </a:t>
            </a:r>
            <a:br>
              <a:rPr lang="en-US" sz="5300" dirty="0" smtClean="0"/>
            </a:br>
            <a:r>
              <a:rPr lang="en-US" sz="5300" dirty="0" smtClean="0"/>
              <a:t>Jack </a:t>
            </a:r>
            <a:r>
              <a:rPr lang="en-US" sz="5300" dirty="0" smtClean="0">
                <a:solidFill>
                  <a:srgbClr val="C00000"/>
                </a:solidFill>
              </a:rPr>
              <a:t>left</a:t>
            </a:r>
            <a:r>
              <a:rPr lang="en-US" sz="5300" dirty="0" smtClean="0"/>
              <a:t>.</a:t>
            </a:r>
            <a:endParaRPr lang="ar-SA" sz="5300" dirty="0"/>
          </a:p>
        </p:txBody>
      </p:sp>
      <p:sp>
        <p:nvSpPr>
          <p:cNvPr id="3" name="Subtitle 2"/>
          <p:cNvSpPr>
            <a:spLocks noGrp="1"/>
          </p:cNvSpPr>
          <p:nvPr>
            <p:ph type="subTitle" idx="1"/>
          </p:nvPr>
        </p:nvSpPr>
        <p:spPr>
          <a:xfrm>
            <a:off x="533400" y="3228536"/>
            <a:ext cx="7854696" cy="3019864"/>
          </a:xfrm>
        </p:spPr>
        <p:txBody>
          <a:bodyPr>
            <a:normAutofit/>
          </a:bodyPr>
          <a:lstStyle/>
          <a:p>
            <a:pPr algn="l"/>
            <a:r>
              <a:rPr lang="en-US" sz="4800" dirty="0" smtClean="0"/>
              <a:t>Or, it can be a </a:t>
            </a:r>
            <a:r>
              <a:rPr lang="en-US" sz="4800" dirty="0" smtClean="0">
                <a:solidFill>
                  <a:srgbClr val="C00000"/>
                </a:solidFill>
              </a:rPr>
              <a:t>KEY word and some additional words around it</a:t>
            </a:r>
            <a:r>
              <a:rPr lang="en-US" sz="4800" dirty="0" smtClean="0"/>
              <a:t>. </a:t>
            </a:r>
            <a:br>
              <a:rPr lang="en-US" sz="4800" dirty="0" smtClean="0"/>
            </a:br>
            <a:r>
              <a:rPr lang="en-US" sz="4800" dirty="0" smtClean="0"/>
              <a:t>Jack </a:t>
            </a:r>
            <a:r>
              <a:rPr lang="en-US" sz="4800" dirty="0" smtClean="0">
                <a:solidFill>
                  <a:srgbClr val="C00000"/>
                </a:solidFill>
              </a:rPr>
              <a:t>left the house</a:t>
            </a:r>
            <a:r>
              <a:rPr lang="en-US" sz="4800" dirty="0" smtClean="0"/>
              <a:t>.</a:t>
            </a:r>
            <a:endParaRPr lang="ar-SA" sz="4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851648" cy="2667000"/>
          </a:xfrm>
        </p:spPr>
        <p:txBody>
          <a:bodyPr>
            <a:noAutofit/>
          </a:bodyPr>
          <a:lstStyle/>
          <a:p>
            <a:pPr algn="ctr"/>
            <a:r>
              <a:rPr lang="en-US" sz="3200" u="sng" dirty="0" smtClean="0"/>
              <a:t>Compound Predicate</a:t>
            </a:r>
            <a:r>
              <a:rPr lang="en-US" sz="3200" dirty="0" smtClean="0"/>
              <a:t>: </a:t>
            </a:r>
            <a:br>
              <a:rPr lang="en-US" sz="3200" dirty="0" smtClean="0"/>
            </a:br>
            <a:r>
              <a:rPr lang="en-US" sz="3200" dirty="0" smtClean="0"/>
              <a:t>A </a:t>
            </a:r>
            <a:r>
              <a:rPr lang="en-US" sz="3200" dirty="0" smtClean="0">
                <a:solidFill>
                  <a:schemeClr val="bg2">
                    <a:lumMod val="50000"/>
                  </a:schemeClr>
                </a:solidFill>
              </a:rPr>
              <a:t>compound predicate </a:t>
            </a:r>
            <a:r>
              <a:rPr lang="en-US" sz="3200" dirty="0" smtClean="0"/>
              <a:t>is a predicate that is made up of </a:t>
            </a:r>
            <a:r>
              <a:rPr lang="en-US" sz="3200" dirty="0" smtClean="0">
                <a:solidFill>
                  <a:srgbClr val="FF0000"/>
                </a:solidFill>
              </a:rPr>
              <a:t>two or more simple predicates</a:t>
            </a:r>
            <a:r>
              <a:rPr lang="en-US" sz="3200" dirty="0" smtClean="0"/>
              <a:t>, </a:t>
            </a:r>
            <a:r>
              <a:rPr lang="en-US" sz="3200" dirty="0" smtClean="0">
                <a:solidFill>
                  <a:srgbClr val="FFFF00"/>
                </a:solidFill>
              </a:rPr>
              <a:t>connected by conjunctions such as </a:t>
            </a:r>
            <a:r>
              <a:rPr lang="en-US" sz="3200" u="sng" dirty="0" smtClean="0">
                <a:solidFill>
                  <a:srgbClr val="FFFF00"/>
                </a:solidFill>
              </a:rPr>
              <a:t>and</a:t>
            </a:r>
            <a:r>
              <a:rPr lang="en-US" sz="3200" dirty="0" smtClean="0">
                <a:solidFill>
                  <a:srgbClr val="FFFF00"/>
                </a:solidFill>
              </a:rPr>
              <a:t>, </a:t>
            </a:r>
            <a:r>
              <a:rPr lang="en-US" sz="3200" u="sng" dirty="0" smtClean="0">
                <a:solidFill>
                  <a:srgbClr val="FFFF00"/>
                </a:solidFill>
              </a:rPr>
              <a:t>but</a:t>
            </a:r>
            <a:r>
              <a:rPr lang="en-US" sz="3200" dirty="0" smtClean="0">
                <a:solidFill>
                  <a:srgbClr val="FFFF00"/>
                </a:solidFill>
              </a:rPr>
              <a:t>, </a:t>
            </a:r>
            <a:r>
              <a:rPr lang="en-US" sz="3200" u="sng" dirty="0" smtClean="0">
                <a:solidFill>
                  <a:srgbClr val="FFFF00"/>
                </a:solidFill>
              </a:rPr>
              <a:t>or</a:t>
            </a:r>
            <a:r>
              <a:rPr lang="en-US" sz="3200" dirty="0" smtClean="0"/>
              <a:t>.</a:t>
            </a:r>
            <a:endParaRPr lang="ar-SA" sz="3200" dirty="0"/>
          </a:p>
        </p:txBody>
      </p:sp>
      <p:sp>
        <p:nvSpPr>
          <p:cNvPr id="3" name="Subtitle 2"/>
          <p:cNvSpPr>
            <a:spLocks noGrp="1"/>
          </p:cNvSpPr>
          <p:nvPr>
            <p:ph type="subTitle" idx="1"/>
          </p:nvPr>
        </p:nvSpPr>
        <p:spPr>
          <a:xfrm>
            <a:off x="533400" y="3228536"/>
            <a:ext cx="8382000" cy="3324664"/>
          </a:xfrm>
        </p:spPr>
        <p:txBody>
          <a:bodyPr>
            <a:normAutofit fontScale="92500" lnSpcReduction="10000"/>
          </a:bodyPr>
          <a:lstStyle/>
          <a:p>
            <a:pPr algn="l" rtl="0"/>
            <a:r>
              <a:rPr lang="en-US" dirty="0" smtClean="0"/>
              <a:t/>
            </a:r>
            <a:br>
              <a:rPr lang="en-US" dirty="0" smtClean="0"/>
            </a:br>
            <a:r>
              <a:rPr lang="en-US" b="1" dirty="0" smtClean="0"/>
              <a:t>Example : 1 (</a:t>
            </a:r>
            <a:r>
              <a:rPr lang="en-US" dirty="0" smtClean="0"/>
              <a:t>the predicates are bold, the simple predicates are bold and underlined, and the compound predicate is bold and </a:t>
            </a:r>
            <a:r>
              <a:rPr lang="en-US" dirty="0" smtClean="0">
                <a:solidFill>
                  <a:srgbClr val="7030A0"/>
                </a:solidFill>
              </a:rPr>
              <a:t>purple</a:t>
            </a:r>
            <a:r>
              <a:rPr lang="en-US" dirty="0" smtClean="0"/>
              <a:t>):</a:t>
            </a:r>
          </a:p>
          <a:p>
            <a:pPr lvl="0" algn="l" rtl="0"/>
            <a:r>
              <a:rPr lang="en-US" dirty="0" smtClean="0"/>
              <a:t>Sarah </a:t>
            </a:r>
            <a:r>
              <a:rPr lang="en-US" b="1" u="sng" dirty="0" smtClean="0"/>
              <a:t>baked</a:t>
            </a:r>
            <a:r>
              <a:rPr lang="en-US" b="1" dirty="0" smtClean="0"/>
              <a:t> some cookies</a:t>
            </a:r>
            <a:r>
              <a:rPr lang="en-US" dirty="0" smtClean="0"/>
              <a:t>.</a:t>
            </a:r>
          </a:p>
          <a:p>
            <a:pPr lvl="0" algn="l" rtl="0"/>
            <a:r>
              <a:rPr lang="en-US" dirty="0" smtClean="0"/>
              <a:t>Sarah </a:t>
            </a:r>
            <a:r>
              <a:rPr lang="en-US" b="1" u="sng" dirty="0" smtClean="0"/>
              <a:t>made</a:t>
            </a:r>
            <a:r>
              <a:rPr lang="en-US" b="1" dirty="0" smtClean="0"/>
              <a:t> some coffee</a:t>
            </a:r>
            <a:r>
              <a:rPr lang="en-US" dirty="0" smtClean="0"/>
              <a:t>.</a:t>
            </a:r>
            <a:br>
              <a:rPr lang="en-US" dirty="0" smtClean="0"/>
            </a:br>
            <a:r>
              <a:rPr lang="en-US" dirty="0" smtClean="0"/>
              <a:t/>
            </a:r>
            <a:br>
              <a:rPr lang="en-US" dirty="0" smtClean="0"/>
            </a:br>
            <a:r>
              <a:rPr lang="en-US" i="1" dirty="0" smtClean="0"/>
              <a:t>When we combine these two sentences we get:</a:t>
            </a:r>
            <a:endParaRPr lang="en-US" dirty="0" smtClean="0"/>
          </a:p>
          <a:p>
            <a:pPr lvl="0" algn="l" rtl="0"/>
            <a:r>
              <a:rPr lang="en-US" dirty="0" smtClean="0"/>
              <a:t>Sarah </a:t>
            </a:r>
            <a:r>
              <a:rPr lang="en-US" b="1" u="sng" dirty="0" smtClean="0">
                <a:solidFill>
                  <a:srgbClr val="7030A0"/>
                </a:solidFill>
              </a:rPr>
              <a:t>baked</a:t>
            </a:r>
            <a:r>
              <a:rPr lang="en-US" b="1" dirty="0" smtClean="0">
                <a:solidFill>
                  <a:srgbClr val="7030A0"/>
                </a:solidFill>
              </a:rPr>
              <a:t> some cookies and </a:t>
            </a:r>
            <a:r>
              <a:rPr lang="en-US" b="1" u="sng" dirty="0" smtClean="0">
                <a:solidFill>
                  <a:srgbClr val="7030A0"/>
                </a:solidFill>
              </a:rPr>
              <a:t>made</a:t>
            </a:r>
            <a:r>
              <a:rPr lang="en-US" b="1" dirty="0" smtClean="0">
                <a:solidFill>
                  <a:srgbClr val="7030A0"/>
                </a:solidFill>
              </a:rPr>
              <a:t> some coffee</a:t>
            </a:r>
            <a:r>
              <a:rPr lang="en-US" dirty="0" smtClean="0"/>
              <a:t>.</a:t>
            </a:r>
          </a:p>
          <a:p>
            <a:pPr algn="l"/>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851648" cy="2514600"/>
          </a:xfrm>
        </p:spPr>
        <p:txBody>
          <a:bodyPr>
            <a:normAutofit fontScale="90000"/>
          </a:bodyPr>
          <a:lstStyle/>
          <a:p>
            <a:pPr algn="ctr"/>
            <a:r>
              <a:rPr lang="en-US" sz="3600" dirty="0" smtClean="0"/>
              <a:t>Example: 2 </a:t>
            </a:r>
            <a:br>
              <a:rPr lang="en-US" sz="3600" dirty="0" smtClean="0"/>
            </a:br>
            <a:r>
              <a:rPr lang="en-US" sz="3600" dirty="0" smtClean="0"/>
              <a:t>(the predicates are bold, the simple predicates are bold and underlined, and the compound predicate is bold and </a:t>
            </a:r>
            <a:r>
              <a:rPr lang="en-US" sz="3600" dirty="0" smtClean="0">
                <a:solidFill>
                  <a:srgbClr val="7030A0"/>
                </a:solidFill>
              </a:rPr>
              <a:t>purple</a:t>
            </a:r>
            <a:r>
              <a:rPr lang="en-US" sz="3600" dirty="0" smtClean="0"/>
              <a:t>):</a:t>
            </a:r>
            <a:r>
              <a:rPr lang="en-US" dirty="0" smtClean="0"/>
              <a:t/>
            </a:r>
            <a:br>
              <a:rPr lang="en-US" dirty="0" smtClean="0"/>
            </a:br>
            <a:endParaRPr lang="ar-SA" dirty="0"/>
          </a:p>
        </p:txBody>
      </p:sp>
      <p:sp>
        <p:nvSpPr>
          <p:cNvPr id="3" name="Subtitle 2"/>
          <p:cNvSpPr>
            <a:spLocks noGrp="1"/>
          </p:cNvSpPr>
          <p:nvPr>
            <p:ph type="subTitle" idx="1"/>
          </p:nvPr>
        </p:nvSpPr>
        <p:spPr>
          <a:xfrm>
            <a:off x="457200" y="2743200"/>
            <a:ext cx="8458200" cy="3886200"/>
          </a:xfrm>
        </p:spPr>
        <p:txBody>
          <a:bodyPr>
            <a:normAutofit fontScale="62500" lnSpcReduction="20000"/>
          </a:bodyPr>
          <a:lstStyle/>
          <a:p>
            <a:pPr algn="l" rtl="0"/>
            <a:r>
              <a:rPr lang="en-US" sz="3600" dirty="0" smtClean="0"/>
              <a:t>George </a:t>
            </a:r>
            <a:r>
              <a:rPr lang="en-US" sz="3600" u="sng" dirty="0" smtClean="0"/>
              <a:t>will choose</a:t>
            </a:r>
            <a:r>
              <a:rPr lang="en-US" sz="3600" dirty="0" smtClean="0"/>
              <a:t> the color.</a:t>
            </a:r>
          </a:p>
          <a:p>
            <a:pPr lvl="0" algn="l" rtl="0"/>
            <a:r>
              <a:rPr lang="en-US" sz="3600" dirty="0" smtClean="0"/>
              <a:t>George </a:t>
            </a:r>
            <a:r>
              <a:rPr lang="en-US" sz="3600" b="1" u="sng" dirty="0" smtClean="0"/>
              <a:t>will paint</a:t>
            </a:r>
            <a:r>
              <a:rPr lang="en-US" sz="3600" b="1" dirty="0" smtClean="0"/>
              <a:t> the wall</a:t>
            </a:r>
            <a:r>
              <a:rPr lang="en-US" sz="3600" dirty="0" smtClean="0"/>
              <a:t>.</a:t>
            </a:r>
            <a:br>
              <a:rPr lang="en-US" sz="3600" dirty="0" smtClean="0"/>
            </a:br>
            <a:r>
              <a:rPr lang="en-US" sz="3600" dirty="0" smtClean="0"/>
              <a:t/>
            </a:r>
            <a:br>
              <a:rPr lang="en-US" sz="3600" dirty="0" smtClean="0"/>
            </a:br>
            <a:r>
              <a:rPr lang="en-US" sz="3600" i="1" dirty="0" smtClean="0"/>
              <a:t>When we combine these two sentences we get:</a:t>
            </a:r>
            <a:endParaRPr lang="en-US" sz="3600" dirty="0" smtClean="0"/>
          </a:p>
          <a:p>
            <a:pPr lvl="0" algn="l" rtl="0"/>
            <a:r>
              <a:rPr lang="en-US" sz="3600" dirty="0" smtClean="0"/>
              <a:t>George </a:t>
            </a:r>
            <a:r>
              <a:rPr lang="en-US" sz="3600" b="1" u="sng" dirty="0" smtClean="0">
                <a:solidFill>
                  <a:srgbClr val="7030A0"/>
                </a:solidFill>
              </a:rPr>
              <a:t>will choose</a:t>
            </a:r>
            <a:r>
              <a:rPr lang="en-US" sz="3600" b="1" dirty="0" smtClean="0">
                <a:solidFill>
                  <a:srgbClr val="7030A0"/>
                </a:solidFill>
              </a:rPr>
              <a:t> the color and </a:t>
            </a:r>
            <a:r>
              <a:rPr lang="en-US" sz="3600" b="1" u="sng" dirty="0" smtClean="0">
                <a:solidFill>
                  <a:srgbClr val="7030A0"/>
                </a:solidFill>
              </a:rPr>
              <a:t>paint</a:t>
            </a:r>
            <a:r>
              <a:rPr lang="en-US" sz="3600" b="1" dirty="0" smtClean="0">
                <a:solidFill>
                  <a:srgbClr val="7030A0"/>
                </a:solidFill>
              </a:rPr>
              <a:t> the wall</a:t>
            </a:r>
            <a:r>
              <a:rPr lang="en-US" sz="3600" dirty="0" smtClean="0">
                <a:solidFill>
                  <a:srgbClr val="7030A0"/>
                </a:solidFill>
              </a:rPr>
              <a:t>.</a:t>
            </a:r>
          </a:p>
          <a:p>
            <a:pPr algn="l"/>
            <a:r>
              <a:rPr lang="en-US" sz="3600" dirty="0" smtClean="0"/>
              <a:t>"Will choose the color and paint the wall" is a </a:t>
            </a:r>
            <a:r>
              <a:rPr lang="en-US" sz="3600" dirty="0" smtClean="0">
                <a:solidFill>
                  <a:srgbClr val="7030A0"/>
                </a:solidFill>
              </a:rPr>
              <a:t>compound predicate.</a:t>
            </a:r>
            <a:r>
              <a:rPr lang="en-US" sz="3600" dirty="0" smtClean="0"/>
              <a:t> </a:t>
            </a:r>
            <a:br>
              <a:rPr lang="en-US" sz="3600" dirty="0" smtClean="0"/>
            </a:br>
            <a:r>
              <a:rPr lang="en-US" sz="3600" dirty="0" smtClean="0"/>
              <a:t/>
            </a:r>
            <a:br>
              <a:rPr lang="en-US" sz="3600" dirty="0" smtClean="0"/>
            </a:br>
            <a:r>
              <a:rPr lang="en-US" sz="3600" b="1" dirty="0" smtClean="0">
                <a:solidFill>
                  <a:srgbClr val="FFC000"/>
                </a:solidFill>
              </a:rPr>
              <a:t>How do we know it's a compound predicate</a:t>
            </a:r>
            <a:r>
              <a:rPr lang="en-US" sz="3600" dirty="0" smtClean="0"/>
              <a:t>?</a:t>
            </a:r>
            <a:br>
              <a:rPr lang="en-US" sz="3600" dirty="0" smtClean="0"/>
            </a:br>
            <a:r>
              <a:rPr lang="en-US" sz="3600" dirty="0" smtClean="0"/>
              <a:t/>
            </a:r>
            <a:br>
              <a:rPr lang="en-US" sz="3600" dirty="0" smtClean="0"/>
            </a:br>
            <a:r>
              <a:rPr lang="en-US" sz="3600" dirty="0" smtClean="0"/>
              <a:t>Well, it's because </a:t>
            </a:r>
            <a:r>
              <a:rPr lang="en-US" sz="3600" dirty="0" smtClean="0">
                <a:solidFill>
                  <a:srgbClr val="FFC000"/>
                </a:solidFill>
              </a:rPr>
              <a:t>we have </a:t>
            </a:r>
            <a:r>
              <a:rPr lang="en-US" sz="3600" b="1" dirty="0" smtClean="0">
                <a:solidFill>
                  <a:srgbClr val="FFC000"/>
                </a:solidFill>
              </a:rPr>
              <a:t>two</a:t>
            </a:r>
            <a:r>
              <a:rPr lang="en-US" sz="3600" dirty="0" smtClean="0">
                <a:solidFill>
                  <a:srgbClr val="FFC000"/>
                </a:solidFill>
              </a:rPr>
              <a:t> simple predicates</a:t>
            </a:r>
            <a:r>
              <a:rPr lang="en-US" sz="3600" dirty="0" smtClean="0"/>
              <a:t>: will choose, paint.</a:t>
            </a: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3600" u="sng" dirty="0" smtClean="0"/>
              <a:t>Direct Object:</a:t>
            </a:r>
            <a:r>
              <a:rPr lang="en-US" sz="3600" dirty="0" smtClean="0"/>
              <a:t> </a:t>
            </a:r>
            <a:br>
              <a:rPr lang="en-US" sz="3600" dirty="0" smtClean="0"/>
            </a:br>
            <a:r>
              <a:rPr lang="en-US" sz="3600" dirty="0" smtClean="0"/>
              <a:t>A direct object is a person or thing that is affected by the action of the </a:t>
            </a:r>
            <a:r>
              <a:rPr lang="en-US" sz="3600" u="sng" dirty="0" smtClean="0">
                <a:hlinkClick r:id="rId2"/>
              </a:rPr>
              <a:t>verb</a:t>
            </a:r>
            <a:r>
              <a:rPr lang="en-US" sz="3600" dirty="0" smtClean="0"/>
              <a:t>. You could say that the direct object "receives the action of the verb."</a:t>
            </a:r>
            <a:r>
              <a:rPr lang="en-US" dirty="0" smtClean="0"/>
              <a:t/>
            </a:r>
            <a:br>
              <a:rPr lang="en-US" dirty="0" smtClean="0"/>
            </a:br>
            <a:endParaRPr lang="ar-SA" dirty="0"/>
          </a:p>
        </p:txBody>
      </p:sp>
      <p:sp>
        <p:nvSpPr>
          <p:cNvPr id="3" name="Subtitle 2"/>
          <p:cNvSpPr>
            <a:spLocks noGrp="1"/>
          </p:cNvSpPr>
          <p:nvPr>
            <p:ph type="subTitle" idx="1"/>
          </p:nvPr>
        </p:nvSpPr>
        <p:spPr>
          <a:xfrm>
            <a:off x="609600" y="2743200"/>
            <a:ext cx="7854696" cy="3733800"/>
          </a:xfrm>
        </p:spPr>
        <p:txBody>
          <a:bodyPr>
            <a:normAutofit/>
          </a:bodyPr>
          <a:lstStyle/>
          <a:p>
            <a:pPr rtl="0"/>
            <a:endParaRPr lang="en-US" dirty="0" smtClean="0"/>
          </a:p>
          <a:p>
            <a:pPr algn="l" rtl="0"/>
            <a:r>
              <a:rPr lang="en-US" dirty="0" smtClean="0"/>
              <a:t>"He broke </a:t>
            </a:r>
            <a:r>
              <a:rPr lang="en-US" b="1" dirty="0" smtClean="0"/>
              <a:t>the window</a:t>
            </a:r>
            <a:r>
              <a:rPr lang="en-US" dirty="0" smtClean="0"/>
              <a:t>."</a:t>
            </a:r>
            <a:br>
              <a:rPr lang="en-US" dirty="0" smtClean="0"/>
            </a:br>
            <a:r>
              <a:rPr lang="en-US" dirty="0" smtClean="0"/>
              <a:t/>
            </a:r>
            <a:br>
              <a:rPr lang="en-US" dirty="0" smtClean="0"/>
            </a:br>
            <a:endParaRPr lang="en-US" dirty="0" smtClean="0"/>
          </a:p>
          <a:p>
            <a:pPr algn="l" rtl="0"/>
            <a:endParaRPr lang="en-US" dirty="0" smtClean="0"/>
          </a:p>
          <a:p>
            <a:pPr algn="l" rtl="0"/>
            <a:endParaRPr lang="en-US" dirty="0" smtClean="0"/>
          </a:p>
          <a:p>
            <a:pPr algn="l" rtl="0"/>
            <a:r>
              <a:rPr lang="en-US" dirty="0" smtClean="0"/>
              <a:t>What was affected by the action? The window was.</a:t>
            </a:r>
            <a:br>
              <a:rPr lang="en-US" dirty="0" smtClean="0"/>
            </a:br>
            <a:r>
              <a:rPr lang="en-US" dirty="0" smtClean="0"/>
              <a:t>So "</a:t>
            </a:r>
            <a:r>
              <a:rPr lang="en-US" b="1" dirty="0" smtClean="0"/>
              <a:t>the window</a:t>
            </a:r>
            <a:r>
              <a:rPr lang="en-US" dirty="0" smtClean="0"/>
              <a:t>" is the direct object.</a:t>
            </a:r>
          </a:p>
          <a:p>
            <a:endParaRPr lang="ar-SA" dirty="0"/>
          </a:p>
        </p:txBody>
      </p:sp>
      <p:pic>
        <p:nvPicPr>
          <p:cNvPr id="4" name="Picture 3" descr="&quot;He broke the window.&quot;"/>
          <p:cNvPicPr/>
          <p:nvPr/>
        </p:nvPicPr>
        <p:blipFill>
          <a:blip r:embed="rId3"/>
          <a:srcRect/>
          <a:stretch>
            <a:fillRect/>
          </a:stretch>
        </p:blipFill>
        <p:spPr bwMode="auto">
          <a:xfrm>
            <a:off x="4495800" y="2438400"/>
            <a:ext cx="34290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a:xfrm>
            <a:off x="304800" y="0"/>
            <a:ext cx="8534400" cy="6477000"/>
          </a:xfrm>
        </p:spPr>
        <p:txBody>
          <a:bodyPr>
            <a:normAutofit/>
          </a:bodyPr>
          <a:lstStyle/>
          <a:p>
            <a:pPr marL="514350" indent="-514350" algn="l" rtl="0"/>
            <a:r>
              <a:rPr lang="en-US" sz="2800" dirty="0" smtClean="0"/>
              <a:t>1. The ball hit her. </a:t>
            </a:r>
          </a:p>
          <a:p>
            <a:pPr marL="514350" indent="-514350" algn="l" rtl="0"/>
            <a:r>
              <a:rPr lang="en-US" sz="2800" dirty="0" smtClean="0"/>
              <a:t>What did the ball hit? So "her" is the direct object.</a:t>
            </a:r>
          </a:p>
          <a:p>
            <a:pPr algn="l" rtl="0"/>
            <a:r>
              <a:rPr lang="en-US" sz="2800" dirty="0" smtClean="0"/>
              <a:t>2. He is making a pancake. </a:t>
            </a:r>
          </a:p>
          <a:p>
            <a:pPr algn="l" rtl="0"/>
            <a:r>
              <a:rPr lang="en-US" sz="2800" dirty="0" smtClean="0"/>
              <a:t>What is he making? "a pancake" is the direct object.</a:t>
            </a:r>
          </a:p>
          <a:p>
            <a:pPr algn="l" rtl="0"/>
            <a:r>
              <a:rPr lang="en-US" sz="2800" dirty="0" smtClean="0"/>
              <a:t>3. The boy loves his father. </a:t>
            </a:r>
          </a:p>
          <a:p>
            <a:pPr algn="l" rtl="0"/>
            <a:r>
              <a:rPr lang="en-US" sz="2800" dirty="0" smtClean="0"/>
              <a:t>Whom does the boy love? "his father" is the direct object.</a:t>
            </a:r>
          </a:p>
          <a:p>
            <a:pPr algn="l" rtl="0"/>
            <a:r>
              <a:rPr lang="en-US" sz="2800" dirty="0" smtClean="0"/>
              <a:t>4. She gave a gift. </a:t>
            </a:r>
          </a:p>
          <a:p>
            <a:pPr algn="l" rtl="0"/>
            <a:r>
              <a:rPr lang="en-US" sz="2800" dirty="0" smtClean="0"/>
              <a:t>What did she give? "a gift" is the direct object.</a:t>
            </a:r>
          </a:p>
          <a:p>
            <a:pPr algn="l" rtl="0"/>
            <a:r>
              <a:rPr lang="en-US" sz="2800" dirty="0" smtClean="0"/>
              <a:t>5. He got a gift. </a:t>
            </a:r>
          </a:p>
          <a:p>
            <a:pPr algn="l" rtl="0"/>
            <a:r>
              <a:rPr lang="en-US" sz="2800" dirty="0" smtClean="0"/>
              <a:t>What did he get? "a gift" is the direct object.</a:t>
            </a:r>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3124200"/>
          </a:xfrm>
        </p:spPr>
        <p:txBody>
          <a:bodyPr>
            <a:noAutofit/>
          </a:bodyPr>
          <a:lstStyle/>
          <a:p>
            <a:pPr algn="ctr">
              <a:buFont typeface="Arial" pitchFamily="34" charset="0"/>
              <a:buChar char="•"/>
            </a:pPr>
            <a:r>
              <a:rPr lang="en-US" sz="3600" u="sng" dirty="0" smtClean="0">
                <a:solidFill>
                  <a:srgbClr val="00B050"/>
                </a:solidFill>
              </a:rPr>
              <a:t>Indirect object</a:t>
            </a:r>
            <a:r>
              <a:rPr lang="en-US" sz="3600" dirty="0" smtClean="0"/>
              <a:t/>
            </a:r>
            <a:br>
              <a:rPr lang="en-US" sz="3600" dirty="0" smtClean="0"/>
            </a:br>
            <a:r>
              <a:rPr lang="en-US" sz="3600" dirty="0" smtClean="0"/>
              <a:t>An </a:t>
            </a:r>
            <a:r>
              <a:rPr lang="en-US" sz="3600" dirty="0" smtClean="0">
                <a:solidFill>
                  <a:srgbClr val="00B050"/>
                </a:solidFill>
              </a:rPr>
              <a:t>indirect object </a:t>
            </a:r>
            <a:r>
              <a:rPr lang="en-US" sz="3600" dirty="0" smtClean="0"/>
              <a:t>is a person or thing that </a:t>
            </a:r>
            <a:r>
              <a:rPr lang="en-US" sz="3600" dirty="0" smtClean="0">
                <a:solidFill>
                  <a:srgbClr val="00B050"/>
                </a:solidFill>
              </a:rPr>
              <a:t>the action is done to or for.</a:t>
            </a:r>
            <a:r>
              <a:rPr lang="en-US" sz="3600" dirty="0" smtClean="0"/>
              <a:t/>
            </a:r>
            <a:br>
              <a:rPr lang="en-US" sz="3600" dirty="0" smtClean="0"/>
            </a:br>
            <a:r>
              <a:rPr lang="en-US" sz="3600" dirty="0" smtClean="0"/>
              <a:t>The indirect object usually comes just before the </a:t>
            </a:r>
            <a:r>
              <a:rPr lang="en-US" sz="3600" dirty="0" smtClean="0">
                <a:hlinkClick r:id="rId2"/>
              </a:rPr>
              <a:t>direct objec</a:t>
            </a:r>
            <a:r>
              <a:rPr lang="en-US" sz="3600" u="sng" dirty="0" smtClean="0">
                <a:solidFill>
                  <a:srgbClr val="FFC000"/>
                </a:solidFill>
              </a:rPr>
              <a:t>t</a:t>
            </a:r>
            <a:r>
              <a:rPr lang="en-US" sz="3600" dirty="0" smtClean="0"/>
              <a:t>. </a:t>
            </a:r>
            <a:br>
              <a:rPr lang="en-US" sz="3600" dirty="0" smtClean="0"/>
            </a:br>
            <a:r>
              <a:rPr lang="en-US" sz="3600" dirty="0" smtClean="0"/>
              <a:t>You could also say that the indirect object is the receiver of the direct object.</a:t>
            </a:r>
            <a:br>
              <a:rPr lang="en-US" sz="3600" dirty="0" smtClean="0"/>
            </a:br>
            <a:endParaRPr lang="ar-SA" sz="3600" dirty="0"/>
          </a:p>
        </p:txBody>
      </p:sp>
      <p:sp>
        <p:nvSpPr>
          <p:cNvPr id="3" name="Subtitle 2"/>
          <p:cNvSpPr>
            <a:spLocks noGrp="1"/>
          </p:cNvSpPr>
          <p:nvPr>
            <p:ph type="subTitle" idx="1"/>
          </p:nvPr>
        </p:nvSpPr>
        <p:spPr>
          <a:xfrm>
            <a:off x="533400" y="4343400"/>
            <a:ext cx="8305800" cy="2209800"/>
          </a:xfrm>
        </p:spPr>
        <p:txBody>
          <a:bodyPr>
            <a:normAutofit lnSpcReduction="10000"/>
          </a:bodyPr>
          <a:lstStyle/>
          <a:p>
            <a:pPr lvl="0" algn="l" rtl="0"/>
            <a:r>
              <a:rPr lang="en-US" dirty="0" smtClean="0"/>
              <a:t>"He gave </a:t>
            </a:r>
            <a:r>
              <a:rPr lang="en-US" b="1" dirty="0" smtClean="0">
                <a:solidFill>
                  <a:srgbClr val="00B050"/>
                </a:solidFill>
              </a:rPr>
              <a:t>his mother</a:t>
            </a:r>
            <a:r>
              <a:rPr lang="en-US" dirty="0" smtClean="0"/>
              <a:t> </a:t>
            </a:r>
            <a:r>
              <a:rPr lang="en-US" dirty="0" smtClean="0">
                <a:solidFill>
                  <a:srgbClr val="FFC000"/>
                </a:solidFill>
              </a:rPr>
              <a:t>flowers.</a:t>
            </a:r>
            <a:r>
              <a:rPr lang="en-US" dirty="0" smtClean="0"/>
              <a:t>" </a:t>
            </a:r>
            <a:br>
              <a:rPr lang="en-US" dirty="0" smtClean="0"/>
            </a:br>
            <a:endParaRPr lang="en-US" dirty="0" smtClean="0"/>
          </a:p>
          <a:p>
            <a:pPr lvl="0" algn="l" rtl="0"/>
            <a:r>
              <a:rPr lang="en-US" dirty="0" smtClean="0"/>
              <a:t>To whom did he give the flowers?</a:t>
            </a:r>
          </a:p>
          <a:p>
            <a:pPr lvl="0" algn="l" rtl="0"/>
            <a:r>
              <a:rPr lang="en-US" dirty="0" smtClean="0"/>
              <a:t> To his mother.</a:t>
            </a:r>
            <a:br>
              <a:rPr lang="en-US" dirty="0" smtClean="0"/>
            </a:br>
            <a:r>
              <a:rPr lang="en-US" dirty="0" smtClean="0"/>
              <a:t>So </a:t>
            </a:r>
            <a:r>
              <a:rPr lang="en-US" dirty="0" smtClean="0">
                <a:solidFill>
                  <a:srgbClr val="00B050"/>
                </a:solidFill>
              </a:rPr>
              <a:t>"</a:t>
            </a:r>
            <a:r>
              <a:rPr lang="en-US" b="1" dirty="0" smtClean="0">
                <a:solidFill>
                  <a:srgbClr val="00B050"/>
                </a:solidFill>
              </a:rPr>
              <a:t>his mother</a:t>
            </a:r>
            <a:r>
              <a:rPr lang="en-US" dirty="0" smtClean="0">
                <a:solidFill>
                  <a:srgbClr val="00B050"/>
                </a:solidFill>
              </a:rPr>
              <a:t>" </a:t>
            </a:r>
            <a:r>
              <a:rPr lang="en-US" dirty="0" smtClean="0"/>
              <a:t>is the indirect object.</a:t>
            </a:r>
          </a:p>
          <a:p>
            <a:endParaRPr lang="ar-SA" dirty="0"/>
          </a:p>
        </p:txBody>
      </p:sp>
      <p:pic>
        <p:nvPicPr>
          <p:cNvPr id="4" name="Picture 3" descr="&quot;He gave his mother flowers.&quot;"/>
          <p:cNvPicPr/>
          <p:nvPr/>
        </p:nvPicPr>
        <p:blipFill>
          <a:blip r:embed="rId3" cstate="print"/>
          <a:srcRect/>
          <a:stretch>
            <a:fillRect/>
          </a:stretch>
        </p:blipFill>
        <p:spPr bwMode="auto">
          <a:xfrm>
            <a:off x="6172200" y="4114800"/>
            <a:ext cx="24384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dirty="0"/>
          </a:p>
        </p:txBody>
      </p:sp>
      <p:sp>
        <p:nvSpPr>
          <p:cNvPr id="3" name="Subtitle 2"/>
          <p:cNvSpPr>
            <a:spLocks noGrp="1"/>
          </p:cNvSpPr>
          <p:nvPr>
            <p:ph type="subTitle" idx="1"/>
          </p:nvPr>
        </p:nvSpPr>
        <p:spPr>
          <a:xfrm>
            <a:off x="533400" y="381000"/>
            <a:ext cx="8229600" cy="5867400"/>
          </a:xfrm>
        </p:spPr>
        <p:txBody>
          <a:bodyPr>
            <a:normAutofit fontScale="70000" lnSpcReduction="20000"/>
          </a:bodyPr>
          <a:lstStyle/>
          <a:p>
            <a:pPr algn="l" rtl="0"/>
            <a:r>
              <a:rPr lang="en-US" sz="4800" dirty="0" smtClean="0"/>
              <a:t>He baked some cookies </a:t>
            </a:r>
            <a:r>
              <a:rPr lang="en-US" sz="4800" dirty="0" smtClean="0">
                <a:solidFill>
                  <a:srgbClr val="00B050"/>
                </a:solidFill>
              </a:rPr>
              <a:t>for his family. </a:t>
            </a:r>
          </a:p>
          <a:p>
            <a:pPr algn="l" rtl="0"/>
            <a:r>
              <a:rPr lang="en-US" sz="4800" dirty="0" smtClean="0"/>
              <a:t>For whom did he bake some cookies? </a:t>
            </a:r>
          </a:p>
          <a:p>
            <a:pPr algn="l" rtl="0"/>
            <a:r>
              <a:rPr lang="en-US" sz="4800" dirty="0" smtClean="0"/>
              <a:t>"</a:t>
            </a:r>
            <a:r>
              <a:rPr lang="en-US" sz="4800" dirty="0" smtClean="0">
                <a:solidFill>
                  <a:schemeClr val="accent5">
                    <a:lumMod val="50000"/>
                  </a:schemeClr>
                </a:solidFill>
              </a:rPr>
              <a:t>For his family</a:t>
            </a:r>
            <a:r>
              <a:rPr lang="en-US" sz="4800" dirty="0" smtClean="0"/>
              <a:t>" is the indirect object.</a:t>
            </a:r>
          </a:p>
          <a:p>
            <a:pPr algn="l" rtl="0"/>
            <a:endParaRPr lang="en-US" sz="4800" dirty="0" smtClean="0"/>
          </a:p>
          <a:p>
            <a:pPr algn="l" rtl="0"/>
            <a:r>
              <a:rPr lang="en-US" sz="4800" dirty="0" smtClean="0"/>
              <a:t>Jack is telling them the news. </a:t>
            </a:r>
          </a:p>
          <a:p>
            <a:pPr algn="l" rtl="0"/>
            <a:r>
              <a:rPr lang="en-US" sz="4800" dirty="0" smtClean="0"/>
              <a:t>For whom is he telling the news? “</a:t>
            </a:r>
            <a:r>
              <a:rPr lang="en-US" sz="4800" dirty="0" smtClean="0">
                <a:solidFill>
                  <a:schemeClr val="accent4">
                    <a:lumMod val="50000"/>
                  </a:schemeClr>
                </a:solidFill>
              </a:rPr>
              <a:t>them</a:t>
            </a:r>
            <a:r>
              <a:rPr lang="en-US" sz="4800" dirty="0" smtClean="0"/>
              <a:t>” is the indirect object.</a:t>
            </a:r>
          </a:p>
          <a:p>
            <a:pPr algn="l" rtl="0"/>
            <a:endParaRPr lang="en-US" sz="4800" dirty="0" smtClean="0"/>
          </a:p>
          <a:p>
            <a:pPr algn="l" rtl="0"/>
            <a:r>
              <a:rPr lang="en-US" sz="4800" dirty="0" smtClean="0"/>
              <a:t>Ali is writing </a:t>
            </a:r>
            <a:r>
              <a:rPr lang="en-US" sz="4800" dirty="0" smtClean="0">
                <a:solidFill>
                  <a:schemeClr val="accent4">
                    <a:lumMod val="50000"/>
                  </a:schemeClr>
                </a:solidFill>
              </a:rPr>
              <a:t>Mohammed</a:t>
            </a:r>
            <a:r>
              <a:rPr lang="en-US" sz="4800" dirty="0" smtClean="0"/>
              <a:t> a letter. </a:t>
            </a:r>
          </a:p>
          <a:p>
            <a:pPr algn="l" rtl="0"/>
            <a:r>
              <a:rPr lang="en-US" sz="4800" dirty="0" smtClean="0"/>
              <a:t>For whom is he writing a letter? “Mohammed” is the indirect object.</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3276600"/>
          </a:xfrm>
        </p:spPr>
        <p:txBody>
          <a:bodyPr>
            <a:normAutofit fontScale="90000"/>
          </a:bodyPr>
          <a:lstStyle/>
          <a:p>
            <a:pPr algn="l"/>
            <a:r>
              <a:rPr lang="en-US" sz="3600" u="sng" dirty="0" smtClean="0">
                <a:solidFill>
                  <a:srgbClr val="FFC000"/>
                </a:solidFill>
              </a:rPr>
              <a:t/>
            </a:r>
            <a:br>
              <a:rPr lang="en-US" sz="3600" u="sng" dirty="0" smtClean="0">
                <a:solidFill>
                  <a:srgbClr val="FFC000"/>
                </a:solidFill>
              </a:rPr>
            </a:br>
            <a:r>
              <a:rPr lang="en-US" sz="3600" u="sng" dirty="0" smtClean="0">
                <a:solidFill>
                  <a:srgbClr val="FFC000"/>
                </a:solidFill>
              </a:rPr>
              <a:t/>
            </a:r>
            <a:br>
              <a:rPr lang="en-US" sz="3600" u="sng" dirty="0" smtClean="0">
                <a:solidFill>
                  <a:srgbClr val="FFC000"/>
                </a:solidFill>
              </a:rPr>
            </a:br>
            <a:r>
              <a:rPr lang="en-US" sz="3600" u="sng" dirty="0" smtClean="0">
                <a:solidFill>
                  <a:srgbClr val="FFC000"/>
                </a:solidFill>
              </a:rPr>
              <a:t/>
            </a:r>
            <a:br>
              <a:rPr lang="en-US" sz="3600" u="sng" dirty="0" smtClean="0">
                <a:solidFill>
                  <a:srgbClr val="FFC000"/>
                </a:solidFill>
              </a:rPr>
            </a:br>
            <a:r>
              <a:rPr lang="en-US" sz="3600" u="sng" dirty="0" smtClean="0">
                <a:solidFill>
                  <a:srgbClr val="FFC000"/>
                </a:solidFill>
              </a:rPr>
              <a:t/>
            </a:r>
            <a:br>
              <a:rPr lang="en-US" sz="3600" u="sng" dirty="0" smtClean="0">
                <a:solidFill>
                  <a:srgbClr val="FFC000"/>
                </a:solidFill>
              </a:rPr>
            </a:br>
            <a:r>
              <a:rPr lang="en-US" sz="3600" u="sng" dirty="0" smtClean="0">
                <a:solidFill>
                  <a:srgbClr val="FFC000"/>
                </a:solidFill>
              </a:rPr>
              <a:t/>
            </a:r>
            <a:br>
              <a:rPr lang="en-US" sz="3600" u="sng" dirty="0" smtClean="0">
                <a:solidFill>
                  <a:srgbClr val="FFC000"/>
                </a:solidFill>
              </a:rPr>
            </a:br>
            <a:r>
              <a:rPr lang="en-US" sz="3600" u="sng" dirty="0" smtClean="0">
                <a:solidFill>
                  <a:srgbClr val="FFC000"/>
                </a:solidFill>
              </a:rPr>
              <a:t>The Object of the Preposition</a:t>
            </a:r>
            <a:r>
              <a:rPr lang="en-US" sz="3600" dirty="0" smtClean="0"/>
              <a:t> </a:t>
            </a:r>
            <a:br>
              <a:rPr lang="en-US" sz="3600" dirty="0" smtClean="0"/>
            </a:br>
            <a:r>
              <a:rPr lang="en-US" sz="3600" dirty="0" smtClean="0"/>
              <a:t>The object of the preposition is a </a:t>
            </a:r>
            <a:r>
              <a:rPr lang="en-US" sz="3600" dirty="0" smtClean="0">
                <a:hlinkClick r:id="rId2"/>
              </a:rPr>
              <a:t>noun</a:t>
            </a:r>
            <a:r>
              <a:rPr lang="en-US" sz="3600" dirty="0" smtClean="0"/>
              <a:t> or a </a:t>
            </a:r>
            <a:r>
              <a:rPr lang="en-US" sz="3600" dirty="0" smtClean="0">
                <a:hlinkClick r:id="rId2"/>
              </a:rPr>
              <a:t>pronoun</a:t>
            </a:r>
            <a:r>
              <a:rPr lang="en-US" sz="3600" dirty="0" smtClean="0"/>
              <a:t> that completes its meaning.</a:t>
            </a:r>
            <a:br>
              <a:rPr lang="en-US" sz="3600" dirty="0" smtClean="0"/>
            </a:br>
            <a:r>
              <a:rPr lang="en-US" sz="3600" dirty="0" smtClean="0"/>
              <a:t/>
            </a:r>
            <a:br>
              <a:rPr lang="en-US" sz="3600" dirty="0" smtClean="0"/>
            </a:br>
            <a:r>
              <a:rPr lang="en-US" sz="3600" dirty="0" smtClean="0"/>
              <a:t>"The cat is looking </a:t>
            </a:r>
            <a:r>
              <a:rPr lang="en-US" sz="3600" dirty="0" smtClean="0">
                <a:solidFill>
                  <a:srgbClr val="FFC000"/>
                </a:solidFill>
              </a:rPr>
              <a:t>at</a:t>
            </a:r>
            <a:r>
              <a:rPr lang="en-US" sz="3600" dirty="0" smtClean="0"/>
              <a:t> the </a:t>
            </a:r>
            <a:r>
              <a:rPr lang="en-US" sz="3600" dirty="0" smtClean="0">
                <a:solidFill>
                  <a:srgbClr val="FFC000"/>
                </a:solidFill>
              </a:rPr>
              <a:t>fish.</a:t>
            </a:r>
            <a:r>
              <a:rPr lang="en-US" sz="3600" dirty="0" smtClean="0"/>
              <a:t>“</a:t>
            </a:r>
            <a:r>
              <a:rPr lang="en-US" dirty="0" smtClean="0"/>
              <a:t/>
            </a:r>
            <a:br>
              <a:rPr lang="en-US" dirty="0" smtClean="0"/>
            </a:br>
            <a:endParaRPr lang="ar-SA" dirty="0"/>
          </a:p>
        </p:txBody>
      </p:sp>
      <p:sp>
        <p:nvSpPr>
          <p:cNvPr id="3" name="Subtitle 2"/>
          <p:cNvSpPr>
            <a:spLocks noGrp="1"/>
          </p:cNvSpPr>
          <p:nvPr>
            <p:ph type="subTitle" idx="1"/>
          </p:nvPr>
        </p:nvSpPr>
        <p:spPr>
          <a:xfrm>
            <a:off x="228600" y="2819400"/>
            <a:ext cx="8610600" cy="3657600"/>
          </a:xfrm>
        </p:spPr>
        <p:txBody>
          <a:bodyPr>
            <a:normAutofit/>
          </a:bodyPr>
          <a:lstStyle/>
          <a:p>
            <a:pPr algn="l" rtl="0"/>
            <a:r>
              <a:rPr lang="en-US" sz="3200" dirty="0" smtClean="0"/>
              <a:t>She is thinking </a:t>
            </a:r>
            <a:r>
              <a:rPr lang="en-US" sz="3200" b="1" u="sng" dirty="0" smtClean="0">
                <a:solidFill>
                  <a:srgbClr val="FFC000"/>
                </a:solidFill>
              </a:rPr>
              <a:t>about</a:t>
            </a:r>
            <a:r>
              <a:rPr lang="en-US" sz="3200" dirty="0" smtClean="0"/>
              <a:t>. The sentence is incomplete.</a:t>
            </a:r>
          </a:p>
          <a:p>
            <a:pPr algn="l" rtl="0"/>
            <a:endParaRPr lang="en-US" sz="3200" b="1" dirty="0" smtClean="0"/>
          </a:p>
          <a:p>
            <a:pPr algn="l" rtl="0"/>
            <a:r>
              <a:rPr lang="en-US" sz="3200" dirty="0" smtClean="0"/>
              <a:t>She is thinking </a:t>
            </a:r>
            <a:r>
              <a:rPr lang="en-US" sz="3200" b="1" u="sng" dirty="0" smtClean="0"/>
              <a:t>about</a:t>
            </a:r>
            <a:r>
              <a:rPr lang="en-US" sz="3200" dirty="0" smtClean="0"/>
              <a:t> your </a:t>
            </a:r>
            <a:r>
              <a:rPr lang="en-US" sz="3200" dirty="0" smtClean="0">
                <a:solidFill>
                  <a:srgbClr val="FFC000"/>
                </a:solidFill>
              </a:rPr>
              <a:t>idea.</a:t>
            </a:r>
            <a:r>
              <a:rPr lang="en-US" sz="3200" dirty="0" smtClean="0"/>
              <a:t> </a:t>
            </a:r>
          </a:p>
          <a:p>
            <a:pPr algn="l" rtl="0"/>
            <a:endParaRPr lang="en-US" sz="3200" dirty="0" smtClean="0"/>
          </a:p>
          <a:p>
            <a:pPr algn="l" rtl="0"/>
            <a:r>
              <a:rPr lang="en-US" sz="3200" dirty="0" smtClean="0">
                <a:solidFill>
                  <a:srgbClr val="FFC000"/>
                </a:solidFill>
              </a:rPr>
              <a:t>"Idea" </a:t>
            </a:r>
            <a:r>
              <a:rPr lang="en-US" sz="3200" dirty="0" smtClean="0"/>
              <a:t>is the object of the preposition </a:t>
            </a:r>
            <a:r>
              <a:rPr lang="en-US" sz="3200" dirty="0" smtClean="0">
                <a:solidFill>
                  <a:srgbClr val="FFC000"/>
                </a:solidFill>
              </a:rPr>
              <a:t>"about".</a:t>
            </a:r>
          </a:p>
          <a:p>
            <a:endParaRPr lang="ar-SA" dirty="0"/>
          </a:p>
        </p:txBody>
      </p:sp>
      <p:pic>
        <p:nvPicPr>
          <p:cNvPr id="4" name="Picture 3" descr="&quot;The cat is looking at the fish.&quot;"/>
          <p:cNvPicPr/>
          <p:nvPr/>
        </p:nvPicPr>
        <p:blipFill>
          <a:blip r:embed="rId3"/>
          <a:srcRect/>
          <a:stretch>
            <a:fillRect/>
          </a:stretch>
        </p:blipFill>
        <p:spPr bwMode="auto">
          <a:xfrm>
            <a:off x="5867400" y="1371600"/>
            <a:ext cx="22860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rtl="1"/>
            <a:r>
              <a:rPr lang="en-US" dirty="0" smtClean="0"/>
              <a:t/>
            </a:r>
            <a:br>
              <a:rPr lang="en-US" dirty="0" smtClean="0"/>
            </a:br>
            <a:r>
              <a:rPr lang="en-US" dirty="0" smtClean="0"/>
              <a:t>What is a Sentence? </a:t>
            </a:r>
            <a:br>
              <a:rPr lang="en-US" dirty="0" smtClean="0"/>
            </a:br>
            <a:endParaRPr lang="ar-SA" dirty="0"/>
          </a:p>
        </p:txBody>
      </p:sp>
      <p:sp>
        <p:nvSpPr>
          <p:cNvPr id="3" name="Subtitle 2"/>
          <p:cNvSpPr>
            <a:spLocks noGrp="1"/>
          </p:cNvSpPr>
          <p:nvPr>
            <p:ph type="subTitle" idx="1"/>
          </p:nvPr>
        </p:nvSpPr>
        <p:spPr>
          <a:xfrm>
            <a:off x="228600" y="3228536"/>
            <a:ext cx="8159496" cy="3248464"/>
          </a:xfrm>
        </p:spPr>
        <p:txBody>
          <a:bodyPr>
            <a:normAutofit/>
          </a:bodyPr>
          <a:lstStyle/>
          <a:p>
            <a:pPr algn="l" rtl="0"/>
            <a:r>
              <a:rPr lang="en-US" dirty="0" smtClean="0"/>
              <a:t>A sentence is a group of words that expresses a complete Idea.                                                                                                                                                             Ex: She feels sad. ( A complete Idea)</a:t>
            </a:r>
            <a:endParaRPr lang="ar-SA" dirty="0" smtClean="0"/>
          </a:p>
          <a:p>
            <a:pPr algn="l"/>
            <a:endParaRPr lang="en-US" dirty="0" smtClean="0"/>
          </a:p>
        </p:txBody>
      </p:sp>
      <p:pic>
        <p:nvPicPr>
          <p:cNvPr id="4" name="Picture 3" descr="What is a sentence?"/>
          <p:cNvPicPr/>
          <p:nvPr/>
        </p:nvPicPr>
        <p:blipFill>
          <a:blip r:embed="rId2"/>
          <a:srcRect/>
          <a:stretch>
            <a:fillRect/>
          </a:stretch>
        </p:blipFill>
        <p:spPr bwMode="auto">
          <a:xfrm>
            <a:off x="533400" y="4419600"/>
            <a:ext cx="1828800" cy="16174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a:xfrm>
            <a:off x="304800" y="304800"/>
            <a:ext cx="8458200" cy="6400800"/>
          </a:xfrm>
        </p:spPr>
        <p:txBody>
          <a:bodyPr>
            <a:normAutofit lnSpcReduction="10000"/>
          </a:bodyPr>
          <a:lstStyle/>
          <a:p>
            <a:pPr algn="l" rtl="0"/>
            <a:r>
              <a:rPr lang="en-US" dirty="0" smtClean="0"/>
              <a:t>1. Be careful with. (the hot water)</a:t>
            </a:r>
          </a:p>
          <a:p>
            <a:pPr algn="l" rtl="0"/>
            <a:r>
              <a:rPr lang="en-US" dirty="0" smtClean="0"/>
              <a:t>2. Emma gave the book to. (Ronnie)</a:t>
            </a:r>
          </a:p>
          <a:p>
            <a:pPr algn="l" rtl="0"/>
            <a:r>
              <a:rPr lang="en-US" b="1" dirty="0" smtClean="0">
                <a:solidFill>
                  <a:srgbClr val="FF0000"/>
                </a:solidFill>
              </a:rPr>
              <a:t>How can you tell if a word is </a:t>
            </a:r>
            <a:r>
              <a:rPr lang="en-US" b="1" dirty="0" smtClean="0">
                <a:solidFill>
                  <a:srgbClr val="FFC000"/>
                </a:solidFill>
              </a:rPr>
              <a:t>an indirect object </a:t>
            </a:r>
            <a:r>
              <a:rPr lang="en-US" b="1" dirty="0" smtClean="0">
                <a:solidFill>
                  <a:srgbClr val="FF0000"/>
                </a:solidFill>
              </a:rPr>
              <a:t>or </a:t>
            </a:r>
            <a:r>
              <a:rPr lang="en-US" b="1" dirty="0" smtClean="0">
                <a:solidFill>
                  <a:srgbClr val="002060"/>
                </a:solidFill>
              </a:rPr>
              <a:t>the object of the preposition?</a:t>
            </a:r>
          </a:p>
          <a:p>
            <a:pPr algn="l" rtl="0"/>
            <a:r>
              <a:rPr lang="en-US" dirty="0" smtClean="0"/>
              <a:t>Ex:         Emma gave Ronnie the book.</a:t>
            </a:r>
          </a:p>
          <a:p>
            <a:pPr algn="l" rtl="0"/>
            <a:r>
              <a:rPr lang="en-US" dirty="0" smtClean="0"/>
              <a:t>              Emma gave the book to Ronnie.</a:t>
            </a:r>
          </a:p>
          <a:p>
            <a:pPr lvl="0" algn="l" rtl="0">
              <a:buFont typeface="Arial" pitchFamily="34" charset="0"/>
              <a:buChar char="•"/>
            </a:pPr>
            <a:r>
              <a:rPr lang="en-US" sz="3200" dirty="0" smtClean="0"/>
              <a:t>If it comes just after a preposition – then it's the object of the preposition.</a:t>
            </a:r>
          </a:p>
          <a:p>
            <a:pPr lvl="0" algn="l" rtl="0">
              <a:buFont typeface="Arial" pitchFamily="34" charset="0"/>
              <a:buChar char="•"/>
            </a:pPr>
            <a:r>
              <a:rPr lang="en-US" sz="3200" dirty="0" smtClean="0"/>
              <a:t>If it does not come just after a preposition – then it's an indirect object. </a:t>
            </a:r>
          </a:p>
          <a:p>
            <a:pPr lvl="0" algn="l" rtl="0">
              <a:buFont typeface="Arial" pitchFamily="34" charset="0"/>
              <a:buChar char="•"/>
            </a:pPr>
            <a:r>
              <a:rPr lang="en-US" sz="3200" dirty="0" smtClean="0"/>
              <a:t>Also, the indirect object is usually followed by the direct object. The object of the preposition does not.</a:t>
            </a:r>
          </a:p>
          <a:p>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2133600"/>
          </a:xfrm>
        </p:spPr>
        <p:txBody>
          <a:bodyPr>
            <a:noAutofit/>
          </a:bodyPr>
          <a:lstStyle/>
          <a:p>
            <a:pPr algn="ctr"/>
            <a:r>
              <a:rPr lang="en-US" sz="3200" u="sng" dirty="0" smtClean="0"/>
              <a:t>Transitive Verbs and Intransitive Verbs</a:t>
            </a:r>
            <a:r>
              <a:rPr lang="en-US" sz="3200" dirty="0" smtClean="0"/>
              <a:t/>
            </a:r>
            <a:br>
              <a:rPr lang="en-US" sz="3200" dirty="0" smtClean="0"/>
            </a:br>
            <a:r>
              <a:rPr lang="en-US" sz="3200" dirty="0" smtClean="0"/>
              <a:t>Not every </a:t>
            </a:r>
            <a:r>
              <a:rPr lang="en-US" sz="3200" u="sng" dirty="0" smtClean="0">
                <a:hlinkClick r:id="rId2"/>
              </a:rPr>
              <a:t>verb</a:t>
            </a:r>
            <a:r>
              <a:rPr lang="en-US" sz="3200" dirty="0" smtClean="0"/>
              <a:t> takes a </a:t>
            </a:r>
            <a:r>
              <a:rPr lang="en-US" sz="3200" u="sng" dirty="0" smtClean="0">
                <a:hlinkClick r:id="rId3"/>
              </a:rPr>
              <a:t>direct object</a:t>
            </a:r>
            <a:r>
              <a:rPr lang="en-US" sz="3200" dirty="0" smtClean="0"/>
              <a:t>.</a:t>
            </a:r>
            <a:br>
              <a:rPr lang="en-US" sz="3200" dirty="0" smtClean="0"/>
            </a:br>
            <a:r>
              <a:rPr lang="en-US" sz="3200" dirty="0" smtClean="0"/>
              <a:t>The direct object completes the meaning of the verb, but not every verb needs completion.</a:t>
            </a:r>
            <a:endParaRPr lang="ar-SA" sz="3200" dirty="0"/>
          </a:p>
        </p:txBody>
      </p:sp>
      <p:sp>
        <p:nvSpPr>
          <p:cNvPr id="3" name="Subtitle 2"/>
          <p:cNvSpPr>
            <a:spLocks noGrp="1"/>
          </p:cNvSpPr>
          <p:nvPr>
            <p:ph type="subTitle" idx="1"/>
          </p:nvPr>
        </p:nvSpPr>
        <p:spPr>
          <a:xfrm>
            <a:off x="228600" y="2514600"/>
            <a:ext cx="8610600" cy="4191000"/>
          </a:xfrm>
        </p:spPr>
        <p:txBody>
          <a:bodyPr>
            <a:normAutofit fontScale="40000" lnSpcReduction="20000"/>
          </a:bodyPr>
          <a:lstStyle/>
          <a:p>
            <a:pPr algn="l" rtl="0"/>
            <a:r>
              <a:rPr lang="en-US" b="1" dirty="0" smtClean="0"/>
              <a:t/>
            </a:r>
            <a:br>
              <a:rPr lang="en-US" b="1" dirty="0" smtClean="0"/>
            </a:br>
            <a:r>
              <a:rPr lang="en-US" sz="5600" b="1" dirty="0" smtClean="0">
                <a:solidFill>
                  <a:schemeClr val="bg2">
                    <a:lumMod val="50000"/>
                  </a:schemeClr>
                </a:solidFill>
              </a:rPr>
              <a:t>For example</a:t>
            </a:r>
            <a:r>
              <a:rPr lang="en-US" sz="5600" b="1" dirty="0" smtClean="0"/>
              <a:t>:</a:t>
            </a:r>
          </a:p>
          <a:p>
            <a:pPr lvl="0" algn="l" rtl="0"/>
            <a:r>
              <a:rPr lang="en-US" sz="6000" dirty="0" smtClean="0"/>
              <a:t>I built last year. </a:t>
            </a:r>
          </a:p>
          <a:p>
            <a:pPr lvl="0" algn="l" rtl="0"/>
            <a:r>
              <a:rPr lang="en-US" sz="6000" dirty="0" smtClean="0"/>
              <a:t>This sentence feels incomplete. Something is missing. </a:t>
            </a:r>
          </a:p>
          <a:p>
            <a:pPr lvl="0" algn="l" rtl="0"/>
            <a:r>
              <a:rPr lang="en-US" sz="6000" dirty="0" smtClean="0">
                <a:solidFill>
                  <a:srgbClr val="FF0000"/>
                </a:solidFill>
              </a:rPr>
              <a:t>What did I build?</a:t>
            </a:r>
            <a:r>
              <a:rPr lang="en-US" sz="6000" dirty="0" smtClean="0"/>
              <a:t/>
            </a:r>
            <a:br>
              <a:rPr lang="en-US" sz="6000" dirty="0" smtClean="0"/>
            </a:br>
            <a:r>
              <a:rPr lang="en-US" sz="6000" dirty="0" smtClean="0"/>
              <a:t>To complete the idea I should add a direct object: "I built </a:t>
            </a:r>
            <a:r>
              <a:rPr lang="en-US" sz="6000" dirty="0" smtClean="0">
                <a:solidFill>
                  <a:srgbClr val="FF0000"/>
                </a:solidFill>
              </a:rPr>
              <a:t>a house </a:t>
            </a:r>
            <a:r>
              <a:rPr lang="en-US" sz="6000" dirty="0" smtClean="0"/>
              <a:t>last year."  Now the idea is complete.</a:t>
            </a:r>
          </a:p>
          <a:p>
            <a:pPr algn="l" rtl="0"/>
            <a:endParaRPr lang="en-US" sz="6000" dirty="0" smtClean="0">
              <a:solidFill>
                <a:schemeClr val="accent1">
                  <a:lumMod val="50000"/>
                </a:schemeClr>
              </a:solidFill>
            </a:endParaRPr>
          </a:p>
          <a:p>
            <a:pPr algn="l" rtl="0"/>
            <a:r>
              <a:rPr lang="en-US" sz="6000" dirty="0" smtClean="0">
                <a:solidFill>
                  <a:schemeClr val="accent1">
                    <a:lumMod val="50000"/>
                  </a:schemeClr>
                </a:solidFill>
              </a:rPr>
              <a:t>An opposite example</a:t>
            </a:r>
            <a:r>
              <a:rPr lang="en-US" sz="6000" dirty="0" smtClean="0"/>
              <a:t>:</a:t>
            </a:r>
          </a:p>
          <a:p>
            <a:pPr lvl="0" algn="l" rtl="0"/>
            <a:r>
              <a:rPr lang="en-US" sz="6000" dirty="0" smtClean="0"/>
              <a:t>I ran yesterday. </a:t>
            </a:r>
          </a:p>
          <a:p>
            <a:pPr lvl="0" algn="l" rtl="0"/>
            <a:r>
              <a:rPr lang="en-US" sz="6000" dirty="0" smtClean="0"/>
              <a:t>This sentence is completely fine just like that, right? </a:t>
            </a:r>
          </a:p>
          <a:p>
            <a:pPr lvl="0" algn="l" rtl="0"/>
            <a:r>
              <a:rPr lang="en-US" sz="6000" dirty="0" smtClean="0"/>
              <a:t>The idea is complete, and the verb doesn't require a direct object.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a:xfrm>
            <a:off x="533400" y="228600"/>
            <a:ext cx="7854696" cy="6324600"/>
          </a:xfrm>
        </p:spPr>
        <p:txBody>
          <a:bodyPr>
            <a:normAutofit/>
          </a:bodyPr>
          <a:lstStyle/>
          <a:p>
            <a:pPr algn="ctr" rtl="0">
              <a:buFont typeface="Arial" pitchFamily="34" charset="0"/>
              <a:buChar char="•"/>
            </a:pPr>
            <a:r>
              <a:rPr lang="en-US" b="1" dirty="0" smtClean="0"/>
              <a:t>Definition:</a:t>
            </a:r>
            <a:r>
              <a:rPr lang="en-US" dirty="0" smtClean="0"/>
              <a:t> </a:t>
            </a:r>
          </a:p>
          <a:p>
            <a:pPr lvl="0" algn="ctr" rtl="0">
              <a:buFont typeface="Arial" pitchFamily="34" charset="0"/>
              <a:buChar char="•"/>
            </a:pPr>
            <a:r>
              <a:rPr lang="en-US" dirty="0" smtClean="0"/>
              <a:t>Verbs that </a:t>
            </a:r>
            <a:r>
              <a:rPr lang="en-US" b="1" u="sng" dirty="0" smtClean="0"/>
              <a:t>take direct objects</a:t>
            </a:r>
            <a:r>
              <a:rPr lang="en-US" dirty="0" smtClean="0"/>
              <a:t> are called </a:t>
            </a:r>
            <a:r>
              <a:rPr lang="en-US" b="1" dirty="0" smtClean="0"/>
              <a:t>transitive verbs</a:t>
            </a:r>
            <a:r>
              <a:rPr lang="en-US" dirty="0" smtClean="0"/>
              <a:t>.</a:t>
            </a:r>
            <a:br>
              <a:rPr lang="en-US" dirty="0" smtClean="0"/>
            </a:br>
            <a:r>
              <a:rPr lang="en-US" dirty="0" smtClean="0"/>
              <a:t>The meaning of a transitive verb is </a:t>
            </a:r>
            <a:r>
              <a:rPr lang="en-US" b="1" dirty="0" smtClean="0"/>
              <a:t>incomplete</a:t>
            </a:r>
            <a:r>
              <a:rPr lang="en-US" dirty="0" smtClean="0"/>
              <a:t> without a direct object.</a:t>
            </a:r>
            <a:br>
              <a:rPr lang="en-US" dirty="0" smtClean="0"/>
            </a:br>
            <a:endParaRPr lang="en-US" dirty="0" smtClean="0"/>
          </a:p>
          <a:p>
            <a:pPr lvl="0" algn="ctr" rtl="0"/>
            <a:r>
              <a:rPr lang="en-US" dirty="0" smtClean="0"/>
              <a:t>"She </a:t>
            </a:r>
            <a:r>
              <a:rPr lang="en-US" b="1" dirty="0" smtClean="0"/>
              <a:t>is drinking</a:t>
            </a:r>
            <a:r>
              <a:rPr lang="en-US" dirty="0" smtClean="0"/>
              <a:t> a glass of water."</a:t>
            </a:r>
          </a:p>
          <a:p>
            <a:pPr algn="ctr" rtl="0"/>
            <a:r>
              <a:rPr lang="en-US" dirty="0" smtClean="0"/>
              <a:t> </a:t>
            </a:r>
          </a:p>
          <a:p>
            <a:pPr lvl="0" algn="ctr" rtl="0">
              <a:buFont typeface="Arial" pitchFamily="34" charset="0"/>
              <a:buChar char="•"/>
            </a:pPr>
            <a:r>
              <a:rPr lang="en-US" dirty="0" smtClean="0"/>
              <a:t>Verbs that </a:t>
            </a:r>
            <a:r>
              <a:rPr lang="en-US" b="1" u="sng" dirty="0" smtClean="0"/>
              <a:t>don't take direct objects</a:t>
            </a:r>
            <a:r>
              <a:rPr lang="en-US" dirty="0" smtClean="0"/>
              <a:t> are called </a:t>
            </a:r>
            <a:r>
              <a:rPr lang="en-US" b="1" dirty="0" smtClean="0"/>
              <a:t>intransitive verbs</a:t>
            </a:r>
            <a:r>
              <a:rPr lang="en-US" dirty="0" smtClean="0"/>
              <a:t>.</a:t>
            </a:r>
            <a:br>
              <a:rPr lang="en-US" dirty="0" smtClean="0"/>
            </a:br>
            <a:r>
              <a:rPr lang="en-US" dirty="0" smtClean="0"/>
              <a:t>The meaning of an intransitive verb is </a:t>
            </a:r>
            <a:r>
              <a:rPr lang="en-US" b="1" dirty="0" smtClean="0"/>
              <a:t>complete</a:t>
            </a:r>
            <a:r>
              <a:rPr lang="en-US" dirty="0" smtClean="0"/>
              <a:t> by its own.</a:t>
            </a:r>
            <a:br>
              <a:rPr lang="en-US" dirty="0" smtClean="0"/>
            </a:br>
            <a:endParaRPr lang="en-US" dirty="0" smtClean="0"/>
          </a:p>
          <a:p>
            <a:pPr lvl="0" algn="ctr" rtl="0"/>
            <a:r>
              <a:rPr lang="en-US" dirty="0" smtClean="0"/>
              <a:t>"She </a:t>
            </a:r>
            <a:r>
              <a:rPr lang="en-US" b="1" dirty="0" smtClean="0"/>
              <a:t>is standing</a:t>
            </a:r>
            <a:r>
              <a:rPr lang="en-US" dirty="0" smtClean="0"/>
              <a:t>."</a:t>
            </a:r>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851648" cy="2895600"/>
          </a:xfrm>
        </p:spPr>
        <p:txBody>
          <a:bodyPr>
            <a:noAutofit/>
          </a:bodyPr>
          <a:lstStyle/>
          <a:p>
            <a:pPr algn="ctr"/>
            <a:r>
              <a:rPr lang="en-US" sz="3200" u="sng" dirty="0" smtClean="0">
                <a:solidFill>
                  <a:schemeClr val="bg1"/>
                </a:solidFill>
              </a:rPr>
              <a:t>Complement:</a:t>
            </a:r>
            <a:r>
              <a:rPr lang="en-US" sz="3200" dirty="0" smtClean="0">
                <a:solidFill>
                  <a:schemeClr val="bg1"/>
                </a:solidFill>
              </a:rPr>
              <a:t> </a:t>
            </a:r>
            <a:r>
              <a:rPr lang="en-US" sz="3200" dirty="0" smtClean="0"/>
              <a:t/>
            </a:r>
            <a:br>
              <a:rPr lang="en-US" sz="3200" dirty="0" smtClean="0"/>
            </a:br>
            <a:r>
              <a:rPr lang="en-US" sz="3200" dirty="0" smtClean="0"/>
              <a:t>A complement is a word or a group of words (usually an </a:t>
            </a:r>
            <a:r>
              <a:rPr lang="en-US" sz="3200" u="sng" dirty="0" smtClean="0">
                <a:hlinkClick r:id="rId2"/>
              </a:rPr>
              <a:t>adjective</a:t>
            </a:r>
            <a:r>
              <a:rPr lang="en-US" sz="3200" dirty="0" smtClean="0"/>
              <a:t> or a </a:t>
            </a:r>
            <a:r>
              <a:rPr lang="en-US" sz="3200" u="sng" dirty="0" smtClean="0">
                <a:hlinkClick r:id="rId2"/>
              </a:rPr>
              <a:t>noun</a:t>
            </a:r>
            <a:r>
              <a:rPr lang="en-US" sz="3200" dirty="0" smtClean="0"/>
              <a:t>), that is used after linking verbs (such as </a:t>
            </a:r>
            <a:r>
              <a:rPr lang="en-US" sz="3200" i="1" dirty="0" smtClean="0"/>
              <a:t>be</a:t>
            </a:r>
            <a:r>
              <a:rPr lang="en-US" sz="3200" dirty="0" smtClean="0"/>
              <a:t> and </a:t>
            </a:r>
            <a:r>
              <a:rPr lang="en-US" sz="3200" i="1" dirty="0" smtClean="0"/>
              <a:t>become</a:t>
            </a:r>
            <a:r>
              <a:rPr lang="en-US" sz="3200" dirty="0" smtClean="0"/>
              <a:t>). The complement identifies or describes the </a:t>
            </a:r>
            <a:r>
              <a:rPr lang="en-US" sz="3200" u="sng" dirty="0" smtClean="0">
                <a:hlinkClick r:id="rId3"/>
              </a:rPr>
              <a:t>subject</a:t>
            </a:r>
            <a:r>
              <a:rPr lang="en-US" sz="3200" dirty="0" smtClean="0"/>
              <a:t> of the </a:t>
            </a:r>
            <a:r>
              <a:rPr lang="en-US" sz="3200" u="sng" dirty="0" smtClean="0">
                <a:hlinkClick r:id="rId2"/>
              </a:rPr>
              <a:t>verb</a:t>
            </a:r>
            <a:endParaRPr lang="ar-SA" sz="3200" dirty="0"/>
          </a:p>
        </p:txBody>
      </p:sp>
      <p:sp>
        <p:nvSpPr>
          <p:cNvPr id="3" name="Subtitle 2"/>
          <p:cNvSpPr>
            <a:spLocks noGrp="1"/>
          </p:cNvSpPr>
          <p:nvPr>
            <p:ph type="subTitle" idx="1"/>
          </p:nvPr>
        </p:nvSpPr>
        <p:spPr>
          <a:xfrm>
            <a:off x="152400" y="3124200"/>
            <a:ext cx="8763000" cy="3429000"/>
          </a:xfrm>
        </p:spPr>
        <p:txBody>
          <a:bodyPr>
            <a:normAutofit/>
          </a:bodyPr>
          <a:lstStyle/>
          <a:p>
            <a:pPr lvl="0" algn="l" rtl="0"/>
            <a:r>
              <a:rPr lang="en-US" sz="3200" dirty="0" smtClean="0"/>
              <a:t>I am </a:t>
            </a:r>
            <a:r>
              <a:rPr lang="en-US" sz="3200" b="1" i="1" dirty="0" smtClean="0">
                <a:solidFill>
                  <a:srgbClr val="92D050"/>
                </a:solidFill>
              </a:rPr>
              <a:t>a singer</a:t>
            </a:r>
            <a:r>
              <a:rPr lang="en-US" sz="3200" dirty="0" smtClean="0"/>
              <a:t>. He is</a:t>
            </a:r>
            <a:r>
              <a:rPr lang="en-US" sz="3200" i="1" dirty="0" smtClean="0"/>
              <a:t> </a:t>
            </a:r>
            <a:r>
              <a:rPr lang="en-US" sz="3200" b="1" i="1" dirty="0" smtClean="0">
                <a:solidFill>
                  <a:srgbClr val="92D050"/>
                </a:solidFill>
              </a:rPr>
              <a:t>Jack</a:t>
            </a:r>
            <a:r>
              <a:rPr lang="en-US" sz="3200" dirty="0" smtClean="0"/>
              <a:t>. She became </a:t>
            </a:r>
            <a:r>
              <a:rPr lang="en-US" sz="3200" b="1" i="1" dirty="0" smtClean="0">
                <a:solidFill>
                  <a:srgbClr val="92D050"/>
                </a:solidFill>
              </a:rPr>
              <a:t>angry</a:t>
            </a:r>
            <a:r>
              <a:rPr lang="en-US" sz="3200" dirty="0" smtClean="0"/>
              <a:t>. Amy turned </a:t>
            </a:r>
            <a:r>
              <a:rPr lang="en-US" sz="3200" b="1" i="1" dirty="0" smtClean="0">
                <a:solidFill>
                  <a:srgbClr val="92D050"/>
                </a:solidFill>
              </a:rPr>
              <a:t>red</a:t>
            </a:r>
            <a:r>
              <a:rPr lang="en-US" sz="3200" dirty="0" smtClean="0"/>
              <a:t>.</a:t>
            </a:r>
          </a:p>
          <a:p>
            <a:pPr lvl="0" algn="l" rtl="0"/>
            <a:r>
              <a:rPr lang="en-US" sz="3200" dirty="0" smtClean="0"/>
              <a:t>I am </a:t>
            </a:r>
            <a:r>
              <a:rPr lang="en-US" sz="3200" b="1" i="1" dirty="0" smtClean="0">
                <a:solidFill>
                  <a:srgbClr val="92D050"/>
                </a:solidFill>
              </a:rPr>
              <a:t>Beth</a:t>
            </a:r>
            <a:r>
              <a:rPr lang="en-US" sz="3200" dirty="0" smtClean="0"/>
              <a:t>. You are </a:t>
            </a:r>
            <a:r>
              <a:rPr lang="en-US" sz="3200" b="1" i="1" dirty="0" smtClean="0">
                <a:solidFill>
                  <a:srgbClr val="92D050"/>
                </a:solidFill>
              </a:rPr>
              <a:t>a teacher</a:t>
            </a:r>
            <a:r>
              <a:rPr lang="en-US" sz="3200" dirty="0" smtClean="0"/>
              <a:t>. He is </a:t>
            </a:r>
            <a:r>
              <a:rPr lang="en-US" sz="3200" b="1" i="1" dirty="0" smtClean="0">
                <a:solidFill>
                  <a:srgbClr val="92D050"/>
                </a:solidFill>
              </a:rPr>
              <a:t>a good cook</a:t>
            </a:r>
            <a:r>
              <a:rPr lang="en-US" sz="3200" dirty="0" smtClean="0"/>
              <a:t>. He became </a:t>
            </a:r>
            <a:r>
              <a:rPr lang="en-US" sz="3200" b="1" i="1" dirty="0" smtClean="0">
                <a:solidFill>
                  <a:srgbClr val="92D050"/>
                </a:solidFill>
              </a:rPr>
              <a:t>a successful businessman</a:t>
            </a:r>
            <a:r>
              <a:rPr lang="en-US" sz="3200" dirty="0" smtClean="0"/>
              <a:t>. </a:t>
            </a:r>
          </a:p>
          <a:p>
            <a:pPr lvl="0" algn="l" rtl="0"/>
            <a:r>
              <a:rPr lang="en-US" sz="3200" dirty="0" smtClean="0"/>
              <a:t>Lisa seems </a:t>
            </a:r>
            <a:r>
              <a:rPr lang="en-US" sz="3200" b="1" i="1" dirty="0" smtClean="0">
                <a:solidFill>
                  <a:srgbClr val="92D050"/>
                </a:solidFill>
              </a:rPr>
              <a:t>more tired than usual</a:t>
            </a:r>
            <a:r>
              <a:rPr lang="en-US" sz="3200" dirty="0" smtClean="0"/>
              <a:t>. You don't look </a:t>
            </a:r>
            <a:r>
              <a:rPr lang="en-US" sz="3200" b="1" i="1" dirty="0" smtClean="0">
                <a:solidFill>
                  <a:srgbClr val="92D050"/>
                </a:solidFill>
              </a:rPr>
              <a:t>so surprised</a:t>
            </a:r>
            <a:r>
              <a:rPr lang="en-US" sz="3200" dirty="0" smtClean="0"/>
              <a:t>. Dinner smells </a:t>
            </a:r>
            <a:r>
              <a:rPr lang="en-US" sz="3200" b="1" i="1" dirty="0" smtClean="0">
                <a:solidFill>
                  <a:srgbClr val="92D050"/>
                </a:solidFill>
              </a:rPr>
              <a:t>wonderful</a:t>
            </a:r>
            <a:r>
              <a:rPr lang="en-US" sz="3200" dirty="0" smtClean="0"/>
              <a:t>!</a:t>
            </a:r>
          </a:p>
          <a:p>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1066800"/>
          </a:xfrm>
        </p:spPr>
        <p:txBody>
          <a:bodyPr/>
          <a:lstStyle/>
          <a:p>
            <a:pPr algn="ctr"/>
            <a:r>
              <a:rPr lang="en-US" dirty="0" smtClean="0"/>
              <a:t>Sentence Fragments</a:t>
            </a:r>
            <a:endParaRPr lang="ar-SA" dirty="0"/>
          </a:p>
        </p:txBody>
      </p:sp>
      <p:sp>
        <p:nvSpPr>
          <p:cNvPr id="3" name="Subtitle 2"/>
          <p:cNvSpPr>
            <a:spLocks noGrp="1"/>
          </p:cNvSpPr>
          <p:nvPr>
            <p:ph type="subTitle" idx="1"/>
          </p:nvPr>
        </p:nvSpPr>
        <p:spPr>
          <a:xfrm>
            <a:off x="228600" y="1219200"/>
            <a:ext cx="8610600" cy="5334000"/>
          </a:xfrm>
        </p:spPr>
        <p:txBody>
          <a:bodyPr>
            <a:normAutofit/>
          </a:bodyPr>
          <a:lstStyle/>
          <a:p>
            <a:pPr algn="l"/>
            <a:r>
              <a:rPr lang="en-US" sz="2800" i="1" dirty="0" smtClean="0">
                <a:latin typeface="Arial Rounded MT Bold" pitchFamily="34" charset="0"/>
              </a:rPr>
              <a:t>A </a:t>
            </a:r>
            <a:r>
              <a:rPr lang="en-US" sz="2800" i="1" dirty="0" smtClean="0">
                <a:solidFill>
                  <a:srgbClr val="FF0000"/>
                </a:solidFill>
                <a:latin typeface="Arial Rounded MT Bold" pitchFamily="34" charset="0"/>
              </a:rPr>
              <a:t>sentence fragment </a:t>
            </a:r>
            <a:r>
              <a:rPr lang="en-US" sz="2800" i="1" dirty="0" smtClean="0">
                <a:latin typeface="Arial Rounded MT Bold" pitchFamily="34" charset="0"/>
              </a:rPr>
              <a:t>is a group of words that looks like a sentence but</a:t>
            </a:r>
            <a:r>
              <a:rPr lang="en-US" sz="2800" dirty="0" smtClean="0">
                <a:latin typeface="Arial Rounded MT Bold" pitchFamily="34" charset="0"/>
              </a:rPr>
              <a:t>…. </a:t>
            </a:r>
          </a:p>
          <a:p>
            <a:pPr lvl="1" algn="l"/>
            <a:r>
              <a:rPr lang="en-US" dirty="0" smtClean="0">
                <a:latin typeface="Arial Rounded MT Bold" pitchFamily="34" charset="0"/>
              </a:rPr>
              <a:t>does not contain both a subject and a verb OR </a:t>
            </a:r>
          </a:p>
          <a:p>
            <a:pPr lvl="1" algn="l"/>
            <a:r>
              <a:rPr lang="en-US" dirty="0" smtClean="0">
                <a:latin typeface="Arial Rounded MT Bold" pitchFamily="34" charset="0"/>
              </a:rPr>
              <a:t> does not express a complete thought.</a:t>
            </a:r>
          </a:p>
          <a:p>
            <a:pPr lvl="1"/>
            <a:endParaRPr lang="en-US" sz="1600" dirty="0" smtClean="0">
              <a:latin typeface="Arial Rounded MT Bold" pitchFamily="34" charset="0"/>
            </a:endParaRPr>
          </a:p>
          <a:p>
            <a:pPr lvl="1" algn="l"/>
            <a:r>
              <a:rPr lang="en-US" dirty="0" smtClean="0">
                <a:latin typeface="Arial Rounded MT Bold" pitchFamily="34" charset="0"/>
              </a:rPr>
              <a:t>F </a:t>
            </a:r>
            <a:r>
              <a:rPr lang="en-US" dirty="0" smtClean="0">
                <a:latin typeface="Arial Rounded MT Bold" pitchFamily="34" charset="0"/>
              </a:rPr>
              <a:t>/ S	</a:t>
            </a:r>
            <a:r>
              <a:rPr lang="en-US" dirty="0" smtClean="0">
                <a:latin typeface="Arial Rounded MT Bold" pitchFamily="34" charset="0"/>
              </a:rPr>
              <a:t>When </a:t>
            </a:r>
            <a:r>
              <a:rPr lang="en-US" dirty="0" smtClean="0">
                <a:latin typeface="Arial Rounded MT Bold" pitchFamily="34" charset="0"/>
              </a:rPr>
              <a:t>I get home</a:t>
            </a:r>
          </a:p>
          <a:p>
            <a:pPr lvl="1" algn="l"/>
            <a:endParaRPr lang="en-US" sz="800" dirty="0" smtClean="0">
              <a:latin typeface="Arial Rounded MT Bold" pitchFamily="34" charset="0"/>
            </a:endParaRPr>
          </a:p>
          <a:p>
            <a:pPr lvl="1" algn="l"/>
            <a:r>
              <a:rPr lang="en-US" dirty="0" smtClean="0">
                <a:latin typeface="Arial Rounded MT Bold" pitchFamily="34" charset="0"/>
              </a:rPr>
              <a:t>F / S	Ran as fast as humanly </a:t>
            </a:r>
            <a:r>
              <a:rPr lang="en-US" dirty="0" smtClean="0">
                <a:latin typeface="Arial Rounded MT Bold" pitchFamily="34" charset="0"/>
              </a:rPr>
              <a:t>possible</a:t>
            </a:r>
          </a:p>
          <a:p>
            <a:pPr lvl="1" algn="l"/>
            <a:endParaRPr lang="en-US" sz="800" dirty="0" smtClean="0">
              <a:latin typeface="Arial Rounded MT Bold" pitchFamily="34" charset="0"/>
            </a:endParaRPr>
          </a:p>
          <a:p>
            <a:pPr lvl="1" algn="l"/>
            <a:r>
              <a:rPr lang="en-US" dirty="0" smtClean="0">
                <a:latin typeface="Arial Rounded MT Bold" pitchFamily="34" charset="0"/>
              </a:rPr>
              <a:t>F / S	Several decided not to attend	</a:t>
            </a:r>
          </a:p>
          <a:p>
            <a:pPr lvl="1" algn="l"/>
            <a:endParaRPr lang="en-US" sz="800" dirty="0" smtClean="0">
              <a:latin typeface="Arial Rounded MT Bold" pitchFamily="34" charset="0"/>
            </a:endParaRPr>
          </a:p>
          <a:p>
            <a:pPr lvl="1" algn="l"/>
            <a:r>
              <a:rPr lang="en-US" dirty="0" smtClean="0">
                <a:latin typeface="Arial Rounded MT Bold" pitchFamily="34" charset="0"/>
              </a:rPr>
              <a:t>F / S	Studied every spare moment</a:t>
            </a:r>
          </a:p>
          <a:p>
            <a:pPr lvl="1" algn="l"/>
            <a:endParaRPr lang="en-US" sz="800" dirty="0" smtClean="0">
              <a:latin typeface="Arial Rounded MT Bold" pitchFamily="34" charset="0"/>
            </a:endParaRPr>
          </a:p>
          <a:p>
            <a:pPr lvl="1" algn="l"/>
            <a:r>
              <a:rPr lang="en-US" dirty="0" smtClean="0">
                <a:latin typeface="Arial Rounded MT Bold" pitchFamily="34" charset="0"/>
              </a:rPr>
              <a:t>F / S	As soon as we arrived</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sz="4000" dirty="0" smtClean="0">
                <a:solidFill>
                  <a:schemeClr val="tx1"/>
                </a:solidFill>
              </a:rPr>
              <a:t>A fragment is just a part of a sentence. It can</a:t>
            </a:r>
            <a:r>
              <a:rPr lang="en-US" sz="4000" dirty="0" smtClean="0">
                <a:solidFill>
                  <a:schemeClr val="tx1"/>
                </a:solidFill>
                <a:latin typeface="Times New Roman"/>
              </a:rPr>
              <a:t>’</a:t>
            </a:r>
            <a:r>
              <a:rPr lang="en-US" sz="4000" dirty="0" smtClean="0">
                <a:solidFill>
                  <a:schemeClr val="tx1"/>
                </a:solidFill>
              </a:rPr>
              <a:t>t stand alone and make sense because it doesn</a:t>
            </a:r>
            <a:r>
              <a:rPr lang="en-US" sz="4000" dirty="0" smtClean="0">
                <a:solidFill>
                  <a:schemeClr val="tx1"/>
                </a:solidFill>
                <a:latin typeface="Times New Roman"/>
              </a:rPr>
              <a:t>’</a:t>
            </a:r>
            <a:r>
              <a:rPr lang="en-US" sz="4000" dirty="0" smtClean="0">
                <a:solidFill>
                  <a:schemeClr val="tx1"/>
                </a:solidFill>
              </a:rPr>
              <a:t>t have a </a:t>
            </a:r>
            <a:r>
              <a:rPr lang="en-US" sz="4000" i="1" dirty="0" smtClean="0">
                <a:solidFill>
                  <a:schemeClr val="tx1"/>
                </a:solidFill>
              </a:rPr>
              <a:t>who or what</a:t>
            </a:r>
            <a:r>
              <a:rPr lang="en-US" sz="4000" dirty="0" smtClean="0">
                <a:solidFill>
                  <a:schemeClr val="tx1"/>
                </a:solidFill>
              </a:rPr>
              <a:t> and </a:t>
            </a:r>
            <a:r>
              <a:rPr lang="en-US" sz="4000" i="1" dirty="0" smtClean="0">
                <a:solidFill>
                  <a:schemeClr val="tx1"/>
                </a:solidFill>
              </a:rPr>
              <a:t>what about it</a:t>
            </a:r>
            <a:r>
              <a:rPr lang="en-US" sz="4000" dirty="0" smtClean="0">
                <a:solidFill>
                  <a:schemeClr val="tx1"/>
                </a:solidFill>
              </a:rPr>
              <a:t>.  </a:t>
            </a:r>
            <a:r>
              <a:rPr lang="en-US" sz="6000" dirty="0" smtClean="0">
                <a:solidFill>
                  <a:schemeClr val="tx1"/>
                </a:solidFill>
              </a:rPr>
              <a:t/>
            </a:r>
            <a:br>
              <a:rPr lang="en-US" sz="6000" dirty="0" smtClean="0">
                <a:solidFill>
                  <a:schemeClr val="tx1"/>
                </a:solidFill>
              </a:rPr>
            </a:br>
            <a:endParaRPr lang="ar-SA" dirty="0"/>
          </a:p>
        </p:txBody>
      </p:sp>
      <p:sp>
        <p:nvSpPr>
          <p:cNvPr id="3" name="Subtitle 2"/>
          <p:cNvSpPr>
            <a:spLocks noGrp="1"/>
          </p:cNvSpPr>
          <p:nvPr>
            <p:ph type="subTitle" idx="1"/>
          </p:nvPr>
        </p:nvSpPr>
        <p:spPr>
          <a:xfrm>
            <a:off x="533400" y="2590800"/>
            <a:ext cx="7854696" cy="4038600"/>
          </a:xfrm>
        </p:spPr>
        <p:txBody>
          <a:bodyPr>
            <a:normAutofit/>
          </a:bodyPr>
          <a:lstStyle/>
          <a:p>
            <a:pPr algn="l"/>
            <a:r>
              <a:rPr lang="en-US" sz="4400" dirty="0" smtClean="0"/>
              <a:t>We</a:t>
            </a:r>
            <a:r>
              <a:rPr lang="en-US" sz="4400" dirty="0" smtClean="0">
                <a:latin typeface="Times New Roman"/>
              </a:rPr>
              <a:t>’</a:t>
            </a:r>
            <a:r>
              <a:rPr lang="en-US" sz="4400" dirty="0" smtClean="0"/>
              <a:t>ll now look at 3 more kinds of fragments: </a:t>
            </a:r>
            <a:r>
              <a:rPr lang="en-US" sz="4400" dirty="0" smtClean="0">
                <a:solidFill>
                  <a:srgbClr val="FF0000"/>
                </a:solidFill>
              </a:rPr>
              <a:t>added-detail fragments</a:t>
            </a:r>
            <a:r>
              <a:rPr lang="en-US" sz="4400" dirty="0" smtClean="0"/>
              <a:t>, </a:t>
            </a:r>
            <a:r>
              <a:rPr lang="en-US" sz="4400" i="1" dirty="0" smtClean="0">
                <a:solidFill>
                  <a:schemeClr val="bg2">
                    <a:lumMod val="50000"/>
                  </a:schemeClr>
                </a:solidFill>
              </a:rPr>
              <a:t>-</a:t>
            </a:r>
            <a:r>
              <a:rPr lang="en-US" sz="4400" i="1" dirty="0" err="1" smtClean="0">
                <a:solidFill>
                  <a:schemeClr val="bg2">
                    <a:lumMod val="50000"/>
                  </a:schemeClr>
                </a:solidFill>
              </a:rPr>
              <a:t>ing</a:t>
            </a:r>
            <a:r>
              <a:rPr lang="en-US" sz="4400" dirty="0" smtClean="0">
                <a:solidFill>
                  <a:schemeClr val="bg2">
                    <a:lumMod val="50000"/>
                  </a:schemeClr>
                </a:solidFill>
              </a:rPr>
              <a:t> fragments</a:t>
            </a:r>
            <a:r>
              <a:rPr lang="en-US" sz="4400" dirty="0" smtClean="0"/>
              <a:t>, and </a:t>
            </a:r>
            <a:r>
              <a:rPr lang="en-US" sz="4400" i="1" dirty="0" smtClean="0">
                <a:solidFill>
                  <a:schemeClr val="accent6">
                    <a:lumMod val="50000"/>
                  </a:schemeClr>
                </a:solidFill>
              </a:rPr>
              <a:t>to</a:t>
            </a:r>
            <a:r>
              <a:rPr lang="en-US" sz="4400" dirty="0" smtClean="0">
                <a:solidFill>
                  <a:schemeClr val="accent6">
                    <a:lumMod val="50000"/>
                  </a:schemeClr>
                </a:solidFill>
              </a:rPr>
              <a:t> fragments.</a:t>
            </a:r>
            <a:endParaRPr lang="ar-SA" sz="4400" dirty="0">
              <a:solidFill>
                <a:schemeClr val="accent6">
                  <a:lumMod val="5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851648" cy="1143000"/>
          </a:xfrm>
        </p:spPr>
        <p:txBody>
          <a:bodyPr>
            <a:noAutofit/>
          </a:bodyPr>
          <a:lstStyle/>
          <a:p>
            <a:pPr algn="ctr">
              <a:spcBef>
                <a:spcPct val="50000"/>
              </a:spcBef>
            </a:pPr>
            <a:r>
              <a:rPr lang="en-US" sz="5400" dirty="0" smtClean="0">
                <a:solidFill>
                  <a:schemeClr val="accent1"/>
                </a:solidFill>
              </a:rPr>
              <a:t>Added –detail fragments  </a:t>
            </a:r>
            <a:endParaRPr lang="en-US" sz="5400" dirty="0">
              <a:solidFill>
                <a:schemeClr val="accent1"/>
              </a:solidFill>
            </a:endParaRPr>
          </a:p>
        </p:txBody>
      </p:sp>
      <p:sp>
        <p:nvSpPr>
          <p:cNvPr id="3" name="Subtitle 2"/>
          <p:cNvSpPr>
            <a:spLocks noGrp="1"/>
          </p:cNvSpPr>
          <p:nvPr>
            <p:ph type="subTitle" idx="1"/>
          </p:nvPr>
        </p:nvSpPr>
        <p:spPr>
          <a:xfrm>
            <a:off x="533400" y="1371600"/>
            <a:ext cx="7854696" cy="4876800"/>
          </a:xfrm>
        </p:spPr>
        <p:txBody>
          <a:bodyPr>
            <a:noAutofit/>
          </a:bodyPr>
          <a:lstStyle/>
          <a:p>
            <a:pPr algn="l"/>
            <a:r>
              <a:rPr lang="en-US" sz="4000" dirty="0" smtClean="0">
                <a:solidFill>
                  <a:schemeClr val="hlink"/>
                </a:solidFill>
              </a:rPr>
              <a:t>It was an easy task</a:t>
            </a:r>
            <a:r>
              <a:rPr lang="en-US" sz="4000" dirty="0" smtClean="0"/>
              <a:t>. </a:t>
            </a:r>
            <a:r>
              <a:rPr lang="en-US" sz="4000" dirty="0" smtClean="0">
                <a:solidFill>
                  <a:srgbClr val="FF0000"/>
                </a:solidFill>
              </a:rPr>
              <a:t>Especially for someone so small. </a:t>
            </a:r>
            <a:r>
              <a:rPr lang="en-US" sz="4000" dirty="0" smtClean="0">
                <a:solidFill>
                  <a:srgbClr val="006600"/>
                </a:solidFill>
              </a:rPr>
              <a:t/>
            </a:r>
            <a:br>
              <a:rPr lang="en-US" sz="4000" dirty="0" smtClean="0">
                <a:solidFill>
                  <a:srgbClr val="006600"/>
                </a:solidFill>
              </a:rPr>
            </a:br>
            <a:r>
              <a:rPr lang="en-US" sz="4000" dirty="0" smtClean="0">
                <a:solidFill>
                  <a:schemeClr val="hlink"/>
                </a:solidFill>
              </a:rPr>
              <a:t>The corporation provides employees with benefits</a:t>
            </a:r>
            <a:r>
              <a:rPr lang="en-US" sz="4000" dirty="0" smtClean="0">
                <a:solidFill>
                  <a:srgbClr val="003399"/>
                </a:solidFill>
              </a:rPr>
              <a:t>.</a:t>
            </a:r>
            <a:r>
              <a:rPr lang="en-US" sz="4000" dirty="0" smtClean="0"/>
              <a:t> </a:t>
            </a:r>
            <a:r>
              <a:rPr lang="en-US" sz="4000" dirty="0" smtClean="0">
                <a:solidFill>
                  <a:srgbClr val="FF0000"/>
                </a:solidFill>
              </a:rPr>
              <a:t>Like 	medical insurance and a pension.</a:t>
            </a:r>
            <a:r>
              <a:rPr lang="en-US" sz="4000" dirty="0" smtClean="0">
                <a:solidFill>
                  <a:schemeClr val="accent1"/>
                </a:solidFill>
              </a:rPr>
              <a:t/>
            </a:r>
            <a:br>
              <a:rPr lang="en-US" sz="4000" dirty="0" smtClean="0">
                <a:solidFill>
                  <a:schemeClr val="accent1"/>
                </a:solidFill>
              </a:rPr>
            </a:br>
            <a:r>
              <a:rPr lang="en-US" sz="4000" dirty="0" smtClean="0">
                <a:solidFill>
                  <a:schemeClr val="hlink"/>
                </a:solidFill>
              </a:rPr>
              <a:t>We have ordered everything on the menu</a:t>
            </a:r>
            <a:r>
              <a:rPr lang="en-US" sz="4000" dirty="0" smtClean="0"/>
              <a:t>. </a:t>
            </a:r>
            <a:r>
              <a:rPr lang="en-US" sz="4000" dirty="0" smtClean="0">
                <a:solidFill>
                  <a:srgbClr val="FF0000"/>
                </a:solidFill>
              </a:rPr>
              <a:t>Except fried buffalo </a:t>
            </a:r>
            <a:r>
              <a:rPr lang="en-US" sz="4000" dirty="0" smtClean="0">
                <a:solidFill>
                  <a:srgbClr val="FF0000"/>
                </a:solidFill>
              </a:rPr>
              <a:t>wings.</a:t>
            </a:r>
            <a:r>
              <a:rPr lang="en-US" sz="4000" dirty="0" smtClean="0">
                <a:solidFill>
                  <a:schemeClr val="accent1"/>
                </a:solidFill>
              </a:rPr>
              <a:t>	</a:t>
            </a:r>
            <a:endParaRPr lang="ar-SA" sz="4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914400"/>
          </a:xfrm>
        </p:spPr>
        <p:txBody>
          <a:bodyPr>
            <a:noAutofit/>
          </a:bodyPr>
          <a:lstStyle/>
          <a:p>
            <a:pPr algn="ctr"/>
            <a:r>
              <a:rPr lang="en-US" sz="7200" i="1" dirty="0" smtClean="0"/>
              <a:t>-</a:t>
            </a:r>
            <a:r>
              <a:rPr lang="en-US" sz="7200" i="1" dirty="0" err="1" smtClean="0"/>
              <a:t>ing</a:t>
            </a:r>
            <a:r>
              <a:rPr lang="en-US" sz="7200" i="1" dirty="0" smtClean="0"/>
              <a:t> </a:t>
            </a:r>
            <a:r>
              <a:rPr lang="en-US" sz="7200" dirty="0" smtClean="0"/>
              <a:t>fragments</a:t>
            </a:r>
            <a:endParaRPr lang="ar-SA" sz="7200" dirty="0"/>
          </a:p>
        </p:txBody>
      </p:sp>
      <p:sp>
        <p:nvSpPr>
          <p:cNvPr id="3" name="Subtitle 2"/>
          <p:cNvSpPr>
            <a:spLocks noGrp="1"/>
          </p:cNvSpPr>
          <p:nvPr>
            <p:ph type="subTitle" idx="1"/>
          </p:nvPr>
        </p:nvSpPr>
        <p:spPr>
          <a:xfrm>
            <a:off x="533400" y="1143000"/>
            <a:ext cx="7854696" cy="5334000"/>
          </a:xfrm>
        </p:spPr>
        <p:txBody>
          <a:bodyPr/>
          <a:lstStyle/>
          <a:p>
            <a:pPr algn="l">
              <a:spcBef>
                <a:spcPct val="50000"/>
              </a:spcBef>
            </a:pPr>
            <a:r>
              <a:rPr lang="en-US" sz="4000" dirty="0" smtClean="0">
                <a:solidFill>
                  <a:schemeClr val="hlink"/>
                </a:solidFill>
              </a:rPr>
              <a:t>I sprinted down the street</a:t>
            </a:r>
            <a:r>
              <a:rPr lang="en-US" sz="4000" dirty="0" smtClean="0">
                <a:solidFill>
                  <a:srgbClr val="003399"/>
                </a:solidFill>
              </a:rPr>
              <a:t>.</a:t>
            </a:r>
            <a:r>
              <a:rPr lang="en-US" sz="4000" dirty="0" smtClean="0"/>
              <a:t> </a:t>
            </a:r>
            <a:r>
              <a:rPr lang="en-US" sz="4000" dirty="0" smtClean="0">
                <a:solidFill>
                  <a:srgbClr val="FF0000"/>
                </a:solidFill>
              </a:rPr>
              <a:t>Trying to catch the train.</a:t>
            </a:r>
          </a:p>
          <a:p>
            <a:pPr algn="l">
              <a:spcBef>
                <a:spcPct val="50000"/>
              </a:spcBef>
            </a:pPr>
            <a:r>
              <a:rPr lang="en-US" sz="4000" dirty="0" smtClean="0">
                <a:solidFill>
                  <a:schemeClr val="hlink"/>
                </a:solidFill>
                <a:cs typeface="Arial" pitchFamily="34" charset="0"/>
              </a:rPr>
              <a:t>The campers sat by the fire</a:t>
            </a:r>
            <a:r>
              <a:rPr lang="en-US" sz="4000" dirty="0" smtClean="0">
                <a:cs typeface="Arial" pitchFamily="34" charset="0"/>
              </a:rPr>
              <a:t>. </a:t>
            </a:r>
            <a:r>
              <a:rPr lang="en-US" sz="4000" dirty="0" smtClean="0">
                <a:solidFill>
                  <a:srgbClr val="FF0000"/>
                </a:solidFill>
                <a:cs typeface="Arial" pitchFamily="34" charset="0"/>
              </a:rPr>
              <a:t>Telling </a:t>
            </a:r>
            <a:r>
              <a:rPr lang="en-US" sz="4000" dirty="0" smtClean="0">
                <a:solidFill>
                  <a:srgbClr val="FF0000"/>
                </a:solidFill>
                <a:cs typeface="Arial" pitchFamily="34" charset="0"/>
              </a:rPr>
              <a:t>stories </a:t>
            </a:r>
            <a:r>
              <a:rPr lang="en-US" sz="4000" dirty="0" smtClean="0">
                <a:solidFill>
                  <a:srgbClr val="FF0000"/>
                </a:solidFill>
                <a:cs typeface="Arial" pitchFamily="34" charset="0"/>
              </a:rPr>
              <a:t>and playing card </a:t>
            </a:r>
            <a:r>
              <a:rPr lang="en-US" sz="4000" dirty="0" smtClean="0">
                <a:solidFill>
                  <a:srgbClr val="FF0000"/>
                </a:solidFill>
                <a:cs typeface="Arial" pitchFamily="34" charset="0"/>
              </a:rPr>
              <a:t>games.</a:t>
            </a:r>
            <a:r>
              <a:rPr lang="en-US" sz="4000" dirty="0" smtClean="0">
                <a:solidFill>
                  <a:schemeClr val="accent1"/>
                </a:solidFill>
                <a:cs typeface="Arial" pitchFamily="34" charset="0"/>
              </a:rPr>
              <a:t>	</a:t>
            </a:r>
            <a:endParaRPr lang="en-US" sz="4000" dirty="0" smtClean="0">
              <a:solidFill>
                <a:schemeClr val="accent1"/>
              </a:solidFill>
            </a:endParaRPr>
          </a:p>
          <a:p>
            <a:pPr algn="l">
              <a:spcBef>
                <a:spcPct val="50000"/>
              </a:spcBef>
            </a:pPr>
            <a:r>
              <a:rPr lang="en-US" sz="4000" dirty="0" smtClean="0">
                <a:solidFill>
                  <a:schemeClr val="hlink"/>
                </a:solidFill>
                <a:cs typeface="Arial" pitchFamily="34" charset="0"/>
              </a:rPr>
              <a:t>The scientists continued their research</a:t>
            </a:r>
            <a:r>
              <a:rPr lang="en-US" sz="4000" dirty="0" smtClean="0">
                <a:solidFill>
                  <a:srgbClr val="000000"/>
                </a:solidFill>
                <a:cs typeface="Arial" pitchFamily="34" charset="0"/>
              </a:rPr>
              <a:t>. </a:t>
            </a:r>
            <a:r>
              <a:rPr lang="en-US" sz="4000" dirty="0" smtClean="0">
                <a:solidFill>
                  <a:srgbClr val="FF0000"/>
                </a:solidFill>
                <a:cs typeface="Arial" pitchFamily="34" charset="0"/>
              </a:rPr>
              <a:t>Hoping </a:t>
            </a:r>
            <a:r>
              <a:rPr lang="en-US" sz="4000" dirty="0" smtClean="0">
                <a:solidFill>
                  <a:srgbClr val="FF0000"/>
                </a:solidFill>
                <a:cs typeface="Arial" pitchFamily="34" charset="0"/>
              </a:rPr>
              <a:t>to</a:t>
            </a:r>
            <a:r>
              <a:rPr lang="en-US" sz="4000" dirty="0" smtClean="0">
                <a:solidFill>
                  <a:srgbClr val="FF0000"/>
                </a:solidFill>
                <a:cs typeface="Arial" pitchFamily="34" charset="0"/>
              </a:rPr>
              <a:t> find a cure.</a:t>
            </a:r>
            <a:r>
              <a:rPr lang="en-US" sz="4000" dirty="0" smtClean="0">
                <a:solidFill>
                  <a:srgbClr val="FF0000"/>
                </a:solidFill>
                <a:cs typeface="Arial" pitchFamily="34" charset="0"/>
              </a:rPr>
              <a:t> </a:t>
            </a:r>
            <a:r>
              <a:rPr lang="en-US" sz="4000" dirty="0" smtClean="0">
                <a:solidFill>
                  <a:schemeClr val="accent1"/>
                </a:solidFill>
                <a:cs typeface="Arial" pitchFamily="34" charset="0"/>
              </a:rPr>
              <a:t>	</a:t>
            </a:r>
            <a:endParaRPr lang="en-US" sz="4000" dirty="0" smtClean="0">
              <a:solidFill>
                <a:schemeClr val="accent1"/>
              </a:solidFill>
            </a:endParaRPr>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1219200"/>
          </a:xfrm>
        </p:spPr>
        <p:txBody>
          <a:bodyPr>
            <a:normAutofit/>
          </a:bodyPr>
          <a:lstStyle/>
          <a:p>
            <a:pPr algn="ctr"/>
            <a:r>
              <a:rPr lang="en-US" sz="6600" dirty="0" smtClean="0"/>
              <a:t>To Fragments</a:t>
            </a:r>
            <a:endParaRPr lang="ar-SA" sz="6600" dirty="0"/>
          </a:p>
        </p:txBody>
      </p:sp>
      <p:sp>
        <p:nvSpPr>
          <p:cNvPr id="3" name="Subtitle 2"/>
          <p:cNvSpPr>
            <a:spLocks noGrp="1"/>
          </p:cNvSpPr>
          <p:nvPr>
            <p:ph type="subTitle" idx="1"/>
          </p:nvPr>
        </p:nvSpPr>
        <p:spPr>
          <a:xfrm>
            <a:off x="533400" y="1524000"/>
            <a:ext cx="7854696" cy="5105400"/>
          </a:xfrm>
        </p:spPr>
        <p:txBody>
          <a:bodyPr/>
          <a:lstStyle/>
          <a:p>
            <a:pPr algn="l">
              <a:spcBef>
                <a:spcPct val="50000"/>
              </a:spcBef>
            </a:pPr>
            <a:r>
              <a:rPr lang="en-US" sz="3600" dirty="0" smtClean="0">
                <a:solidFill>
                  <a:schemeClr val="hlink"/>
                </a:solidFill>
              </a:rPr>
              <a:t>They are going to Ashville for the weekend</a:t>
            </a:r>
            <a:r>
              <a:rPr lang="en-US" sz="3600" dirty="0" smtClean="0"/>
              <a:t>. </a:t>
            </a:r>
            <a:r>
              <a:rPr lang="en-US" sz="3600" dirty="0" smtClean="0">
                <a:solidFill>
                  <a:srgbClr val="FF0000"/>
                </a:solidFill>
              </a:rPr>
              <a:t>To </a:t>
            </a:r>
            <a:r>
              <a:rPr lang="en-US" sz="3600" dirty="0" smtClean="0">
                <a:solidFill>
                  <a:srgbClr val="FF0000"/>
                </a:solidFill>
              </a:rPr>
              <a:t>celebrate</a:t>
            </a:r>
            <a:r>
              <a:rPr lang="en-US" sz="3600" dirty="0" smtClean="0">
                <a:solidFill>
                  <a:srgbClr val="FF0000"/>
                </a:solidFill>
              </a:rPr>
              <a:t> </a:t>
            </a:r>
            <a:r>
              <a:rPr lang="en-US" sz="3600" dirty="0" smtClean="0">
                <a:solidFill>
                  <a:srgbClr val="FF0000"/>
                </a:solidFill>
              </a:rPr>
              <a:t> their  anniversary</a:t>
            </a:r>
            <a:r>
              <a:rPr lang="en-US" sz="3600" dirty="0" smtClean="0">
                <a:solidFill>
                  <a:srgbClr val="FF0000"/>
                </a:solidFill>
              </a:rPr>
              <a:t>.</a:t>
            </a:r>
            <a:r>
              <a:rPr lang="en-US" sz="3600" dirty="0" smtClean="0">
                <a:solidFill>
                  <a:srgbClr val="FF0000"/>
                </a:solidFill>
              </a:rPr>
              <a:t> </a:t>
            </a:r>
            <a:r>
              <a:rPr lang="en-US" sz="3600" dirty="0" smtClean="0">
                <a:solidFill>
                  <a:srgbClr val="FF0000"/>
                </a:solidFill>
              </a:rPr>
              <a:t>	</a:t>
            </a:r>
          </a:p>
          <a:p>
            <a:pPr algn="l">
              <a:spcBef>
                <a:spcPct val="50000"/>
              </a:spcBef>
            </a:pPr>
            <a:r>
              <a:rPr lang="en-US" sz="3600" dirty="0" smtClean="0">
                <a:solidFill>
                  <a:schemeClr val="hlink"/>
                </a:solidFill>
              </a:rPr>
              <a:t>We walked up sixteen flights of stairs</a:t>
            </a:r>
            <a:r>
              <a:rPr lang="en-US" sz="3600" dirty="0" smtClean="0"/>
              <a:t>. </a:t>
            </a:r>
            <a:r>
              <a:rPr lang="en-US" sz="3600" dirty="0" smtClean="0">
                <a:solidFill>
                  <a:srgbClr val="FF0000"/>
                </a:solidFill>
              </a:rPr>
              <a:t>	 To prove to </a:t>
            </a:r>
            <a:r>
              <a:rPr lang="en-US" sz="3600" dirty="0" smtClean="0">
                <a:solidFill>
                  <a:srgbClr val="FF0000"/>
                </a:solidFill>
              </a:rPr>
              <a:t>ourselves </a:t>
            </a:r>
            <a:r>
              <a:rPr lang="en-US" sz="3600" dirty="0" smtClean="0">
                <a:solidFill>
                  <a:srgbClr val="FF0000"/>
                </a:solidFill>
              </a:rPr>
              <a:t>we could do it. </a:t>
            </a:r>
          </a:p>
          <a:p>
            <a:pPr algn="l">
              <a:spcBef>
                <a:spcPct val="50000"/>
              </a:spcBef>
            </a:pPr>
            <a:r>
              <a:rPr lang="en-US" sz="3600" dirty="0" smtClean="0">
                <a:solidFill>
                  <a:schemeClr val="hlink"/>
                </a:solidFill>
                <a:cs typeface="Arial" pitchFamily="34" charset="0"/>
              </a:rPr>
              <a:t>Tanya reads the newspaper daily</a:t>
            </a:r>
            <a:r>
              <a:rPr lang="en-US" sz="3600" dirty="0" smtClean="0">
                <a:cs typeface="Arial" pitchFamily="34" charset="0"/>
              </a:rPr>
              <a:t>. </a:t>
            </a:r>
            <a:r>
              <a:rPr lang="en-US" sz="3600" dirty="0" smtClean="0">
                <a:solidFill>
                  <a:srgbClr val="FF0000"/>
                </a:solidFill>
                <a:cs typeface="Arial" pitchFamily="34" charset="0"/>
              </a:rPr>
              <a:t>To find out </a:t>
            </a:r>
            <a:r>
              <a:rPr lang="en-US" sz="3600" dirty="0" smtClean="0">
                <a:solidFill>
                  <a:srgbClr val="FF0000"/>
                </a:solidFill>
                <a:cs typeface="Arial" pitchFamily="34" charset="0"/>
              </a:rPr>
              <a:t>about</a:t>
            </a:r>
            <a:r>
              <a:rPr lang="en-US" sz="3600" dirty="0" smtClean="0">
                <a:solidFill>
                  <a:srgbClr val="FF0000"/>
                </a:solidFill>
                <a:cs typeface="Arial" pitchFamily="34" charset="0"/>
              </a:rPr>
              <a:t> 	 job </a:t>
            </a:r>
            <a:r>
              <a:rPr lang="en-US" sz="3600" dirty="0" smtClean="0">
                <a:solidFill>
                  <a:srgbClr val="FF0000"/>
                </a:solidFill>
                <a:cs typeface="Arial" pitchFamily="34" charset="0"/>
              </a:rPr>
              <a:t> possibilities</a:t>
            </a:r>
            <a:r>
              <a:rPr lang="en-US" sz="3600" dirty="0" smtClean="0">
                <a:solidFill>
                  <a:srgbClr val="FF0000"/>
                </a:solidFill>
                <a:cs typeface="Arial" pitchFamily="34" charset="0"/>
              </a:rPr>
              <a:t>. </a:t>
            </a:r>
            <a:endParaRPr lang="en-US" sz="3600" dirty="0" smtClean="0">
              <a:solidFill>
                <a:srgbClr val="FF0000"/>
              </a:solidFill>
            </a:endParaRP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SA"/>
          </a:p>
        </p:txBody>
      </p:sp>
      <p:sp>
        <p:nvSpPr>
          <p:cNvPr id="3" name="Subtitle 2"/>
          <p:cNvSpPr>
            <a:spLocks noGrp="1"/>
          </p:cNvSpPr>
          <p:nvPr>
            <p:ph type="subTitle" idx="1"/>
          </p:nvPr>
        </p:nvSpPr>
        <p:spPr>
          <a:xfrm>
            <a:off x="533400" y="457200"/>
            <a:ext cx="8229600" cy="6096000"/>
          </a:xfrm>
        </p:spPr>
        <p:txBody>
          <a:bodyPr>
            <a:normAutofit/>
          </a:bodyPr>
          <a:lstStyle/>
          <a:p>
            <a:pPr algn="ctr"/>
            <a:r>
              <a:rPr lang="en-US" sz="4000" b="1" dirty="0" smtClean="0">
                <a:solidFill>
                  <a:schemeClr val="tx2"/>
                </a:solidFill>
              </a:rPr>
              <a:t>SUMMARY</a:t>
            </a:r>
            <a:r>
              <a:rPr lang="en-US" sz="3600" b="1" dirty="0" smtClean="0">
                <a:solidFill>
                  <a:schemeClr val="tx2"/>
                </a:solidFill>
              </a:rPr>
              <a:t> </a:t>
            </a:r>
          </a:p>
          <a:p>
            <a:pPr algn="ctr">
              <a:spcBef>
                <a:spcPct val="70000"/>
              </a:spcBef>
            </a:pPr>
            <a:r>
              <a:rPr lang="en-US" sz="2800" b="1" dirty="0" smtClean="0">
                <a:latin typeface="Microsoft Sans Serif" pitchFamily="34" charset="0"/>
                <a:cs typeface="Microsoft Sans Serif" pitchFamily="34" charset="0"/>
                <a:sym typeface="CommonBullets" pitchFamily="34" charset="2"/>
              </a:rPr>
              <a:t>      </a:t>
            </a:r>
            <a:r>
              <a:rPr lang="en-US" sz="4000" dirty="0" smtClean="0"/>
              <a:t>A sentence has two parts.</a:t>
            </a:r>
          </a:p>
          <a:p>
            <a:pPr algn="ctr"/>
            <a:r>
              <a:rPr lang="en-US" sz="4000" dirty="0" smtClean="0">
                <a:latin typeface="Microsoft Sans Serif" pitchFamily="34" charset="0"/>
                <a:cs typeface="Microsoft Sans Serif" pitchFamily="34" charset="0"/>
                <a:sym typeface="CommonBullets" pitchFamily="34" charset="2"/>
              </a:rPr>
              <a:t>      </a:t>
            </a:r>
            <a:r>
              <a:rPr lang="en-US" sz="4000" dirty="0" smtClean="0"/>
              <a:t>The subject part tells </a:t>
            </a:r>
            <a:r>
              <a:rPr lang="en-US" sz="4000" i="1" dirty="0" smtClean="0"/>
              <a:t>who or what</a:t>
            </a:r>
            <a:r>
              <a:rPr lang="en-US" sz="4000" dirty="0" smtClean="0"/>
              <a:t>.</a:t>
            </a:r>
          </a:p>
          <a:p>
            <a:pPr algn="ctr"/>
            <a:r>
              <a:rPr lang="en-US" sz="4000" dirty="0" smtClean="0">
                <a:latin typeface="Microsoft Sans Serif" pitchFamily="34" charset="0"/>
                <a:cs typeface="Microsoft Sans Serif" pitchFamily="34" charset="0"/>
                <a:sym typeface="CommonBullets" pitchFamily="34" charset="2"/>
              </a:rPr>
              <a:t>      </a:t>
            </a:r>
            <a:r>
              <a:rPr lang="en-US" sz="4000" dirty="0" smtClean="0"/>
              <a:t>The predicate part tells </a:t>
            </a:r>
            <a:r>
              <a:rPr lang="en-US" sz="4000" i="1" dirty="0" smtClean="0"/>
              <a:t>what about it</a:t>
            </a:r>
            <a:r>
              <a:rPr lang="en-US" sz="4000" dirty="0" smtClean="0"/>
              <a:t>. </a:t>
            </a:r>
          </a:p>
          <a:p>
            <a:pPr algn="ctr"/>
            <a:r>
              <a:rPr lang="en-US" sz="4000" dirty="0" smtClean="0"/>
              <a:t>     </a:t>
            </a:r>
            <a:r>
              <a:rPr lang="en-US" sz="4000" dirty="0" smtClean="0">
                <a:latin typeface="Microsoft Sans Serif" pitchFamily="34" charset="0"/>
                <a:cs typeface="Microsoft Sans Serif" pitchFamily="34" charset="0"/>
                <a:sym typeface="CommonBullets" pitchFamily="34" charset="2"/>
              </a:rPr>
              <a:t></a:t>
            </a:r>
            <a:r>
              <a:rPr lang="en-US" sz="4000" dirty="0" smtClean="0"/>
              <a:t> These 2 parts connect to form a stable sentence structure</a:t>
            </a:r>
            <a:r>
              <a:rPr lang="en-US" sz="2800" dirty="0" smtClean="0"/>
              <a:t>.</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rtl="1"/>
            <a:r>
              <a:rPr lang="en-US" sz="3600" dirty="0" smtClean="0"/>
              <a:t>The following are not complete sentences.</a:t>
            </a:r>
            <a:r>
              <a:rPr lang="en-US" sz="1600" dirty="0" smtClean="0"/>
              <a:t/>
            </a:r>
            <a:br>
              <a:rPr lang="en-US" sz="1600" dirty="0" smtClean="0"/>
            </a:br>
            <a:endParaRPr lang="ar-SA" dirty="0"/>
          </a:p>
        </p:txBody>
      </p:sp>
      <p:sp>
        <p:nvSpPr>
          <p:cNvPr id="3" name="Subtitle 2"/>
          <p:cNvSpPr>
            <a:spLocks noGrp="1"/>
          </p:cNvSpPr>
          <p:nvPr>
            <p:ph type="subTitle" idx="1"/>
          </p:nvPr>
        </p:nvSpPr>
        <p:spPr>
          <a:xfrm>
            <a:off x="533400" y="3228536"/>
            <a:ext cx="7854696" cy="3019864"/>
          </a:xfrm>
          <a:effectLst>
            <a:outerShdw blurRad="50800" dist="38100" dir="2700000" algn="tl" rotWithShape="0">
              <a:prstClr val="black">
                <a:alpha val="40000"/>
              </a:prstClr>
            </a:outerShdw>
          </a:effectLst>
        </p:spPr>
        <p:txBody>
          <a:bodyPr>
            <a:noAutofit/>
          </a:bodyPr>
          <a:lstStyle/>
          <a:p>
            <a:pPr marL="514350" indent="-514350" algn="l" rtl="0">
              <a:buFont typeface="Arial" pitchFamily="34" charset="0"/>
              <a:buChar char="•"/>
            </a:pPr>
            <a:r>
              <a:rPr lang="en-US" sz="3600" dirty="0" smtClean="0"/>
              <a:t>She gave me the. (What did she give me?)</a:t>
            </a:r>
            <a:br>
              <a:rPr lang="en-US" sz="3600" dirty="0" smtClean="0"/>
            </a:br>
            <a:endParaRPr lang="en-US" sz="3600" dirty="0" smtClean="0"/>
          </a:p>
          <a:p>
            <a:pPr marL="514350" indent="-514350" algn="l" rtl="0">
              <a:buFont typeface="Arial" pitchFamily="34" charset="0"/>
              <a:buChar char="•"/>
            </a:pPr>
            <a:r>
              <a:rPr lang="en-US" sz="3600" dirty="0" smtClean="0"/>
              <a:t>Will build the house. (Who will build the house?)</a:t>
            </a:r>
            <a:br>
              <a:rPr lang="en-US" sz="3600" dirty="0" smtClean="0"/>
            </a:br>
            <a:endParaRPr lang="ar-SA"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2971800"/>
          </a:xfrm>
          <a:solidFill>
            <a:schemeClr val="bg2"/>
          </a:solidFill>
          <a:ln/>
        </p:spPr>
        <p:style>
          <a:lnRef idx="1">
            <a:schemeClr val="accent3"/>
          </a:lnRef>
          <a:fillRef idx="3">
            <a:schemeClr val="accent3"/>
          </a:fillRef>
          <a:effectRef idx="2">
            <a:schemeClr val="accent3"/>
          </a:effectRef>
          <a:fontRef idx="minor">
            <a:schemeClr val="lt1"/>
          </a:fontRef>
        </p:style>
        <p:txBody>
          <a:bodyPr>
            <a:normAutofit fontScale="90000"/>
          </a:bodyPr>
          <a:lstStyle/>
          <a:p>
            <a:pPr algn="ctr" rtl="1"/>
            <a:r>
              <a:rPr lang="en-US" dirty="0" smtClean="0"/>
              <a:t>A sentence can express </a:t>
            </a:r>
            <a:r>
              <a:rPr lang="en-US" i="1" dirty="0" smtClean="0"/>
              <a:t>a statement, a question, an order, a wish</a:t>
            </a:r>
            <a:r>
              <a:rPr lang="en-US" dirty="0" smtClean="0"/>
              <a:t>.</a:t>
            </a:r>
            <a:br>
              <a:rPr lang="en-US" dirty="0" smtClean="0"/>
            </a:br>
            <a:endParaRPr lang="ar-SA" dirty="0"/>
          </a:p>
        </p:txBody>
      </p:sp>
      <p:sp>
        <p:nvSpPr>
          <p:cNvPr id="3" name="Subtitle 2"/>
          <p:cNvSpPr>
            <a:spLocks noGrp="1"/>
          </p:cNvSpPr>
          <p:nvPr>
            <p:ph type="subTitle" idx="1"/>
          </p:nvPr>
        </p:nvSpPr>
        <p:spPr>
          <a:xfrm>
            <a:off x="533400" y="3228536"/>
            <a:ext cx="7854696" cy="3324664"/>
          </a:xfrm>
        </p:spPr>
        <p:txBody>
          <a:bodyPr>
            <a:normAutofit fontScale="92500" lnSpcReduction="10000"/>
          </a:bodyPr>
          <a:lstStyle/>
          <a:p>
            <a:pPr algn="l"/>
            <a:endParaRPr lang="en-US" dirty="0" smtClean="0"/>
          </a:p>
          <a:p>
            <a:pPr algn="l"/>
            <a:r>
              <a:rPr lang="en-US" dirty="0" smtClean="0"/>
              <a:t>EX: </a:t>
            </a:r>
          </a:p>
          <a:p>
            <a:pPr marL="514350" indent="-514350" algn="l" rtl="0">
              <a:buFont typeface="+mj-lt"/>
              <a:buAutoNum type="arabicPeriod"/>
            </a:pPr>
            <a:r>
              <a:rPr lang="en-US" sz="3900" dirty="0" smtClean="0"/>
              <a:t>You are tall.</a:t>
            </a:r>
          </a:p>
          <a:p>
            <a:pPr marL="514350" indent="-514350" algn="l" rtl="0">
              <a:buFont typeface="+mj-lt"/>
              <a:buAutoNum type="arabicPeriod"/>
            </a:pPr>
            <a:r>
              <a:rPr lang="en-US" sz="3900" dirty="0" smtClean="0"/>
              <a:t>Are you tall?</a:t>
            </a:r>
          </a:p>
          <a:p>
            <a:pPr marL="514350" indent="-514350" algn="l" rtl="0">
              <a:buFont typeface="+mj-lt"/>
              <a:buAutoNum type="arabicPeriod"/>
            </a:pPr>
            <a:r>
              <a:rPr lang="en-US" sz="3900" dirty="0" smtClean="0"/>
              <a:t>Be tall.</a:t>
            </a:r>
          </a:p>
          <a:p>
            <a:pPr marL="514350" indent="-514350" algn="l" rtl="0">
              <a:buFont typeface="+mj-lt"/>
              <a:buAutoNum type="arabicPeriod"/>
            </a:pPr>
            <a:r>
              <a:rPr lang="en-US" sz="3900" dirty="0" smtClean="0"/>
              <a:t>I wish I were taller.</a:t>
            </a:r>
            <a:endParaRPr lang="ar-SA" sz="3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851648" cy="1600200"/>
          </a:xfrm>
        </p:spPr>
        <p:txBody>
          <a:bodyPr>
            <a:normAutofit fontScale="90000"/>
          </a:bodyPr>
          <a:lstStyle/>
          <a:p>
            <a:pPr algn="ctr" rtl="1"/>
            <a:r>
              <a:rPr lang="en-US" sz="4800" dirty="0" smtClean="0"/>
              <a:t>Here is a list of the parts of a sentence</a:t>
            </a:r>
            <a:r>
              <a:rPr lang="en-US" sz="1800" dirty="0" smtClean="0"/>
              <a:t>:</a:t>
            </a:r>
            <a:br>
              <a:rPr lang="en-US" sz="1800" dirty="0" smtClean="0"/>
            </a:br>
            <a:endParaRPr lang="ar-SA" sz="1800" dirty="0"/>
          </a:p>
        </p:txBody>
      </p:sp>
      <p:sp>
        <p:nvSpPr>
          <p:cNvPr id="3" name="Subtitle 2"/>
          <p:cNvSpPr>
            <a:spLocks noGrp="1"/>
          </p:cNvSpPr>
          <p:nvPr>
            <p:ph type="subTitle" idx="1"/>
          </p:nvPr>
        </p:nvSpPr>
        <p:spPr>
          <a:xfrm>
            <a:off x="533400" y="1676400"/>
            <a:ext cx="7854696" cy="4953000"/>
          </a:xfrm>
        </p:spPr>
        <p:txBody>
          <a:bodyPr>
            <a:noAutofit/>
          </a:bodyPr>
          <a:lstStyle/>
          <a:p>
            <a:pPr marL="514350" indent="-514350" algn="l" rtl="0">
              <a:buAutoNum type="alphaLcParenR"/>
            </a:pPr>
            <a:r>
              <a:rPr lang="en-US" sz="2800" dirty="0" smtClean="0"/>
              <a:t>Subject</a:t>
            </a:r>
          </a:p>
          <a:p>
            <a:pPr marL="514350" indent="-514350" algn="l" rtl="0">
              <a:buAutoNum type="alphaLcParenR"/>
            </a:pPr>
            <a:r>
              <a:rPr lang="en-US" sz="2800" dirty="0" smtClean="0"/>
              <a:t>Predicate</a:t>
            </a:r>
          </a:p>
          <a:p>
            <a:pPr marL="514350" indent="-514350" algn="l" rtl="0">
              <a:buAutoNum type="alphaLcParenR"/>
            </a:pPr>
            <a:r>
              <a:rPr lang="en-US" sz="2800" dirty="0" smtClean="0"/>
              <a:t>Direct Object</a:t>
            </a:r>
          </a:p>
          <a:p>
            <a:pPr marL="514350" indent="-514350" algn="l" rtl="0">
              <a:buAutoNum type="alphaLcParenR"/>
            </a:pPr>
            <a:r>
              <a:rPr lang="en-US" sz="2800" dirty="0" smtClean="0"/>
              <a:t>Indirect Object</a:t>
            </a:r>
          </a:p>
          <a:p>
            <a:pPr marL="514350" indent="-514350" algn="l" rtl="0">
              <a:buAutoNum type="alphaLcParenR"/>
            </a:pPr>
            <a:r>
              <a:rPr lang="en-US" sz="2800" dirty="0" smtClean="0"/>
              <a:t>Object of the preposition</a:t>
            </a:r>
          </a:p>
          <a:p>
            <a:pPr marL="514350" indent="-514350" algn="l" rtl="0">
              <a:buAutoNum type="alphaLcParenR"/>
            </a:pPr>
            <a:r>
              <a:rPr lang="en-US" sz="2800" dirty="0" smtClean="0"/>
              <a:t>Transitive and Intransitive verbs</a:t>
            </a:r>
          </a:p>
          <a:p>
            <a:pPr marL="514350" indent="-514350" algn="l" rtl="0">
              <a:buAutoNum type="alphaLcParenR"/>
            </a:pPr>
            <a:r>
              <a:rPr lang="en-US" sz="2800" dirty="0" smtClean="0"/>
              <a:t>Complements</a:t>
            </a:r>
          </a:p>
          <a:p>
            <a:pPr marL="514350" indent="-514350" algn="l" rtl="0">
              <a:buAutoNum type="alphaLcParenR"/>
            </a:pPr>
            <a:r>
              <a:rPr lang="en-US" sz="2800" dirty="0" smtClean="0"/>
              <a:t>Fragments:  </a:t>
            </a:r>
            <a:r>
              <a:rPr lang="en-US" sz="2800" b="1" i="1" dirty="0" smtClean="0"/>
              <a:t>added-detail</a:t>
            </a:r>
            <a:r>
              <a:rPr lang="en-US" sz="2800" dirty="0" smtClean="0"/>
              <a:t> fragments, </a:t>
            </a:r>
            <a:r>
              <a:rPr lang="en-US" sz="2800" b="1" i="1" dirty="0" smtClean="0"/>
              <a:t>-</a:t>
            </a:r>
            <a:r>
              <a:rPr lang="en-US" sz="2800" b="1" i="1" dirty="0" err="1" smtClean="0"/>
              <a:t>ing</a:t>
            </a:r>
            <a:r>
              <a:rPr lang="en-US" sz="2800" b="1" i="1" dirty="0" smtClean="0"/>
              <a:t> </a:t>
            </a:r>
            <a:r>
              <a:rPr lang="en-US" sz="2800" dirty="0" smtClean="0"/>
              <a:t>fragments and </a:t>
            </a:r>
            <a:r>
              <a:rPr lang="en-US" sz="2800" b="1" i="1" dirty="0" smtClean="0"/>
              <a:t>to</a:t>
            </a:r>
            <a:r>
              <a:rPr lang="en-US" sz="2800" dirty="0" smtClean="0"/>
              <a:t> fragments</a:t>
            </a:r>
            <a:endParaRPr lang="ar-SA"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3200400"/>
          </a:xfrm>
        </p:spPr>
        <p:txBody>
          <a:bodyPr>
            <a:noAutofit/>
          </a:bodyPr>
          <a:lstStyle/>
          <a:p>
            <a:pPr algn="ctr" rtl="1"/>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t/>
            </a:r>
            <a:br>
              <a:rPr lang="en-US" sz="4000" u="sng" dirty="0" smtClean="0"/>
            </a:br>
            <a:r>
              <a:rPr lang="en-US" sz="4000" u="sng" dirty="0" smtClean="0">
                <a:solidFill>
                  <a:srgbClr val="FF0000"/>
                </a:solidFill>
              </a:rPr>
              <a:t>Subject:</a:t>
            </a:r>
            <a:r>
              <a:rPr lang="en-US" sz="4000" dirty="0" smtClean="0">
                <a:solidFill>
                  <a:srgbClr val="FF0000"/>
                </a:solidFill>
              </a:rPr>
              <a:t> </a:t>
            </a:r>
            <a:r>
              <a:rPr lang="en-US" sz="4000" dirty="0" smtClean="0"/>
              <a:t/>
            </a:r>
            <a:br>
              <a:rPr lang="en-US" sz="4000" dirty="0" smtClean="0"/>
            </a:br>
            <a:r>
              <a:rPr lang="en-US" sz="4000" dirty="0" smtClean="0"/>
              <a:t>The subject is the person or thing about which </a:t>
            </a:r>
            <a:r>
              <a:rPr lang="en-US" sz="4000" dirty="0" smtClean="0">
                <a:solidFill>
                  <a:srgbClr val="C00000"/>
                </a:solidFill>
              </a:rPr>
              <a:t>something is being stated.</a:t>
            </a:r>
            <a:br>
              <a:rPr lang="en-US" sz="4000" dirty="0" smtClean="0">
                <a:solidFill>
                  <a:srgbClr val="C00000"/>
                </a:solidFill>
              </a:rPr>
            </a:br>
            <a:endParaRPr lang="ar-SA" sz="4000" dirty="0">
              <a:solidFill>
                <a:srgbClr val="C00000"/>
              </a:solidFill>
            </a:endParaRPr>
          </a:p>
        </p:txBody>
      </p:sp>
      <p:sp>
        <p:nvSpPr>
          <p:cNvPr id="3" name="Subtitle 2"/>
          <p:cNvSpPr>
            <a:spLocks noGrp="1"/>
          </p:cNvSpPr>
          <p:nvPr>
            <p:ph type="subTitle" idx="1"/>
          </p:nvPr>
        </p:nvSpPr>
        <p:spPr>
          <a:xfrm>
            <a:off x="533400" y="2743200"/>
            <a:ext cx="7854696" cy="3733800"/>
          </a:xfrm>
        </p:spPr>
        <p:txBody>
          <a:bodyPr>
            <a:normAutofit/>
          </a:bodyPr>
          <a:lstStyle/>
          <a:p>
            <a:pPr algn="l"/>
            <a:r>
              <a:rPr lang="en-US" dirty="0" smtClean="0">
                <a:solidFill>
                  <a:srgbClr val="FFC000"/>
                </a:solidFill>
              </a:rPr>
              <a:t>Ex:</a:t>
            </a:r>
            <a:r>
              <a:rPr lang="en-US" dirty="0" smtClean="0"/>
              <a:t> </a:t>
            </a:r>
          </a:p>
          <a:p>
            <a:pPr algn="l" rtl="0">
              <a:buFont typeface="Arial" pitchFamily="34" charset="0"/>
              <a:buChar char="•"/>
            </a:pPr>
            <a:r>
              <a:rPr lang="en-US" sz="3600" dirty="0" smtClean="0"/>
              <a:t>Joe is a good boy.</a:t>
            </a:r>
            <a:br>
              <a:rPr lang="en-US" sz="3600" dirty="0" smtClean="0"/>
            </a:br>
            <a:endParaRPr lang="en-US" sz="3600" dirty="0" smtClean="0"/>
          </a:p>
          <a:p>
            <a:pPr algn="l" rtl="0">
              <a:buFont typeface="Arial" pitchFamily="34" charset="0"/>
              <a:buChar char="•"/>
            </a:pPr>
            <a:endParaRPr lang="en-US" sz="3600" dirty="0" smtClean="0"/>
          </a:p>
          <a:p>
            <a:pPr algn="l" rtl="0">
              <a:buFont typeface="Arial" pitchFamily="34" charset="0"/>
              <a:buChar char="•"/>
            </a:pPr>
            <a:r>
              <a:rPr lang="en-US" sz="3600" dirty="0" smtClean="0"/>
              <a:t>Who is a good boy? "Joe is"  : Joe is the subject.</a:t>
            </a:r>
            <a:endParaRPr lang="ar-SA" sz="3600" dirty="0"/>
          </a:p>
        </p:txBody>
      </p:sp>
      <p:pic>
        <p:nvPicPr>
          <p:cNvPr id="4" name="Picture 3" descr="The subject"/>
          <p:cNvPicPr/>
          <p:nvPr/>
        </p:nvPicPr>
        <p:blipFill>
          <a:blip r:embed="rId2"/>
          <a:srcRect/>
          <a:stretch>
            <a:fillRect/>
          </a:stretch>
        </p:blipFill>
        <p:spPr bwMode="auto">
          <a:xfrm>
            <a:off x="4267200" y="2971800"/>
            <a:ext cx="20574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2667000"/>
            <a:ext cx="7854696" cy="3962400"/>
          </a:xfrm>
        </p:spPr>
        <p:txBody>
          <a:bodyPr>
            <a:noAutofit/>
          </a:bodyPr>
          <a:lstStyle/>
          <a:p>
            <a:pPr marL="514350" indent="-514350" algn="l"/>
            <a:r>
              <a:rPr lang="en-US" sz="3600" dirty="0" smtClean="0"/>
              <a:t>1. </a:t>
            </a:r>
            <a:r>
              <a:rPr lang="en-US" sz="3600" b="1" dirty="0" smtClean="0">
                <a:solidFill>
                  <a:srgbClr val="FF0000"/>
                </a:solidFill>
              </a:rPr>
              <a:t>Ronnie</a:t>
            </a:r>
            <a:r>
              <a:rPr lang="en-US" sz="3600" b="1" dirty="0" smtClean="0"/>
              <a:t> </a:t>
            </a:r>
            <a:r>
              <a:rPr lang="en-US" sz="3600" dirty="0" smtClean="0"/>
              <a:t>finished his homework.</a:t>
            </a:r>
            <a:br>
              <a:rPr lang="en-US" sz="3600" dirty="0" smtClean="0"/>
            </a:br>
            <a:r>
              <a:rPr lang="en-US" sz="3600" dirty="0" smtClean="0"/>
              <a:t>2. </a:t>
            </a:r>
            <a:r>
              <a:rPr lang="en-US" sz="3600" b="1" dirty="0" smtClean="0">
                <a:solidFill>
                  <a:srgbClr val="FF0000"/>
                </a:solidFill>
              </a:rPr>
              <a:t>She</a:t>
            </a:r>
            <a:r>
              <a:rPr lang="en-US" sz="3600" dirty="0" smtClean="0"/>
              <a:t> was hit by a ball.</a:t>
            </a:r>
            <a:br>
              <a:rPr lang="en-US" sz="3600" dirty="0" smtClean="0"/>
            </a:br>
            <a:r>
              <a:rPr lang="en-US" sz="3600" dirty="0" smtClean="0"/>
              <a:t>3. </a:t>
            </a:r>
            <a:r>
              <a:rPr lang="en-US" sz="3600" b="1" dirty="0" smtClean="0">
                <a:solidFill>
                  <a:srgbClr val="FF0000"/>
                </a:solidFill>
              </a:rPr>
              <a:t>Spain</a:t>
            </a:r>
            <a:r>
              <a:rPr lang="en-US" sz="3600" dirty="0" smtClean="0"/>
              <a:t> is in Europe.</a:t>
            </a:r>
            <a:br>
              <a:rPr lang="en-US" sz="3600" dirty="0" smtClean="0"/>
            </a:br>
            <a:r>
              <a:rPr lang="en-US" sz="3600" dirty="0" smtClean="0"/>
              <a:t>4. </a:t>
            </a:r>
            <a:r>
              <a:rPr lang="en-US" sz="3600" b="1" dirty="0" smtClean="0">
                <a:solidFill>
                  <a:srgbClr val="FF0000"/>
                </a:solidFill>
              </a:rPr>
              <a:t>Pigs and cows</a:t>
            </a:r>
            <a:r>
              <a:rPr lang="en-US" sz="3600" dirty="0" smtClean="0"/>
              <a:t> can't fly.</a:t>
            </a:r>
            <a:br>
              <a:rPr lang="en-US" sz="3600" dirty="0" smtClean="0"/>
            </a:br>
            <a:r>
              <a:rPr lang="en-US" sz="3600" dirty="0" smtClean="0"/>
              <a:t>5. </a:t>
            </a:r>
            <a:r>
              <a:rPr lang="en-US" sz="3600" b="1" dirty="0" smtClean="0">
                <a:solidFill>
                  <a:srgbClr val="FF0000"/>
                </a:solidFill>
              </a:rPr>
              <a:t>Traveling</a:t>
            </a:r>
            <a:r>
              <a:rPr lang="en-US" sz="3600" dirty="0" smtClean="0"/>
              <a:t> is fun.</a:t>
            </a:r>
            <a:br>
              <a:rPr lang="en-US" sz="3600" dirty="0" smtClean="0"/>
            </a:br>
            <a:r>
              <a:rPr lang="en-US" sz="3600" dirty="0" smtClean="0"/>
              <a:t>6. </a:t>
            </a:r>
            <a:r>
              <a:rPr lang="en-US" sz="3600" b="1" dirty="0" smtClean="0"/>
              <a:t>Stand up! </a:t>
            </a:r>
            <a:r>
              <a:rPr lang="en-US" sz="3600" dirty="0" smtClean="0"/>
              <a:t>(It is understood to be </a:t>
            </a:r>
            <a:r>
              <a:rPr lang="en-US" sz="3600" dirty="0" smtClean="0">
                <a:solidFill>
                  <a:srgbClr val="FF0000"/>
                </a:solidFill>
              </a:rPr>
              <a:t>’you’</a:t>
            </a:r>
            <a:r>
              <a:rPr lang="en-US" sz="3600" dirty="0" smtClean="0"/>
              <a:t>)</a:t>
            </a:r>
            <a:endParaRPr lang="ar-SA" sz="3600" dirty="0"/>
          </a:p>
        </p:txBody>
      </p:sp>
      <p:sp>
        <p:nvSpPr>
          <p:cNvPr id="5" name="Title 1"/>
          <p:cNvSpPr>
            <a:spLocks noGrp="1"/>
          </p:cNvSpPr>
          <p:nvPr>
            <p:ph type="ctrTitle"/>
          </p:nvPr>
        </p:nvSpPr>
        <p:spPr>
          <a:xfrm>
            <a:off x="533400" y="0"/>
            <a:ext cx="7851648" cy="2819400"/>
          </a:xfrm>
        </p:spPr>
        <p:txBody>
          <a:bodyPr>
            <a:normAutofit fontScale="90000"/>
          </a:bodyPr>
          <a:lstStyle/>
          <a:p>
            <a:pPr algn="ctr" rtl="1"/>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4400" dirty="0" smtClean="0"/>
              <a:t>Examples (the subject is bold):</a:t>
            </a:r>
            <a:r>
              <a:rPr lang="en-US" dirty="0" smtClean="0"/>
              <a:t/>
            </a:r>
            <a:br>
              <a:rPr lang="en-US" dirty="0" smtClean="0"/>
            </a:br>
            <a:r>
              <a:rPr lang="en-US" dirty="0" smtClean="0"/>
              <a:t/>
            </a:r>
            <a:br>
              <a:rPr lang="en-US" dirty="0" smtClean="0"/>
            </a:b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lvl="0" algn="ctr"/>
            <a:r>
              <a:rPr lang="en-US" dirty="0" smtClean="0"/>
              <a:t>How to identify the subject?</a:t>
            </a:r>
            <a:br>
              <a:rPr lang="en-US" dirty="0" smtClean="0"/>
            </a:br>
            <a:r>
              <a:rPr lang="en-US" dirty="0" smtClean="0"/>
              <a:t> </a:t>
            </a:r>
            <a:r>
              <a:rPr lang="en-US" sz="4000" dirty="0" smtClean="0"/>
              <a:t>To identify the subject of the sentence, first find the verb. Then ask, "Who or what (verb)?" </a:t>
            </a:r>
            <a:br>
              <a:rPr lang="en-US" sz="4000" dirty="0" smtClean="0"/>
            </a:br>
            <a:endParaRPr lang="ar-SA" sz="4000" dirty="0"/>
          </a:p>
        </p:txBody>
      </p:sp>
      <p:sp>
        <p:nvSpPr>
          <p:cNvPr id="3" name="Subtitle 2"/>
          <p:cNvSpPr>
            <a:spLocks noGrp="1"/>
          </p:cNvSpPr>
          <p:nvPr>
            <p:ph type="subTitle" idx="1"/>
          </p:nvPr>
        </p:nvSpPr>
        <p:spPr>
          <a:xfrm>
            <a:off x="533400" y="2971800"/>
            <a:ext cx="8382000" cy="3581400"/>
          </a:xfrm>
        </p:spPr>
        <p:txBody>
          <a:bodyPr>
            <a:normAutofit fontScale="40000" lnSpcReduction="20000"/>
          </a:bodyPr>
          <a:lstStyle/>
          <a:p>
            <a:pPr algn="l"/>
            <a:r>
              <a:rPr lang="en-US" dirty="0" smtClean="0"/>
              <a:t/>
            </a:r>
            <a:br>
              <a:rPr lang="en-US" dirty="0" smtClean="0"/>
            </a:br>
            <a:r>
              <a:rPr lang="en-US" dirty="0" smtClean="0"/>
              <a:t> </a:t>
            </a:r>
            <a:r>
              <a:rPr lang="en-US" sz="5900" dirty="0" smtClean="0"/>
              <a:t>Who finished the homework? </a:t>
            </a:r>
            <a:r>
              <a:rPr lang="en-US" sz="5900" dirty="0" smtClean="0">
                <a:solidFill>
                  <a:srgbClr val="FF0000"/>
                </a:solidFill>
              </a:rPr>
              <a:t>Ronnie</a:t>
            </a:r>
            <a:r>
              <a:rPr lang="en-US" sz="5900" dirty="0" smtClean="0"/>
              <a:t/>
            </a:r>
            <a:br>
              <a:rPr lang="en-US" sz="5900" dirty="0" smtClean="0"/>
            </a:br>
            <a:r>
              <a:rPr lang="en-US" sz="5900" dirty="0" smtClean="0"/>
              <a:t> What is in Europe? </a:t>
            </a:r>
            <a:r>
              <a:rPr lang="en-US" sz="5900" dirty="0" smtClean="0">
                <a:solidFill>
                  <a:srgbClr val="FF0000"/>
                </a:solidFill>
              </a:rPr>
              <a:t>Spain</a:t>
            </a:r>
            <a:r>
              <a:rPr lang="en-US" sz="5900" dirty="0" smtClean="0"/>
              <a:t> </a:t>
            </a:r>
            <a:br>
              <a:rPr lang="en-US" sz="5900" dirty="0" smtClean="0"/>
            </a:br>
            <a:endParaRPr lang="en-US" sz="5900" dirty="0" smtClean="0"/>
          </a:p>
          <a:p>
            <a:pPr algn="l"/>
            <a:r>
              <a:rPr lang="en-US" sz="5900" dirty="0" smtClean="0"/>
              <a:t>The subject can be a </a:t>
            </a:r>
            <a:r>
              <a:rPr lang="en-US" sz="5900" b="1" dirty="0" smtClean="0">
                <a:solidFill>
                  <a:srgbClr val="FFFF00"/>
                </a:solidFill>
              </a:rPr>
              <a:t>single word</a:t>
            </a:r>
            <a:r>
              <a:rPr lang="en-US" sz="5900" dirty="0" smtClean="0"/>
              <a:t>: </a:t>
            </a:r>
            <a:br>
              <a:rPr lang="en-US" sz="5900" dirty="0" smtClean="0"/>
            </a:br>
            <a:endParaRPr lang="en-US" sz="5900" dirty="0" smtClean="0"/>
          </a:p>
          <a:p>
            <a:pPr algn="l"/>
            <a:r>
              <a:rPr lang="en-US" sz="5900" dirty="0" smtClean="0">
                <a:solidFill>
                  <a:srgbClr val="FFFF00"/>
                </a:solidFill>
              </a:rPr>
              <a:t>She</a:t>
            </a:r>
            <a:r>
              <a:rPr lang="en-US" sz="5900" dirty="0" smtClean="0"/>
              <a:t> is home.</a:t>
            </a:r>
            <a:br>
              <a:rPr lang="en-US" sz="5900" dirty="0" smtClean="0"/>
            </a:br>
            <a:endParaRPr lang="en-US" sz="5900" dirty="0" smtClean="0"/>
          </a:p>
          <a:p>
            <a:pPr algn="l"/>
            <a:r>
              <a:rPr lang="en-US" sz="5900" dirty="0" smtClean="0"/>
              <a:t>Or, it can be a </a:t>
            </a:r>
            <a:r>
              <a:rPr lang="en-US" sz="5900" dirty="0" smtClean="0">
                <a:solidFill>
                  <a:srgbClr val="C00000"/>
                </a:solidFill>
              </a:rPr>
              <a:t>KEY word and some additional words around it</a:t>
            </a:r>
            <a:r>
              <a:rPr lang="en-US" sz="5900" dirty="0" smtClean="0"/>
              <a:t>.</a:t>
            </a:r>
            <a:br>
              <a:rPr lang="en-US" sz="5900" dirty="0" smtClean="0"/>
            </a:br>
            <a:endParaRPr lang="en-US" sz="5900" dirty="0" smtClean="0"/>
          </a:p>
          <a:p>
            <a:pPr algn="l"/>
            <a:r>
              <a:rPr lang="en-US" sz="5900" dirty="0" smtClean="0">
                <a:solidFill>
                  <a:srgbClr val="C00000"/>
                </a:solidFill>
              </a:rPr>
              <a:t>The nice old lady</a:t>
            </a:r>
            <a:r>
              <a:rPr lang="en-US" sz="5900" dirty="0" smtClean="0"/>
              <a:t> from across the street is home</a:t>
            </a:r>
            <a:r>
              <a:rPr lang="en-US" dirty="0" smtClean="0"/>
              <a:t>.</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
            <a:ext cx="8156448" cy="3429000"/>
          </a:xfrm>
        </p:spPr>
        <p:txBody>
          <a:bodyPr>
            <a:normAutofit fontScale="90000"/>
          </a:bodyPr>
          <a:lstStyle/>
          <a:p>
            <a:pPr algn="ctr">
              <a:buFont typeface="Arial" pitchFamily="34" charset="0"/>
              <a:buChar char="•"/>
            </a:pPr>
            <a:r>
              <a:rPr lang="en-US" sz="4000" dirty="0" smtClean="0"/>
              <a:t>.</a:t>
            </a:r>
            <a:br>
              <a:rPr lang="en-US" sz="4000" dirty="0" smtClean="0"/>
            </a:br>
            <a:r>
              <a:rPr lang="en-US" sz="4000" dirty="0" smtClean="0"/>
              <a:t/>
            </a:r>
            <a:br>
              <a:rPr lang="en-US" sz="4000" dirty="0" smtClean="0"/>
            </a:br>
            <a:r>
              <a:rPr lang="en-US" sz="4000" u="sng" dirty="0" smtClean="0">
                <a:solidFill>
                  <a:schemeClr val="accent5">
                    <a:lumMod val="75000"/>
                  </a:schemeClr>
                </a:solidFill>
              </a:rPr>
              <a:t> Predicate:</a:t>
            </a:r>
            <a:r>
              <a:rPr lang="en-US" sz="4000" dirty="0" smtClean="0">
                <a:solidFill>
                  <a:schemeClr val="accent5">
                    <a:lumMod val="75000"/>
                  </a:schemeClr>
                </a:solidFill>
              </a:rPr>
              <a:t> </a:t>
            </a:r>
            <a:r>
              <a:rPr lang="en-US" sz="4000" dirty="0" smtClean="0"/>
              <a:t/>
            </a:r>
            <a:br>
              <a:rPr lang="en-US" sz="4000" dirty="0" smtClean="0"/>
            </a:br>
            <a:r>
              <a:rPr lang="en-US" sz="3600" dirty="0" smtClean="0"/>
              <a:t>The predicate is the part of a sentence that tells something about the</a:t>
            </a:r>
            <a:r>
              <a:rPr lang="en-US" sz="3600" u="sng" dirty="0" smtClean="0"/>
              <a:t> </a:t>
            </a:r>
            <a:r>
              <a:rPr lang="en-US" sz="3600" u="sng" dirty="0" smtClean="0">
                <a:solidFill>
                  <a:srgbClr val="FFC000"/>
                </a:solidFill>
              </a:rPr>
              <a:t>subject .</a:t>
            </a:r>
            <a:r>
              <a:rPr lang="en-US" sz="3600" dirty="0" smtClean="0"/>
              <a:t> </a:t>
            </a:r>
            <a:br>
              <a:rPr lang="en-US" sz="3600" dirty="0" smtClean="0"/>
            </a:br>
            <a:r>
              <a:rPr lang="en-US" sz="3600" dirty="0" smtClean="0"/>
              <a:t>The predicate always includes a </a:t>
            </a:r>
            <a:r>
              <a:rPr lang="en-US" sz="3600" u="sng" dirty="0" smtClean="0">
                <a:hlinkClick r:id="rId2"/>
              </a:rPr>
              <a:t>verb</a:t>
            </a:r>
            <a:r>
              <a:rPr lang="en-US" sz="3600" dirty="0" smtClean="0"/>
              <a:t>.</a:t>
            </a:r>
            <a:br>
              <a:rPr lang="en-US" sz="3600" dirty="0" smtClean="0"/>
            </a:br>
            <a:r>
              <a:rPr lang="en-US" sz="3600" dirty="0" smtClean="0"/>
              <a:t>("Predicate" is also a verb that means, "to state something.“)</a:t>
            </a:r>
            <a:r>
              <a:rPr lang="en-US" dirty="0" smtClean="0">
                <a:solidFill>
                  <a:srgbClr val="FFC000"/>
                </a:solidFill>
              </a:rPr>
              <a:t/>
            </a:r>
            <a:br>
              <a:rPr lang="en-US" dirty="0" smtClean="0">
                <a:solidFill>
                  <a:srgbClr val="FFC000"/>
                </a:solidFill>
              </a:rPr>
            </a:br>
            <a:endParaRPr lang="ar-SA" dirty="0">
              <a:solidFill>
                <a:srgbClr val="FFC000"/>
              </a:solidFill>
            </a:endParaRPr>
          </a:p>
        </p:txBody>
      </p:sp>
      <p:sp>
        <p:nvSpPr>
          <p:cNvPr id="3" name="Subtitle 2"/>
          <p:cNvSpPr>
            <a:spLocks noGrp="1"/>
          </p:cNvSpPr>
          <p:nvPr>
            <p:ph type="subTitle" idx="1"/>
          </p:nvPr>
        </p:nvSpPr>
        <p:spPr>
          <a:xfrm>
            <a:off x="533400" y="3124200"/>
            <a:ext cx="7854696" cy="3505200"/>
          </a:xfrm>
        </p:spPr>
        <p:txBody>
          <a:bodyPr>
            <a:normAutofit/>
          </a:bodyPr>
          <a:lstStyle/>
          <a:p>
            <a:pPr algn="l"/>
            <a:r>
              <a:rPr lang="en-US" dirty="0" smtClean="0"/>
              <a:t/>
            </a:r>
            <a:br>
              <a:rPr lang="en-US" dirty="0" smtClean="0"/>
            </a:br>
            <a:r>
              <a:rPr lang="en-US" sz="3600" dirty="0" smtClean="0"/>
              <a:t>"Joe is a good boy."</a:t>
            </a:r>
            <a:br>
              <a:rPr lang="en-US" sz="3600" dirty="0" smtClean="0"/>
            </a:br>
            <a:r>
              <a:rPr lang="en-US" sz="3600" dirty="0" smtClean="0"/>
              <a:t/>
            </a:r>
            <a:br>
              <a:rPr lang="en-US" sz="3600" dirty="0" smtClean="0"/>
            </a:br>
            <a:r>
              <a:rPr lang="en-US" sz="3600" dirty="0" smtClean="0"/>
              <a:t>The subject is Joe. Now, what about Joe? He is a good boy. “</a:t>
            </a:r>
            <a:r>
              <a:rPr lang="en-US" sz="3600" dirty="0" smtClean="0">
                <a:solidFill>
                  <a:schemeClr val="accent5">
                    <a:lumMod val="75000"/>
                  </a:schemeClr>
                </a:solidFill>
              </a:rPr>
              <a:t>is a good boy”  </a:t>
            </a:r>
            <a:r>
              <a:rPr lang="en-US" sz="3600" dirty="0" smtClean="0"/>
              <a:t>is a predicate</a:t>
            </a:r>
            <a:r>
              <a:rPr lang="en-US" dirty="0" smtClean="0"/>
              <a:t>.</a:t>
            </a:r>
            <a:endParaRPr lang="ar-SA" dirty="0"/>
          </a:p>
        </p:txBody>
      </p:sp>
      <p:pic>
        <p:nvPicPr>
          <p:cNvPr id="4" name="Picture 3" descr="The predicate"/>
          <p:cNvPicPr/>
          <p:nvPr/>
        </p:nvPicPr>
        <p:blipFill>
          <a:blip r:embed="rId3" cstate="print"/>
          <a:srcRect/>
          <a:stretch>
            <a:fillRect/>
          </a:stretch>
        </p:blipFill>
        <p:spPr bwMode="auto">
          <a:xfrm>
            <a:off x="5105400" y="3200400"/>
            <a:ext cx="21336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167</TotalTime>
  <Words>687</Words>
  <Application>Microsoft Office PowerPoint</Application>
  <PresentationFormat>On-screen Show (4:3)</PresentationFormat>
  <Paragraphs>153</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   Parts of a Sentence  </vt:lpstr>
      <vt:lpstr> What is a Sentence?  </vt:lpstr>
      <vt:lpstr>The following are not complete sentences. </vt:lpstr>
      <vt:lpstr>A sentence can express a statement, a question, an order, a wish. </vt:lpstr>
      <vt:lpstr>Here is a list of the parts of a sentence: </vt:lpstr>
      <vt:lpstr>            Subject:  The subject is the person or thing about which something is being stated. </vt:lpstr>
      <vt:lpstr>         Examples (the subject is bold):  </vt:lpstr>
      <vt:lpstr>How to identify the subject?  To identify the subject of the sentence, first find the verb. Then ask, "Who or what (verb)?"  </vt:lpstr>
      <vt:lpstr>.   Predicate:  The predicate is the part of a sentence that tells something about the subject .  The predicate always includes a verb. ("Predicate" is also a verb that means, "to state something.“) </vt:lpstr>
      <vt:lpstr>Examples (the Predicate is bold):  </vt:lpstr>
      <vt:lpstr>How to identify the predicate?  To identify the  predicateof the sentence, first look for the statement about the subject</vt:lpstr>
      <vt:lpstr>      Simple Predicate:  The predicate can be a  single word.  Jack left.</vt:lpstr>
      <vt:lpstr>Compound Predicate:  A compound predicate is a predicate that is made up of two or more simple predicates, connected by conjunctions such as and, but, or.</vt:lpstr>
      <vt:lpstr>Example: 2  (the predicates are bold, the simple predicates are bold and underlined, and the compound predicate is bold and purple): </vt:lpstr>
      <vt:lpstr>Direct Object:  A direct object is a person or thing that is affected by the action of the verb. You could say that the direct object "receives the action of the verb." </vt:lpstr>
      <vt:lpstr>Slide 16</vt:lpstr>
      <vt:lpstr>Indirect object An indirect object is a person or thing that the action is done to or for. The indirect object usually comes just before the direct object.  You could also say that the indirect object is the receiver of the direct object. </vt:lpstr>
      <vt:lpstr>Slide 18</vt:lpstr>
      <vt:lpstr>     The Object of the Preposition  The object of the preposition is a noun or a pronoun that completes its meaning.  "The cat is looking at the fish.“ </vt:lpstr>
      <vt:lpstr>Slide 20</vt:lpstr>
      <vt:lpstr>Transitive Verbs and Intransitive Verbs Not every verb takes a direct object. The direct object completes the meaning of the verb, but not every verb needs completion.</vt:lpstr>
      <vt:lpstr>Slide 22</vt:lpstr>
      <vt:lpstr>Complement:  A complement is a word or a group of words (usually an adjective or a noun), that is used after linking verbs (such as be and become). The complement identifies or describes the subject of the verb</vt:lpstr>
      <vt:lpstr>Sentence Fragments</vt:lpstr>
      <vt:lpstr>A fragment is just a part of a sentence. It can’t stand alone and make sense because it doesn’t have a who or what and what about it.   </vt:lpstr>
      <vt:lpstr>Added –detail fragments  </vt:lpstr>
      <vt:lpstr>-ing fragments</vt:lpstr>
      <vt:lpstr>To Fragments</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Parts of a Sentence</dc:title>
  <dc:creator>almas</dc:creator>
  <cp:lastModifiedBy>almas</cp:lastModifiedBy>
  <cp:revision>17</cp:revision>
  <dcterms:created xsi:type="dcterms:W3CDTF">2013-09-23T15:31:22Z</dcterms:created>
  <dcterms:modified xsi:type="dcterms:W3CDTF">2013-09-24T06:23:44Z</dcterms:modified>
</cp:coreProperties>
</file>