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266D7C91-8B21-40FD-9D49-D166248393E1}" type="datetimeFigureOut">
              <a:rPr lang="ar-SA"/>
              <a:pPr>
                <a:defRPr/>
              </a:pPr>
              <a:t>26/11/1434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 smtClean="0"/>
            </a:lvl1pPr>
          </a:lstStyle>
          <a:p>
            <a:pPr>
              <a:defRPr/>
            </a:pPr>
            <a:fld id="{D644DBF5-E33D-438A-B37C-3486E960FD0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A273D0-5A3A-4B87-967C-5F7E00F20345}" type="slidenum">
              <a:rPr lang="ar-SA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828800" cy="6856413"/>
            <a:chOff x="0" y="0"/>
            <a:chExt cx="1152" cy="4319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52" cy="10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ar-SA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2400"/>
              <a:ext cx="1152" cy="191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ar-SA"/>
            </a:p>
          </p:txBody>
        </p:sp>
        <p:pic>
          <p:nvPicPr>
            <p:cNvPr id="7" name="Picture 5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028"/>
              <a:ext cx="1152" cy="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22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1905000" y="1676400"/>
            <a:ext cx="6934200" cy="21161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11350" y="3968750"/>
            <a:ext cx="6400800" cy="1752600"/>
          </a:xfrm>
        </p:spPr>
        <p:txBody>
          <a:bodyPr/>
          <a:lstStyle>
            <a:lvl1pPr marL="0" indent="0">
              <a:buFont typeface="Symbol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828800" y="64008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4008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C58E0E-3C5F-4D8F-9479-F38DEF328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75F83-5C0F-431E-A376-9BF17233A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E33FA-4677-4656-B9D4-3E09ABE4A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FAC58-5D01-4253-BE51-849BED3AE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B159A-66D7-4B52-B200-C3882A19F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F8EC4-7F6B-4928-BEA4-B11E994A8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2D19-38AD-4BA7-91FE-97BEC409C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42F4F-CE72-443A-835D-7C4058D1B7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CABA8-7938-4B1C-AF7F-608EF9C2C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49C31-4F70-4EEC-9033-E5D05995B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98AB2-A867-4ED6-A269-CBFE50FC0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143000" cy="6856413"/>
            <a:chOff x="0" y="0"/>
            <a:chExt cx="720" cy="4319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720" cy="3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ar-SA"/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0" y="2016"/>
              <a:ext cx="720" cy="2303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ar-SA"/>
            </a:p>
          </p:txBody>
        </p:sp>
        <p:pic>
          <p:nvPicPr>
            <p:cNvPr id="1034" name="Picture 5"/>
            <p:cNvPicPr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0" y="312"/>
              <a:ext cx="720" cy="1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304800"/>
            <a:ext cx="7772400" cy="1206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772400" cy="4495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008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008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DBA7269-7C8A-4B1C-B452-C3EE79110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Symbol" pitchFamily="18" charset="2"/>
        <a:buChar char="¨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Simple, Compound, Complex and Compound-Complex Sentences in Your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Compound-Complex Sentences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143000"/>
            <a:ext cx="7772400" cy="4953000"/>
          </a:xfrm>
        </p:spPr>
        <p:txBody>
          <a:bodyPr/>
          <a:lstStyle/>
          <a:p>
            <a:pPr eaLnBrk="1" hangingPunct="1"/>
            <a:r>
              <a:rPr lang="en-US" smtClean="0"/>
              <a:t>A compound-complex sentence is a sentence that has at least two independent clauses and at least one dependent clause.</a:t>
            </a:r>
          </a:p>
          <a:p>
            <a:pPr eaLnBrk="1" hangingPunct="1"/>
            <a:r>
              <a:rPr lang="en-US" smtClean="0"/>
              <a:t>The same subordinating conjunctions are used to introduce the dependent clauses.</a:t>
            </a:r>
          </a:p>
          <a:p>
            <a:pPr eaLnBrk="1" hangingPunct="1"/>
            <a:r>
              <a:rPr lang="en-US" smtClean="0"/>
              <a:t>The same coordinating conjunctions (FANBOYS) are used for joining the independent clauses.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Sample Compound-Complex Sentences.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7848600" cy="52578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FF0000"/>
                </a:solidFill>
              </a:rPr>
              <a:t>After the two adversaries had spent years playing this “cat and mouse” game</a:t>
            </a:r>
            <a:r>
              <a:rPr lang="en-US" sz="2800" smtClean="0"/>
              <a:t>, </a:t>
            </a:r>
            <a:r>
              <a:rPr lang="en-US" sz="2800" smtClean="0">
                <a:solidFill>
                  <a:schemeClr val="accent1"/>
                </a:solidFill>
              </a:rPr>
              <a:t>they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99FF66"/>
                </a:solidFill>
              </a:rPr>
              <a:t>were joined by their children</a:t>
            </a:r>
            <a:r>
              <a:rPr lang="en-US" sz="2800" smtClean="0"/>
              <a:t>, and </a:t>
            </a:r>
            <a:r>
              <a:rPr lang="en-US" sz="2800" smtClean="0">
                <a:solidFill>
                  <a:schemeClr val="accent1"/>
                </a:solidFill>
              </a:rPr>
              <a:t>the fun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99FF66"/>
                </a:solidFill>
              </a:rPr>
              <a:t>continued</a:t>
            </a:r>
            <a:r>
              <a:rPr lang="en-US" sz="2800" smtClean="0"/>
              <a:t>.</a:t>
            </a:r>
          </a:p>
          <a:p>
            <a:pPr eaLnBrk="1" hangingPunct="1"/>
            <a:r>
              <a:rPr lang="en-US" sz="2800" smtClean="0">
                <a:solidFill>
                  <a:srgbClr val="FF0000"/>
                </a:solidFill>
              </a:rPr>
              <a:t>Even though it seems the two were bent on the other’s destruction</a:t>
            </a:r>
            <a:r>
              <a:rPr lang="en-US" sz="2800" smtClean="0"/>
              <a:t>, </a:t>
            </a:r>
            <a:r>
              <a:rPr lang="en-US" sz="2800" smtClean="0">
                <a:solidFill>
                  <a:schemeClr val="accent1"/>
                </a:solidFill>
              </a:rPr>
              <a:t>the cat and mouse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99FF66"/>
                </a:solidFill>
              </a:rPr>
              <a:t>were rather fond of one another</a:t>
            </a:r>
            <a:r>
              <a:rPr lang="en-US" sz="2800" smtClean="0"/>
              <a:t>, and </a:t>
            </a:r>
            <a:r>
              <a:rPr lang="en-US" sz="2800" smtClean="0">
                <a:solidFill>
                  <a:schemeClr val="accent1"/>
                </a:solidFill>
              </a:rPr>
              <a:t>neither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99FF66"/>
                </a:solidFill>
              </a:rPr>
              <a:t>wanted the other’s defeat</a:t>
            </a:r>
            <a:r>
              <a:rPr lang="en-US" sz="2800" smtClean="0"/>
              <a:t>.</a:t>
            </a:r>
          </a:p>
          <a:p>
            <a:pPr eaLnBrk="1" hangingPunct="1"/>
            <a:r>
              <a:rPr lang="en-US" sz="2800" smtClean="0">
                <a:solidFill>
                  <a:schemeClr val="accent1"/>
                </a:solidFill>
              </a:rPr>
              <a:t>This game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99FF66"/>
                </a:solidFill>
              </a:rPr>
              <a:t>was begun thousands of years ago</a:t>
            </a:r>
            <a:r>
              <a:rPr lang="en-US" sz="2800" smtClean="0"/>
              <a:t>, and </a:t>
            </a:r>
            <a:r>
              <a:rPr lang="en-US" sz="2800" smtClean="0">
                <a:solidFill>
                  <a:schemeClr val="accent1"/>
                </a:solidFill>
              </a:rPr>
              <a:t>it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99FF66"/>
                </a:solidFill>
              </a:rPr>
              <a:t>will continue far into the future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FF0000"/>
                </a:solidFill>
              </a:rPr>
              <a:t>as other cats and mice revel in hide-and-seek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696200" cy="1295400"/>
          </a:xfrm>
        </p:spPr>
        <p:txBody>
          <a:bodyPr/>
          <a:lstStyle/>
          <a:p>
            <a:pPr eaLnBrk="1" hangingPunct="1"/>
            <a:r>
              <a:rPr lang="en-US" sz="4000" smtClean="0"/>
              <a:t>Test Yourself – Simple, Compound, Complex, or Compound-Complex?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77724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2000" smtClean="0"/>
              <a:t>1. The teacher walked into the classroom, greeted the students, and took attendance.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2000" smtClean="0"/>
              <a:t>2. Juan played football while Jane went shopping.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2000" smtClean="0"/>
              <a:t>3. Juan played football, yet Jim went shopping.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2000" smtClean="0"/>
              <a:t>4. Although Mexico has a better team, they lost the tournament, and their more aggressive style did not pay off.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2000" smtClean="0"/>
              <a:t>5. The island was filled with many trails winding through the thick underbrush, a small lake, and dangerous wild animals.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r>
              <a:rPr lang="en-US" sz="2000" smtClean="0"/>
              <a:t>6. Naoki passed the test because he studied hard, but Stacy did not understand the material. 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None/>
            </a:pPr>
            <a:endParaRPr lang="en-US" sz="20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5867400"/>
          </a:xfrm>
        </p:spPr>
        <p:txBody>
          <a:bodyPr/>
          <a:lstStyle/>
          <a:p>
            <a:pPr eaLnBrk="1" hangingPunct="1"/>
            <a:r>
              <a:rPr lang="en-US" smtClean="0"/>
              <a:t>     Once a writer knows the difference between the three sentence types (simple, compound, and complex), it is possible to write with sentence variety.  Sentence variety helps make your writing more interesting.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Simple Sentence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simple sentence contains a subject and verb.</a:t>
            </a:r>
          </a:p>
          <a:p>
            <a:pPr eaLnBrk="1" hangingPunct="1"/>
            <a:r>
              <a:rPr lang="en-US" smtClean="0"/>
              <a:t>It expresses a single complete thought.</a:t>
            </a:r>
          </a:p>
          <a:p>
            <a:pPr eaLnBrk="1" hangingPunct="1"/>
            <a:r>
              <a:rPr lang="en-US" smtClean="0"/>
              <a:t>A simple sentence is a single independent clause.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Simple Sentences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The cat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crept through the dark house</a:t>
            </a:r>
            <a:r>
              <a:rPr lang="en-US" smtClean="0"/>
              <a:t>.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The wary mouse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watched from underneath an upturned cereal box.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The predatory cat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stopped and surveyed his surroundings.</a:t>
            </a:r>
          </a:p>
          <a:p>
            <a:pPr eaLnBrk="1" hangingPunct="1"/>
            <a:r>
              <a:rPr lang="en-US" smtClean="0">
                <a:solidFill>
                  <a:schemeClr val="accent1"/>
                </a:solidFill>
              </a:rPr>
              <a:t>The mouse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darted for the safety of the nearly invisible hole under the cabinet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Compound Sentences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compound sentence contains two independent clauses.</a:t>
            </a:r>
          </a:p>
          <a:p>
            <a:pPr eaLnBrk="1" hangingPunct="1"/>
            <a:r>
              <a:rPr lang="en-US" smtClean="0"/>
              <a:t>Conjunctions (</a:t>
            </a:r>
            <a:r>
              <a:rPr lang="en-US" i="1" smtClean="0"/>
              <a:t>for, and, nor, but, or</a:t>
            </a:r>
            <a:r>
              <a:rPr lang="en-US" smtClean="0"/>
              <a:t>, and </a:t>
            </a:r>
            <a:r>
              <a:rPr lang="en-US" i="1" smtClean="0"/>
              <a:t>yet, so</a:t>
            </a:r>
            <a:r>
              <a:rPr lang="en-US" smtClean="0"/>
              <a:t>) join these independent clauses. (Hint: The conjunctions spell FANBOYS.)</a:t>
            </a:r>
          </a:p>
          <a:p>
            <a:pPr eaLnBrk="1" hangingPunct="1"/>
            <a:r>
              <a:rPr lang="en-US" smtClean="0"/>
              <a:t>The conjunction used can impact the meaning of the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Sample Compound Sentences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66800"/>
            <a:ext cx="76200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1"/>
                </a:solidFill>
              </a:rPr>
              <a:t>The cat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was unsuccessful in his attempt to catch the mouse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and</a:t>
            </a:r>
            <a:r>
              <a:rPr lang="en-US" smtClean="0"/>
              <a:t> </a:t>
            </a:r>
            <a:r>
              <a:rPr lang="en-US" smtClean="0">
                <a:solidFill>
                  <a:schemeClr val="accent1"/>
                </a:solidFill>
              </a:rPr>
              <a:t>the mouse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was equally as unlucky in his attempt to get the cheese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1"/>
                </a:solidFill>
              </a:rPr>
              <a:t>The dog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had watched all of this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but</a:t>
            </a:r>
            <a:r>
              <a:rPr lang="en-US" smtClean="0"/>
              <a:t> </a:t>
            </a:r>
            <a:r>
              <a:rPr lang="en-US" smtClean="0">
                <a:solidFill>
                  <a:schemeClr val="accent1"/>
                </a:solidFill>
              </a:rPr>
              <a:t>he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had refused to become involved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1"/>
                </a:solidFill>
              </a:rPr>
              <a:t>The mouse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could wait until dark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or</a:t>
            </a:r>
            <a:r>
              <a:rPr lang="en-US" smtClean="0"/>
              <a:t> </a:t>
            </a:r>
            <a:r>
              <a:rPr lang="en-US" smtClean="0">
                <a:solidFill>
                  <a:schemeClr val="accent1"/>
                </a:solidFill>
              </a:rPr>
              <a:t>he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could risk a daylight raid on the pantry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1"/>
                </a:solidFill>
              </a:rPr>
              <a:t>The cat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usually slept during the day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yet</a:t>
            </a:r>
            <a:r>
              <a:rPr lang="en-US" smtClean="0"/>
              <a:t> </a:t>
            </a:r>
            <a:r>
              <a:rPr lang="en-US" smtClean="0">
                <a:solidFill>
                  <a:schemeClr val="accent1"/>
                </a:solidFill>
              </a:rPr>
              <a:t>curiosity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held him at the corner of the kitchen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Complex Sentences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066800"/>
            <a:ext cx="7772400" cy="5029200"/>
          </a:xfrm>
        </p:spPr>
        <p:txBody>
          <a:bodyPr/>
          <a:lstStyle/>
          <a:p>
            <a:pPr eaLnBrk="1" hangingPunct="1"/>
            <a:r>
              <a:rPr lang="en-US" smtClean="0"/>
              <a:t>A complex sentence is an independent clause joined by one or more dependent clauses.</a:t>
            </a:r>
          </a:p>
          <a:p>
            <a:pPr eaLnBrk="1" hangingPunct="1"/>
            <a:r>
              <a:rPr lang="en-US" smtClean="0"/>
              <a:t>A subordinating conjunction begins the dependent clauses.</a:t>
            </a:r>
          </a:p>
          <a:p>
            <a:pPr eaLnBrk="1" hangingPunct="1"/>
            <a:r>
              <a:rPr lang="en-US" smtClean="0"/>
              <a:t>A dependent clause that begins a sentence must be followed by comma.</a:t>
            </a:r>
          </a:p>
          <a:p>
            <a:pPr eaLnBrk="1" hangingPunct="1"/>
            <a:r>
              <a:rPr lang="en-US" smtClean="0"/>
              <a:t>A dependent clause has a subject and a verb, but it does not make sense on its own.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Subordinating Conjunctions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990600"/>
            <a:ext cx="77724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After			how 			Until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Although		if 			Unless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As			in as much   	as if 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in order that	When			as long as 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At least 		Whenever		as much as 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now that 		whereas 		soon 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wherever		as though 		Since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While			because		so that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Before		even if 		That</a:t>
            </a:r>
          </a:p>
          <a:p>
            <a:pPr eaLnBrk="1" hangingPunct="1">
              <a:lnSpc>
                <a:spcPct val="90000"/>
              </a:lnSpc>
              <a:buFont typeface="Symbol" pitchFamily="18" charset="2"/>
              <a:buNone/>
            </a:pPr>
            <a:r>
              <a:rPr lang="en-US" sz="2800" b="1" smtClean="0"/>
              <a:t>even though </a:t>
            </a:r>
            <a:r>
              <a:rPr lang="en-US" sz="2800" smtClean="0"/>
              <a:t> 	</a:t>
            </a:r>
            <a:r>
              <a:rPr lang="en-US" sz="2800" b="1" smtClean="0"/>
              <a:t>though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Sample Complex Sentences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219200"/>
            <a:ext cx="7772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After he gave it some thought</a:t>
            </a:r>
            <a:r>
              <a:rPr lang="en-US" smtClean="0"/>
              <a:t>, </a:t>
            </a:r>
            <a:r>
              <a:rPr lang="en-US" smtClean="0">
                <a:solidFill>
                  <a:schemeClr val="accent1"/>
                </a:solidFill>
              </a:rPr>
              <a:t>the mouse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decided to wait until later for his trek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1"/>
                </a:solidFill>
              </a:rPr>
              <a:t>The cat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fell asleep on the warm kitchen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because he was deprived of sleep the night before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When the mouse heard the soft snoring of his sleeping nemesis</a:t>
            </a:r>
            <a:r>
              <a:rPr lang="en-US" smtClean="0"/>
              <a:t>, </a:t>
            </a:r>
            <a:r>
              <a:rPr lang="en-US" smtClean="0">
                <a:solidFill>
                  <a:schemeClr val="accent1"/>
                </a:solidFill>
              </a:rPr>
              <a:t>he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scurried to the pantry and grabbed enough food for a week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1"/>
                </a:solidFill>
              </a:rPr>
              <a:t>The dedicated, feline sleuth</a:t>
            </a:r>
            <a:r>
              <a:rPr lang="en-US" smtClean="0"/>
              <a:t> </a:t>
            </a:r>
            <a:r>
              <a:rPr lang="en-US" smtClean="0">
                <a:solidFill>
                  <a:srgbClr val="99FF66"/>
                </a:solidFill>
              </a:rPr>
              <a:t>keeps his nightly vigil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even though the foresighted mouse will not be venturing out this week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ck And Key">
  <a:themeElements>
    <a:clrScheme name="Lock And Key 1">
      <a:dk1>
        <a:srgbClr val="200B5B"/>
      </a:dk1>
      <a:lt1>
        <a:srgbClr val="EAEAEA"/>
      </a:lt1>
      <a:dk2>
        <a:srgbClr val="6600FF"/>
      </a:dk2>
      <a:lt2>
        <a:srgbClr val="FFCC66"/>
      </a:lt2>
      <a:accent1>
        <a:srgbClr val="EEB00B"/>
      </a:accent1>
      <a:accent2>
        <a:srgbClr val="6600CC"/>
      </a:accent2>
      <a:accent3>
        <a:srgbClr val="B8AAFF"/>
      </a:accent3>
      <a:accent4>
        <a:srgbClr val="C8C8C8"/>
      </a:accent4>
      <a:accent5>
        <a:srgbClr val="F5D4AA"/>
      </a:accent5>
      <a:accent6>
        <a:srgbClr val="5C00B9"/>
      </a:accent6>
      <a:hlink>
        <a:srgbClr val="FF33CC"/>
      </a:hlink>
      <a:folHlink>
        <a:srgbClr val="CC99FF"/>
      </a:folHlink>
    </a:clrScheme>
    <a:fontScheme name="Lock And Ke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ock And Key 1">
        <a:dk1>
          <a:srgbClr val="200B5B"/>
        </a:dk1>
        <a:lt1>
          <a:srgbClr val="EAEAEA"/>
        </a:lt1>
        <a:dk2>
          <a:srgbClr val="6600FF"/>
        </a:dk2>
        <a:lt2>
          <a:srgbClr val="FFCC66"/>
        </a:lt2>
        <a:accent1>
          <a:srgbClr val="EEB00B"/>
        </a:accent1>
        <a:accent2>
          <a:srgbClr val="6600CC"/>
        </a:accent2>
        <a:accent3>
          <a:srgbClr val="B8AAFF"/>
        </a:accent3>
        <a:accent4>
          <a:srgbClr val="C8C8C8"/>
        </a:accent4>
        <a:accent5>
          <a:srgbClr val="F5D4AA"/>
        </a:accent5>
        <a:accent6>
          <a:srgbClr val="5C00B9"/>
        </a:accent6>
        <a:hlink>
          <a:srgbClr val="FF33CC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ck And Key 2">
        <a:dk1>
          <a:srgbClr val="393939"/>
        </a:dk1>
        <a:lt1>
          <a:srgbClr val="FFFFFF"/>
        </a:lt1>
        <a:dk2>
          <a:srgbClr val="6600CC"/>
        </a:dk2>
        <a:lt2>
          <a:srgbClr val="CCCCFF"/>
        </a:lt2>
        <a:accent1>
          <a:srgbClr val="F9D87E"/>
        </a:accent1>
        <a:accent2>
          <a:srgbClr val="FFCCCC"/>
        </a:accent2>
        <a:accent3>
          <a:srgbClr val="FFFFFF"/>
        </a:accent3>
        <a:accent4>
          <a:srgbClr val="2F2F2F"/>
        </a:accent4>
        <a:accent5>
          <a:srgbClr val="FBE9C0"/>
        </a:accent5>
        <a:accent6>
          <a:srgbClr val="E7B9B9"/>
        </a:accent6>
        <a:hlink>
          <a:srgbClr val="FF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ck And Key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ck And Key 4">
        <a:dk1>
          <a:srgbClr val="330000"/>
        </a:dk1>
        <a:lt1>
          <a:srgbClr val="FFFFCC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330099"/>
        </a:accent2>
        <a:accent3>
          <a:srgbClr val="AAAAAA"/>
        </a:accent3>
        <a:accent4>
          <a:srgbClr val="DADAAE"/>
        </a:accent4>
        <a:accent5>
          <a:srgbClr val="FFCAAA"/>
        </a:accent5>
        <a:accent6>
          <a:srgbClr val="2D008A"/>
        </a:accent6>
        <a:hlink>
          <a:srgbClr val="FF6633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ck And Key 5">
        <a:dk1>
          <a:srgbClr val="333300"/>
        </a:dk1>
        <a:lt1>
          <a:srgbClr val="DDDDDD"/>
        </a:lt1>
        <a:dk2>
          <a:srgbClr val="996600"/>
        </a:dk2>
        <a:lt2>
          <a:srgbClr val="FFCC66"/>
        </a:lt2>
        <a:accent1>
          <a:srgbClr val="EEB00B"/>
        </a:accent1>
        <a:accent2>
          <a:srgbClr val="330099"/>
        </a:accent2>
        <a:accent3>
          <a:srgbClr val="CAB8AA"/>
        </a:accent3>
        <a:accent4>
          <a:srgbClr val="BDBDBD"/>
        </a:accent4>
        <a:accent5>
          <a:srgbClr val="F5D4AA"/>
        </a:accent5>
        <a:accent6>
          <a:srgbClr val="2D008A"/>
        </a:accent6>
        <a:hlink>
          <a:srgbClr val="FF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ck And Key 6">
        <a:dk1>
          <a:srgbClr val="003300"/>
        </a:dk1>
        <a:lt1>
          <a:srgbClr val="FFFFCC"/>
        </a:lt1>
        <a:dk2>
          <a:srgbClr val="999933"/>
        </a:dk2>
        <a:lt2>
          <a:srgbClr val="FFFF66"/>
        </a:lt2>
        <a:accent1>
          <a:srgbClr val="CC9900"/>
        </a:accent1>
        <a:accent2>
          <a:srgbClr val="330099"/>
        </a:accent2>
        <a:accent3>
          <a:srgbClr val="CACAAD"/>
        </a:accent3>
        <a:accent4>
          <a:srgbClr val="DADAAE"/>
        </a:accent4>
        <a:accent5>
          <a:srgbClr val="E2CAAA"/>
        </a:accent5>
        <a:accent6>
          <a:srgbClr val="2D008A"/>
        </a:accent6>
        <a:hlink>
          <a:srgbClr val="FF99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 And Key</Template>
  <TotalTime>70</TotalTime>
  <Words>659</Words>
  <Application>Microsoft PowerPoint</Application>
  <PresentationFormat>On-screen Show (4:3)</PresentationFormat>
  <Paragraphs>63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Symbol</vt:lpstr>
      <vt:lpstr>Calibri</vt:lpstr>
      <vt:lpstr>Lock And Key</vt:lpstr>
      <vt:lpstr>Simple, Compound, Complex and Compound-Complex Sentences in Your Writing</vt:lpstr>
      <vt:lpstr>     Once a writer knows the difference between the three sentence types (simple, compound, and complex), it is possible to write with sentence variety.  Sentence variety helps make your writing more interesting.</vt:lpstr>
      <vt:lpstr>Simple Sentence</vt:lpstr>
      <vt:lpstr>Sample Simple Sentences</vt:lpstr>
      <vt:lpstr>Compound Sentences</vt:lpstr>
      <vt:lpstr>Sample Compound Sentences</vt:lpstr>
      <vt:lpstr>Complex Sentences</vt:lpstr>
      <vt:lpstr>Subordinating Conjunctions</vt:lpstr>
      <vt:lpstr>Sample Complex Sentences</vt:lpstr>
      <vt:lpstr>Compound-Complex Sentences</vt:lpstr>
      <vt:lpstr>Sample Compound-Complex Sentences.</vt:lpstr>
      <vt:lpstr>Test Yourself – Simple, Compound, Complex, or Compound-Complex?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Simple, Compound, and Complex Sentences in Your Writing</dc:title>
  <dc:creator>S4</dc:creator>
  <cp:lastModifiedBy>almas</cp:lastModifiedBy>
  <cp:revision>6</cp:revision>
  <dcterms:created xsi:type="dcterms:W3CDTF">2007-10-22T14:46:56Z</dcterms:created>
  <dcterms:modified xsi:type="dcterms:W3CDTF">2013-09-30T15:58:10Z</dcterms:modified>
</cp:coreProperties>
</file>