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6"/>
  </p:notesMasterIdLst>
  <p:sldIdLst>
    <p:sldId id="256" r:id="rId2"/>
    <p:sldId id="257" r:id="rId3"/>
    <p:sldId id="307" r:id="rId4"/>
    <p:sldId id="306" r:id="rId5"/>
    <p:sldId id="305" r:id="rId6"/>
    <p:sldId id="304" r:id="rId7"/>
    <p:sldId id="303" r:id="rId8"/>
    <p:sldId id="327" r:id="rId9"/>
    <p:sldId id="302" r:id="rId10"/>
    <p:sldId id="326" r:id="rId11"/>
    <p:sldId id="328" r:id="rId12"/>
    <p:sldId id="325" r:id="rId13"/>
    <p:sldId id="324" r:id="rId14"/>
    <p:sldId id="322" r:id="rId15"/>
    <p:sldId id="329" r:id="rId16"/>
    <p:sldId id="330" r:id="rId17"/>
    <p:sldId id="331" r:id="rId18"/>
    <p:sldId id="332" r:id="rId19"/>
    <p:sldId id="333" r:id="rId20"/>
    <p:sldId id="320" r:id="rId21"/>
    <p:sldId id="319" r:id="rId22"/>
    <p:sldId id="318" r:id="rId23"/>
    <p:sldId id="317" r:id="rId24"/>
    <p:sldId id="316" r:id="rId25"/>
    <p:sldId id="334" r:id="rId26"/>
    <p:sldId id="315" r:id="rId27"/>
    <p:sldId id="313" r:id="rId28"/>
    <p:sldId id="312" r:id="rId29"/>
    <p:sldId id="335" r:id="rId30"/>
    <p:sldId id="311" r:id="rId31"/>
    <p:sldId id="310" r:id="rId32"/>
    <p:sldId id="336" r:id="rId33"/>
    <p:sldId id="309" r:id="rId34"/>
    <p:sldId id="266" r:id="rId35"/>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19" autoAdjust="0"/>
    <p:restoredTop sz="94664" autoAdjust="0"/>
  </p:normalViewPr>
  <p:slideViewPr>
    <p:cSldViewPr>
      <p:cViewPr>
        <p:scale>
          <a:sx n="60" d="100"/>
          <a:sy n="60" d="100"/>
        </p:scale>
        <p:origin x="-2838" y="-1458"/>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11/19/2012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وعن التأثير النصراني يقول ( بارت) : </a:t>
            </a:r>
            <a:br>
              <a:rPr lang="ar-SA" b="1" dirty="0"/>
            </a:br>
            <a:r>
              <a:rPr lang="ar-SA" b="1" dirty="0"/>
              <a:t>لقد كانت معلومات الناس في مكة ـ في عصر النبي ـ عن النصرانية محدودة وناقصة ولم يكن النصارى العرب سائرين في معتقداتهم في الاتجاه الصحيح. ولهذا كان هناك مجال لظهور الآراء البدعية المنحرفة. ولولا ذلك لما كان محمد على علم بأمثال تلك الآراء التي تنكر صلب المسيح وتذهب إلى أن نظرية التثليث النصرانية لا تعني الأب والابن وروح القدس ، وإنما تعني الله وعيسى ومريم. </a:t>
            </a:r>
            <a:endParaRPr lang="ar-SA" b="1" dirty="0" smtClean="0"/>
          </a:p>
        </p:txBody>
      </p:sp>
    </p:spTree>
    <p:extLst>
      <p:ext uri="{BB962C8B-B14F-4D97-AF65-F5344CB8AC3E}">
        <p14:creationId xmlns:p14="http://schemas.microsoft.com/office/powerpoint/2010/main" val="3662127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وعلى أية حال فإن المعارف التي استطاع محمد أن يجمعها عن حياة المسيح وأثره كانت قليلة ومحدودة . وعلى عكس من ذلك كان محمد يعرف الشيء الكثير عن ميلاد عيسى وعن أمه مريم. </a:t>
            </a:r>
            <a:br>
              <a:rPr lang="ar-SA" b="1" dirty="0"/>
            </a:br>
            <a:endParaRPr lang="ar-SA" b="1" dirty="0" smtClean="0"/>
          </a:p>
          <a:p>
            <a:pPr rtl="1"/>
            <a:r>
              <a:rPr lang="ar-SA" b="1" dirty="0" smtClean="0"/>
              <a:t>وما </a:t>
            </a:r>
            <a:r>
              <a:rPr lang="ar-SA" b="1" dirty="0"/>
              <a:t>يقصد أن يقوله ( بارت ) هنا واضح وهو أن المعلومات التي وردت في القرآن عن النصرانية وعن المسيح وأمه كانت المعلومات الشائعة آنذاك إما خاطئة أو محدودة. فمحمد إذن هو مؤلف القرآن . </a:t>
            </a:r>
            <a:br>
              <a:rPr lang="ar-SA" b="1" dirty="0"/>
            </a:br>
            <a:endParaRPr lang="ar-SA" dirty="0"/>
          </a:p>
          <a:p>
            <a:pPr rtl="1"/>
            <a:endParaRPr lang="ar-SA" dirty="0"/>
          </a:p>
        </p:txBody>
      </p:sp>
    </p:spTree>
    <p:extLst>
      <p:ext uri="{BB962C8B-B14F-4D97-AF65-F5344CB8AC3E}">
        <p14:creationId xmlns:p14="http://schemas.microsoft.com/office/powerpoint/2010/main" val="3794572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ويزعم المستشرقون أيضاً أن محمداً تعرف على النصرانية من بحيرى الراهب في رحلته التجارية إلى الشام. وقد تمثل محمد في نفسه ما سمعه من بحيرى </a:t>
            </a:r>
            <a:r>
              <a:rPr lang="ar-SA" b="1" dirty="0" smtClean="0"/>
              <a:t>الراهب </a:t>
            </a:r>
            <a:r>
              <a:rPr lang="ar-SA" b="1" dirty="0"/>
              <a:t>وما عرفه من أتباع اليهودية، وخرج على الناس يعلن دينه الجديد الذي لفّقه من الدينين الكبيرين </a:t>
            </a:r>
            <a:r>
              <a:rPr lang="ar-SA" b="1" dirty="0" smtClean="0"/>
              <a:t>.</a:t>
            </a:r>
          </a:p>
          <a:p>
            <a:pPr rtl="1"/>
            <a:r>
              <a:rPr lang="ar-SA" b="1" dirty="0" smtClean="0"/>
              <a:t>وهذه </a:t>
            </a:r>
            <a:r>
              <a:rPr lang="ar-SA" b="1" dirty="0"/>
              <a:t>كلها مزاعم واهية لا حظ لها من العلم ولا سند لها من </a:t>
            </a:r>
            <a:r>
              <a:rPr lang="ar-SA" b="1" dirty="0" smtClean="0"/>
              <a:t>التاريخ، </a:t>
            </a:r>
            <a:r>
              <a:rPr lang="ar-SA" b="1" dirty="0"/>
              <a:t>وإنما هي تخمينات وافتراضات يضعها أصحابها كما لو كانت </a:t>
            </a:r>
            <a:r>
              <a:rPr lang="ar-SA" b="1" dirty="0" smtClean="0"/>
              <a:t>(حقائق </a:t>
            </a:r>
            <a:r>
              <a:rPr lang="ar-SA" b="1" dirty="0"/>
              <a:t>ثابتة لا تقبل الجدل).</a:t>
            </a:r>
            <a:endParaRPr lang="ar-SA" dirty="0"/>
          </a:p>
        </p:txBody>
      </p:sp>
    </p:spTree>
    <p:extLst>
      <p:ext uri="{BB962C8B-B14F-4D97-AF65-F5344CB8AC3E}">
        <p14:creationId xmlns:p14="http://schemas.microsoft.com/office/powerpoint/2010/main" val="476133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وقد تناول الدكتور محمد عبد الله دراز رحمه الله في دراسته القيمة ( مدخل إلى القرآن ) جميع الافتراضات المتعلقة باحتمال وجود مصدر بشري للقرآن. وناقشها مناقشة علمية ، وأظهر زيفها </a:t>
            </a:r>
            <a:r>
              <a:rPr lang="ar-SA" b="1" dirty="0" smtClean="0"/>
              <a:t>وبطلانها. </a:t>
            </a:r>
            <a:endParaRPr lang="ar-SA" dirty="0"/>
          </a:p>
        </p:txBody>
      </p:sp>
    </p:spTree>
    <p:extLst>
      <p:ext uri="{BB962C8B-B14F-4D97-AF65-F5344CB8AC3E}">
        <p14:creationId xmlns:p14="http://schemas.microsoft.com/office/powerpoint/2010/main" val="409925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[2] صحة النص القرآني .. </a:t>
            </a:r>
            <a:br>
              <a:rPr lang="ar-SA" b="1" dirty="0"/>
            </a:br>
            <a:r>
              <a:rPr lang="ar-SA" b="1" dirty="0" smtClean="0"/>
              <a:t>بعد </a:t>
            </a:r>
            <a:r>
              <a:rPr lang="ar-SA" b="1" dirty="0"/>
              <a:t>أن تعرفنا على مزاعم المستشرقين في التشكيك في مصدر القرآن نأتي الآن للحديث عن نقطة أخرى تسير في اتجاه التشكيك نفسه، ولكنها في هذه المرة تشكك في صحة النص القرآني وكأنهم بذلك يريدون أن يردوا على القرآن بالسلاح نفسه فقد قرر القرآن أن التوراة والإنجيل قد أصابهما التحريف والتبديل . </a:t>
            </a:r>
            <a:r>
              <a:rPr lang="ar-SA" b="1" smtClean="0"/>
              <a:t>ن</a:t>
            </a:r>
            <a:r>
              <a:rPr lang="ar-SA" b="1" dirty="0"/>
              <a:t/>
            </a:r>
            <a:br>
              <a:rPr lang="ar-SA" b="1" dirty="0"/>
            </a:br>
            <a:endParaRPr lang="ar-SA" dirty="0"/>
          </a:p>
        </p:txBody>
      </p:sp>
    </p:spTree>
    <p:extLst>
      <p:ext uri="{BB962C8B-B14F-4D97-AF65-F5344CB8AC3E}">
        <p14:creationId xmlns:p14="http://schemas.microsoft.com/office/powerpoint/2010/main" val="3526999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وقد تكلم المستشرقون كثيراً في موضوع القراءات بالأحرف </a:t>
            </a:r>
            <a:r>
              <a:rPr lang="ar-SA" b="1" dirty="0" smtClean="0"/>
              <a:t>السبعة، </a:t>
            </a:r>
            <a:r>
              <a:rPr lang="ar-SA" b="1" dirty="0"/>
              <a:t>محاولين إثبات أن القراءة كانت حرة طليقة، الأمر الذي جعل تعرض القرآن للتغيير أمراً لا مفر منه. </a:t>
            </a:r>
            <a:endParaRPr lang="ar-SA" b="1" dirty="0" smtClean="0"/>
          </a:p>
          <a:p>
            <a:pPr rtl="1"/>
            <a:r>
              <a:rPr lang="ar-SA" b="1" dirty="0" smtClean="0"/>
              <a:t>وهم </a:t>
            </a:r>
            <a:r>
              <a:rPr lang="ar-SA" b="1" dirty="0"/>
              <a:t>بذلك يوهمون بأن التدوين وقع في جو هذه الحرية، وفي هذا الجو تم تسجيل قراءات مختلفة. وهذه القراءات التي نجمت عن ذلك لم تكن هي الصورة التي ورد بها الوحي أساساً. ونتيجة ذلك كله هي القول بحدوث تغيير في النص القرآني</a:t>
            </a:r>
            <a:endParaRPr lang="ar-SA" dirty="0"/>
          </a:p>
          <a:p>
            <a:pPr rtl="1"/>
            <a:endParaRPr lang="ar-SA" dirty="0"/>
          </a:p>
        </p:txBody>
      </p:sp>
    </p:spTree>
    <p:extLst>
      <p:ext uri="{BB962C8B-B14F-4D97-AF65-F5344CB8AC3E}">
        <p14:creationId xmlns:p14="http://schemas.microsoft.com/office/powerpoint/2010/main" val="2411137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وقد روّج بعض المستشرقين لفكرة ( القراءة بالمعنى) مما يعطي للمزاعم السابقة سنداً تعتمد عليه. </a:t>
            </a:r>
            <a:endParaRPr lang="ar-SA" b="1" dirty="0" smtClean="0"/>
          </a:p>
          <a:p>
            <a:pPr rtl="1"/>
            <a:r>
              <a:rPr lang="ar-SA" b="1" dirty="0" smtClean="0"/>
              <a:t>فقد </a:t>
            </a:r>
            <a:r>
              <a:rPr lang="ar-SA" b="1" dirty="0"/>
              <a:t>ظهرت هذه النظرية في زعم بعضهم في العهد الأموي وسادت الجو وتلقاها الناس بالقبول ، فلم يكن نص القرآن بحروفه بالنسبة لبعض المؤمنين هــو المهم ولكن المهم كان هو روح النص. ومن هنا ظل اختيار الوجه ( الحرف) في القراءات التي تقوم على الترادف المحض أمراً لا بأس به ولا يثير الاهتمام. وهكذا يمكن أن يخضع تحديد النص لهوى كل إنسان </a:t>
            </a:r>
            <a:endParaRPr lang="ar-SA" dirty="0"/>
          </a:p>
        </p:txBody>
      </p:sp>
    </p:spTree>
    <p:extLst>
      <p:ext uri="{BB962C8B-B14F-4D97-AF65-F5344CB8AC3E}">
        <p14:creationId xmlns:p14="http://schemas.microsoft.com/office/powerpoint/2010/main" val="1397485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إن اختلاف القراءات أمر ثابت لا ننكره ، ولكن الأمر الذي لا شك فيه أيضاً أن القرآن كان وحياً باللفظ والمعنى معاً. </a:t>
            </a:r>
            <a:endParaRPr lang="ar-SA" b="1" dirty="0" smtClean="0"/>
          </a:p>
          <a:p>
            <a:pPr rtl="1"/>
            <a:r>
              <a:rPr lang="ar-SA" b="1" dirty="0" smtClean="0"/>
              <a:t>ومن </a:t>
            </a:r>
            <a:r>
              <a:rPr lang="ar-SA" b="1" dirty="0"/>
              <a:t>أجل ذلك كان الرسول صلى الله عليه وسلم حريصاً كل الحرص على تسجيل الوحي فور نزوله والعناية بحفظه في السجلات التي سطر فيها (99). </a:t>
            </a:r>
            <a:endParaRPr lang="ar-SA" b="1" dirty="0" smtClean="0"/>
          </a:p>
          <a:p>
            <a:pPr rtl="1"/>
            <a:r>
              <a:rPr lang="ar-SA" b="1" dirty="0" smtClean="0"/>
              <a:t>وليس </a:t>
            </a:r>
            <a:r>
              <a:rPr lang="ar-SA" b="1" dirty="0"/>
              <a:t>صحيحاً ما يردده ( بلا شير ) من أن فكرة تدوين الوحي لم تنشأ إلا بعد إقامة النبي </a:t>
            </a:r>
            <a:r>
              <a:rPr lang="ar-SA" b="1" dirty="0" smtClean="0">
                <a:sym typeface="AGA Arabesque"/>
              </a:rPr>
              <a:t> </a:t>
            </a:r>
            <a:r>
              <a:rPr lang="ar-SA" b="1" dirty="0" smtClean="0"/>
              <a:t>في </a:t>
            </a:r>
            <a:r>
              <a:rPr lang="ar-SA" b="1" dirty="0"/>
              <a:t>المدينة، وأن التدوين كان جزئياً وناتجاً عن جهود فردية ومثاراً للاختلاف </a:t>
            </a:r>
            <a:endParaRPr lang="ar-SA" dirty="0"/>
          </a:p>
        </p:txBody>
      </p:sp>
    </p:spTree>
    <p:extLst>
      <p:ext uri="{BB962C8B-B14F-4D97-AF65-F5344CB8AC3E}">
        <p14:creationId xmlns:p14="http://schemas.microsoft.com/office/powerpoint/2010/main" val="15508374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فالثابت أن فكرة تدوين الوحي كانت قائمة منذ نزوله ـ وقد كان الرسول عليه الصلاة والسلام كلما جاءه الوحي وتلاه على الحاضرين أملاه من فوره على كتبة الوحي ليدونوه: وقد بلغ عدد كتاب الوحي ـ كما يذكر الثقات من العلماء ـ تسعة وعشرين كاتباً أشهرهم الخلفاء الراشدون الأربعة ومعاوية، والزبير بن العوام، وسعيد بن العاص، وعمرو بن العاص، وأبي بن كعب، وزيد بن </a:t>
            </a:r>
            <a:r>
              <a:rPr lang="ar-SA" b="1" dirty="0" smtClean="0"/>
              <a:t>ثابت. </a:t>
            </a:r>
            <a:r>
              <a:rPr lang="ar-SA" b="1" dirty="0"/>
              <a:t/>
            </a:r>
            <a:br>
              <a:rPr lang="ar-SA" b="1" dirty="0"/>
            </a:br>
            <a:endParaRPr lang="ar-SA" dirty="0"/>
          </a:p>
        </p:txBody>
      </p:sp>
    </p:spTree>
    <p:extLst>
      <p:ext uri="{BB962C8B-B14F-4D97-AF65-F5344CB8AC3E}">
        <p14:creationId xmlns:p14="http://schemas.microsoft.com/office/powerpoint/2010/main" val="2639733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وأما ما يتعلق بمسألة الأوجه السبعة في القراءة فإن الأمر فيها لم يكن متروكاً لأهواء الناس، وإنما كان محكوماً بما يقرأه الرسول صلى الله عليه وسلم للناس من أوجه للقراءة كان القصد منها التخفيف على الناس في أول الأمر </a:t>
            </a:r>
            <a:endParaRPr lang="ar-SA" b="1" dirty="0" smtClean="0"/>
          </a:p>
          <a:p>
            <a:pPr rtl="1"/>
            <a:r>
              <a:rPr lang="ar-SA" b="1" dirty="0" smtClean="0"/>
              <a:t>( </a:t>
            </a:r>
            <a:r>
              <a:rPr lang="ar-SA" b="1" dirty="0"/>
              <a:t>فأذن لكل منهم أن يقرأ على حرفه، أي على طريقته في اللغة، إلى أن انضبط الأمر في آخر العهد وتدربت الألسن، وتمكن الناس من الاقتصار على الطريقة الواحدة فعارض جبريل النبي </a:t>
            </a:r>
            <a:r>
              <a:rPr lang="ar-SA" b="1" dirty="0" smtClean="0">
                <a:sym typeface="AGA Arabesque"/>
              </a:rPr>
              <a:t></a:t>
            </a:r>
            <a:r>
              <a:rPr lang="ar-SA" b="1" dirty="0" smtClean="0"/>
              <a:t> </a:t>
            </a:r>
            <a:r>
              <a:rPr lang="ar-SA" b="1" dirty="0"/>
              <a:t>القرآن مرتين في السنة الأخيرة، واستقر على ما هو عليه الآن ) . وهذا ما عليه أكثر علماء المسلمين . </a:t>
            </a:r>
            <a:br>
              <a:rPr lang="ar-SA" b="1" dirty="0"/>
            </a:br>
            <a:endParaRPr lang="ar-SA" dirty="0"/>
          </a:p>
          <a:p>
            <a:pPr rtl="1"/>
            <a:endParaRPr lang="ar-SA" dirty="0"/>
          </a:p>
        </p:txBody>
      </p:sp>
    </p:spTree>
    <p:extLst>
      <p:ext uri="{BB962C8B-B14F-4D97-AF65-F5344CB8AC3E}">
        <p14:creationId xmlns:p14="http://schemas.microsoft.com/office/powerpoint/2010/main" val="3106172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3733800"/>
          </a:xfrm>
        </p:spPr>
        <p:txBody>
          <a:bodyPr/>
          <a:lstStyle/>
          <a:p>
            <a:pPr rtl="1" eaLnBrk="1" hangingPunct="1"/>
            <a:r>
              <a:rPr lang="ar-SA" b="1" spc="-150" dirty="0" smtClean="0">
                <a:solidFill>
                  <a:srgbClr val="376092"/>
                </a:solidFill>
                <a:latin typeface="ae_AlMateen" pitchFamily="2" charset="-78"/>
                <a:cs typeface="ae_AlMateen" pitchFamily="2" charset="-78"/>
              </a:rPr>
              <a:t>المحاضرة </a:t>
            </a:r>
            <a:r>
              <a:rPr lang="ar-SA" b="1" spc="-150" smtClean="0">
                <a:solidFill>
                  <a:srgbClr val="376092"/>
                </a:solidFill>
                <a:latin typeface="ae_AlMateen" pitchFamily="2" charset="-78"/>
                <a:cs typeface="ae_AlMateen" pitchFamily="2" charset="-78"/>
              </a:rPr>
              <a:t>الثانية عشر</a:t>
            </a:r>
            <a:br>
              <a:rPr lang="ar-SA" b="1" spc="-15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مناهج المستشرقين في تناول </a:t>
            </a:r>
            <a:r>
              <a:rPr lang="ar-SA" b="1" spc="-150" smtClean="0">
                <a:solidFill>
                  <a:srgbClr val="376092"/>
                </a:solidFill>
                <a:latin typeface="ae_AlMateen" pitchFamily="2" charset="-78"/>
                <a:cs typeface="ae_AlMateen" pitchFamily="2" charset="-78"/>
              </a:rPr>
              <a:t>الدراسات الإسلامية </a:t>
            </a: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endParaRPr lang="en-US"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السنة النبوية</a:t>
            </a:r>
            <a:endParaRPr lang="ar-SA" dirty="0"/>
          </a:p>
        </p:txBody>
      </p:sp>
      <p:sp>
        <p:nvSpPr>
          <p:cNvPr id="3" name="عنصر نائب للمحتوى 2"/>
          <p:cNvSpPr>
            <a:spLocks noGrp="1"/>
          </p:cNvSpPr>
          <p:nvPr>
            <p:ph idx="1"/>
          </p:nvPr>
        </p:nvSpPr>
        <p:spPr>
          <a:xfrm>
            <a:off x="533400" y="1371600"/>
            <a:ext cx="8915400" cy="5029200"/>
          </a:xfrm>
        </p:spPr>
        <p:txBody>
          <a:bodyPr/>
          <a:lstStyle/>
          <a:p>
            <a:pPr rtl="1"/>
            <a:r>
              <a:rPr lang="ar-SA" b="1" dirty="0" smtClean="0"/>
              <a:t>السنة النبوية: </a:t>
            </a:r>
            <a:r>
              <a:rPr lang="ar-SA" b="1" dirty="0"/>
              <a:t>هي الأصل الثاني للإسلام. وقد أمر الله سبحانه نبيه صلى الله عليه وسلم أن يبلغ رسالته إلى الناس في قوله تعالى : </a:t>
            </a:r>
            <a:br>
              <a:rPr lang="ar-SA" b="1" dirty="0"/>
            </a:br>
            <a:r>
              <a:rPr lang="ar-SA" b="1" dirty="0"/>
              <a:t>(يأيها الرسول بلغ ما أنزل إليك من </a:t>
            </a:r>
            <a:r>
              <a:rPr lang="ar-SA" b="1" dirty="0" smtClean="0"/>
              <a:t>ربك) ولكن </a:t>
            </a:r>
            <a:r>
              <a:rPr lang="ar-SA" b="1" dirty="0"/>
              <a:t>الأمر لم يكن مجرد تبليغ آلي، وإنما هو تبليغ مصحوب بالتبيين ، كما ورد في قوله تعالى</a:t>
            </a:r>
            <a:r>
              <a:rPr lang="ar-SA" b="1" dirty="0" smtClean="0"/>
              <a:t>: ( </a:t>
            </a:r>
            <a:r>
              <a:rPr lang="ar-SA" b="1" dirty="0"/>
              <a:t>وأنزلنا إليك الذكر لتبين للناس ما نزل </a:t>
            </a:r>
            <a:r>
              <a:rPr lang="ar-SA" b="1" dirty="0" smtClean="0"/>
              <a:t>إليهم)</a:t>
            </a:r>
          </a:p>
          <a:p>
            <a:pPr rtl="1"/>
            <a:r>
              <a:rPr lang="ar-SA" b="1" dirty="0" smtClean="0"/>
              <a:t>وقد </a:t>
            </a:r>
            <a:r>
              <a:rPr lang="ar-SA" b="1" dirty="0"/>
              <a:t>فعل الرسول </a:t>
            </a:r>
            <a:r>
              <a:rPr lang="ar-SA" b="1" dirty="0" smtClean="0">
                <a:sym typeface="AGA Arabesque"/>
              </a:rPr>
              <a:t> </a:t>
            </a:r>
            <a:r>
              <a:rPr lang="ar-SA" b="1" dirty="0" smtClean="0"/>
              <a:t>ما </a:t>
            </a:r>
            <a:r>
              <a:rPr lang="ar-SA" b="1" dirty="0"/>
              <a:t>أمره الله به ، فكانت سنته المتمثلة في أقواله وأفعاله </a:t>
            </a:r>
            <a:r>
              <a:rPr lang="ar-SA" b="1" dirty="0" err="1"/>
              <a:t>وتقريراته</a:t>
            </a:r>
            <a:r>
              <a:rPr lang="ar-SA" b="1" dirty="0"/>
              <a:t> للقرآن بمثابة ( تفصيل مجمله وبيان مشكله وبسط مختصره </a:t>
            </a:r>
            <a:r>
              <a:rPr lang="ar-SA" b="1" dirty="0" smtClean="0"/>
              <a:t>). </a:t>
            </a:r>
            <a:r>
              <a:rPr lang="ar-SA" b="1" dirty="0"/>
              <a:t>وبذلك يكون الارتباط بين القرآن والسنة ارتباطاً لا يتصور أن ينفصم </a:t>
            </a:r>
            <a:r>
              <a:rPr lang="ar-SA" b="1" dirty="0" smtClean="0"/>
              <a:t>البتة. </a:t>
            </a:r>
            <a:r>
              <a:rPr lang="ar-SA" b="1" dirty="0"/>
              <a:t>وقد نبّه النبي </a:t>
            </a:r>
            <a:r>
              <a:rPr lang="ar-SA" b="1" dirty="0" smtClean="0"/>
              <a:t>وقال</a:t>
            </a:r>
            <a:r>
              <a:rPr lang="ar-SA" b="1" dirty="0"/>
              <a:t>: </a:t>
            </a:r>
            <a:r>
              <a:rPr lang="ar-SA" b="1" dirty="0" smtClean="0"/>
              <a:t>(تركت </a:t>
            </a:r>
            <a:r>
              <a:rPr lang="ar-SA" b="1" dirty="0"/>
              <a:t>فيكم شيئين لن تضلوا بعدهما: كتاب الله وسنتي )</a:t>
            </a:r>
            <a:endParaRPr lang="ar-SA" dirty="0"/>
          </a:p>
        </p:txBody>
      </p:sp>
    </p:spTree>
    <p:extLst>
      <p:ext uri="{BB962C8B-B14F-4D97-AF65-F5344CB8AC3E}">
        <p14:creationId xmlns:p14="http://schemas.microsoft.com/office/powerpoint/2010/main" val="21702739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95300" y="1371600"/>
            <a:ext cx="8915400" cy="5029200"/>
          </a:xfrm>
        </p:spPr>
        <p:txBody>
          <a:bodyPr/>
          <a:lstStyle/>
          <a:p>
            <a:pPr rtl="1"/>
            <a:r>
              <a:rPr lang="ar-SA" b="1" dirty="0" smtClean="0"/>
              <a:t>ومن </a:t>
            </a:r>
            <a:r>
              <a:rPr lang="ar-SA" b="1" dirty="0"/>
              <a:t>اجل ذلك اهتم المسلمون اهتماماً عظيماً بالسنة بوصفها الأصل الثاني للإسلام. وقد كان هذا الفهم يعد من الأمور البديهية لدى صحابة رسول الله صلى الله عليه وسلم.. فعندما بعث النبي </a:t>
            </a:r>
            <a:r>
              <a:rPr lang="ar-SA" b="1" dirty="0" smtClean="0">
                <a:sym typeface="AGA Arabesque"/>
              </a:rPr>
              <a:t> </a:t>
            </a:r>
            <a:r>
              <a:rPr lang="ar-SA" b="1" dirty="0" smtClean="0"/>
              <a:t>معاذ </a:t>
            </a:r>
            <a:r>
              <a:rPr lang="ar-SA" b="1" dirty="0"/>
              <a:t>بن جبل والياً إلى اليمن سأله: كيف تقضي إذا عرض لك قضاء ؟ قال : بكتاب الله، قال فإن لم تجد ؟ قال : بسنة رسول </a:t>
            </a:r>
            <a:r>
              <a:rPr lang="ar-SA" b="1" dirty="0" smtClean="0"/>
              <a:t>الله، </a:t>
            </a:r>
            <a:r>
              <a:rPr lang="ar-SA" b="1" dirty="0"/>
              <a:t>قال: فإن لم تجد ؟ قال : أجتهد </a:t>
            </a:r>
            <a:r>
              <a:rPr lang="ar-SA" b="1" dirty="0" smtClean="0"/>
              <a:t>رأيي. </a:t>
            </a:r>
          </a:p>
          <a:p>
            <a:pPr rtl="1"/>
            <a:r>
              <a:rPr lang="ar-SA" b="1" dirty="0" smtClean="0"/>
              <a:t>وقد </a:t>
            </a:r>
            <a:r>
              <a:rPr lang="ar-SA" b="1" dirty="0"/>
              <a:t>أراد المستشرقون ـ بعد محاولاتهم الفاشلة للتشكيك في القرآن الكريم من جوانب مختلفة، وبعد أن أعياهم البحث ولم يكن لهذه المحاولات أي اثر إيجابي لدى المسلمين المتمسكين </a:t>
            </a:r>
            <a:r>
              <a:rPr lang="ar-SA" b="1" dirty="0" smtClean="0"/>
              <a:t>بقرآنهم</a:t>
            </a:r>
            <a:r>
              <a:rPr lang="ar-SA" b="1" dirty="0"/>
              <a:t/>
            </a:r>
            <a:br>
              <a:rPr lang="ar-SA" b="1" dirty="0"/>
            </a:br>
            <a:endParaRPr lang="ar-SA" dirty="0"/>
          </a:p>
        </p:txBody>
      </p:sp>
    </p:spTree>
    <p:extLst>
      <p:ext uri="{BB962C8B-B14F-4D97-AF65-F5344CB8AC3E}">
        <p14:creationId xmlns:p14="http://schemas.microsoft.com/office/powerpoint/2010/main" val="1901387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أراد المستشرقون أن يوجهوا محاولات التشكيك إلى ناحية أخرى، أي إلى الأصل الثاني للإسلام وهو السنة، مع الاستمرار في محاولاتهم السابقة الفاشلة. وأول مستشرق قام بمحاولة واسعة شاملة للتشكيك في الحديث النبوي كان المستشرق اليهودي </a:t>
            </a:r>
            <a:r>
              <a:rPr lang="ar-SA" b="1" dirty="0" smtClean="0"/>
              <a:t>(جولد </a:t>
            </a:r>
            <a:r>
              <a:rPr lang="ar-SA" b="1" dirty="0" err="1" smtClean="0"/>
              <a:t>تسيهر</a:t>
            </a:r>
            <a:r>
              <a:rPr lang="ar-SA" b="1" dirty="0" smtClean="0"/>
              <a:t>) </a:t>
            </a:r>
            <a:r>
              <a:rPr lang="ar-SA" b="1" dirty="0"/>
              <a:t>الذي يعده المستشرقون أعمق العارفين بالحديث النبوي. </a:t>
            </a:r>
            <a:br>
              <a:rPr lang="ar-SA" b="1" dirty="0"/>
            </a:br>
            <a:r>
              <a:rPr lang="ar-SA" b="1" dirty="0"/>
              <a:t>ويقول عنه كاتب مادة ( الحديث ) في دائرة المعارف الإسلامية : ( إن العلم مدين </a:t>
            </a:r>
            <a:r>
              <a:rPr lang="ar-SA" b="1" dirty="0" smtClean="0"/>
              <a:t>دَيناً </a:t>
            </a:r>
            <a:r>
              <a:rPr lang="ar-SA" b="1" dirty="0"/>
              <a:t>كبيراً لما كتبه ( جولد </a:t>
            </a:r>
            <a:r>
              <a:rPr lang="ar-SA" b="1" dirty="0" err="1"/>
              <a:t>تسيهر</a:t>
            </a:r>
            <a:r>
              <a:rPr lang="ar-SA" b="1" dirty="0"/>
              <a:t> ) في موضوع الحديث ، وقد كان تأثير ( جولد </a:t>
            </a:r>
            <a:r>
              <a:rPr lang="ar-SA" b="1" dirty="0" err="1"/>
              <a:t>تسيهر</a:t>
            </a:r>
            <a:r>
              <a:rPr lang="ar-SA" b="1" dirty="0"/>
              <a:t> ) على مسار الدراسات الإسلامية </a:t>
            </a:r>
            <a:r>
              <a:rPr lang="ar-SA" b="1" dirty="0" err="1"/>
              <a:t>الاستشراقية</a:t>
            </a:r>
            <a:r>
              <a:rPr lang="ar-SA" b="1" dirty="0"/>
              <a:t> أعظم مما كان لأي معاصريه من المستشرقين، </a:t>
            </a:r>
            <a:br>
              <a:rPr lang="ar-SA" b="1" dirty="0"/>
            </a:br>
            <a:endParaRPr lang="ar-SA" dirty="0"/>
          </a:p>
        </p:txBody>
      </p:sp>
    </p:spTree>
    <p:extLst>
      <p:ext uri="{BB962C8B-B14F-4D97-AF65-F5344CB8AC3E}">
        <p14:creationId xmlns:p14="http://schemas.microsoft.com/office/powerpoint/2010/main" val="11005792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28600" y="1447800"/>
            <a:ext cx="9372600" cy="4953000"/>
          </a:xfrm>
        </p:spPr>
        <p:txBody>
          <a:bodyPr/>
          <a:lstStyle/>
          <a:p>
            <a:pPr rtl="1"/>
            <a:r>
              <a:rPr lang="ar-SA" b="1" dirty="0"/>
              <a:t>ويلخص ( </a:t>
            </a:r>
            <a:r>
              <a:rPr lang="ar-SA" b="1" dirty="0" smtClean="0"/>
              <a:t>بفان </a:t>
            </a:r>
            <a:r>
              <a:rPr lang="ar-SA" b="1" dirty="0" err="1" smtClean="0"/>
              <a:t>موللر</a:t>
            </a:r>
            <a:r>
              <a:rPr lang="ar-SA" b="1" dirty="0" smtClean="0"/>
              <a:t> </a:t>
            </a:r>
            <a:r>
              <a:rPr lang="ar-SA" b="1" dirty="0"/>
              <a:t>) عمل ( جولد </a:t>
            </a:r>
            <a:r>
              <a:rPr lang="ar-SA" b="1" dirty="0" err="1"/>
              <a:t>تسيهر</a:t>
            </a:r>
            <a:r>
              <a:rPr lang="ar-SA" b="1" dirty="0"/>
              <a:t>) في هذا المجال </a:t>
            </a:r>
            <a:r>
              <a:rPr lang="ar-SA" b="1" dirty="0" smtClean="0"/>
              <a:t>فيقول: (لقد </a:t>
            </a:r>
            <a:r>
              <a:rPr lang="ar-SA" b="1" dirty="0"/>
              <a:t>كان ( جولد </a:t>
            </a:r>
            <a:r>
              <a:rPr lang="ar-SA" b="1" dirty="0" err="1"/>
              <a:t>تسيهر</a:t>
            </a:r>
            <a:r>
              <a:rPr lang="ar-SA" b="1" dirty="0"/>
              <a:t>) أعمق العارفين بعلم الحديث النبوي. وقد تناول في القسم الثاني من كتابه ( دراسات محمدية) موضوع تطور الحديث تناولاً عميقاً. وراح ـ بما له من علم عميق، واطلاع يفوق كل وصف ـ يبحث التطور الداخلي والخارجي من كل النواحي.. وقد قادته المعايشة العميقة لمادة الحديث الهائلة إلى الشك في الحديث، ولم يعد يثق فيه مثلما كان ( </a:t>
            </a:r>
            <a:r>
              <a:rPr lang="ar-SA" b="1" dirty="0" err="1"/>
              <a:t>دوزي</a:t>
            </a:r>
            <a:r>
              <a:rPr lang="ar-SA" b="1" dirty="0"/>
              <a:t>) لا يزال يفعل ذلك في كتابه </a:t>
            </a:r>
            <a:r>
              <a:rPr lang="ar-SA" b="1" dirty="0" smtClean="0"/>
              <a:t>(مقال </a:t>
            </a:r>
            <a:r>
              <a:rPr lang="ar-SA" b="1" dirty="0"/>
              <a:t>في تاريخ </a:t>
            </a:r>
            <a:r>
              <a:rPr lang="ar-SA" b="1" dirty="0" smtClean="0"/>
              <a:t>الإسلام) </a:t>
            </a:r>
            <a:r>
              <a:rPr lang="ar-SA" b="1" dirty="0"/>
              <a:t>. وبالأحرى كان </a:t>
            </a:r>
            <a:r>
              <a:rPr lang="ar-SA" b="1" dirty="0" smtClean="0"/>
              <a:t>(جولد </a:t>
            </a:r>
            <a:r>
              <a:rPr lang="ar-SA" b="1" dirty="0" err="1" smtClean="0"/>
              <a:t>تسيهر</a:t>
            </a:r>
            <a:r>
              <a:rPr lang="ar-SA" b="1" dirty="0" smtClean="0"/>
              <a:t>) </a:t>
            </a:r>
            <a:r>
              <a:rPr lang="ar-SA" b="1" dirty="0"/>
              <a:t>يعتبر القسم الأعظم من الحديث بمثابة نتيجة لتطور الإسلام الديني والتاريخي </a:t>
            </a:r>
            <a:r>
              <a:rPr lang="ar-SA" b="1" dirty="0" err="1"/>
              <a:t>والإجمتاعي</a:t>
            </a:r>
            <a:r>
              <a:rPr lang="ar-SA" b="1" dirty="0"/>
              <a:t> في القرن الأول والثاني . </a:t>
            </a:r>
            <a:endParaRPr lang="ar-SA" dirty="0"/>
          </a:p>
        </p:txBody>
      </p:sp>
    </p:spTree>
    <p:extLst>
      <p:ext uri="{BB962C8B-B14F-4D97-AF65-F5344CB8AC3E}">
        <p14:creationId xmlns:p14="http://schemas.microsoft.com/office/powerpoint/2010/main" val="35021893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وهكذا تم اختراع كم هائل من الأحاديث في العصر الأموي عندما اشتدت الخصومة بين الأمويين والعلماء الصالحين، ففي سبيل محاربة الطغيان والخروج عن الدين راح العلماء يخترعون الأحاديث التي تسعفهم في هذا الصدد، وفي الوقت نفسه راحت الحكومة الأموية تعمل في الاتجاه المضاد ، وتضع أو تدعو إلى وضع أحاديث تسند وجهات نظرها. وقد استطاعت أن تجند بعض العلماء الذين ساعدوها في هذا المجال.. ولكن الأمر لم يقف عند وضع أحاديث تخدم أغراضاً سياسية، بل تعدّاه إلى النواحي الدينية في أمور التي لا تتفق مع ما يراه أهل المدينة . وقد استمر هذا الحال في وضع الأحاديث في القرن الثاني </a:t>
            </a:r>
            <a:r>
              <a:rPr lang="ar-SA" b="1" dirty="0" smtClean="0"/>
              <a:t>أيضاً </a:t>
            </a:r>
            <a:r>
              <a:rPr lang="ar-SA" b="1" dirty="0"/>
              <a:t>. </a:t>
            </a:r>
            <a:br>
              <a:rPr lang="ar-SA" b="1" dirty="0"/>
            </a:br>
            <a:endParaRPr lang="ar-SA" dirty="0"/>
          </a:p>
        </p:txBody>
      </p:sp>
    </p:spTree>
    <p:extLst>
      <p:ext uri="{BB962C8B-B14F-4D97-AF65-F5344CB8AC3E}">
        <p14:creationId xmlns:p14="http://schemas.microsoft.com/office/powerpoint/2010/main" val="10217610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هذا هو ملخص المزاعم التي روجها ( جولد </a:t>
            </a:r>
            <a:r>
              <a:rPr lang="ar-SA" b="1" dirty="0" err="1"/>
              <a:t>تسيهر</a:t>
            </a:r>
            <a:r>
              <a:rPr lang="ar-SA" b="1" dirty="0"/>
              <a:t> ) ليهدم بها الأصل الثاني للإسلام وهو السنة. ولسنا هنا في معرض الرد التفصيلي على هذه المزاعم، </a:t>
            </a:r>
            <a:endParaRPr lang="ar-SA" b="1" dirty="0" smtClean="0"/>
          </a:p>
          <a:p>
            <a:pPr rtl="1"/>
            <a:r>
              <a:rPr lang="ar-SA" b="1" dirty="0" smtClean="0"/>
              <a:t>فقد </a:t>
            </a:r>
            <a:r>
              <a:rPr lang="ar-SA" b="1" dirty="0"/>
              <a:t>تكفل بعض أفاضل العلماء بذلك . ومن أهم الكتب القيمة في هذا المجال كتاب (السنة ومكانتها في التشريع الإسلامي) للدكتور السباعي. فمن أراد التفصيل فليرجع إليه . </a:t>
            </a:r>
            <a:endParaRPr lang="ar-SA" dirty="0"/>
          </a:p>
          <a:p>
            <a:pPr rtl="1"/>
            <a:endParaRPr lang="ar-SA" dirty="0"/>
          </a:p>
        </p:txBody>
      </p:sp>
    </p:spTree>
    <p:extLst>
      <p:ext uri="{BB962C8B-B14F-4D97-AF65-F5344CB8AC3E}">
        <p14:creationId xmlns:p14="http://schemas.microsoft.com/office/powerpoint/2010/main" val="15226167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ولعلماء الحديث باع طويل في نقد الرواة وبيان حالهم من صدق أو كذب. فقد وصلوا في هذا الباب إلى أبعد مدى، وأبلوا فيه بلاءً حسناً، وتتبعوا الرواة ودرسوا حياتهم وتاريخهم وسيرتهم وما خفي من أمرهم وما ظهر ، ولم تأخذهم في الله لومة لائم ، ولا منعهم عن تجريح الرواة والتشهير بهم ورع ولا حرج</a:t>
            </a:r>
            <a:r>
              <a:rPr lang="ar-SA" b="1" dirty="0" smtClean="0"/>
              <a:t>..</a:t>
            </a:r>
          </a:p>
          <a:p>
            <a:pPr rtl="1"/>
            <a:r>
              <a:rPr lang="ar-SA" b="1" dirty="0" smtClean="0"/>
              <a:t>ويروي </a:t>
            </a:r>
            <a:r>
              <a:rPr lang="ar-SA" b="1" dirty="0"/>
              <a:t>الإمام مسلم في مقدمة صحيحه عن ابن سيرين قوله : </a:t>
            </a:r>
            <a:br>
              <a:rPr lang="ar-SA" b="1" dirty="0"/>
            </a:br>
            <a:r>
              <a:rPr lang="ar-SA" b="1" dirty="0"/>
              <a:t>(.. لم يكونوا يسألون عن الإسناد ، فلما وقعت الفتنة قالوا: سموا لنا رجالكم، فينظر إلى أهل السنة فيؤخذ حديثهم، وينظر إلى أهل البدع فلا يؤخذ حديثهم ) . </a:t>
            </a:r>
            <a:br>
              <a:rPr lang="ar-SA" b="1" dirty="0"/>
            </a:br>
            <a:endParaRPr lang="ar-SA" dirty="0"/>
          </a:p>
        </p:txBody>
      </p:sp>
    </p:spTree>
    <p:extLst>
      <p:ext uri="{BB962C8B-B14F-4D97-AF65-F5344CB8AC3E}">
        <p14:creationId xmlns:p14="http://schemas.microsoft.com/office/powerpoint/2010/main" val="40660046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200" b="1" dirty="0"/>
              <a:t>التشريع الإسلامي  والقانون الروماني</a:t>
            </a:r>
          </a:p>
        </p:txBody>
      </p:sp>
      <p:sp>
        <p:nvSpPr>
          <p:cNvPr id="3" name="عنصر نائب للمحتوى 2"/>
          <p:cNvSpPr>
            <a:spLocks noGrp="1"/>
          </p:cNvSpPr>
          <p:nvPr>
            <p:ph idx="1"/>
          </p:nvPr>
        </p:nvSpPr>
        <p:spPr>
          <a:xfrm>
            <a:off x="533400" y="1371600"/>
            <a:ext cx="8915400" cy="4953000"/>
          </a:xfrm>
        </p:spPr>
        <p:txBody>
          <a:bodyPr/>
          <a:lstStyle/>
          <a:p>
            <a:pPr rtl="1"/>
            <a:r>
              <a:rPr lang="ar-SA" b="1" dirty="0" smtClean="0"/>
              <a:t>ولكن </a:t>
            </a:r>
            <a:r>
              <a:rPr lang="ar-SA" b="1" dirty="0"/>
              <a:t>المستشرقين لم يقفوا عند </a:t>
            </a:r>
            <a:r>
              <a:rPr lang="ar-SA" b="1" dirty="0" smtClean="0"/>
              <a:t>حد الطعن في القرآن والسنة، </a:t>
            </a:r>
            <a:r>
              <a:rPr lang="ar-SA" b="1" dirty="0"/>
              <a:t>فدائرة عملهم أوسع من التشكيك في القرآن والسنة، فهم حريصون على تجريد المسلمين والعقلية الإسلامية والفكر الإسلامي بصفة عامة من كل القيم الإنسانية والحضارية والابتكارات العلمية. </a:t>
            </a:r>
            <a:endParaRPr lang="ar-SA" b="1" dirty="0" smtClean="0"/>
          </a:p>
          <a:p>
            <a:pPr rtl="1"/>
            <a:r>
              <a:rPr lang="ar-SA" b="1" dirty="0" smtClean="0"/>
              <a:t>ولن </a:t>
            </a:r>
            <a:r>
              <a:rPr lang="ar-SA" b="1" dirty="0"/>
              <a:t>نستطيع بطبيعة الحال أن نعرض في </a:t>
            </a:r>
            <a:r>
              <a:rPr lang="ar-SA" b="1" dirty="0" smtClean="0"/>
              <a:t>هذه المحاضرات لهذا المقرر </a:t>
            </a:r>
            <a:r>
              <a:rPr lang="ar-SA" b="1" dirty="0"/>
              <a:t>لكل المزاعم </a:t>
            </a:r>
            <a:r>
              <a:rPr lang="ar-SA" b="1" dirty="0" err="1"/>
              <a:t>الاستشراقية</a:t>
            </a:r>
            <a:r>
              <a:rPr lang="ar-SA" b="1" dirty="0"/>
              <a:t> في هذا الصدد، ولكننا سنكتفي بأن نشير باختصار شديد إلى أنموذجين يوضحان محاولات المستشرقين في التشكيك في أصالة كل من الشريعة </a:t>
            </a:r>
            <a:r>
              <a:rPr lang="ar-SA" b="1" dirty="0" smtClean="0"/>
              <a:t>الإسلامية.</a:t>
            </a:r>
            <a:endParaRPr lang="ar-SA" dirty="0"/>
          </a:p>
        </p:txBody>
      </p:sp>
    </p:spTree>
    <p:extLst>
      <p:ext uri="{BB962C8B-B14F-4D97-AF65-F5344CB8AC3E}">
        <p14:creationId xmlns:p14="http://schemas.microsoft.com/office/powerpoint/2010/main" val="25588106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أما ما يتعلق بالشريعة الإسلامية فإن معظم المستشرقين يميلون إلى القول بتأثر الشريعة الإسلامية بالقانون الروماني، على اختلاف فيما بينهم في درجات هذا التأثر. </a:t>
            </a:r>
            <a:endParaRPr lang="ar-SA" b="1" dirty="0" smtClean="0"/>
          </a:p>
          <a:p>
            <a:pPr rtl="1"/>
            <a:r>
              <a:rPr lang="ar-SA" b="1" dirty="0" smtClean="0"/>
              <a:t>فمنهم </a:t>
            </a:r>
            <a:r>
              <a:rPr lang="ar-SA" b="1" dirty="0"/>
              <a:t>فريق من أمثال ( جولد </a:t>
            </a:r>
            <a:r>
              <a:rPr lang="ar-SA" b="1" dirty="0" err="1"/>
              <a:t>تسيهر</a:t>
            </a:r>
            <a:r>
              <a:rPr lang="ar-SA" b="1" dirty="0"/>
              <a:t>) و( فون </a:t>
            </a:r>
            <a:r>
              <a:rPr lang="ar-SA" b="1" dirty="0" smtClean="0"/>
              <a:t>كريمر</a:t>
            </a:r>
            <a:r>
              <a:rPr lang="ar-SA" b="1" dirty="0"/>
              <a:t>) و( </a:t>
            </a:r>
            <a:r>
              <a:rPr lang="ar-SA" b="1" dirty="0" err="1"/>
              <a:t>شيلدون</a:t>
            </a:r>
            <a:r>
              <a:rPr lang="ar-SA" b="1" dirty="0"/>
              <a:t> </a:t>
            </a:r>
            <a:r>
              <a:rPr lang="ar-SA" b="1" dirty="0" err="1"/>
              <a:t>آموس</a:t>
            </a:r>
            <a:r>
              <a:rPr lang="ar-SA" b="1" dirty="0"/>
              <a:t> ) يذهبون إلى القول بأن الشريعة الإسلامية مستمدة من القانون الروماني، </a:t>
            </a:r>
            <a:endParaRPr lang="ar-SA" b="1" dirty="0" smtClean="0"/>
          </a:p>
          <a:p>
            <a:pPr rtl="1"/>
            <a:r>
              <a:rPr lang="ar-SA" b="1" dirty="0" smtClean="0"/>
              <a:t>فهذا </a:t>
            </a:r>
            <a:r>
              <a:rPr lang="ar-SA" b="1" dirty="0"/>
              <a:t>القانون هو المصدر الذي أقام فقهاء المسلمين على أساس من قواعده الكيان القانوني للشريعة الإسلامية. </a:t>
            </a:r>
            <a:endParaRPr lang="ar-SA" dirty="0"/>
          </a:p>
        </p:txBody>
      </p:sp>
    </p:spTree>
    <p:extLst>
      <p:ext uri="{BB962C8B-B14F-4D97-AF65-F5344CB8AC3E}">
        <p14:creationId xmlns:p14="http://schemas.microsoft.com/office/powerpoint/2010/main" val="31183819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وفي ذلك يقول (</a:t>
            </a:r>
            <a:r>
              <a:rPr lang="ar-SA" b="1" dirty="0" err="1"/>
              <a:t>شيلدون</a:t>
            </a:r>
            <a:r>
              <a:rPr lang="ar-SA" b="1" dirty="0"/>
              <a:t> </a:t>
            </a:r>
            <a:r>
              <a:rPr lang="ar-SA" b="1" dirty="0" err="1"/>
              <a:t>آموس</a:t>
            </a:r>
            <a:r>
              <a:rPr lang="ar-SA" b="1" dirty="0"/>
              <a:t> ) بصريح العبارة : </a:t>
            </a:r>
            <a:endParaRPr lang="en-US" dirty="0"/>
          </a:p>
          <a:p>
            <a:pPr rtl="1"/>
            <a:r>
              <a:rPr lang="ar-SA" b="1" dirty="0"/>
              <a:t> ( إن الشرع المحمدي ليس إلا القانون الروماني للإمبراطورية الشرقية معدلاً وفق الأحوال السياسية في الممتلكات العربية). </a:t>
            </a:r>
            <a:endParaRPr lang="ar-SA" b="1" dirty="0" smtClean="0"/>
          </a:p>
          <a:p>
            <a:pPr rtl="1"/>
            <a:r>
              <a:rPr lang="ar-SA" b="1" dirty="0" smtClean="0"/>
              <a:t>ويقول </a:t>
            </a:r>
            <a:r>
              <a:rPr lang="ar-SA" b="1" dirty="0"/>
              <a:t>أيضاً : </a:t>
            </a:r>
            <a:r>
              <a:rPr lang="ar-SA" b="1" dirty="0" smtClean="0"/>
              <a:t> </a:t>
            </a:r>
            <a:r>
              <a:rPr lang="ar-SA" b="1" dirty="0"/>
              <a:t>( إن القانون المحمدي ليس سوى قانون </a:t>
            </a:r>
            <a:r>
              <a:rPr lang="ar-SA" b="1" dirty="0" err="1"/>
              <a:t>جستنيان</a:t>
            </a:r>
            <a:r>
              <a:rPr lang="ar-SA" b="1" dirty="0"/>
              <a:t> في لباس عربي ) .</a:t>
            </a:r>
            <a:endParaRPr lang="en-US" dirty="0"/>
          </a:p>
          <a:p>
            <a:endParaRPr lang="ar-SA" dirty="0"/>
          </a:p>
        </p:txBody>
      </p:sp>
    </p:spTree>
    <p:extLst>
      <p:ext uri="{BB962C8B-B14F-4D97-AF65-F5344CB8AC3E}">
        <p14:creationId xmlns:p14="http://schemas.microsoft.com/office/powerpoint/2010/main" val="526728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a:t>نماذج من آراء المستشرقين </a:t>
            </a:r>
            <a:endParaRPr lang="ar-SA" dirty="0" smtClean="0"/>
          </a:p>
          <a:p>
            <a:pPr rtl="1"/>
            <a:r>
              <a:rPr lang="ar-SA" dirty="0" smtClean="0"/>
              <a:t>حول القرآن الكريم</a:t>
            </a:r>
            <a:endParaRPr lang="en-US" dirty="0"/>
          </a:p>
          <a:p>
            <a:pPr marL="514350" indent="-514350" rtl="1">
              <a:buFont typeface="+mj-lt"/>
              <a:buAutoNum type="arabicPeriod"/>
            </a:pPr>
            <a:r>
              <a:rPr lang="ar-SA" b="1" dirty="0" smtClean="0"/>
              <a:t>مصدر </a:t>
            </a:r>
            <a:r>
              <a:rPr lang="ar-SA" b="1" dirty="0"/>
              <a:t>القرآن .. </a:t>
            </a:r>
            <a:endParaRPr lang="ar-SA" b="1" dirty="0" smtClean="0"/>
          </a:p>
          <a:p>
            <a:pPr marL="514350" indent="-514350" rtl="1">
              <a:buFont typeface="+mj-lt"/>
              <a:buAutoNum type="arabicPeriod"/>
            </a:pPr>
            <a:r>
              <a:rPr lang="ar-SA" b="1" dirty="0" smtClean="0"/>
              <a:t>صحة </a:t>
            </a:r>
            <a:r>
              <a:rPr lang="ar-SA" b="1" dirty="0"/>
              <a:t>النص القرآني .. </a:t>
            </a:r>
            <a:endParaRPr lang="ar-SA" b="1" dirty="0" smtClean="0"/>
          </a:p>
          <a:p>
            <a:pPr marL="514350" indent="-514350" rtl="1">
              <a:buFont typeface="+mj-lt"/>
              <a:buAutoNum type="arabicPeriod"/>
            </a:pPr>
            <a:r>
              <a:rPr lang="ar-SA" b="1" dirty="0" smtClean="0"/>
              <a:t>خطورة </a:t>
            </a:r>
            <a:r>
              <a:rPr lang="ar-SA" b="1" dirty="0"/>
              <a:t>القرآن … </a:t>
            </a:r>
            <a:br>
              <a:rPr lang="ar-SA" b="1" dirty="0"/>
            </a:br>
            <a:r>
              <a:rPr lang="ar-SA" b="1" dirty="0" smtClean="0"/>
              <a:t>.. </a:t>
            </a:r>
            <a:endParaRPr lang="ar-SA" dirty="0"/>
          </a:p>
        </p:txBody>
      </p:sp>
    </p:spTree>
    <p:extLst>
      <p:ext uri="{BB962C8B-B14F-4D97-AF65-F5344CB8AC3E}">
        <p14:creationId xmlns:p14="http://schemas.microsoft.com/office/powerpoint/2010/main" val="25064396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33400" y="1447800"/>
            <a:ext cx="8915400" cy="4953000"/>
          </a:xfrm>
        </p:spPr>
        <p:txBody>
          <a:bodyPr/>
          <a:lstStyle/>
          <a:p>
            <a:pPr rtl="1"/>
            <a:r>
              <a:rPr lang="ar-SA" b="1" dirty="0"/>
              <a:t>ويستدل هؤلاء على دعواهم بأدلة مختلفة </a:t>
            </a:r>
            <a:r>
              <a:rPr lang="ar-SA" b="1" dirty="0" smtClean="0"/>
              <a:t>أهمها: </a:t>
            </a:r>
          </a:p>
          <a:p>
            <a:pPr rtl="1"/>
            <a:r>
              <a:rPr lang="ar-SA" b="1" dirty="0" smtClean="0"/>
              <a:t>أن </a:t>
            </a:r>
            <a:r>
              <a:rPr lang="ar-SA" b="1" dirty="0"/>
              <a:t>النبي </a:t>
            </a:r>
            <a:r>
              <a:rPr lang="ar-SA" b="1" dirty="0" smtClean="0">
                <a:sym typeface="AGA Arabesque"/>
              </a:rPr>
              <a:t> </a:t>
            </a:r>
            <a:r>
              <a:rPr lang="ar-SA" b="1" dirty="0" smtClean="0"/>
              <a:t> </a:t>
            </a:r>
            <a:r>
              <a:rPr lang="ar-SA" b="1" dirty="0"/>
              <a:t>كان على معرفة واسعة بالقانون الروماني ، </a:t>
            </a:r>
            <a:endParaRPr lang="ar-SA" b="1" dirty="0" smtClean="0"/>
          </a:p>
          <a:p>
            <a:pPr rtl="1"/>
            <a:r>
              <a:rPr lang="ar-SA" b="1" dirty="0" smtClean="0"/>
              <a:t>أن </a:t>
            </a:r>
            <a:r>
              <a:rPr lang="ar-SA" b="1" dirty="0"/>
              <a:t>فقهاء المسلمين قد تعرفوا على آراء فقهاء مدارس القانون الروماني وأحكام المحاكم الرومانية في البلاد التي كانت لا تزال فيها هذه المدارس والمحاكم قائمة بعد الفتح الإسلامي. </a:t>
            </a:r>
            <a:endParaRPr lang="ar-SA" b="1" dirty="0" smtClean="0"/>
          </a:p>
          <a:p>
            <a:pPr rtl="1"/>
            <a:r>
              <a:rPr lang="ar-SA" b="1" dirty="0" smtClean="0"/>
              <a:t>وهناك </a:t>
            </a:r>
            <a:r>
              <a:rPr lang="ar-SA" b="1" dirty="0"/>
              <a:t>بالإضافة إلى ذلك تشابه في النظم القانونية والأحكام والقواعد الموجودة في الشريعة والقانون الروماني، </a:t>
            </a:r>
            <a:endParaRPr lang="ar-SA" b="1" dirty="0" smtClean="0"/>
          </a:p>
          <a:p>
            <a:pPr rtl="1"/>
            <a:r>
              <a:rPr lang="ar-SA" b="1" dirty="0" smtClean="0"/>
              <a:t>الأمر </a:t>
            </a:r>
            <a:r>
              <a:rPr lang="ar-SA" b="1" dirty="0"/>
              <a:t>الذي يعني أن الشريعة الإسلامية اقتبست هذه النظم والأحكام من القانون الروماني باعتباره سابقاً عليها</a:t>
            </a:r>
            <a:endParaRPr lang="ar-SA" dirty="0"/>
          </a:p>
        </p:txBody>
      </p:sp>
    </p:spTree>
    <p:extLst>
      <p:ext uri="{BB962C8B-B14F-4D97-AF65-F5344CB8AC3E}">
        <p14:creationId xmlns:p14="http://schemas.microsoft.com/office/powerpoint/2010/main" val="15829023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وهذه الأدلة باطلة ويسهل كشف زيفها وبطلانها، ولا تستطيع أن تثبت أمام النقد العلمي الجاد. </a:t>
            </a:r>
            <a:endParaRPr lang="ar-SA" b="1" dirty="0" smtClean="0"/>
          </a:p>
          <a:p>
            <a:pPr rtl="1"/>
            <a:r>
              <a:rPr lang="ar-SA" b="1" dirty="0" smtClean="0"/>
              <a:t>فالنبي </a:t>
            </a:r>
            <a:r>
              <a:rPr lang="ar-SA" b="1" dirty="0"/>
              <a:t>صلى الله عليه وسلم كان أمياً لا يقرأ ولا يكتب، ولم يكن لخروجه إلى الشام في المرتين اللتين سافر فيهما أي أثر في إمكان اطلاعه على القانون الروماني. فقد كانت رحلته الأولى مع عمه أبي طالب وهو ابن تسع سنين أو اثنتي عشرة سنة ، وأما رحلته الثانية فقد كانت سنه حينذاك خمساً وعشرين سنة، ولم يرافقه فيها إلاّ عرب خلّص، ولم يختلط بأحد من علماء القانون الروماني، فضلاً عن أنه لم يكن هناك أي سبب يدعو الحكام الرومان أو أحد علمائهم لتعليم محمد قواعد القانون الروماني. </a:t>
            </a:r>
            <a:endParaRPr lang="ar-SA" dirty="0"/>
          </a:p>
        </p:txBody>
      </p:sp>
    </p:spTree>
    <p:extLst>
      <p:ext uri="{BB962C8B-B14F-4D97-AF65-F5344CB8AC3E}">
        <p14:creationId xmlns:p14="http://schemas.microsoft.com/office/powerpoint/2010/main" val="33745750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47800"/>
            <a:ext cx="8915400" cy="5029200"/>
          </a:xfrm>
        </p:spPr>
        <p:txBody>
          <a:bodyPr/>
          <a:lstStyle/>
          <a:p>
            <a:pPr rtl="1"/>
            <a:r>
              <a:rPr lang="ar-SA" b="1" dirty="0"/>
              <a:t>أما تعرف علماء المسلمين على القانون الروماني من المدارس والمحاكم الرومانية فإنه زعم باطل، لأن هذه المدارس كانت قد ألغيت بقرار إمبراطوري في 16 ديسمبر ( كانون الأول ) </a:t>
            </a:r>
            <a:r>
              <a:rPr lang="ar-SA" b="1" dirty="0" smtClean="0"/>
              <a:t>533م، </a:t>
            </a:r>
            <a:r>
              <a:rPr lang="ar-SA" b="1" dirty="0"/>
              <a:t>وما بقي من هذه المدارس في روما والقسطنطينية لم يكن له تأثير على المسلمين. أما مدرسة بيروت فقد اندثرت قبل الفتح الإسلامي بثلاثة أرباع القرن. </a:t>
            </a:r>
            <a:endParaRPr lang="ar-SA" b="1" dirty="0" smtClean="0"/>
          </a:p>
          <a:p>
            <a:pPr rtl="1"/>
            <a:r>
              <a:rPr lang="ar-SA" b="1" dirty="0" smtClean="0"/>
              <a:t>وما </a:t>
            </a:r>
            <a:r>
              <a:rPr lang="ar-SA" b="1" dirty="0"/>
              <a:t>أثير حول تأثر الإمام الأوزاعي بالقانون الرماني لا أساس له ، لأن الأوزاعي كان من فقهاء مدرسة الحديث التي كانت أبعد المدارس عن التأثر بمؤثرات أجنبية. وقد قضى الفتح الإسلامي على أي سلطة أجنبية للقضاء في الدولة الإسلامية </a:t>
            </a:r>
            <a:endParaRPr lang="ar-SA" dirty="0"/>
          </a:p>
          <a:p>
            <a:pPr rtl="1"/>
            <a:endParaRPr lang="ar-SA" dirty="0"/>
          </a:p>
        </p:txBody>
      </p:sp>
    </p:spTree>
    <p:extLst>
      <p:ext uri="{BB962C8B-B14F-4D97-AF65-F5344CB8AC3E}">
        <p14:creationId xmlns:p14="http://schemas.microsoft.com/office/powerpoint/2010/main" val="17002970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28600" y="1371600"/>
            <a:ext cx="9448800" cy="5105400"/>
          </a:xfrm>
        </p:spPr>
        <p:txBody>
          <a:bodyPr/>
          <a:lstStyle/>
          <a:p>
            <a:pPr rtl="1"/>
            <a:r>
              <a:rPr lang="ar-SA" b="1" dirty="0"/>
              <a:t>أما القول بالتشابه المزعوم بين الشريعة الإسلامية والقانون الروماني فإن التشابه لا يعني بالضرورة التأثر، فقد يكون ناشئاً من تشابه الظروف الاجتماعية، كما أن العقول تتشابه في كثير من أنواع التفكير. </a:t>
            </a:r>
            <a:endParaRPr lang="ar-SA" b="1" dirty="0" smtClean="0"/>
          </a:p>
          <a:p>
            <a:pPr rtl="1"/>
            <a:r>
              <a:rPr lang="ar-SA" b="1" dirty="0" smtClean="0"/>
              <a:t>ومع </a:t>
            </a:r>
            <a:r>
              <a:rPr lang="ar-SA" b="1" dirty="0"/>
              <a:t>ذلك فإنه على الرغم من هذا التشابه الظاهري في بعض النظم والقواعد فإن هناك اختلافات كثيرة وأساسية بينهما مما يدل على استقلال كل منهما عن الآخر. فضلاً عن اختلافهما في مصادر الأحكام ، فالخلاف جوهري بينهما، إذ تقوم الشريعة الإسلامية على أساس الوحي الإلهي بينما يعتمد القانون الروماني على العقل البشري، ولذلك فإن الصلة بينهما منقطعة ـ كما يقول العالم </a:t>
            </a:r>
            <a:r>
              <a:rPr lang="ar-SA" b="1" dirty="0" smtClean="0"/>
              <a:t>الفرنسي</a:t>
            </a:r>
            <a:endParaRPr lang="ar-SA" dirty="0"/>
          </a:p>
        </p:txBody>
      </p:sp>
    </p:spTree>
    <p:extLst>
      <p:ext uri="{BB962C8B-B14F-4D97-AF65-F5344CB8AC3E}">
        <p14:creationId xmlns:p14="http://schemas.microsoft.com/office/powerpoint/2010/main" val="25153595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28600" y="1447800"/>
            <a:ext cx="9372600" cy="4525963"/>
          </a:xfrm>
        </p:spPr>
        <p:txBody>
          <a:bodyPr/>
          <a:lstStyle/>
          <a:p>
            <a:pPr rtl="1"/>
            <a:r>
              <a:rPr lang="ar-SA" b="1" dirty="0"/>
              <a:t>القرآن الكريم هو كتاب الإسلام الأول الذي تقوم على أساسه عقائد الدين الإسلامي وشريعته، وتنبثق منه أخلاق الإسلام وآدابه. فإذا ثبت أنه وحي الله الذي لا يأتيه الباطل من بين يديه ولا ومن خلفه، فإن الإيمان به يصبح أمراً لا مفر منه . </a:t>
            </a:r>
            <a:br>
              <a:rPr lang="ar-SA" b="1" dirty="0"/>
            </a:br>
            <a:r>
              <a:rPr lang="ar-SA" b="1" dirty="0"/>
              <a:t>ومن أجل ذلك اتجهت جهود المناهضين للإسلام قديماً وحديثاً إلى محاولة زعزعة الاعتقاد في صحة القرآن وفي مصدره. وقد بذل الوثنيون جهدهم في مقاومة فكرة أن القرآن وحي من عند الله. فزعموا أنــه( إفك افتراه وأعانهُ عليه قومٌ </a:t>
            </a:r>
            <a:r>
              <a:rPr lang="ar-SA" b="1" dirty="0" smtClean="0"/>
              <a:t>آخرون)وأنـه </a:t>
            </a:r>
            <a:r>
              <a:rPr lang="ar-SA" b="1" dirty="0"/>
              <a:t>(أساطير الأولين اكتتبها فهي تُملى عليه بكرةً وأصيلاً</a:t>
            </a:r>
            <a:r>
              <a:rPr lang="ar-SA" b="1" dirty="0" smtClean="0"/>
              <a:t>) </a:t>
            </a:r>
            <a:r>
              <a:rPr lang="ar-SA" b="1" dirty="0"/>
              <a:t>وأن محمداً (.. يعلمه بشر </a:t>
            </a:r>
            <a:r>
              <a:rPr lang="ar-SA" b="1" dirty="0" smtClean="0"/>
              <a:t>..)</a:t>
            </a:r>
            <a:r>
              <a:rPr lang="ar-SA" b="1" dirty="0"/>
              <a:t/>
            </a:r>
            <a:br>
              <a:rPr lang="ar-SA" b="1" dirty="0"/>
            </a:br>
            <a:endParaRPr lang="ar-SA" dirty="0"/>
          </a:p>
        </p:txBody>
      </p:sp>
    </p:spTree>
    <p:extLst>
      <p:ext uri="{BB962C8B-B14F-4D97-AF65-F5344CB8AC3E}">
        <p14:creationId xmlns:p14="http://schemas.microsoft.com/office/powerpoint/2010/main" val="291780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52400" y="1371600"/>
            <a:ext cx="9601200" cy="4525963"/>
          </a:xfrm>
        </p:spPr>
        <p:txBody>
          <a:bodyPr/>
          <a:lstStyle/>
          <a:p>
            <a:pPr rtl="1"/>
            <a:r>
              <a:rPr lang="ar-SA" b="1" dirty="0"/>
              <a:t>وقد حذا المستشرقون المتحاملون على الإسلام في موقفهم من القرآن حذو مشركي مكة. وبذلوا محاولات مستميتة لبيان أن القرآن ليس وحياً من عند الله وإنما هو من تأليف محمد صلى الله عليه وسلم . ورددوا أحياناً الاعتراضات التي قال بها الوثنيون قديماً رغم دحض القرآن لها</a:t>
            </a:r>
            <a:r>
              <a:rPr lang="ar-SA" b="1" dirty="0" smtClean="0"/>
              <a:t>.</a:t>
            </a:r>
          </a:p>
          <a:p>
            <a:pPr rtl="1"/>
            <a:r>
              <a:rPr lang="ar-SA" b="1" dirty="0" smtClean="0"/>
              <a:t>يقول </a:t>
            </a:r>
            <a:r>
              <a:rPr lang="ar-SA" b="1" dirty="0"/>
              <a:t>( جورج سيل </a:t>
            </a:r>
            <a:r>
              <a:rPr lang="en-US" b="1" dirty="0"/>
              <a:t>G. Sale</a:t>
            </a:r>
            <a:r>
              <a:rPr lang="ar-SA" b="1" dirty="0"/>
              <a:t> ) في مقدمة ترجمته الإنجليزية لمعاني القرآن التي صدرت عام 1736 م ما يأتي </a:t>
            </a:r>
            <a:r>
              <a:rPr lang="ar-SA" b="1" dirty="0" smtClean="0"/>
              <a:t>:  </a:t>
            </a:r>
            <a:r>
              <a:rPr lang="ar-SA" b="1" dirty="0"/>
              <a:t>( أما أن محمداً كان في الحقيقة مؤلف القرآن والمخترع الرئيسي له فأمر لا يقبل الجدل، وإن كان من المرجح ـ مع ذلك ـ أن المعاونة التي حصل عليها من غيره في خطته هذه لم تكن معاونة يسيرة. وهذا واضح في أن مواطنيه لم يتركوا الاعتراض عليه بذلك )</a:t>
            </a:r>
            <a:endParaRPr lang="en-US" dirty="0"/>
          </a:p>
          <a:p>
            <a:pPr rtl="1"/>
            <a:endParaRPr lang="ar-SA" dirty="0"/>
          </a:p>
          <a:p>
            <a:pPr rtl="1"/>
            <a:endParaRPr lang="ar-SA" dirty="0"/>
          </a:p>
        </p:txBody>
      </p:sp>
    </p:spTree>
    <p:extLst>
      <p:ext uri="{BB962C8B-B14F-4D97-AF65-F5344CB8AC3E}">
        <p14:creationId xmlns:p14="http://schemas.microsoft.com/office/powerpoint/2010/main" val="1001112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52400" y="1371600"/>
            <a:ext cx="9563100" cy="5486400"/>
          </a:xfrm>
        </p:spPr>
        <p:txBody>
          <a:bodyPr/>
          <a:lstStyle/>
          <a:p>
            <a:pPr rtl="1"/>
            <a:r>
              <a:rPr lang="ar-SA" b="1" dirty="0"/>
              <a:t>وقد صادفت المقدمة التمهيدية للترجمة التي جزم فيها بتأليف محمد للقرآن نجاحاً عظيماً في أ وروبا، الأمر أدي بمستشرق آخر هو </a:t>
            </a:r>
            <a:r>
              <a:rPr lang="ar-SA" b="1" dirty="0" smtClean="0"/>
              <a:t>(</a:t>
            </a:r>
            <a:r>
              <a:rPr lang="ar-SA" b="1" dirty="0" err="1" smtClean="0"/>
              <a:t>كاسمير</a:t>
            </a:r>
            <a:r>
              <a:rPr lang="ar-SA" b="1" dirty="0" smtClean="0"/>
              <a:t> </a:t>
            </a:r>
            <a:r>
              <a:rPr lang="ar-SA" b="1" dirty="0"/>
              <a:t>سكي) أن يجعل من مقدمة ( سيل) مقدمة لترجمته الفرنسية لمعاني القرآن التي صدرت عام 1841 م. وقد استطاعت هذه المقدمة أن تثبت وجودها زمناً طويلاً جداً كمصدر علمي موثوق به لدى المستشرقين مـن حيث اشتمالها على عرض شامل للدين </a:t>
            </a:r>
            <a:r>
              <a:rPr lang="ar-SA" b="1" dirty="0" smtClean="0"/>
              <a:t>الإسلامي. </a:t>
            </a:r>
            <a:endParaRPr lang="en-US" dirty="0"/>
          </a:p>
          <a:p>
            <a:pPr rtl="1"/>
            <a:r>
              <a:rPr lang="ar-SA" b="1" dirty="0"/>
              <a:t>وقد أصبحت قضية تأليف محمد للقرآن لدى المستشرقين ( أمراً لا يقبل الجدل ) ، كما </a:t>
            </a:r>
            <a:r>
              <a:rPr lang="ar-SA" b="1" dirty="0" smtClean="0"/>
              <a:t>يقول: </a:t>
            </a:r>
            <a:r>
              <a:rPr lang="ar-SA" b="1" dirty="0"/>
              <a:t>( سيل)، غير أن من المستشرقين من يذكر ذلك صراحــة كما فعل (سيل) من قبل، وكما فعل ( رينان ) من بعده، </a:t>
            </a:r>
            <a:endParaRPr lang="ar-SA" dirty="0"/>
          </a:p>
        </p:txBody>
      </p:sp>
    </p:spTree>
    <p:extLst>
      <p:ext uri="{BB962C8B-B14F-4D97-AF65-F5344CB8AC3E}">
        <p14:creationId xmlns:p14="http://schemas.microsoft.com/office/powerpoint/2010/main" val="2106518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ومنهم من يذكر ذلك بأسلوب أقل حدة وبطريق غير مباشر، وبعض المستشرقين المعاصرين ينحو هذا المنحى، الأمر الذي يجعل رأيهم يبدو وكأنه استنتاج علمي .</a:t>
            </a:r>
            <a:br>
              <a:rPr lang="ar-SA" b="1" dirty="0"/>
            </a:br>
            <a:r>
              <a:rPr lang="ar-SA" b="1" dirty="0"/>
              <a:t>وإذا كان محمد هو مؤلف القرآن فإن الفرية </a:t>
            </a:r>
            <a:r>
              <a:rPr lang="ar-SA" b="1" dirty="0" err="1"/>
              <a:t>الاستشراقية</a:t>
            </a:r>
            <a:r>
              <a:rPr lang="ar-SA" b="1" dirty="0"/>
              <a:t> تحاول أن تكون محبوكة بقدر الإمكان وذلك ببيان المصادر التي اعتمد عليها محمد في كتابته للقرآن. ويذهب الخيال </a:t>
            </a:r>
            <a:r>
              <a:rPr lang="ar-SA" b="1" dirty="0" err="1"/>
              <a:t>الاستشراقي</a:t>
            </a:r>
            <a:r>
              <a:rPr lang="ar-SA" b="1" dirty="0"/>
              <a:t> في هذا الصدد كل مذهب لإثبات مزاعمه .</a:t>
            </a:r>
            <a:br>
              <a:rPr lang="ar-SA" b="1" dirty="0"/>
            </a:br>
            <a:r>
              <a:rPr lang="ar-SA" b="1" dirty="0"/>
              <a:t/>
            </a:r>
            <a:br>
              <a:rPr lang="ar-SA" b="1" dirty="0"/>
            </a:br>
            <a:endParaRPr lang="ar-SA" dirty="0"/>
          </a:p>
        </p:txBody>
      </p:sp>
    </p:spTree>
    <p:extLst>
      <p:ext uri="{BB962C8B-B14F-4D97-AF65-F5344CB8AC3E}">
        <p14:creationId xmlns:p14="http://schemas.microsoft.com/office/powerpoint/2010/main" val="3270908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ويرى ريتشارد بل </a:t>
            </a:r>
            <a:r>
              <a:rPr lang="en-US" b="1" dirty="0"/>
              <a:t>Richard Bell )</a:t>
            </a:r>
            <a:r>
              <a:rPr lang="ar-SA" b="1" dirty="0"/>
              <a:t>) مؤلف كتاب مقدمة </a:t>
            </a:r>
            <a:r>
              <a:rPr lang="ar-SA" b="1" dirty="0" smtClean="0"/>
              <a:t>ترجمة القرآن </a:t>
            </a:r>
            <a:r>
              <a:rPr lang="ar-SA" b="1" dirty="0"/>
              <a:t>أن النبي </a:t>
            </a:r>
            <a:r>
              <a:rPr lang="ar-SA" b="1" dirty="0">
                <a:sym typeface="AGA Arabesque"/>
              </a:rPr>
              <a:t> </a:t>
            </a:r>
            <a:r>
              <a:rPr lang="ar-SA" b="1" dirty="0"/>
              <a:t>قد اعتمد في كتابته للقرآن على الكتاب المقدس، وخاصة على العهد القديم في قسم القصص. فبعض قصص العقاب كقصص عاد وثمود مستمدة من مصادر عربية، </a:t>
            </a:r>
            <a:endParaRPr lang="ar-SA" b="1" dirty="0" smtClean="0"/>
          </a:p>
          <a:p>
            <a:pPr rtl="1"/>
            <a:r>
              <a:rPr lang="ar-SA" b="1" dirty="0" smtClean="0"/>
              <a:t>ولكن </a:t>
            </a:r>
            <a:r>
              <a:rPr lang="ar-SA" b="1" dirty="0"/>
              <a:t>الجانب الأكبر من المادة التي استعملها محمد ليفسر تعاليمه ويدعمها قد استمده من مصادر يهودية ونصرانية. </a:t>
            </a:r>
            <a:endParaRPr lang="ar-SA" b="1" dirty="0" smtClean="0"/>
          </a:p>
          <a:p>
            <a:pPr rtl="1"/>
            <a:r>
              <a:rPr lang="ar-SA" b="1" dirty="0" smtClean="0"/>
              <a:t>وقد </a:t>
            </a:r>
            <a:r>
              <a:rPr lang="ar-SA" b="1" dirty="0"/>
              <a:t>كانت فرصته في المدينة للتعرف على ما في العهد القديم أفضل من وضعه السابق في مكة حيث كان على اتصال بالجاليات اليهودية في المدينة، وعن طريقها حصل على قسط غير قليل من المعرفة بكتب موسى على </a:t>
            </a:r>
            <a:r>
              <a:rPr lang="ar-SA" b="1" dirty="0" smtClean="0"/>
              <a:t>الأقل </a:t>
            </a:r>
            <a:r>
              <a:rPr lang="ar-SA" b="1" dirty="0"/>
              <a:t>.</a:t>
            </a:r>
            <a:endParaRPr lang="ar-SA" dirty="0"/>
          </a:p>
        </p:txBody>
      </p:sp>
    </p:spTree>
    <p:extLst>
      <p:ext uri="{BB962C8B-B14F-4D97-AF65-F5344CB8AC3E}">
        <p14:creationId xmlns:p14="http://schemas.microsoft.com/office/powerpoint/2010/main" val="3848668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ويذهب المستشرق ( لوت ) إلى أن النبي صلى الله عليه وسلم مدين بفكرة فواتح السور من مثل: حَمَ وطَسم، والمَ إلخ . لتأثير </a:t>
            </a:r>
            <a:r>
              <a:rPr lang="ar-SA" b="1" dirty="0" smtClean="0"/>
              <a:t>أجنبي، </a:t>
            </a:r>
            <a:r>
              <a:rPr lang="ar-SA" b="1" dirty="0"/>
              <a:t>ويرجح أنه تأثير يهودي، </a:t>
            </a:r>
            <a:endParaRPr lang="ar-SA" b="1" dirty="0" smtClean="0"/>
          </a:p>
          <a:p>
            <a:pPr rtl="1"/>
            <a:r>
              <a:rPr lang="ar-SA" b="1" dirty="0" smtClean="0"/>
              <a:t>ظناً </a:t>
            </a:r>
            <a:r>
              <a:rPr lang="ar-SA" b="1" dirty="0"/>
              <a:t>منه أن السور التي بدئت بهذه الفواتح مدنية خضع فيها النبي صلى الله عليه وسلم لتأثير اليهود. </a:t>
            </a:r>
            <a:endParaRPr lang="ar-SA" b="1" dirty="0" smtClean="0"/>
          </a:p>
          <a:p>
            <a:pPr rtl="1"/>
            <a:r>
              <a:rPr lang="ar-SA" b="1" dirty="0" smtClean="0"/>
              <a:t>ولو </a:t>
            </a:r>
            <a:r>
              <a:rPr lang="ar-SA" b="1" dirty="0"/>
              <a:t>دقق في الأمر لعلم أن سبعاً وعشرين سورة من تلك السور التسع والعشرين مكية، وأن اثنتين فقط من هذه السور مدنية وهما سورتا البقرة وآل عمران </a:t>
            </a:r>
            <a:endParaRPr lang="ar-SA" dirty="0"/>
          </a:p>
        </p:txBody>
      </p:sp>
    </p:spTree>
    <p:extLst>
      <p:ext uri="{BB962C8B-B14F-4D97-AF65-F5344CB8AC3E}">
        <p14:creationId xmlns:p14="http://schemas.microsoft.com/office/powerpoint/2010/main" val="4110809856"/>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1815</TotalTime>
  <Words>2233</Words>
  <Application>Microsoft Office PowerPoint</Application>
  <PresentationFormat>A4 Paper (210x297 mm)</PresentationFormat>
  <Paragraphs>79</Paragraphs>
  <Slides>34</Slides>
  <Notes>0</Notes>
  <HiddenSlides>0</HiddenSlides>
  <MMClips>0</MMClips>
  <ScaleCrop>false</ScaleCrop>
  <HeadingPairs>
    <vt:vector size="4" baseType="variant">
      <vt:variant>
        <vt:lpstr>نسق</vt:lpstr>
      </vt:variant>
      <vt:variant>
        <vt:i4>1</vt:i4>
      </vt:variant>
      <vt:variant>
        <vt:lpstr>عناوين الشرائح</vt:lpstr>
      </vt:variant>
      <vt:variant>
        <vt:i4>34</vt:i4>
      </vt:variant>
    </vt:vector>
  </HeadingPairs>
  <TitlesOfParts>
    <vt:vector size="35" baseType="lpstr">
      <vt:lpstr>Office Theme</vt:lpstr>
      <vt:lpstr>عرض تقديمي في PowerPoint</vt:lpstr>
      <vt:lpstr>المحاضرة الثانية عشر  مناهج المستشرقين في تناول الدراسات الإسلامية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السنة النبوية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التشريع الإسلامي  والقانون الروماني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117</cp:revision>
  <dcterms:created xsi:type="dcterms:W3CDTF">2009-10-14T19:14:34Z</dcterms:created>
  <dcterms:modified xsi:type="dcterms:W3CDTF">2012-11-19T06:21:42Z</dcterms:modified>
</cp:coreProperties>
</file>