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8"/>
  </p:notesMasterIdLst>
  <p:sldIdLst>
    <p:sldId id="256" r:id="rId2"/>
    <p:sldId id="257" r:id="rId3"/>
    <p:sldId id="321" r:id="rId4"/>
    <p:sldId id="320" r:id="rId5"/>
    <p:sldId id="319" r:id="rId6"/>
    <p:sldId id="318" r:id="rId7"/>
    <p:sldId id="317" r:id="rId8"/>
    <p:sldId id="316" r:id="rId9"/>
    <p:sldId id="315" r:id="rId10"/>
    <p:sldId id="314" r:id="rId11"/>
    <p:sldId id="313" r:id="rId12"/>
    <p:sldId id="312" r:id="rId13"/>
    <p:sldId id="311" r:id="rId14"/>
    <p:sldId id="310" r:id="rId15"/>
    <p:sldId id="309" r:id="rId16"/>
    <p:sldId id="308" r:id="rId17"/>
    <p:sldId id="307" r:id="rId18"/>
    <p:sldId id="306" r:id="rId19"/>
    <p:sldId id="304" r:id="rId20"/>
    <p:sldId id="303" r:id="rId21"/>
    <p:sldId id="302" r:id="rId22"/>
    <p:sldId id="301" r:id="rId23"/>
    <p:sldId id="300" r:id="rId24"/>
    <p:sldId id="322" r:id="rId25"/>
    <p:sldId id="323" r:id="rId26"/>
    <p:sldId id="266" r:id="rId27"/>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2838" y="-1458"/>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11/19/2012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استمرت هذه التجمعات والدوريات في أداء مهمتها في إنتاج المعرفة المتصلة بالشرق، ونشرها في المجتمعات الأوروبية والأمريكية وغيرها حتى نهاية الحرب العالمية الثانية، لتشهد المرحلة التي تلتها قيام تجمعات جديدة، وتطورات نوعية مهمة في طبيعة الدوريات المرتبطة بها او تلك التي ظهرت بعيداً عن أي تجمع مهني. </a:t>
            </a:r>
            <a:endParaRPr lang="en-US" b="1" dirty="0"/>
          </a:p>
          <a:p>
            <a:pPr rtl="1"/>
            <a:r>
              <a:rPr lang="ar-SA" b="1" dirty="0"/>
              <a:t>ففي عام 1946 ولدت "رابطة المستشرقين البريطانيين" مع نشرتها السنوية، </a:t>
            </a:r>
            <a:endParaRPr lang="en-US" b="1" dirty="0"/>
          </a:p>
        </p:txBody>
      </p:sp>
    </p:spTree>
    <p:extLst>
      <p:ext uri="{BB962C8B-B14F-4D97-AF65-F5344CB8AC3E}">
        <p14:creationId xmlns:p14="http://schemas.microsoft.com/office/powerpoint/2010/main" val="1968399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81000" y="1429407"/>
            <a:ext cx="9296400" cy="5410200"/>
          </a:xfrm>
        </p:spPr>
        <p:txBody>
          <a:bodyPr/>
          <a:lstStyle/>
          <a:p>
            <a:pPr rtl="1"/>
            <a:r>
              <a:rPr lang="ar-SA" b="1" dirty="0"/>
              <a:t>ولكن يبدو أن ازدياد التخصص المعرفي سرعان ما امتد إلى الاستشراق وروابطه مما أفسح في المجال لظهور تجمعات أقل شمولاً </a:t>
            </a:r>
            <a:r>
              <a:rPr lang="ar-SA" b="1" dirty="0" smtClean="0"/>
              <a:t>ودوريات </a:t>
            </a:r>
            <a:r>
              <a:rPr lang="ar-SA" b="1" dirty="0"/>
              <a:t>أكثر تخصصاً. </a:t>
            </a:r>
            <a:endParaRPr lang="en-US" b="1" dirty="0"/>
          </a:p>
          <a:p>
            <a:pPr rtl="1"/>
            <a:r>
              <a:rPr lang="ar-SA" b="1" dirty="0"/>
              <a:t>وهكذا ظهرت في الولايات المتحدة الأمريكية "رابطة شمالي </a:t>
            </a:r>
            <a:r>
              <a:rPr lang="ar-SA" b="1" dirty="0" smtClean="0"/>
              <a:t>أمريكا </a:t>
            </a:r>
            <a:r>
              <a:rPr lang="ar-SA" b="1" dirty="0"/>
              <a:t>لدراسات الشرق الأوسط" عام 1966م، منافساً قوياً للجمعية القديمة، ليس على صعيد استقطاب الأجيال الجديدة من العاملين في حقل دراسات الشرق الأوسط فحسب، بل على صعيد النشر أيضاً وذلك عندما أصدرت مجلتها الواسعة الانتشار "المجلة الدولية لدراسات الشرق الأوسط" عام 1970، التي تتولى طباعتها وتوزيعها مطبعة جامعة كمبردج المشهورة، ولها نشرتها نصف السنوية أيضاً. </a:t>
            </a:r>
            <a:endParaRPr lang="en-US" b="1" dirty="0"/>
          </a:p>
          <a:p>
            <a:endParaRPr lang="ar-SA" dirty="0"/>
          </a:p>
          <a:p>
            <a:endParaRPr lang="ar-SA" dirty="0"/>
          </a:p>
        </p:txBody>
      </p:sp>
    </p:spTree>
    <p:extLst>
      <p:ext uri="{BB962C8B-B14F-4D97-AF65-F5344CB8AC3E}">
        <p14:creationId xmlns:p14="http://schemas.microsoft.com/office/powerpoint/2010/main" val="1944691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وفي عام 1973 ظهر النظير البريطاني لها عندما تأسست "الجمعية البريطانية لدراسات الشرق الأوسط" التي بدأت بإصدار نشرتها نصف السنوية منذ عام 1974، وقد طورتها في عام 1991 إلى مجلة مرموقة تضارع نظيرتها الأمريكية. </a:t>
            </a:r>
            <a:endParaRPr lang="en-US" b="1" dirty="0"/>
          </a:p>
          <a:p>
            <a:endParaRPr lang="ar-SA" dirty="0"/>
          </a:p>
        </p:txBody>
      </p:sp>
    </p:spTree>
    <p:extLst>
      <p:ext uri="{BB962C8B-B14F-4D97-AF65-F5344CB8AC3E}">
        <p14:creationId xmlns:p14="http://schemas.microsoft.com/office/powerpoint/2010/main" val="2743271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أما النظير الفرنسي للتجمعين السابقين فهو "الرابطة الفرنسية لدراسة العالم العربي والإسلامي" التي ألفت </a:t>
            </a:r>
            <a:r>
              <a:rPr lang="ar-SA" b="1" dirty="0" smtClean="0"/>
              <a:t>في بداية التسعينات من القرن العشرين  </a:t>
            </a:r>
            <a:r>
              <a:rPr lang="ar-SA" b="1" dirty="0"/>
              <a:t>في إكس آن </a:t>
            </a:r>
            <a:r>
              <a:rPr lang="ar-SA" b="1" dirty="0" err="1"/>
              <a:t>بروفانس</a:t>
            </a:r>
            <a:r>
              <a:rPr lang="ar-SA" b="1" dirty="0"/>
              <a:t>. </a:t>
            </a:r>
            <a:endParaRPr lang="ar-SA" b="1" dirty="0" smtClean="0"/>
          </a:p>
          <a:p>
            <a:pPr rtl="1"/>
            <a:r>
              <a:rPr lang="ar-SA" b="1" dirty="0" smtClean="0"/>
              <a:t>وربما </a:t>
            </a:r>
            <a:r>
              <a:rPr lang="ar-SA" b="1" dirty="0"/>
              <a:t>كانت "جمعية الدراسات المغربية" التي عقدت مؤتمرها التأسيسي في 9 تشرين الأول من عام 1990 </a:t>
            </a:r>
            <a:r>
              <a:rPr lang="ar-SA" b="1" dirty="0" smtClean="0"/>
              <a:t> </a:t>
            </a:r>
          </a:p>
          <a:p>
            <a:pPr rtl="1"/>
            <a:r>
              <a:rPr lang="ar-SA" b="1" dirty="0" smtClean="0"/>
              <a:t>كما ظهرت  </a:t>
            </a:r>
            <a:r>
              <a:rPr lang="ar-SA" b="1" dirty="0"/>
              <a:t>" الرابطة الأوربية لدراسات الشرق الأوسط" التي ظهرت إلى الوجود في العام نفسه من أواخر هذه التجمعات المهنية الحديثة.</a:t>
            </a:r>
            <a:endParaRPr lang="en-US" b="1" dirty="0"/>
          </a:p>
          <a:p>
            <a:endParaRPr lang="ar-SA" dirty="0"/>
          </a:p>
        </p:txBody>
      </p:sp>
    </p:spTree>
    <p:extLst>
      <p:ext uri="{BB962C8B-B14F-4D97-AF65-F5344CB8AC3E}">
        <p14:creationId xmlns:p14="http://schemas.microsoft.com/office/powerpoint/2010/main" val="3462006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وفضلاً عن الدوريات المرتبطة بهذه التجمعات الإقليمية فقد شهد النصف الثاني من القرن العشرين ظهور عدد من المجلات المتخصصة </a:t>
            </a:r>
            <a:endParaRPr lang="ar-SA" b="1" dirty="0" smtClean="0"/>
          </a:p>
          <a:p>
            <a:pPr rtl="1"/>
            <a:r>
              <a:rPr lang="ar-SA" b="1" dirty="0" smtClean="0"/>
              <a:t>التي </a:t>
            </a:r>
            <a:r>
              <a:rPr lang="ar-SA" b="1" dirty="0"/>
              <a:t>ربما كان من أبرزها "مجلة التاريخ الاقتصادي والاجتماعي للشرق" التي صدرت عام 1958، و "مجلة الأدب العربي" (بملحقيها) التي ظهرت عام 1970، و "مجلة الدراسات الإسلامية" التي يصدرها مركز اكسفورد للدراسات الإسلامية منذ عام 1990، ويقوم على تحريرها محرر مسلم وهيئة تحرير تجمع بين الدارسين العرب والمسلمين والمستشرقين</a:t>
            </a:r>
            <a:r>
              <a:rPr lang="ar-SA" b="1" dirty="0" smtClean="0"/>
              <a:t>.</a:t>
            </a:r>
            <a:endParaRPr lang="en-US" b="1" dirty="0"/>
          </a:p>
        </p:txBody>
      </p:sp>
    </p:spTree>
    <p:extLst>
      <p:ext uri="{BB962C8B-B14F-4D97-AF65-F5344CB8AC3E}">
        <p14:creationId xmlns:p14="http://schemas.microsoft.com/office/powerpoint/2010/main" val="316177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يسر المستشرق البريطاني والبيبلوغرافي المشهور ج. د. بيرسون </a:t>
            </a:r>
            <a:r>
              <a:rPr lang="en-US" b="1" dirty="0" err="1"/>
              <a:t>J.D.Pearson</a:t>
            </a:r>
            <a:r>
              <a:rPr lang="ar-SA" b="1" dirty="0"/>
              <a:t> أمر العودة إلى الدوريات المعنية بدراسة الشرق والإسلام بإصداره "الفهرست الإسلامي" الذي يضم فهرسة لمقالات ما ينوف على خمسمئة دورية تعنى بالدراسات الإسلامية في مختلف اللغات غير الشرقية.</a:t>
            </a:r>
            <a:endParaRPr lang="en-US" b="1" dirty="0"/>
          </a:p>
          <a:p>
            <a:endParaRPr lang="ar-SA" dirty="0"/>
          </a:p>
          <a:p>
            <a:endParaRPr lang="ar-SA" dirty="0"/>
          </a:p>
        </p:txBody>
      </p:sp>
    </p:spTree>
    <p:extLst>
      <p:ext uri="{BB962C8B-B14F-4D97-AF65-F5344CB8AC3E}">
        <p14:creationId xmlns:p14="http://schemas.microsoft.com/office/powerpoint/2010/main" val="3299636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371600"/>
            <a:ext cx="8915400" cy="5029200"/>
          </a:xfrm>
        </p:spPr>
        <p:txBody>
          <a:bodyPr/>
          <a:lstStyle/>
          <a:p>
            <a:pPr rtl="1"/>
            <a:r>
              <a:rPr lang="ar-SA" b="1" dirty="0"/>
              <a:t>ولعل من المناسب الإشارة هنا إلى أن معظم الروابط والتجمعات الآنفة الذكر تعقد مؤتمرات دورية لها في أماكن مختلفة من العالم تمليها الظروف، وكثيراً ما تنشر وقائع هذه المؤتمرات- التي ربما كانت من أهم الوسائل في حفز المعرفة </a:t>
            </a:r>
            <a:r>
              <a:rPr lang="ar-SA" b="1" dirty="0" err="1"/>
              <a:t>الاستشراقية</a:t>
            </a:r>
            <a:r>
              <a:rPr lang="ar-SA" b="1" dirty="0"/>
              <a:t> إنتاجاً ونشراً- في المجتمعات الغربية خاصة.</a:t>
            </a:r>
            <a:endParaRPr lang="en-US" b="1" dirty="0"/>
          </a:p>
          <a:p>
            <a:pPr rtl="1"/>
            <a:r>
              <a:rPr lang="ar-SA" b="1" dirty="0"/>
              <a:t>وكذلك فإن من الملاحظ التزايد </a:t>
            </a:r>
            <a:r>
              <a:rPr lang="ar-SA" b="1" dirty="0" smtClean="0"/>
              <a:t>المستمر </a:t>
            </a:r>
            <a:r>
              <a:rPr lang="ar-SA" b="1" dirty="0"/>
              <a:t>في إسهام الشرقيين في فعاليات هذه الروابط ووقائع فعالياتها المختلفة حتى يتبين حجم هذا الإسهام الذي بات كافياً لخلق مستويات جديدة من المعرفة </a:t>
            </a:r>
            <a:r>
              <a:rPr lang="ar-SA" b="1" dirty="0" err="1"/>
              <a:t>الاستشراقية</a:t>
            </a:r>
            <a:r>
              <a:rPr lang="ar-SA" b="1" dirty="0"/>
              <a:t> مع أنها تكاد تكون محددة في بعض الحقول المعرفية النوعية ولا سيما الأدب والتاريخ. </a:t>
            </a:r>
            <a:r>
              <a:rPr lang="ar-SA" b="1" dirty="0" smtClean="0"/>
              <a:t>ن</a:t>
            </a:r>
            <a:endParaRPr lang="en-US" b="1" dirty="0"/>
          </a:p>
          <a:p>
            <a:endParaRPr lang="ar-SA" dirty="0"/>
          </a:p>
        </p:txBody>
      </p:sp>
    </p:spTree>
    <p:extLst>
      <p:ext uri="{BB962C8B-B14F-4D97-AF65-F5344CB8AC3E}">
        <p14:creationId xmlns:p14="http://schemas.microsoft.com/office/powerpoint/2010/main" val="3260337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مؤتمرات المستشرقين</a:t>
            </a:r>
            <a:endParaRPr lang="ar-SA" sz="3200" b="1" dirty="0"/>
          </a:p>
        </p:txBody>
      </p:sp>
      <p:sp>
        <p:nvSpPr>
          <p:cNvPr id="3" name="عنصر نائب للمحتوى 2"/>
          <p:cNvSpPr>
            <a:spLocks noGrp="1"/>
          </p:cNvSpPr>
          <p:nvPr>
            <p:ph idx="1"/>
          </p:nvPr>
        </p:nvSpPr>
        <p:spPr>
          <a:xfrm>
            <a:off x="304800" y="1371600"/>
            <a:ext cx="9296400" cy="4953000"/>
          </a:xfrm>
        </p:spPr>
        <p:txBody>
          <a:bodyPr/>
          <a:lstStyle/>
          <a:p>
            <a:pPr rtl="1"/>
            <a:r>
              <a:rPr lang="ar-SA" b="1" dirty="0" smtClean="0"/>
              <a:t>لقد اتخذ المستشرقون من </a:t>
            </a:r>
            <a:r>
              <a:rPr lang="ar-SA" b="1" dirty="0"/>
              <a:t>المؤتمرات </a:t>
            </a:r>
            <a:r>
              <a:rPr lang="ar-SA" b="1" dirty="0" smtClean="0"/>
              <a:t>وسيلة </a:t>
            </a:r>
            <a:r>
              <a:rPr lang="ar-SA" b="1" dirty="0"/>
              <a:t>من وسائلهم في التخطيط للدراسات </a:t>
            </a:r>
            <a:r>
              <a:rPr lang="ar-SA" b="1" dirty="0" err="1"/>
              <a:t>الاستشراقية</a:t>
            </a:r>
            <a:r>
              <a:rPr lang="ar-SA" b="1" dirty="0"/>
              <a:t> ووضع الاستراتيجيات اللازمة لتنفيذ هذه المخططات. </a:t>
            </a:r>
            <a:endParaRPr lang="ar-SA" b="1" dirty="0" smtClean="0"/>
          </a:p>
          <a:p>
            <a:pPr rtl="1"/>
            <a:r>
              <a:rPr lang="ar-SA" b="1" dirty="0" smtClean="0"/>
              <a:t>وكان اهتمام </a:t>
            </a:r>
            <a:r>
              <a:rPr lang="ar-SA" b="1" dirty="0"/>
              <a:t>الحكومات الغربية بهذه المؤتمرات </a:t>
            </a:r>
            <a:r>
              <a:rPr lang="ar-SA" b="1" dirty="0" smtClean="0"/>
              <a:t>كبيرا فكان يفتتحها </a:t>
            </a:r>
            <a:r>
              <a:rPr lang="ar-SA" b="1" dirty="0"/>
              <a:t>رؤساء الدول ويحضرها بعض الرؤساء وكبار المسؤولين في الدول الغربية. </a:t>
            </a:r>
            <a:endParaRPr lang="ar-SA" b="1" dirty="0" smtClean="0"/>
          </a:p>
          <a:p>
            <a:pPr rtl="1"/>
            <a:r>
              <a:rPr lang="ar-SA" b="1" dirty="0" smtClean="0"/>
              <a:t>كما نالت المؤتمرات </a:t>
            </a:r>
            <a:r>
              <a:rPr lang="ar-SA" b="1" dirty="0" err="1" smtClean="0"/>
              <a:t>الاستشراقية</a:t>
            </a:r>
            <a:r>
              <a:rPr lang="ar-SA" b="1" dirty="0" smtClean="0"/>
              <a:t> اهتمام </a:t>
            </a:r>
            <a:r>
              <a:rPr lang="ar-SA" b="1" dirty="0"/>
              <a:t>المؤسسات المالية الغربية ف</a:t>
            </a:r>
            <a:r>
              <a:rPr lang="ar-SA" b="1" dirty="0" smtClean="0"/>
              <a:t>إقامة </a:t>
            </a:r>
            <a:r>
              <a:rPr lang="ar-SA" b="1" dirty="0"/>
              <a:t>مثل هذه المؤتمرات التي يحتشد فيها ما يقارب الألف باحث تحتاج إلى أموال كبيرة للقيام بها لا يكفيها ما يدفعه الباحثون من رسوم اشتراك.</a:t>
            </a:r>
            <a:endParaRPr lang="en-US" b="1" dirty="0"/>
          </a:p>
          <a:p>
            <a:endParaRPr lang="ar-SA" b="1" dirty="0"/>
          </a:p>
        </p:txBody>
      </p:sp>
    </p:spTree>
    <p:extLst>
      <p:ext uri="{BB962C8B-B14F-4D97-AF65-F5344CB8AC3E}">
        <p14:creationId xmlns:p14="http://schemas.microsoft.com/office/powerpoint/2010/main" val="3887052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600200"/>
            <a:ext cx="8915400" cy="4724400"/>
          </a:xfrm>
        </p:spPr>
        <p:txBody>
          <a:bodyPr/>
          <a:lstStyle/>
          <a:p>
            <a:pPr rtl="1"/>
            <a:r>
              <a:rPr lang="ar-SA" b="1" dirty="0"/>
              <a:t>بدأت المؤتمرات </a:t>
            </a:r>
            <a:r>
              <a:rPr lang="ar-SA" b="1" dirty="0" err="1"/>
              <a:t>الاستشراقية</a:t>
            </a:r>
            <a:r>
              <a:rPr lang="ar-SA" b="1" dirty="0"/>
              <a:t> في عام 1873م في فرنسا </a:t>
            </a:r>
            <a:endParaRPr lang="ar-SA" b="1" dirty="0" smtClean="0"/>
          </a:p>
          <a:p>
            <a:pPr rtl="1"/>
            <a:r>
              <a:rPr lang="ar-SA" b="1" dirty="0" smtClean="0"/>
              <a:t>واستمرت </a:t>
            </a:r>
            <a:r>
              <a:rPr lang="ar-SA" b="1" dirty="0"/>
              <a:t>تعقد كل بضعة سنوات ( ثلاث إلى خمس سنوات) وتوقفت خلال الحربين الأوروبيتين (العالميتين) ثم </a:t>
            </a:r>
            <a:r>
              <a:rPr lang="ar-SA" b="1" dirty="0" smtClean="0"/>
              <a:t>استأنفت. </a:t>
            </a:r>
          </a:p>
          <a:p>
            <a:pPr rtl="1"/>
            <a:r>
              <a:rPr lang="ar-SA" b="1" dirty="0" smtClean="0"/>
              <a:t>عقدت </a:t>
            </a:r>
            <a:r>
              <a:rPr lang="ar-SA" b="1" dirty="0"/>
              <a:t>هذه المؤتمرات في العواصم الأوروبية عدا خمسة مؤتمرات عقدت في استنبول ، والجزائر وهونج كونج والهند واليابان. </a:t>
            </a:r>
            <a:endParaRPr lang="ar-SA" b="1" dirty="0" smtClean="0"/>
          </a:p>
          <a:p>
            <a:pPr rtl="1"/>
            <a:r>
              <a:rPr lang="ar-SA" b="1" dirty="0" smtClean="0"/>
              <a:t>كان </a:t>
            </a:r>
            <a:r>
              <a:rPr lang="ar-SA" b="1" dirty="0"/>
              <a:t>آخر المؤتمرات انعقاداً هو المؤتمر الخامس والثلاثون الذي عقد في عاصمة المجر في ربيع الأول عام 1418 يوليه 1997م </a:t>
            </a:r>
            <a:r>
              <a:rPr lang="ar-SA" b="1" dirty="0" smtClean="0"/>
              <a:t> والمؤتمر </a:t>
            </a:r>
            <a:r>
              <a:rPr lang="ar-SA" b="1" dirty="0"/>
              <a:t>السادس والثلاثون في مونتريال بكندا في أغسطس عام 2000م</a:t>
            </a:r>
            <a:r>
              <a:rPr lang="ar-SA" b="1" dirty="0" smtClean="0"/>
              <a:t>.</a:t>
            </a:r>
            <a:endParaRPr lang="en-US" b="1" dirty="0"/>
          </a:p>
        </p:txBody>
      </p:sp>
    </p:spTree>
    <p:extLst>
      <p:ext uri="{BB962C8B-B14F-4D97-AF65-F5344CB8AC3E}">
        <p14:creationId xmlns:p14="http://schemas.microsoft.com/office/powerpoint/2010/main" val="2013539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تعد المؤتمرات </a:t>
            </a:r>
            <a:r>
              <a:rPr lang="ar-SA" b="1" dirty="0"/>
              <a:t>أسلوباً حديثاً (نسبياً ) من أساليب المستشرقين ووسيلة من وسائلهم تساهم في دراسة المجتمعات الشرقية والتنسيق بين الجهود </a:t>
            </a:r>
            <a:r>
              <a:rPr lang="ar-SA" b="1" dirty="0" err="1"/>
              <a:t>الاستشراقية</a:t>
            </a:r>
            <a:r>
              <a:rPr lang="ar-SA" b="1" dirty="0"/>
              <a:t> وتعين مستقبل توجهها الدراسي والمعرفي وتعطيها بعداً </a:t>
            </a:r>
            <a:r>
              <a:rPr lang="ar-SA" b="1" dirty="0" smtClean="0"/>
              <a:t>عالمياً. </a:t>
            </a:r>
          </a:p>
          <a:p>
            <a:pPr rtl="1"/>
            <a:r>
              <a:rPr lang="ar-SA" b="1" dirty="0" smtClean="0"/>
              <a:t>تعد وقائع </a:t>
            </a:r>
            <a:r>
              <a:rPr lang="ar-SA" b="1" dirty="0"/>
              <a:t>هذه المؤتمرات </a:t>
            </a:r>
            <a:r>
              <a:rPr lang="ar-SA" b="1" dirty="0" smtClean="0"/>
              <a:t>وثائق </a:t>
            </a:r>
            <a:r>
              <a:rPr lang="ar-SA" b="1" dirty="0"/>
              <a:t>ومراجع معتمدة لدى المستشرقين ومقروءة في الغرب والشرق، </a:t>
            </a:r>
            <a:r>
              <a:rPr lang="ar-SA" b="1" dirty="0" smtClean="0"/>
              <a:t>ن</a:t>
            </a:r>
            <a:endParaRPr lang="ar-SA" dirty="0"/>
          </a:p>
        </p:txBody>
      </p:sp>
    </p:spTree>
    <p:extLst>
      <p:ext uri="{BB962C8B-B14F-4D97-AF65-F5344CB8AC3E}">
        <p14:creationId xmlns:p14="http://schemas.microsoft.com/office/powerpoint/2010/main" val="451949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810000"/>
          </a:xfrm>
        </p:spPr>
        <p:txBody>
          <a:bodyPr/>
          <a:lstStyle/>
          <a:p>
            <a:pPr lvl="0" rtl="1" eaLnBrk="1" hangingPunct="1"/>
            <a:r>
              <a:rPr lang="ar-SA" b="1" spc="-150" dirty="0" smtClean="0">
                <a:solidFill>
                  <a:srgbClr val="376092"/>
                </a:solidFill>
                <a:latin typeface="ae_AlMateen" pitchFamily="2" charset="-78"/>
                <a:cs typeface="ae_AlMateen" pitchFamily="2" charset="-78"/>
              </a:rPr>
              <a:t>المحاضرة الحادية عشر</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dirty="0"/>
              <a:t>مؤسسات الاستشراق وأهم أ</a:t>
            </a:r>
            <a:r>
              <a:rPr lang="ar-SA" b="1" dirty="0" smtClean="0"/>
              <a:t>عمالها</a:t>
            </a:r>
            <a:r>
              <a:rPr lang="en-US" b="1" dirty="0"/>
              <a:t/>
            </a:r>
            <a:br>
              <a:rPr lang="en-US" b="1" dirty="0"/>
            </a:b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en-US" sz="3200" b="1" dirty="0" smtClean="0"/>
              <a:t>  </a:t>
            </a:r>
            <a:r>
              <a:rPr lang="ar-SA" sz="3200" b="1" dirty="0" smtClean="0"/>
              <a:t>دائرة </a:t>
            </a:r>
            <a:r>
              <a:rPr lang="ar-SA" sz="3200" b="1" dirty="0"/>
              <a:t>المعارف </a:t>
            </a:r>
            <a:r>
              <a:rPr lang="ar-SA" sz="3200" b="1" dirty="0" smtClean="0"/>
              <a:t>الإسلامية </a:t>
            </a:r>
            <a:r>
              <a:rPr lang="ar-SA" sz="3200" b="1" dirty="0"/>
              <a:t>(</a:t>
            </a:r>
            <a:r>
              <a:rPr lang="en-US" sz="3200" b="1" dirty="0"/>
              <a:t>Encyclopedia of Islam</a:t>
            </a:r>
            <a:r>
              <a:rPr lang="ar-SA" sz="3200" b="1" dirty="0"/>
              <a:t>) </a:t>
            </a:r>
            <a:endParaRPr lang="ar-SA" sz="3200" dirty="0"/>
          </a:p>
        </p:txBody>
      </p:sp>
      <p:sp>
        <p:nvSpPr>
          <p:cNvPr id="3" name="عنصر نائب للمحتوى 2"/>
          <p:cNvSpPr>
            <a:spLocks noGrp="1"/>
          </p:cNvSpPr>
          <p:nvPr>
            <p:ph idx="1"/>
          </p:nvPr>
        </p:nvSpPr>
        <p:spPr>
          <a:xfrm>
            <a:off x="533400" y="1371600"/>
            <a:ext cx="8915400" cy="5257800"/>
          </a:xfrm>
        </p:spPr>
        <p:txBody>
          <a:bodyPr/>
          <a:lstStyle/>
          <a:p>
            <a:pPr rtl="1"/>
            <a:r>
              <a:rPr lang="ar-SA" b="1" dirty="0" smtClean="0"/>
              <a:t>موسوعة </a:t>
            </a:r>
            <a:r>
              <a:rPr lang="ar-SA" b="1" dirty="0"/>
              <a:t>تعنى بكل ما يتّصل بالحضارة الإسلامية، سواء من الناحية الدينية أو الثقافية أو العلمية أو الأدبية أو السياسية أو الجغرافية على امتداد </a:t>
            </a:r>
            <a:r>
              <a:rPr lang="ar-SA" b="1" dirty="0" smtClean="0"/>
              <a:t>العصور. </a:t>
            </a:r>
          </a:p>
          <a:p>
            <a:pPr rtl="1"/>
            <a:r>
              <a:rPr lang="ar-SA" b="1" dirty="0" smtClean="0"/>
              <a:t>صدرت </a:t>
            </a:r>
            <a:r>
              <a:rPr lang="ar-SA" b="1" dirty="0"/>
              <a:t>على طبعتين، الأولى بين 1913 و 1938، والثانية ما بين 1954 و 2005، </a:t>
            </a:r>
            <a:r>
              <a:rPr lang="ar-SA" b="1" dirty="0" smtClean="0"/>
              <a:t>عن شركة </a:t>
            </a:r>
            <a:r>
              <a:rPr lang="ar-SA" b="1" dirty="0"/>
              <a:t>بريل الهولندية. </a:t>
            </a:r>
            <a:endParaRPr lang="ar-SA" b="1" dirty="0" smtClean="0"/>
          </a:p>
          <a:p>
            <a:pPr rtl="1"/>
            <a:r>
              <a:rPr lang="ar-SA" b="1" dirty="0" smtClean="0"/>
              <a:t>ظهرت الموسوعة بثلاث لغات، </a:t>
            </a:r>
            <a:r>
              <a:rPr lang="ar-SA" b="1" dirty="0"/>
              <a:t>أما بالنسبة للعربية فقد تم تعريب بعض أجزائها وتنقيحها وصدرت في مصر في </a:t>
            </a:r>
            <a:r>
              <a:rPr lang="ar-SA" b="1" dirty="0" smtClean="0"/>
              <a:t>الستينات. </a:t>
            </a:r>
            <a:endParaRPr lang="en-US" b="1" dirty="0"/>
          </a:p>
          <a:p>
            <a:pPr rtl="1"/>
            <a:r>
              <a:rPr lang="ar-SA" b="1" dirty="0" smtClean="0"/>
              <a:t>وفي </a:t>
            </a:r>
            <a:r>
              <a:rPr lang="ar-SA" b="1" dirty="0"/>
              <a:t>عام 1953 تم إصدار نسخة مختصرة للموسوعة ترجمت للعربية والتركية والأوردية</a:t>
            </a:r>
            <a:r>
              <a:rPr lang="ar-SA" b="1" dirty="0" smtClean="0"/>
              <a:t>.</a:t>
            </a:r>
          </a:p>
          <a:p>
            <a:pPr rtl="1"/>
            <a:r>
              <a:rPr lang="ar-SA" b="1" dirty="0"/>
              <a:t>بدأ العمل على الإصدار الثالث عام 2007،</a:t>
            </a:r>
            <a:endParaRPr lang="en-US" b="1" dirty="0"/>
          </a:p>
          <a:p>
            <a:pPr rtl="1"/>
            <a:endParaRPr lang="en-US" b="1" dirty="0"/>
          </a:p>
        </p:txBody>
      </p:sp>
    </p:spTree>
    <p:extLst>
      <p:ext uri="{BB962C8B-B14F-4D97-AF65-F5344CB8AC3E}">
        <p14:creationId xmlns:p14="http://schemas.microsoft.com/office/powerpoint/2010/main" val="22693958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en-US" sz="3200" b="1" dirty="0"/>
              <a:t> </a:t>
            </a:r>
            <a:r>
              <a:rPr lang="ar-SA" sz="3200" b="1" dirty="0"/>
              <a:t>دائرة المعارف الإسلامية </a:t>
            </a:r>
            <a:endParaRPr lang="ar-SA" sz="3200" dirty="0"/>
          </a:p>
        </p:txBody>
      </p:sp>
      <p:sp>
        <p:nvSpPr>
          <p:cNvPr id="3" name="عنصر نائب للمحتوى 2"/>
          <p:cNvSpPr>
            <a:spLocks noGrp="1"/>
          </p:cNvSpPr>
          <p:nvPr>
            <p:ph idx="1"/>
          </p:nvPr>
        </p:nvSpPr>
        <p:spPr/>
        <p:txBody>
          <a:bodyPr/>
          <a:lstStyle/>
          <a:p>
            <a:pPr rtl="1"/>
            <a:r>
              <a:rPr lang="ar-SA" b="1" dirty="0"/>
              <a:t>ظهرت الكثير من الكتب التي تنتقد الموسوعة </a:t>
            </a:r>
            <a:endParaRPr lang="ar-SA" b="1" dirty="0" smtClean="0"/>
          </a:p>
          <a:p>
            <a:pPr rtl="1"/>
            <a:r>
              <a:rPr lang="ar-SA" b="1" dirty="0" smtClean="0"/>
              <a:t>وضعت </a:t>
            </a:r>
            <a:r>
              <a:rPr lang="ar-SA" b="1" dirty="0"/>
              <a:t>من جانب بعض المستشرقين الذين لا يدينون بالإسلام </a:t>
            </a:r>
            <a:endParaRPr lang="ar-SA" b="1" dirty="0" smtClean="0"/>
          </a:p>
          <a:p>
            <a:pPr rtl="1"/>
            <a:r>
              <a:rPr lang="ar-SA" b="1" dirty="0" smtClean="0"/>
              <a:t>لذلك </a:t>
            </a:r>
            <a:r>
              <a:rPr lang="ar-SA" b="1" dirty="0"/>
              <a:t>فهم لا ينصحون بأخذ دائرة المعارف الإسلامية كمرجع </a:t>
            </a:r>
            <a:r>
              <a:rPr lang="ar-SA" b="1" dirty="0" err="1"/>
              <a:t>دينى</a:t>
            </a:r>
            <a:r>
              <a:rPr lang="ar-SA" b="1" dirty="0"/>
              <a:t> للعامة، وإنما فقط لطلاب العلم الذين يدرسون عن الاستشراق والمستشرقين</a:t>
            </a:r>
            <a:r>
              <a:rPr lang="ar-SA" b="1" dirty="0" smtClean="0"/>
              <a:t>. ن</a:t>
            </a:r>
            <a:endParaRPr lang="en-US" b="1" dirty="0"/>
          </a:p>
          <a:p>
            <a:pPr rtl="1"/>
            <a:endParaRPr lang="en-US" b="1" dirty="0"/>
          </a:p>
          <a:p>
            <a:pPr rtl="1"/>
            <a:endParaRPr lang="ar-SA" dirty="0"/>
          </a:p>
        </p:txBody>
      </p:sp>
    </p:spTree>
    <p:extLst>
      <p:ext uri="{BB962C8B-B14F-4D97-AF65-F5344CB8AC3E}">
        <p14:creationId xmlns:p14="http://schemas.microsoft.com/office/powerpoint/2010/main" val="4079141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مؤسسات </a:t>
            </a:r>
            <a:r>
              <a:rPr lang="ar-SA" sz="3200" b="1" dirty="0" err="1" smtClean="0"/>
              <a:t>الاستشراقية</a:t>
            </a:r>
            <a:r>
              <a:rPr lang="ar-SA" sz="3200" b="1" dirty="0" smtClean="0"/>
              <a:t> </a:t>
            </a:r>
            <a:r>
              <a:rPr lang="ar-SA" sz="3200" b="1" dirty="0"/>
              <a:t>في العالم الإسلامي </a:t>
            </a:r>
          </a:p>
        </p:txBody>
      </p:sp>
      <p:sp>
        <p:nvSpPr>
          <p:cNvPr id="3" name="عنصر نائب للمحتوى 2"/>
          <p:cNvSpPr>
            <a:spLocks noGrp="1"/>
          </p:cNvSpPr>
          <p:nvPr>
            <p:ph idx="1"/>
          </p:nvPr>
        </p:nvSpPr>
        <p:spPr/>
        <p:txBody>
          <a:bodyPr/>
          <a:lstStyle/>
          <a:p>
            <a:pPr rtl="1"/>
            <a:r>
              <a:rPr lang="ar-SA" b="1" dirty="0" smtClean="0"/>
              <a:t>حرص </a:t>
            </a:r>
            <a:r>
              <a:rPr lang="ar-SA" b="1" dirty="0"/>
              <a:t>الأوروبيون والأمريكيون على إنشاء مراكز للدراسات العربية والإسلامية في العالم الإسلامي لتكون أقرب إلى هذه البلاد ويستخدمها الطلاب والباحثون الغربيون كمراكز للبحث والدراسة ولتعلم اللغات الإسلامية، ولنشر الثقافة الغربية، </a:t>
            </a:r>
            <a:endParaRPr lang="ar-SA" b="1" dirty="0" smtClean="0"/>
          </a:p>
          <a:p>
            <a:pPr rtl="1"/>
            <a:r>
              <a:rPr lang="ar-SA" b="1" dirty="0" smtClean="0"/>
              <a:t>بدأ </a:t>
            </a:r>
            <a:r>
              <a:rPr lang="ar-SA" b="1" dirty="0"/>
              <a:t>الغرب في إنشاء هذه المراكز منذ القرن التاسع عشر حيث أنشأت البعثات التنصيرية الغربية الكليات والجامعات ومراكز البحوث وفيما يلي </a:t>
            </a:r>
            <a:r>
              <a:rPr lang="ar-SA" b="1" dirty="0" smtClean="0"/>
              <a:t>أهم هذه المراكز موزعة على الدول الغربية التي أنشأتها</a:t>
            </a:r>
            <a:endParaRPr lang="en-US" b="1" dirty="0"/>
          </a:p>
        </p:txBody>
      </p:sp>
    </p:spTree>
    <p:extLst>
      <p:ext uri="{BB962C8B-B14F-4D97-AF65-F5344CB8AC3E}">
        <p14:creationId xmlns:p14="http://schemas.microsoft.com/office/powerpoint/2010/main" val="2096698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مؤسسات </a:t>
            </a:r>
            <a:r>
              <a:rPr lang="ar-SA" sz="3200" b="1" dirty="0" err="1"/>
              <a:t>الاستشراقية</a:t>
            </a:r>
            <a:r>
              <a:rPr lang="ar-SA" sz="3200" b="1" dirty="0"/>
              <a:t> في العالم الإسلامي </a:t>
            </a:r>
            <a:r>
              <a:rPr lang="ar-SA" sz="3200" b="1" dirty="0" smtClean="0"/>
              <a:t>/ فرنسا</a:t>
            </a:r>
            <a:endParaRPr lang="ar-SA" sz="3200" dirty="0"/>
          </a:p>
        </p:txBody>
      </p:sp>
      <p:sp>
        <p:nvSpPr>
          <p:cNvPr id="3" name="عنصر نائب للمحتوى 2"/>
          <p:cNvSpPr>
            <a:spLocks noGrp="1"/>
          </p:cNvSpPr>
          <p:nvPr>
            <p:ph idx="1"/>
          </p:nvPr>
        </p:nvSpPr>
        <p:spPr/>
        <p:txBody>
          <a:bodyPr/>
          <a:lstStyle/>
          <a:p>
            <a:pPr rtl="1"/>
            <a:r>
              <a:rPr lang="ar-SA" b="1" dirty="0" smtClean="0"/>
              <a:t>- </a:t>
            </a:r>
            <a:r>
              <a:rPr lang="ar-SA" b="1" dirty="0"/>
              <a:t>المعهد الفرنسي للآثار الشرقية في القاهرة (1880م)</a:t>
            </a:r>
            <a:endParaRPr lang="en-US" b="1" dirty="0"/>
          </a:p>
          <a:p>
            <a:pPr rtl="1"/>
            <a:r>
              <a:rPr lang="ar-SA" b="1" dirty="0"/>
              <a:t>- معهد الدراسات العليا في تونس (1945م)</a:t>
            </a:r>
            <a:endParaRPr lang="en-US" b="1" dirty="0"/>
          </a:p>
          <a:p>
            <a:pPr rtl="1"/>
            <a:r>
              <a:rPr lang="ar-SA" b="1" dirty="0"/>
              <a:t>- معهد الدراسات المغربية – الرباط (1931م)</a:t>
            </a:r>
            <a:endParaRPr lang="en-US" b="1" dirty="0"/>
          </a:p>
          <a:p>
            <a:pPr rtl="1"/>
            <a:r>
              <a:rPr lang="ar-SA" b="1" dirty="0"/>
              <a:t>- المعهد الفرنسي في دمشق (1930م)</a:t>
            </a:r>
            <a:endParaRPr lang="en-US" b="1" dirty="0"/>
          </a:p>
          <a:p>
            <a:pPr rtl="1"/>
            <a:r>
              <a:rPr lang="ar-SA" b="1" dirty="0"/>
              <a:t>ويتبع السفارات الفرنسية في أنحاء العالم مراكز ثقافية تقدم دورات في اللغة الفرنسية والحضارة الفرنسية، كما تقدم معلومات عن فرنسا</a:t>
            </a:r>
            <a:r>
              <a:rPr lang="ar-SA" b="1" dirty="0" smtClean="0"/>
              <a:t>.</a:t>
            </a:r>
            <a:endParaRPr lang="en-US" b="1" dirty="0"/>
          </a:p>
        </p:txBody>
      </p:sp>
    </p:spTree>
    <p:extLst>
      <p:ext uri="{BB962C8B-B14F-4D97-AF65-F5344CB8AC3E}">
        <p14:creationId xmlns:p14="http://schemas.microsoft.com/office/powerpoint/2010/main" val="3822784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مؤسسات </a:t>
            </a:r>
            <a:r>
              <a:rPr lang="ar-SA" sz="3200" b="1" dirty="0" err="1"/>
              <a:t>الاستشراقية</a:t>
            </a:r>
            <a:r>
              <a:rPr lang="ar-SA" sz="3200" b="1" dirty="0"/>
              <a:t> في العالم الإسلامي </a:t>
            </a:r>
            <a:r>
              <a:rPr lang="ar-SA" sz="3200" b="1" dirty="0" smtClean="0"/>
              <a:t>/ بريطانيا</a:t>
            </a:r>
            <a:endParaRPr lang="ar-SA" sz="3200" dirty="0"/>
          </a:p>
        </p:txBody>
      </p:sp>
      <p:sp>
        <p:nvSpPr>
          <p:cNvPr id="3" name="عنصر نائب للمحتوى 2"/>
          <p:cNvSpPr>
            <a:spLocks noGrp="1"/>
          </p:cNvSpPr>
          <p:nvPr>
            <p:ph idx="1"/>
          </p:nvPr>
        </p:nvSpPr>
        <p:spPr/>
        <p:txBody>
          <a:bodyPr/>
          <a:lstStyle/>
          <a:p>
            <a:pPr rtl="1"/>
            <a:r>
              <a:rPr lang="ar-SA" b="1" dirty="0" smtClean="0"/>
              <a:t>- </a:t>
            </a:r>
            <a:r>
              <a:rPr lang="ar-SA" b="1" dirty="0"/>
              <a:t>مركز الدراسات العربية في الشرق الأوسط شملان بلبنان</a:t>
            </a:r>
            <a:endParaRPr lang="en-US" b="1" dirty="0"/>
          </a:p>
          <a:p>
            <a:pPr rtl="1"/>
            <a:r>
              <a:rPr lang="ar-SA" b="1" dirty="0"/>
              <a:t>- كلية دلهي (1792م-187م)</a:t>
            </a:r>
            <a:endParaRPr lang="en-US" b="1" dirty="0"/>
          </a:p>
          <a:p>
            <a:pPr rtl="1"/>
            <a:r>
              <a:rPr lang="ar-SA" b="1" dirty="0"/>
              <a:t>- كلية فورت-وليام </a:t>
            </a:r>
            <a:r>
              <a:rPr lang="ar-SA" b="1" dirty="0" err="1" smtClean="0"/>
              <a:t>بكلكتا</a:t>
            </a:r>
            <a:r>
              <a:rPr lang="ar-SA" b="1" dirty="0" smtClean="0"/>
              <a:t> </a:t>
            </a:r>
            <a:r>
              <a:rPr lang="ar-SA" b="1" dirty="0"/>
              <a:t>بالهند (1799م-1836م)</a:t>
            </a:r>
            <a:endParaRPr lang="en-US" b="1" dirty="0"/>
          </a:p>
          <a:p>
            <a:pPr rtl="1"/>
            <a:r>
              <a:rPr lang="ar-SA" b="1" dirty="0"/>
              <a:t>- كلية الملكة فيكتوريا وهي مدرسة ثانوية بمصر ودرس بها كثير من أبناء الطبقة الثرية في أنحاء العالم العربي، والتعليم فيها باللغة الإنجليزية.</a:t>
            </a:r>
            <a:endParaRPr lang="en-US" b="1" dirty="0"/>
          </a:p>
          <a:p>
            <a:pPr rtl="1"/>
            <a:r>
              <a:rPr lang="ar-SA" b="1" dirty="0" smtClean="0"/>
              <a:t>معهد </a:t>
            </a:r>
            <a:r>
              <a:rPr lang="ar-SA" b="1" dirty="0"/>
              <a:t>الدراسات المغربية في تطوان</a:t>
            </a:r>
            <a:r>
              <a:rPr lang="ar-SA" b="1" dirty="0" smtClean="0"/>
              <a:t>.</a:t>
            </a:r>
          </a:p>
          <a:p>
            <a:pPr rtl="1"/>
            <a:r>
              <a:rPr lang="ar-SA" b="1" dirty="0"/>
              <a:t>وللسفارة البريطانية في كل بلد مركز ثقافي يتبع المجلس الثقافي البريطاني ويقدم دورات في تعليم اللغة الإنجليزية، </a:t>
            </a:r>
            <a:endParaRPr lang="en-US" b="1" dirty="0"/>
          </a:p>
          <a:p>
            <a:pPr rtl="1"/>
            <a:endParaRPr lang="ar-SA" dirty="0"/>
          </a:p>
        </p:txBody>
      </p:sp>
    </p:spTree>
    <p:extLst>
      <p:ext uri="{BB962C8B-B14F-4D97-AF65-F5344CB8AC3E}">
        <p14:creationId xmlns:p14="http://schemas.microsoft.com/office/powerpoint/2010/main" val="3154476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مؤسسات </a:t>
            </a:r>
            <a:r>
              <a:rPr lang="ar-SA" sz="3200" b="1" dirty="0" err="1"/>
              <a:t>الاستشراقية</a:t>
            </a:r>
            <a:r>
              <a:rPr lang="ar-SA" sz="3200" b="1" dirty="0"/>
              <a:t> في العالم الإسلامي </a:t>
            </a:r>
            <a:r>
              <a:rPr lang="ar-SA" sz="3200" b="1" dirty="0" smtClean="0"/>
              <a:t>/ الولايات </a:t>
            </a:r>
            <a:r>
              <a:rPr lang="ar-SA" sz="3200" b="1" dirty="0"/>
              <a:t>المتحدة </a:t>
            </a:r>
            <a:endParaRPr lang="ar-SA" sz="3200" dirty="0"/>
          </a:p>
        </p:txBody>
      </p:sp>
      <p:sp>
        <p:nvSpPr>
          <p:cNvPr id="3" name="عنصر نائب للمحتوى 2"/>
          <p:cNvSpPr>
            <a:spLocks noGrp="1"/>
          </p:cNvSpPr>
          <p:nvPr>
            <p:ph idx="1"/>
          </p:nvPr>
        </p:nvSpPr>
        <p:spPr>
          <a:xfrm>
            <a:off x="533400" y="1371600"/>
            <a:ext cx="8915400" cy="5029200"/>
          </a:xfrm>
        </p:spPr>
        <p:txBody>
          <a:bodyPr/>
          <a:lstStyle/>
          <a:p>
            <a:pPr rtl="1"/>
            <a:r>
              <a:rPr lang="ar-SA" b="1" dirty="0" smtClean="0"/>
              <a:t>- </a:t>
            </a:r>
            <a:r>
              <a:rPr lang="ar-SA" b="1" dirty="0"/>
              <a:t>الجامعة الأمريكية - بيروت </a:t>
            </a:r>
            <a:endParaRPr lang="en-US" b="1" dirty="0"/>
          </a:p>
          <a:p>
            <a:pPr rtl="1"/>
            <a:r>
              <a:rPr lang="ar-SA" b="1" dirty="0"/>
              <a:t>- الجامعة الأمريكية- القاهرة</a:t>
            </a:r>
            <a:endParaRPr lang="en-US" b="1" dirty="0"/>
          </a:p>
          <a:p>
            <a:pPr rtl="1"/>
            <a:r>
              <a:rPr lang="ar-SA" b="1" dirty="0"/>
              <a:t>- الكلية الأمريكية ببيروت - وهي مدرسة </a:t>
            </a:r>
            <a:r>
              <a:rPr lang="ar-SA" b="1" dirty="0" smtClean="0"/>
              <a:t>ثانوية.</a:t>
            </a:r>
            <a:endParaRPr lang="en-US" b="1" dirty="0"/>
          </a:p>
          <a:p>
            <a:pPr rtl="1"/>
            <a:r>
              <a:rPr lang="ar-SA" b="1" dirty="0"/>
              <a:t>- جامعة الشرق الأوسط </a:t>
            </a:r>
            <a:r>
              <a:rPr lang="ar-SA" b="1" dirty="0" err="1"/>
              <a:t>باسطنبول</a:t>
            </a:r>
            <a:r>
              <a:rPr lang="ar-SA" b="1" dirty="0"/>
              <a:t> بتركيا</a:t>
            </a:r>
            <a:endParaRPr lang="en-US" b="1" dirty="0"/>
          </a:p>
          <a:p>
            <a:pPr rtl="1"/>
            <a:r>
              <a:rPr lang="ar-SA" b="1" dirty="0"/>
              <a:t>- مدرسة الدراسات الشرقية الأمريكية بالقدس </a:t>
            </a:r>
            <a:endParaRPr lang="en-US" b="1" dirty="0"/>
          </a:p>
          <a:p>
            <a:pPr rtl="1"/>
            <a:r>
              <a:rPr lang="ar-SA" b="1" dirty="0"/>
              <a:t>- المدرسة الأمريكية للأبحاث الشرقية ببغداد.</a:t>
            </a:r>
            <a:endParaRPr lang="en-US" b="1" dirty="0"/>
          </a:p>
          <a:p>
            <a:pPr rtl="1"/>
            <a:r>
              <a:rPr lang="ar-SA" b="1" dirty="0"/>
              <a:t>-معهد الدراسات اليمنية في صنعاء باليمن.</a:t>
            </a:r>
            <a:endParaRPr lang="en-US" b="1" dirty="0"/>
          </a:p>
          <a:p>
            <a:pPr rtl="1"/>
            <a:r>
              <a:rPr lang="ar-SA" b="1" dirty="0"/>
              <a:t>ولأمريكا معاهد لتعليم اللغة العربية لموظفي سفاراتها في العالم العربي في كل من تونس وفاس بالمغرب، واليمن </a:t>
            </a:r>
            <a:r>
              <a:rPr lang="ar-SA" b="1" dirty="0" smtClean="0"/>
              <a:t>. </a:t>
            </a:r>
            <a:endParaRPr lang="en-US" b="1" dirty="0"/>
          </a:p>
          <a:p>
            <a:endParaRPr lang="ar-SA" b="1" dirty="0"/>
          </a:p>
          <a:p>
            <a:endParaRPr lang="ar-SA" dirty="0"/>
          </a:p>
          <a:p>
            <a:pPr rtl="1"/>
            <a:endParaRPr lang="ar-SA" b="1" dirty="0"/>
          </a:p>
        </p:txBody>
      </p:sp>
    </p:spTree>
    <p:extLst>
      <p:ext uri="{BB962C8B-B14F-4D97-AF65-F5344CB8AC3E}">
        <p14:creationId xmlns:p14="http://schemas.microsoft.com/office/powerpoint/2010/main" val="2377237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rtl="1"/>
            <a:r>
              <a:rPr lang="ar-SA" b="1" dirty="0" smtClean="0"/>
              <a:t>لعل </a:t>
            </a:r>
            <a:r>
              <a:rPr lang="ar-SA" b="1" dirty="0"/>
              <a:t>من أهم التطورات التي لحقت مؤسسة الاستشراق هذه في أواخر القرن الثامن عشر، أي منذ بداية عملية توظيفه توظيفاً </a:t>
            </a:r>
            <a:r>
              <a:rPr lang="ar-SA" b="1" dirty="0" smtClean="0"/>
              <a:t>منظماً </a:t>
            </a:r>
            <a:r>
              <a:rPr lang="ar-SA" b="1" dirty="0"/>
              <a:t>واعياً </a:t>
            </a:r>
            <a:r>
              <a:rPr lang="ar-SA" b="1" dirty="0" smtClean="0"/>
              <a:t>من اجل تسهيل </a:t>
            </a:r>
            <a:r>
              <a:rPr lang="ar-SA" b="1" dirty="0"/>
              <a:t>السيطرة على </a:t>
            </a:r>
            <a:r>
              <a:rPr lang="ar-SA" b="1" dirty="0" smtClean="0"/>
              <a:t>الشرق، تأليف </a:t>
            </a:r>
            <a:r>
              <a:rPr lang="ar-SA" b="1" dirty="0"/>
              <a:t>الجمعيات والروابط والتجمعات التي عززت أهميته في المجتمعات الأوربية المنتجة له. </a:t>
            </a:r>
            <a:endParaRPr lang="ar-SA" b="1" dirty="0" smtClean="0"/>
          </a:p>
          <a:p>
            <a:pPr rtl="1"/>
            <a:r>
              <a:rPr lang="ar-SA" b="1" dirty="0" smtClean="0"/>
              <a:t>وكان </a:t>
            </a:r>
            <a:r>
              <a:rPr lang="ar-SA" b="1" dirty="0"/>
              <a:t>إنشاء "مدرسة اللغات الشرقية الحية" </a:t>
            </a:r>
            <a:r>
              <a:rPr lang="ar-SA" b="1" dirty="0" smtClean="0"/>
              <a:t>(</a:t>
            </a:r>
            <a:r>
              <a:rPr lang="en-US" b="1" dirty="0" err="1"/>
              <a:t>Ecole</a:t>
            </a:r>
            <a:r>
              <a:rPr lang="en-US" b="1" dirty="0"/>
              <a:t> des </a:t>
            </a:r>
            <a:r>
              <a:rPr lang="en-US" b="1" dirty="0" err="1"/>
              <a:t>langues</a:t>
            </a:r>
            <a:r>
              <a:rPr lang="en-US" b="1" dirty="0"/>
              <a:t> </a:t>
            </a:r>
            <a:r>
              <a:rPr lang="en-US" b="1" dirty="0" err="1" smtClean="0"/>
              <a:t>orientales</a:t>
            </a:r>
            <a:r>
              <a:rPr lang="ar-SA" b="1" dirty="0" smtClean="0"/>
              <a:t>)</a:t>
            </a:r>
            <a:r>
              <a:rPr lang="en-US" b="1" dirty="0" smtClean="0"/>
              <a:t> </a:t>
            </a:r>
            <a:r>
              <a:rPr lang="ar-SA" b="1" dirty="0" smtClean="0"/>
              <a:t>عام </a:t>
            </a:r>
            <a:r>
              <a:rPr lang="ar-SA" b="1" dirty="0"/>
              <a:t>1795م في </a:t>
            </a:r>
            <a:r>
              <a:rPr lang="ar-SA" b="1" dirty="0" smtClean="0"/>
              <a:t>فرنسا</a:t>
            </a:r>
          </a:p>
          <a:p>
            <a:pPr rtl="1"/>
            <a:r>
              <a:rPr lang="ar-SA" b="1" dirty="0" smtClean="0"/>
              <a:t>إذ </a:t>
            </a:r>
            <a:r>
              <a:rPr lang="ar-SA" b="1" dirty="0"/>
              <a:t>لم يعد الإلحاح على دراسة هذه اللغات الشرقية لأغراض علمية وتاريخية وحسب، بل تعداه ليشمل إتقان استعمالها كتابة وقراءة </a:t>
            </a:r>
            <a:r>
              <a:rPr lang="ar-SA" b="1" dirty="0" smtClean="0"/>
              <a:t>وحديثاً</a:t>
            </a:r>
            <a:endParaRPr lang="ar-SA" b="1" dirty="0"/>
          </a:p>
        </p:txBody>
      </p:sp>
    </p:spTree>
    <p:extLst>
      <p:ext uri="{BB962C8B-B14F-4D97-AF65-F5344CB8AC3E}">
        <p14:creationId xmlns:p14="http://schemas.microsoft.com/office/powerpoint/2010/main" val="752033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بداية ظهور مؤسسات لا تكاد تحصى في المجتمعات الغربي </a:t>
            </a:r>
            <a:r>
              <a:rPr lang="ar-SA" b="1" dirty="0" smtClean="0"/>
              <a:t>لدراسة الشرق </a:t>
            </a:r>
            <a:r>
              <a:rPr lang="ar-SA" b="1" dirty="0"/>
              <a:t>من جميع نواحيه، </a:t>
            </a:r>
            <a:endParaRPr lang="ar-SA" b="1" dirty="0" smtClean="0"/>
          </a:p>
          <a:p>
            <a:pPr rtl="1"/>
            <a:r>
              <a:rPr lang="ar-SA" b="1" dirty="0" smtClean="0"/>
              <a:t>وإقامة </a:t>
            </a:r>
            <a:r>
              <a:rPr lang="ar-SA" b="1" dirty="0"/>
              <a:t>حقل معرفي خاص به هو الاستشراق الذي ظهر مصطلحاً في معجم الأكاديمية الفرنسية عام 1838م.</a:t>
            </a:r>
            <a:endParaRPr lang="en-US" b="1" dirty="0"/>
          </a:p>
          <a:p>
            <a:pPr rtl="1"/>
            <a:r>
              <a:rPr lang="ar-SA" b="1" dirty="0"/>
              <a:t>ويبدو أن عدد الباحثين المعنيين بدراسة الشرق بمدلوله العام كان كافياً في تلك المرحلة للتفكير في إنشاء التجمعات المهنية. </a:t>
            </a:r>
            <a:endParaRPr lang="en-US" b="1" dirty="0"/>
          </a:p>
          <a:p>
            <a:pPr rtl="1"/>
            <a:r>
              <a:rPr lang="ar-SA" b="1" dirty="0"/>
              <a:t>وهكذا شهدت </a:t>
            </a:r>
            <a:r>
              <a:rPr lang="ar-SA" b="1" dirty="0" err="1"/>
              <a:t>هولندة</a:t>
            </a:r>
            <a:r>
              <a:rPr lang="ar-SA" b="1" dirty="0"/>
              <a:t> في عام 1778، ولادة أول جمعية علمية لدراسة الشرق هي "الجمعية </a:t>
            </a:r>
            <a:r>
              <a:rPr lang="ar-SA" b="1" dirty="0" err="1"/>
              <a:t>البتافية</a:t>
            </a:r>
            <a:r>
              <a:rPr lang="ar-SA" b="1" dirty="0"/>
              <a:t> للفنون والعلوم"، </a:t>
            </a:r>
            <a:endParaRPr lang="ar-SA" dirty="0"/>
          </a:p>
        </p:txBody>
      </p:sp>
    </p:spTree>
    <p:extLst>
      <p:ext uri="{BB962C8B-B14F-4D97-AF65-F5344CB8AC3E}">
        <p14:creationId xmlns:p14="http://schemas.microsoft.com/office/powerpoint/2010/main" val="264608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ثم تأتي  </a:t>
            </a:r>
            <a:r>
              <a:rPr lang="ar-SA" b="1" dirty="0"/>
              <a:t>"جمعية البنغال الآسيوية الملكية" التي أسست في </a:t>
            </a:r>
            <a:r>
              <a:rPr lang="ar-SA" b="1" dirty="0" err="1" smtClean="0"/>
              <a:t>كلكتا</a:t>
            </a:r>
            <a:r>
              <a:rPr lang="ar-SA" b="1" dirty="0" smtClean="0"/>
              <a:t> </a:t>
            </a:r>
            <a:r>
              <a:rPr lang="ar-SA" b="1" dirty="0"/>
              <a:t>عام 1784م. </a:t>
            </a:r>
            <a:endParaRPr lang="ar-SA" b="1" dirty="0" smtClean="0"/>
          </a:p>
          <a:p>
            <a:pPr rtl="1"/>
            <a:r>
              <a:rPr lang="ar-SA" b="1" dirty="0" smtClean="0"/>
              <a:t>وبعدها </a:t>
            </a:r>
            <a:r>
              <a:rPr lang="ar-SA" b="1" dirty="0"/>
              <a:t>تعاقبت الجمعيات والروابط في مختلف أنحاء العالم ولا سيما </a:t>
            </a:r>
            <a:r>
              <a:rPr lang="ar-SA" b="1" dirty="0" smtClean="0"/>
              <a:t>أوروبا وأمريكا، </a:t>
            </a:r>
            <a:endParaRPr lang="en-US" b="1" dirty="0"/>
          </a:p>
          <a:p>
            <a:pPr rtl="1"/>
            <a:r>
              <a:rPr lang="ar-SA" b="1" dirty="0"/>
              <a:t>فتكونت في باريس عام 1822 </a:t>
            </a:r>
            <a:r>
              <a:rPr lang="ar-SA" b="1" dirty="0" smtClean="0"/>
              <a:t>م "الجمعية </a:t>
            </a:r>
            <a:r>
              <a:rPr lang="ar-SA" b="1" dirty="0"/>
              <a:t>الآسيوية" التي أصدرت مجلتها الخاصة بها وهي "المجلة الآسيوية" في العام نفسه، وكراستها الموسومة بـ " كراسات الجمعية الآسيوية" بدءاً من عام 1833م. </a:t>
            </a:r>
            <a:endParaRPr lang="en-US" b="1" dirty="0"/>
          </a:p>
        </p:txBody>
      </p:sp>
    </p:spTree>
    <p:extLst>
      <p:ext uri="{BB962C8B-B14F-4D97-AF65-F5344CB8AC3E}">
        <p14:creationId xmlns:p14="http://schemas.microsoft.com/office/powerpoint/2010/main" val="1163221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وفي عام 1823م ظهرت إلى النور "الجمعية الملكية الآسيوية لبريطانية العظمى وإيرلندة" التي أصدرت مجلتها الموسومة بـ" مجلة الجمعية الملكية الآسيوية لبريطانية العظمى وإيرلندة" عام 1834م، </a:t>
            </a:r>
            <a:endParaRPr lang="en-US" b="1" dirty="0"/>
          </a:p>
          <a:p>
            <a:pPr rtl="1"/>
            <a:r>
              <a:rPr lang="ar-SA" b="1" dirty="0"/>
              <a:t>وتلتها بعد ذلك "الجمعية الشرقية الأمريكية" في </a:t>
            </a:r>
            <a:r>
              <a:rPr lang="ar-SA" b="1" dirty="0" smtClean="0"/>
              <a:t>عام 1835. </a:t>
            </a:r>
            <a:endParaRPr lang="en-US" b="1" dirty="0"/>
          </a:p>
          <a:p>
            <a:pPr rtl="1"/>
            <a:r>
              <a:rPr lang="ar-SA" b="1" dirty="0"/>
              <a:t>أما في ألمانية فقد تألفت "الجمعية الشرقية الألمانية" في عام 1845م، وأصدرت مجلتها المشهورة بمختصراتها "</a:t>
            </a:r>
            <a:r>
              <a:rPr lang="en-US" b="1" dirty="0"/>
              <a:t>ZDMG</a:t>
            </a:r>
            <a:r>
              <a:rPr lang="ar-SA" b="1" dirty="0"/>
              <a:t>" في عام 1847م. </a:t>
            </a:r>
            <a:endParaRPr lang="en-US" b="1" dirty="0"/>
          </a:p>
          <a:p>
            <a:endParaRPr lang="ar-SA" dirty="0"/>
          </a:p>
          <a:p>
            <a:endParaRPr lang="ar-SA" dirty="0"/>
          </a:p>
          <a:p>
            <a:endParaRPr lang="ar-SA" dirty="0"/>
          </a:p>
        </p:txBody>
      </p:sp>
    </p:spTree>
    <p:extLst>
      <p:ext uri="{BB962C8B-B14F-4D97-AF65-F5344CB8AC3E}">
        <p14:creationId xmlns:p14="http://schemas.microsoft.com/office/powerpoint/2010/main" val="1723846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شهدت الهند (وكانت جوهرة التاج البريطاني) في المدة نفسها تقريباً تأسيس جمعيتين آسيويتين على غرار "الجمعية الملكية الآسيوية" هما " جمعية البنغال الآسيوية" و "جمعية بومبي الآسيوية" اللتان أصدرتا مجلتين خاصتين بهما في عام 1832م و 1842م على التوالي، </a:t>
            </a:r>
            <a:endParaRPr lang="en-US" b="1" dirty="0"/>
          </a:p>
          <a:p>
            <a:pPr rtl="1"/>
            <a:r>
              <a:rPr lang="ar-SA" b="1" dirty="0"/>
              <a:t>لتحلا محل مجلة "أبحاث آسيوية" التي كانت تصدرها جماعة المستشرق الإنكليزي المشهور </a:t>
            </a:r>
            <a:r>
              <a:rPr lang="ar-SA" b="1" dirty="0" smtClean="0"/>
              <a:t>جونـز، </a:t>
            </a:r>
            <a:r>
              <a:rPr lang="ar-SA" b="1" dirty="0"/>
              <a:t>ويليام (</a:t>
            </a:r>
            <a:r>
              <a:rPr lang="en-US" sz="2400" b="1" dirty="0" smtClean="0"/>
              <a:t>Jones,</a:t>
            </a:r>
            <a:r>
              <a:rPr lang="en-US" sz="2400" b="1" dirty="0"/>
              <a:t> </a:t>
            </a:r>
            <a:r>
              <a:rPr lang="en-US" sz="2400" b="1" dirty="0" smtClean="0"/>
              <a:t>William</a:t>
            </a:r>
            <a:r>
              <a:rPr lang="ar-SA" b="1" dirty="0" smtClean="0"/>
              <a:t>) في </a:t>
            </a:r>
            <a:r>
              <a:rPr lang="ar-SA" b="1" dirty="0" err="1" smtClean="0"/>
              <a:t>كلكتا</a:t>
            </a:r>
            <a:r>
              <a:rPr lang="ar-SA" b="1" dirty="0" smtClean="0"/>
              <a:t> </a:t>
            </a:r>
            <a:r>
              <a:rPr lang="ar-SA" b="1" dirty="0"/>
              <a:t>منذ عام 1788م. </a:t>
            </a:r>
            <a:endParaRPr lang="en-US" b="1" dirty="0"/>
          </a:p>
          <a:p>
            <a:endParaRPr lang="ar-SA" dirty="0"/>
          </a:p>
        </p:txBody>
      </p:sp>
    </p:spTree>
    <p:extLst>
      <p:ext uri="{BB962C8B-B14F-4D97-AF65-F5344CB8AC3E}">
        <p14:creationId xmlns:p14="http://schemas.microsoft.com/office/powerpoint/2010/main" val="139130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وفضلاً عن المجلات والدوريات المختلفة التي كانت تصدرها هذه التجمعات </a:t>
            </a:r>
            <a:r>
              <a:rPr lang="ar-SA" b="1" dirty="0" err="1"/>
              <a:t>الاستشراقية</a:t>
            </a:r>
            <a:r>
              <a:rPr lang="ar-SA" b="1" dirty="0"/>
              <a:t>، فقد ظهرت في </a:t>
            </a:r>
            <a:r>
              <a:rPr lang="ar-SA" b="1" dirty="0" smtClean="0"/>
              <a:t>أوروبا وأمريكا </a:t>
            </a:r>
            <a:r>
              <a:rPr lang="ar-SA" b="1" dirty="0"/>
              <a:t>الشمالية دوريات كثيرة تعنى بالشرق وشؤونه، </a:t>
            </a:r>
            <a:endParaRPr lang="en-US" b="1" dirty="0"/>
          </a:p>
          <a:p>
            <a:pPr rtl="1"/>
            <a:r>
              <a:rPr lang="ar-SA" b="1" dirty="0"/>
              <a:t>أقدمها مجلة "صندوق الكنوز الشرقية" التي أصدرها في </a:t>
            </a:r>
            <a:r>
              <a:rPr lang="ar-SA" b="1" dirty="0" smtClean="0"/>
              <a:t>فيينا </a:t>
            </a:r>
            <a:r>
              <a:rPr lang="ar-SA" b="1" dirty="0"/>
              <a:t>بين عامي 1809 و 1818 </a:t>
            </a:r>
            <a:r>
              <a:rPr lang="ar-SA" b="1" dirty="0" smtClean="0"/>
              <a:t>المستشرق </a:t>
            </a:r>
            <a:r>
              <a:rPr lang="ar-SA" b="1" dirty="0" err="1" smtClean="0"/>
              <a:t>بورغشتال</a:t>
            </a:r>
            <a:r>
              <a:rPr lang="ar-SA" b="1" dirty="0" smtClean="0"/>
              <a:t>، </a:t>
            </a:r>
            <a:r>
              <a:rPr lang="ar-SA" b="1" dirty="0"/>
              <a:t>جوزيف فون </a:t>
            </a:r>
            <a:r>
              <a:rPr lang="ar-SA" b="1" dirty="0" smtClean="0"/>
              <a:t>هامر (</a:t>
            </a:r>
            <a:r>
              <a:rPr lang="en-US" b="1" dirty="0" err="1" smtClean="0"/>
              <a:t>Purgstall</a:t>
            </a:r>
            <a:r>
              <a:rPr lang="en-US" b="1" dirty="0" smtClean="0"/>
              <a:t>, </a:t>
            </a:r>
            <a:r>
              <a:rPr lang="en-US" b="1" dirty="0"/>
              <a:t>Joseph von </a:t>
            </a:r>
            <a:r>
              <a:rPr lang="en-US" b="1" dirty="0" smtClean="0"/>
              <a:t>Hammer</a:t>
            </a:r>
            <a:r>
              <a:rPr lang="ar-SA" b="1" dirty="0" smtClean="0"/>
              <a:t> ) (</a:t>
            </a:r>
            <a:r>
              <a:rPr lang="ar-SA" b="1" dirty="0"/>
              <a:t>1774-1865)، والتي </a:t>
            </a:r>
            <a:r>
              <a:rPr lang="ar-SA" b="1" dirty="0" smtClean="0"/>
              <a:t>كان </a:t>
            </a:r>
            <a:r>
              <a:rPr lang="ar-SA" b="1" dirty="0"/>
              <a:t>يكتب فيها معظم المستشرقين الأوروبيين، </a:t>
            </a:r>
            <a:r>
              <a:rPr lang="ar-SA" b="1" dirty="0" smtClean="0"/>
              <a:t>إضافة </a:t>
            </a:r>
            <a:r>
              <a:rPr lang="ar-SA" b="1" dirty="0"/>
              <a:t>إلى بعض العلماء </a:t>
            </a:r>
            <a:r>
              <a:rPr lang="ar-SA" b="1" dirty="0" smtClean="0"/>
              <a:t>الشرقيين</a:t>
            </a:r>
            <a:endParaRPr lang="en-US" b="1" dirty="0"/>
          </a:p>
          <a:p>
            <a:endParaRPr lang="ar-SA" dirty="0"/>
          </a:p>
        </p:txBody>
      </p:sp>
    </p:spTree>
    <p:extLst>
      <p:ext uri="{BB962C8B-B14F-4D97-AF65-F5344CB8AC3E}">
        <p14:creationId xmlns:p14="http://schemas.microsoft.com/office/powerpoint/2010/main" val="3447853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447800"/>
            <a:ext cx="8915400" cy="4525963"/>
          </a:xfrm>
        </p:spPr>
        <p:txBody>
          <a:bodyPr/>
          <a:lstStyle/>
          <a:p>
            <a:pPr rtl="1"/>
            <a:r>
              <a:rPr lang="ar-SA" b="1" dirty="0"/>
              <a:t>أما أبرز الدوريات الأحدث فهي "مجلة الإسلام" (1895)، </a:t>
            </a:r>
            <a:r>
              <a:rPr lang="ar-SA" b="1" dirty="0" smtClean="0"/>
              <a:t>و"مجلة </a:t>
            </a:r>
            <a:r>
              <a:rPr lang="ar-SA" b="1" dirty="0"/>
              <a:t>العالم الإسلامي" (1906) التي كانت تصدرها "البعثة العلمية المغربية" وتحولت فيما بعد إلى "مجلة الدراسات الإسلامية" </a:t>
            </a:r>
            <a:r>
              <a:rPr lang="ar-SA" b="1" dirty="0" smtClean="0"/>
              <a:t>المعروفة</a:t>
            </a:r>
            <a:r>
              <a:rPr lang="ar-SA" b="1" dirty="0"/>
              <a:t>.</a:t>
            </a:r>
            <a:endParaRPr lang="en-US" b="1" dirty="0"/>
          </a:p>
          <a:p>
            <a:pPr rtl="1"/>
            <a:r>
              <a:rPr lang="ar-SA" b="1" dirty="0"/>
              <a:t>وهناك من المجلات الأخرى المجلة المرموقة "الإسلام" التي تصدر في ستراسبورغ منذ عام </a:t>
            </a:r>
            <a:r>
              <a:rPr lang="ar-SA" b="1" dirty="0" smtClean="0"/>
              <a:t>1910. </a:t>
            </a:r>
            <a:endParaRPr lang="en-US" b="1" dirty="0"/>
          </a:p>
          <a:p>
            <a:pPr rtl="1"/>
            <a:r>
              <a:rPr lang="ar-SA" b="1" dirty="0"/>
              <a:t>و"مجلة العالم الإسلامي" القصيرة </a:t>
            </a:r>
            <a:r>
              <a:rPr lang="ar-SA" b="1" dirty="0" smtClean="0"/>
              <a:t>العمر، التي </a:t>
            </a:r>
            <a:r>
              <a:rPr lang="ar-SA" b="1" dirty="0"/>
              <a:t>صدرت في سانت بطرسبورغ في عام 1912، ومجلة "العالم الإسلامي" التي </a:t>
            </a:r>
            <a:r>
              <a:rPr lang="ar-SA" b="1" dirty="0" smtClean="0"/>
              <a:t>صدرت </a:t>
            </a:r>
            <a:r>
              <a:rPr lang="ar-SA" b="1" dirty="0"/>
              <a:t>في لندن منذ عام 1911. </a:t>
            </a:r>
            <a:endParaRPr lang="en-US" b="1" dirty="0"/>
          </a:p>
          <a:p>
            <a:endParaRPr lang="ar-SA" dirty="0"/>
          </a:p>
        </p:txBody>
      </p:sp>
    </p:spTree>
    <p:extLst>
      <p:ext uri="{BB962C8B-B14F-4D97-AF65-F5344CB8AC3E}">
        <p14:creationId xmlns:p14="http://schemas.microsoft.com/office/powerpoint/2010/main" val="2541357027"/>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2092</TotalTime>
  <Words>1657</Words>
  <Application>Microsoft Office PowerPoint</Application>
  <PresentationFormat>A4 Paper (210x297 mm)</PresentationFormat>
  <Paragraphs>93</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Office Theme</vt:lpstr>
      <vt:lpstr>عرض تقديمي في PowerPoint</vt:lpstr>
      <vt:lpstr>المحاضرة الحادية عشر  مؤسسات الاستشراق وأهم أعمالها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مؤتمرات المستشرقين</vt:lpstr>
      <vt:lpstr>عرض تقديمي في PowerPoint</vt:lpstr>
      <vt:lpstr>عرض تقديمي في PowerPoint</vt:lpstr>
      <vt:lpstr>  دائرة المعارف الإسلامية (Encyclopedia of Islam) </vt:lpstr>
      <vt:lpstr> دائرة المعارف الإسلامية </vt:lpstr>
      <vt:lpstr>مؤسسات الاستشراقية في العالم الإسلامي </vt:lpstr>
      <vt:lpstr>مؤسسات الاستشراقية في العالم الإسلامي / فرنسا</vt:lpstr>
      <vt:lpstr>مؤسسات الاستشراقية في العالم الإسلامي / بريطانيا</vt:lpstr>
      <vt:lpstr>مؤسسات الاستشراقية في العالم الإسلامي / الولايات المتحدة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119</cp:revision>
  <dcterms:created xsi:type="dcterms:W3CDTF">2009-10-14T19:14:34Z</dcterms:created>
  <dcterms:modified xsi:type="dcterms:W3CDTF">2012-11-19T06:20:43Z</dcterms:modified>
</cp:coreProperties>
</file>