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0"/>
  </p:notesMasterIdLst>
  <p:sldIdLst>
    <p:sldId id="256" r:id="rId2"/>
    <p:sldId id="257" r:id="rId3"/>
    <p:sldId id="317" r:id="rId4"/>
    <p:sldId id="325" r:id="rId5"/>
    <p:sldId id="315" r:id="rId6"/>
    <p:sldId id="327" r:id="rId7"/>
    <p:sldId id="314" r:id="rId8"/>
    <p:sldId id="328" r:id="rId9"/>
    <p:sldId id="329" r:id="rId10"/>
    <p:sldId id="313" r:id="rId11"/>
    <p:sldId id="330" r:id="rId12"/>
    <p:sldId id="331" r:id="rId13"/>
    <p:sldId id="332" r:id="rId14"/>
    <p:sldId id="312" r:id="rId15"/>
    <p:sldId id="333" r:id="rId16"/>
    <p:sldId id="326" r:id="rId17"/>
    <p:sldId id="334" r:id="rId18"/>
    <p:sldId id="319" r:id="rId19"/>
    <p:sldId id="318" r:id="rId20"/>
    <p:sldId id="323" r:id="rId21"/>
    <p:sldId id="324" r:id="rId22"/>
    <p:sldId id="309" r:id="rId23"/>
    <p:sldId id="335" r:id="rId24"/>
    <p:sldId id="308" r:id="rId25"/>
    <p:sldId id="336" r:id="rId26"/>
    <p:sldId id="307" r:id="rId27"/>
    <p:sldId id="337" r:id="rId28"/>
    <p:sldId id="266" r:id="rId29"/>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35" autoAdjust="0"/>
    <p:restoredTop sz="94705" autoAdjust="0"/>
  </p:normalViewPr>
  <p:slideViewPr>
    <p:cSldViewPr>
      <p:cViewPr>
        <p:scale>
          <a:sx n="60" d="100"/>
          <a:sy n="60" d="100"/>
        </p:scale>
        <p:origin x="-2838" y="-145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11/17/2012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dirty="0"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dirty="0"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371600"/>
            <a:ext cx="9448800" cy="4953000"/>
          </a:xfrm>
        </p:spPr>
        <p:txBody>
          <a:bodyPr/>
          <a:lstStyle/>
          <a:p>
            <a:pPr rtl="1"/>
            <a:r>
              <a:rPr lang="ar-SA" b="1" dirty="0"/>
              <a:t>برنارد لويس</a:t>
            </a:r>
            <a:endParaRPr lang="en-US" dirty="0"/>
          </a:p>
          <a:p>
            <a:pPr rtl="1"/>
            <a:r>
              <a:rPr lang="ar-SA" b="1" dirty="0"/>
              <a:t>مستشرق </a:t>
            </a:r>
            <a:r>
              <a:rPr lang="ar-SA" b="1" dirty="0" smtClean="0"/>
              <a:t>يهودي، </a:t>
            </a:r>
            <a:r>
              <a:rPr lang="ar-SA" b="1" dirty="0"/>
              <a:t>بريطاني </a:t>
            </a:r>
            <a:r>
              <a:rPr lang="ar-SA" b="1" dirty="0" smtClean="0"/>
              <a:t>الأصل، </a:t>
            </a:r>
            <a:r>
              <a:rPr lang="ar-SA" b="1" dirty="0"/>
              <a:t>أميركي الجنسية، ولد العام 1916م في لندن، كون نفسه ثقافيا في السنوات العشر المحددة من العام 1935م إلى العام 1945م، وهو التاريخ الذي يصادف فترة اشتداد الصراع بين العرب واليهود من جهة، والنازية من جهة ثانية</a:t>
            </a:r>
            <a:endParaRPr lang="en-US" dirty="0"/>
          </a:p>
          <a:p>
            <a:pPr rtl="1"/>
            <a:r>
              <a:rPr lang="ar-SA" b="1" dirty="0"/>
              <a:t>درس في عدد من الجامعات وحصل على شهادات متنوعة وعديدة، منها: شهادة الليسانس من جامعة لندن، ودبلوم الدراسات السامية من جامعة باريس، والدكتوراه من جامعة لندن، ولما قدم إلى </a:t>
            </a:r>
            <a:r>
              <a:rPr lang="ar-SA" b="1" dirty="0" err="1"/>
              <a:t>برنستون</a:t>
            </a:r>
            <a:r>
              <a:rPr lang="ar-SA" b="1" dirty="0"/>
              <a:t> في الولايات المتحدة الأميركية عين أستاذا للدراسات الخاصة بالشرق الأدنى· كما عين أستاذا زائرا في جامعة كاليفورنيا، وكولومبيا، وأنديانا </a:t>
            </a:r>
            <a:r>
              <a:rPr lang="en-US" b="1" dirty="0"/>
              <a:t>·</a:t>
            </a:r>
            <a:br>
              <a:rPr lang="en-US" b="1" dirty="0"/>
            </a:br>
            <a:r>
              <a:rPr lang="en-US" b="1" dirty="0" smtClean="0"/>
              <a:t>·</a:t>
            </a:r>
            <a:endParaRPr lang="en-US" dirty="0"/>
          </a:p>
        </p:txBody>
      </p:sp>
    </p:spTree>
    <p:extLst>
      <p:ext uri="{BB962C8B-B14F-4D97-AF65-F5344CB8AC3E}">
        <p14:creationId xmlns:p14="http://schemas.microsoft.com/office/powerpoint/2010/main" val="1360747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عرف   برنارد لويس  بنشاطه الجم، فهو زميل الأكاديمية البريطانية، وعضو مراسل لمعهد مصر، وعضو شرف في الجمعية التاريخية التركية، وفي وزارة الثقافة التركية، وقد حصل على الدكتوراه الفخرية من الجامعة العبرية في القدس، كما أنه عضو في الجمعية الآسيوية الملكية، والجمعية التاريخية الملكية، والمعهد الملكي للشؤون الدولية، والجمعية الأميركية الشرقي</a:t>
            </a:r>
            <a:r>
              <a:rPr lang="en-US" b="1" dirty="0"/>
              <a:t>·</a:t>
            </a:r>
            <a:endParaRPr lang="en-US" dirty="0"/>
          </a:p>
          <a:p>
            <a:pPr rtl="1"/>
            <a:r>
              <a:rPr lang="ar-SA" b="1" dirty="0"/>
              <a:t>جل مؤلفاته تصب في محور التاريخ الإسلامي، إذ يعتبر من كبار خبراء دراسي الشرق الأوسط، من مؤلفاته</a:t>
            </a:r>
            <a:r>
              <a:rPr lang="en-US" b="1" dirty="0" smtClean="0"/>
              <a:t>:</a:t>
            </a:r>
            <a:endParaRPr lang="en-US" dirty="0"/>
          </a:p>
        </p:txBody>
      </p:sp>
    </p:spTree>
    <p:extLst>
      <p:ext uri="{BB962C8B-B14F-4D97-AF65-F5344CB8AC3E}">
        <p14:creationId xmlns:p14="http://schemas.microsoft.com/office/powerpoint/2010/main" val="225418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أصول الاسماعيلية كمبريدج 1940م وهو أطروحته للدكتوراه، و  تركيا اليوم1940م، و  تاريخ اهتمام الإنجليز بالعلوم العربية 1944م، و  السياسة الدبلوماسية العربية  لندن 1947م، و  العرب في التاريخ، لندن 1950م، و  ملاحظات ووثائق من المحفوظات التركية 1952م، و  الإسلام في التاريخ، لندن 1973م، و  الإسلام من النبي محمد حتى أسر القسطنطينية، نيويورك 1974م، و  عالم الإسلام، لندن 1976م، و  دراسات في الإسلام والعثمانيين من القرن 16  لندن 1976م</a:t>
            </a:r>
            <a:endParaRPr lang="en-US" dirty="0"/>
          </a:p>
          <a:p>
            <a:endParaRPr lang="ar-SA" dirty="0"/>
          </a:p>
        </p:txBody>
      </p:sp>
    </p:spTree>
    <p:extLst>
      <p:ext uri="{BB962C8B-B14F-4D97-AF65-F5344CB8AC3E}">
        <p14:creationId xmlns:p14="http://schemas.microsoft.com/office/powerpoint/2010/main" val="950553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600200"/>
            <a:ext cx="9448800" cy="4525963"/>
          </a:xfrm>
        </p:spPr>
        <p:txBody>
          <a:bodyPr/>
          <a:lstStyle/>
          <a:p>
            <a:pPr rtl="1"/>
            <a:r>
              <a:rPr lang="ar-SA" b="1" dirty="0"/>
              <a:t>مميزات </a:t>
            </a:r>
            <a:r>
              <a:rPr lang="ar-SA" b="1" dirty="0" smtClean="0"/>
              <a:t>فكر </a:t>
            </a:r>
            <a:r>
              <a:rPr lang="ar-SA" b="1" dirty="0"/>
              <a:t>برنارد لويس  </a:t>
            </a:r>
            <a:endParaRPr lang="ar-SA" b="1" dirty="0" smtClean="0"/>
          </a:p>
          <a:p>
            <a:pPr rtl="1"/>
            <a:r>
              <a:rPr lang="ar-SA" b="1" dirty="0" smtClean="0"/>
              <a:t>لقد سخّر برنارد </a:t>
            </a:r>
            <a:r>
              <a:rPr lang="ar-SA" b="1" dirty="0"/>
              <a:t>لويس  كل منجزاته العلمية لخدمة أهداف الصهيونية، حيث كان يرى في وجود دولة إسرائيل في المشرق </a:t>
            </a:r>
            <a:r>
              <a:rPr lang="ar-SA" b="1" dirty="0" err="1"/>
              <a:t>أنموذجا</a:t>
            </a:r>
            <a:r>
              <a:rPr lang="ar-SA" b="1" dirty="0"/>
              <a:t> فريدا للتحديث والديموقراطية، ومقاومة الشيوعية في المنطقة، وحاول جاهدا أن ينفي عن الصهيونية الصبغة الاستعمارية قائلاً</a:t>
            </a:r>
            <a:r>
              <a:rPr lang="en-US" b="1" dirty="0"/>
              <a:t>: </a:t>
            </a:r>
            <a:r>
              <a:rPr lang="ar-SA" b="1" dirty="0"/>
              <a:t>  إن أكثر العرب يضعون الصهيونية والاستعمار في الدرجة الأولى كأسباب عدائهم للغرب، والحقيقة أن الاثنين مكروهان كرها شديدا إلا أنهما لا يشكلان تفسيرا كافيا لمزاج العرب وانزعاج</a:t>
            </a:r>
            <a:endParaRPr lang="ar-SA" dirty="0"/>
          </a:p>
          <a:p>
            <a:endParaRPr lang="ar-SA" dirty="0"/>
          </a:p>
        </p:txBody>
      </p:sp>
    </p:spTree>
    <p:extLst>
      <p:ext uri="{BB962C8B-B14F-4D97-AF65-F5344CB8AC3E}">
        <p14:creationId xmlns:p14="http://schemas.microsoft.com/office/powerpoint/2010/main" val="3499152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فنسنك (</a:t>
            </a:r>
            <a:r>
              <a:rPr lang="en-US" b="1" dirty="0" err="1"/>
              <a:t>Aernty.An.Vensnik</a:t>
            </a:r>
            <a:r>
              <a:rPr lang="ar-SA" b="1" dirty="0"/>
              <a:t>) (1882- 1039م)</a:t>
            </a:r>
            <a:endParaRPr lang="en-US" dirty="0"/>
          </a:p>
          <a:p>
            <a:pPr rtl="1"/>
            <a:r>
              <a:rPr lang="ar-SA" b="1" dirty="0"/>
              <a:t>مستشرق يهودي هولندي، </a:t>
            </a:r>
            <a:r>
              <a:rPr lang="ar-SA" b="1" dirty="0" smtClean="0"/>
              <a:t>أتقن </a:t>
            </a:r>
            <a:r>
              <a:rPr lang="ar-SA" b="1" dirty="0"/>
              <a:t>اللغات </a:t>
            </a:r>
            <a:r>
              <a:rPr lang="ar-SA" b="1" dirty="0" smtClean="0"/>
              <a:t>القديمة، </a:t>
            </a:r>
            <a:r>
              <a:rPr lang="ar-SA" b="1" dirty="0"/>
              <a:t>وتخصص في أديان الشرق فذاع صيته فيها، وانتدب أستاذا للعبرية في جامعة </a:t>
            </a:r>
            <a:r>
              <a:rPr lang="ar-SA" b="1" dirty="0" smtClean="0"/>
              <a:t>ليدن.</a:t>
            </a:r>
            <a:endParaRPr lang="en-US" dirty="0"/>
          </a:p>
          <a:p>
            <a:pPr rtl="1"/>
            <a:r>
              <a:rPr lang="ar-SA" b="1" dirty="0" smtClean="0"/>
              <a:t>وضع </a:t>
            </a:r>
            <a:r>
              <a:rPr lang="ar-SA" b="1" dirty="0"/>
              <a:t>المعجم المفهرس لألفاظ الحديث </a:t>
            </a:r>
            <a:r>
              <a:rPr lang="ar-SA" b="1" dirty="0" smtClean="0"/>
              <a:t>فهرس فيه لكتب السنة الستة ومعها مسند ابن ماجه والموطأ للإمام مالك ومسند الإمام أحمد وساعده فيه عدد من المستشرقين والمؤسسات الأوروبية </a:t>
            </a:r>
            <a:r>
              <a:rPr lang="en-US" b="1" dirty="0" smtClean="0"/>
              <a:t>·</a:t>
            </a:r>
            <a:r>
              <a:rPr lang="ar-SA" b="1" dirty="0" smtClean="0"/>
              <a:t> </a:t>
            </a:r>
          </a:p>
          <a:p>
            <a:pPr rtl="1"/>
            <a:r>
              <a:rPr lang="ar-SA" b="1" dirty="0" smtClean="0"/>
              <a:t>كذلك </a:t>
            </a:r>
            <a:r>
              <a:rPr lang="ar-SA" b="1" dirty="0"/>
              <a:t>تولى تحرير دائرة المعارف الإسلامية بلغاتها الثلاث، كما كان عضوا في المجمع اللغوي المصري، ثم أُخرج منه لمواقفه الصهيونية الواضحة</a:t>
            </a:r>
            <a:endParaRPr lang="en-US" dirty="0"/>
          </a:p>
          <a:p>
            <a:pPr rtl="1"/>
            <a:endParaRPr lang="en-US" dirty="0"/>
          </a:p>
        </p:txBody>
      </p:sp>
    </p:spTree>
    <p:extLst>
      <p:ext uri="{BB962C8B-B14F-4D97-AF65-F5344CB8AC3E}">
        <p14:creationId xmlns:p14="http://schemas.microsoft.com/office/powerpoint/2010/main" val="585975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rtl="1"/>
            <a:r>
              <a:rPr lang="ar-SA" b="1" dirty="0"/>
              <a:t>عرف   فنسنك  بنشاطه الجم في مجال التأليف الذي يخدم المآرب اليهودية، وله كتب وأبحاث كلها تصب في هذا المجال، نذكر منها</a:t>
            </a:r>
            <a:r>
              <a:rPr lang="en-US" b="1" dirty="0" smtClean="0"/>
              <a:t>:</a:t>
            </a:r>
            <a:r>
              <a:rPr lang="ar-SA" b="1" dirty="0" smtClean="0"/>
              <a:t> أولها رسالته للدكتوراه التي حملت عنوان: «موقف </a:t>
            </a:r>
            <a:r>
              <a:rPr lang="ar-SA" b="1" dirty="0"/>
              <a:t>الرسول </a:t>
            </a:r>
            <a:r>
              <a:rPr lang="ar-SA" b="1" dirty="0" smtClean="0"/>
              <a:t>من </a:t>
            </a:r>
            <a:r>
              <a:rPr lang="ar-SA" b="1" dirty="0"/>
              <a:t>يهود </a:t>
            </a:r>
            <a:r>
              <a:rPr lang="ar-SA" b="1" dirty="0" smtClean="0"/>
              <a:t>المدينة»   </a:t>
            </a:r>
            <a:r>
              <a:rPr lang="ar-SA" b="1" dirty="0"/>
              <a:t>باللغة الهولندية، </a:t>
            </a:r>
            <a:r>
              <a:rPr lang="ar-SA" b="1" dirty="0" smtClean="0"/>
              <a:t>ثم مجموعة من كتبه مثل </a:t>
            </a:r>
          </a:p>
          <a:p>
            <a:pPr marL="803275" lvl="1" indent="-441325" rtl="1">
              <a:buFontTx/>
              <a:buChar char="-"/>
            </a:pPr>
            <a:r>
              <a:rPr lang="ar-SA" b="1" dirty="0" smtClean="0"/>
              <a:t>محمد </a:t>
            </a:r>
            <a:r>
              <a:rPr lang="ar-SA" b="1" dirty="0"/>
              <a:t>واليهود </a:t>
            </a:r>
            <a:r>
              <a:rPr lang="en-US" b="1" dirty="0"/>
              <a:t> (</a:t>
            </a:r>
            <a:r>
              <a:rPr lang="ar-SA" b="1" dirty="0"/>
              <a:t>الإسلام </a:t>
            </a:r>
            <a:r>
              <a:rPr lang="ar-SA" b="1" dirty="0" smtClean="0"/>
              <a:t>1911م</a:t>
            </a:r>
            <a:endParaRPr lang="en-US" b="1" dirty="0" smtClean="0"/>
          </a:p>
          <a:p>
            <a:pPr marL="803275" indent="-441325" rtl="1">
              <a:buFontTx/>
              <a:buChar char="-"/>
            </a:pPr>
            <a:r>
              <a:rPr lang="ar-SA" b="1" dirty="0"/>
              <a:t>ا</a:t>
            </a:r>
            <a:r>
              <a:rPr lang="ar-SA" b="1" dirty="0" smtClean="0"/>
              <a:t>لإسرائيليات </a:t>
            </a:r>
            <a:r>
              <a:rPr lang="ar-SA" b="1" dirty="0"/>
              <a:t>في الإسلام </a:t>
            </a:r>
            <a:r>
              <a:rPr lang="ar-SA" b="1" dirty="0" smtClean="0"/>
              <a:t>1913م</a:t>
            </a:r>
            <a:endParaRPr lang="en-US" b="1" dirty="0" smtClean="0"/>
          </a:p>
          <a:p>
            <a:pPr marL="803275" indent="-441325" rtl="1">
              <a:buFontTx/>
              <a:buChar char="-"/>
            </a:pPr>
            <a:r>
              <a:rPr lang="ar-SA" b="1" dirty="0" smtClean="0"/>
              <a:t>الأثر </a:t>
            </a:r>
            <a:r>
              <a:rPr lang="ar-SA" b="1" dirty="0"/>
              <a:t>اليهودي في أصل الشعائر </a:t>
            </a:r>
            <a:r>
              <a:rPr lang="ar-SA" b="1" dirty="0" smtClean="0"/>
              <a:t>الإسلامية 1954م </a:t>
            </a:r>
            <a:endParaRPr lang="en-US" dirty="0"/>
          </a:p>
          <a:p>
            <a:pPr rtl="1"/>
            <a:endParaRPr lang="ar-SA" dirty="0"/>
          </a:p>
        </p:txBody>
      </p:sp>
    </p:spTree>
    <p:extLst>
      <p:ext uri="{BB962C8B-B14F-4D97-AF65-F5344CB8AC3E}">
        <p14:creationId xmlns:p14="http://schemas.microsoft.com/office/powerpoint/2010/main" val="2891488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جولدزيهر</a:t>
            </a:r>
            <a:r>
              <a:rPr lang="ar-SA" b="1" dirty="0" smtClean="0"/>
              <a:t>، </a:t>
            </a:r>
            <a:r>
              <a:rPr lang="ar-SA" b="1" dirty="0" err="1" smtClean="0"/>
              <a:t>إجناز</a:t>
            </a:r>
            <a:r>
              <a:rPr lang="ar-SA" b="1" dirty="0" smtClean="0"/>
              <a:t> (</a:t>
            </a:r>
            <a:r>
              <a:rPr lang="en-US" b="1" dirty="0" err="1" smtClean="0"/>
              <a:t>Goldziher</a:t>
            </a:r>
            <a:r>
              <a:rPr lang="en-US" b="1" dirty="0" smtClean="0"/>
              <a:t>,</a:t>
            </a:r>
            <a:r>
              <a:rPr lang="en-US" b="1" dirty="0"/>
              <a:t> </a:t>
            </a:r>
            <a:r>
              <a:rPr lang="en-US" b="1" dirty="0" err="1"/>
              <a:t>Ignaz</a:t>
            </a:r>
            <a:r>
              <a:rPr lang="en-US" b="1" dirty="0" smtClean="0"/>
              <a:t> </a:t>
            </a:r>
            <a:r>
              <a:rPr lang="ar-SA" b="1" dirty="0" smtClean="0"/>
              <a:t>) (ت1921م</a:t>
            </a:r>
            <a:r>
              <a:rPr lang="ar-SA" b="1" dirty="0"/>
              <a:t>)</a:t>
            </a:r>
            <a:endParaRPr lang="en-US" b="1" dirty="0"/>
          </a:p>
          <a:p>
            <a:pPr rtl="1"/>
            <a:r>
              <a:rPr lang="ar-SA" b="1" dirty="0"/>
              <a:t>ولد </a:t>
            </a:r>
            <a:r>
              <a:rPr lang="ar-SA" b="1" dirty="0" smtClean="0"/>
              <a:t>في </a:t>
            </a:r>
            <a:r>
              <a:rPr lang="ar-SA" b="1" dirty="0"/>
              <a:t>1850م لأسرة يهودية، درس في </a:t>
            </a:r>
            <a:r>
              <a:rPr lang="ar-SA" b="1" dirty="0" err="1" smtClean="0"/>
              <a:t>بوادبست</a:t>
            </a:r>
            <a:r>
              <a:rPr lang="ar-SA" b="1" dirty="0" smtClean="0"/>
              <a:t> في المجر ، </a:t>
            </a:r>
            <a:r>
              <a:rPr lang="ar-SA" b="1" dirty="0"/>
              <a:t>ثم </a:t>
            </a:r>
            <a:r>
              <a:rPr lang="ar-SA" b="1" dirty="0" smtClean="0"/>
              <a:t>برلين، </a:t>
            </a:r>
          </a:p>
          <a:p>
            <a:pPr rtl="1"/>
            <a:r>
              <a:rPr lang="ar-SA" b="1" dirty="0" smtClean="0"/>
              <a:t>ثم </a:t>
            </a:r>
            <a:r>
              <a:rPr lang="ar-SA" b="1" dirty="0"/>
              <a:t>انتقل إلى جامعة ليبسك </a:t>
            </a:r>
            <a:r>
              <a:rPr lang="ar-SA" b="1" dirty="0" smtClean="0"/>
              <a:t>بألمانيا والتحق </a:t>
            </a:r>
            <a:r>
              <a:rPr lang="ar-SA" b="1" dirty="0"/>
              <a:t>فيها بقسم الدراسات الشرقية، رحل إلى القاهرة وسوريا وحضر بعض الدروس في الأزهر، </a:t>
            </a:r>
            <a:endParaRPr lang="ar-SA" b="1" dirty="0" smtClean="0"/>
          </a:p>
          <a:p>
            <a:pPr rtl="1"/>
            <a:r>
              <a:rPr lang="ar-SA" b="1" dirty="0" smtClean="0"/>
              <a:t>عمل </a:t>
            </a:r>
            <a:r>
              <a:rPr lang="ar-SA" b="1" dirty="0"/>
              <a:t>في جامعة بودابست في مجال الدراسات العربية والإسلامية، أصبح أستاذاً للغات السامية عام 1894م. </a:t>
            </a:r>
            <a:endParaRPr lang="ar-SA" b="1" dirty="0" smtClean="0"/>
          </a:p>
          <a:p>
            <a:pPr rtl="1"/>
            <a:r>
              <a:rPr lang="ar-SA" b="1" dirty="0"/>
              <a:t> </a:t>
            </a:r>
            <a:endParaRPr lang="ar-SA" dirty="0"/>
          </a:p>
          <a:p>
            <a:pPr algn="l" rtl="1"/>
            <a:endParaRPr lang="ar-SA" dirty="0"/>
          </a:p>
          <a:p>
            <a:pPr algn="l" rtl="1"/>
            <a:endParaRPr lang="ar-SA" dirty="0"/>
          </a:p>
          <a:p>
            <a:pPr algn="l" rtl="1"/>
            <a:endParaRPr lang="ar-SA" dirty="0"/>
          </a:p>
        </p:txBody>
      </p:sp>
    </p:spTree>
    <p:extLst>
      <p:ext uri="{BB962C8B-B14F-4D97-AF65-F5344CB8AC3E}">
        <p14:creationId xmlns:p14="http://schemas.microsoft.com/office/powerpoint/2010/main" val="3562060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كتب كثيراً حول الإسلام عقيدة وشريعة وتاريخاً، وكان له تأثير في الدراسات </a:t>
            </a:r>
            <a:r>
              <a:rPr lang="ar-SA" b="1" dirty="0" err="1"/>
              <a:t>الاستشراقية</a:t>
            </a:r>
            <a:r>
              <a:rPr lang="ar-SA" b="1" dirty="0"/>
              <a:t> حتى يومنا هذا حيث انتشرت كتبه في مختلف اللغات الأوروبية، </a:t>
            </a:r>
            <a:endParaRPr lang="ar-SA" b="1" dirty="0" smtClean="0"/>
          </a:p>
          <a:p>
            <a:pPr rtl="1"/>
            <a:r>
              <a:rPr lang="ar-SA" b="1" dirty="0" smtClean="0"/>
              <a:t>وما </a:t>
            </a:r>
            <a:r>
              <a:rPr lang="ar-SA" b="1" dirty="0"/>
              <a:t>تزال جامعة </a:t>
            </a:r>
            <a:r>
              <a:rPr lang="ar-SA" b="1" dirty="0" err="1"/>
              <a:t>برنستون</a:t>
            </a:r>
            <a:r>
              <a:rPr lang="ar-SA" b="1" dirty="0"/>
              <a:t> مثلاً تقرر كتابه </a:t>
            </a:r>
            <a:r>
              <a:rPr lang="ar-SA" b="1" dirty="0" smtClean="0"/>
              <a:t>«دراسات إسلامية» </a:t>
            </a:r>
            <a:r>
              <a:rPr lang="ar-SA" b="1" dirty="0"/>
              <a:t>في مناهج قسم دراسات الشرق </a:t>
            </a:r>
            <a:r>
              <a:rPr lang="ar-SA" b="1" dirty="0" smtClean="0"/>
              <a:t>الأدنى، إذ قامت </a:t>
            </a:r>
            <a:r>
              <a:rPr lang="ar-SA" b="1" dirty="0"/>
              <a:t>الجامعة بنشر ترجمة جديدة لهذا </a:t>
            </a:r>
            <a:r>
              <a:rPr lang="ar-SA" b="1" dirty="0" smtClean="0"/>
              <a:t>الكتاب، </a:t>
            </a:r>
            <a:r>
              <a:rPr lang="ar-SA" b="1" dirty="0"/>
              <a:t>مع تعليقات المستشرق برنارد لويس.</a:t>
            </a:r>
            <a:endParaRPr lang="en-US" b="1" dirty="0"/>
          </a:p>
          <a:p>
            <a:pPr rtl="1"/>
            <a:r>
              <a:rPr lang="ar-SA" b="1" dirty="0"/>
              <a:t>وقد رد عليه كثير من </a:t>
            </a:r>
            <a:r>
              <a:rPr lang="ar-SA" b="1" dirty="0" smtClean="0"/>
              <a:t>المسلمين، </a:t>
            </a:r>
            <a:r>
              <a:rPr lang="ar-SA" b="1" dirty="0"/>
              <a:t>ومن أبرزهم الدكتور مصطفى السباعي في كتابه (السنّة ومكانتها في التشريع الإسلامي).</a:t>
            </a:r>
            <a:endParaRPr lang="en-US" b="1" dirty="0"/>
          </a:p>
          <a:p>
            <a:endParaRPr lang="ar-SA" dirty="0"/>
          </a:p>
        </p:txBody>
      </p:sp>
    </p:spTree>
    <p:extLst>
      <p:ext uri="{BB962C8B-B14F-4D97-AF65-F5344CB8AC3E}">
        <p14:creationId xmlns:p14="http://schemas.microsoft.com/office/powerpoint/2010/main" val="3085824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371600"/>
            <a:ext cx="8915400" cy="5029200"/>
          </a:xfrm>
        </p:spPr>
        <p:txBody>
          <a:bodyPr/>
          <a:lstStyle/>
          <a:p>
            <a:pPr lvl="0" rtl="1"/>
            <a:r>
              <a:rPr lang="ar-SA" b="1" dirty="0" err="1" smtClean="0"/>
              <a:t>كراوس</a:t>
            </a:r>
            <a:r>
              <a:rPr lang="ar-SA" b="1" dirty="0" smtClean="0"/>
              <a:t>، بول (</a:t>
            </a:r>
            <a:r>
              <a:rPr lang="en-US" b="1" dirty="0" smtClean="0"/>
              <a:t>Kraus,</a:t>
            </a:r>
            <a:r>
              <a:rPr lang="en-US" b="1" dirty="0"/>
              <a:t> Paul </a:t>
            </a:r>
            <a:r>
              <a:rPr lang="en-US" b="1" dirty="0" err="1"/>
              <a:t>Eliezer</a:t>
            </a:r>
            <a:r>
              <a:rPr lang="en-US" b="1" dirty="0"/>
              <a:t> </a:t>
            </a:r>
            <a:r>
              <a:rPr lang="ar-SA" b="1" dirty="0" smtClean="0"/>
              <a:t>) (ت1944م</a:t>
            </a:r>
            <a:r>
              <a:rPr lang="ar-SA" b="1" dirty="0"/>
              <a:t>)</a:t>
            </a:r>
            <a:endParaRPr lang="en-US" b="1" dirty="0"/>
          </a:p>
          <a:p>
            <a:pPr rtl="1"/>
            <a:r>
              <a:rPr lang="ar-SA" b="1" dirty="0"/>
              <a:t>ولد سنة 1904م في براغ بتشيكوسلوفاكيا لأسرة يهودية، هاجر إلى فلسطين ليعيش في إحدى المستعمرات ودرس في مدرسة الدراسات الشرقية في الجامعة العبرية في القدس، </a:t>
            </a:r>
          </a:p>
          <a:p>
            <a:pPr rtl="1"/>
            <a:r>
              <a:rPr lang="ar-SA" b="1" dirty="0" smtClean="0"/>
              <a:t>انتقل </a:t>
            </a:r>
            <a:r>
              <a:rPr lang="ar-SA" b="1" dirty="0"/>
              <a:t>إلى برلين ليحصل من هناك على درجة الدكتوراه، اهتم بالتراث العلمي الإسلامي وكانت له دراسات حول جابر بن حياّن والبيروني والرازي، </a:t>
            </a:r>
            <a:endParaRPr lang="ar-SA" b="1" dirty="0" smtClean="0"/>
          </a:p>
          <a:p>
            <a:pPr rtl="1"/>
            <a:r>
              <a:rPr lang="ar-SA" b="1" dirty="0" smtClean="0"/>
              <a:t>أسهم </a:t>
            </a:r>
            <a:r>
              <a:rPr lang="ar-SA" b="1" dirty="0"/>
              <a:t>مع </a:t>
            </a:r>
            <a:r>
              <a:rPr lang="ar-SA" b="1" dirty="0" err="1"/>
              <a:t>ماسنيون</a:t>
            </a:r>
            <a:r>
              <a:rPr lang="ar-SA" b="1" dirty="0"/>
              <a:t> في دراسة الحلاج، كما كان له دراسة مستقلة حول تاريخ الإلحاد في الإسلام ترجمت إلى العربية ونشرها الدكتور عبد الرحمن </a:t>
            </a:r>
            <a:r>
              <a:rPr lang="ar-SA" b="1" dirty="0" smtClean="0"/>
              <a:t>بدوي</a:t>
            </a:r>
            <a:r>
              <a:rPr lang="ar-SA" b="1" dirty="0"/>
              <a:t>.</a:t>
            </a:r>
            <a:r>
              <a:rPr lang="ar-SA" b="1" dirty="0" smtClean="0"/>
              <a:t> </a:t>
            </a:r>
            <a:endParaRPr lang="ar-SA" dirty="0"/>
          </a:p>
          <a:p>
            <a:endParaRPr lang="ar-SA" dirty="0"/>
          </a:p>
        </p:txBody>
      </p:sp>
    </p:spTree>
    <p:extLst>
      <p:ext uri="{BB962C8B-B14F-4D97-AF65-F5344CB8AC3E}">
        <p14:creationId xmlns:p14="http://schemas.microsoft.com/office/powerpoint/2010/main" val="783798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دِلاّفيدا</a:t>
            </a:r>
            <a:r>
              <a:rPr lang="ar-SA" b="1" dirty="0"/>
              <a:t>، </a:t>
            </a:r>
            <a:r>
              <a:rPr lang="ar-SA" b="1" dirty="0" err="1"/>
              <a:t>جورجيو</a:t>
            </a:r>
            <a:r>
              <a:rPr lang="ar-SA" b="1" dirty="0"/>
              <a:t> </a:t>
            </a:r>
            <a:r>
              <a:rPr lang="ar-SA" b="1" dirty="0" smtClean="0"/>
              <a:t>ليفي (</a:t>
            </a:r>
            <a:r>
              <a:rPr lang="en-US" sz="2800" b="1" dirty="0" smtClean="0">
                <a:cs typeface="+mj-cs"/>
              </a:rPr>
              <a:t>Della Vida,</a:t>
            </a:r>
            <a:r>
              <a:rPr lang="en-US" sz="2800" b="1" dirty="0">
                <a:cs typeface="+mj-cs"/>
              </a:rPr>
              <a:t> </a:t>
            </a:r>
            <a:r>
              <a:rPr lang="en-US" sz="2800" b="1" dirty="0" smtClean="0">
                <a:cs typeface="+mj-cs"/>
              </a:rPr>
              <a:t>Levi. G.,</a:t>
            </a:r>
            <a:r>
              <a:rPr lang="ar-SA" b="1" dirty="0" smtClean="0"/>
              <a:t>)(ت1967م) </a:t>
            </a:r>
          </a:p>
          <a:p>
            <a:pPr rtl="1"/>
            <a:r>
              <a:rPr lang="en-US" b="1" dirty="0" smtClean="0"/>
              <a:t> </a:t>
            </a:r>
            <a:r>
              <a:rPr lang="ar-SA" b="1" dirty="0" smtClean="0"/>
              <a:t>من </a:t>
            </a:r>
            <a:r>
              <a:rPr lang="ar-SA" b="1" dirty="0"/>
              <a:t>كبار المستشرقين الإيطاليين. مولده ووفاته برومة. كان أستاذ العربية واللغات السامية المقارنة, في جامعتها. </a:t>
            </a:r>
            <a:r>
              <a:rPr lang="ar-SA" b="1" dirty="0" smtClean="0"/>
              <a:t>عمل في مكتبة الفاتيكان</a:t>
            </a:r>
            <a:r>
              <a:rPr lang="ar-SA" b="1" dirty="0"/>
              <a:t>. وقد عهد إليه في أعوامه الأخيرة بالكتابة عن المخطوطات النصرانية. </a:t>
            </a:r>
          </a:p>
          <a:p>
            <a:pPr rtl="1"/>
            <a:r>
              <a:rPr lang="ar-SA" b="1" dirty="0" smtClean="0"/>
              <a:t>له </a:t>
            </a:r>
            <a:r>
              <a:rPr lang="ar-SA" b="1" dirty="0"/>
              <a:t>كتابات كثيرة في دائرة المعارف الإسلامية والمجلات العلمية. ومما حققه للنشر «طبقات الشعراء لابن سلام ـ ط» و «شعر يزيد الأول ـ ط» و «نسب فحول الخيل لابن الكلبي ـ ط» ومن </a:t>
            </a:r>
            <a:r>
              <a:rPr lang="ar-SA" b="1" dirty="0" err="1"/>
              <a:t>تآليفه</a:t>
            </a:r>
            <a:r>
              <a:rPr lang="ar-SA" b="1" dirty="0"/>
              <a:t> «فهرس المخطوطات العربية الإسلامية في مكتبة الفاتيكان ـ ط» الجزء الأول, بالإيطالية, ولم يكمله.</a:t>
            </a:r>
            <a:endParaRPr lang="en-US" dirty="0"/>
          </a:p>
          <a:p>
            <a:pPr rtl="1"/>
            <a:endParaRPr lang="ar-SA" dirty="0"/>
          </a:p>
        </p:txBody>
      </p:sp>
    </p:spTree>
    <p:extLst>
      <p:ext uri="{BB962C8B-B14F-4D97-AF65-F5344CB8AC3E}">
        <p14:creationId xmlns:p14="http://schemas.microsoft.com/office/powerpoint/2010/main" val="4286729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4290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العاشرة</a:t>
            </a:r>
            <a:br>
              <a:rPr lang="ar-SA" b="1" spc="-150" dirty="0" smtClean="0">
                <a:solidFill>
                  <a:srgbClr val="376092"/>
                </a:solidFill>
                <a:latin typeface="ae_AlMateen" pitchFamily="2" charset="-78"/>
                <a:cs typeface="ae_AlMateen" pitchFamily="2" charset="-78"/>
              </a:rPr>
            </a:br>
            <a:r>
              <a:rPr lang="ar-SA" b="1" spc="-150" dirty="0">
                <a:solidFill>
                  <a:srgbClr val="376092"/>
                </a:solidFill>
                <a:latin typeface="ae_AlMateen" pitchFamily="2" charset="-78"/>
                <a:cs typeface="ae_AlMateen" pitchFamily="2" charset="-78"/>
              </a:rPr>
              <a:t/>
            </a:r>
            <a:br>
              <a:rPr lang="ar-SA" b="1" spc="-150" dirty="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اليهود والرهبان</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مُنْك، </a:t>
            </a:r>
            <a:r>
              <a:rPr lang="ar-SA" b="1" dirty="0" err="1"/>
              <a:t>سالُومُون</a:t>
            </a:r>
            <a:r>
              <a:rPr lang="ar-SA" b="1" dirty="0"/>
              <a:t> </a:t>
            </a:r>
            <a:r>
              <a:rPr lang="ar-SA" b="1" dirty="0" smtClean="0"/>
              <a:t>(</a:t>
            </a:r>
            <a:r>
              <a:rPr lang="en-US" b="1" dirty="0" err="1" smtClean="0"/>
              <a:t>Munk</a:t>
            </a:r>
            <a:r>
              <a:rPr lang="en-US" b="1" dirty="0" smtClean="0"/>
              <a:t>,</a:t>
            </a:r>
            <a:r>
              <a:rPr lang="en-US" b="1" dirty="0"/>
              <a:t> Salomon</a:t>
            </a:r>
            <a:r>
              <a:rPr lang="en-US" b="1" dirty="0" smtClean="0"/>
              <a:t> </a:t>
            </a:r>
            <a:r>
              <a:rPr lang="ar-SA" b="1" dirty="0" smtClean="0"/>
              <a:t>) (ت1867م) </a:t>
            </a:r>
          </a:p>
          <a:p>
            <a:pPr rtl="1"/>
            <a:r>
              <a:rPr lang="ar-SA" b="1" dirty="0" smtClean="0"/>
              <a:t>مستشرق </a:t>
            </a:r>
            <a:r>
              <a:rPr lang="ar-SA" b="1" dirty="0"/>
              <a:t>ألمانيّ المولد, يهوديّ الدين, فرنسيّ الشهرة والإقامة والوفاة</a:t>
            </a:r>
            <a:r>
              <a:rPr lang="ar-SA" b="1" dirty="0" smtClean="0"/>
              <a:t>.</a:t>
            </a:r>
          </a:p>
          <a:p>
            <a:pPr rtl="1"/>
            <a:r>
              <a:rPr lang="ar-SA" b="1" dirty="0" smtClean="0"/>
              <a:t> </a:t>
            </a:r>
            <a:r>
              <a:rPr lang="ar-SA" b="1" dirty="0"/>
              <a:t>تتلمذ في </a:t>
            </a:r>
            <a:r>
              <a:rPr lang="ar-SA" b="1" dirty="0" smtClean="0"/>
              <a:t>ألمانيا </a:t>
            </a:r>
            <a:r>
              <a:rPr lang="ar-SA" b="1" dirty="0" err="1"/>
              <a:t>لفريتخ</a:t>
            </a:r>
            <a:r>
              <a:rPr lang="ar-SA" b="1" dirty="0"/>
              <a:t> وآخرين, وفي </a:t>
            </a:r>
            <a:r>
              <a:rPr lang="ar-SA" b="1" dirty="0" smtClean="0"/>
              <a:t>فرنسا </a:t>
            </a:r>
            <a:r>
              <a:rPr lang="ar-SA" b="1" dirty="0"/>
              <a:t>للمستشرقين دي ساسي </a:t>
            </a:r>
            <a:r>
              <a:rPr lang="ar-SA" b="1" dirty="0" err="1"/>
              <a:t>وكاترمير</a:t>
            </a:r>
            <a:r>
              <a:rPr lang="ar-SA" b="1" dirty="0"/>
              <a:t>. وكان يحسن مع الألمانيّة الفرنسية والعربية والسنسكريتية والعبرية والفارسية. </a:t>
            </a:r>
            <a:endParaRPr lang="ar-SA" b="1" dirty="0" smtClean="0"/>
          </a:p>
          <a:p>
            <a:pPr rtl="1"/>
            <a:r>
              <a:rPr lang="ar-SA" b="1" dirty="0" smtClean="0"/>
              <a:t>و </a:t>
            </a:r>
            <a:r>
              <a:rPr lang="ar-SA" b="1" dirty="0"/>
              <a:t>عُين في المكتبة </a:t>
            </a:r>
            <a:r>
              <a:rPr lang="ar-SA" b="1" dirty="0" err="1"/>
              <a:t>الأمبراطورية</a:t>
            </a:r>
            <a:r>
              <a:rPr lang="ar-SA" b="1" dirty="0"/>
              <a:t> بباريس (سنة 1840) وزار مصر, فجمع مخطوطات كثيرة. </a:t>
            </a:r>
            <a:endParaRPr lang="en-US" dirty="0"/>
          </a:p>
          <a:p>
            <a:pPr rtl="1"/>
            <a:endParaRPr lang="ar-SA" dirty="0"/>
          </a:p>
        </p:txBody>
      </p:sp>
    </p:spTree>
    <p:extLst>
      <p:ext uri="{BB962C8B-B14F-4D97-AF65-F5344CB8AC3E}">
        <p14:creationId xmlns:p14="http://schemas.microsoft.com/office/powerpoint/2010/main" val="3945630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err="1" smtClean="0"/>
              <a:t>هالِيفي</a:t>
            </a:r>
            <a:r>
              <a:rPr lang="ar-SA" b="1" dirty="0"/>
              <a:t>، </a:t>
            </a:r>
            <a:r>
              <a:rPr lang="ar-SA" b="1" dirty="0" smtClean="0"/>
              <a:t>جوزيف (</a:t>
            </a:r>
            <a:r>
              <a:rPr lang="en-US" b="1" dirty="0" err="1" smtClean="0"/>
              <a:t>Halévy</a:t>
            </a:r>
            <a:r>
              <a:rPr lang="en-US" b="1" dirty="0" smtClean="0"/>
              <a:t>,</a:t>
            </a:r>
            <a:r>
              <a:rPr lang="en-US" b="1" dirty="0"/>
              <a:t> Joseph</a:t>
            </a:r>
            <a:r>
              <a:rPr lang="en-US" b="1" dirty="0" smtClean="0"/>
              <a:t> </a:t>
            </a:r>
            <a:r>
              <a:rPr lang="ar-SA" b="1" dirty="0" smtClean="0"/>
              <a:t>)  (ت1917م)</a:t>
            </a:r>
          </a:p>
          <a:p>
            <a:pPr rtl="1"/>
            <a:r>
              <a:rPr lang="ar-SA" b="1" dirty="0" smtClean="0"/>
              <a:t>مستشرق فرنسي، من أصل يهودي، </a:t>
            </a:r>
            <a:r>
              <a:rPr lang="ar-SA" b="1" dirty="0"/>
              <a:t>دخل بلاد اليمن بهيئة متسول من يهود القدس, فبلغ نجران, وطاف في أعالي الجوف حيث كان يقيم «</a:t>
            </a:r>
            <a:r>
              <a:rPr lang="ar-SA" b="1" dirty="0" err="1"/>
              <a:t>المعِينيون</a:t>
            </a:r>
            <a:r>
              <a:rPr lang="ar-SA" b="1" dirty="0"/>
              <a:t>» في غابر العصور, ووصل إلى حدود مأرب. </a:t>
            </a:r>
            <a:endParaRPr lang="ar-SA" b="1" dirty="0" smtClean="0"/>
          </a:p>
          <a:p>
            <a:pPr rtl="1"/>
            <a:r>
              <a:rPr lang="ar-SA" b="1" dirty="0" smtClean="0"/>
              <a:t>جمع </a:t>
            </a:r>
            <a:r>
              <a:rPr lang="ar-SA" b="1" dirty="0"/>
              <a:t>في رحلته هذه 686 نقشاً من كتابات قديمة نشرت ترجمتها إلى الفرنسية في الجريدة الأسيوية (</a:t>
            </a:r>
            <a:r>
              <a:rPr lang="en-US" b="1" dirty="0"/>
              <a:t>Journal </a:t>
            </a:r>
            <a:r>
              <a:rPr lang="en-US" b="1" dirty="0" err="1"/>
              <a:t>Asiatique</a:t>
            </a:r>
            <a:r>
              <a:rPr lang="ar-SA" b="1" dirty="0"/>
              <a:t>) سنة 1874 وعلق عليها بشروح وافية.</a:t>
            </a:r>
            <a:endParaRPr lang="en-US" dirty="0"/>
          </a:p>
          <a:p>
            <a:pPr rtl="1"/>
            <a:endParaRPr lang="ar-SA" dirty="0"/>
          </a:p>
        </p:txBody>
      </p:sp>
    </p:spTree>
    <p:extLst>
      <p:ext uri="{BB962C8B-B14F-4D97-AF65-F5344CB8AC3E}">
        <p14:creationId xmlns:p14="http://schemas.microsoft.com/office/powerpoint/2010/main" val="3967727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الرهبان </a:t>
            </a:r>
            <a:endParaRPr lang="ar-SA" dirty="0"/>
          </a:p>
        </p:txBody>
      </p:sp>
      <p:sp>
        <p:nvSpPr>
          <p:cNvPr id="3" name="عنصر نائب للمحتوى 2"/>
          <p:cNvSpPr>
            <a:spLocks noGrp="1"/>
          </p:cNvSpPr>
          <p:nvPr>
            <p:ph idx="1"/>
          </p:nvPr>
        </p:nvSpPr>
        <p:spPr>
          <a:xfrm>
            <a:off x="228600" y="1371600"/>
            <a:ext cx="9525000" cy="4754563"/>
          </a:xfrm>
        </p:spPr>
        <p:txBody>
          <a:bodyPr/>
          <a:lstStyle/>
          <a:p>
            <a:pPr rtl="1"/>
            <a:r>
              <a:rPr lang="ar-SA" b="1" dirty="0" err="1" smtClean="0"/>
              <a:t>لامانس</a:t>
            </a:r>
            <a:r>
              <a:rPr lang="ar-SA" b="1" dirty="0"/>
              <a:t>، </a:t>
            </a:r>
            <a:r>
              <a:rPr lang="ar-SA" b="1" dirty="0" smtClean="0"/>
              <a:t>هنري (</a:t>
            </a:r>
            <a:r>
              <a:rPr lang="en-US" b="1" dirty="0" err="1" smtClean="0"/>
              <a:t>Lammens</a:t>
            </a:r>
            <a:r>
              <a:rPr lang="en-US" b="1" dirty="0" smtClean="0"/>
              <a:t>,</a:t>
            </a:r>
            <a:r>
              <a:rPr lang="en-US" b="1" dirty="0"/>
              <a:t> Henry</a:t>
            </a:r>
            <a:r>
              <a:rPr lang="en-US" b="1" dirty="0" smtClean="0"/>
              <a:t> </a:t>
            </a:r>
            <a:r>
              <a:rPr lang="ar-SA" b="1" dirty="0" smtClean="0"/>
              <a:t>)</a:t>
            </a:r>
          </a:p>
          <a:p>
            <a:pPr rtl="1"/>
            <a:r>
              <a:rPr lang="ar-SA" b="1" dirty="0"/>
              <a:t>مستشرق, بلجيكي </a:t>
            </a:r>
            <a:r>
              <a:rPr lang="ar-SA" b="1" dirty="0" smtClean="0"/>
              <a:t>المولد في سنة </a:t>
            </a:r>
            <a:r>
              <a:rPr lang="ar-SA" b="1" dirty="0"/>
              <a:t>1862م، </a:t>
            </a:r>
            <a:r>
              <a:rPr lang="ar-SA" b="1" dirty="0" smtClean="0"/>
              <a:t>, </a:t>
            </a:r>
            <a:r>
              <a:rPr lang="ar-SA" b="1" dirty="0"/>
              <a:t>فرنسي الجنسية, من علماء الرهبان </a:t>
            </a:r>
            <a:r>
              <a:rPr lang="ar-SA" b="1" dirty="0" err="1"/>
              <a:t>اليسوعيين</a:t>
            </a:r>
            <a:r>
              <a:rPr lang="ar-SA" b="1" dirty="0"/>
              <a:t>.</a:t>
            </a:r>
            <a:endParaRPr lang="en-US" b="1" dirty="0"/>
          </a:p>
          <a:p>
            <a:pPr rtl="1"/>
            <a:r>
              <a:rPr lang="ar-SA" b="1" dirty="0"/>
              <a:t>وتلقى علم اللاهوت في </a:t>
            </a:r>
            <a:r>
              <a:rPr lang="ar-SA" b="1" dirty="0" err="1"/>
              <a:t>انجلترة</a:t>
            </a:r>
            <a:r>
              <a:rPr lang="ar-SA" b="1" dirty="0"/>
              <a:t>. وكان أستاذاً للأسفار القديمة في كلية رومة. واستقر في «بيروت» فتولى إدارة جريدة « البشير» مدة, ودرّس في الكلية اليسوعية, وصنف كتباً عن العرب والإسلام, بالفرنسية, وكتباً بالعربية, منها « فرائد اللغة ـ ط» الجزء الأول منه, و« المذكرات الجغرافية في الأقطار السورية ـ ط» رسالة, و« تسريح الأبصار فيما يحتوي لبنان من الاَثار ـ ط» جزآن, و« الألفاظ الفرنسية المشتقة من العربية ـ ط» </a:t>
            </a:r>
            <a:endParaRPr lang="ar-SA" b="1" dirty="0" smtClean="0"/>
          </a:p>
          <a:p>
            <a:endParaRPr lang="ar-SA" dirty="0"/>
          </a:p>
        </p:txBody>
      </p:sp>
    </p:spTree>
    <p:extLst>
      <p:ext uri="{BB962C8B-B14F-4D97-AF65-F5344CB8AC3E}">
        <p14:creationId xmlns:p14="http://schemas.microsoft.com/office/powerpoint/2010/main" val="1811560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يقول عنه عبد الرحمن بدوي: بلجيكي وراهب يسوعي شديد التعصب ضد الإسلام، يفتقر افتقاراً تاماً إلى النـزاهة في البحث والأمانة في نقل النصوص وفهمها، ويعد نموذجاً سيئاً للباحثين في الإسلام من بين المستشرقين، عمل معلماً في الكلية اليسوعية في بيروت حيث درّس التاريخ والجغرافيا، ثم أصبح أستاذاً للتاريخ الإسلامي في معهد الدروس الشرقية في الكلية نفسها.</a:t>
            </a:r>
            <a:endParaRPr lang="en-US" b="1" dirty="0"/>
          </a:p>
          <a:p>
            <a:pPr rtl="1"/>
            <a:r>
              <a:rPr lang="ar-SA" b="1" dirty="0"/>
              <a:t>تولى رئاسة تحرير مجلة الشرق، وتولى كذلك إدارة مجلة تنصيرية أخرى هي البشير. له كتابات حول السيرة النبوية وحول الخلفاء الراشدين والدولة الأموية.</a:t>
            </a:r>
            <a:endParaRPr lang="ar-SA" dirty="0"/>
          </a:p>
          <a:p>
            <a:endParaRPr lang="ar-SA" dirty="0"/>
          </a:p>
        </p:txBody>
      </p:sp>
    </p:spTree>
    <p:extLst>
      <p:ext uri="{BB962C8B-B14F-4D97-AF65-F5344CB8AC3E}">
        <p14:creationId xmlns:p14="http://schemas.microsoft.com/office/powerpoint/2010/main" val="943523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بدول، </a:t>
            </a:r>
            <a:r>
              <a:rPr lang="ar-SA" b="1" dirty="0" smtClean="0"/>
              <a:t>وليام  (</a:t>
            </a:r>
            <a:r>
              <a:rPr lang="en-US" b="1" dirty="0" err="1" smtClean="0"/>
              <a:t>Bedwell</a:t>
            </a:r>
            <a:r>
              <a:rPr lang="en-US" b="1" dirty="0" smtClean="0"/>
              <a:t>, </a:t>
            </a:r>
            <a:r>
              <a:rPr lang="en-US" b="1" dirty="0"/>
              <a:t>William</a:t>
            </a:r>
            <a:r>
              <a:rPr lang="ar-SA" b="1" dirty="0" smtClean="0"/>
              <a:t>) (ت1632م</a:t>
            </a:r>
            <a:r>
              <a:rPr lang="ar-SA" b="1" dirty="0"/>
              <a:t>) </a:t>
            </a:r>
            <a:endParaRPr lang="en-US" b="1" dirty="0"/>
          </a:p>
          <a:p>
            <a:pPr rtl="1"/>
            <a:r>
              <a:rPr lang="ar-SA" b="1" dirty="0" smtClean="0"/>
              <a:t>مستشرق من الرهبان من بريطانيا، </a:t>
            </a:r>
          </a:p>
          <a:p>
            <a:pPr rtl="1"/>
            <a:r>
              <a:rPr lang="ar-SA" b="1" dirty="0" smtClean="0"/>
              <a:t>عمل </a:t>
            </a:r>
            <a:r>
              <a:rPr lang="ar-SA" b="1" dirty="0"/>
              <a:t>راعياً لكنيسة </a:t>
            </a:r>
            <a:r>
              <a:rPr lang="ar-SA" b="1" dirty="0" err="1" smtClean="0"/>
              <a:t>إيلبيرج</a:t>
            </a:r>
            <a:r>
              <a:rPr lang="ar-SA" b="1" dirty="0" smtClean="0"/>
              <a:t>، </a:t>
            </a:r>
            <a:r>
              <a:rPr lang="ar-SA" b="1" dirty="0"/>
              <a:t>وجمع إلى عمله الكنسي دراساته وبحوثه في اللغة العربية. ظهر له كتابات امتلأت بالحقد على الإسلام وهما حول الرسول </a:t>
            </a:r>
            <a:r>
              <a:rPr lang="ar-SA" b="1" dirty="0" smtClean="0">
                <a:sym typeface="AGA Arabesque"/>
              </a:rPr>
              <a:t></a:t>
            </a:r>
            <a:r>
              <a:rPr lang="ar-SA" b="1" dirty="0" smtClean="0"/>
              <a:t>. </a:t>
            </a:r>
            <a:endParaRPr lang="en-US" b="1" dirty="0"/>
          </a:p>
          <a:p>
            <a:endParaRPr lang="ar-SA" dirty="0"/>
          </a:p>
        </p:txBody>
      </p:sp>
    </p:spTree>
    <p:extLst>
      <p:ext uri="{BB962C8B-B14F-4D97-AF65-F5344CB8AC3E}">
        <p14:creationId xmlns:p14="http://schemas.microsoft.com/office/powerpoint/2010/main" val="23433481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سيل، </a:t>
            </a:r>
            <a:r>
              <a:rPr lang="ar-SA" b="1" dirty="0"/>
              <a:t>جورج </a:t>
            </a:r>
            <a:r>
              <a:rPr lang="ar-SA" b="1" dirty="0" smtClean="0"/>
              <a:t> (</a:t>
            </a:r>
            <a:r>
              <a:rPr lang="en-US" b="1" dirty="0" smtClean="0"/>
              <a:t>Sale,</a:t>
            </a:r>
            <a:r>
              <a:rPr lang="en-US" b="1" dirty="0"/>
              <a:t> George</a:t>
            </a:r>
            <a:r>
              <a:rPr lang="en-US" b="1" dirty="0" smtClean="0"/>
              <a:t> </a:t>
            </a:r>
            <a:r>
              <a:rPr lang="ar-SA" b="1" dirty="0" smtClean="0"/>
              <a:t>) (ت1736م</a:t>
            </a:r>
            <a:r>
              <a:rPr lang="ar-SA" b="1" dirty="0"/>
              <a:t>)</a:t>
            </a:r>
            <a:endParaRPr lang="en-US" b="1" dirty="0"/>
          </a:p>
          <a:p>
            <a:pPr rtl="1"/>
            <a:r>
              <a:rPr lang="ar-SA" b="1" dirty="0" smtClean="0"/>
              <a:t>مستشرق من الرهبان الانجليز </a:t>
            </a:r>
          </a:p>
          <a:p>
            <a:pPr rtl="1"/>
            <a:r>
              <a:rPr lang="ar-SA" b="1" dirty="0" smtClean="0"/>
              <a:t>ولد </a:t>
            </a:r>
            <a:r>
              <a:rPr lang="ar-SA" b="1" dirty="0"/>
              <a:t>في لندن التحق في البداية بالتعليم اللاهوتي تعلم العربية على يد معلم من سوريا وكان يتقن اللغة العبرية أيضاً، </a:t>
            </a:r>
            <a:endParaRPr lang="ar-SA" b="1" dirty="0" smtClean="0"/>
          </a:p>
          <a:p>
            <a:pPr rtl="1"/>
            <a:r>
              <a:rPr lang="ar-SA" b="1" dirty="0" smtClean="0"/>
              <a:t>من </a:t>
            </a:r>
            <a:r>
              <a:rPr lang="ar-SA" b="1" dirty="0"/>
              <a:t>أبرز أعماله ترجمته لمعاني القرآن الكريم التي قدم لها بمقدمة احتوت على كثير من الافتراءات </a:t>
            </a:r>
            <a:r>
              <a:rPr lang="ar-SA" b="1" dirty="0" smtClean="0"/>
              <a:t>والشبهات. </a:t>
            </a:r>
            <a:endParaRPr lang="en-US" b="1" dirty="0"/>
          </a:p>
          <a:p>
            <a:endParaRPr lang="ar-SA" dirty="0"/>
          </a:p>
        </p:txBody>
      </p:sp>
    </p:spTree>
    <p:extLst>
      <p:ext uri="{BB962C8B-B14F-4D97-AF65-F5344CB8AC3E}">
        <p14:creationId xmlns:p14="http://schemas.microsoft.com/office/powerpoint/2010/main" val="4152745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وات، </a:t>
            </a:r>
            <a:r>
              <a:rPr lang="ar-SA" b="1" dirty="0" err="1" smtClean="0"/>
              <a:t>مونتجمري</a:t>
            </a:r>
            <a:r>
              <a:rPr lang="ar-SA" b="1" dirty="0" smtClean="0"/>
              <a:t> (</a:t>
            </a:r>
            <a:r>
              <a:rPr lang="en-US" b="1" dirty="0" smtClean="0"/>
              <a:t>Watt,</a:t>
            </a:r>
            <a:r>
              <a:rPr lang="en-US" b="1" dirty="0"/>
              <a:t> Montgomery</a:t>
            </a:r>
            <a:r>
              <a:rPr lang="en-US" b="1" dirty="0" smtClean="0"/>
              <a:t> </a:t>
            </a:r>
            <a:r>
              <a:rPr lang="ar-SA" b="1" dirty="0" smtClean="0"/>
              <a:t>)</a:t>
            </a:r>
            <a:r>
              <a:rPr lang="ar-SA" b="1" dirty="0"/>
              <a:t> </a:t>
            </a:r>
            <a:r>
              <a:rPr lang="ar-SA" b="1" dirty="0" smtClean="0"/>
              <a:t> </a:t>
            </a:r>
            <a:endParaRPr lang="en-US" b="1" dirty="0"/>
          </a:p>
          <a:p>
            <a:pPr rtl="1"/>
            <a:r>
              <a:rPr lang="ar-SA" b="1" dirty="0"/>
              <a:t>ولد في كريس فايف في </a:t>
            </a:r>
            <a:r>
              <a:rPr lang="ar-SA" b="1" dirty="0" smtClean="0"/>
              <a:t>سنة </a:t>
            </a:r>
            <a:r>
              <a:rPr lang="ar-SA" b="1" dirty="0"/>
              <a:t>1909م، والده القسيس أندرو وات </a:t>
            </a:r>
            <a:endParaRPr lang="ar-SA" b="1" dirty="0" smtClean="0"/>
          </a:p>
          <a:p>
            <a:pPr rtl="1"/>
            <a:r>
              <a:rPr lang="ar-SA" b="1" dirty="0" smtClean="0"/>
              <a:t>درس </a:t>
            </a:r>
            <a:r>
              <a:rPr lang="ar-SA" b="1" dirty="0"/>
              <a:t>في كل من أكاديمية </a:t>
            </a:r>
            <a:r>
              <a:rPr lang="ar-SA" b="1" dirty="0" err="1"/>
              <a:t>لارخ</a:t>
            </a:r>
            <a:r>
              <a:rPr lang="ar-SA" b="1" dirty="0"/>
              <a:t> ،</a:t>
            </a:r>
            <a:r>
              <a:rPr lang="ar-SA" b="1" dirty="0" smtClean="0"/>
              <a:t> </a:t>
            </a:r>
            <a:r>
              <a:rPr lang="ar-SA" b="1" dirty="0"/>
              <a:t>وفي كلية جورج واتسون </a:t>
            </a:r>
            <a:r>
              <a:rPr lang="ar-SA" b="1" dirty="0" err="1"/>
              <a:t>بإدنبرة</a:t>
            </a:r>
            <a:r>
              <a:rPr lang="ar-SA" b="1" dirty="0"/>
              <a:t> وجامعة </a:t>
            </a:r>
            <a:r>
              <a:rPr lang="ar-SA" b="1" dirty="0" err="1"/>
              <a:t>أدنبره</a:t>
            </a:r>
            <a:r>
              <a:rPr lang="ar-SA" b="1" dirty="0"/>
              <a:t> </a:t>
            </a:r>
            <a:r>
              <a:rPr lang="ar-SA" b="1" dirty="0" smtClean="0"/>
              <a:t>وكلية </a:t>
            </a:r>
            <a:r>
              <a:rPr lang="ar-SA" b="1" dirty="0" err="1"/>
              <a:t>باليول</a:t>
            </a:r>
            <a:r>
              <a:rPr lang="ar-SA" b="1" dirty="0"/>
              <a:t> بأكسفورد </a:t>
            </a:r>
            <a:r>
              <a:rPr lang="ar-SA" b="1" dirty="0" smtClean="0"/>
              <a:t>وجامعة </a:t>
            </a:r>
            <a:r>
              <a:rPr lang="ar-SA" b="1" dirty="0"/>
              <a:t>جينا بألمانيا </a:t>
            </a:r>
            <a:r>
              <a:rPr lang="ar-SA" b="1" dirty="0" smtClean="0"/>
              <a:t>وبجامعة </a:t>
            </a:r>
            <a:r>
              <a:rPr lang="ar-SA" b="1" dirty="0"/>
              <a:t>أكسفورد </a:t>
            </a:r>
            <a:r>
              <a:rPr lang="ar-SA" b="1" dirty="0" smtClean="0"/>
              <a:t>وثم عاد إلى جامعة </a:t>
            </a:r>
            <a:r>
              <a:rPr lang="ar-SA" b="1" dirty="0" err="1"/>
              <a:t>أدنبرة</a:t>
            </a:r>
            <a:r>
              <a:rPr lang="ar-SA" b="1" dirty="0"/>
              <a:t> </a:t>
            </a:r>
            <a:endParaRPr lang="ar-SA" b="1" dirty="0" smtClean="0"/>
          </a:p>
          <a:p>
            <a:pPr rtl="1"/>
            <a:r>
              <a:rPr lang="ar-SA" b="1" dirty="0" smtClean="0"/>
              <a:t>عمل </a:t>
            </a:r>
            <a:r>
              <a:rPr lang="ar-SA" b="1" dirty="0"/>
              <a:t>راعياً لعدة كنائس في لندن وفي </a:t>
            </a:r>
            <a:r>
              <a:rPr lang="ar-SA" b="1" dirty="0" err="1" smtClean="0"/>
              <a:t>أدنبرة</a:t>
            </a:r>
            <a:r>
              <a:rPr lang="ar-SA" b="1" dirty="0"/>
              <a:t>،</a:t>
            </a:r>
            <a:r>
              <a:rPr lang="ar-SA" b="1" dirty="0" smtClean="0"/>
              <a:t> </a:t>
            </a:r>
            <a:r>
              <a:rPr lang="ar-SA" b="1" dirty="0"/>
              <a:t>وبعد تقاعده عاد إلى العمل في المناصب الدينية</a:t>
            </a:r>
            <a:r>
              <a:rPr lang="ar-SA" b="1" dirty="0" smtClean="0"/>
              <a:t>.</a:t>
            </a:r>
            <a:endParaRPr lang="en-US" b="1" dirty="0"/>
          </a:p>
        </p:txBody>
      </p:sp>
    </p:spTree>
    <p:extLst>
      <p:ext uri="{BB962C8B-B14F-4D97-AF65-F5344CB8AC3E}">
        <p14:creationId xmlns:p14="http://schemas.microsoft.com/office/powerpoint/2010/main" val="29131503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عمل رئيساً لقسم اللغة العربية والدراسات الإسلامية بجامعة </a:t>
            </a:r>
            <a:r>
              <a:rPr lang="ar-SA" b="1" dirty="0" err="1"/>
              <a:t>أدنبره</a:t>
            </a:r>
            <a:r>
              <a:rPr lang="ar-SA" b="1" dirty="0"/>
              <a:t> في الفترة من 1947-1979. نال درجة الأستاذية عام 1964. دعي للعمل أستاذاً زائراً في كل من الجامعات الآتية: جامعة تورنتو وكلية فرنسا في باريس وجامعة </a:t>
            </a:r>
            <a:r>
              <a:rPr lang="ar-SA" b="1" dirty="0" err="1"/>
              <a:t>جورجتاون</a:t>
            </a:r>
            <a:r>
              <a:rPr lang="ar-SA" b="1" dirty="0"/>
              <a:t> بواشنطن . </a:t>
            </a:r>
            <a:endParaRPr lang="en-US" b="1" dirty="0"/>
          </a:p>
          <a:p>
            <a:pPr rtl="1"/>
            <a:r>
              <a:rPr lang="ar-SA" b="1" dirty="0"/>
              <a:t>أصدر العديد من المؤلفات من أشهرها (محمد في مكة) و(محمد في المدينة) و (محمد نبي ورجل دولة) و(الفلسفة الإسلامية والعقيدة) و(الفكر السياسي الإسلامي) و(تأثير الإسلام في أوروبا القرون الوسطى) و(الأصولية الإسلامية والتحديث) و(العلاقات الإسلامية النصرانية) ومن آخر كتبه (حقيقة الدين في عصرنا</a:t>
            </a:r>
            <a:r>
              <a:rPr lang="ar-SA" b="1" dirty="0" smtClean="0"/>
              <a:t>)</a:t>
            </a:r>
            <a:endParaRPr lang="ar-SA" dirty="0"/>
          </a:p>
          <a:p>
            <a:endParaRPr lang="ar-SA" dirty="0"/>
          </a:p>
        </p:txBody>
      </p:sp>
    </p:spTree>
    <p:extLst>
      <p:ext uri="{BB962C8B-B14F-4D97-AF65-F5344CB8AC3E}">
        <p14:creationId xmlns:p14="http://schemas.microsoft.com/office/powerpoint/2010/main" val="11426745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أعلام الاستشراق </a:t>
            </a:r>
            <a:r>
              <a:rPr lang="ar-SA" sz="3200" b="1" dirty="0" smtClean="0"/>
              <a:t>اليهودي</a:t>
            </a:r>
            <a:endParaRPr lang="ar-SA" sz="3200" dirty="0"/>
          </a:p>
        </p:txBody>
      </p:sp>
      <p:sp>
        <p:nvSpPr>
          <p:cNvPr id="3" name="عنصر نائب للمحتوى 2"/>
          <p:cNvSpPr>
            <a:spLocks noGrp="1"/>
          </p:cNvSpPr>
          <p:nvPr>
            <p:ph idx="1"/>
          </p:nvPr>
        </p:nvSpPr>
        <p:spPr/>
        <p:txBody>
          <a:bodyPr/>
          <a:lstStyle/>
          <a:p>
            <a:pPr rtl="1"/>
            <a:r>
              <a:rPr lang="ar-SA" b="1" dirty="0" err="1" smtClean="0"/>
              <a:t>جايجر</a:t>
            </a:r>
            <a:r>
              <a:rPr lang="ar-SA" b="1" dirty="0"/>
              <a:t>، أبراهام  </a:t>
            </a:r>
          </a:p>
          <a:p>
            <a:pPr rtl="1"/>
            <a:r>
              <a:rPr lang="ar-SA" b="1" dirty="0" smtClean="0"/>
              <a:t>مستشرق يهودي ألماني عاش في أواخر القرن التاسع عشر وبداية القرن العشرين، يصنف ضمن المستشرقين اليهود التقليديين في مجال الدراسات الإسلامية، كان يجيد اللغة العبرية، كما كان يعرف اللاتينية واليونانية،  والعربية.</a:t>
            </a:r>
            <a:endParaRPr lang="en-US" dirty="0" smtClean="0"/>
          </a:p>
          <a:p>
            <a:pPr lvl="0" rtl="1"/>
            <a:r>
              <a:rPr lang="ar-SA" b="1" dirty="0" smtClean="0"/>
              <a:t>وجه اهتماماته الفكرية إلى الإسلام، وإلى نبي الإسلام، ونتيجة لذلك أصدر كتابه المعروف: ماذا أخذ محمد من اليهودية</a:t>
            </a:r>
            <a:r>
              <a:rPr lang="en-US" b="1" dirty="0" smtClean="0"/>
              <a:t>·</a:t>
            </a:r>
            <a:endParaRPr lang="en-US" dirty="0" smtClean="0"/>
          </a:p>
          <a:p>
            <a:pPr lvl="0" rtl="1"/>
            <a:r>
              <a:rPr lang="ar-SA" b="1" dirty="0" smtClean="0"/>
              <a:t>أخذ الرسول من اليهود بعض التعاليم، إن محمدا [ ليس نبيا موحى إليه، بل هو رجل واع طموح يريد النهوض بقومه ونفسه</a:t>
            </a:r>
            <a:endParaRPr lang="en-US" dirty="0" smtClean="0"/>
          </a:p>
          <a:p>
            <a:pPr lvl="0" rtl="1"/>
            <a:r>
              <a:rPr lang="en-US" b="1" dirty="0" smtClean="0"/>
              <a:t> </a:t>
            </a:r>
            <a:endParaRPr lang="en-US" dirty="0"/>
          </a:p>
        </p:txBody>
      </p:sp>
    </p:spTree>
    <p:extLst>
      <p:ext uri="{BB962C8B-B14F-4D97-AF65-F5344CB8AC3E}">
        <p14:creationId xmlns:p14="http://schemas.microsoft.com/office/powerpoint/2010/main" val="3279383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شاخت، </a:t>
            </a:r>
            <a:r>
              <a:rPr lang="ar-SA" b="1" dirty="0" smtClean="0"/>
              <a:t>جوزيف(</a:t>
            </a:r>
            <a:r>
              <a:rPr lang="en-US" b="1" dirty="0" smtClean="0"/>
              <a:t>Schacht,</a:t>
            </a:r>
            <a:r>
              <a:rPr lang="en-US" b="1" dirty="0"/>
              <a:t> Josef</a:t>
            </a:r>
            <a:r>
              <a:rPr lang="en-US" b="1" dirty="0" smtClean="0"/>
              <a:t> </a:t>
            </a:r>
            <a:r>
              <a:rPr lang="ar-SA" b="1" dirty="0" smtClean="0"/>
              <a:t>)</a:t>
            </a:r>
            <a:r>
              <a:rPr lang="en-US" b="1" dirty="0" smtClean="0"/>
              <a:t> </a:t>
            </a:r>
            <a:r>
              <a:rPr lang="ar-SA" b="1" dirty="0" smtClean="0"/>
              <a:t>(ت1969م)</a:t>
            </a:r>
          </a:p>
          <a:p>
            <a:pPr rtl="1"/>
            <a:r>
              <a:rPr lang="ar-SA" b="1" dirty="0" smtClean="0"/>
              <a:t>مستشرق </a:t>
            </a:r>
            <a:r>
              <a:rPr lang="ar-SA" b="1" dirty="0"/>
              <a:t>ألماني يتحدر من أسرة </a:t>
            </a:r>
            <a:r>
              <a:rPr lang="ar-SA" b="1" dirty="0" smtClean="0"/>
              <a:t>يهودية، ولد سنة </a:t>
            </a:r>
            <a:r>
              <a:rPr lang="ar-SA" b="1" dirty="0"/>
              <a:t>1902، </a:t>
            </a:r>
            <a:endParaRPr lang="ar-SA" b="1" dirty="0" smtClean="0"/>
          </a:p>
          <a:p>
            <a:pPr rtl="1"/>
            <a:r>
              <a:rPr lang="ar-SA" b="1" dirty="0" smtClean="0"/>
              <a:t>درس </a:t>
            </a:r>
            <a:r>
              <a:rPr lang="ar-SA" b="1" dirty="0"/>
              <a:t>اللغات الشرقية في جامعة </a:t>
            </a:r>
            <a:r>
              <a:rPr lang="ar-SA" b="1" dirty="0" err="1"/>
              <a:t>برسلاو</a:t>
            </a:r>
            <a:r>
              <a:rPr lang="ar-SA" b="1" dirty="0"/>
              <a:t> </a:t>
            </a:r>
            <a:r>
              <a:rPr lang="ar-SA" b="1" dirty="0" err="1"/>
              <a:t>وليبتسك</a:t>
            </a:r>
            <a:r>
              <a:rPr lang="ar-SA" b="1" dirty="0"/>
              <a:t>، انتدب للعمل في الجامعة المصرية عام 1934لتدريس مادة فقه اللغة العربية واللغة السريانية. </a:t>
            </a:r>
            <a:endParaRPr lang="ar-SA" b="1" dirty="0" smtClean="0"/>
          </a:p>
          <a:p>
            <a:pPr rtl="1"/>
            <a:r>
              <a:rPr lang="ar-SA" b="1" dirty="0" smtClean="0"/>
              <a:t>شارك </a:t>
            </a:r>
            <a:r>
              <a:rPr lang="ar-SA" b="1" dirty="0"/>
              <a:t>في هيئة تحرير دائرة المعارف الإسلامية في طبعتها الثانية. عرف شاخت باهتمامه بالفقه </a:t>
            </a:r>
            <a:r>
              <a:rPr lang="ar-SA" b="1" dirty="0" smtClean="0"/>
              <a:t>الإسلامي </a:t>
            </a:r>
          </a:p>
          <a:p>
            <a:pPr rtl="1"/>
            <a:r>
              <a:rPr lang="ar-SA" b="1" dirty="0" smtClean="0"/>
              <a:t>صاحب </a:t>
            </a:r>
            <a:r>
              <a:rPr lang="ar-SA" b="1" dirty="0"/>
              <a:t>إنتاج في مجال المخطوطات وفي علم الكلام وفي تاريخ العلوم والفلسفة.</a:t>
            </a:r>
            <a:endParaRPr lang="ar-SA" dirty="0"/>
          </a:p>
          <a:p>
            <a:endParaRPr lang="ar-SA" dirty="0"/>
          </a:p>
        </p:txBody>
      </p:sp>
    </p:spTree>
    <p:extLst>
      <p:ext uri="{BB962C8B-B14F-4D97-AF65-F5344CB8AC3E}">
        <p14:creationId xmlns:p14="http://schemas.microsoft.com/office/powerpoint/2010/main" val="4212971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rtl="1"/>
            <a:r>
              <a:rPr lang="ar-SA" b="1" dirty="0" err="1" smtClean="0"/>
              <a:t>رودنسون</a:t>
            </a:r>
            <a:r>
              <a:rPr lang="ar-SA" b="1" dirty="0"/>
              <a:t>، مكسيم (1915- 2004م )  </a:t>
            </a:r>
            <a:endParaRPr lang="en-US" dirty="0"/>
          </a:p>
          <a:p>
            <a:pPr rtl="1"/>
            <a:r>
              <a:rPr lang="ar-SA" b="1" dirty="0"/>
              <a:t>مستشرق وعالم اجتماع، فرنسي الجنسية، يهودي الأصل، ولد في باريس العام 1915م، وهناك تلقى دراساته إلى أن أتمها، عمل سبع سنوات في الشرق الأوسط أستاذا ثم موظفا في مصلحة الآثار في بيروت، حصل على الدكتوراه في الآداب وشهادة المدرسة الوطنية للغات الشرقية الحية، وعين مديرا للدراسات في المدرسة العملية للدراسات العليا في جامعة </a:t>
            </a:r>
            <a:r>
              <a:rPr lang="ar-SA" b="1" dirty="0" err="1"/>
              <a:t>السربون</a:t>
            </a:r>
            <a:r>
              <a:rPr lang="ar-SA" b="1" dirty="0"/>
              <a:t>   حيث كان يعلِّم الإثيوبية والحميرية القديمتين، ويحاضر في لتاريخ الشرق</a:t>
            </a:r>
            <a:endParaRPr lang="en-US" dirty="0"/>
          </a:p>
          <a:p>
            <a:pPr rtl="1"/>
            <a:r>
              <a:rPr lang="ar-SA" b="1" dirty="0" smtClean="0"/>
              <a:t>  </a:t>
            </a:r>
            <a:endParaRPr lang="ar-SA" dirty="0"/>
          </a:p>
        </p:txBody>
      </p:sp>
    </p:spTree>
    <p:extLst>
      <p:ext uri="{BB962C8B-B14F-4D97-AF65-F5344CB8AC3E}">
        <p14:creationId xmlns:p14="http://schemas.microsoft.com/office/powerpoint/2010/main" val="2880918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600200"/>
            <a:ext cx="9105900" cy="4525963"/>
          </a:xfrm>
        </p:spPr>
        <p:txBody>
          <a:bodyPr/>
          <a:lstStyle/>
          <a:p>
            <a:pPr rtl="1"/>
            <a:r>
              <a:rPr lang="ar-SA" b="1" dirty="0"/>
              <a:t>له دراسات كثيرة عن الشرق المعاصر، والتاريخ الثقافي </a:t>
            </a:r>
            <a:r>
              <a:rPr lang="ar-SA" b="1" dirty="0" smtClean="0"/>
              <a:t>للعالم </a:t>
            </a:r>
            <a:r>
              <a:rPr lang="ar-SA" b="1" dirty="0"/>
              <a:t>الإسلامي، والتاريخ الإفريقي، وعلم </a:t>
            </a:r>
            <a:r>
              <a:rPr lang="ar-SA" b="1" dirty="0" smtClean="0"/>
              <a:t>الاجتماع،</a:t>
            </a:r>
          </a:p>
          <a:p>
            <a:pPr rtl="1"/>
            <a:r>
              <a:rPr lang="ar-SA" b="1" dirty="0" smtClean="0"/>
              <a:t>يعد فكر </a:t>
            </a:r>
            <a:r>
              <a:rPr lang="ar-SA" b="1" dirty="0" err="1" smtClean="0"/>
              <a:t>رودنسون</a:t>
            </a:r>
            <a:r>
              <a:rPr lang="ar-SA" b="1" dirty="0" smtClean="0"/>
              <a:t> مصدر </a:t>
            </a:r>
            <a:r>
              <a:rPr lang="ar-SA" b="1" dirty="0"/>
              <a:t>إشكال ومناقشة، وعدم اتفاق داخل مدارس الاستشراق التقليدية، فهو صاحب إيديولوجية ماركسية، متعاطف مع قضايا الوطن العربي، وقضايا التحرر الوطني فيه باعتبارها حركات قامت ضد الاستعمار الغربي، </a:t>
            </a:r>
            <a:r>
              <a:rPr lang="ar-SA" b="1" dirty="0" smtClean="0"/>
              <a:t>كما إنه </a:t>
            </a:r>
            <a:r>
              <a:rPr lang="ar-SA" b="1" dirty="0"/>
              <a:t>كان مادي المنظور في التعامل مع </a:t>
            </a:r>
            <a:r>
              <a:rPr lang="ar-SA" b="1" dirty="0" err="1"/>
              <a:t>دينامياته</a:t>
            </a:r>
            <a:r>
              <a:rPr lang="ar-SA" b="1" dirty="0"/>
              <a:t> ومتغيراته الثقافية والحضارية، وتجلى ذلك حتى في تعامله مع مواضيع ذات طابع ديني، وخير مثال في هذا الصدد </a:t>
            </a:r>
            <a:r>
              <a:rPr lang="ar-SA" b="1" dirty="0" smtClean="0"/>
              <a:t>كتابه: «محمد» </a:t>
            </a:r>
            <a:endParaRPr lang="en-US" dirty="0"/>
          </a:p>
          <a:p>
            <a:pPr rtl="1"/>
            <a:endParaRPr lang="ar-SA" dirty="0"/>
          </a:p>
        </p:txBody>
      </p:sp>
    </p:spTree>
    <p:extLst>
      <p:ext uri="{BB962C8B-B14F-4D97-AF65-F5344CB8AC3E}">
        <p14:creationId xmlns:p14="http://schemas.microsoft.com/office/powerpoint/2010/main" val="1301749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دافيد صموئيل </a:t>
            </a:r>
            <a:r>
              <a:rPr lang="ar-SA" b="1" dirty="0" err="1" smtClean="0"/>
              <a:t>مرجوليوث</a:t>
            </a:r>
            <a:r>
              <a:rPr lang="ar-SA" b="1" dirty="0" smtClean="0"/>
              <a:t> (ت1940م</a:t>
            </a:r>
            <a:r>
              <a:rPr lang="ar-SA" b="1" dirty="0"/>
              <a:t>)</a:t>
            </a:r>
            <a:endParaRPr lang="en-US" dirty="0"/>
          </a:p>
          <a:p>
            <a:pPr rtl="1"/>
            <a:r>
              <a:rPr lang="en-US" b="1" dirty="0"/>
              <a:t> </a:t>
            </a:r>
            <a:r>
              <a:rPr lang="ar-SA" b="1" dirty="0"/>
              <a:t>مستشرق يهودي ذو جنسية إنجليزية، ولد في لندن العام 1858م، درس الآداب الكلاسيكية في جامعة اكسفورد، </a:t>
            </a:r>
            <a:r>
              <a:rPr lang="ar-SA" b="1" dirty="0" smtClean="0"/>
              <a:t>أتقن </a:t>
            </a:r>
            <a:r>
              <a:rPr lang="ar-SA" b="1" dirty="0"/>
              <a:t>اللغة العربية، وكتب فيها بسلاسة ما أهله لتدريس العربية في جامعة أكسفورد، وعد من أشهر أساتذتها· تقلد مناصب تشريفية عدة منها: رئيس تحرير مجلة الجمعية الملكية الآسيوية ونشر فيها بحوثا </a:t>
            </a:r>
            <a:r>
              <a:rPr lang="ar-SA" b="1" dirty="0" smtClean="0"/>
              <a:t>كثيرة، تردد </a:t>
            </a:r>
            <a:r>
              <a:rPr lang="ar-SA" b="1" dirty="0"/>
              <a:t>على الشرق الأوسط </a:t>
            </a:r>
            <a:r>
              <a:rPr lang="ar-SA" b="1" dirty="0" smtClean="0"/>
              <a:t>، انتخب </a:t>
            </a:r>
            <a:r>
              <a:rPr lang="ar-SA" b="1" dirty="0"/>
              <a:t>عضوا في المجمع العلمي العربي في دمشق</a:t>
            </a:r>
            <a:r>
              <a:rPr lang="ar-SA" b="1" dirty="0" smtClean="0"/>
              <a:t>،، </a:t>
            </a:r>
            <a:r>
              <a:rPr lang="ar-SA" b="1" dirty="0"/>
              <a:t>إلى جانب هذا كله كان من محرري دائرة المعارف </a:t>
            </a:r>
            <a:r>
              <a:rPr lang="ar-SA" b="1" dirty="0" smtClean="0"/>
              <a:t>الإسلامية</a:t>
            </a:r>
            <a:endParaRPr lang="en-US" dirty="0"/>
          </a:p>
        </p:txBody>
      </p:sp>
    </p:spTree>
    <p:extLst>
      <p:ext uri="{BB962C8B-B14F-4D97-AF65-F5344CB8AC3E}">
        <p14:creationId xmlns:p14="http://schemas.microsoft.com/office/powerpoint/2010/main" val="186482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371600"/>
            <a:ext cx="8915400" cy="4876800"/>
          </a:xfrm>
        </p:spPr>
        <p:txBody>
          <a:bodyPr/>
          <a:lstStyle/>
          <a:p>
            <a:pPr rtl="1"/>
            <a:r>
              <a:rPr lang="ar-SA" b="1" dirty="0"/>
              <a:t>لقد نشط   </a:t>
            </a:r>
            <a:r>
              <a:rPr lang="ar-SA" b="1" dirty="0" err="1"/>
              <a:t>مرجليوث</a:t>
            </a:r>
            <a:r>
              <a:rPr lang="ar-SA" b="1" dirty="0"/>
              <a:t>  في مجال التأليف فجاءت مصنفاته متنوعة، نشر دراسات عدة عن الإسلام، وحقق مجموعة من المخطوطات، هذا بالإضافة الى بروزه في مجال الترجمة</a:t>
            </a:r>
            <a:r>
              <a:rPr lang="en-US" b="1" dirty="0"/>
              <a:t>·</a:t>
            </a:r>
            <a:endParaRPr lang="en-US" dirty="0"/>
          </a:p>
          <a:p>
            <a:pPr rtl="1"/>
            <a:r>
              <a:rPr lang="ar-SA" b="1" dirty="0"/>
              <a:t>من مؤلفاته</a:t>
            </a:r>
            <a:r>
              <a:rPr lang="en-US" b="1" dirty="0"/>
              <a:t>:</a:t>
            </a:r>
            <a:r>
              <a:rPr lang="ar-SA" b="1" dirty="0"/>
              <a:t>«محمد ونهضة الإسلام» و«الإسلام» و  «العلاقات بين العرب واليهود» </a:t>
            </a:r>
            <a:endParaRPr lang="ar-SA" b="1" dirty="0" smtClean="0"/>
          </a:p>
          <a:p>
            <a:pPr rtl="1"/>
            <a:r>
              <a:rPr lang="ar-SA" b="1" dirty="0" smtClean="0"/>
              <a:t>ومن </a:t>
            </a:r>
            <a:r>
              <a:rPr lang="ar-SA" b="1" dirty="0"/>
              <a:t>منشوراته</a:t>
            </a:r>
            <a:r>
              <a:rPr lang="ar-SA" dirty="0"/>
              <a:t>: «</a:t>
            </a:r>
            <a:r>
              <a:rPr lang="ar-SA" b="1" dirty="0"/>
              <a:t>معجم الأدباء» </a:t>
            </a:r>
            <a:r>
              <a:rPr lang="ar-SA" b="1" dirty="0" smtClean="0"/>
              <a:t>و«رسائل </a:t>
            </a:r>
            <a:r>
              <a:rPr lang="ar-SA" b="1" dirty="0"/>
              <a:t>أبي العلاء المعري» </a:t>
            </a:r>
            <a:endParaRPr lang="ar-SA" b="1" dirty="0" smtClean="0"/>
          </a:p>
          <a:p>
            <a:pPr rtl="1"/>
            <a:r>
              <a:rPr lang="ar-SA" b="1" dirty="0" smtClean="0"/>
              <a:t>أما </a:t>
            </a:r>
            <a:r>
              <a:rPr lang="ar-SA" b="1" dirty="0"/>
              <a:t>في مجال الترجمة، فقد قام بترجمة قسم كبير من تاريخ  </a:t>
            </a:r>
            <a:r>
              <a:rPr lang="ar-SA" b="1" dirty="0" err="1" smtClean="0"/>
              <a:t>مسكويه</a:t>
            </a:r>
            <a:r>
              <a:rPr lang="ar-SA" b="1" dirty="0" smtClean="0"/>
              <a:t> </a:t>
            </a:r>
            <a:r>
              <a:rPr lang="en-US" b="1" dirty="0" smtClean="0"/>
              <a:t> </a:t>
            </a:r>
            <a:r>
              <a:rPr lang="en-US" b="1" dirty="0"/>
              <a:t>- </a:t>
            </a:r>
            <a:r>
              <a:rPr lang="ar-SA" b="1" dirty="0"/>
              <a:t>  </a:t>
            </a:r>
            <a:r>
              <a:rPr lang="ar-SA" b="1" dirty="0" smtClean="0"/>
              <a:t>«تجارب الأمم» وترجم </a:t>
            </a:r>
            <a:r>
              <a:rPr lang="ar-SA" b="1" dirty="0"/>
              <a:t>قسما كبيرا من </a:t>
            </a:r>
            <a:r>
              <a:rPr lang="ar-SA" b="1" dirty="0" smtClean="0"/>
              <a:t>«تفسير   البيضاوي»  </a:t>
            </a:r>
            <a:r>
              <a:rPr lang="ar-SA" b="1" dirty="0"/>
              <a:t>إلى </a:t>
            </a:r>
            <a:r>
              <a:rPr lang="ar-SA" b="1" dirty="0" smtClean="0"/>
              <a:t>الإنجليزية</a:t>
            </a:r>
            <a:r>
              <a:rPr lang="ar-SA" b="1" dirty="0"/>
              <a:t>.</a:t>
            </a:r>
            <a:endParaRPr lang="ar-SA" dirty="0"/>
          </a:p>
        </p:txBody>
      </p:sp>
    </p:spTree>
    <p:extLst>
      <p:ext uri="{BB962C8B-B14F-4D97-AF65-F5344CB8AC3E}">
        <p14:creationId xmlns:p14="http://schemas.microsoft.com/office/powerpoint/2010/main" val="2045625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بعض سمات فكر </a:t>
            </a:r>
            <a:r>
              <a:rPr lang="ar-SA" b="1" dirty="0" err="1"/>
              <a:t>مرجليوث</a:t>
            </a:r>
            <a:endParaRPr lang="en-US" dirty="0"/>
          </a:p>
          <a:p>
            <a:pPr lvl="0" rtl="1"/>
            <a:r>
              <a:rPr lang="ar-SA" b="1" dirty="0"/>
              <a:t>رغم توسع   </a:t>
            </a:r>
            <a:r>
              <a:rPr lang="ar-SA" b="1" dirty="0" err="1"/>
              <a:t>مرجليوث</a:t>
            </a:r>
            <a:r>
              <a:rPr lang="ar-SA" b="1" dirty="0"/>
              <a:t>  في معرفة المسلمين وأدبهم، إلا أنه له كتبا عن   الإسلام والمسلمين  لم يكن فيها مخلصا </a:t>
            </a:r>
            <a:r>
              <a:rPr lang="ar-SA" b="1" dirty="0" smtClean="0"/>
              <a:t>للعلم، </a:t>
            </a:r>
            <a:r>
              <a:rPr lang="ar-SA" b="1" dirty="0"/>
              <a:t>وهو ما أشار اليه   عبدالرحمن بدوي  حين قال</a:t>
            </a:r>
            <a:r>
              <a:rPr lang="en-US" b="1" dirty="0"/>
              <a:t>: </a:t>
            </a:r>
            <a:r>
              <a:rPr lang="ar-SA" b="1" dirty="0"/>
              <a:t>  ألقى محاضرات عن تطور الإسلام في بدايته ونشره العام 1914م، لكن هذه الدراسات كانت تسري فيها روح غير علمية ومتعصبة مما جعلها تثير السخط عليه، ليس فقط عند المسلمين، بل عند كثير من المستشرقين </a:t>
            </a:r>
            <a:endParaRPr lang="en-US" dirty="0"/>
          </a:p>
          <a:p>
            <a:pPr rtl="1"/>
            <a:endParaRPr lang="ar-SA" dirty="0"/>
          </a:p>
          <a:p>
            <a:pPr rtl="1"/>
            <a:endParaRPr lang="ar-SA" dirty="0"/>
          </a:p>
        </p:txBody>
      </p:sp>
    </p:spTree>
    <p:extLst>
      <p:ext uri="{BB962C8B-B14F-4D97-AF65-F5344CB8AC3E}">
        <p14:creationId xmlns:p14="http://schemas.microsoft.com/office/powerpoint/2010/main" val="633164081"/>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1729</TotalTime>
  <Words>2032</Words>
  <Application>Microsoft Office PowerPoint</Application>
  <PresentationFormat>A4 Paper (210x297 mm)</PresentationFormat>
  <Paragraphs>95</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Office Theme</vt:lpstr>
      <vt:lpstr>عرض تقديمي في PowerPoint</vt:lpstr>
      <vt:lpstr>المحاضرة العاشرة  اليهود والرهبان</vt:lpstr>
      <vt:lpstr>أعلام الاستشراق اليهودي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الرهبان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122</cp:revision>
  <dcterms:created xsi:type="dcterms:W3CDTF">2009-10-14T19:14:34Z</dcterms:created>
  <dcterms:modified xsi:type="dcterms:W3CDTF">2012-11-17T18:47:01Z</dcterms:modified>
</cp:coreProperties>
</file>