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0"/>
  </p:notesMasterIdLst>
  <p:sldIdLst>
    <p:sldId id="256" r:id="rId2"/>
    <p:sldId id="257" r:id="rId3"/>
    <p:sldId id="300" r:id="rId4"/>
    <p:sldId id="307" r:id="rId5"/>
    <p:sldId id="306" r:id="rId6"/>
    <p:sldId id="305" r:id="rId7"/>
    <p:sldId id="304" r:id="rId8"/>
    <p:sldId id="311" r:id="rId9"/>
    <p:sldId id="327" r:id="rId10"/>
    <p:sldId id="302" r:id="rId11"/>
    <p:sldId id="328" r:id="rId12"/>
    <p:sldId id="310" r:id="rId13"/>
    <p:sldId id="312" r:id="rId14"/>
    <p:sldId id="329" r:id="rId15"/>
    <p:sldId id="309" r:id="rId16"/>
    <p:sldId id="324" r:id="rId17"/>
    <p:sldId id="326" r:id="rId18"/>
    <p:sldId id="330" r:id="rId19"/>
    <p:sldId id="325" r:id="rId20"/>
    <p:sldId id="313" r:id="rId21"/>
    <p:sldId id="314" r:id="rId22"/>
    <p:sldId id="331" r:id="rId23"/>
    <p:sldId id="320" r:id="rId24"/>
    <p:sldId id="319" r:id="rId25"/>
    <p:sldId id="318" r:id="rId26"/>
    <p:sldId id="316" r:id="rId27"/>
    <p:sldId id="322" r:id="rId28"/>
    <p:sldId id="266" r:id="rId29"/>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709256"/>
    <a:srgbClr val="AD9968"/>
    <a:srgbClr val="3B84AF"/>
    <a:srgbClr val="FF33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19" autoAdjust="0"/>
    <p:restoredTop sz="94664" autoAdjust="0"/>
  </p:normalViewPr>
  <p:slideViewPr>
    <p:cSldViewPr>
      <p:cViewPr>
        <p:scale>
          <a:sx n="60" d="100"/>
          <a:sy n="60" d="100"/>
        </p:scale>
        <p:origin x="-1728" y="-930"/>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10/18/2012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056433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3"/>
          <p:cNvSpPr>
            <a:spLocks noGrp="1"/>
          </p:cNvSpPr>
          <p:nvPr userDrawn="1">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a:t>
            </a:fld>
            <a:endParaRPr lang="en-US" dirty="0" smtClean="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959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a:t>
            </a:r>
            <a:r>
              <a:rPr lang="ar-EG" sz="1600" b="1" baseline="0" dirty="0" smtClean="0">
                <a:solidFill>
                  <a:schemeClr val="bg1"/>
                </a:solidFill>
                <a:latin typeface="+mn-lt"/>
                <a:cs typeface="+mn-cs"/>
              </a:rPr>
              <a:t>ل</a:t>
            </a:r>
            <a:r>
              <a:rPr lang="ar-SA" sz="1600" b="1" baseline="0" dirty="0" smtClean="0">
                <a:solidFill>
                  <a:schemeClr val="bg1"/>
                </a:solidFill>
                <a:latin typeface="+mn-lt"/>
                <a:cs typeface="+mn-cs"/>
              </a:rPr>
              <a:t>كتروني والتعل</a:t>
            </a:r>
            <a:r>
              <a:rPr lang="ar-EG" sz="1600" b="1" baseline="0" dirty="0" smtClean="0">
                <a:solidFill>
                  <a:schemeClr val="bg1"/>
                </a:solidFill>
                <a:latin typeface="+mn-lt"/>
                <a:cs typeface="+mn-cs"/>
              </a:rPr>
              <a:t>ي</a:t>
            </a:r>
            <a:r>
              <a:rPr lang="ar-SA" sz="1600" b="1" baseline="0" dirty="0" smtClean="0">
                <a:solidFill>
                  <a:schemeClr val="bg1"/>
                </a:solidFill>
                <a:latin typeface="+mn-lt"/>
                <a:cs typeface="+mn-cs"/>
              </a:rPr>
              <a:t>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xfrm>
            <a:off x="4927600" y="6356350"/>
            <a:ext cx="482600" cy="365125"/>
          </a:xfrm>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
        <p:nvSpPr>
          <p:cNvPr id="14" name="Title 1"/>
          <p:cNvSpPr txBox="1">
            <a:spLocks/>
          </p:cNvSpPr>
          <p:nvPr/>
        </p:nvSpPr>
        <p:spPr bwMode="auto">
          <a:xfrm>
            <a:off x="0" y="2514600"/>
            <a:ext cx="5670550" cy="3429000"/>
          </a:xfrm>
          <a:prstGeom prst="rect">
            <a:avLst/>
          </a:prstGeom>
          <a:noFill/>
          <a:ln w="9525">
            <a:noFill/>
            <a:miter lim="800000"/>
            <a:headEnd/>
            <a:tailEnd/>
          </a:ln>
        </p:spPr>
        <p:txBody>
          <a:bodyPr anchor="ct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r>
              <a:rPr lang="ar-EG" sz="3700" b="1" dirty="0" smtClean="0">
                <a:solidFill>
                  <a:schemeClr val="accent1">
                    <a:lumMod val="50000"/>
                  </a:schemeClr>
                </a:solidFill>
                <a:latin typeface="AYM Wadiy S_U normal."/>
                <a:cs typeface="Times New Roman" pitchFamily="18" charset="0"/>
              </a:rPr>
              <a:t>اس</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م الم</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ق</a:t>
            </a:r>
            <a:r>
              <a:rPr lang="ar-SA" sz="3700" b="1" dirty="0" smtClean="0">
                <a:solidFill>
                  <a:schemeClr val="accent1">
                    <a:lumMod val="50000"/>
                  </a:schemeClr>
                </a:solidFill>
                <a:latin typeface="AYM Wadiy S_U normal."/>
                <a:cs typeface="Times New Roman" pitchFamily="18" charset="0"/>
              </a:rPr>
              <a:t>ـ</a:t>
            </a:r>
            <a:r>
              <a:rPr lang="ar-EG" sz="3700" b="1" dirty="0" err="1" smtClean="0">
                <a:solidFill>
                  <a:schemeClr val="accent1">
                    <a:lumMod val="50000"/>
                  </a:schemeClr>
                </a:solidFill>
                <a:latin typeface="AYM Wadiy S_U normal."/>
                <a:cs typeface="Times New Roman" pitchFamily="18" charset="0"/>
              </a:rPr>
              <a:t>رر</a:t>
            </a:r>
            <a:endParaRPr lang="ar-SA" sz="3700" b="1" dirty="0" smtClean="0">
              <a:solidFill>
                <a:schemeClr val="accent1">
                  <a:lumMod val="50000"/>
                </a:schemeClr>
              </a:solidFill>
              <a:latin typeface="AYM Wadiy S_U normal."/>
              <a:cs typeface="Times New Roman" pitchFamily="18" charset="0"/>
            </a:endParaRPr>
          </a:p>
          <a:p>
            <a:pPr algn="ctr"/>
            <a:endParaRPr lang="ar-SA" sz="1400" b="1" dirty="0">
              <a:solidFill>
                <a:schemeClr val="accent1">
                  <a:lumMod val="50000"/>
                </a:schemeClr>
              </a:solidFill>
              <a:latin typeface="AYM Wadiy S_U normal."/>
              <a:cs typeface="Times New Roman" pitchFamily="18" charset="0"/>
            </a:endParaRPr>
          </a:p>
          <a:p>
            <a:pPr algn="ctr"/>
            <a:r>
              <a:rPr lang="ar-SA" sz="6000" b="1" dirty="0" smtClean="0">
                <a:solidFill>
                  <a:srgbClr val="7F7F7F"/>
                </a:solidFill>
                <a:latin typeface="Calibri" pitchFamily="34" charset="0"/>
                <a:cs typeface="DecoType Naskh Special" pitchFamily="2" charset="-78"/>
              </a:rPr>
              <a:t>حـركــة  الاسـتـشـراق</a:t>
            </a:r>
          </a:p>
          <a:p>
            <a:pPr algn="ctr"/>
            <a:endParaRPr lang="ar-SA" sz="1400" b="1" dirty="0">
              <a:solidFill>
                <a:srgbClr val="7F7F7F"/>
              </a:solidFill>
              <a:latin typeface="Calibri" pitchFamily="34" charset="0"/>
              <a:cs typeface="DecoType Naskh Special" pitchFamily="2" charset="-78"/>
            </a:endParaRPr>
          </a:p>
          <a:p>
            <a:pPr algn="ctr"/>
            <a:r>
              <a:rPr lang="ar-SA" sz="6000" b="1" dirty="0" smtClean="0">
                <a:solidFill>
                  <a:srgbClr val="7F7F7F"/>
                </a:solidFill>
                <a:latin typeface="Calibri" pitchFamily="34" charset="0"/>
                <a:cs typeface="DecoType Naskh Special" pitchFamily="2" charset="-78"/>
              </a:rPr>
              <a:t>د. زيــد أبو الحــاج</a:t>
            </a:r>
            <a:endParaRPr lang="en-US" sz="6000" b="1" dirty="0">
              <a:solidFill>
                <a:srgbClr val="7F7F7F"/>
              </a:solidFill>
              <a:latin typeface="Calibri" pitchFamily="34" charset="0"/>
              <a:cs typeface="DecoType Naskh Special"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 </a:t>
            </a:r>
            <a:r>
              <a:rPr lang="ar-SA" sz="3200" b="1" dirty="0" smtClean="0"/>
              <a:t>المستشرقون الإسبان</a:t>
            </a:r>
            <a:endParaRPr lang="ar-SA" sz="3200" dirty="0"/>
          </a:p>
        </p:txBody>
      </p:sp>
      <p:sp>
        <p:nvSpPr>
          <p:cNvPr id="3" name="عنصر نائب للمحتوى 2"/>
          <p:cNvSpPr>
            <a:spLocks noGrp="1"/>
          </p:cNvSpPr>
          <p:nvPr>
            <p:ph idx="1"/>
          </p:nvPr>
        </p:nvSpPr>
        <p:spPr/>
        <p:txBody>
          <a:bodyPr/>
          <a:lstStyle/>
          <a:p>
            <a:pPr rtl="1"/>
            <a:r>
              <a:rPr lang="ar-SA" b="1" dirty="0" smtClean="0"/>
              <a:t>نشأ </a:t>
            </a:r>
            <a:r>
              <a:rPr lang="ar-SA" b="1" dirty="0"/>
              <a:t>الاستشراق الإسباني في أحضان حركة عدائية لكل ما هو عربي ومسلم، وكان هدفها التحقير والانتقام والتشويه، وقد وصف المستعرب الإسباني خوان </a:t>
            </a:r>
            <a:r>
              <a:rPr lang="ar-SA" b="1" dirty="0" err="1"/>
              <a:t>غويتسولو</a:t>
            </a:r>
            <a:r>
              <a:rPr lang="ar-SA" b="1" dirty="0"/>
              <a:t> في كتابه (في الاستشراق الإسباني) نماذجاً من هذا النوع حين يكتبون عن الإسلام والمسلمين بقوله إنهم "إنما يكتبون ويتصرفون وينطقون باسم المسيحية في مواجهة حضارة متدنية، وفي أفضل الأحوال، فإن استحضار الماضي المجيد الذي عرفه العالم الإسلامي يدفعهم إلى التفجع على نحو متحذلق على الانحطاط الحالي (انحطاطا كان في رأيهم محتما ولا مناص منه) وعلى عجزه الطبيعي عن هضم التقدم الأوروبي</a:t>
            </a:r>
            <a:r>
              <a:rPr lang="ar-SA" b="1" dirty="0" smtClean="0"/>
              <a:t>"</a:t>
            </a:r>
            <a:endParaRPr lang="en-US" b="1" dirty="0"/>
          </a:p>
        </p:txBody>
      </p:sp>
    </p:spTree>
    <p:extLst>
      <p:ext uri="{BB962C8B-B14F-4D97-AF65-F5344CB8AC3E}">
        <p14:creationId xmlns:p14="http://schemas.microsoft.com/office/powerpoint/2010/main" val="2065577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a:t>ووصف </a:t>
            </a:r>
            <a:r>
              <a:rPr lang="ar-SA" b="1" dirty="0" err="1"/>
              <a:t>غويتسولو</a:t>
            </a:r>
            <a:r>
              <a:rPr lang="ar-SA" b="1" dirty="0"/>
              <a:t> دراسات المستشرقين </a:t>
            </a:r>
            <a:r>
              <a:rPr lang="ar-SA" b="1" dirty="0" err="1"/>
              <a:t>الأسبان</a:t>
            </a:r>
            <a:r>
              <a:rPr lang="ar-SA" b="1" dirty="0"/>
              <a:t> للغات الإسلامية بأنهم يدرسونها كما لو كانت "لغات حضارات منقرضة، ومقطوعة عن اللغات الحالية التي هي وريثها الشرعي، حاكمين عليها بذلك بأن تشكل عدماً أو ما هو أقل من العدم".</a:t>
            </a:r>
            <a:endParaRPr lang="en-US" b="1" dirty="0"/>
          </a:p>
          <a:p>
            <a:endParaRPr lang="ar-SA" dirty="0"/>
          </a:p>
        </p:txBody>
      </p:sp>
    </p:spTree>
    <p:extLst>
      <p:ext uri="{BB962C8B-B14F-4D97-AF65-F5344CB8AC3E}">
        <p14:creationId xmlns:p14="http://schemas.microsoft.com/office/powerpoint/2010/main" val="3919665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واختلط الدافع الديني الحاقد بدافع استعماري سياسي حينما بدأت حركات الاحتلال الأوروبي للعالم الإسلامي وطمعت إسبانيا في المناطق المجاورة لها فجندت مستشرقيها لإعداد الدراسات لمعرفة مواصفات السكان وطبائعهم وتجارتهم وزراعتهم، </a:t>
            </a:r>
            <a:endParaRPr lang="ar-SA" b="1" dirty="0" smtClean="0"/>
          </a:p>
          <a:p>
            <a:pPr rtl="1"/>
            <a:r>
              <a:rPr lang="ar-SA" b="1" dirty="0" smtClean="0"/>
              <a:t>وكذلك </a:t>
            </a:r>
            <a:r>
              <a:rPr lang="ar-SA" b="1" dirty="0"/>
              <a:t>معرفة اللغات واللهجات المحلية، وقد أنشأت الحكومة </a:t>
            </a:r>
            <a:r>
              <a:rPr lang="ar-SA" b="1" dirty="0" err="1"/>
              <a:t>الأسبانية</a:t>
            </a:r>
            <a:r>
              <a:rPr lang="ar-SA" b="1" dirty="0"/>
              <a:t> العديد من المراكز لتعليم العربية العامية والمغربية، وقد تجاوزت خمسين مدرسة.</a:t>
            </a:r>
            <a:endParaRPr lang="en-US" b="1" dirty="0"/>
          </a:p>
          <a:p>
            <a:pPr rtl="1"/>
            <a:r>
              <a:rPr lang="ar-SA" b="1" dirty="0"/>
              <a:t>وما تزال إسبانيا تحتفظ بالكثير من المخطوطات العربية في مكتباتها الكبرى كمكتبة </a:t>
            </a:r>
            <a:r>
              <a:rPr lang="ar-SA" b="1" dirty="0" err="1"/>
              <a:t>الاسكوريال</a:t>
            </a:r>
            <a:r>
              <a:rPr lang="ar-SA" b="1" dirty="0"/>
              <a:t> ومكتبة مدريد الوطنية، ومكتبة جمعية الأبحاث الوطنية. </a:t>
            </a:r>
            <a:endParaRPr lang="en-US" b="1" dirty="0"/>
          </a:p>
          <a:p>
            <a:endParaRPr lang="ar-SA" dirty="0"/>
          </a:p>
          <a:p>
            <a:endParaRPr lang="ar-SA" dirty="0"/>
          </a:p>
        </p:txBody>
      </p:sp>
    </p:spTree>
    <p:extLst>
      <p:ext uri="{BB962C8B-B14F-4D97-AF65-F5344CB8AC3E}">
        <p14:creationId xmlns:p14="http://schemas.microsoft.com/office/powerpoint/2010/main" val="1567323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smtClean="0"/>
              <a:t>بلاثيوس</a:t>
            </a:r>
            <a:r>
              <a:rPr lang="ar-SA" b="1" dirty="0" smtClean="0"/>
              <a:t>، </a:t>
            </a:r>
            <a:r>
              <a:rPr lang="ar-SA" b="1" dirty="0"/>
              <a:t>مقيل </a:t>
            </a:r>
            <a:r>
              <a:rPr lang="ar-SA" b="1" dirty="0" smtClean="0"/>
              <a:t>آسين (</a:t>
            </a:r>
            <a:r>
              <a:rPr lang="en-US" b="1" dirty="0" err="1" smtClean="0"/>
              <a:t>Placios</a:t>
            </a:r>
            <a:r>
              <a:rPr lang="en-US" b="1" dirty="0" smtClean="0"/>
              <a:t>,</a:t>
            </a:r>
            <a:r>
              <a:rPr lang="en-US" b="1" dirty="0"/>
              <a:t> Miguel </a:t>
            </a:r>
            <a:r>
              <a:rPr lang="en-US" b="1" dirty="0" err="1"/>
              <a:t>Asin</a:t>
            </a:r>
            <a:r>
              <a:rPr lang="en-US" b="1" dirty="0" smtClean="0"/>
              <a:t> </a:t>
            </a:r>
            <a:r>
              <a:rPr lang="ar-SA" b="1" dirty="0" smtClean="0"/>
              <a:t>)(1871-1944م</a:t>
            </a:r>
            <a:r>
              <a:rPr lang="ar-SA" b="1" dirty="0"/>
              <a:t>)</a:t>
            </a:r>
            <a:endParaRPr lang="en-US" b="1" dirty="0"/>
          </a:p>
          <a:p>
            <a:pPr rtl="1"/>
            <a:r>
              <a:rPr lang="ar-SA" b="1" dirty="0" smtClean="0"/>
              <a:t>ولد </a:t>
            </a:r>
            <a:r>
              <a:rPr lang="ar-SA" b="1" dirty="0"/>
              <a:t>بمدينة </a:t>
            </a:r>
            <a:r>
              <a:rPr lang="ar-SA" b="1" dirty="0" smtClean="0"/>
              <a:t>سرقسطة، </a:t>
            </a:r>
            <a:r>
              <a:rPr lang="ar-SA" b="1" dirty="0"/>
              <a:t>والتحق بكلية الآداب بجامعة سرقسطة بالإضافة إلى دراسته في المعهد المجمعي فتخرج فيه قسيساً، درس اللغة العربية على يد المستشرق </a:t>
            </a:r>
            <a:r>
              <a:rPr lang="ar-SA" b="1" dirty="0" err="1"/>
              <a:t>ربيرا</a:t>
            </a:r>
            <a:r>
              <a:rPr lang="ar-SA" b="1" dirty="0"/>
              <a:t>، التحق بجامعة مدريد للحصول على درجة الدكتوراه وكانت عن الغزالي، </a:t>
            </a:r>
            <a:endParaRPr lang="ar-SA" b="1" dirty="0" smtClean="0"/>
          </a:p>
          <a:p>
            <a:pPr rtl="1"/>
            <a:r>
              <a:rPr lang="ar-SA" b="1" dirty="0" smtClean="0"/>
              <a:t>تولى </a:t>
            </a:r>
            <a:r>
              <a:rPr lang="ar-SA" b="1" dirty="0"/>
              <a:t>كرسي اللغة العربية في جامعة مدريد، من أبرز إنتاجه العلمي بحثه المعنون (الرشدية </a:t>
            </a:r>
            <a:r>
              <a:rPr lang="ar-SA" b="1" dirty="0" err="1"/>
              <a:t>اللاهوتيه</a:t>
            </a:r>
            <a:r>
              <a:rPr lang="ar-SA" b="1" dirty="0"/>
              <a:t> في مذهب القديس توما </a:t>
            </a:r>
            <a:r>
              <a:rPr lang="ar-SA" b="1" dirty="0" err="1"/>
              <a:t>الإكويني</a:t>
            </a:r>
            <a:r>
              <a:rPr lang="ar-SA" b="1" dirty="0" smtClean="0"/>
              <a:t>)</a:t>
            </a:r>
            <a:endParaRPr lang="ar-SA" dirty="0"/>
          </a:p>
        </p:txBody>
      </p:sp>
    </p:spTree>
    <p:extLst>
      <p:ext uri="{BB962C8B-B14F-4D97-AF65-F5344CB8AC3E}">
        <p14:creationId xmlns:p14="http://schemas.microsoft.com/office/powerpoint/2010/main" val="3487535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وبحثه عن تأثر الشاعر الإيطالي دانتي بعنوان (الأخرويات الإسلامية في الكوميديا الإلهية)، </a:t>
            </a:r>
            <a:endParaRPr lang="ar-SA" b="1" dirty="0" smtClean="0"/>
          </a:p>
          <a:p>
            <a:pPr rtl="1"/>
            <a:r>
              <a:rPr lang="ar-SA" b="1" dirty="0" smtClean="0"/>
              <a:t>أبدى </a:t>
            </a:r>
            <a:r>
              <a:rPr lang="ar-SA" b="1" dirty="0"/>
              <a:t>اهتماماً بابن حزم والقرطبي وأبي حامد الغزالي، ومحي الدين بن عربي.</a:t>
            </a:r>
            <a:endParaRPr lang="en-US" b="1" dirty="0"/>
          </a:p>
          <a:p>
            <a:pPr rtl="1"/>
            <a:r>
              <a:rPr lang="ar-SA" b="1" dirty="0"/>
              <a:t>شارك مع المستشرق </a:t>
            </a:r>
            <a:r>
              <a:rPr lang="ar-SA" b="1" dirty="0" err="1"/>
              <a:t>ربيرا</a:t>
            </a:r>
            <a:r>
              <a:rPr lang="ar-SA" b="1" dirty="0"/>
              <a:t> في إصدار مجلة الثقافة الإسبانية </a:t>
            </a:r>
            <a:r>
              <a:rPr lang="ar-SA" b="1" dirty="0" smtClean="0"/>
              <a:t>1906-1909م </a:t>
            </a:r>
          </a:p>
          <a:p>
            <a:pPr rtl="1"/>
            <a:r>
              <a:rPr lang="ar-SA" b="1" dirty="0" smtClean="0"/>
              <a:t>اختير </a:t>
            </a:r>
            <a:r>
              <a:rPr lang="ar-SA" b="1" dirty="0"/>
              <a:t>عضواً في الأكاديمية الملكية للعلوم الأخلاقية سنة 1912م وعيّن عضواً في </a:t>
            </a:r>
            <a:r>
              <a:rPr lang="ar-SA" b="1" dirty="0" err="1"/>
              <a:t>الأكاديمة</a:t>
            </a:r>
            <a:r>
              <a:rPr lang="ar-SA" b="1" dirty="0"/>
              <a:t> الإسبانية عام 1919م.</a:t>
            </a:r>
            <a:endParaRPr lang="ar-SA" dirty="0"/>
          </a:p>
          <a:p>
            <a:endParaRPr lang="ar-SA" dirty="0"/>
          </a:p>
        </p:txBody>
      </p:sp>
    </p:spTree>
    <p:extLst>
      <p:ext uri="{BB962C8B-B14F-4D97-AF65-F5344CB8AC3E}">
        <p14:creationId xmlns:p14="http://schemas.microsoft.com/office/powerpoint/2010/main" val="30704080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smtClean="0"/>
              <a:t>باريديس</a:t>
            </a:r>
            <a:r>
              <a:rPr lang="ar-SA" b="1" dirty="0" smtClean="0"/>
              <a:t>، </a:t>
            </a:r>
            <a:r>
              <a:rPr lang="ar-SA" b="1" dirty="0" err="1"/>
              <a:t>سيكودي</a:t>
            </a:r>
            <a:r>
              <a:rPr lang="ar-SA" b="1" dirty="0"/>
              <a:t> </a:t>
            </a:r>
            <a:r>
              <a:rPr lang="ar-SA" b="1" dirty="0" smtClean="0"/>
              <a:t>لوثينا (</a:t>
            </a:r>
            <a:r>
              <a:rPr lang="en-US" b="1" dirty="0" err="1" smtClean="0"/>
              <a:t>Paredes</a:t>
            </a:r>
            <a:r>
              <a:rPr lang="en-US" b="1" dirty="0" smtClean="0"/>
              <a:t>, </a:t>
            </a:r>
            <a:r>
              <a:rPr lang="en-US" b="1" dirty="0" err="1"/>
              <a:t>Secode</a:t>
            </a:r>
            <a:r>
              <a:rPr lang="en-US" b="1" dirty="0"/>
              <a:t> </a:t>
            </a:r>
            <a:r>
              <a:rPr lang="en-US" b="1" dirty="0" err="1"/>
              <a:t>Lucena</a:t>
            </a:r>
            <a:r>
              <a:rPr lang="en-US" b="1" dirty="0"/>
              <a:t> </a:t>
            </a:r>
            <a:r>
              <a:rPr lang="ar-SA" b="1" dirty="0" smtClean="0"/>
              <a:t>) ()</a:t>
            </a:r>
            <a:endParaRPr lang="en-US" b="1" dirty="0"/>
          </a:p>
          <a:p>
            <a:pPr rtl="1"/>
            <a:r>
              <a:rPr lang="ar-SA" b="1" dirty="0"/>
              <a:t>ولد في غرناطة ودرس الفلسفة في كلية الآداب في جامعة غرناطة</a:t>
            </a:r>
            <a:r>
              <a:rPr lang="ar-SA" b="1" dirty="0" smtClean="0"/>
              <a:t>، عمل </a:t>
            </a:r>
            <a:r>
              <a:rPr lang="ar-SA" b="1" dirty="0"/>
              <a:t>مستشاراً للثقافة والتعليم في الإقامة الإسبانية في المغرب، </a:t>
            </a:r>
            <a:endParaRPr lang="ar-SA" b="1" dirty="0" smtClean="0"/>
          </a:p>
          <a:p>
            <a:pPr rtl="1"/>
            <a:r>
              <a:rPr lang="ar-SA" b="1" dirty="0" smtClean="0"/>
              <a:t>عيّن </a:t>
            </a:r>
            <a:r>
              <a:rPr lang="ar-SA" b="1" dirty="0"/>
              <a:t>أستاذاً للغة العربية بجامعة غرناطة عام 1942م، عيّن مديراً لمعهد الدراسات العربية </a:t>
            </a:r>
            <a:r>
              <a:rPr lang="ar-SA" b="1" dirty="0" smtClean="0"/>
              <a:t>بغرناطة</a:t>
            </a:r>
          </a:p>
          <a:p>
            <a:pPr rtl="1"/>
            <a:r>
              <a:rPr lang="ar-SA" b="1" dirty="0" smtClean="0"/>
              <a:t>عمل </a:t>
            </a:r>
            <a:r>
              <a:rPr lang="ar-SA" b="1" dirty="0"/>
              <a:t>رئيساً لقسم الدراسات العربية في معهد الدراسات الإفريقية بمدريد، انتخب عضواً في مجمع الفنون الجميلة، </a:t>
            </a:r>
            <a:endParaRPr lang="ar-SA" b="1" dirty="0" smtClean="0"/>
          </a:p>
          <a:p>
            <a:pPr rtl="1"/>
            <a:r>
              <a:rPr lang="ar-SA" b="1" dirty="0" smtClean="0"/>
              <a:t>له </a:t>
            </a:r>
            <a:r>
              <a:rPr lang="ar-SA" b="1" dirty="0"/>
              <a:t>إنتاج غزير في مجال تحقيق المخطوطات وفي البحوث حول الشريعة الإسلامية وكذلك التاريخ الإسلامي والآثار الإسلامية</a:t>
            </a:r>
            <a:r>
              <a:rPr lang="ar-SA" b="1" dirty="0" smtClean="0"/>
              <a:t>.</a:t>
            </a:r>
            <a:endParaRPr lang="ar-SA" dirty="0"/>
          </a:p>
        </p:txBody>
      </p:sp>
    </p:spTree>
    <p:extLst>
      <p:ext uri="{BB962C8B-B14F-4D97-AF65-F5344CB8AC3E}">
        <p14:creationId xmlns:p14="http://schemas.microsoft.com/office/powerpoint/2010/main" val="876297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smtClean="0"/>
              <a:t>جوميز</a:t>
            </a:r>
            <a:r>
              <a:rPr lang="ar-SA" b="1" dirty="0" smtClean="0"/>
              <a:t>، </a:t>
            </a:r>
            <a:r>
              <a:rPr lang="ar-SA" b="1" dirty="0"/>
              <a:t>إميليو </a:t>
            </a:r>
            <a:r>
              <a:rPr lang="ar-SA" b="1" dirty="0" err="1" smtClean="0"/>
              <a:t>جارثيا</a:t>
            </a:r>
            <a:r>
              <a:rPr lang="ar-SA" b="1" dirty="0" smtClean="0"/>
              <a:t> (</a:t>
            </a:r>
            <a:r>
              <a:rPr lang="en-US" b="1" dirty="0" smtClean="0"/>
              <a:t>Gomez,</a:t>
            </a:r>
            <a:r>
              <a:rPr lang="en-US" b="1" dirty="0"/>
              <a:t> Emilio </a:t>
            </a:r>
            <a:r>
              <a:rPr lang="en-US" b="1" dirty="0" err="1" smtClean="0"/>
              <a:t>Varcia</a:t>
            </a:r>
            <a:r>
              <a:rPr lang="en-US" b="1" dirty="0" smtClean="0"/>
              <a:t> </a:t>
            </a:r>
            <a:r>
              <a:rPr lang="ar-SA" b="1" dirty="0" smtClean="0"/>
              <a:t>) </a:t>
            </a:r>
          </a:p>
          <a:p>
            <a:pPr rtl="1"/>
            <a:r>
              <a:rPr lang="ar-SA" b="1" dirty="0" smtClean="0"/>
              <a:t>ولد </a:t>
            </a:r>
            <a:r>
              <a:rPr lang="ar-SA" b="1" dirty="0"/>
              <a:t>في مدريد ودرس في جامعتها، </a:t>
            </a:r>
            <a:endParaRPr lang="ar-SA" b="1" dirty="0" smtClean="0"/>
          </a:p>
          <a:p>
            <a:pPr rtl="1"/>
            <a:r>
              <a:rPr lang="ar-SA" b="1" dirty="0" smtClean="0"/>
              <a:t>عمل </a:t>
            </a:r>
            <a:r>
              <a:rPr lang="ar-SA" b="1" dirty="0"/>
              <a:t>أستاذاً بجامعة غرناطة وبجامعة مدريد. </a:t>
            </a:r>
            <a:endParaRPr lang="ar-SA" b="1" dirty="0" smtClean="0"/>
          </a:p>
          <a:p>
            <a:pPr rtl="1"/>
            <a:r>
              <a:rPr lang="ar-SA" b="1" dirty="0" smtClean="0"/>
              <a:t>تولى </a:t>
            </a:r>
            <a:r>
              <a:rPr lang="ar-SA" b="1" dirty="0"/>
              <a:t>إدارة المعهد الثقافي الإسباني، زار سوريا ولبنان، انتخب عضواً في المجمع العلمي العربي بدمشق عام 1948م، </a:t>
            </a:r>
            <a:endParaRPr lang="ar-SA" b="1" dirty="0" smtClean="0"/>
          </a:p>
          <a:p>
            <a:pPr rtl="1"/>
            <a:r>
              <a:rPr lang="ar-SA" b="1" dirty="0" smtClean="0"/>
              <a:t>عمل </a:t>
            </a:r>
            <a:r>
              <a:rPr lang="ar-SA" b="1" dirty="0"/>
              <a:t>سفيراً لبلاده في بغداد وفي لبنان، </a:t>
            </a:r>
            <a:endParaRPr lang="ar-SA" b="1" dirty="0" smtClean="0"/>
          </a:p>
          <a:p>
            <a:pPr rtl="1"/>
            <a:r>
              <a:rPr lang="ar-SA" b="1" dirty="0" smtClean="0"/>
              <a:t>له </a:t>
            </a:r>
            <a:r>
              <a:rPr lang="ar-SA" b="1" dirty="0"/>
              <a:t>دراسات عديدة في الأدب العربي وترجمات لبعض الشعر العربي إلى الإسبانية</a:t>
            </a:r>
            <a:r>
              <a:rPr lang="ar-SA" b="1" dirty="0" smtClean="0"/>
              <a:t>.</a:t>
            </a:r>
            <a:endParaRPr lang="ar-SA" dirty="0"/>
          </a:p>
        </p:txBody>
      </p:sp>
    </p:spTree>
    <p:extLst>
      <p:ext uri="{BB962C8B-B14F-4D97-AF65-F5344CB8AC3E}">
        <p14:creationId xmlns:p14="http://schemas.microsoft.com/office/powerpoint/2010/main" val="15450273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فيلا، بوش (</a:t>
            </a:r>
            <a:r>
              <a:rPr lang="en-US" b="1" dirty="0" smtClean="0"/>
              <a:t>Villa,</a:t>
            </a:r>
            <a:r>
              <a:rPr lang="en-US" b="1" dirty="0"/>
              <a:t> Bosch</a:t>
            </a:r>
            <a:r>
              <a:rPr lang="en-US" b="1" dirty="0" smtClean="0"/>
              <a:t> </a:t>
            </a:r>
            <a:r>
              <a:rPr lang="ar-SA" b="1" dirty="0" smtClean="0"/>
              <a:t>) (1922- ؟؟؟؟؟؟)</a:t>
            </a:r>
            <a:endParaRPr lang="en-US" b="1" dirty="0"/>
          </a:p>
          <a:p>
            <a:pPr rtl="1"/>
            <a:r>
              <a:rPr lang="ar-SA" b="1" dirty="0"/>
              <a:t>ولد في </a:t>
            </a:r>
            <a:r>
              <a:rPr lang="ar-SA" b="1" dirty="0" err="1" smtClean="0"/>
              <a:t>فيجراس</a:t>
            </a:r>
            <a:r>
              <a:rPr lang="ar-SA" b="1" dirty="0" smtClean="0"/>
              <a:t>، </a:t>
            </a:r>
            <a:r>
              <a:rPr lang="ar-SA" b="1" dirty="0"/>
              <a:t>درس في جامعة برشلونه فقه اللغات السامية وحصل على الدكتوراه من جامعة مدريد بعنوان (الإقطاع، مملكة الطوائف على عهد بنو رزين) </a:t>
            </a:r>
            <a:endParaRPr lang="ar-SA" b="1" dirty="0" smtClean="0"/>
          </a:p>
          <a:p>
            <a:pPr rtl="1"/>
            <a:r>
              <a:rPr lang="ar-SA" b="1" dirty="0" smtClean="0"/>
              <a:t>عمل </a:t>
            </a:r>
            <a:r>
              <a:rPr lang="ar-SA" b="1" dirty="0"/>
              <a:t>في تدريس اللغة العربية في كل من جامعتي برشلونة وجامعة سرقسطة، </a:t>
            </a:r>
            <a:endParaRPr lang="ar-SA" b="1" dirty="0" smtClean="0"/>
          </a:p>
          <a:p>
            <a:pPr rtl="1"/>
            <a:r>
              <a:rPr lang="ar-SA" b="1" dirty="0" smtClean="0"/>
              <a:t>تولى </a:t>
            </a:r>
            <a:r>
              <a:rPr lang="ar-SA" b="1" dirty="0"/>
              <a:t>منصب أستاذ مساعد للتاريخ والنظم الإسلامية بجامعة مدريد </a:t>
            </a:r>
            <a:endParaRPr lang="ar-SA" b="1" dirty="0" smtClean="0"/>
          </a:p>
          <a:p>
            <a:pPr rtl="1"/>
            <a:r>
              <a:rPr lang="ar-SA" b="1" dirty="0" smtClean="0"/>
              <a:t>عمل </a:t>
            </a:r>
            <a:r>
              <a:rPr lang="ar-SA" b="1" dirty="0"/>
              <a:t>أمين مكتبة معهد الدراسات العربية بمدريد ودرّس التاريخ والنظم الإسلامية بجامعة غرناطة.</a:t>
            </a:r>
            <a:endParaRPr lang="en-US" b="1" dirty="0"/>
          </a:p>
          <a:p>
            <a:pPr rtl="1"/>
            <a:r>
              <a:rPr lang="ar-SA" b="1" dirty="0" smtClean="0"/>
              <a:t>.</a:t>
            </a:r>
            <a:endParaRPr lang="ar-SA" dirty="0"/>
          </a:p>
        </p:txBody>
      </p:sp>
    </p:spTree>
    <p:extLst>
      <p:ext uri="{BB962C8B-B14F-4D97-AF65-F5344CB8AC3E}">
        <p14:creationId xmlns:p14="http://schemas.microsoft.com/office/powerpoint/2010/main" val="1089097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تولى رئاسة الجمعية الإسبانية للمستشرقين، </a:t>
            </a:r>
          </a:p>
          <a:p>
            <a:pPr rtl="1"/>
            <a:r>
              <a:rPr lang="ar-SA" b="1" dirty="0" smtClean="0"/>
              <a:t>عضو </a:t>
            </a:r>
            <a:r>
              <a:rPr lang="ar-SA" b="1" dirty="0"/>
              <a:t>جمعية شمال أمريكا لدراسات الشرق الأوسط، </a:t>
            </a:r>
            <a:endParaRPr lang="ar-SA" b="1" dirty="0" smtClean="0"/>
          </a:p>
          <a:p>
            <a:pPr rtl="1"/>
            <a:r>
              <a:rPr lang="ar-SA" b="1" dirty="0" smtClean="0"/>
              <a:t>تركزت </a:t>
            </a:r>
            <a:r>
              <a:rPr lang="ar-SA" b="1" dirty="0"/>
              <a:t>بحوثه في مجال الدراسات الإسلامية والجغرافيا والتاريخ كما اهتم بقضايا العالم العربي المعاصرة</a:t>
            </a:r>
            <a:endParaRPr lang="ar-SA" dirty="0"/>
          </a:p>
        </p:txBody>
      </p:sp>
    </p:spTree>
    <p:extLst>
      <p:ext uri="{BB962C8B-B14F-4D97-AF65-F5344CB8AC3E}">
        <p14:creationId xmlns:p14="http://schemas.microsoft.com/office/powerpoint/2010/main" val="38285227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33400" y="1447800"/>
            <a:ext cx="8915400" cy="4876800"/>
          </a:xfrm>
        </p:spPr>
        <p:txBody>
          <a:bodyPr/>
          <a:lstStyle/>
          <a:p>
            <a:pPr rtl="1"/>
            <a:r>
              <a:rPr lang="ar-SA" b="1" dirty="0" err="1" smtClean="0"/>
              <a:t>كورينتي</a:t>
            </a:r>
            <a:r>
              <a:rPr lang="ar-SA" b="1" dirty="0" smtClean="0"/>
              <a:t>، </a:t>
            </a:r>
            <a:r>
              <a:rPr lang="ar-SA" b="1" dirty="0" err="1" smtClean="0"/>
              <a:t>فيدريكيو</a:t>
            </a:r>
            <a:r>
              <a:rPr lang="ar-SA" b="1" dirty="0" smtClean="0"/>
              <a:t> (</a:t>
            </a:r>
            <a:r>
              <a:rPr lang="en-US" b="1" dirty="0" err="1" smtClean="0"/>
              <a:t>Coriente</a:t>
            </a:r>
            <a:r>
              <a:rPr lang="en-US" b="1" dirty="0" smtClean="0"/>
              <a:t>,</a:t>
            </a:r>
            <a:r>
              <a:rPr lang="en-US" b="1" dirty="0"/>
              <a:t> </a:t>
            </a:r>
            <a:r>
              <a:rPr lang="en-US" b="1" dirty="0" err="1" smtClean="0"/>
              <a:t>Fedrico</a:t>
            </a:r>
            <a:r>
              <a:rPr lang="ar-SA" b="1" dirty="0" smtClean="0"/>
              <a:t>) (1940- ؟؟؟؟؟)</a:t>
            </a:r>
            <a:endParaRPr lang="en-US" b="1" dirty="0"/>
          </a:p>
          <a:p>
            <a:pPr rtl="1"/>
            <a:r>
              <a:rPr lang="ar-SA" b="1" dirty="0"/>
              <a:t>ولد في </a:t>
            </a:r>
            <a:r>
              <a:rPr lang="ar-SA" b="1" dirty="0" smtClean="0"/>
              <a:t>غرناطة، </a:t>
            </a:r>
            <a:r>
              <a:rPr lang="ar-SA" b="1" dirty="0"/>
              <a:t>درس اللغات الشرقية في جامعة مدريد، حصل على الدكتوراه في علم اللغة، </a:t>
            </a:r>
            <a:endParaRPr lang="ar-SA" b="1" dirty="0" smtClean="0"/>
          </a:p>
          <a:p>
            <a:pPr rtl="1"/>
            <a:r>
              <a:rPr lang="ar-SA" b="1" dirty="0" smtClean="0"/>
              <a:t>عمل </a:t>
            </a:r>
            <a:r>
              <a:rPr lang="ar-SA" b="1" dirty="0"/>
              <a:t>مديراً للمركز الثقافي في القاهرة </a:t>
            </a:r>
            <a:r>
              <a:rPr lang="ar-SA" b="1" dirty="0" smtClean="0"/>
              <a:t>1962-1965م</a:t>
            </a:r>
            <a:r>
              <a:rPr lang="ar-SA" b="1" dirty="0"/>
              <a:t>، </a:t>
            </a:r>
            <a:endParaRPr lang="ar-SA" b="1" dirty="0" smtClean="0"/>
          </a:p>
          <a:p>
            <a:pPr rtl="1"/>
            <a:r>
              <a:rPr lang="ar-SA" b="1" dirty="0" smtClean="0"/>
              <a:t>تولى </a:t>
            </a:r>
            <a:r>
              <a:rPr lang="ar-SA" b="1" dirty="0"/>
              <a:t>منصب أستاذ اللغة الإسبانية في مدرسة الألسن العليا بجامعة عين شمس في الفترة نفسها، </a:t>
            </a:r>
            <a:endParaRPr lang="ar-SA" b="1" dirty="0" smtClean="0"/>
          </a:p>
          <a:p>
            <a:pPr rtl="1"/>
            <a:r>
              <a:rPr lang="ar-SA" b="1" dirty="0" smtClean="0"/>
              <a:t>ترأس </a:t>
            </a:r>
            <a:r>
              <a:rPr lang="ar-SA" b="1" dirty="0"/>
              <a:t>قسم اللغة الاسبانية بجامعة محمد الخامس بالرباط عام 1965م-1968م، عمل في جامعة فيلاديلفيا أستاذاً للغات الشرقية والعربية، أستاذ كرسي اللغة العربية بجامعة سرقسطة منذ عام 1976م.</a:t>
            </a:r>
            <a:endParaRPr lang="en-US" b="1" dirty="0"/>
          </a:p>
          <a:p>
            <a:endParaRPr lang="ar-SA" dirty="0"/>
          </a:p>
          <a:p>
            <a:endParaRPr lang="ar-SA" dirty="0"/>
          </a:p>
          <a:p>
            <a:endParaRPr lang="ar-SA" dirty="0"/>
          </a:p>
        </p:txBody>
      </p:sp>
    </p:spTree>
    <p:extLst>
      <p:ext uri="{BB962C8B-B14F-4D97-AF65-F5344CB8AC3E}">
        <p14:creationId xmlns:p14="http://schemas.microsoft.com/office/powerpoint/2010/main" val="4079566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590800"/>
            <a:ext cx="8420100" cy="3200400"/>
          </a:xfrm>
        </p:spPr>
        <p:txBody>
          <a:bodyPr/>
          <a:lstStyle/>
          <a:p>
            <a:pPr rtl="1" eaLnBrk="1" hangingPunct="1"/>
            <a:r>
              <a:rPr lang="ar-SA" b="1" spc="-150" dirty="0" smtClean="0">
                <a:solidFill>
                  <a:srgbClr val="376092"/>
                </a:solidFill>
                <a:latin typeface="ae_AlMateen" pitchFamily="2" charset="-78"/>
                <a:cs typeface="ae_AlMateen" pitchFamily="2" charset="-78"/>
              </a:rPr>
              <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المحاضرة التاسعة</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
            </a:r>
            <a:br>
              <a:rPr lang="ar-SA" b="1" spc="-150" dirty="0" smtClean="0">
                <a:solidFill>
                  <a:srgbClr val="376092"/>
                </a:solidFill>
                <a:latin typeface="ae_AlMateen" pitchFamily="2" charset="-78"/>
                <a:cs typeface="ae_AlMateen" pitchFamily="2" charset="-78"/>
              </a:rPr>
            </a:br>
            <a:r>
              <a:rPr lang="ar-SA" b="1" dirty="0"/>
              <a:t>أعلام المستشرقين وأهم إسهاماتهم ومؤلفاتهم</a:t>
            </a:r>
            <a:br>
              <a:rPr lang="ar-SA" b="1" dirty="0"/>
            </a:br>
            <a:r>
              <a:rPr lang="ar-SA" b="1" dirty="0" smtClean="0"/>
              <a:t>ألمانيا وإسبانيا وروسيا</a:t>
            </a:r>
            <a:r>
              <a:rPr lang="ar-SA" b="1" spc="-150" dirty="0" smtClean="0">
                <a:solidFill>
                  <a:srgbClr val="376092"/>
                </a:solidFill>
                <a:latin typeface="ae_AlMateen" pitchFamily="2" charset="-78"/>
                <a:cs typeface="ae_AlMateen" pitchFamily="2" charset="-78"/>
              </a:rPr>
              <a:t/>
            </a:r>
            <a:br>
              <a:rPr lang="ar-SA" b="1" spc="-150" dirty="0" smtClean="0">
                <a:solidFill>
                  <a:srgbClr val="376092"/>
                </a:solidFill>
                <a:latin typeface="ae_AlMateen" pitchFamily="2" charset="-78"/>
                <a:cs typeface="ae_AlMateen" pitchFamily="2" charset="-78"/>
              </a:rPr>
            </a:br>
            <a:r>
              <a:rPr lang="ar-SA" b="1" spc="-150" dirty="0">
                <a:solidFill>
                  <a:srgbClr val="376092"/>
                </a:solidFill>
                <a:latin typeface="ae_AlMateen" pitchFamily="2" charset="-78"/>
                <a:cs typeface="ae_AlMateen" pitchFamily="2" charset="-78"/>
              </a:rPr>
              <a:t/>
            </a:r>
            <a:br>
              <a:rPr lang="ar-SA" b="1" spc="-150" dirty="0">
                <a:solidFill>
                  <a:srgbClr val="376092"/>
                </a:solidFill>
                <a:latin typeface="ae_AlMateen" pitchFamily="2" charset="-78"/>
                <a:cs typeface="ae_AlMateen" pitchFamily="2" charset="-78"/>
              </a:rPr>
            </a:br>
            <a:endParaRPr lang="en-US" b="1"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المستشرقون من روسيا   </a:t>
            </a:r>
            <a:endParaRPr lang="ar-SA" sz="3200" dirty="0"/>
          </a:p>
        </p:txBody>
      </p:sp>
      <p:sp>
        <p:nvSpPr>
          <p:cNvPr id="3" name="عنصر نائب للمحتوى 2"/>
          <p:cNvSpPr>
            <a:spLocks noGrp="1"/>
          </p:cNvSpPr>
          <p:nvPr>
            <p:ph idx="1"/>
          </p:nvPr>
        </p:nvSpPr>
        <p:spPr/>
        <p:txBody>
          <a:bodyPr/>
          <a:lstStyle/>
          <a:p>
            <a:pPr rtl="1"/>
            <a:r>
              <a:rPr lang="ar-SA" b="1" dirty="0" smtClean="0"/>
              <a:t>كان </a:t>
            </a:r>
            <a:r>
              <a:rPr lang="ar-SA" b="1" dirty="0"/>
              <a:t>الاستشراق قوياً في روسيا منذ عهد بعيد حيث تعود الصلات بين روسيا والعالم الإسلامي إلى زمن الدولة العباسية، حيث تبادلت الدولة الإسلامية السفارات مع روسيا، </a:t>
            </a:r>
            <a:endParaRPr lang="ar-SA" b="1" dirty="0" smtClean="0"/>
          </a:p>
          <a:p>
            <a:pPr rtl="1"/>
            <a:r>
              <a:rPr lang="ar-SA" b="1" dirty="0" smtClean="0"/>
              <a:t>لمّا </a:t>
            </a:r>
            <a:r>
              <a:rPr lang="ar-SA" b="1" dirty="0"/>
              <a:t>ضمت روسيا إليها بعض المناطق الإسلامية ازداد الاهتمام بالإسلام والعالم الإسلامي، </a:t>
            </a:r>
            <a:endParaRPr lang="ar-SA" b="1" dirty="0"/>
          </a:p>
          <a:p>
            <a:pPr rtl="1"/>
            <a:r>
              <a:rPr lang="ar-SA" b="1" dirty="0" smtClean="0"/>
              <a:t>أفادت </a:t>
            </a:r>
            <a:r>
              <a:rPr lang="ar-SA" b="1" dirty="0"/>
              <a:t>روسيا من الدراسات العربية والإسلامية في أوروبا وبخاصة في فرنسا حيث أوفدت روسيا بعض الباحثين للدراسة في مدرسة اللغات الشرقية الحية في باريس</a:t>
            </a:r>
            <a:r>
              <a:rPr lang="ar-SA" b="1" dirty="0" smtClean="0"/>
              <a:t>.</a:t>
            </a:r>
            <a:endParaRPr lang="ar-SA" dirty="0"/>
          </a:p>
        </p:txBody>
      </p:sp>
    </p:spTree>
    <p:extLst>
      <p:ext uri="{BB962C8B-B14F-4D97-AF65-F5344CB8AC3E}">
        <p14:creationId xmlns:p14="http://schemas.microsoft.com/office/powerpoint/2010/main" val="39776143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وقد </a:t>
            </a:r>
            <a:r>
              <a:rPr lang="ar-SA" b="1" dirty="0"/>
              <a:t>قوي الاهتمام بالاستشراق في روسيا في بداية القرن التاسع عشر </a:t>
            </a:r>
            <a:endParaRPr lang="ar-SA" b="1" dirty="0" smtClean="0"/>
          </a:p>
          <a:p>
            <a:pPr rtl="1"/>
            <a:r>
              <a:rPr lang="ar-SA" b="1" dirty="0" smtClean="0"/>
              <a:t>أنشأت </a:t>
            </a:r>
            <a:r>
              <a:rPr lang="ar-SA" b="1" dirty="0"/>
              <a:t>بعض الجامعات الروسية كراس للغة العربية والإسلام ومن هذه الجامعات جامعة قازان وجامعة موسكو وجامعة بطرسبرج وكلية </a:t>
            </a:r>
            <a:r>
              <a:rPr lang="ar-SA" b="1" dirty="0" err="1"/>
              <a:t>لازاريف</a:t>
            </a:r>
            <a:r>
              <a:rPr lang="ar-SA" b="1" dirty="0"/>
              <a:t> وغيرها. </a:t>
            </a:r>
            <a:endParaRPr lang="en-US" b="1" dirty="0"/>
          </a:p>
          <a:p>
            <a:pPr rtl="1"/>
            <a:r>
              <a:rPr lang="ar-SA" b="1" dirty="0" smtClean="0"/>
              <a:t>1</a:t>
            </a:r>
            <a:endParaRPr lang="ar-SA" dirty="0"/>
          </a:p>
          <a:p>
            <a:endParaRPr lang="ar-SA" dirty="0"/>
          </a:p>
        </p:txBody>
      </p:sp>
    </p:spTree>
    <p:extLst>
      <p:ext uri="{BB962C8B-B14F-4D97-AF65-F5344CB8AC3E}">
        <p14:creationId xmlns:p14="http://schemas.microsoft.com/office/powerpoint/2010/main" val="21944294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smtClean="0"/>
              <a:t>بارتولد</a:t>
            </a:r>
            <a:r>
              <a:rPr lang="ar-SA" b="1" dirty="0" smtClean="0"/>
              <a:t>، </a:t>
            </a:r>
            <a:r>
              <a:rPr lang="ar-SA" b="1" dirty="0" err="1"/>
              <a:t>ف.ف</a:t>
            </a:r>
            <a:r>
              <a:rPr lang="ar-SA" b="1" dirty="0" smtClean="0"/>
              <a:t>. (</a:t>
            </a:r>
            <a:r>
              <a:rPr lang="en-US" b="1" dirty="0"/>
              <a:t>V.V.</a:t>
            </a:r>
            <a:r>
              <a:rPr lang="ar-SA" b="1" dirty="0" smtClean="0"/>
              <a:t> </a:t>
            </a:r>
            <a:r>
              <a:rPr lang="en-US" b="1" dirty="0" err="1" smtClean="0"/>
              <a:t>Barthold</a:t>
            </a:r>
            <a:r>
              <a:rPr lang="en-US" b="1" dirty="0" smtClean="0"/>
              <a:t>,</a:t>
            </a:r>
            <a:r>
              <a:rPr lang="ar-SA" b="1" dirty="0" smtClean="0"/>
              <a:t>) (1869-1930م</a:t>
            </a:r>
            <a:r>
              <a:rPr lang="ar-SA" b="1" dirty="0"/>
              <a:t>)</a:t>
            </a:r>
            <a:endParaRPr lang="en-US" b="1" dirty="0"/>
          </a:p>
          <a:p>
            <a:pPr rtl="1"/>
            <a:r>
              <a:rPr lang="ar-SA" b="1" dirty="0"/>
              <a:t>درس التاريخ الإسلامي في جامعة بطرسبرج </a:t>
            </a:r>
            <a:endParaRPr lang="ar-SA" b="1" dirty="0" smtClean="0"/>
          </a:p>
          <a:p>
            <a:pPr rtl="1"/>
            <a:r>
              <a:rPr lang="ar-SA" b="1" dirty="0" smtClean="0"/>
              <a:t>عمل </a:t>
            </a:r>
            <a:r>
              <a:rPr lang="ar-SA" b="1" dirty="0"/>
              <a:t>فيها أستاذاً لتاريخ الشرق الإسلامي، </a:t>
            </a:r>
            <a:endParaRPr lang="ar-SA" b="1" dirty="0" smtClean="0"/>
          </a:p>
          <a:p>
            <a:pPr rtl="1"/>
            <a:r>
              <a:rPr lang="ar-SA" b="1" dirty="0" smtClean="0"/>
              <a:t>اهتم </a:t>
            </a:r>
            <a:r>
              <a:rPr lang="ar-SA" b="1" dirty="0"/>
              <a:t>بمصادر التاريخ الإسلامي العربية، كما اهتم بدراسة ابن خلدون ونظريته في الحكم.</a:t>
            </a:r>
            <a:endParaRPr lang="en-US" b="1" dirty="0"/>
          </a:p>
          <a:p>
            <a:pPr rtl="1"/>
            <a:r>
              <a:rPr lang="ar-SA" b="1" dirty="0"/>
              <a:t>انتخب عضواً في مجمع العلوم الروسي ورئيساً للجنة المستشرقين، له كتابات كثيرة في مجال التاريخ الإسلامي وقد كتب عن عمر بن الخطاب.</a:t>
            </a:r>
            <a:endParaRPr lang="en-US" b="1" dirty="0"/>
          </a:p>
          <a:p>
            <a:endParaRPr lang="ar-SA" dirty="0"/>
          </a:p>
        </p:txBody>
      </p:sp>
    </p:spTree>
    <p:extLst>
      <p:ext uri="{BB962C8B-B14F-4D97-AF65-F5344CB8AC3E}">
        <p14:creationId xmlns:p14="http://schemas.microsoft.com/office/powerpoint/2010/main" val="8497035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52400" y="1371600"/>
            <a:ext cx="9601200" cy="5029200"/>
          </a:xfrm>
        </p:spPr>
        <p:txBody>
          <a:bodyPr/>
          <a:lstStyle/>
          <a:p>
            <a:pPr rtl="1"/>
            <a:r>
              <a:rPr lang="ar-SA" b="1" dirty="0" err="1" smtClean="0"/>
              <a:t>كراتشكوفسكي</a:t>
            </a:r>
            <a:r>
              <a:rPr lang="ar-SA" b="1" dirty="0" smtClean="0"/>
              <a:t>، </a:t>
            </a:r>
            <a:r>
              <a:rPr lang="ar-SA" b="1" dirty="0" err="1" smtClean="0"/>
              <a:t>إجناطيوس</a:t>
            </a:r>
            <a:r>
              <a:rPr lang="ar-SA" b="1" dirty="0" smtClean="0"/>
              <a:t> (</a:t>
            </a:r>
            <a:r>
              <a:rPr lang="en-US" dirty="0" err="1" smtClean="0"/>
              <a:t>Krackovskij</a:t>
            </a:r>
            <a:r>
              <a:rPr lang="en-US" dirty="0" smtClean="0"/>
              <a:t>,</a:t>
            </a:r>
            <a:r>
              <a:rPr lang="en-US" dirty="0"/>
              <a:t> </a:t>
            </a:r>
            <a:r>
              <a:rPr lang="en-US" dirty="0" err="1"/>
              <a:t>Ignaij</a:t>
            </a:r>
            <a:r>
              <a:rPr lang="en-US" dirty="0"/>
              <a:t> </a:t>
            </a:r>
            <a:r>
              <a:rPr lang="en-US" dirty="0" err="1"/>
              <a:t>Julianovic</a:t>
            </a:r>
            <a:r>
              <a:rPr lang="en-US" dirty="0" smtClean="0"/>
              <a:t> </a:t>
            </a:r>
            <a:r>
              <a:rPr lang="ar-SA" b="1" dirty="0" smtClean="0"/>
              <a:t>) </a:t>
            </a:r>
          </a:p>
          <a:p>
            <a:pPr rtl="1"/>
            <a:r>
              <a:rPr lang="ar-SA" b="1" dirty="0" smtClean="0"/>
              <a:t>أمضى </a:t>
            </a:r>
            <a:r>
              <a:rPr lang="ar-SA" b="1" dirty="0"/>
              <a:t>طفولته في طشقند حيث تعلم اللغة الأوزبكية، درس اللغات الكلاسيكية اليونانية واللاتينية، بدأ بتعلم اللغة العربية بنفسه. وفي عام 1901م التحق بكلية اللغات الشرقية في جامعة سان </a:t>
            </a:r>
            <a:r>
              <a:rPr lang="ar-SA" b="1" dirty="0" err="1"/>
              <a:t>بترسبرج</a:t>
            </a:r>
            <a:r>
              <a:rPr lang="ar-SA" b="1" dirty="0"/>
              <a:t>، ودرس عدداً من اللغات منها العبرية والحبشية والتركية والفارسية، درس التاريخ الإسلامي على يد المستشرق </a:t>
            </a:r>
            <a:r>
              <a:rPr lang="ar-SA" b="1" dirty="0" err="1"/>
              <a:t>بارتولد</a:t>
            </a:r>
            <a:r>
              <a:rPr lang="ar-SA" b="1" dirty="0"/>
              <a:t>، </a:t>
            </a:r>
            <a:endParaRPr lang="ar-SA" b="1" dirty="0" smtClean="0"/>
          </a:p>
          <a:p>
            <a:pPr rtl="1"/>
            <a:r>
              <a:rPr lang="ar-SA" b="1" dirty="0" smtClean="0"/>
              <a:t>زار </a:t>
            </a:r>
            <a:r>
              <a:rPr lang="ar-SA" b="1" dirty="0"/>
              <a:t>العديد من الدول العربية والإسلامية منها تركيا وسوريا ولبنان ومصر وتعرف إلى كثير من أعلام الفكر العربي الإسلامي منهم الشيخ محمد عبده والشيخ محمد كرد علي وغيرهما اهتم بالشعر العربي في العصر الأموي وفي العصر العباسي. </a:t>
            </a:r>
            <a:endParaRPr lang="ar-SA" dirty="0"/>
          </a:p>
        </p:txBody>
      </p:sp>
    </p:spTree>
    <p:extLst>
      <p:ext uri="{BB962C8B-B14F-4D97-AF65-F5344CB8AC3E}">
        <p14:creationId xmlns:p14="http://schemas.microsoft.com/office/powerpoint/2010/main" val="3203207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endParaRPr lang="en-US" b="1" dirty="0"/>
          </a:p>
          <a:p>
            <a:pPr rtl="1"/>
            <a:r>
              <a:rPr lang="ar-SA" b="1" dirty="0" smtClean="0"/>
              <a:t>إيفانوف، فلاديمير</a:t>
            </a:r>
            <a:r>
              <a:rPr lang="ar-SA" b="1" dirty="0" smtClean="0"/>
              <a:t> (</a:t>
            </a:r>
            <a:r>
              <a:rPr lang="en-US" b="1" dirty="0" err="1" smtClean="0"/>
              <a:t>Ivanov</a:t>
            </a:r>
            <a:r>
              <a:rPr lang="en-US" b="1" dirty="0" smtClean="0"/>
              <a:t>, </a:t>
            </a:r>
            <a:r>
              <a:rPr lang="en-US" b="1" dirty="0"/>
              <a:t>W.</a:t>
            </a:r>
            <a:r>
              <a:rPr lang="ar-SA" b="1" dirty="0" smtClean="0"/>
              <a:t>) </a:t>
            </a:r>
            <a:r>
              <a:rPr lang="ar-SA" b="1" dirty="0" smtClean="0"/>
              <a:t>(1886-1970م</a:t>
            </a:r>
            <a:r>
              <a:rPr lang="ar-SA" b="1" dirty="0"/>
              <a:t>)</a:t>
            </a:r>
            <a:endParaRPr lang="en-US" b="1" dirty="0"/>
          </a:p>
          <a:p>
            <a:pPr rtl="1"/>
            <a:r>
              <a:rPr lang="ar-SA" b="1" dirty="0"/>
              <a:t>اهتم بدراسة الإسماعيلية، ومن آثاره المخطوطات الإسلامية في المتحف الأسيوي، وثائق جديدة لدراسة الحجاج وعقيدة الفاطميين. </a:t>
            </a:r>
            <a:endParaRPr lang="ar-SA" dirty="0"/>
          </a:p>
        </p:txBody>
      </p:sp>
    </p:spTree>
    <p:extLst>
      <p:ext uri="{BB962C8B-B14F-4D97-AF65-F5344CB8AC3E}">
        <p14:creationId xmlns:p14="http://schemas.microsoft.com/office/powerpoint/2010/main" val="32128424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28600" y="1447800"/>
            <a:ext cx="9372600" cy="5181600"/>
          </a:xfrm>
        </p:spPr>
        <p:txBody>
          <a:bodyPr/>
          <a:lstStyle/>
          <a:p>
            <a:pPr rtl="1"/>
            <a:r>
              <a:rPr lang="ar-SA" b="1" dirty="0" err="1" smtClean="0"/>
              <a:t>كريمسكي</a:t>
            </a:r>
            <a:r>
              <a:rPr lang="ar-SA" b="1" dirty="0" smtClean="0"/>
              <a:t>  (</a:t>
            </a:r>
            <a:r>
              <a:rPr lang="en-US" b="1" dirty="0" err="1" smtClean="0"/>
              <a:t>Krymsky</a:t>
            </a:r>
            <a:r>
              <a:rPr lang="en-US" b="1" dirty="0" smtClean="0"/>
              <a:t>,</a:t>
            </a:r>
            <a:r>
              <a:rPr lang="en-US" b="1" dirty="0"/>
              <a:t> A.E.</a:t>
            </a:r>
            <a:r>
              <a:rPr lang="en-US" b="1" dirty="0" smtClean="0"/>
              <a:t> </a:t>
            </a:r>
            <a:r>
              <a:rPr lang="ar-SA" b="1" dirty="0" smtClean="0"/>
              <a:t>) </a:t>
            </a:r>
            <a:r>
              <a:rPr lang="ar-SA" b="1" dirty="0" smtClean="0"/>
              <a:t>(1871-1941م</a:t>
            </a:r>
            <a:r>
              <a:rPr lang="ar-SA" b="1" dirty="0"/>
              <a:t>)</a:t>
            </a:r>
            <a:endParaRPr lang="en-US" b="1" dirty="0"/>
          </a:p>
          <a:p>
            <a:pPr rtl="1"/>
            <a:r>
              <a:rPr lang="ar-SA" b="1" dirty="0"/>
              <a:t>درس في جامعة موسكو في الفترة من 1892م إلى 1896م اللغات السلافية والعربية والفارسية. </a:t>
            </a:r>
            <a:endParaRPr lang="ar-SA" b="1" dirty="0" smtClean="0"/>
          </a:p>
          <a:p>
            <a:pPr rtl="1"/>
            <a:r>
              <a:rPr lang="ar-SA" b="1" dirty="0" smtClean="0"/>
              <a:t>عاش </a:t>
            </a:r>
            <a:r>
              <a:rPr lang="ar-SA" b="1" dirty="0"/>
              <a:t>في سوريا في الفترة من 1896م إلى 1898م، </a:t>
            </a:r>
            <a:endParaRPr lang="ar-SA" b="1" dirty="0" smtClean="0"/>
          </a:p>
          <a:p>
            <a:pPr rtl="1"/>
            <a:r>
              <a:rPr lang="ar-SA" b="1" dirty="0" smtClean="0"/>
              <a:t>عمل </a:t>
            </a:r>
            <a:r>
              <a:rPr lang="ar-SA" b="1" dirty="0"/>
              <a:t>أستاذاً للعربية وآدابها في كلية </a:t>
            </a:r>
            <a:r>
              <a:rPr lang="ar-SA" b="1" dirty="0" err="1"/>
              <a:t>لازاريف</a:t>
            </a:r>
            <a:r>
              <a:rPr lang="ar-SA" b="1" dirty="0"/>
              <a:t>، وأستاذاً للعربية في قازنا من 1898م إلى 1918م. تولى منصب سكرتير مجمع العلوم الأكراني. وترأس قسم الدراسات العليا في </a:t>
            </a:r>
            <a:r>
              <a:rPr lang="ar-SA" b="1" dirty="0" err="1"/>
              <a:t>خاكوف</a:t>
            </a:r>
            <a:r>
              <a:rPr lang="ar-SA" b="1" dirty="0"/>
              <a:t> بعد الثورة البلشفية 1917م. من آثاره (العالم الإسلامي ومستقبله،1889م)، (تاريخ الإسلام في جزأين 1904م) و(الأدب العربي الحديث في القرنين الثامن عشر والتاسع عشر، موسكو 1906م</a:t>
            </a:r>
            <a:r>
              <a:rPr lang="ar-SA" b="1" dirty="0" smtClean="0"/>
              <a:t>)</a:t>
            </a:r>
            <a:endParaRPr lang="ar-SA" dirty="0"/>
          </a:p>
          <a:p>
            <a:endParaRPr lang="ar-SA" dirty="0"/>
          </a:p>
          <a:p>
            <a:endParaRPr lang="ar-SA" dirty="0"/>
          </a:p>
        </p:txBody>
      </p:sp>
    </p:spTree>
    <p:extLst>
      <p:ext uri="{BB962C8B-B14F-4D97-AF65-F5344CB8AC3E}">
        <p14:creationId xmlns:p14="http://schemas.microsoft.com/office/powerpoint/2010/main" val="4147330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152400" y="1600200"/>
            <a:ext cx="9448800" cy="4525963"/>
          </a:xfrm>
        </p:spPr>
        <p:txBody>
          <a:bodyPr/>
          <a:lstStyle/>
          <a:p>
            <a:pPr rtl="1"/>
            <a:r>
              <a:rPr lang="ar-SA" b="1" dirty="0" err="1" smtClean="0"/>
              <a:t>شميت</a:t>
            </a:r>
            <a:r>
              <a:rPr lang="ar-SA" b="1" dirty="0" smtClean="0"/>
              <a:t> (</a:t>
            </a:r>
            <a:r>
              <a:rPr lang="en-US" b="1" dirty="0" smtClean="0"/>
              <a:t>Schmidt,</a:t>
            </a:r>
            <a:r>
              <a:rPr lang="en-US" b="1" dirty="0"/>
              <a:t> A.E.</a:t>
            </a:r>
            <a:r>
              <a:rPr lang="en-US" b="1" dirty="0" smtClean="0"/>
              <a:t> </a:t>
            </a:r>
            <a:r>
              <a:rPr lang="ar-SA" b="1" dirty="0" smtClean="0"/>
              <a:t>)</a:t>
            </a:r>
            <a:r>
              <a:rPr lang="en-US" b="1" dirty="0" smtClean="0"/>
              <a:t> </a:t>
            </a:r>
            <a:r>
              <a:rPr lang="ar-SA" b="1" dirty="0" smtClean="0"/>
              <a:t>(1871-1941م</a:t>
            </a:r>
            <a:r>
              <a:rPr lang="ar-SA" b="1" dirty="0"/>
              <a:t>)</a:t>
            </a:r>
            <a:endParaRPr lang="en-US" b="1" dirty="0"/>
          </a:p>
          <a:p>
            <a:pPr rtl="1"/>
            <a:r>
              <a:rPr lang="ar-SA" b="1" dirty="0"/>
              <a:t>تلقى تعليمه على يد المستشرقين </a:t>
            </a:r>
            <a:r>
              <a:rPr lang="ar-SA" b="1" dirty="0" err="1"/>
              <a:t>روزين</a:t>
            </a:r>
            <a:r>
              <a:rPr lang="ar-SA" b="1" dirty="0"/>
              <a:t> </a:t>
            </a:r>
            <a:r>
              <a:rPr lang="ar-SA" b="1" dirty="0" err="1"/>
              <a:t>وجولدزيهر</a:t>
            </a:r>
            <a:r>
              <a:rPr lang="ar-SA" b="1" dirty="0"/>
              <a:t>، تخصص في دراسة اللغة العربية والتاريخ الإسلامي، </a:t>
            </a:r>
            <a:endParaRPr lang="ar-SA" b="1" dirty="0" smtClean="0"/>
          </a:p>
          <a:p>
            <a:pPr rtl="1"/>
            <a:r>
              <a:rPr lang="ar-SA" b="1" dirty="0" smtClean="0"/>
              <a:t>عمل </a:t>
            </a:r>
            <a:r>
              <a:rPr lang="ar-SA" b="1" dirty="0"/>
              <a:t>أستاذاً في جامعة </a:t>
            </a:r>
            <a:r>
              <a:rPr lang="ar-SA" b="1" dirty="0" err="1"/>
              <a:t>بطرسبرح</a:t>
            </a:r>
            <a:r>
              <a:rPr lang="ar-SA" b="1" dirty="0"/>
              <a:t> مدة عشرين سنة، </a:t>
            </a:r>
            <a:endParaRPr lang="ar-SA" b="1" dirty="0"/>
          </a:p>
          <a:p>
            <a:pPr rtl="1"/>
            <a:r>
              <a:rPr lang="ar-SA" b="1" dirty="0" smtClean="0"/>
              <a:t>انتقل </a:t>
            </a:r>
            <a:r>
              <a:rPr lang="ar-SA" b="1" dirty="0"/>
              <a:t>إلى طشقند عام 1920م ليؤسس جامعة فيها وكان أول رئيس </a:t>
            </a:r>
            <a:r>
              <a:rPr lang="ar-SA" b="1" dirty="0" smtClean="0"/>
              <a:t>لها</a:t>
            </a:r>
          </a:p>
          <a:p>
            <a:pPr rtl="1"/>
            <a:r>
              <a:rPr lang="ar-SA" b="1" dirty="0" smtClean="0"/>
              <a:t>من آثاره: تاريخ الإسلام </a:t>
            </a:r>
            <a:r>
              <a:rPr lang="ar-SA" b="1" dirty="0" smtClean="0"/>
              <a:t>، </a:t>
            </a:r>
            <a:r>
              <a:rPr lang="ar-SA" b="1" dirty="0" smtClean="0"/>
              <a:t>النبي </a:t>
            </a:r>
            <a:r>
              <a:rPr lang="ar-SA" b="1" dirty="0"/>
              <a:t>محمد </a:t>
            </a:r>
            <a:r>
              <a:rPr lang="ar-SA" b="1" dirty="0" smtClean="0">
                <a:sym typeface="AGA Arabesque"/>
              </a:rPr>
              <a:t></a:t>
            </a:r>
            <a:r>
              <a:rPr lang="ar-SA" b="1" dirty="0" smtClean="0"/>
              <a:t> ، محاولة </a:t>
            </a:r>
            <a:r>
              <a:rPr lang="ar-SA" b="1" dirty="0"/>
              <a:t>التقريب بين السنة والشيعة, </a:t>
            </a:r>
            <a:r>
              <a:rPr lang="ar-SA" b="1" dirty="0" smtClean="0"/>
              <a:t>فهرس </a:t>
            </a:r>
            <a:r>
              <a:rPr lang="ar-SA" b="1" dirty="0"/>
              <a:t>المخطوطات العربية في </a:t>
            </a:r>
            <a:r>
              <a:rPr lang="ar-SA" b="1" dirty="0" smtClean="0"/>
              <a:t>طشقند.</a:t>
            </a:r>
            <a:endParaRPr lang="en-US" b="1" dirty="0"/>
          </a:p>
          <a:p>
            <a:endParaRPr lang="ar-SA" dirty="0"/>
          </a:p>
        </p:txBody>
      </p:sp>
    </p:spTree>
    <p:extLst>
      <p:ext uri="{BB962C8B-B14F-4D97-AF65-F5344CB8AC3E}">
        <p14:creationId xmlns:p14="http://schemas.microsoft.com/office/powerpoint/2010/main" val="15790975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مدارس الاستشراق دول أوروبا الأخرى</a:t>
            </a:r>
            <a:endParaRPr lang="ar-SA" dirty="0"/>
          </a:p>
        </p:txBody>
      </p:sp>
      <p:sp>
        <p:nvSpPr>
          <p:cNvPr id="3" name="عنصر نائب للمحتوى 2"/>
          <p:cNvSpPr>
            <a:spLocks noGrp="1"/>
          </p:cNvSpPr>
          <p:nvPr>
            <p:ph idx="1"/>
          </p:nvPr>
        </p:nvSpPr>
        <p:spPr/>
        <p:txBody>
          <a:bodyPr/>
          <a:lstStyle/>
          <a:p>
            <a:pPr rtl="1"/>
            <a:r>
              <a:rPr lang="ar-SA" b="1" dirty="0" smtClean="0"/>
              <a:t>بوهل (</a:t>
            </a:r>
            <a:r>
              <a:rPr lang="en-US" b="1" dirty="0"/>
              <a:t>F. </a:t>
            </a:r>
            <a:r>
              <a:rPr lang="en-US" b="1" dirty="0" smtClean="0"/>
              <a:t>Buhl, </a:t>
            </a:r>
            <a:r>
              <a:rPr lang="ar-SA" b="1" dirty="0" smtClean="0"/>
              <a:t>) </a:t>
            </a:r>
            <a:r>
              <a:rPr lang="ar-SA" b="1" dirty="0" smtClean="0"/>
              <a:t>(1850-1932م</a:t>
            </a:r>
            <a:r>
              <a:rPr lang="ar-SA" b="1" dirty="0"/>
              <a:t>)</a:t>
            </a:r>
            <a:endParaRPr lang="en-US" b="1" dirty="0"/>
          </a:p>
          <a:p>
            <a:pPr rtl="1"/>
            <a:r>
              <a:rPr lang="ar-SA" b="1" dirty="0"/>
              <a:t>ولد في كوبنهاجن بالدنمارك، درس اللاهوت وتعلم العربية، درس بجامعتي فينا </a:t>
            </a:r>
            <a:r>
              <a:rPr lang="ar-SA" b="1" dirty="0" err="1"/>
              <a:t>وليبزيج</a:t>
            </a:r>
            <a:r>
              <a:rPr lang="ar-SA" b="1" dirty="0"/>
              <a:t> </a:t>
            </a:r>
            <a:r>
              <a:rPr lang="ar-SA" b="1" dirty="0" smtClean="0"/>
              <a:t>1876-1978م</a:t>
            </a:r>
            <a:r>
              <a:rPr lang="ar-SA" b="1" dirty="0"/>
              <a:t>، </a:t>
            </a:r>
            <a:endParaRPr lang="ar-SA" b="1" dirty="0" smtClean="0"/>
          </a:p>
          <a:p>
            <a:pPr rtl="1"/>
            <a:r>
              <a:rPr lang="ar-SA" b="1" dirty="0" smtClean="0"/>
              <a:t>زار </a:t>
            </a:r>
            <a:r>
              <a:rPr lang="ar-SA" b="1" dirty="0"/>
              <a:t>العديد من البلاد العربية والإسلامية منها مصر وفلسطين وسوريا ولبنان وتركيا، نال الدكتوراه في النحو العربي وتاريخ اللغة، </a:t>
            </a:r>
            <a:endParaRPr lang="ar-SA" b="1" dirty="0" smtClean="0"/>
          </a:p>
          <a:p>
            <a:pPr rtl="1"/>
            <a:r>
              <a:rPr lang="ar-SA" b="1" dirty="0" smtClean="0"/>
              <a:t>عمل </a:t>
            </a:r>
            <a:r>
              <a:rPr lang="ar-SA" b="1" dirty="0"/>
              <a:t>أستاذاً "للعهد القديم" بجامعة كوبنهاجن، من آثاره كتابه عن </a:t>
            </a:r>
            <a:r>
              <a:rPr lang="ar-SA" b="1" dirty="0" smtClean="0"/>
              <a:t>الرسول، </a:t>
            </a:r>
            <a:r>
              <a:rPr lang="ar-SA" b="1" dirty="0"/>
              <a:t>وترجم معاني بعض أجزاء من القرآن الكريم إلى اللغة الدنماركية</a:t>
            </a:r>
            <a:r>
              <a:rPr lang="ar-SA" b="1" dirty="0" smtClean="0"/>
              <a:t>.</a:t>
            </a:r>
            <a:endParaRPr lang="ar-SA" dirty="0"/>
          </a:p>
        </p:txBody>
      </p:sp>
    </p:spTree>
    <p:extLst>
      <p:ext uri="{BB962C8B-B14F-4D97-AF65-F5344CB8AC3E}">
        <p14:creationId xmlns:p14="http://schemas.microsoft.com/office/powerpoint/2010/main" val="1479717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المستشرقون من المانيا</a:t>
            </a:r>
            <a:endParaRPr lang="ar-SA" sz="3200" dirty="0"/>
          </a:p>
        </p:txBody>
      </p:sp>
      <p:sp>
        <p:nvSpPr>
          <p:cNvPr id="3" name="عنصر نائب للمحتوى 2"/>
          <p:cNvSpPr>
            <a:spLocks noGrp="1"/>
          </p:cNvSpPr>
          <p:nvPr>
            <p:ph idx="1"/>
          </p:nvPr>
        </p:nvSpPr>
        <p:spPr/>
        <p:txBody>
          <a:bodyPr/>
          <a:lstStyle/>
          <a:p>
            <a:pPr rtl="1"/>
            <a:r>
              <a:rPr lang="ar-SA" b="1" dirty="0" smtClean="0"/>
              <a:t>اهتم </a:t>
            </a:r>
            <a:r>
              <a:rPr lang="ar-SA" b="1" dirty="0"/>
              <a:t>الباحثون الألمان بالدراسات العربية الإسلامية منذ عهد مبكر فقد ثبت أن مارتن لوثر كان من الذين تأثروا بالفكر الإسلامي حينما تمرد على الكنيسة الكاثوليكية في روما، ولكن موقف لوثر كان عدائيا جداً من الإسلام وبخاصة الدولة العثمانية. </a:t>
            </a:r>
          </a:p>
          <a:p>
            <a:pPr rtl="1"/>
            <a:r>
              <a:rPr lang="ar-SA" b="1" dirty="0" smtClean="0"/>
              <a:t>تميز </a:t>
            </a:r>
            <a:r>
              <a:rPr lang="ar-SA" b="1" dirty="0"/>
              <a:t>المستشرقون الألمان بالجدية في البحث حتى اصطبغت الدراسات الإسلامية في أوروبا في وقت من الأوقات بالصبغة الألمانية. </a:t>
            </a:r>
          </a:p>
        </p:txBody>
      </p:sp>
    </p:spTree>
    <p:extLst>
      <p:ext uri="{BB962C8B-B14F-4D97-AF65-F5344CB8AC3E}">
        <p14:creationId xmlns:p14="http://schemas.microsoft.com/office/powerpoint/2010/main" val="2405181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smtClean="0"/>
              <a:t>رايسكه</a:t>
            </a:r>
            <a:r>
              <a:rPr lang="ar-SA" b="1" dirty="0" smtClean="0"/>
              <a:t>، </a:t>
            </a:r>
            <a:r>
              <a:rPr lang="ar-SA" b="1" dirty="0"/>
              <a:t>يوهان </a:t>
            </a:r>
            <a:r>
              <a:rPr lang="ar-SA" b="1" dirty="0" smtClean="0"/>
              <a:t>جاكوب (</a:t>
            </a:r>
            <a:r>
              <a:rPr lang="en-US" b="1" dirty="0" err="1" smtClean="0"/>
              <a:t>Reiske</a:t>
            </a:r>
            <a:r>
              <a:rPr lang="en-US" b="1" dirty="0" smtClean="0"/>
              <a:t>, </a:t>
            </a:r>
            <a:r>
              <a:rPr lang="en-US" b="1" dirty="0"/>
              <a:t>Johann </a:t>
            </a:r>
            <a:r>
              <a:rPr lang="en-US" b="1" dirty="0" err="1"/>
              <a:t>Jakob</a:t>
            </a:r>
            <a:r>
              <a:rPr lang="en-US" b="1" dirty="0" smtClean="0"/>
              <a:t> </a:t>
            </a:r>
            <a:r>
              <a:rPr lang="ar-SA" b="1" dirty="0" smtClean="0"/>
              <a:t>) (1716- 1774م)</a:t>
            </a:r>
            <a:endParaRPr lang="en-US" b="1" dirty="0"/>
          </a:p>
          <a:p>
            <a:pPr rtl="1"/>
            <a:r>
              <a:rPr lang="ar-SA" b="1" dirty="0"/>
              <a:t>يعد </a:t>
            </a:r>
            <a:r>
              <a:rPr lang="ar-SA" b="1" dirty="0" err="1"/>
              <a:t>رايسكه</a:t>
            </a:r>
            <a:r>
              <a:rPr lang="ar-SA" b="1" dirty="0"/>
              <a:t> مؤسس الدراسات العربية في ألمانيا حيث بدأ تعليم نفسه العربية ثم درس في جامعة </a:t>
            </a:r>
            <a:r>
              <a:rPr lang="ar-SA" b="1" dirty="0" err="1" smtClean="0"/>
              <a:t>ليبزيج</a:t>
            </a:r>
            <a:r>
              <a:rPr lang="ar-SA" b="1" dirty="0" smtClean="0"/>
              <a:t>(</a:t>
            </a:r>
            <a:r>
              <a:rPr lang="en-US" b="1" dirty="0"/>
              <a:t>Leipzig</a:t>
            </a:r>
            <a:r>
              <a:rPr lang="ar-SA" b="1" dirty="0"/>
              <a:t> ) وانتقل إلى جامعة ليدن لدراسة المخطوطات العربية فيها كما اهتم بدراسة اللغة العربية والحضارة الإسلامية </a:t>
            </a:r>
          </a:p>
          <a:p>
            <a:pPr rtl="1"/>
            <a:r>
              <a:rPr lang="ar-SA" b="1" dirty="0" smtClean="0"/>
              <a:t>ابتعد </a:t>
            </a:r>
            <a:r>
              <a:rPr lang="ar-SA" b="1" dirty="0"/>
              <a:t>بالدراسات العربية الإسلامية عن الارتباط بالدراسات اللاهوتية التي كانت تميز هذه الدراسات في القرون </a:t>
            </a:r>
            <a:r>
              <a:rPr lang="ar-SA" b="1" dirty="0" smtClean="0"/>
              <a:t>الوسطى.</a:t>
            </a:r>
            <a:endParaRPr lang="ar-SA" dirty="0"/>
          </a:p>
        </p:txBody>
      </p:sp>
    </p:spTree>
    <p:extLst>
      <p:ext uri="{BB962C8B-B14F-4D97-AF65-F5344CB8AC3E}">
        <p14:creationId xmlns:p14="http://schemas.microsoft.com/office/powerpoint/2010/main" val="849925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smtClean="0"/>
              <a:t>فيلهاوزن</a:t>
            </a:r>
            <a:r>
              <a:rPr lang="ar-SA" b="1" dirty="0" smtClean="0"/>
              <a:t>، يوليوس (</a:t>
            </a:r>
            <a:r>
              <a:rPr lang="en-US" b="1" dirty="0" err="1" smtClean="0"/>
              <a:t>Wellhausen</a:t>
            </a:r>
            <a:r>
              <a:rPr lang="en-US" b="1" dirty="0" smtClean="0"/>
              <a:t>, </a:t>
            </a:r>
            <a:r>
              <a:rPr lang="en-US" b="1" dirty="0" err="1"/>
              <a:t>Jullius</a:t>
            </a:r>
            <a:r>
              <a:rPr lang="en-US" b="1" dirty="0" smtClean="0"/>
              <a:t> </a:t>
            </a:r>
            <a:r>
              <a:rPr lang="ar-SA" b="1" dirty="0" smtClean="0"/>
              <a:t>) (1844-1918م) </a:t>
            </a:r>
          </a:p>
          <a:p>
            <a:pPr rtl="1"/>
            <a:r>
              <a:rPr lang="ar-SA" b="1" dirty="0" smtClean="0"/>
              <a:t>مسترق ألماني، تخصص </a:t>
            </a:r>
            <a:r>
              <a:rPr lang="ar-SA" b="1" dirty="0"/>
              <a:t>في دراسة التاريخ الإسلامي والفرق الإسلامية، من أبرز إنتاجه تحقيق تاريخ الطبري، </a:t>
            </a:r>
            <a:endParaRPr lang="ar-SA" b="1" dirty="0" smtClean="0"/>
          </a:p>
          <a:p>
            <a:pPr rtl="1"/>
            <a:r>
              <a:rPr lang="ar-SA" b="1" dirty="0" smtClean="0"/>
              <a:t>له كتاب </a:t>
            </a:r>
            <a:r>
              <a:rPr lang="ar-SA" b="1" dirty="0"/>
              <a:t>بعنوان ’الإمبراطورية العربية وسقوطها‘ </a:t>
            </a:r>
            <a:endParaRPr lang="ar-SA" b="1" dirty="0" smtClean="0"/>
          </a:p>
          <a:p>
            <a:pPr rtl="1"/>
            <a:r>
              <a:rPr lang="ar-SA" b="1" dirty="0" smtClean="0"/>
              <a:t>من </a:t>
            </a:r>
            <a:r>
              <a:rPr lang="ar-SA" b="1" dirty="0"/>
              <a:t>اهتماماته بالفرق الإسلامية تأليف كتابيه ’الأحزاب المعارضة في الإسلام‘ وكتابه ’الخوارج والشيعة‘ </a:t>
            </a:r>
          </a:p>
          <a:p>
            <a:pPr rtl="1"/>
            <a:r>
              <a:rPr lang="ar-SA" b="1" dirty="0" smtClean="0"/>
              <a:t>له كتاب </a:t>
            </a:r>
            <a:r>
              <a:rPr lang="ar-SA" b="1" dirty="0"/>
              <a:t>عن الرسول </a:t>
            </a:r>
            <a:r>
              <a:rPr lang="ar-SA" b="1" dirty="0" smtClean="0">
                <a:sym typeface="AGA Arabesque"/>
              </a:rPr>
              <a:t> </a:t>
            </a:r>
            <a:r>
              <a:rPr lang="ar-SA" b="1" dirty="0" smtClean="0"/>
              <a:t>بعنوان: «تنظيم </a:t>
            </a:r>
            <a:r>
              <a:rPr lang="ar-SA" b="1" dirty="0"/>
              <a:t>محمد للجماعة في </a:t>
            </a:r>
            <a:r>
              <a:rPr lang="ar-SA" b="1" dirty="0" smtClean="0"/>
              <a:t>المدينة» وكتاب آخر «محمد </a:t>
            </a:r>
            <a:r>
              <a:rPr lang="ar-SA" b="1" dirty="0"/>
              <a:t>والسفارات التي وجهت </a:t>
            </a:r>
            <a:r>
              <a:rPr lang="ar-SA" b="1" dirty="0" smtClean="0"/>
              <a:t>إليه».</a:t>
            </a:r>
            <a:endParaRPr lang="ar-SA" dirty="0"/>
          </a:p>
        </p:txBody>
      </p:sp>
    </p:spTree>
    <p:extLst>
      <p:ext uri="{BB962C8B-B14F-4D97-AF65-F5344CB8AC3E}">
        <p14:creationId xmlns:p14="http://schemas.microsoft.com/office/powerpoint/2010/main" val="36878850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33400" y="1371600"/>
            <a:ext cx="8915400" cy="5105400"/>
          </a:xfrm>
        </p:spPr>
        <p:txBody>
          <a:bodyPr/>
          <a:lstStyle/>
          <a:p>
            <a:pPr rtl="1"/>
            <a:r>
              <a:rPr lang="ar-SA" b="1" dirty="0" err="1" smtClean="0"/>
              <a:t>نولدكه</a:t>
            </a:r>
            <a:r>
              <a:rPr lang="ar-SA" b="1" dirty="0" smtClean="0"/>
              <a:t>، ثيودور (</a:t>
            </a:r>
            <a:r>
              <a:rPr lang="en-US" b="1" dirty="0" err="1" smtClean="0"/>
              <a:t>Noldeke</a:t>
            </a:r>
            <a:r>
              <a:rPr lang="en-US" b="1" dirty="0" smtClean="0"/>
              <a:t>, </a:t>
            </a:r>
            <a:r>
              <a:rPr lang="en-US" b="1" dirty="0"/>
              <a:t>Theodor</a:t>
            </a:r>
            <a:r>
              <a:rPr lang="en-US" b="1" dirty="0" smtClean="0"/>
              <a:t> </a:t>
            </a:r>
            <a:r>
              <a:rPr lang="ar-SA" b="1" dirty="0" smtClean="0"/>
              <a:t>) (1836- 1930م) </a:t>
            </a:r>
          </a:p>
          <a:p>
            <a:pPr rtl="1"/>
            <a:r>
              <a:rPr lang="ar-SA" b="1" dirty="0" smtClean="0"/>
              <a:t>ولد </a:t>
            </a:r>
            <a:r>
              <a:rPr lang="ar-SA" b="1" dirty="0"/>
              <a:t>في </a:t>
            </a:r>
            <a:r>
              <a:rPr lang="ar-SA" b="1" dirty="0" err="1"/>
              <a:t>هامبرج</a:t>
            </a:r>
            <a:r>
              <a:rPr lang="ar-SA" b="1" dirty="0"/>
              <a:t> </a:t>
            </a:r>
            <a:r>
              <a:rPr lang="ar-SA" b="1" dirty="0" smtClean="0"/>
              <a:t>، </a:t>
            </a:r>
            <a:r>
              <a:rPr lang="ar-SA" b="1" dirty="0"/>
              <a:t>ودرس فيها اللغة العربية </a:t>
            </a:r>
            <a:endParaRPr lang="ar-SA" b="1" dirty="0" smtClean="0"/>
          </a:p>
          <a:p>
            <a:pPr rtl="1"/>
            <a:r>
              <a:rPr lang="ar-SA" b="1" dirty="0" smtClean="0"/>
              <a:t>درّس </a:t>
            </a:r>
            <a:r>
              <a:rPr lang="ar-SA" b="1" dirty="0"/>
              <a:t>في جامعة </a:t>
            </a:r>
            <a:r>
              <a:rPr lang="ar-SA" b="1" dirty="0" err="1"/>
              <a:t>ليبزيج</a:t>
            </a:r>
            <a:r>
              <a:rPr lang="ar-SA" b="1" dirty="0"/>
              <a:t> وفينا وليدن وبرلين. عيّن أستاذاً للغات الإسلامية والتاريخ الإسلامي في جامعة </a:t>
            </a:r>
            <a:r>
              <a:rPr lang="ar-SA" b="1" dirty="0" err="1"/>
              <a:t>توبنجن</a:t>
            </a:r>
            <a:r>
              <a:rPr lang="ar-SA" b="1" dirty="0"/>
              <a:t>، وعمل أيضاً في جامعة </a:t>
            </a:r>
            <a:r>
              <a:rPr lang="ar-SA" b="1" dirty="0" err="1"/>
              <a:t>ستراستبرج</a:t>
            </a:r>
            <a:r>
              <a:rPr lang="ar-SA" b="1" dirty="0"/>
              <a:t>. </a:t>
            </a:r>
            <a:endParaRPr lang="ar-SA" b="1" dirty="0" smtClean="0"/>
          </a:p>
          <a:p>
            <a:pPr rtl="1"/>
            <a:r>
              <a:rPr lang="ar-SA" b="1" dirty="0" smtClean="0"/>
              <a:t>اهتم </a:t>
            </a:r>
            <a:r>
              <a:rPr lang="ar-SA" b="1" dirty="0"/>
              <a:t>بالشعر والجاهلي وبقواعد اللغة العربية وأصدر كتاباً بعنوان </a:t>
            </a:r>
            <a:r>
              <a:rPr lang="ar-SA" b="1" dirty="0" smtClean="0"/>
              <a:t>«مختارات </a:t>
            </a:r>
            <a:r>
              <a:rPr lang="ar-SA" b="1" dirty="0"/>
              <a:t>من الشعر </a:t>
            </a:r>
            <a:r>
              <a:rPr lang="ar-SA" b="1" dirty="0" smtClean="0"/>
              <a:t>العربي» </a:t>
            </a:r>
            <a:r>
              <a:rPr lang="ar-SA" b="1" dirty="0"/>
              <a:t>من أهم مؤلفاته كتابه </a:t>
            </a:r>
            <a:r>
              <a:rPr lang="ar-SA" b="1" dirty="0" smtClean="0"/>
              <a:t>«تاريخ القرآن» </a:t>
            </a:r>
            <a:r>
              <a:rPr lang="ar-SA" b="1" dirty="0"/>
              <a:t>نشره عام 1860 وهو رسالته للدكتوراه وفيه تناول ترتيب سور القرآن الكريم وحاول أن يجعل لها ترتيباً ابتدعه. </a:t>
            </a:r>
          </a:p>
          <a:p>
            <a:pPr rtl="1"/>
            <a:r>
              <a:rPr lang="ar-SA" b="1" dirty="0" smtClean="0"/>
              <a:t>عدّه عبد </a:t>
            </a:r>
            <a:r>
              <a:rPr lang="ar-SA" b="1" dirty="0"/>
              <a:t>الرحمن بدوي </a:t>
            </a:r>
            <a:r>
              <a:rPr lang="ar-SA" b="1" dirty="0" smtClean="0"/>
              <a:t>شيخ </a:t>
            </a:r>
            <a:r>
              <a:rPr lang="ar-SA" b="1" dirty="0"/>
              <a:t>المستشرقين الألمان</a:t>
            </a:r>
            <a:r>
              <a:rPr lang="ar-SA" b="1" dirty="0" smtClean="0"/>
              <a:t>.</a:t>
            </a:r>
            <a:endParaRPr lang="ar-SA" dirty="0"/>
          </a:p>
        </p:txBody>
      </p:sp>
    </p:spTree>
    <p:extLst>
      <p:ext uri="{BB962C8B-B14F-4D97-AF65-F5344CB8AC3E}">
        <p14:creationId xmlns:p14="http://schemas.microsoft.com/office/powerpoint/2010/main" val="1294075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371600"/>
            <a:ext cx="8915400" cy="5029200"/>
          </a:xfrm>
        </p:spPr>
        <p:txBody>
          <a:bodyPr/>
          <a:lstStyle/>
          <a:p>
            <a:pPr rtl="1"/>
            <a:r>
              <a:rPr lang="ar-SA" b="1" dirty="0" smtClean="0"/>
              <a:t>بروكلمان، كارل (</a:t>
            </a:r>
            <a:r>
              <a:rPr lang="en-US" b="1" dirty="0" err="1" smtClean="0"/>
              <a:t>Brockelmann</a:t>
            </a:r>
            <a:r>
              <a:rPr lang="en-US" b="1" dirty="0" smtClean="0"/>
              <a:t>,</a:t>
            </a:r>
            <a:r>
              <a:rPr lang="en-US" b="1" dirty="0"/>
              <a:t> </a:t>
            </a:r>
            <a:r>
              <a:rPr lang="en-US" b="1" dirty="0" smtClean="0"/>
              <a:t>Carl</a:t>
            </a:r>
            <a:r>
              <a:rPr lang="ar-SA" b="1" dirty="0" smtClean="0"/>
              <a:t>) (1868- 1956م ) ولد في مدينة </a:t>
            </a:r>
            <a:r>
              <a:rPr lang="ar-SA" b="1" dirty="0"/>
              <a:t>روستوك، بدأ دراسة اللغة العربية وهو في المرحلة الثانوية، ودرس في الجامعة بالإضافة إلى اللغات الشرقية اللغات الكلاسيكية (اليونانية واللاتينية) ودرس على يدي المستشرق </a:t>
            </a:r>
            <a:r>
              <a:rPr lang="ar-SA" b="1" dirty="0" err="1"/>
              <a:t>نولدكه</a:t>
            </a:r>
            <a:r>
              <a:rPr lang="ar-SA" b="1" dirty="0"/>
              <a:t>. </a:t>
            </a:r>
            <a:endParaRPr lang="ar-SA" b="1" dirty="0" smtClean="0"/>
          </a:p>
          <a:p>
            <a:pPr rtl="1"/>
            <a:r>
              <a:rPr lang="ar-SA" b="1" dirty="0" smtClean="0"/>
              <a:t>اهتم </a:t>
            </a:r>
            <a:r>
              <a:rPr lang="ar-SA" b="1" dirty="0"/>
              <a:t>بدراسة التاريخ الإسلامي وله في هذا المجال كتاب مشهور </a:t>
            </a:r>
            <a:r>
              <a:rPr lang="ar-SA" b="1" dirty="0" smtClean="0"/>
              <a:t>«تاريخ </a:t>
            </a:r>
            <a:r>
              <a:rPr lang="ar-SA" b="1" dirty="0"/>
              <a:t>الشعوب </a:t>
            </a:r>
            <a:r>
              <a:rPr lang="ar-SA" b="1" dirty="0" smtClean="0"/>
              <a:t>الإسلامية» </a:t>
            </a:r>
            <a:endParaRPr lang="en-US" b="1" dirty="0"/>
          </a:p>
          <a:p>
            <a:pPr rtl="1"/>
            <a:r>
              <a:rPr lang="ar-SA" b="1" dirty="0"/>
              <a:t>ومن أشهر مؤلفاته كتاب ’تاريخ الأدب العربي‘ الذي ترجم في ستة مجلدات وفيه رصد لما كتب في اللغة العربية في العلوم المختلفة من مخطوطات ووصفها ومكان وجودها</a:t>
            </a:r>
            <a:r>
              <a:rPr lang="ar-SA" b="1" dirty="0" smtClean="0"/>
              <a:t>.</a:t>
            </a:r>
            <a:endParaRPr lang="ar-SA" dirty="0"/>
          </a:p>
          <a:p>
            <a:endParaRPr lang="ar-SA" dirty="0"/>
          </a:p>
          <a:p>
            <a:endParaRPr lang="ar-SA" dirty="0"/>
          </a:p>
          <a:p>
            <a:endParaRPr lang="ar-SA" dirty="0"/>
          </a:p>
        </p:txBody>
      </p:sp>
    </p:spTree>
    <p:extLst>
      <p:ext uri="{BB962C8B-B14F-4D97-AF65-F5344CB8AC3E}">
        <p14:creationId xmlns:p14="http://schemas.microsoft.com/office/powerpoint/2010/main" val="4127199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شمّيل، </a:t>
            </a:r>
            <a:r>
              <a:rPr lang="ar-SA" b="1" dirty="0"/>
              <a:t>آنا </a:t>
            </a:r>
            <a:r>
              <a:rPr lang="ar-SA" b="1" dirty="0" smtClean="0"/>
              <a:t>ماري (</a:t>
            </a:r>
            <a:r>
              <a:rPr lang="en-US" sz="2800" b="1" dirty="0" err="1" smtClean="0"/>
              <a:t>Schimmel</a:t>
            </a:r>
            <a:r>
              <a:rPr lang="en-US" sz="2800" b="1" dirty="0" smtClean="0"/>
              <a:t>,</a:t>
            </a:r>
            <a:r>
              <a:rPr lang="en-US" sz="2800" b="1" dirty="0"/>
              <a:t> </a:t>
            </a:r>
            <a:r>
              <a:rPr lang="en-US" sz="2800" b="1" dirty="0" smtClean="0"/>
              <a:t>Annemarie</a:t>
            </a:r>
            <a:r>
              <a:rPr lang="ar-SA" b="1" dirty="0" smtClean="0"/>
              <a:t>) (1922- 2003م)  </a:t>
            </a:r>
          </a:p>
          <a:p>
            <a:pPr rtl="1"/>
            <a:r>
              <a:rPr lang="ar-SA" b="1" dirty="0" smtClean="0"/>
              <a:t>من </a:t>
            </a:r>
            <a:r>
              <a:rPr lang="ar-SA" b="1" dirty="0"/>
              <a:t>أشهر المستشرقين الألمان المعاصرين بدأت دراسة اللغة العربية في سن الخامسة عشرة وتتقن العديد من لغات المسلمين وهي التركية والفارسية والأوردو. </a:t>
            </a:r>
            <a:endParaRPr lang="ar-SA" b="1" dirty="0" smtClean="0"/>
          </a:p>
          <a:p>
            <a:pPr rtl="1"/>
            <a:r>
              <a:rPr lang="ar-SA" b="1" dirty="0" smtClean="0"/>
              <a:t>درّست </a:t>
            </a:r>
            <a:r>
              <a:rPr lang="ar-SA" b="1" dirty="0"/>
              <a:t>في العديد من الجامعات في ألمانيا وفي الولايات المتحدة الأمريكية وفي أنقرة، </a:t>
            </a:r>
            <a:endParaRPr lang="ar-SA" b="1" dirty="0" smtClean="0"/>
          </a:p>
          <a:p>
            <a:pPr rtl="1"/>
            <a:r>
              <a:rPr lang="ar-SA" b="1" dirty="0" smtClean="0"/>
              <a:t>اهتمت </a:t>
            </a:r>
            <a:r>
              <a:rPr lang="ar-SA" b="1" dirty="0"/>
              <a:t>بدراسة الإسلام وحاولت تقديم هذه المعرفة بأسلوب علمي موضوعي </a:t>
            </a:r>
            <a:r>
              <a:rPr lang="ar-SA" b="1" dirty="0" smtClean="0"/>
              <a:t>فنالت </a:t>
            </a:r>
            <a:r>
              <a:rPr lang="ar-SA" b="1" dirty="0"/>
              <a:t>أسمى جائزة ينالها كاتب في ألمانيا تسمى جائزة السلام</a:t>
            </a:r>
            <a:r>
              <a:rPr lang="ar-SA" b="1" dirty="0" smtClean="0"/>
              <a:t>.</a:t>
            </a:r>
            <a:endParaRPr lang="en-US" b="1" dirty="0"/>
          </a:p>
          <a:p>
            <a:endParaRPr lang="ar-SA" dirty="0"/>
          </a:p>
        </p:txBody>
      </p:sp>
    </p:spTree>
    <p:extLst>
      <p:ext uri="{BB962C8B-B14F-4D97-AF65-F5344CB8AC3E}">
        <p14:creationId xmlns:p14="http://schemas.microsoft.com/office/powerpoint/2010/main" val="2299179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04800" y="1447800"/>
            <a:ext cx="9144000" cy="4525963"/>
          </a:xfrm>
        </p:spPr>
        <p:txBody>
          <a:bodyPr/>
          <a:lstStyle/>
          <a:p>
            <a:pPr rtl="1"/>
            <a:r>
              <a:rPr lang="ar-SA" dirty="0" smtClean="0"/>
              <a:t>تابع - </a:t>
            </a:r>
            <a:r>
              <a:rPr lang="ar-SA" b="1" dirty="0" smtClean="0"/>
              <a:t>شمّيل</a:t>
            </a:r>
            <a:r>
              <a:rPr lang="ar-SA" b="1" dirty="0"/>
              <a:t>، آنا ماري</a:t>
            </a:r>
            <a:endParaRPr lang="ar-SA" b="1" dirty="0" smtClean="0"/>
          </a:p>
          <a:p>
            <a:pPr rtl="1"/>
            <a:r>
              <a:rPr lang="ar-SA" b="1" dirty="0" smtClean="0"/>
              <a:t>متخصّصة </a:t>
            </a:r>
            <a:r>
              <a:rPr lang="ar-SA" b="1" dirty="0"/>
              <a:t>في دراسة محمد إقبال حكيم وشاعر </a:t>
            </a:r>
            <a:r>
              <a:rPr lang="ar-SA" b="1" dirty="0" err="1"/>
              <a:t>باكستان..وترجمت</a:t>
            </a:r>
            <a:r>
              <a:rPr lang="ar-SA" b="1" dirty="0"/>
              <a:t> إلى الألمانية له ديوان </a:t>
            </a:r>
            <a:r>
              <a:rPr lang="ar-SA" b="1" dirty="0" smtClean="0"/>
              <a:t>«جاويد نامة» </a:t>
            </a:r>
            <a:r>
              <a:rPr lang="ar-SA" b="1" dirty="0"/>
              <a:t>وكتاب </a:t>
            </a:r>
            <a:r>
              <a:rPr lang="ar-SA" b="1" dirty="0" smtClean="0"/>
              <a:t>«رسالة </a:t>
            </a:r>
            <a:r>
              <a:rPr lang="ar-SA" b="1" dirty="0"/>
              <a:t>المشرق عن </a:t>
            </a:r>
            <a:r>
              <a:rPr lang="ar-SA" b="1" dirty="0" smtClean="0"/>
              <a:t>الفارسية» </a:t>
            </a:r>
            <a:endParaRPr lang="ar-SA" b="1" dirty="0"/>
          </a:p>
          <a:p>
            <a:pPr rtl="1"/>
            <a:r>
              <a:rPr lang="ar-SA" b="1" dirty="0" smtClean="0"/>
              <a:t>أستاذة </a:t>
            </a:r>
            <a:r>
              <a:rPr lang="ar-SA" b="1" dirty="0"/>
              <a:t>بجامعة بون وغيرها ومن أكابر علماء </a:t>
            </a:r>
            <a:r>
              <a:rPr lang="ar-SA" b="1" dirty="0" smtClean="0"/>
              <a:t>ألمانيا. </a:t>
            </a:r>
          </a:p>
          <a:p>
            <a:pPr rtl="1"/>
            <a:r>
              <a:rPr lang="ar-SA" b="1" dirty="0" smtClean="0"/>
              <a:t>أصدرت </a:t>
            </a:r>
            <a:r>
              <a:rPr lang="ar-SA" b="1" dirty="0"/>
              <a:t>العديد من الكتب منها كتاب </a:t>
            </a:r>
            <a:r>
              <a:rPr lang="ar-SA" b="1" dirty="0" smtClean="0"/>
              <a:t>«محمد </a:t>
            </a:r>
            <a:r>
              <a:rPr lang="ar-SA" b="1" dirty="0"/>
              <a:t>رسول </a:t>
            </a:r>
            <a:r>
              <a:rPr lang="ar-SA" b="1" dirty="0" smtClean="0"/>
              <a:t>الله» بسطت </a:t>
            </a:r>
            <a:r>
              <a:rPr lang="ar-SA" b="1" dirty="0"/>
              <a:t>فيه مظاهر تعظيم وإجلال المسلمين </a:t>
            </a:r>
            <a:r>
              <a:rPr lang="ar-SA" b="1" dirty="0" smtClean="0"/>
              <a:t>للرسول </a:t>
            </a:r>
            <a:r>
              <a:rPr lang="ar-SA" dirty="0" smtClean="0">
                <a:sym typeface="AGA Arabesque"/>
              </a:rPr>
              <a:t> . </a:t>
            </a:r>
            <a:r>
              <a:rPr lang="ar-SA" b="1" dirty="0" smtClean="0">
                <a:sym typeface="AGA Arabesque"/>
              </a:rPr>
              <a:t> </a:t>
            </a:r>
            <a:r>
              <a:rPr lang="ar-SA" b="1" dirty="0" smtClean="0"/>
              <a:t> </a:t>
            </a:r>
            <a:endParaRPr lang="ar-SA" b="1" dirty="0"/>
          </a:p>
          <a:p>
            <a:pPr rtl="1"/>
            <a:r>
              <a:rPr lang="ar-SA" b="1" dirty="0" smtClean="0"/>
              <a:t>امتدحها </a:t>
            </a:r>
            <a:r>
              <a:rPr lang="ar-SA" b="1" dirty="0"/>
              <a:t>رئيس المجلس الأعلى للمسلمين في ألمانيا بأنها ما زالت تواصل كتاباتها الموضوعية وترجماتها عن الإسلام.</a:t>
            </a:r>
          </a:p>
          <a:p>
            <a:pPr rtl="1"/>
            <a:endParaRPr lang="ar-SA" dirty="0"/>
          </a:p>
        </p:txBody>
      </p:sp>
    </p:spTree>
    <p:extLst>
      <p:ext uri="{BB962C8B-B14F-4D97-AF65-F5344CB8AC3E}">
        <p14:creationId xmlns:p14="http://schemas.microsoft.com/office/powerpoint/2010/main" val="49330811"/>
      </p:ext>
    </p:extLst>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1693</TotalTime>
  <Words>1777</Words>
  <Application>Microsoft Office PowerPoint</Application>
  <PresentationFormat>A4 Paper (210x297 mm)</PresentationFormat>
  <Paragraphs>113</Paragraphs>
  <Slides>28</Slides>
  <Notes>0</Notes>
  <HiddenSlides>0</HiddenSlides>
  <MMClips>0</MMClips>
  <ScaleCrop>false</ScaleCrop>
  <HeadingPairs>
    <vt:vector size="4" baseType="variant">
      <vt:variant>
        <vt:lpstr>نسق</vt:lpstr>
      </vt:variant>
      <vt:variant>
        <vt:i4>1</vt:i4>
      </vt:variant>
      <vt:variant>
        <vt:lpstr>عناوين الشرائح</vt:lpstr>
      </vt:variant>
      <vt:variant>
        <vt:i4>28</vt:i4>
      </vt:variant>
    </vt:vector>
  </HeadingPairs>
  <TitlesOfParts>
    <vt:vector size="29" baseType="lpstr">
      <vt:lpstr>Office Theme</vt:lpstr>
      <vt:lpstr>عرض تقديمي في PowerPoint</vt:lpstr>
      <vt:lpstr> المحاضرة التاسعة  أعلام المستشرقين وأهم إسهاماتهم ومؤلفاتهم ألمانيا وإسبانيا وروسيا  </vt:lpstr>
      <vt:lpstr>المستشرقون من المانيا</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المستشرقون الإسبان</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المستشرقون من روسيا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مدارس الاستشراق دول أوروبا الأخرى</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zabuelhaj</cp:lastModifiedBy>
  <cp:revision>117</cp:revision>
  <dcterms:created xsi:type="dcterms:W3CDTF">2009-10-14T19:14:34Z</dcterms:created>
  <dcterms:modified xsi:type="dcterms:W3CDTF">2012-10-18T06:09:17Z</dcterms:modified>
</cp:coreProperties>
</file>