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0"/>
  </p:notesMasterIdLst>
  <p:sldIdLst>
    <p:sldId id="256" r:id="rId2"/>
    <p:sldId id="257" r:id="rId3"/>
    <p:sldId id="300" r:id="rId4"/>
    <p:sldId id="302" r:id="rId5"/>
    <p:sldId id="320" r:id="rId6"/>
    <p:sldId id="319" r:id="rId7"/>
    <p:sldId id="318" r:id="rId8"/>
    <p:sldId id="316" r:id="rId9"/>
    <p:sldId id="315" r:id="rId10"/>
    <p:sldId id="313" r:id="rId11"/>
    <p:sldId id="312" r:id="rId12"/>
    <p:sldId id="309" r:id="rId13"/>
    <p:sldId id="308" r:id="rId14"/>
    <p:sldId id="307" r:id="rId15"/>
    <p:sldId id="327" r:id="rId16"/>
    <p:sldId id="306" r:id="rId17"/>
    <p:sldId id="305" r:id="rId18"/>
    <p:sldId id="304" r:id="rId19"/>
    <p:sldId id="303" r:id="rId20"/>
    <p:sldId id="301" r:id="rId21"/>
    <p:sldId id="326" r:id="rId22"/>
    <p:sldId id="325" r:id="rId23"/>
    <p:sldId id="324" r:id="rId24"/>
    <p:sldId id="323" r:id="rId25"/>
    <p:sldId id="328" r:id="rId26"/>
    <p:sldId id="321" r:id="rId27"/>
    <p:sldId id="322" r:id="rId28"/>
    <p:sldId id="266" r:id="rId29"/>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519" autoAdjust="0"/>
    <p:restoredTop sz="94664" autoAdjust="0"/>
  </p:normalViewPr>
  <p:slideViewPr>
    <p:cSldViewPr>
      <p:cViewPr>
        <p:scale>
          <a:sx n="60" d="100"/>
          <a:sy n="60" d="100"/>
        </p:scale>
        <p:origin x="-1728" y="-930"/>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10/13/2012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الإنجليز</a:t>
            </a:r>
            <a:endParaRPr lang="ar-SA" sz="3200" dirty="0"/>
          </a:p>
        </p:txBody>
      </p:sp>
      <p:sp>
        <p:nvSpPr>
          <p:cNvPr id="3" name="عنصر نائب للمحتوى 2"/>
          <p:cNvSpPr>
            <a:spLocks noGrp="1"/>
          </p:cNvSpPr>
          <p:nvPr>
            <p:ph idx="1"/>
          </p:nvPr>
        </p:nvSpPr>
        <p:spPr/>
        <p:txBody>
          <a:bodyPr/>
          <a:lstStyle/>
          <a:p>
            <a:pPr rtl="1"/>
            <a:r>
              <a:rPr lang="ar-SA" b="1" dirty="0"/>
              <a:t>6- آرثر جون </a:t>
            </a:r>
            <a:r>
              <a:rPr lang="ar-SA" b="1" dirty="0" err="1"/>
              <a:t>آربري</a:t>
            </a:r>
            <a:r>
              <a:rPr lang="en-US" b="1" dirty="0"/>
              <a:t>Arthur John </a:t>
            </a:r>
            <a:r>
              <a:rPr lang="en-US" b="1" dirty="0" err="1"/>
              <a:t>Arberry</a:t>
            </a:r>
            <a:r>
              <a:rPr lang="ar-SA" b="1" dirty="0"/>
              <a:t> (1905م-1969م)</a:t>
            </a:r>
            <a:endParaRPr lang="en-US" b="1" dirty="0"/>
          </a:p>
          <a:p>
            <a:pPr rtl="1"/>
            <a:r>
              <a:rPr lang="ar-SA" b="1" dirty="0"/>
              <a:t>ولد في 12مايو 1905م في مدينة </a:t>
            </a:r>
            <a:r>
              <a:rPr lang="ar-SA" b="1" dirty="0" err="1"/>
              <a:t>بورتسموث</a:t>
            </a:r>
            <a:r>
              <a:rPr lang="ar-SA" b="1" dirty="0"/>
              <a:t> بجنوب بريطانيا، التحق بجامعة كامبريدج لدراسة اللغات الكلاسيكية اللاتينية واليونانية، وشجعه أحد أساتذته منس على دراسة العربية والفارسية، ارتحل إلى مصر لمواصلة دراسته للغة العربية، عاد إلى مصر ليعمل في كلية الآداب رئيساً لقسم الدراسات القديمة (اليونانية واللاتينية) وزار فلسطين وسوريا ولبنان. </a:t>
            </a:r>
            <a:endParaRPr lang="en-US" b="1" dirty="0"/>
          </a:p>
          <a:p>
            <a:pPr rtl="1"/>
            <a:r>
              <a:rPr lang="ar-SA" b="1" dirty="0"/>
              <a:t>اهتم بالأدب العربي فترجم مسرحية مجنون ليلي لأحمد شوقي كما حقق كتاب (التعرف إلى أهل التصوف) واصل اهتمامه بالتصوف وذلك بنشره كتاب (المواقف والمخاطبات) للنفري وترجمه إلى الإنجليزية.</a:t>
            </a:r>
            <a:endParaRPr lang="en-US" b="1" dirty="0"/>
          </a:p>
          <a:p>
            <a:pPr rtl="1"/>
            <a:r>
              <a:rPr lang="ar-SA" b="1" dirty="0"/>
              <a:t>عمل </a:t>
            </a:r>
            <a:r>
              <a:rPr lang="ar-SA" b="1" dirty="0" err="1"/>
              <a:t>آربري</a:t>
            </a:r>
            <a:r>
              <a:rPr lang="ar-SA" b="1" dirty="0"/>
              <a:t> مع وزارة الحرب البريطانية في أثناء الحرب العالمية الثانية مهتماً بشؤون الإعلام والرقابة البريدية، وأصدر كتابه (المستشرقون البريطانيون) سنة 1943م تولى منصب أستاذ كرسي اللغة العربية في مدرسة الدراسات الشرقية والأفريقية، ثم انتقل لجامعة كمبردج ليحتل منصب أستاذ كرسي اللغة العربية في هذه الجامعة.</a:t>
            </a:r>
            <a:endParaRPr lang="en-US" b="1" dirty="0"/>
          </a:p>
          <a:p>
            <a:pPr rtl="1"/>
            <a:r>
              <a:rPr lang="ar-SA" b="1" dirty="0"/>
              <a:t>ولعل من أبرز جهود </a:t>
            </a:r>
            <a:r>
              <a:rPr lang="ar-SA" b="1" dirty="0" err="1"/>
              <a:t>آربري</a:t>
            </a:r>
            <a:r>
              <a:rPr lang="ar-SA" b="1" dirty="0"/>
              <a:t> ترجمته لمعاني القرآن الكريم حيث أصدر أولاً مختارات من بعض آيات القرآن الكريم مع مقدمة طويلة ثم أكمل الترجمة وأصدرها عام 1955م. </a:t>
            </a:r>
            <a:endParaRPr lang="ar-SA" dirty="0"/>
          </a:p>
        </p:txBody>
      </p:sp>
    </p:spTree>
    <p:extLst>
      <p:ext uri="{BB962C8B-B14F-4D97-AF65-F5344CB8AC3E}">
        <p14:creationId xmlns:p14="http://schemas.microsoft.com/office/powerpoint/2010/main" val="802769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الإنجليز</a:t>
            </a:r>
            <a:endParaRPr lang="ar-SA" sz="3200" dirty="0"/>
          </a:p>
        </p:txBody>
      </p:sp>
      <p:sp>
        <p:nvSpPr>
          <p:cNvPr id="3" name="عنصر نائب للمحتوى 2"/>
          <p:cNvSpPr>
            <a:spLocks noGrp="1"/>
          </p:cNvSpPr>
          <p:nvPr>
            <p:ph idx="1"/>
          </p:nvPr>
        </p:nvSpPr>
        <p:spPr/>
        <p:txBody>
          <a:bodyPr/>
          <a:lstStyle/>
          <a:p>
            <a:pPr rtl="1"/>
            <a:endParaRPr lang="en-US" b="1" dirty="0"/>
          </a:p>
          <a:p>
            <a:pPr rtl="1"/>
            <a:r>
              <a:rPr lang="ar-SA" b="1" dirty="0"/>
              <a:t>7- برنارد لويس </a:t>
            </a:r>
            <a:r>
              <a:rPr lang="en-US" b="1" dirty="0"/>
              <a:t>Bernard Lewis</a:t>
            </a:r>
            <a:r>
              <a:rPr lang="ar-SA" b="1" dirty="0"/>
              <a:t> 1916م</a:t>
            </a:r>
            <a:endParaRPr lang="en-US" b="1" dirty="0"/>
          </a:p>
          <a:p>
            <a:pPr rtl="1"/>
            <a:r>
              <a:rPr lang="ar-SA" b="1" dirty="0"/>
              <a:t>ولد لويس في 31مايو 1916م وتلقى تعليمه الأول في كلية ولسون والمدرسة المهنية حيث أكمل دراسته الثانوية ولا تذكر المراجع أية معلومات عن تلقيه تعليماً دينياً يهودياً خاصاً. التحق بجامعة لندن لدراسة التاريخ ثم انتقل إلى فرسنا للحصول على دبلوم الدراسات السامية سنة1937م متتلمذا على المستشرق الفرنسي </a:t>
            </a:r>
            <a:r>
              <a:rPr lang="ar-SA" b="1" dirty="0" err="1"/>
              <a:t>ماسنيون</a:t>
            </a:r>
            <a:r>
              <a:rPr lang="ar-SA" b="1" dirty="0"/>
              <a:t> وغيره. ثم عاد إلى جامعة لندن، مدرسة الدراسات الشرقية والأفريقية وحصل على الدكتوراه عام 1939م عن رسالته القصيرة حول أصول الإسماعيلية. </a:t>
            </a:r>
            <a:endParaRPr lang="en-US" b="1" dirty="0"/>
          </a:p>
          <a:p>
            <a:pPr rtl="1"/>
            <a:r>
              <a:rPr lang="ar-SA" b="1" dirty="0"/>
              <a:t>استدعي في أثناء الحرب العالمية الثانية لأداء الخدمة العسكرية </a:t>
            </a:r>
            <a:r>
              <a:rPr lang="ar-SA" b="1" dirty="0" err="1"/>
              <a:t>وأعيرت</a:t>
            </a:r>
            <a:r>
              <a:rPr lang="ar-SA" b="1" dirty="0"/>
              <a:t> خدماته لوزارة الخارجية من سنة 1941م حتى 1945م، عاد بعد الحرب إلى مدرسة الدراسات الشرقية والأفريقية لتدريس التاريخ الإسلامي وأصبح أستاذ كرسي التاريخ الإسلامي عام 1949م ثم أصبح رئيساً لقسم التاريخ عام 1957م، وظل رئيساً لهذا القسم حتى انتقل إلى الولايات المتحدة الأمريكية عام 1974م.</a:t>
            </a:r>
            <a:endParaRPr lang="en-US" b="1" dirty="0"/>
          </a:p>
          <a:p>
            <a:pPr rtl="1"/>
            <a:r>
              <a:rPr lang="ar-SA" b="1" dirty="0"/>
              <a:t>دُعِي للعمل أستاذً زائراً في العديد من الجامعات الأمريكية والأوربية منها جامعة كولمبيا وجامعة انديانا وجامعة كاليفورنيا بلوس أنجلوس وجامعة </a:t>
            </a:r>
            <a:r>
              <a:rPr lang="ar-SA" b="1" dirty="0" err="1"/>
              <a:t>أكلاهوما</a:t>
            </a:r>
            <a:r>
              <a:rPr lang="ar-SA" b="1" dirty="0"/>
              <a:t> وجامعة </a:t>
            </a:r>
            <a:r>
              <a:rPr lang="ar-SA" b="1" dirty="0" err="1"/>
              <a:t>برنستون</a:t>
            </a:r>
            <a:r>
              <a:rPr lang="ar-SA" b="1" dirty="0"/>
              <a:t> التي انتقل إليها والعمل فيها من 1974م حتى تقاعده عام 1986م. وهنا عيّن مديراً مشاركاً لمعهد </a:t>
            </a:r>
            <a:r>
              <a:rPr lang="ar-SA" b="1" dirty="0" err="1"/>
              <a:t>أنانبرج</a:t>
            </a:r>
            <a:r>
              <a:rPr lang="ar-SA" b="1" dirty="0"/>
              <a:t> اليهودي للدراسات اليهودية والشرق أوسطية في مدينة فيلاديلفيا بولاية بنسلفانيا.</a:t>
            </a:r>
            <a:endParaRPr lang="en-US" b="1" dirty="0"/>
          </a:p>
          <a:p>
            <a:pPr rtl="1"/>
            <a:r>
              <a:rPr lang="ar-SA" b="1" dirty="0"/>
              <a:t>يعد لويس من أغزر المستشرقين إنتاجاً (وإن كان له قدرة على إعادة نشر بعض ما سبق نشره بصور أخرى) وقد تنوعت اهتماماته من التاريخ الإسلامي حيث كتب عن الإسماعيلية وعن الحشاشين وعن الطوائف المختلفة في المجتمع الإسلامي، إلى الحديث عن المجتمع الإسلامي ولكنه في السنوات الأخيرة قبل تقاعده بقليل بدأ الاهتمام بقضايا العالم العربي والإسلامي المعاصرة فكتب عن الحركات الإسلامية (الأصولية) وعن الإسلام والديموقراطية. </a:t>
            </a:r>
            <a:endParaRPr lang="en-US" b="1" dirty="0"/>
          </a:p>
          <a:p>
            <a:pPr rtl="1"/>
            <a:r>
              <a:rPr lang="ar-SA" b="1" dirty="0"/>
              <a:t>قدم خدماته واستشاراته لكل من الحكومة البريطانية التي كلفته القيام برحلة إلى العديد من الجامعات الأمريكية وإلقاء الأحاديث الإذاعية والتلفازية عام 1954م، كما قدم استشارته للكونجرس الأمريكي أكثر من مرة. وفي إحدى المرات (8مارس 1974م) ألقى محاضرة في أعضاء لجنة الشؤون الخارجية بالكونجرس الأمريكي حول قضية الشرق الأوسط ولأهمية هذه المحاضرة نشرتها وزارة الخارجية الإسرائيلية بعد أسبوعين من إلقائها.</a:t>
            </a:r>
            <a:r>
              <a:rPr lang="en-US" b="1" dirty="0"/>
              <a:t> </a:t>
            </a:r>
          </a:p>
          <a:p>
            <a:pPr rtl="1"/>
            <a:r>
              <a:rPr lang="ar-SA" b="1" dirty="0"/>
              <a:t>-</a:t>
            </a:r>
            <a:endParaRPr lang="ar-SA" dirty="0"/>
          </a:p>
          <a:p>
            <a:endParaRPr lang="ar-SA" dirty="0"/>
          </a:p>
          <a:p>
            <a:endParaRPr lang="ar-SA" dirty="0"/>
          </a:p>
        </p:txBody>
      </p:sp>
    </p:spTree>
    <p:extLst>
      <p:ext uri="{BB962C8B-B14F-4D97-AF65-F5344CB8AC3E}">
        <p14:creationId xmlns:p14="http://schemas.microsoft.com/office/powerpoint/2010/main" val="846728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المستشرقون </a:t>
            </a:r>
            <a:r>
              <a:rPr lang="ar-SA" sz="3200" b="1" dirty="0" smtClean="0"/>
              <a:t>الأمريكان</a:t>
            </a:r>
            <a:endParaRPr lang="ar-SA" sz="3200" dirty="0"/>
          </a:p>
        </p:txBody>
      </p:sp>
      <p:sp>
        <p:nvSpPr>
          <p:cNvPr id="3" name="عنصر نائب للمحتوى 2"/>
          <p:cNvSpPr>
            <a:spLocks noGrp="1"/>
          </p:cNvSpPr>
          <p:nvPr>
            <p:ph idx="1"/>
          </p:nvPr>
        </p:nvSpPr>
        <p:spPr/>
        <p:txBody>
          <a:bodyPr/>
          <a:lstStyle/>
          <a:p>
            <a:pPr rtl="1"/>
            <a:r>
              <a:rPr lang="ar-SA" b="1" dirty="0" smtClean="0"/>
              <a:t>نشأ </a:t>
            </a:r>
            <a:r>
              <a:rPr lang="ar-SA" b="1" dirty="0"/>
              <a:t>الاستشراق في أوائل القرن التاسع عشر يغلب عليه الطابع الديني، ولكن مع عدم إغفال الأطماع السياسية، </a:t>
            </a:r>
            <a:endParaRPr lang="ar-SA" b="1" dirty="0" smtClean="0"/>
          </a:p>
          <a:p>
            <a:pPr rtl="1"/>
            <a:r>
              <a:rPr lang="ar-SA" b="1" dirty="0" smtClean="0"/>
              <a:t>بدأت امريكا بالاستشراق مجاراة </a:t>
            </a:r>
            <a:r>
              <a:rPr lang="ar-SA" b="1" dirty="0" smtClean="0"/>
              <a:t>لبريطانيا تلك الإمبراطورية </a:t>
            </a:r>
            <a:r>
              <a:rPr lang="ar-SA" b="1" dirty="0"/>
              <a:t>لا تغيب عنها الشمس ولا يكون لأمريكا اهتمامات </a:t>
            </a:r>
            <a:r>
              <a:rPr lang="ar-SA" b="1" dirty="0" smtClean="0"/>
              <a:t>إمبريالية،</a:t>
            </a:r>
          </a:p>
          <a:p>
            <a:pPr rtl="1"/>
            <a:r>
              <a:rPr lang="ar-SA" b="1" dirty="0" smtClean="0"/>
              <a:t>تأسست </a:t>
            </a:r>
            <a:r>
              <a:rPr lang="ar-SA" b="1" dirty="0"/>
              <a:t>الجمعية الشرقية عام 1840م وأرسلت باحثيها إلى العالم العربي الإسلامي، وحرصت بعض الجامعات الأمريكية أن تنال نصيبها من المخطوطات الإسلامية فاشترت جامعة </a:t>
            </a:r>
            <a:r>
              <a:rPr lang="ar-SA" b="1" dirty="0" err="1"/>
              <a:t>برنستون</a:t>
            </a:r>
            <a:r>
              <a:rPr lang="ar-SA" b="1" dirty="0"/>
              <a:t> </a:t>
            </a:r>
            <a:r>
              <a:rPr lang="en-US" b="1" dirty="0"/>
              <a:t>Princeton</a:t>
            </a:r>
            <a:r>
              <a:rPr lang="ar-SA" b="1" dirty="0"/>
              <a:t> كمية من المخطوطات حتى أصبحت تضم ثاني أكبر مجموعة مخطوطات إسلامية. </a:t>
            </a:r>
            <a:endParaRPr lang="ar-SA" dirty="0"/>
          </a:p>
          <a:p>
            <a:endParaRPr lang="ar-SA" dirty="0"/>
          </a:p>
        </p:txBody>
      </p:sp>
    </p:spTree>
    <p:extLst>
      <p:ext uri="{BB962C8B-B14F-4D97-AF65-F5344CB8AC3E}">
        <p14:creationId xmlns:p14="http://schemas.microsoft.com/office/powerpoint/2010/main" val="3386874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ونشطت </a:t>
            </a:r>
            <a:r>
              <a:rPr lang="ar-SA" b="1" dirty="0"/>
              <a:t>البعثات التنصيرية في بلاد الشام فأسست المدارس والمعاهد العلمية، وفي أواخر القرن التاسع عشر </a:t>
            </a:r>
            <a:endParaRPr lang="ar-SA" b="1" dirty="0" smtClean="0"/>
          </a:p>
          <a:p>
            <a:pPr rtl="1"/>
            <a:r>
              <a:rPr lang="ar-SA" b="1" dirty="0" smtClean="0"/>
              <a:t>في </a:t>
            </a:r>
            <a:r>
              <a:rPr lang="ar-SA" b="1" dirty="0"/>
              <a:t>عام 1889م (1307هـ) وصلت إلى البصرة طلائع البعثة العربية (سميت كذلك تمويها) وكانت برئاسة المنصّر المشهور صموئيل زويمر، واستمرت هذه البعثة حتى عام </a:t>
            </a:r>
            <a:r>
              <a:rPr lang="ar-SA" b="1" dirty="0" smtClean="0"/>
              <a:t>1393</a:t>
            </a:r>
            <a:r>
              <a:rPr lang="ar-SA" b="1" dirty="0" smtClean="0">
                <a:cs typeface="Simplified Arabic"/>
              </a:rPr>
              <a:t>ﻫ </a:t>
            </a:r>
            <a:r>
              <a:rPr lang="ar-SA" b="1" dirty="0" smtClean="0"/>
              <a:t>-1973م</a:t>
            </a:r>
            <a:endParaRPr lang="en-US" b="1" dirty="0"/>
          </a:p>
        </p:txBody>
      </p:sp>
    </p:spTree>
    <p:extLst>
      <p:ext uri="{BB962C8B-B14F-4D97-AF65-F5344CB8AC3E}">
        <p14:creationId xmlns:p14="http://schemas.microsoft.com/office/powerpoint/2010/main" val="295663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وشهد الاستشراق الأمريكي نهضة شاملة بعد منتصف القرن العشرين حينما أخلت بريطانيا مواقعها للنفوذ الأمريكي كما ذكر ذلك </a:t>
            </a:r>
            <a:r>
              <a:rPr lang="ar-SA" b="1" dirty="0" err="1"/>
              <a:t>مايلز</a:t>
            </a:r>
            <a:r>
              <a:rPr lang="ar-SA" b="1" dirty="0"/>
              <a:t> </a:t>
            </a:r>
            <a:r>
              <a:rPr lang="ar-SA" b="1" dirty="0" err="1"/>
              <a:t>كوبلاند</a:t>
            </a:r>
            <a:r>
              <a:rPr lang="ar-SA" b="1" dirty="0"/>
              <a:t> في كتابه (لعبة الأمم)، </a:t>
            </a:r>
            <a:endParaRPr lang="ar-SA" b="1" dirty="0" smtClean="0"/>
          </a:p>
          <a:p>
            <a:pPr rtl="1"/>
            <a:r>
              <a:rPr lang="ar-SA" b="1" dirty="0" smtClean="0"/>
              <a:t>وجد </a:t>
            </a:r>
            <a:r>
              <a:rPr lang="ar-SA" b="1" dirty="0"/>
              <a:t>الأمريكيون أنهم بحاجة إلى عدد كبير من المتخصصين في شؤون الشرق الأوسط، فأصدرت الحكومة الأمريكية مرسوما عام 1952م خصص بموجبة مبالغ كبيرة لتشجيع الجامعات على افتتاح أقسام الدراسات العربية الإسلامية، </a:t>
            </a:r>
            <a:endParaRPr lang="ar-SA" b="1" dirty="0" smtClean="0"/>
          </a:p>
          <a:p>
            <a:pPr rtl="1"/>
            <a:r>
              <a:rPr lang="ar-SA" b="1" dirty="0" smtClean="0"/>
              <a:t>. </a:t>
            </a:r>
            <a:endParaRPr lang="en-US" b="1" dirty="0"/>
          </a:p>
        </p:txBody>
      </p:sp>
    </p:spTree>
    <p:extLst>
      <p:ext uri="{BB962C8B-B14F-4D97-AF65-F5344CB8AC3E}">
        <p14:creationId xmlns:p14="http://schemas.microsoft.com/office/powerpoint/2010/main" val="3704633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واستقدم لذلك خبراء في هذا المجال من الجامعات الأوروبية، </a:t>
            </a:r>
            <a:endParaRPr lang="ar-SA" b="1" dirty="0" smtClean="0"/>
          </a:p>
          <a:p>
            <a:r>
              <a:rPr lang="ar-SA" b="1" dirty="0" smtClean="0"/>
              <a:t>حضر </a:t>
            </a:r>
            <a:r>
              <a:rPr lang="ar-SA" b="1" dirty="0"/>
              <a:t>من بريطانيا كل من جوستاف فون </a:t>
            </a:r>
            <a:r>
              <a:rPr lang="ar-SA" b="1" dirty="0" err="1"/>
              <a:t>جرونباوم</a:t>
            </a:r>
            <a:r>
              <a:rPr lang="ar-SA" b="1" dirty="0"/>
              <a:t> وهاملتون جب وبرنارد لويس وغيرهم، </a:t>
            </a:r>
            <a:endParaRPr lang="ar-SA" b="1" dirty="0" smtClean="0"/>
          </a:p>
          <a:p>
            <a:r>
              <a:rPr lang="ar-SA" b="1" dirty="0" smtClean="0"/>
              <a:t>فأسس </a:t>
            </a:r>
            <a:r>
              <a:rPr lang="ar-SA" b="1" dirty="0"/>
              <a:t>هاملتون جب مركز دراسات الشرق الأوسط بجامعة هارفارد </a:t>
            </a:r>
            <a:r>
              <a:rPr lang="ar-SA" b="1" dirty="0" smtClean="0"/>
              <a:t>وأسس </a:t>
            </a:r>
            <a:r>
              <a:rPr lang="ar-SA" b="1" dirty="0" err="1" smtClean="0"/>
              <a:t>جرونباوم</a:t>
            </a:r>
            <a:r>
              <a:rPr lang="ar-SA" b="1" dirty="0" smtClean="0"/>
              <a:t> </a:t>
            </a:r>
            <a:r>
              <a:rPr lang="ar-SA" b="1" dirty="0"/>
              <a:t>أسس مركزاً في جامعة كاليفورنيا بمدينة لوس أنجلوس</a:t>
            </a:r>
            <a:endParaRPr lang="ar-SA" dirty="0"/>
          </a:p>
        </p:txBody>
      </p:sp>
    </p:spTree>
    <p:extLst>
      <p:ext uri="{BB962C8B-B14F-4D97-AF65-F5344CB8AC3E}">
        <p14:creationId xmlns:p14="http://schemas.microsoft.com/office/powerpoint/2010/main" val="2428072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طوّرت الدراسات العربية الإسلامية في الولايات المتحدة لتأخذ مفهوماً جديداً وشكلاً جديداً فقد انتهى إلى حد كبير عهد المستشرق الذي يزعم لنفسه معرفة كل ما يخص العالم العربي الإسلامي في جميع المجالات، </a:t>
            </a:r>
            <a:endParaRPr lang="ar-SA" b="1" dirty="0" smtClean="0"/>
          </a:p>
          <a:p>
            <a:pPr rtl="1"/>
            <a:r>
              <a:rPr lang="ar-SA" b="1" dirty="0" smtClean="0"/>
              <a:t>أخذت </a:t>
            </a:r>
            <a:r>
              <a:rPr lang="ar-SA" b="1" dirty="0"/>
              <a:t>الدراسات تصبح أكثر دقة وتخصصا في منطقة معينة وفي فرع من فروع المعرفة، وقد فتح هذا التجديد المجال أمام التخصصات المختلفة لتسهم في تطور الدراسات العربية الإسلامية بحيث تكون بعض الرسائل العلمية للماجستير والدكتوراه تحت إشراف أكثر من قسم علمي</a:t>
            </a:r>
            <a:r>
              <a:rPr lang="ar-SA" b="1" dirty="0" smtClean="0"/>
              <a:t>.</a:t>
            </a:r>
            <a:endParaRPr lang="en-US" b="1" dirty="0"/>
          </a:p>
        </p:txBody>
      </p:sp>
    </p:spTree>
    <p:extLst>
      <p:ext uri="{BB962C8B-B14F-4D97-AF65-F5344CB8AC3E}">
        <p14:creationId xmlns:p14="http://schemas.microsoft.com/office/powerpoint/2010/main" val="5435727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وجود بعض الأصوات المعتدلة  </a:t>
            </a:r>
            <a:r>
              <a:rPr lang="ar-SA" b="1" dirty="0"/>
              <a:t>في </a:t>
            </a:r>
            <a:r>
              <a:rPr lang="ar-SA" b="1" dirty="0" smtClean="0"/>
              <a:t>الاستشراق الأمريكي ينادون </a:t>
            </a:r>
            <a:r>
              <a:rPr lang="ar-SA" b="1" dirty="0"/>
              <a:t>بوقف التشويه المتعمد لصورة الإسلام والمسلمين في الإعلام الأمريكي أو في الكتابات الأكاديمية ومن هؤلاء مثلا </a:t>
            </a:r>
            <a:r>
              <a:rPr lang="ar-SA" b="1" dirty="0" err="1" smtClean="0"/>
              <a:t>اسبوزيتو</a:t>
            </a:r>
            <a:r>
              <a:rPr lang="ar-SA" b="1" dirty="0" smtClean="0"/>
              <a:t>،</a:t>
            </a:r>
          </a:p>
          <a:p>
            <a:pPr rtl="1"/>
            <a:r>
              <a:rPr lang="ar-SA" b="1" dirty="0" smtClean="0"/>
              <a:t>يلاحظ </a:t>
            </a:r>
            <a:r>
              <a:rPr lang="ar-SA" b="1" dirty="0"/>
              <a:t>أن بعض من يتعاطف مع العالم الإسلامي أدرك </a:t>
            </a:r>
            <a:r>
              <a:rPr lang="ar-SA" b="1" dirty="0" smtClean="0"/>
              <a:t>خطأ </a:t>
            </a:r>
            <a:r>
              <a:rPr lang="ar-SA" b="1" dirty="0"/>
              <a:t>الإسراف الأمريكي في تأييد المصالح اليهودية وتقديمها حتى على مصالح الولايات المتحدة، </a:t>
            </a:r>
            <a:endParaRPr lang="ar-SA" b="1" dirty="0" smtClean="0"/>
          </a:p>
          <a:p>
            <a:pPr rtl="1"/>
            <a:r>
              <a:rPr lang="ar-SA" b="1" dirty="0" smtClean="0"/>
              <a:t>ومع </a:t>
            </a:r>
            <a:r>
              <a:rPr lang="ar-SA" b="1" dirty="0"/>
              <a:t>تقديرنا لكل من يتحدث عن الإسلام بإيجابية فينبغي أن نظل على حذر، كما إنه يتوجب على المسلمين أن يحرصوا على أن يكون لهم وجود في خارطة الإعلام الغربي.</a:t>
            </a:r>
            <a:endParaRPr lang="en-US" b="1" dirty="0"/>
          </a:p>
          <a:p>
            <a:endParaRPr lang="ar-SA" dirty="0"/>
          </a:p>
          <a:p>
            <a:endParaRPr lang="ar-SA" dirty="0"/>
          </a:p>
          <a:p>
            <a:endParaRPr lang="ar-SA" dirty="0"/>
          </a:p>
        </p:txBody>
      </p:sp>
    </p:spTree>
    <p:extLst>
      <p:ext uri="{BB962C8B-B14F-4D97-AF65-F5344CB8AC3E}">
        <p14:creationId xmlns:p14="http://schemas.microsoft.com/office/powerpoint/2010/main" val="3783950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1- </a:t>
            </a:r>
            <a:r>
              <a:rPr lang="ar-SA" b="1" dirty="0" err="1"/>
              <a:t>كرنيليوس</a:t>
            </a:r>
            <a:r>
              <a:rPr lang="ar-SA" b="1" dirty="0"/>
              <a:t> </a:t>
            </a:r>
            <a:r>
              <a:rPr lang="ar-SA" b="1" dirty="0" err="1" smtClean="0"/>
              <a:t>فانديك</a:t>
            </a:r>
            <a:r>
              <a:rPr lang="ar-SA" b="1" dirty="0" smtClean="0"/>
              <a:t>    </a:t>
            </a:r>
            <a:r>
              <a:rPr lang="en-US" b="1" dirty="0" err="1"/>
              <a:t>Cornilius</a:t>
            </a:r>
            <a:r>
              <a:rPr lang="en-US" b="1" dirty="0"/>
              <a:t> Van Dyke</a:t>
            </a:r>
            <a:r>
              <a:rPr lang="ar-SA" b="1" dirty="0"/>
              <a:t> </a:t>
            </a:r>
            <a:endParaRPr lang="en-US" b="1" dirty="0"/>
          </a:p>
          <a:p>
            <a:pPr rtl="1"/>
            <a:r>
              <a:rPr lang="ar-SA" b="1" dirty="0"/>
              <a:t>درس العربية في لبنان، </a:t>
            </a:r>
            <a:endParaRPr lang="ar-SA" b="1" dirty="0" smtClean="0"/>
          </a:p>
          <a:p>
            <a:pPr rtl="1"/>
            <a:r>
              <a:rPr lang="ar-SA" b="1" dirty="0" smtClean="0"/>
              <a:t>أسهم </a:t>
            </a:r>
            <a:r>
              <a:rPr lang="ar-SA" b="1" dirty="0"/>
              <a:t>في إنشاء مدرسة كانت نواة الجامعة الأمريكية، </a:t>
            </a:r>
            <a:endParaRPr lang="ar-SA" b="1" dirty="0" smtClean="0"/>
          </a:p>
          <a:p>
            <a:pPr rtl="1"/>
            <a:r>
              <a:rPr lang="ar-SA" b="1" dirty="0" smtClean="0"/>
              <a:t>شارك </a:t>
            </a:r>
            <a:r>
              <a:rPr lang="ar-SA" b="1" dirty="0"/>
              <a:t>في تكملة ترجمة التوراة إلى اللغة العربية، وله </a:t>
            </a:r>
            <a:r>
              <a:rPr lang="ar-SA" b="1" dirty="0" smtClean="0"/>
              <a:t>بعض الكتابات.</a:t>
            </a:r>
            <a:endParaRPr lang="ar-SA" dirty="0"/>
          </a:p>
        </p:txBody>
      </p:sp>
    </p:spTree>
    <p:extLst>
      <p:ext uri="{BB962C8B-B14F-4D97-AF65-F5344CB8AC3E}">
        <p14:creationId xmlns:p14="http://schemas.microsoft.com/office/powerpoint/2010/main" val="2673080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04800" y="1600200"/>
            <a:ext cx="9105900" cy="4525963"/>
          </a:xfrm>
        </p:spPr>
        <p:txBody>
          <a:bodyPr/>
          <a:lstStyle/>
          <a:p>
            <a:pPr rtl="1"/>
            <a:r>
              <a:rPr lang="ar-SA" b="1" dirty="0" smtClean="0"/>
              <a:t>ماكدونالد، </a:t>
            </a:r>
            <a:r>
              <a:rPr lang="ar-SA" b="1" dirty="0" err="1"/>
              <a:t>دنكان</a:t>
            </a:r>
            <a:r>
              <a:rPr lang="ar-SA" b="1" dirty="0"/>
              <a:t> </a:t>
            </a:r>
            <a:r>
              <a:rPr lang="ar-SA" b="1" dirty="0" smtClean="0"/>
              <a:t>بلاك (</a:t>
            </a:r>
            <a:r>
              <a:rPr lang="en-US" b="1" dirty="0" smtClean="0"/>
              <a:t>MacDonald,</a:t>
            </a:r>
            <a:r>
              <a:rPr lang="en-US" b="1" dirty="0"/>
              <a:t> </a:t>
            </a:r>
            <a:r>
              <a:rPr lang="en-US" b="1" dirty="0" err="1"/>
              <a:t>Dunckan</a:t>
            </a:r>
            <a:r>
              <a:rPr lang="en-US" b="1" dirty="0"/>
              <a:t> Black</a:t>
            </a:r>
            <a:r>
              <a:rPr lang="en-US" b="1" dirty="0" smtClean="0"/>
              <a:t> </a:t>
            </a:r>
            <a:r>
              <a:rPr lang="ar-SA" b="1" dirty="0" smtClean="0"/>
              <a:t>) (1863-1943م</a:t>
            </a:r>
            <a:r>
              <a:rPr lang="ar-SA" b="1" dirty="0"/>
              <a:t>)</a:t>
            </a:r>
            <a:endParaRPr lang="en-US" b="1" dirty="0"/>
          </a:p>
          <a:p>
            <a:pPr rtl="1"/>
            <a:r>
              <a:rPr lang="ar-SA" b="1" dirty="0"/>
              <a:t>أصله إنجليزي بدأ الدراسة في جلاسجو (اسكتلندا) وانتقل إلى برلين للدراسة مع المستشرق </a:t>
            </a:r>
            <a:r>
              <a:rPr lang="ar-SA" b="1" dirty="0" err="1" smtClean="0"/>
              <a:t>س</a:t>
            </a:r>
            <a:r>
              <a:rPr lang="ar-SA" b="1" dirty="0" err="1" smtClean="0"/>
              <a:t>خاو</a:t>
            </a:r>
            <a:r>
              <a:rPr lang="ar-SA" b="1" dirty="0"/>
              <a:t>، </a:t>
            </a:r>
            <a:endParaRPr lang="ar-SA" b="1" dirty="0" smtClean="0"/>
          </a:p>
          <a:p>
            <a:pPr rtl="1"/>
            <a:r>
              <a:rPr lang="ar-SA" b="1" dirty="0" smtClean="0"/>
              <a:t>انتقل </a:t>
            </a:r>
            <a:r>
              <a:rPr lang="ar-SA" b="1" dirty="0"/>
              <a:t>إلى الولايات المتحدة الأمريكية عام 1893م لتعليم اللغات الساميّة، أسس في الولايات المتحدة مدرسة كندي للبعثات عام1911م </a:t>
            </a:r>
            <a:endParaRPr lang="ar-SA" b="1" dirty="0" smtClean="0"/>
          </a:p>
          <a:p>
            <a:pPr rtl="1"/>
            <a:r>
              <a:rPr lang="ar-SA" b="1" dirty="0" smtClean="0"/>
              <a:t>شارك </a:t>
            </a:r>
            <a:r>
              <a:rPr lang="ar-SA" b="1" dirty="0"/>
              <a:t>مع زويمر في السنة نفسها في تأسيس مجلة العالم الإسلامي، تنوع إنتاجه بين الدراسات الشرعية والدراسات اللغوية</a:t>
            </a:r>
            <a:r>
              <a:rPr lang="ar-SA" b="1" dirty="0" smtClean="0"/>
              <a:t>.</a:t>
            </a:r>
            <a:endParaRPr lang="ar-SA" dirty="0"/>
          </a:p>
        </p:txBody>
      </p:sp>
    </p:spTree>
    <p:extLst>
      <p:ext uri="{BB962C8B-B14F-4D97-AF65-F5344CB8AC3E}">
        <p14:creationId xmlns:p14="http://schemas.microsoft.com/office/powerpoint/2010/main" val="2594926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733800"/>
          </a:xfrm>
        </p:spPr>
        <p:txBody>
          <a:bodyPr/>
          <a:lstStyle/>
          <a:p>
            <a:pPr rtl="1" eaLnBrk="1" hangingPunct="1"/>
            <a:r>
              <a:rPr lang="ar-SA" b="1" spc="-150" dirty="0" smtClean="0">
                <a:solidFill>
                  <a:srgbClr val="376092"/>
                </a:solidFill>
                <a:latin typeface="ae_AlMateen" pitchFamily="2" charset="-78"/>
                <a:cs typeface="ae_AlMateen" pitchFamily="2" charset="-78"/>
              </a:rPr>
              <a:t>المحاضرة </a:t>
            </a:r>
            <a:r>
              <a:rPr lang="ar-SA" b="1" spc="-150" dirty="0" smtClean="0">
                <a:solidFill>
                  <a:srgbClr val="376092"/>
                </a:solidFill>
                <a:latin typeface="ae_AlMateen" pitchFamily="2" charset="-78"/>
                <a:cs typeface="ae_AlMateen" pitchFamily="2" charset="-78"/>
              </a:rPr>
              <a:t>الثامنة</a:t>
            </a:r>
            <a:br>
              <a:rPr lang="ar-SA" b="1" spc="-150" dirty="0" smtClean="0">
                <a:solidFill>
                  <a:srgbClr val="376092"/>
                </a:solidFill>
                <a:latin typeface="ae_AlMateen" pitchFamily="2" charset="-78"/>
                <a:cs typeface="ae_AlMateen" pitchFamily="2" charset="-78"/>
              </a:rPr>
            </a:br>
            <a:r>
              <a:rPr lang="ar-SA" b="1" dirty="0"/>
              <a:t>أعلام المستشرقين وأهم إسهاماتهم ومؤلفاتهم</a:t>
            </a:r>
            <a:br>
              <a:rPr lang="ar-SA" b="1" dirty="0"/>
            </a:br>
            <a:r>
              <a:rPr lang="ar-SA" b="1" dirty="0" smtClean="0"/>
              <a:t>بريطانيا وأمريكا</a:t>
            </a: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سارتون</a:t>
            </a:r>
            <a:r>
              <a:rPr lang="ar-SA" b="1" dirty="0" smtClean="0"/>
              <a:t>، جورج (</a:t>
            </a:r>
            <a:r>
              <a:rPr lang="en-US" b="1" dirty="0" err="1" smtClean="0"/>
              <a:t>Sarton</a:t>
            </a:r>
            <a:r>
              <a:rPr lang="en-US" b="1" dirty="0" smtClean="0"/>
              <a:t>,</a:t>
            </a:r>
            <a:r>
              <a:rPr lang="en-US" b="1" dirty="0"/>
              <a:t> George</a:t>
            </a:r>
            <a:r>
              <a:rPr lang="en-US" b="1" dirty="0" smtClean="0"/>
              <a:t> </a:t>
            </a:r>
            <a:r>
              <a:rPr lang="ar-SA" b="1" dirty="0" smtClean="0"/>
              <a:t>) </a:t>
            </a:r>
            <a:r>
              <a:rPr lang="ar-SA" b="1" dirty="0" smtClean="0"/>
              <a:t>(1884-1956م</a:t>
            </a:r>
            <a:r>
              <a:rPr lang="ar-SA" b="1" dirty="0"/>
              <a:t>).</a:t>
            </a:r>
            <a:endParaRPr lang="en-US" b="1" dirty="0"/>
          </a:p>
          <a:p>
            <a:pPr rtl="1"/>
            <a:r>
              <a:rPr lang="ar-SA" b="1" dirty="0"/>
              <a:t>بلجيكي الأصل متخصص في العلوم الطبيعية والرياضية </a:t>
            </a:r>
            <a:endParaRPr lang="ar-SA" b="1" dirty="0" smtClean="0"/>
          </a:p>
          <a:p>
            <a:pPr rtl="1"/>
            <a:r>
              <a:rPr lang="ar-SA" b="1" dirty="0" smtClean="0"/>
              <a:t>درس </a:t>
            </a:r>
            <a:r>
              <a:rPr lang="ar-SA" b="1" dirty="0"/>
              <a:t>العربية في الجامعة الأمريكية في بيروت 1931م-1932م</a:t>
            </a:r>
            <a:r>
              <a:rPr lang="ar-SA" b="1" dirty="0" smtClean="0"/>
              <a:t>،</a:t>
            </a:r>
          </a:p>
          <a:p>
            <a:pPr rtl="1"/>
            <a:r>
              <a:rPr lang="ar-SA" b="1" dirty="0" smtClean="0"/>
              <a:t> </a:t>
            </a:r>
            <a:r>
              <a:rPr lang="ar-SA" b="1" dirty="0"/>
              <a:t>ألقى محاضرات حول فضل العرب على الفكر الإنساني، </a:t>
            </a:r>
            <a:endParaRPr lang="ar-SA" b="1" dirty="0" smtClean="0"/>
          </a:p>
          <a:p>
            <a:pPr rtl="1"/>
            <a:r>
              <a:rPr lang="ar-SA" b="1" dirty="0" smtClean="0"/>
              <a:t>أشرف </a:t>
            </a:r>
            <a:r>
              <a:rPr lang="ar-SA" b="1" dirty="0"/>
              <a:t>مع ماكدونالد على مجلة إيزيس 1913م-1946م </a:t>
            </a:r>
            <a:endParaRPr lang="ar-SA" b="1" dirty="0" smtClean="0"/>
          </a:p>
          <a:p>
            <a:pPr rtl="1"/>
            <a:r>
              <a:rPr lang="ar-SA" b="1" dirty="0" smtClean="0"/>
              <a:t>أبرز </a:t>
            </a:r>
            <a:r>
              <a:rPr lang="ar-SA" b="1" dirty="0"/>
              <a:t>إنتاجه (المدخل إلى تاريخ العلم</a:t>
            </a:r>
            <a:r>
              <a:rPr lang="ar-SA" b="1" dirty="0" smtClean="0"/>
              <a:t>).</a:t>
            </a:r>
            <a:endParaRPr lang="ar-SA" dirty="0"/>
          </a:p>
        </p:txBody>
      </p:sp>
    </p:spTree>
    <p:extLst>
      <p:ext uri="{BB962C8B-B14F-4D97-AF65-F5344CB8AC3E}">
        <p14:creationId xmlns:p14="http://schemas.microsoft.com/office/powerpoint/2010/main" val="2377137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04800" y="1447800"/>
            <a:ext cx="9372600" cy="4525963"/>
          </a:xfrm>
        </p:spPr>
        <p:txBody>
          <a:bodyPr/>
          <a:lstStyle/>
          <a:p>
            <a:pPr rtl="1"/>
            <a:r>
              <a:rPr lang="ar-SA" b="1" dirty="0"/>
              <a:t>فون</a:t>
            </a:r>
            <a:r>
              <a:rPr lang="ar-SA" b="1" dirty="0" smtClean="0"/>
              <a:t> </a:t>
            </a:r>
            <a:r>
              <a:rPr lang="ar-SA" b="1" dirty="0" err="1" smtClean="0"/>
              <a:t>جرونباوم</a:t>
            </a:r>
            <a:r>
              <a:rPr lang="ar-SA" b="1" dirty="0" smtClean="0"/>
              <a:t>، </a:t>
            </a:r>
            <a:r>
              <a:rPr lang="ar-SA" b="1" dirty="0"/>
              <a:t>جوستاف </a:t>
            </a:r>
            <a:r>
              <a:rPr lang="ar-SA" b="1" dirty="0" smtClean="0"/>
              <a:t>(</a:t>
            </a:r>
            <a:r>
              <a:rPr lang="en-US" b="1" dirty="0"/>
              <a:t>Gustav </a:t>
            </a:r>
            <a:r>
              <a:rPr lang="en-US" b="1" dirty="0" smtClean="0"/>
              <a:t>Von </a:t>
            </a:r>
            <a:r>
              <a:rPr lang="en-US" b="1" dirty="0" err="1" smtClean="0"/>
              <a:t>Grunbaum</a:t>
            </a:r>
            <a:r>
              <a:rPr lang="en-US" b="1" dirty="0" smtClean="0"/>
              <a:t>, </a:t>
            </a:r>
            <a:r>
              <a:rPr lang="ar-SA" b="1" dirty="0" smtClean="0"/>
              <a:t>) </a:t>
            </a:r>
            <a:r>
              <a:rPr lang="ar-SA" b="1" dirty="0" smtClean="0"/>
              <a:t>(1909-1972م</a:t>
            </a:r>
            <a:r>
              <a:rPr lang="ar-SA" b="1" dirty="0"/>
              <a:t>)</a:t>
            </a:r>
            <a:endParaRPr lang="en-US" b="1" dirty="0"/>
          </a:p>
          <a:p>
            <a:pPr rtl="1"/>
            <a:r>
              <a:rPr lang="ar-SA" b="1" dirty="0"/>
              <a:t>ولد في </a:t>
            </a:r>
            <a:r>
              <a:rPr lang="ar-SA" b="1" dirty="0" smtClean="0"/>
              <a:t>فينا، </a:t>
            </a:r>
            <a:r>
              <a:rPr lang="ar-SA" b="1" dirty="0"/>
              <a:t>درس في جامعة فينا وفي جامعة برلين، </a:t>
            </a:r>
            <a:endParaRPr lang="ar-SA" b="1" dirty="0" smtClean="0"/>
          </a:p>
          <a:p>
            <a:pPr rtl="1"/>
            <a:r>
              <a:rPr lang="ar-SA" b="1" dirty="0" smtClean="0"/>
              <a:t>هاجر </a:t>
            </a:r>
            <a:r>
              <a:rPr lang="ar-SA" b="1" dirty="0"/>
              <a:t>إلى الولايات المتحدة والتحق بجامعة نيويورك عام 1938م، ثم جامعة شيكاغو </a:t>
            </a:r>
            <a:endParaRPr lang="ar-SA" b="1" dirty="0" smtClean="0"/>
          </a:p>
          <a:p>
            <a:pPr rtl="1"/>
            <a:r>
              <a:rPr lang="ar-SA" b="1" dirty="0" smtClean="0"/>
              <a:t>ثم </a:t>
            </a:r>
            <a:r>
              <a:rPr lang="ar-SA" b="1" dirty="0"/>
              <a:t>استقر به المقام في جامعة كاليفورنيا حيث أسهم في تأسيس مركز دراسات الشرق الأوسط الذي أطلق عليه اسمه فيما بعد، </a:t>
            </a:r>
            <a:endParaRPr lang="ar-SA" b="1" dirty="0" smtClean="0"/>
          </a:p>
          <a:p>
            <a:pPr rtl="1"/>
            <a:r>
              <a:rPr lang="ar-SA" b="1" dirty="0" smtClean="0"/>
              <a:t>من </a:t>
            </a:r>
            <a:r>
              <a:rPr lang="ar-SA" b="1" dirty="0"/>
              <a:t>أهم كتبه الإسلام في العصر الوسيط، كما اهتم بدراسة الأدب العربي وله إنتاج غزير في هذا المجال</a:t>
            </a:r>
            <a:r>
              <a:rPr lang="ar-SA" b="1" dirty="0" smtClean="0"/>
              <a:t>.</a:t>
            </a:r>
            <a:endParaRPr lang="ar-SA" dirty="0"/>
          </a:p>
        </p:txBody>
      </p:sp>
    </p:spTree>
    <p:extLst>
      <p:ext uri="{BB962C8B-B14F-4D97-AF65-F5344CB8AC3E}">
        <p14:creationId xmlns:p14="http://schemas.microsoft.com/office/powerpoint/2010/main" val="4066936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371600"/>
            <a:ext cx="8915400" cy="5257800"/>
          </a:xfrm>
        </p:spPr>
        <p:txBody>
          <a:bodyPr/>
          <a:lstStyle/>
          <a:p>
            <a:pPr rtl="1"/>
            <a:r>
              <a:rPr lang="ar-SA" b="1" dirty="0" err="1" smtClean="0"/>
              <a:t>رنتز</a:t>
            </a:r>
            <a:r>
              <a:rPr lang="ar-SA" b="1" dirty="0" smtClean="0"/>
              <a:t>، جورج (</a:t>
            </a:r>
            <a:r>
              <a:rPr lang="en-US" b="1" dirty="0" err="1" smtClean="0"/>
              <a:t>Rentz</a:t>
            </a:r>
            <a:r>
              <a:rPr lang="en-US" b="1" dirty="0" smtClean="0"/>
              <a:t>,</a:t>
            </a:r>
            <a:r>
              <a:rPr lang="en-US" b="1" dirty="0"/>
              <a:t> </a:t>
            </a:r>
            <a:r>
              <a:rPr lang="en-US" b="1" dirty="0" smtClean="0"/>
              <a:t>George </a:t>
            </a:r>
            <a:r>
              <a:rPr lang="ar-SA" b="1" dirty="0" smtClean="0"/>
              <a:t>) </a:t>
            </a:r>
          </a:p>
          <a:p>
            <a:pPr rtl="1"/>
            <a:r>
              <a:rPr lang="ar-SA" b="1" dirty="0" smtClean="0"/>
              <a:t>درس </a:t>
            </a:r>
            <a:r>
              <a:rPr lang="ar-SA" b="1" dirty="0"/>
              <a:t>في واشنطن وفي جامعة الفلبين وجامعة كاليفورنيا تخصص في اللغة العربية وآدابها، </a:t>
            </a:r>
            <a:endParaRPr lang="ar-SA" b="1" dirty="0" smtClean="0"/>
          </a:p>
          <a:p>
            <a:pPr rtl="1"/>
            <a:r>
              <a:rPr lang="ar-SA" b="1" dirty="0" smtClean="0"/>
              <a:t>عمل </a:t>
            </a:r>
            <a:r>
              <a:rPr lang="ar-SA" b="1" dirty="0"/>
              <a:t>في السفارة الأمريكية في القاهرة، </a:t>
            </a:r>
            <a:endParaRPr lang="ar-SA" b="1" dirty="0" smtClean="0"/>
          </a:p>
          <a:p>
            <a:pPr rtl="1"/>
            <a:r>
              <a:rPr lang="ar-SA" b="1" dirty="0" smtClean="0"/>
              <a:t>أسس قسم البحوث والترجمة في شركة أرامكو، شـارك </a:t>
            </a:r>
            <a:r>
              <a:rPr lang="ar-SA" b="1" dirty="0"/>
              <a:t>في مشروع التاريخ الشفوي لمنطقة الخليج العربي، عمل أميناً لمجموعة الشرق الأوسط في جامعة ستانفورد، </a:t>
            </a:r>
            <a:endParaRPr lang="ar-SA" b="1" dirty="0" smtClean="0"/>
          </a:p>
          <a:p>
            <a:pPr rtl="1"/>
            <a:r>
              <a:rPr lang="ar-SA" b="1" dirty="0" smtClean="0"/>
              <a:t>من </a:t>
            </a:r>
            <a:r>
              <a:rPr lang="ar-SA" b="1" dirty="0"/>
              <a:t>أبرز اهتماماته حركة الشيخ محمد بن عبد الوهاب حيث كانت موضوع رسالته للدكتوراه، وله كتابات كثيرة عن الجزيرة العربية من النواحي التاريخية </a:t>
            </a:r>
            <a:r>
              <a:rPr lang="ar-SA" b="1" dirty="0" smtClean="0"/>
              <a:t>والجغرافية.</a:t>
            </a:r>
            <a:endParaRPr lang="ar-SA" dirty="0"/>
          </a:p>
        </p:txBody>
      </p:sp>
    </p:spTree>
    <p:extLst>
      <p:ext uri="{BB962C8B-B14F-4D97-AF65-F5344CB8AC3E}">
        <p14:creationId xmlns:p14="http://schemas.microsoft.com/office/powerpoint/2010/main" val="11339241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سميث، </a:t>
            </a:r>
            <a:r>
              <a:rPr lang="ar-SA" b="1" dirty="0" err="1" smtClean="0"/>
              <a:t>ويلفرد</a:t>
            </a:r>
            <a:r>
              <a:rPr lang="ar-SA" b="1" dirty="0" smtClean="0"/>
              <a:t> </a:t>
            </a:r>
            <a:r>
              <a:rPr lang="ar-SA" b="1" dirty="0" err="1" smtClean="0"/>
              <a:t>كانتويل</a:t>
            </a:r>
            <a:r>
              <a:rPr lang="ar-SA" b="1" dirty="0" smtClean="0"/>
              <a:t> (</a:t>
            </a:r>
            <a:r>
              <a:rPr lang="en-US" b="1" dirty="0" smtClean="0"/>
              <a:t>Smith,</a:t>
            </a:r>
            <a:r>
              <a:rPr lang="en-US" b="1" dirty="0"/>
              <a:t> Wilfred </a:t>
            </a:r>
            <a:r>
              <a:rPr lang="en-US" b="1" dirty="0" smtClean="0"/>
              <a:t>Cantwell</a:t>
            </a:r>
            <a:r>
              <a:rPr lang="ar-SA" b="1" dirty="0" smtClean="0"/>
              <a:t>).</a:t>
            </a:r>
            <a:r>
              <a:rPr lang="en-US" b="1" dirty="0" smtClean="0"/>
              <a:t> </a:t>
            </a:r>
            <a:r>
              <a:rPr lang="ar-SA" b="1" dirty="0" smtClean="0"/>
              <a:t>و</a:t>
            </a:r>
          </a:p>
          <a:p>
            <a:pPr rtl="1"/>
            <a:r>
              <a:rPr lang="ar-SA" b="1" dirty="0" smtClean="0"/>
              <a:t>لد </a:t>
            </a:r>
            <a:r>
              <a:rPr lang="ar-SA" b="1" dirty="0"/>
              <a:t>في كندا عام 1916م، درس اللغات الشرقية في جامعة تورنتو، حصل على الماجستير والدكتوراه في مجال دراسات الشرق الأدنى من جامعة </a:t>
            </a:r>
            <a:r>
              <a:rPr lang="ar-SA" b="1" dirty="0" err="1"/>
              <a:t>برنستون</a:t>
            </a:r>
            <a:r>
              <a:rPr lang="ar-SA" b="1" dirty="0"/>
              <a:t>، </a:t>
            </a:r>
            <a:endParaRPr lang="ar-SA" b="1" dirty="0" smtClean="0"/>
          </a:p>
          <a:p>
            <a:pPr rtl="1"/>
            <a:r>
              <a:rPr lang="ar-SA" b="1" dirty="0" smtClean="0"/>
              <a:t>متخصص </a:t>
            </a:r>
            <a:r>
              <a:rPr lang="ar-SA" b="1" dirty="0"/>
              <a:t>في دراسة الإسلام وأوضاع العالم الإسلامي المعاصرة </a:t>
            </a:r>
            <a:r>
              <a:rPr lang="ar-SA" b="1" dirty="0" smtClean="0"/>
              <a:t>عمل </a:t>
            </a:r>
            <a:r>
              <a:rPr lang="ar-SA" b="1" dirty="0"/>
              <a:t>أستاذاً في جامعة هارفرد وفي معهد الدراسات الإسلامية بجامعة مقيل بكندا، قام بتدريس الدين الإسلامي بكلية نورمان المسيحية بمدينة لاهور بباكستان 1941م-1945م، دعي للعمل أستاذاً زائراً في العديد من الجامعات، صدر له حديثا (1998م</a:t>
            </a:r>
            <a:r>
              <a:rPr lang="ar-SA" b="1" dirty="0" smtClean="0"/>
              <a:t>)</a:t>
            </a:r>
            <a:endParaRPr lang="ar-SA" dirty="0"/>
          </a:p>
        </p:txBody>
      </p:sp>
    </p:spTree>
    <p:extLst>
      <p:ext uri="{BB962C8B-B14F-4D97-AF65-F5344CB8AC3E}">
        <p14:creationId xmlns:p14="http://schemas.microsoft.com/office/powerpoint/2010/main" val="24072851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ستواسر</a:t>
            </a:r>
            <a:r>
              <a:rPr lang="ar-SA" b="1" dirty="0" smtClean="0"/>
              <a:t>، </a:t>
            </a:r>
            <a:r>
              <a:rPr lang="ar-SA" b="1" dirty="0"/>
              <a:t>باربرا </a:t>
            </a:r>
            <a:r>
              <a:rPr lang="ar-SA" b="1" dirty="0"/>
              <a:t>ريجينا </a:t>
            </a:r>
            <a:r>
              <a:rPr lang="ar-SA" b="1" dirty="0" err="1" smtClean="0"/>
              <a:t>فراير</a:t>
            </a:r>
            <a:r>
              <a:rPr lang="ar-SA" b="1" dirty="0" smtClean="0"/>
              <a:t>(</a:t>
            </a:r>
            <a:r>
              <a:rPr lang="en-US" sz="2400" b="1" dirty="0" err="1" smtClean="0"/>
              <a:t>Stowasser</a:t>
            </a:r>
            <a:r>
              <a:rPr lang="en-US" sz="2400" b="1" dirty="0" smtClean="0"/>
              <a:t>,</a:t>
            </a:r>
            <a:r>
              <a:rPr lang="en-US" sz="2400" b="1" dirty="0"/>
              <a:t> Barbara Regina </a:t>
            </a:r>
            <a:r>
              <a:rPr lang="en-US" sz="2400" b="1" dirty="0" smtClean="0"/>
              <a:t>Frye</a:t>
            </a:r>
            <a:r>
              <a:rPr lang="en-US" b="1" dirty="0" smtClean="0"/>
              <a:t>r</a:t>
            </a:r>
            <a:r>
              <a:rPr lang="ar-SA" b="1" dirty="0" smtClean="0"/>
              <a:t>) ولدت </a:t>
            </a:r>
            <a:r>
              <a:rPr lang="ar-SA" b="1" dirty="0"/>
              <a:t>في ألمانيا حيث تلقت تعليمها الأولي ثم حصلت على الشهادة الجامعية من جامعة أنقرة في دراسة اللغة التركية العثمانية والحديثة واللغة الفارسية والعربية والتصوف، حصلت على الماجستير من جامعة كاليفورنيا بلوس أنجلوس في تاريخ الشرق الأوسط وحضارته، حصلت على الدكتوراه من جامعة منستر </a:t>
            </a:r>
            <a:r>
              <a:rPr lang="en-US" b="1" dirty="0"/>
              <a:t>Munster</a:t>
            </a:r>
            <a:r>
              <a:rPr lang="ar-SA" b="1" dirty="0"/>
              <a:t> بألمانيا في الدراسات الإسلامية.</a:t>
            </a:r>
            <a:endParaRPr lang="en-US" b="1" dirty="0"/>
          </a:p>
          <a:p>
            <a:pPr rtl="1"/>
            <a:r>
              <a:rPr lang="ar-SA" b="1" dirty="0" smtClean="0"/>
              <a:t>.</a:t>
            </a:r>
            <a:endParaRPr lang="ar-SA" dirty="0"/>
          </a:p>
        </p:txBody>
      </p:sp>
    </p:spTree>
    <p:extLst>
      <p:ext uri="{BB962C8B-B14F-4D97-AF65-F5344CB8AC3E}">
        <p14:creationId xmlns:p14="http://schemas.microsoft.com/office/powerpoint/2010/main" val="5732810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47800"/>
            <a:ext cx="8915400" cy="4876800"/>
          </a:xfrm>
        </p:spPr>
        <p:txBody>
          <a:bodyPr/>
          <a:lstStyle/>
          <a:p>
            <a:pPr rtl="1"/>
            <a:r>
              <a:rPr lang="ar-SA" b="1" dirty="0"/>
              <a:t>تولت العديد من المناصب منها أستاذة مساعدة بقسم اللغة العربية في جامعة جورج تاون بواشنطن العاصمة. ثم عينت مديرة لمركز الدراسات العربية المعاصرة بالجامعة نفسها في الفترة من 1993حتى الآن، لها العديد من المؤلفات منها (النساء في القرآن وفي الحديث وفي التفسير) و(التطور الديني والسياسي، بعض الأفكار حول ابن خلدون </a:t>
            </a:r>
            <a:r>
              <a:rPr lang="ar-SA" b="1" dirty="0" err="1"/>
              <a:t>وميكيافيللي</a:t>
            </a:r>
            <a:r>
              <a:rPr lang="ar-SA" b="1" dirty="0"/>
              <a:t>) وعدد كبير من البحوث حول الدراسات الإسلامية وبخاصة فيما يتعلق بالمرأة في الإسلام قديما وحديثاً</a:t>
            </a:r>
            <a:r>
              <a:rPr lang="ar-SA" b="1" dirty="0" smtClean="0"/>
              <a:t>.  عضو </a:t>
            </a:r>
            <a:r>
              <a:rPr lang="ar-SA" b="1" dirty="0"/>
              <a:t>مؤسس في المجلس الأمريكي لجمعيات الدراسات الإسلامية، وعضو في الجمعية </a:t>
            </a:r>
            <a:r>
              <a:rPr lang="ar-SA" b="1" dirty="0" err="1"/>
              <a:t>الاستشراقية</a:t>
            </a:r>
            <a:r>
              <a:rPr lang="ar-SA" b="1" dirty="0"/>
              <a:t> الأمريكية وعضو الرابطة الأمريكية لمعلمي اللغة العربية</a:t>
            </a:r>
            <a:endParaRPr lang="ar-SA" dirty="0"/>
          </a:p>
        </p:txBody>
      </p:sp>
    </p:spTree>
    <p:extLst>
      <p:ext uri="{BB962C8B-B14F-4D97-AF65-F5344CB8AC3E}">
        <p14:creationId xmlns:p14="http://schemas.microsoft.com/office/powerpoint/2010/main" val="3650086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بوليت</a:t>
            </a:r>
            <a:r>
              <a:rPr lang="ar-SA" b="1" dirty="0" smtClean="0"/>
              <a:t>، ريتشارد (</a:t>
            </a:r>
            <a:r>
              <a:rPr lang="en-US" b="1" dirty="0" err="1" smtClean="0"/>
              <a:t>Bulliet</a:t>
            </a:r>
            <a:r>
              <a:rPr lang="en-US" b="1" dirty="0" smtClean="0"/>
              <a:t>, Richard</a:t>
            </a:r>
            <a:r>
              <a:rPr lang="ar-SA" b="1" dirty="0" smtClean="0"/>
              <a:t>) </a:t>
            </a:r>
          </a:p>
          <a:p>
            <a:pPr rtl="1"/>
            <a:r>
              <a:rPr lang="ar-SA" b="1" dirty="0" smtClean="0"/>
              <a:t>درس </a:t>
            </a:r>
            <a:r>
              <a:rPr lang="ar-SA" b="1" dirty="0"/>
              <a:t>في جامعة هارفرد حيث حصل على البكالوريوس في التاريخ 1962م والماجستير 1964م في دراسات الشرق الأوسط والدكتوراه 1967م في التاريخ ودراسات الشرق الأوسط، عمل في العديد من الجامعات منها هارفارد وجامعة بيركلي في كاليفورنيا وجامعة كولمبيا حيث ترأس معهد الشرق الأوسط في الفترة من 1984م إلى 1990م والفترة من 1993م </a:t>
            </a:r>
            <a:r>
              <a:rPr lang="ar-SA" b="1" dirty="0"/>
              <a:t> </a:t>
            </a:r>
            <a:r>
              <a:rPr lang="ar-SA" b="1" dirty="0" smtClean="0"/>
              <a:t>وما بعدها</a:t>
            </a:r>
            <a:r>
              <a:rPr lang="ar-SA" b="1" dirty="0" smtClean="0"/>
              <a:t>، </a:t>
            </a:r>
            <a:r>
              <a:rPr lang="ar-SA" b="1" dirty="0"/>
              <a:t>تولى مناصب علمية في عدد من المؤسسات منها رابطة دراسات الشرق الأوسط سكرتير تنفيذي 1977م-1981م، </a:t>
            </a:r>
            <a:endParaRPr lang="ar-SA" dirty="0"/>
          </a:p>
          <a:p>
            <a:endParaRPr lang="ar-SA" dirty="0"/>
          </a:p>
          <a:p>
            <a:endParaRPr lang="ar-SA" dirty="0"/>
          </a:p>
          <a:p>
            <a:endParaRPr lang="ar-SA" dirty="0"/>
          </a:p>
          <a:p>
            <a:endParaRPr lang="ar-SA" dirty="0"/>
          </a:p>
        </p:txBody>
      </p:sp>
    </p:spTree>
    <p:extLst>
      <p:ext uri="{BB962C8B-B14F-4D97-AF65-F5344CB8AC3E}">
        <p14:creationId xmlns:p14="http://schemas.microsoft.com/office/powerpoint/2010/main" val="41172058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عضو مجلس إدارة جمعية الدراسات الإيرانية، وعضو مجلس أمناء المعهد الأمريكي للدراسات الإيرانية، قدّم خدمات استشارية للعديد من الجهات العلمية والسياسية منها وكالة إعلام الولايات المتحدة التابعة لوزارة الخارجية الأمريكية، ووزارة الخارجية الأمريكية ومجلة التايم وغيرها.</a:t>
            </a:r>
            <a:endParaRPr lang="en-US" b="1" dirty="0"/>
          </a:p>
          <a:p>
            <a:pPr rtl="1"/>
            <a:r>
              <a:rPr lang="ar-SA" b="1" dirty="0"/>
              <a:t>له العديد من المؤلفات منها دراسة في تاريخ الإسلام الاجتماعي في القرون الوسطى، والتحول إلى الإسلام في القرون الوسطى، وكتاب الإسلام نظرة من الخارج. له مشاركات إعلامية في الصحافة والإذاعة والتلفاز.</a:t>
            </a:r>
            <a:endParaRPr lang="en-US" b="1" dirty="0"/>
          </a:p>
          <a:p>
            <a:endParaRPr lang="ar-SA" dirty="0"/>
          </a:p>
        </p:txBody>
      </p:sp>
    </p:spTree>
    <p:extLst>
      <p:ext uri="{BB962C8B-B14F-4D97-AF65-F5344CB8AC3E}">
        <p14:creationId xmlns:p14="http://schemas.microsoft.com/office/powerpoint/2010/main" val="3642380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المستشرقون </a:t>
            </a:r>
            <a:r>
              <a:rPr lang="ar-SA" sz="3200" b="1" dirty="0" smtClean="0"/>
              <a:t>الإنجليز</a:t>
            </a:r>
            <a:endParaRPr lang="ar-SA" sz="3200" b="1" dirty="0"/>
          </a:p>
        </p:txBody>
      </p:sp>
      <p:sp>
        <p:nvSpPr>
          <p:cNvPr id="3" name="عنصر نائب للمحتوى 2"/>
          <p:cNvSpPr>
            <a:spLocks noGrp="1"/>
          </p:cNvSpPr>
          <p:nvPr>
            <p:ph idx="1"/>
          </p:nvPr>
        </p:nvSpPr>
        <p:spPr/>
        <p:txBody>
          <a:bodyPr/>
          <a:lstStyle/>
          <a:p>
            <a:pPr rtl="1"/>
            <a:r>
              <a:rPr lang="ar-SA" b="1" dirty="0" smtClean="0"/>
              <a:t>أنشئت </a:t>
            </a:r>
            <a:r>
              <a:rPr lang="ar-SA" b="1" dirty="0"/>
              <a:t>أول أقسام اللغة العربية في الجامعات البريطانية في عامي 1632م و1636م في جامعتي كمبريدج وأكسفورد على التوالي، وكانت الدراسات العربية الإسلامية يغلب عليها الطابع الفردي، </a:t>
            </a:r>
            <a:endParaRPr lang="ar-SA" b="1" dirty="0" smtClean="0"/>
          </a:p>
          <a:p>
            <a:pPr rtl="1"/>
            <a:r>
              <a:rPr lang="ar-SA" b="1" dirty="0" smtClean="0"/>
              <a:t>ولكن </a:t>
            </a:r>
            <a:r>
              <a:rPr lang="ar-SA" b="1" dirty="0"/>
              <a:t>في هذه الأثناء كانت شركة الهند الشرقية تعمل جاهدة على إكمال احتلالها للهند ثم تسليمها للحكومة البريطانية، وقد قامت الشركة بإنشاء مراكز </a:t>
            </a:r>
            <a:r>
              <a:rPr lang="ar-SA" b="1" dirty="0" err="1"/>
              <a:t>استشراقية</a:t>
            </a:r>
            <a:r>
              <a:rPr lang="ar-SA" b="1" dirty="0"/>
              <a:t> في الهند لتدريب موظفين يستطيعون التعامل مع أهل البلاد. </a:t>
            </a:r>
            <a:endParaRPr lang="ar-SA" b="1" dirty="0" smtClean="0"/>
          </a:p>
          <a:p>
            <a:pPr rtl="1"/>
            <a:r>
              <a:rPr lang="ar-SA" b="1" dirty="0" smtClean="0"/>
              <a:t>وأنشئت </a:t>
            </a:r>
            <a:r>
              <a:rPr lang="ar-SA" b="1" dirty="0"/>
              <a:t>كذلك جمعيات </a:t>
            </a:r>
            <a:r>
              <a:rPr lang="ar-SA" b="1" dirty="0" err="1"/>
              <a:t>استشراقية</a:t>
            </a:r>
            <a:r>
              <a:rPr lang="ar-SA" b="1" dirty="0"/>
              <a:t> مثل الجمعية </a:t>
            </a:r>
            <a:r>
              <a:rPr lang="ar-SA" b="1" dirty="0" smtClean="0"/>
              <a:t>البنغالية </a:t>
            </a:r>
            <a:r>
              <a:rPr lang="ar-SA" b="1" dirty="0"/>
              <a:t>في أواخر القرن التاسع عشر.</a:t>
            </a:r>
            <a:endParaRPr lang="en-US" b="1" dirty="0"/>
          </a:p>
          <a:p>
            <a:endParaRPr lang="ar-SA" b="1" dirty="0"/>
          </a:p>
        </p:txBody>
      </p:sp>
    </p:spTree>
    <p:extLst>
      <p:ext uri="{BB962C8B-B14F-4D97-AF65-F5344CB8AC3E}">
        <p14:creationId xmlns:p14="http://schemas.microsoft.com/office/powerpoint/2010/main" val="2320903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الإنجليز</a:t>
            </a:r>
            <a:endParaRPr lang="ar-SA" sz="3200" dirty="0"/>
          </a:p>
        </p:txBody>
      </p:sp>
      <p:sp>
        <p:nvSpPr>
          <p:cNvPr id="3" name="عنصر نائب للمحتوى 2"/>
          <p:cNvSpPr>
            <a:spLocks noGrp="1"/>
          </p:cNvSpPr>
          <p:nvPr>
            <p:ph idx="1"/>
          </p:nvPr>
        </p:nvSpPr>
        <p:spPr>
          <a:xfrm>
            <a:off x="228600" y="1447800"/>
            <a:ext cx="9372600" cy="4525963"/>
          </a:xfrm>
        </p:spPr>
        <p:txBody>
          <a:bodyPr/>
          <a:lstStyle/>
          <a:p>
            <a:pPr rtl="1"/>
            <a:r>
              <a:rPr lang="ar-SA" b="1" dirty="0"/>
              <a:t>انتشرت المراكز </a:t>
            </a:r>
            <a:r>
              <a:rPr lang="ar-SA" b="1" dirty="0" err="1"/>
              <a:t>الاستشراقية</a:t>
            </a:r>
            <a:r>
              <a:rPr lang="ar-SA" b="1" dirty="0"/>
              <a:t> في بريطانيا وظلت العاصمة لندن خالية من مثل هذا المركز حتى صرح اللورد </a:t>
            </a:r>
            <a:r>
              <a:rPr lang="ar-SA" b="1" dirty="0" err="1"/>
              <a:t>كيرزن</a:t>
            </a:r>
            <a:r>
              <a:rPr lang="ar-SA" b="1" dirty="0"/>
              <a:t> في إحدى جلسات البرلمان الإنجليزي بضرورة إنشاء مثل هذا المركز وانه من المكونات الضرورية للإمبراطورية، </a:t>
            </a:r>
            <a:endParaRPr lang="ar-SA" b="1" dirty="0" smtClean="0"/>
          </a:p>
          <a:p>
            <a:pPr rtl="1"/>
            <a:r>
              <a:rPr lang="ar-SA" b="1" dirty="0" smtClean="0"/>
              <a:t>تأسست </a:t>
            </a:r>
            <a:r>
              <a:rPr lang="ar-SA" b="1" dirty="0"/>
              <a:t>مدرسة الدراسات الشرقية والأفريقية عام 1916م، وانتقل </a:t>
            </a:r>
            <a:r>
              <a:rPr lang="ar-SA" b="1" dirty="0" smtClean="0"/>
              <a:t>إليها </a:t>
            </a:r>
            <a:r>
              <a:rPr lang="ar-SA" b="1" dirty="0"/>
              <a:t>بعض المستشرقين الكبار من أمثال توماس </a:t>
            </a:r>
            <a:r>
              <a:rPr lang="ar-SA" b="1" dirty="0" err="1"/>
              <a:t>آرنولد</a:t>
            </a:r>
            <a:r>
              <a:rPr lang="ar-SA" b="1" dirty="0"/>
              <a:t> والفرد جيوم وغيرهما، </a:t>
            </a:r>
            <a:endParaRPr lang="ar-SA" b="1" dirty="0" smtClean="0"/>
          </a:p>
          <a:p>
            <a:pPr rtl="1"/>
            <a:r>
              <a:rPr lang="ar-SA" b="1" dirty="0" smtClean="0"/>
              <a:t>استمرت </a:t>
            </a:r>
            <a:r>
              <a:rPr lang="ar-SA" b="1" dirty="0"/>
              <a:t>المدرسة في النمو والازدهار حتى أصبحت المركز </a:t>
            </a:r>
            <a:r>
              <a:rPr lang="ar-SA" b="1" dirty="0" err="1"/>
              <a:t>الاستشراقي</a:t>
            </a:r>
            <a:r>
              <a:rPr lang="ar-SA" b="1" dirty="0"/>
              <a:t> الأول في بريطانيا، بل تنافس أكبر المراكز </a:t>
            </a:r>
            <a:r>
              <a:rPr lang="ar-SA" b="1" dirty="0" err="1"/>
              <a:t>الاستشراقية</a:t>
            </a:r>
            <a:r>
              <a:rPr lang="ar-SA" b="1" dirty="0"/>
              <a:t> في العالم</a:t>
            </a:r>
            <a:r>
              <a:rPr lang="ar-SA" b="1" dirty="0" smtClean="0"/>
              <a:t>.</a:t>
            </a:r>
            <a:endParaRPr lang="ar-SA" dirty="0"/>
          </a:p>
        </p:txBody>
      </p:sp>
    </p:spTree>
    <p:extLst>
      <p:ext uri="{BB962C8B-B14F-4D97-AF65-F5344CB8AC3E}">
        <p14:creationId xmlns:p14="http://schemas.microsoft.com/office/powerpoint/2010/main" val="3078030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الإنجليز</a:t>
            </a:r>
            <a:endParaRPr lang="ar-SA" sz="3200" dirty="0"/>
          </a:p>
        </p:txBody>
      </p:sp>
      <p:sp>
        <p:nvSpPr>
          <p:cNvPr id="3" name="عنصر نائب للمحتوى 2"/>
          <p:cNvSpPr>
            <a:spLocks noGrp="1"/>
          </p:cNvSpPr>
          <p:nvPr>
            <p:ph idx="1"/>
          </p:nvPr>
        </p:nvSpPr>
        <p:spPr/>
        <p:txBody>
          <a:bodyPr/>
          <a:lstStyle/>
          <a:p>
            <a:pPr rtl="1"/>
            <a:endParaRPr lang="en-US" b="1" dirty="0"/>
          </a:p>
          <a:p>
            <a:pPr rtl="1"/>
            <a:r>
              <a:rPr lang="ar-SA" b="1" dirty="0"/>
              <a:t>وكلفت الحكومة البريطانية لجنة لدراسة أوضاع الدراسات السلافية والأوروبية الشرقية والشرقية والأفريقية عام 1947م، ووضعت اللجنة تقريراً تضمن توصيات مهمة منها زيادة دعم مراكز الدراسات </a:t>
            </a:r>
            <a:r>
              <a:rPr lang="ar-SA" b="1" dirty="0" err="1"/>
              <a:t>الاستشراقية</a:t>
            </a:r>
            <a:r>
              <a:rPr lang="ar-SA" b="1" dirty="0"/>
              <a:t>، وتوفير الكثير من الوظائف والمنح للدارسين، وحددت اللجنة الجهات المستفيدة من هذه الدراسات وهي الحكومة البريطانية في المقام الأول، والبعثات التنصيرية، وهيئة الإذاعة البريطانية ووزارة التجارة والمؤسسات التجارية التي لها مصالح مع العالم الإسلامي</a:t>
            </a:r>
            <a:r>
              <a:rPr lang="ar-SA" b="1" dirty="0" smtClean="0"/>
              <a:t>.</a:t>
            </a:r>
            <a:endParaRPr lang="ar-SA" dirty="0"/>
          </a:p>
        </p:txBody>
      </p:sp>
    </p:spTree>
    <p:extLst>
      <p:ext uri="{BB962C8B-B14F-4D97-AF65-F5344CB8AC3E}">
        <p14:creationId xmlns:p14="http://schemas.microsoft.com/office/powerpoint/2010/main" val="2094350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الإنجليز</a:t>
            </a:r>
            <a:endParaRPr lang="ar-SA" sz="3200" dirty="0"/>
          </a:p>
        </p:txBody>
      </p:sp>
      <p:sp>
        <p:nvSpPr>
          <p:cNvPr id="3" name="عنصر نائب للمحتوى 2"/>
          <p:cNvSpPr>
            <a:spLocks noGrp="1"/>
          </p:cNvSpPr>
          <p:nvPr>
            <p:ph idx="1"/>
          </p:nvPr>
        </p:nvSpPr>
        <p:spPr/>
        <p:txBody>
          <a:bodyPr/>
          <a:lstStyle/>
          <a:p>
            <a:pPr rtl="1"/>
            <a:endParaRPr lang="en-US" b="1" dirty="0"/>
          </a:p>
          <a:p>
            <a:pPr rtl="1"/>
            <a:r>
              <a:rPr lang="ar-SA" b="1" dirty="0"/>
              <a:t>واحتاجت الحكومة البريطانية إلى إعادة النظر في أوضاع الدراسات العربية والإسلامية بعد الحرب العالمية الثانية فكلفت لجنة برئاسة سير وليام </a:t>
            </a:r>
            <a:r>
              <a:rPr lang="ar-SA" b="1" dirty="0" err="1"/>
              <a:t>هايتر</a:t>
            </a:r>
            <a:r>
              <a:rPr lang="ar-SA" b="1" dirty="0"/>
              <a:t> عام 1961م للقيام بهذا العمل، وقدمت مؤسسة </a:t>
            </a:r>
            <a:r>
              <a:rPr lang="ar-SA" b="1" dirty="0" err="1"/>
              <a:t>روكفللر</a:t>
            </a:r>
            <a:r>
              <a:rPr lang="ar-SA" b="1" dirty="0"/>
              <a:t> دعماً مالياً لهذه اللجنة لزيارة عشر جامعات أمريكية وجامعتين كنديتين للإفادة من التجربة الأمريكية في مجال الدراسات العربية الإسلامية، وقدمت اللجنة تقريرها الذي تضمن خلاصة الرحلة الأمريكية ومقابلات مع المسؤولين عن الدراسات العربية الإسلامية في الجامعات البريطانية، وجاءت التوصيات من جديد لدعم هذه الدراسات والإفادة من الخبرة الأمريكية</a:t>
            </a:r>
            <a:r>
              <a:rPr lang="ar-SA" b="1" dirty="0" smtClean="0"/>
              <a:t>.</a:t>
            </a:r>
            <a:endParaRPr lang="en-US" b="1" dirty="0"/>
          </a:p>
        </p:txBody>
      </p:sp>
    </p:spTree>
    <p:extLst>
      <p:ext uri="{BB962C8B-B14F-4D97-AF65-F5344CB8AC3E}">
        <p14:creationId xmlns:p14="http://schemas.microsoft.com/office/powerpoint/2010/main" val="3721795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الإنجليز</a:t>
            </a:r>
            <a:endParaRPr lang="ar-SA" sz="3200" dirty="0"/>
          </a:p>
        </p:txBody>
      </p:sp>
      <p:sp>
        <p:nvSpPr>
          <p:cNvPr id="3" name="عنصر نائب للمحتوى 2"/>
          <p:cNvSpPr>
            <a:spLocks noGrp="1"/>
          </p:cNvSpPr>
          <p:nvPr>
            <p:ph idx="1"/>
          </p:nvPr>
        </p:nvSpPr>
        <p:spPr/>
        <p:txBody>
          <a:bodyPr/>
          <a:lstStyle/>
          <a:p>
            <a:pPr rtl="1"/>
            <a:r>
              <a:rPr lang="ar-SA" b="1" dirty="0"/>
              <a:t>من أعلام المستشرقين البريطانيين</a:t>
            </a:r>
            <a:endParaRPr lang="en-US" b="1" dirty="0"/>
          </a:p>
          <a:p>
            <a:pPr rtl="1"/>
            <a:r>
              <a:rPr lang="ar-SA" b="1" dirty="0"/>
              <a:t>نقدم فيما يأتي تعريفاً بعدد من المستشرقين البريطانيين من القديم </a:t>
            </a:r>
            <a:r>
              <a:rPr lang="ar-SA" b="1" dirty="0" smtClean="0"/>
              <a:t>والحديث</a:t>
            </a:r>
            <a:endParaRPr lang="ar-SA" dirty="0"/>
          </a:p>
        </p:txBody>
      </p:sp>
    </p:spTree>
    <p:extLst>
      <p:ext uri="{BB962C8B-B14F-4D97-AF65-F5344CB8AC3E}">
        <p14:creationId xmlns:p14="http://schemas.microsoft.com/office/powerpoint/2010/main" val="2809043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الإنجليز</a:t>
            </a:r>
            <a:endParaRPr lang="ar-SA" sz="3200" dirty="0"/>
          </a:p>
        </p:txBody>
      </p:sp>
      <p:sp>
        <p:nvSpPr>
          <p:cNvPr id="3" name="عنصر نائب للمحتوى 2"/>
          <p:cNvSpPr>
            <a:spLocks noGrp="1"/>
          </p:cNvSpPr>
          <p:nvPr>
            <p:ph idx="1"/>
          </p:nvPr>
        </p:nvSpPr>
        <p:spPr/>
        <p:txBody>
          <a:bodyPr/>
          <a:lstStyle/>
          <a:p>
            <a:pPr rtl="1"/>
            <a:r>
              <a:rPr lang="ar-SA" b="1" dirty="0"/>
              <a:t>3- توماس </a:t>
            </a:r>
            <a:r>
              <a:rPr lang="ar-SA" b="1" dirty="0" err="1"/>
              <a:t>وولكر</a:t>
            </a:r>
            <a:r>
              <a:rPr lang="ar-SA" b="1" dirty="0"/>
              <a:t> </a:t>
            </a:r>
            <a:r>
              <a:rPr lang="ar-SA" b="1" dirty="0" err="1"/>
              <a:t>آرنولد</a:t>
            </a:r>
            <a:r>
              <a:rPr lang="en-US" b="1" dirty="0"/>
              <a:t>Sir Thomas Walker Arnold</a:t>
            </a:r>
            <a:r>
              <a:rPr lang="ar-SA" b="1" dirty="0"/>
              <a:t> ء (1864م-1930م)</a:t>
            </a:r>
            <a:endParaRPr lang="en-US" b="1" dirty="0"/>
          </a:p>
          <a:p>
            <a:pPr rtl="1"/>
            <a:r>
              <a:rPr lang="ar-SA" b="1" dirty="0"/>
              <a:t>بدأ حياته العلمية في جامعة كامبردج حيث أظهر حبه للغات فتعلم العربية وانتقل للعمل باحثاً في جامعة على كرا (</a:t>
            </a:r>
            <a:r>
              <a:rPr lang="ar-SA" b="1" dirty="0" err="1"/>
              <a:t>عليكرا</a:t>
            </a:r>
            <a:r>
              <a:rPr lang="ar-SA" b="1" dirty="0"/>
              <a:t>) في الهند حيث أمضى هناك عشر سنوات ألف خلالها كتابه المشهور (الدعوة إلى الإسلام)، ثم عمل أستاذاً للفلسفة في جامعة لاهور، وفي عام 1904م عاد إلى لندن ليصبح أميناً مساعداً لمكتبة إدارة الحكومة الهندية التابعة لوزارة الخارجية البريطانية، وعمل في الوقت نفسه أستاذاً غير متفرغ في جامعة لندن، واختير عام 1909م ليكون مشرفاً عاماً على الطلاب الهنود في بريطانيا، ومن المهام العلمية التي شارك فيها عضوية هيئة تحرير الموسوعة الإسلامية التي صدرت في ليدن بهولندا في طبعتها الأولى والتحق بمدرسة الدراسات الشرقية والأفريقية بجامعة لندن بعد تأسيسها عام 1916م، عمل أستاذاً زائراً في الجامعة المصرية عام 1930م.</a:t>
            </a:r>
            <a:endParaRPr lang="en-US" b="1" dirty="0"/>
          </a:p>
          <a:p>
            <a:pPr rtl="1"/>
            <a:r>
              <a:rPr lang="ar-SA" b="1" dirty="0"/>
              <a:t>له عدة مؤلفات سوى كتابه الدعوة إلى الإسلام ومنها (الخلافة) وكتاب حول العقيدة الإسلامية وشارك في تحرير كتاب تراث الإسلام في طبعته الأولى، بالإضافة إلى العديد من البحوث في الفنون الإسلامية.</a:t>
            </a:r>
            <a:endParaRPr lang="en-US" b="1" dirty="0"/>
          </a:p>
          <a:p>
            <a:pPr rtl="1"/>
            <a:r>
              <a:rPr lang="ar-SA" b="1" dirty="0"/>
              <a:t>بالرغم من شهرة </a:t>
            </a:r>
            <a:r>
              <a:rPr lang="ar-SA" b="1" dirty="0" err="1"/>
              <a:t>آرنولد</a:t>
            </a:r>
            <a:r>
              <a:rPr lang="ar-SA" b="1" dirty="0"/>
              <a:t> بأنه من المستشرقين المعتدلين فإن البحث الدقيق في كتاباته تدل على أنه يشارك غيره من المستشرقين في الطعن في الإسلام بأسلوب هادئ وبخاصة في كتابه الخلافة وفي كتابه الدعوة إلى الإسلام كما أوضح ذلك أحد الباحثين في المعهد العالي للدعوة الإسلامية في المدينة المنورة. </a:t>
            </a:r>
            <a:endParaRPr lang="en-US" b="1" dirty="0"/>
          </a:p>
          <a:p>
            <a:endParaRPr lang="ar-SA" dirty="0"/>
          </a:p>
        </p:txBody>
      </p:sp>
    </p:spTree>
    <p:extLst>
      <p:ext uri="{BB962C8B-B14F-4D97-AF65-F5344CB8AC3E}">
        <p14:creationId xmlns:p14="http://schemas.microsoft.com/office/powerpoint/2010/main" val="2814548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المستشرقون الإنجليز</a:t>
            </a:r>
            <a:endParaRPr lang="ar-SA" sz="3200" dirty="0"/>
          </a:p>
        </p:txBody>
      </p:sp>
      <p:sp>
        <p:nvSpPr>
          <p:cNvPr id="3" name="عنصر نائب للمحتوى 2"/>
          <p:cNvSpPr>
            <a:spLocks noGrp="1"/>
          </p:cNvSpPr>
          <p:nvPr>
            <p:ph idx="1"/>
          </p:nvPr>
        </p:nvSpPr>
        <p:spPr/>
        <p:txBody>
          <a:bodyPr/>
          <a:lstStyle/>
          <a:p>
            <a:pPr rtl="1"/>
            <a:r>
              <a:rPr lang="ar-SA" b="1" dirty="0"/>
              <a:t>4- سير هاملتون جيب.</a:t>
            </a:r>
            <a:r>
              <a:rPr lang="en-US" b="1" dirty="0"/>
              <a:t>Sir Hamilton R. A. Gibb</a:t>
            </a:r>
            <a:r>
              <a:rPr lang="ar-SA" b="1" dirty="0"/>
              <a:t> </a:t>
            </a:r>
            <a:endParaRPr lang="en-US" b="1" dirty="0"/>
          </a:p>
          <a:p>
            <a:pPr rtl="1"/>
            <a:r>
              <a:rPr lang="ar-SA" b="1" dirty="0"/>
              <a:t>ولد هاملتون جيب في الإسكندرية في 2يناير 1895م، انتقل إلى اسكتلندا وهو في الخامسة من عمره للدراسة هناك، ولكنه كان يمضي الصيف مع والدته في الإسكندرية. التحق بجامعة </a:t>
            </a:r>
            <a:r>
              <a:rPr lang="ar-SA" b="1" dirty="0" err="1"/>
              <a:t>أدنبرة</a:t>
            </a:r>
            <a:r>
              <a:rPr lang="ar-SA" b="1" dirty="0"/>
              <a:t> لدارسة اللغات السامية، عمل محاضراً في مدرسة الدراسات الشرقية والأفريقية بجامعة لندن عام 1921م وتدرج في المناصب الأكاديمية حتى أصبح أستاذً للغة العربية عام 1937م، وانتخب لشغل منصب كرسي اللغة العربية بجامعة أكسفورد، انتقل إلى الولايات المتحدة الأمريكية ليعمل مديراً لمركز دراسات الشرق الأوسط بجامعة هارفارد بعد أن عمل أستاذاً للغة العربية في الجامعة. </a:t>
            </a:r>
            <a:endParaRPr lang="en-US" b="1" dirty="0"/>
          </a:p>
          <a:p>
            <a:pPr rtl="1"/>
            <a:r>
              <a:rPr lang="ar-SA" b="1" dirty="0"/>
              <a:t>بالإضافة إلى اهتمامه اللغوي فقد أضاف إلى ذلك الاهتمام بتاريخ الإسلام وانتشاره وقد تأثر بمستشرقين كبار من أمثال </a:t>
            </a:r>
            <a:r>
              <a:rPr lang="ar-SA" b="1" dirty="0" err="1"/>
              <a:t>تومارس</a:t>
            </a:r>
            <a:r>
              <a:rPr lang="ar-SA" b="1" dirty="0"/>
              <a:t> </a:t>
            </a:r>
            <a:r>
              <a:rPr lang="ar-SA" b="1" dirty="0" err="1"/>
              <a:t>آرنولد</a:t>
            </a:r>
            <a:r>
              <a:rPr lang="ar-SA" b="1" dirty="0"/>
              <a:t> وغيره.</a:t>
            </a:r>
            <a:endParaRPr lang="en-US" b="1" dirty="0"/>
          </a:p>
          <a:p>
            <a:pPr rtl="1"/>
            <a:r>
              <a:rPr lang="ar-SA" b="1" dirty="0"/>
              <a:t>من أبزر إنتاج جب (الفتوحات الإسلامية في آسيا الوسطى) سنة 1933م ودراسات في الأدب العربي المعاصر وكتاب (الاتجاهات الحديثة في الإسلام) وشارك في تأليف (إلى أين يتجه الإسلام)، وقد انتقل جيب من دراسة اللغة والآداب والتاريخ إلى دراسة العالم الإسلامي المعاصر وهو ما التفت إليه الاستشراق الأمريكي حينما أنشأ الدراسات الإقليمية أو دراسات المناطق، وله كتاب بعنوان (المحمدية) ثم أعاد نشره بعنوان (الإسلام) وله كتاب عن الرسول صلى الله عليه وسلم. </a:t>
            </a:r>
            <a:endParaRPr lang="ar-SA" dirty="0"/>
          </a:p>
        </p:txBody>
      </p:sp>
    </p:spTree>
    <p:extLst>
      <p:ext uri="{BB962C8B-B14F-4D97-AF65-F5344CB8AC3E}">
        <p14:creationId xmlns:p14="http://schemas.microsoft.com/office/powerpoint/2010/main" val="465216735"/>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1643</TotalTime>
  <Words>2388</Words>
  <Application>Microsoft Office PowerPoint</Application>
  <PresentationFormat>A4 Paper (210x297 mm)</PresentationFormat>
  <Paragraphs>109</Paragraphs>
  <Slides>28</Slides>
  <Notes>0</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Office Theme</vt:lpstr>
      <vt:lpstr>عرض تقديمي في PowerPoint</vt:lpstr>
      <vt:lpstr>المحاضرة الثامنة أعلام المستشرقين وأهم إسهاماتهم ومؤلفاتهم بريطانيا وأمريكا</vt:lpstr>
      <vt:lpstr>المستشرقون الإنجليز</vt:lpstr>
      <vt:lpstr>المستشرقون الإنجليز</vt:lpstr>
      <vt:lpstr>المستشرقون الإنجليز</vt:lpstr>
      <vt:lpstr>المستشرقون الإنجليز</vt:lpstr>
      <vt:lpstr>المستشرقون الإنجليز</vt:lpstr>
      <vt:lpstr>المستشرقون الإنجليز</vt:lpstr>
      <vt:lpstr>المستشرقون الإنجليز</vt:lpstr>
      <vt:lpstr>المستشرقون الإنجليز</vt:lpstr>
      <vt:lpstr>المستشرقون الإنجليز</vt:lpstr>
      <vt:lpstr>المستشرقون الأمريكان</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113</cp:revision>
  <dcterms:created xsi:type="dcterms:W3CDTF">2009-10-14T19:14:34Z</dcterms:created>
  <dcterms:modified xsi:type="dcterms:W3CDTF">2012-10-13T05:17:36Z</dcterms:modified>
</cp:coreProperties>
</file>