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9"/>
  </p:notesMasterIdLst>
  <p:handoutMasterIdLst>
    <p:handoutMasterId r:id="rId40"/>
  </p:handoutMasterIdLst>
  <p:sldIdLst>
    <p:sldId id="256" r:id="rId2"/>
    <p:sldId id="257" r:id="rId3"/>
    <p:sldId id="316" r:id="rId4"/>
    <p:sldId id="317" r:id="rId5"/>
    <p:sldId id="315" r:id="rId6"/>
    <p:sldId id="314" r:id="rId7"/>
    <p:sldId id="336" r:id="rId8"/>
    <p:sldId id="337" r:id="rId9"/>
    <p:sldId id="339" r:id="rId10"/>
    <p:sldId id="312" r:id="rId11"/>
    <p:sldId id="338" r:id="rId12"/>
    <p:sldId id="311" r:id="rId13"/>
    <p:sldId id="334" r:id="rId14"/>
    <p:sldId id="310" r:id="rId15"/>
    <p:sldId id="309" r:id="rId16"/>
    <p:sldId id="308" r:id="rId17"/>
    <p:sldId id="307" r:id="rId18"/>
    <p:sldId id="306" r:id="rId19"/>
    <p:sldId id="305" r:id="rId20"/>
    <p:sldId id="324" r:id="rId21"/>
    <p:sldId id="340" r:id="rId22"/>
    <p:sldId id="303" r:id="rId23"/>
    <p:sldId id="344" r:id="rId24"/>
    <p:sldId id="302" r:id="rId25"/>
    <p:sldId id="301" r:id="rId26"/>
    <p:sldId id="300" r:id="rId27"/>
    <p:sldId id="323" r:id="rId28"/>
    <p:sldId id="322" r:id="rId29"/>
    <p:sldId id="325" r:id="rId30"/>
    <p:sldId id="341" r:id="rId31"/>
    <p:sldId id="342" r:id="rId32"/>
    <p:sldId id="343" r:id="rId33"/>
    <p:sldId id="321" r:id="rId34"/>
    <p:sldId id="320" r:id="rId35"/>
    <p:sldId id="326" r:id="rId36"/>
    <p:sldId id="327" r:id="rId37"/>
    <p:sldId id="266" r:id="rId38"/>
  </p:sldIdLst>
  <p:sldSz cx="9906000" cy="6858000" type="A4"/>
  <p:notesSz cx="6797675" cy="987425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709256"/>
    <a:srgbClr val="AD9968"/>
    <a:srgbClr val="3B84AF"/>
    <a:srgbClr val="FF33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19" autoAdjust="0"/>
    <p:restoredTop sz="94664" autoAdjust="0"/>
  </p:normalViewPr>
  <p:slideViewPr>
    <p:cSldViewPr>
      <p:cViewPr>
        <p:scale>
          <a:sx n="60" d="100"/>
          <a:sy n="60" d="100"/>
        </p:scale>
        <p:origin x="-1728" y="-930"/>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52016" y="0"/>
            <a:ext cx="2945659" cy="493713"/>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74" y="0"/>
            <a:ext cx="2945659" cy="493713"/>
          </a:xfrm>
          <a:prstGeom prst="rect">
            <a:avLst/>
          </a:prstGeom>
        </p:spPr>
        <p:txBody>
          <a:bodyPr vert="horz" lIns="91440" tIns="45720" rIns="91440" bIns="45720" rtlCol="1"/>
          <a:lstStyle>
            <a:lvl1pPr algn="l">
              <a:defRPr sz="1200"/>
            </a:lvl1pPr>
          </a:lstStyle>
          <a:p>
            <a:fld id="{5970AB44-53FA-40D9-B8D6-DDFF31F46FA0}" type="datetimeFigureOut">
              <a:rPr lang="ar-SA" smtClean="0"/>
              <a:t>28/11/1433</a:t>
            </a:fld>
            <a:endParaRPr lang="ar-SA"/>
          </a:p>
        </p:txBody>
      </p:sp>
      <p:sp>
        <p:nvSpPr>
          <p:cNvPr id="4" name="عنصر نائب للتذييل 3"/>
          <p:cNvSpPr>
            <a:spLocks noGrp="1"/>
          </p:cNvSpPr>
          <p:nvPr>
            <p:ph type="ftr" sz="quarter" idx="2"/>
          </p:nvPr>
        </p:nvSpPr>
        <p:spPr>
          <a:xfrm>
            <a:off x="3852016" y="9378824"/>
            <a:ext cx="2945659" cy="493713"/>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74" y="9378824"/>
            <a:ext cx="2945659" cy="493713"/>
          </a:xfrm>
          <a:prstGeom prst="rect">
            <a:avLst/>
          </a:prstGeom>
        </p:spPr>
        <p:txBody>
          <a:bodyPr vert="horz" lIns="91440" tIns="45720" rIns="91440" bIns="45720" rtlCol="1" anchor="b"/>
          <a:lstStyle>
            <a:lvl1pPr algn="l">
              <a:defRPr sz="1200"/>
            </a:lvl1pPr>
          </a:lstStyle>
          <a:p>
            <a:fld id="{C5CBB101-7C85-47C4-A181-F0CD158C874C}" type="slidenum">
              <a:rPr lang="ar-SA" smtClean="0"/>
              <a:t>‹#›</a:t>
            </a:fld>
            <a:endParaRPr lang="ar-SA"/>
          </a:p>
        </p:txBody>
      </p:sp>
    </p:spTree>
    <p:extLst>
      <p:ext uri="{BB962C8B-B14F-4D97-AF65-F5344CB8AC3E}">
        <p14:creationId xmlns:p14="http://schemas.microsoft.com/office/powerpoint/2010/main" val="41607440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10/13/2012</a:t>
            </a:fld>
            <a:endParaRPr lang="en-US"/>
          </a:p>
        </p:txBody>
      </p:sp>
      <p:sp>
        <p:nvSpPr>
          <p:cNvPr id="4" name="Slide Image Placeholder 3"/>
          <p:cNvSpPr>
            <a:spLocks noGrp="1" noRot="1" noChangeAspect="1"/>
          </p:cNvSpPr>
          <p:nvPr>
            <p:ph type="sldImg" idx="2"/>
          </p:nvPr>
        </p:nvSpPr>
        <p:spPr>
          <a:xfrm>
            <a:off x="725488" y="741363"/>
            <a:ext cx="5346700" cy="37020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056433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3"/>
          <p:cNvSpPr>
            <a:spLocks noGrp="1"/>
          </p:cNvSpPr>
          <p:nvPr userDrawn="1">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a:t>
            </a:fld>
            <a:endParaRPr lang="en-US" dirty="0" smtClean="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959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a:t>
            </a:r>
            <a:r>
              <a:rPr lang="ar-EG" sz="1600" b="1" baseline="0" dirty="0" smtClean="0">
                <a:solidFill>
                  <a:schemeClr val="bg1"/>
                </a:solidFill>
                <a:latin typeface="+mn-lt"/>
                <a:cs typeface="+mn-cs"/>
              </a:rPr>
              <a:t>ل</a:t>
            </a:r>
            <a:r>
              <a:rPr lang="ar-SA" sz="1600" b="1" baseline="0" dirty="0" smtClean="0">
                <a:solidFill>
                  <a:schemeClr val="bg1"/>
                </a:solidFill>
                <a:latin typeface="+mn-lt"/>
                <a:cs typeface="+mn-cs"/>
              </a:rPr>
              <a:t>كتروني والتعل</a:t>
            </a:r>
            <a:r>
              <a:rPr lang="ar-EG" sz="1600" b="1" baseline="0" dirty="0" smtClean="0">
                <a:solidFill>
                  <a:schemeClr val="bg1"/>
                </a:solidFill>
                <a:latin typeface="+mn-lt"/>
                <a:cs typeface="+mn-cs"/>
              </a:rPr>
              <a:t>ي</a:t>
            </a:r>
            <a:r>
              <a:rPr lang="ar-SA" sz="1600" b="1" baseline="0" dirty="0" smtClean="0">
                <a:solidFill>
                  <a:schemeClr val="bg1"/>
                </a:solidFill>
                <a:latin typeface="+mn-lt"/>
                <a:cs typeface="+mn-cs"/>
              </a:rPr>
              <a:t>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xfrm>
            <a:off x="4927600" y="6356350"/>
            <a:ext cx="482600" cy="365125"/>
          </a:xfrm>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
        <p:nvSpPr>
          <p:cNvPr id="14" name="Title 1"/>
          <p:cNvSpPr txBox="1">
            <a:spLocks/>
          </p:cNvSpPr>
          <p:nvPr/>
        </p:nvSpPr>
        <p:spPr bwMode="auto">
          <a:xfrm>
            <a:off x="0" y="2514600"/>
            <a:ext cx="5670550" cy="3429000"/>
          </a:xfrm>
          <a:prstGeom prst="rect">
            <a:avLst/>
          </a:prstGeom>
          <a:noFill/>
          <a:ln w="9525">
            <a:noFill/>
            <a:miter lim="800000"/>
            <a:headEnd/>
            <a:tailEnd/>
          </a:ln>
        </p:spPr>
        <p:txBody>
          <a:bodyPr anchor="ct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r>
              <a:rPr lang="ar-EG" sz="3700" b="1" dirty="0" smtClean="0">
                <a:solidFill>
                  <a:schemeClr val="accent1">
                    <a:lumMod val="50000"/>
                  </a:schemeClr>
                </a:solidFill>
                <a:latin typeface="AYM Wadiy S_U normal."/>
                <a:cs typeface="Times New Roman" pitchFamily="18" charset="0"/>
              </a:rPr>
              <a:t>اس</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م الم</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ق</a:t>
            </a:r>
            <a:r>
              <a:rPr lang="ar-SA" sz="3700" b="1" dirty="0" smtClean="0">
                <a:solidFill>
                  <a:schemeClr val="accent1">
                    <a:lumMod val="50000"/>
                  </a:schemeClr>
                </a:solidFill>
                <a:latin typeface="AYM Wadiy S_U normal."/>
                <a:cs typeface="Times New Roman" pitchFamily="18" charset="0"/>
              </a:rPr>
              <a:t>ـ</a:t>
            </a:r>
            <a:r>
              <a:rPr lang="ar-EG" sz="3700" b="1" dirty="0" err="1" smtClean="0">
                <a:solidFill>
                  <a:schemeClr val="accent1">
                    <a:lumMod val="50000"/>
                  </a:schemeClr>
                </a:solidFill>
                <a:latin typeface="AYM Wadiy S_U normal."/>
                <a:cs typeface="Times New Roman" pitchFamily="18" charset="0"/>
              </a:rPr>
              <a:t>رر</a:t>
            </a:r>
            <a:endParaRPr lang="ar-SA" sz="3700" b="1" dirty="0" smtClean="0">
              <a:solidFill>
                <a:schemeClr val="accent1">
                  <a:lumMod val="50000"/>
                </a:schemeClr>
              </a:solidFill>
              <a:latin typeface="AYM Wadiy S_U normal."/>
              <a:cs typeface="Times New Roman" pitchFamily="18" charset="0"/>
            </a:endParaRPr>
          </a:p>
          <a:p>
            <a:pPr algn="ctr"/>
            <a:endParaRPr lang="ar-SA" sz="1400" b="1" dirty="0">
              <a:solidFill>
                <a:schemeClr val="accent1">
                  <a:lumMod val="50000"/>
                </a:schemeClr>
              </a:solidFill>
              <a:latin typeface="AYM Wadiy S_U normal."/>
              <a:cs typeface="Times New Roman" pitchFamily="18" charset="0"/>
            </a:endParaRPr>
          </a:p>
          <a:p>
            <a:pPr algn="ctr"/>
            <a:r>
              <a:rPr lang="ar-SA" sz="6000" b="1" dirty="0" smtClean="0">
                <a:solidFill>
                  <a:srgbClr val="7F7F7F"/>
                </a:solidFill>
                <a:latin typeface="Calibri" pitchFamily="34" charset="0"/>
                <a:cs typeface="DecoType Naskh Special" pitchFamily="2" charset="-78"/>
              </a:rPr>
              <a:t>حـركــة  الاسـتـشـراق</a:t>
            </a:r>
          </a:p>
          <a:p>
            <a:pPr algn="ctr"/>
            <a:endParaRPr lang="ar-SA" sz="1400" b="1" dirty="0">
              <a:solidFill>
                <a:srgbClr val="7F7F7F"/>
              </a:solidFill>
              <a:latin typeface="Calibri" pitchFamily="34" charset="0"/>
              <a:cs typeface="DecoType Naskh Special" pitchFamily="2" charset="-78"/>
            </a:endParaRPr>
          </a:p>
          <a:p>
            <a:pPr algn="ctr"/>
            <a:r>
              <a:rPr lang="ar-SA" sz="6000" b="1" dirty="0" smtClean="0">
                <a:solidFill>
                  <a:srgbClr val="7F7F7F"/>
                </a:solidFill>
                <a:latin typeface="Calibri" pitchFamily="34" charset="0"/>
                <a:cs typeface="DecoType Naskh Special" pitchFamily="2" charset="-78"/>
              </a:rPr>
              <a:t>د. زيــد أبو الحــاج</a:t>
            </a:r>
            <a:endParaRPr lang="en-US" sz="6000" b="1" dirty="0">
              <a:solidFill>
                <a:srgbClr val="7F7F7F"/>
              </a:solidFill>
              <a:latin typeface="Calibri" pitchFamily="34" charset="0"/>
              <a:cs typeface="DecoType Naskh Special"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إيطاليا</a:t>
            </a:r>
            <a:endParaRPr lang="ar-SA" sz="3200" dirty="0"/>
          </a:p>
        </p:txBody>
      </p:sp>
      <p:sp>
        <p:nvSpPr>
          <p:cNvPr id="3" name="عنصر نائب للمحتوى 2"/>
          <p:cNvSpPr>
            <a:spLocks noGrp="1"/>
          </p:cNvSpPr>
          <p:nvPr>
            <p:ph idx="1"/>
          </p:nvPr>
        </p:nvSpPr>
        <p:spPr>
          <a:xfrm>
            <a:off x="495300" y="1447800"/>
            <a:ext cx="8915400" cy="4876800"/>
          </a:xfrm>
        </p:spPr>
        <p:txBody>
          <a:bodyPr/>
          <a:lstStyle/>
          <a:p>
            <a:pPr rtl="1"/>
            <a:r>
              <a:rPr lang="ar-SA" b="1" dirty="0" err="1" smtClean="0"/>
              <a:t>كايتاني</a:t>
            </a:r>
            <a:r>
              <a:rPr lang="ar-SA" b="1" dirty="0" smtClean="0"/>
              <a:t>، ليوني (</a:t>
            </a:r>
            <a:r>
              <a:rPr lang="en-US" sz="2800" b="1" dirty="0" err="1" smtClean="0">
                <a:cs typeface="+mj-cs"/>
              </a:rPr>
              <a:t>Caetani</a:t>
            </a:r>
            <a:r>
              <a:rPr lang="en-US" sz="2800" b="1" dirty="0" smtClean="0">
                <a:cs typeface="+mj-cs"/>
              </a:rPr>
              <a:t>, </a:t>
            </a:r>
            <a:r>
              <a:rPr lang="en-US" sz="2800" b="1" dirty="0"/>
              <a:t>Leone</a:t>
            </a:r>
            <a:r>
              <a:rPr lang="en-US" sz="2800" b="1" dirty="0" smtClean="0">
                <a:cs typeface="+mj-cs"/>
              </a:rPr>
              <a:t> </a:t>
            </a:r>
            <a:r>
              <a:rPr lang="ar-SA" b="1" dirty="0" smtClean="0"/>
              <a:t>) (1869- 1926م)</a:t>
            </a:r>
            <a:endParaRPr lang="en-US" b="1" dirty="0"/>
          </a:p>
          <a:p>
            <a:pPr rtl="1"/>
            <a:r>
              <a:rPr lang="ar-SA" b="1" dirty="0"/>
              <a:t>من أبزر المستشرقين الإيطاليين، فقد كان يتقن عدة لغات منها العربية والفارسية، </a:t>
            </a:r>
            <a:endParaRPr lang="ar-SA" b="1" dirty="0" smtClean="0"/>
          </a:p>
          <a:p>
            <a:pPr rtl="1"/>
            <a:r>
              <a:rPr lang="ar-SA" b="1" dirty="0" smtClean="0"/>
              <a:t>عمل </a:t>
            </a:r>
            <a:r>
              <a:rPr lang="ar-SA" b="1" dirty="0"/>
              <a:t>سفيراً لبلاده في الولايات المتحدة، زار الكثير من البلدان الشرقية منها الهند وإيران ومصر وسوريا ولبنان، </a:t>
            </a:r>
            <a:endParaRPr lang="ar-SA" b="1" dirty="0" smtClean="0"/>
          </a:p>
          <a:p>
            <a:pPr rtl="1"/>
            <a:r>
              <a:rPr lang="ar-SA" b="1" dirty="0" smtClean="0"/>
              <a:t>من </a:t>
            </a:r>
            <a:r>
              <a:rPr lang="ar-SA" b="1" dirty="0"/>
              <a:t>أبرز مؤلفاته حوليات الإسلام المكون من عشرة مجلدات تناولت تاريخ الإسلام حتى عام </a:t>
            </a:r>
            <a:r>
              <a:rPr lang="ar-SA" b="1" dirty="0" smtClean="0"/>
              <a:t>35</a:t>
            </a:r>
            <a:r>
              <a:rPr lang="ar-SA" b="1" dirty="0" smtClean="0">
                <a:cs typeface="Simplified Arabic"/>
              </a:rPr>
              <a:t>ﻫ</a:t>
            </a:r>
            <a:r>
              <a:rPr lang="ar-SA" b="1" dirty="0" smtClean="0"/>
              <a:t>. </a:t>
            </a:r>
          </a:p>
          <a:p>
            <a:pPr rtl="1"/>
            <a:r>
              <a:rPr lang="ar-SA" b="1" dirty="0" smtClean="0"/>
              <a:t>وأنفق </a:t>
            </a:r>
            <a:r>
              <a:rPr lang="ar-SA" b="1" dirty="0"/>
              <a:t>كثيراً من أمواله على البعثات العلمية لدراسة المنطقة، يعد كتابه الحوليات مرجعاً مهماً لكثير من المستشرقين</a:t>
            </a:r>
            <a:r>
              <a:rPr lang="ar-SA" b="1" dirty="0" smtClean="0"/>
              <a:t>.</a:t>
            </a:r>
            <a:endParaRPr lang="ar-SA" dirty="0"/>
          </a:p>
        </p:txBody>
      </p:sp>
    </p:spTree>
    <p:extLst>
      <p:ext uri="{BB962C8B-B14F-4D97-AF65-F5344CB8AC3E}">
        <p14:creationId xmlns:p14="http://schemas.microsoft.com/office/powerpoint/2010/main" val="149613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المستشرقون من إيطاليا</a:t>
            </a:r>
            <a:endParaRPr lang="ar-SA" sz="3200" b="1" dirty="0"/>
          </a:p>
        </p:txBody>
      </p:sp>
      <p:sp>
        <p:nvSpPr>
          <p:cNvPr id="3" name="عنصر نائب للمحتوى 2"/>
          <p:cNvSpPr>
            <a:spLocks noGrp="1"/>
          </p:cNvSpPr>
          <p:nvPr>
            <p:ph idx="1"/>
          </p:nvPr>
        </p:nvSpPr>
        <p:spPr>
          <a:xfrm>
            <a:off x="457200" y="1371600"/>
            <a:ext cx="8915400" cy="5029200"/>
          </a:xfrm>
        </p:spPr>
        <p:txBody>
          <a:bodyPr/>
          <a:lstStyle/>
          <a:p>
            <a:pPr rtl="1"/>
            <a:r>
              <a:rPr lang="ar-SA" b="1" dirty="0" err="1" smtClean="0"/>
              <a:t>سانتيلانا</a:t>
            </a:r>
            <a:r>
              <a:rPr lang="en-US" b="1" dirty="0" smtClean="0"/>
              <a:t> </a:t>
            </a:r>
            <a:r>
              <a:rPr lang="ar-SA" b="1" dirty="0" smtClean="0"/>
              <a:t>، ديفيد</a:t>
            </a:r>
            <a:r>
              <a:rPr lang="en-US" b="1" dirty="0" smtClean="0"/>
              <a:t>  </a:t>
            </a:r>
            <a:r>
              <a:rPr lang="ar-SA" b="1" dirty="0" smtClean="0"/>
              <a:t>(</a:t>
            </a:r>
            <a:r>
              <a:rPr lang="en-US" b="1" dirty="0" smtClean="0"/>
              <a:t>, </a:t>
            </a:r>
            <a:r>
              <a:rPr lang="en-US" sz="2800" b="1" dirty="0" smtClean="0">
                <a:cs typeface="+mj-cs"/>
              </a:rPr>
              <a:t>David</a:t>
            </a:r>
            <a:r>
              <a:rPr lang="ar-SA" sz="2800" b="1" dirty="0" smtClean="0">
                <a:cs typeface="+mj-cs"/>
              </a:rPr>
              <a:t> </a:t>
            </a:r>
            <a:r>
              <a:rPr lang="en-US" b="1" dirty="0" err="1"/>
              <a:t>Santillana</a:t>
            </a:r>
            <a:r>
              <a:rPr lang="ar-SA" b="1" dirty="0" smtClean="0"/>
              <a:t>) </a:t>
            </a:r>
            <a:r>
              <a:rPr lang="ar-SA" b="1" dirty="0"/>
              <a:t>(1855-1931</a:t>
            </a:r>
            <a:r>
              <a:rPr lang="ar-SA" b="1" dirty="0" smtClean="0"/>
              <a:t>) </a:t>
            </a:r>
          </a:p>
          <a:p>
            <a:pPr rtl="1"/>
            <a:r>
              <a:rPr lang="ar-SA" b="1" dirty="0" smtClean="0"/>
              <a:t>مستشرق ايطالي، ولد </a:t>
            </a:r>
            <a:r>
              <a:rPr lang="ar-SA" b="1" dirty="0"/>
              <a:t>في تونس، حصل على الدكتوراه في القانون من جامعة روما وتخصص في الفقه الإسلامي والفلسفة الإسلامية، </a:t>
            </a:r>
            <a:endParaRPr lang="ar-SA" b="1" dirty="0" smtClean="0"/>
          </a:p>
          <a:p>
            <a:pPr rtl="1"/>
            <a:r>
              <a:rPr lang="ar-SA" b="1" dirty="0" smtClean="0"/>
              <a:t>أسهم </a:t>
            </a:r>
            <a:r>
              <a:rPr lang="ar-SA" b="1" dirty="0"/>
              <a:t>في وضع القانونين المدني والتجاري </a:t>
            </a:r>
            <a:r>
              <a:rPr lang="ar-SA" b="1" dirty="0" smtClean="0"/>
              <a:t>في تونس.  </a:t>
            </a:r>
          </a:p>
          <a:p>
            <a:pPr rtl="1"/>
            <a:r>
              <a:rPr lang="ar-SA" b="1" dirty="0" smtClean="0"/>
              <a:t>عمل </a:t>
            </a:r>
            <a:r>
              <a:rPr lang="ar-SA" b="1" dirty="0"/>
              <a:t>في الجامعة المصرية أستاذاً لتاريخ الفلسفة، ثم عمل في جامعة روما أستاذاً للقانون الإسلامي، </a:t>
            </a:r>
            <a:endParaRPr lang="ar-SA" b="1" dirty="0" smtClean="0"/>
          </a:p>
          <a:p>
            <a:pPr rtl="1"/>
            <a:r>
              <a:rPr lang="ar-SA" b="1" dirty="0" smtClean="0"/>
              <a:t>له </a:t>
            </a:r>
            <a:r>
              <a:rPr lang="ar-SA" b="1" dirty="0"/>
              <a:t>العديد من الآثار في مجال الفقه والقانون المقارن.</a:t>
            </a:r>
            <a:endParaRPr lang="en-US" b="1" dirty="0"/>
          </a:p>
          <a:p>
            <a:endParaRPr lang="ar-SA" dirty="0"/>
          </a:p>
        </p:txBody>
      </p:sp>
    </p:spTree>
    <p:extLst>
      <p:ext uri="{BB962C8B-B14F-4D97-AF65-F5344CB8AC3E}">
        <p14:creationId xmlns:p14="http://schemas.microsoft.com/office/powerpoint/2010/main" val="495412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إيطاليا</a:t>
            </a:r>
            <a:endParaRPr lang="ar-SA" sz="3200" dirty="0"/>
          </a:p>
        </p:txBody>
      </p:sp>
      <p:sp>
        <p:nvSpPr>
          <p:cNvPr id="3" name="عنصر نائب للمحتوى 2"/>
          <p:cNvSpPr>
            <a:spLocks noGrp="1"/>
          </p:cNvSpPr>
          <p:nvPr>
            <p:ph idx="1"/>
          </p:nvPr>
        </p:nvSpPr>
        <p:spPr>
          <a:xfrm>
            <a:off x="381000" y="1600200"/>
            <a:ext cx="9029700" cy="4525963"/>
          </a:xfrm>
        </p:spPr>
        <p:txBody>
          <a:bodyPr/>
          <a:lstStyle/>
          <a:p>
            <a:pPr rtl="1"/>
            <a:r>
              <a:rPr lang="ar-SA" b="1" dirty="0" err="1" smtClean="0"/>
              <a:t>نللينو</a:t>
            </a:r>
            <a:r>
              <a:rPr lang="ar-SA" b="1" dirty="0" smtClean="0"/>
              <a:t>، </a:t>
            </a:r>
            <a:r>
              <a:rPr lang="ar-SA" b="1" dirty="0"/>
              <a:t>كارلو </a:t>
            </a:r>
            <a:r>
              <a:rPr lang="ar-SA" b="1" dirty="0" smtClean="0"/>
              <a:t>ألفونسو (</a:t>
            </a:r>
            <a:r>
              <a:rPr lang="en-US" sz="2800" b="1" dirty="0"/>
              <a:t>Carlo</a:t>
            </a:r>
            <a:r>
              <a:rPr lang="en-US" b="1" dirty="0"/>
              <a:t> </a:t>
            </a:r>
            <a:r>
              <a:rPr lang="en-US" sz="2800" b="1" dirty="0" err="1" smtClean="0"/>
              <a:t>Alfoso</a:t>
            </a:r>
            <a:r>
              <a:rPr lang="ar-SA" b="1" dirty="0" smtClean="0"/>
              <a:t> </a:t>
            </a:r>
            <a:r>
              <a:rPr lang="en-US" sz="2800" b="1" dirty="0" err="1" smtClean="0"/>
              <a:t>Nallino</a:t>
            </a:r>
            <a:r>
              <a:rPr lang="en-US" b="1" dirty="0" smtClean="0"/>
              <a:t>,</a:t>
            </a:r>
            <a:r>
              <a:rPr lang="ar-SA" b="1" dirty="0" smtClean="0"/>
              <a:t>) (1872-1938م)</a:t>
            </a:r>
            <a:endParaRPr lang="en-US" b="1" dirty="0"/>
          </a:p>
          <a:p>
            <a:pPr rtl="1"/>
            <a:r>
              <a:rPr lang="ar-SA" b="1" dirty="0"/>
              <a:t>ولد في تورينو وتعلم العربية في جامعتها، </a:t>
            </a:r>
            <a:endParaRPr lang="ar-SA" b="1" dirty="0" smtClean="0"/>
          </a:p>
          <a:p>
            <a:pPr rtl="1"/>
            <a:r>
              <a:rPr lang="ar-SA" b="1" dirty="0" smtClean="0"/>
              <a:t>عمل </a:t>
            </a:r>
            <a:r>
              <a:rPr lang="ar-SA" b="1" dirty="0"/>
              <a:t>أستاذاً للغة العربية في المعهد العلمي الشرقي </a:t>
            </a:r>
            <a:r>
              <a:rPr lang="ar-SA" b="1" dirty="0" smtClean="0"/>
              <a:t>بنابولي، </a:t>
            </a:r>
            <a:r>
              <a:rPr lang="ar-SA" b="1" dirty="0"/>
              <a:t>ثم أستاذاً بجامعة </a:t>
            </a:r>
            <a:r>
              <a:rPr lang="ar-SA" b="1" dirty="0" err="1" smtClean="0"/>
              <a:t>بالرمو</a:t>
            </a:r>
            <a:r>
              <a:rPr lang="ar-SA" b="1" dirty="0" smtClean="0"/>
              <a:t>، </a:t>
            </a:r>
            <a:r>
              <a:rPr lang="ar-SA" b="1" dirty="0"/>
              <a:t>ثم جامعة روما، وعين أستاذاً للتاريخ والدراسات الإسلامية في جامعة </a:t>
            </a:r>
            <a:r>
              <a:rPr lang="ar-SA" b="1" dirty="0" smtClean="0"/>
              <a:t>روما. </a:t>
            </a:r>
          </a:p>
          <a:p>
            <a:pPr rtl="1"/>
            <a:r>
              <a:rPr lang="ar-SA" b="1" dirty="0" smtClean="0"/>
              <a:t>ودعي </a:t>
            </a:r>
            <a:r>
              <a:rPr lang="ar-SA" b="1" dirty="0"/>
              <a:t>من قبل الجامعة المصرية محاضراً في </a:t>
            </a:r>
            <a:r>
              <a:rPr lang="ar-SA" b="1" dirty="0" smtClean="0"/>
              <a:t>الفلك، </a:t>
            </a:r>
            <a:r>
              <a:rPr lang="ar-SA" b="1" dirty="0"/>
              <a:t>ثم في الأدب </a:t>
            </a:r>
            <a:r>
              <a:rPr lang="ar-SA" b="1" dirty="0" smtClean="0"/>
              <a:t>العربي، </a:t>
            </a:r>
            <a:r>
              <a:rPr lang="ar-SA" b="1" dirty="0"/>
              <a:t>ثم في تاريخ جنوب الجزيرة العربية قبل الإسلام</a:t>
            </a:r>
            <a:r>
              <a:rPr lang="ar-SA" b="1" dirty="0" smtClean="0"/>
              <a:t>.</a:t>
            </a:r>
            <a:endParaRPr lang="ar-SA" dirty="0"/>
          </a:p>
        </p:txBody>
      </p:sp>
    </p:spTree>
    <p:extLst>
      <p:ext uri="{BB962C8B-B14F-4D97-AF65-F5344CB8AC3E}">
        <p14:creationId xmlns:p14="http://schemas.microsoft.com/office/powerpoint/2010/main" val="2344700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إيطاليا</a:t>
            </a:r>
            <a:endParaRPr lang="ar-SA" sz="3200" dirty="0"/>
          </a:p>
        </p:txBody>
      </p:sp>
      <p:sp>
        <p:nvSpPr>
          <p:cNvPr id="3" name="عنصر نائب للمحتوى 2"/>
          <p:cNvSpPr>
            <a:spLocks noGrp="1"/>
          </p:cNvSpPr>
          <p:nvPr>
            <p:ph idx="1"/>
          </p:nvPr>
        </p:nvSpPr>
        <p:spPr/>
        <p:txBody>
          <a:bodyPr/>
          <a:lstStyle/>
          <a:p>
            <a:pPr rtl="1"/>
            <a:r>
              <a:rPr lang="ar-SA" b="1" dirty="0" err="1" smtClean="0"/>
              <a:t>غبريالي</a:t>
            </a:r>
            <a:r>
              <a:rPr lang="ar-SA" b="1" dirty="0" smtClean="0"/>
              <a:t>، </a:t>
            </a:r>
            <a:r>
              <a:rPr lang="ar-SA" b="1" dirty="0" err="1" smtClean="0"/>
              <a:t>جوزبّي</a:t>
            </a:r>
            <a:r>
              <a:rPr lang="ar-SA" b="1" dirty="0" smtClean="0"/>
              <a:t> (</a:t>
            </a:r>
            <a:r>
              <a:rPr lang="en-US" b="1" dirty="0" err="1" smtClean="0"/>
              <a:t>Gabrieli</a:t>
            </a:r>
            <a:r>
              <a:rPr lang="en-US" b="1" dirty="0" smtClean="0"/>
              <a:t>, Giuseppe</a:t>
            </a:r>
            <a:r>
              <a:rPr lang="ar-SA" b="1" dirty="0" smtClean="0"/>
              <a:t>) (1872 </a:t>
            </a:r>
            <a:r>
              <a:rPr lang="ar-SA" b="1" dirty="0"/>
              <a:t>ـ </a:t>
            </a:r>
            <a:r>
              <a:rPr lang="ar-SA" b="1" dirty="0" smtClean="0"/>
              <a:t>1942م)</a:t>
            </a:r>
          </a:p>
          <a:p>
            <a:pPr rtl="1"/>
            <a:r>
              <a:rPr lang="ar-SA" b="1" dirty="0" smtClean="0"/>
              <a:t>مستشرق </a:t>
            </a:r>
            <a:r>
              <a:rPr lang="ar-SA" b="1" dirty="0"/>
              <a:t>إيطالي كان أمين مكتبة «مجمع لنشاي</a:t>
            </a:r>
            <a:r>
              <a:rPr lang="ar-SA" b="1" dirty="0" smtClean="0"/>
              <a:t>» بإيطاليا</a:t>
            </a:r>
            <a:r>
              <a:rPr lang="ar-SA" b="1" dirty="0"/>
              <a:t>, وعمل في ترتيب مخطوطاتها العربية والإسلامية. </a:t>
            </a:r>
            <a:endParaRPr lang="ar-SA" b="1" dirty="0" smtClean="0"/>
          </a:p>
          <a:p>
            <a:pPr rtl="1"/>
            <a:r>
              <a:rPr lang="ar-SA" b="1" dirty="0" smtClean="0"/>
              <a:t>تعاون </a:t>
            </a:r>
            <a:r>
              <a:rPr lang="ar-SA" b="1" dirty="0"/>
              <a:t>مع الأمير </a:t>
            </a:r>
            <a:r>
              <a:rPr lang="ar-SA" b="1" dirty="0" err="1"/>
              <a:t>كايتاني</a:t>
            </a:r>
            <a:r>
              <a:rPr lang="ar-SA" b="1" dirty="0"/>
              <a:t> في وضع «معجم الأعلام العربية الإسلامية </a:t>
            </a:r>
            <a:r>
              <a:rPr lang="ar-SA" b="1" dirty="0" smtClean="0"/>
              <a:t>» </a:t>
            </a:r>
            <a:r>
              <a:rPr lang="ar-SA" b="1" dirty="0"/>
              <a:t>جزآن منه, بالإيطالية. </a:t>
            </a:r>
            <a:endParaRPr lang="ar-SA" b="1" dirty="0" smtClean="0"/>
          </a:p>
          <a:p>
            <a:pPr rtl="1"/>
            <a:r>
              <a:rPr lang="ar-SA" b="1" dirty="0" smtClean="0"/>
              <a:t>وضع </a:t>
            </a:r>
            <a:r>
              <a:rPr lang="ar-SA" b="1" dirty="0"/>
              <a:t>فهارس «الوافي بالوفيات» للصفدي, وكتب عن «الخنساء</a:t>
            </a:r>
            <a:r>
              <a:rPr lang="ar-SA" b="1" dirty="0" smtClean="0"/>
              <a:t>». </a:t>
            </a:r>
            <a:endParaRPr lang="en-US" dirty="0"/>
          </a:p>
          <a:p>
            <a:pPr rtl="1"/>
            <a:endParaRPr lang="ar-SA" dirty="0"/>
          </a:p>
        </p:txBody>
      </p:sp>
    </p:spTree>
    <p:extLst>
      <p:ext uri="{BB962C8B-B14F-4D97-AF65-F5344CB8AC3E}">
        <p14:creationId xmlns:p14="http://schemas.microsoft.com/office/powerpoint/2010/main" val="31822936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المستشرقون من هولندا </a:t>
            </a:r>
            <a:endParaRPr lang="ar-SA" sz="3200" dirty="0"/>
          </a:p>
        </p:txBody>
      </p:sp>
      <p:sp>
        <p:nvSpPr>
          <p:cNvPr id="3" name="عنصر نائب للمحتوى 2"/>
          <p:cNvSpPr>
            <a:spLocks noGrp="1"/>
          </p:cNvSpPr>
          <p:nvPr>
            <p:ph idx="1"/>
          </p:nvPr>
        </p:nvSpPr>
        <p:spPr/>
        <p:txBody>
          <a:bodyPr/>
          <a:lstStyle/>
          <a:p>
            <a:pPr rtl="1"/>
            <a:r>
              <a:rPr lang="ar-SA" b="1" dirty="0" smtClean="0"/>
              <a:t>لا </a:t>
            </a:r>
            <a:r>
              <a:rPr lang="ar-SA" b="1" dirty="0"/>
              <a:t>يختلف عن الاستشراق الأوروبي في أنه انطلق مدفوعاً بالروح التنصيرية، وأن هولندا كانت تدور في الفلك البابوي الكاثوليكي. </a:t>
            </a:r>
            <a:endParaRPr lang="en-US" b="1" dirty="0"/>
          </a:p>
          <a:p>
            <a:pPr rtl="1"/>
            <a:r>
              <a:rPr lang="ar-SA" b="1" dirty="0"/>
              <a:t>وقد اهتم المستشرقون الهولنديون باللغة العربية ومعاجمها كما اهتموا بتحقيق النصوص العربية، ومما يميز الاستشراق الهولندي وجود مؤسسة </a:t>
            </a:r>
            <a:r>
              <a:rPr lang="ar-SA" b="1" dirty="0" err="1"/>
              <a:t>برل</a:t>
            </a:r>
            <a:r>
              <a:rPr lang="ar-SA" b="1" dirty="0"/>
              <a:t> التي تولت طباعة الموسوعة الإسلامية ونشرها في طبعتيها الأولى والثانية، كما تقوم هذه المؤسسة بطباعة كثير من الكتب حول الإسلام والمسلمين.</a:t>
            </a:r>
            <a:endParaRPr lang="en-US" b="1" dirty="0"/>
          </a:p>
          <a:p>
            <a:endParaRPr lang="ar-SA" dirty="0"/>
          </a:p>
        </p:txBody>
      </p:sp>
    </p:spTree>
    <p:extLst>
      <p:ext uri="{BB962C8B-B14F-4D97-AF65-F5344CB8AC3E}">
        <p14:creationId xmlns:p14="http://schemas.microsoft.com/office/powerpoint/2010/main" val="2521060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هولندا </a:t>
            </a:r>
            <a:endParaRPr lang="ar-SA" sz="3200" dirty="0"/>
          </a:p>
        </p:txBody>
      </p:sp>
      <p:sp>
        <p:nvSpPr>
          <p:cNvPr id="3" name="عنصر نائب للمحتوى 2"/>
          <p:cNvSpPr>
            <a:spLocks noGrp="1"/>
          </p:cNvSpPr>
          <p:nvPr>
            <p:ph idx="1"/>
          </p:nvPr>
        </p:nvSpPr>
        <p:spPr/>
        <p:txBody>
          <a:bodyPr/>
          <a:lstStyle/>
          <a:p>
            <a:pPr rtl="1"/>
            <a:r>
              <a:rPr lang="ar-SA" b="1" dirty="0"/>
              <a:t>ومن أبرز المستشرقين الهولنديين </a:t>
            </a:r>
            <a:r>
              <a:rPr lang="ar-SA" b="1" dirty="0" err="1"/>
              <a:t>سنوك</a:t>
            </a:r>
            <a:r>
              <a:rPr lang="ar-SA" b="1" dirty="0"/>
              <a:t> </a:t>
            </a:r>
            <a:r>
              <a:rPr lang="ar-SA" b="1" dirty="0" err="1"/>
              <a:t>هورخرونيه</a:t>
            </a:r>
            <a:r>
              <a:rPr lang="ar-SA" b="1" dirty="0"/>
              <a:t> الذي ادعى الإسلام وتسمى باسم الحاج عبد الغفار، وذهب إلى مكة المكرمة ومكث ستة أشهر حتى طردته السلطات من هناك، فرحل إلى إندونيسيا ليعمل مع السلطات الهولندية المحتلة لتدعيم الاحتلال في ذلك البلد الإسلامي، ومن أعلام الاستشراق الهولندي أيضا دي خويه (ت1909م) </a:t>
            </a:r>
            <a:r>
              <a:rPr lang="ar-SA" b="1" dirty="0" err="1"/>
              <a:t>وفنسنك</a:t>
            </a:r>
            <a:r>
              <a:rPr lang="ar-SA" b="1" dirty="0"/>
              <a:t> صاحب المعجم المفهرس لألفاظ الحديث النبوي، وله كتاب في العقيدة الإسلامية، وكذلك </a:t>
            </a:r>
            <a:r>
              <a:rPr lang="ar-SA" b="1" dirty="0" smtClean="0"/>
              <a:t> المستشرق </a:t>
            </a:r>
            <a:r>
              <a:rPr lang="ar-SA" b="1" dirty="0" err="1"/>
              <a:t>دوزي</a:t>
            </a:r>
            <a:r>
              <a:rPr lang="ar-SA" b="1" dirty="0"/>
              <a:t>.</a:t>
            </a:r>
            <a:endParaRPr lang="en-US" b="1" dirty="0"/>
          </a:p>
          <a:p>
            <a:endParaRPr lang="ar-SA" dirty="0"/>
          </a:p>
        </p:txBody>
      </p:sp>
    </p:spTree>
    <p:extLst>
      <p:ext uri="{BB962C8B-B14F-4D97-AF65-F5344CB8AC3E}">
        <p14:creationId xmlns:p14="http://schemas.microsoft.com/office/powerpoint/2010/main" val="2524491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هولندا </a:t>
            </a:r>
            <a:endParaRPr lang="ar-SA" sz="3200" dirty="0"/>
          </a:p>
        </p:txBody>
      </p:sp>
      <p:sp>
        <p:nvSpPr>
          <p:cNvPr id="3" name="عنصر نائب للمحتوى 2"/>
          <p:cNvSpPr>
            <a:spLocks noGrp="1"/>
          </p:cNvSpPr>
          <p:nvPr>
            <p:ph idx="1"/>
          </p:nvPr>
        </p:nvSpPr>
        <p:spPr/>
        <p:txBody>
          <a:bodyPr/>
          <a:lstStyle/>
          <a:p>
            <a:pPr rtl="1"/>
            <a:r>
              <a:rPr lang="ar-SA" b="1" dirty="0" smtClean="0"/>
              <a:t>ربما شهدت هولندا في العقود الاخيرة </a:t>
            </a:r>
            <a:r>
              <a:rPr lang="ar-SA" b="1" dirty="0"/>
              <a:t>ظهور تيار من المستشرقين الشباب الذين يميلون إلى النظرة الموضوعية إلى الإسلام وقضاياه وهذا مما أثار حنق وغضب المستشرقين الأكبر سناً، ولهولندا مركز للبحوث والدراسات العربية والإسلامية في مصر. وقد تولّت جامعة ليدن تنظيم مؤتمر عالمي حول الإسلام في القرن الواحد والعشرين في الفترة من 3-7 يونيو 1996 بالتعاون مع وزارة الشؤون الدينية الإندونيسية، وحضر المؤتمر مئة وعشرون باحثاً من أنحاء العالم، وقد بحث المؤتمرون أوضاع العالم الإسلامي في القرن القادم </a:t>
            </a:r>
            <a:r>
              <a:rPr lang="ar-SA" b="1" dirty="0" smtClean="0"/>
              <a:t>.</a:t>
            </a:r>
            <a:endParaRPr lang="en-US" b="1" dirty="0"/>
          </a:p>
          <a:p>
            <a:endParaRPr lang="ar-SA" dirty="0"/>
          </a:p>
        </p:txBody>
      </p:sp>
    </p:spTree>
    <p:extLst>
      <p:ext uri="{BB962C8B-B14F-4D97-AF65-F5344CB8AC3E}">
        <p14:creationId xmlns:p14="http://schemas.microsoft.com/office/powerpoint/2010/main" val="322891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هولندا </a:t>
            </a:r>
            <a:endParaRPr lang="ar-SA" sz="3200" dirty="0"/>
          </a:p>
        </p:txBody>
      </p:sp>
      <p:sp>
        <p:nvSpPr>
          <p:cNvPr id="3" name="عنصر نائب للمحتوى 2"/>
          <p:cNvSpPr>
            <a:spLocks noGrp="1"/>
          </p:cNvSpPr>
          <p:nvPr>
            <p:ph idx="1"/>
          </p:nvPr>
        </p:nvSpPr>
        <p:spPr>
          <a:xfrm>
            <a:off x="495300" y="1371600"/>
            <a:ext cx="8915400" cy="4953000"/>
          </a:xfrm>
        </p:spPr>
        <p:txBody>
          <a:bodyPr/>
          <a:lstStyle/>
          <a:p>
            <a:pPr rtl="1"/>
            <a:r>
              <a:rPr lang="ar-SA" b="1" dirty="0" err="1" smtClean="0"/>
              <a:t>دوزي</a:t>
            </a:r>
            <a:r>
              <a:rPr lang="ar-SA" b="1" dirty="0" smtClean="0"/>
              <a:t>، </a:t>
            </a:r>
            <a:r>
              <a:rPr lang="ar-SA" b="1" dirty="0" err="1" smtClean="0"/>
              <a:t>رانيهارت</a:t>
            </a:r>
            <a:r>
              <a:rPr lang="ar-SA" b="1" dirty="0" smtClean="0"/>
              <a:t> (</a:t>
            </a:r>
            <a:r>
              <a:rPr lang="en-US" sz="2800" b="1" dirty="0" smtClean="0"/>
              <a:t>Dozy, </a:t>
            </a:r>
            <a:r>
              <a:rPr lang="en-US" sz="2800" b="1" dirty="0" err="1" smtClean="0"/>
              <a:t>Rienhart</a:t>
            </a:r>
            <a:r>
              <a:rPr lang="ar-SA" b="1" dirty="0" smtClean="0"/>
              <a:t>) (</a:t>
            </a:r>
            <a:r>
              <a:rPr lang="ar-SA" b="1" dirty="0"/>
              <a:t>1820م-1883م)</a:t>
            </a:r>
            <a:endParaRPr lang="en-US" b="1" dirty="0"/>
          </a:p>
          <a:p>
            <a:pPr rtl="1"/>
            <a:r>
              <a:rPr lang="ar-SA" b="1" dirty="0"/>
              <a:t>ولد </a:t>
            </a:r>
            <a:r>
              <a:rPr lang="ar-SA" b="1" dirty="0" smtClean="0"/>
              <a:t>في </a:t>
            </a:r>
            <a:r>
              <a:rPr lang="ar-SA" b="1" dirty="0"/>
              <a:t>مدينة </a:t>
            </a:r>
            <a:r>
              <a:rPr lang="ar-SA" b="1" dirty="0" smtClean="0"/>
              <a:t>ليدن (</a:t>
            </a:r>
            <a:r>
              <a:rPr lang="en-US" b="1" dirty="0"/>
              <a:t>Leiden</a:t>
            </a:r>
            <a:r>
              <a:rPr lang="en-US" dirty="0"/>
              <a:t> </a:t>
            </a:r>
            <a:r>
              <a:rPr lang="ar-SA" dirty="0" smtClean="0"/>
              <a:t> أو</a:t>
            </a:r>
            <a:r>
              <a:rPr lang="en-US" dirty="0" smtClean="0"/>
              <a:t> </a:t>
            </a:r>
            <a:r>
              <a:rPr lang="en-US" b="1" dirty="0" smtClean="0"/>
              <a:t>Leyden</a:t>
            </a:r>
            <a:r>
              <a:rPr lang="en-US" dirty="0" smtClean="0"/>
              <a:t> </a:t>
            </a:r>
            <a:r>
              <a:rPr lang="ar-SA" b="1" dirty="0" smtClean="0"/>
              <a:t>)، </a:t>
            </a:r>
            <a:r>
              <a:rPr lang="ar-SA" b="1" dirty="0"/>
              <a:t>بدأ دراسة العربية في المرحلة الثانوية وواصل هذه الدراسة في الجامعة، حصل على الدكتوراه عام 1881م عن بحثه (أخبار بني عيّاد عن الكتاب العرب) </a:t>
            </a:r>
            <a:endParaRPr lang="ar-SA" b="1" dirty="0" smtClean="0"/>
          </a:p>
          <a:p>
            <a:pPr rtl="1"/>
            <a:r>
              <a:rPr lang="ar-SA" b="1" dirty="0" smtClean="0"/>
              <a:t>اهتم </a:t>
            </a:r>
            <a:r>
              <a:rPr lang="ar-SA" b="1" dirty="0"/>
              <a:t>بالمخطوطات العربية وبخاصة كتاب الذخيرة لابن بسام وغيره من الكتب، اهتم بتاريخ المسلمين في الأندلس وأبرز كتبه تاريخ المسلمين في اسبانيا المكون من عدة مجلدات</a:t>
            </a:r>
            <a:r>
              <a:rPr lang="ar-SA" b="1" dirty="0" smtClean="0"/>
              <a:t>.</a:t>
            </a:r>
          </a:p>
          <a:p>
            <a:pPr rtl="1"/>
            <a:r>
              <a:rPr lang="ar-SA" b="1" dirty="0" smtClean="0"/>
              <a:t>تكملة المعاجم العربية</a:t>
            </a:r>
            <a:endParaRPr lang="en-US" b="1" dirty="0"/>
          </a:p>
          <a:p>
            <a:pPr rtl="1"/>
            <a:r>
              <a:rPr lang="ar-SA" b="1" dirty="0" smtClean="0"/>
              <a:t>2</a:t>
            </a:r>
            <a:endParaRPr lang="ar-SA" dirty="0"/>
          </a:p>
        </p:txBody>
      </p:sp>
    </p:spTree>
    <p:extLst>
      <p:ext uri="{BB962C8B-B14F-4D97-AF65-F5344CB8AC3E}">
        <p14:creationId xmlns:p14="http://schemas.microsoft.com/office/powerpoint/2010/main" val="18099932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هولندا </a:t>
            </a:r>
            <a:endParaRPr lang="ar-SA" sz="3200" dirty="0"/>
          </a:p>
        </p:txBody>
      </p:sp>
      <p:sp>
        <p:nvSpPr>
          <p:cNvPr id="3" name="عنصر نائب للمحتوى 2"/>
          <p:cNvSpPr>
            <a:spLocks noGrp="1"/>
          </p:cNvSpPr>
          <p:nvPr>
            <p:ph idx="1"/>
          </p:nvPr>
        </p:nvSpPr>
        <p:spPr>
          <a:xfrm>
            <a:off x="304800" y="1371600"/>
            <a:ext cx="9105900" cy="4876800"/>
          </a:xfrm>
        </p:spPr>
        <p:txBody>
          <a:bodyPr/>
          <a:lstStyle/>
          <a:p>
            <a:pPr rtl="1"/>
            <a:r>
              <a:rPr lang="ar-SA" b="1" dirty="0"/>
              <a:t>دي </a:t>
            </a:r>
            <a:r>
              <a:rPr lang="ar-SA" b="1" dirty="0" smtClean="0"/>
              <a:t>خويه، </a:t>
            </a:r>
            <a:r>
              <a:rPr lang="ar-SA" b="1" dirty="0" err="1" smtClean="0"/>
              <a:t>مايكال</a:t>
            </a:r>
            <a:r>
              <a:rPr lang="ar-SA" b="1" dirty="0" smtClean="0"/>
              <a:t> (</a:t>
            </a:r>
            <a:r>
              <a:rPr lang="en-US" sz="2800" b="1" dirty="0"/>
              <a:t>De </a:t>
            </a:r>
            <a:r>
              <a:rPr lang="en-US" sz="2800" b="1" dirty="0" err="1" smtClean="0"/>
              <a:t>Goje</a:t>
            </a:r>
            <a:r>
              <a:rPr lang="en-US" sz="2800" b="1" dirty="0" smtClean="0"/>
              <a:t>,</a:t>
            </a:r>
            <a:r>
              <a:rPr lang="en-US" sz="2800" b="1" dirty="0"/>
              <a:t> </a:t>
            </a:r>
            <a:r>
              <a:rPr lang="en-US" sz="2800" b="1" dirty="0" smtClean="0"/>
              <a:t>Michael  </a:t>
            </a:r>
            <a:r>
              <a:rPr lang="en-US" sz="2800" b="1" dirty="0"/>
              <a:t>Jan</a:t>
            </a:r>
            <a:r>
              <a:rPr lang="en-US" sz="2800" b="1" dirty="0" smtClean="0"/>
              <a:t> </a:t>
            </a:r>
            <a:r>
              <a:rPr lang="ar-SA" b="1" dirty="0" smtClean="0"/>
              <a:t>) (1836-1909م</a:t>
            </a:r>
            <a:r>
              <a:rPr lang="ar-SA" b="1" dirty="0"/>
              <a:t>).</a:t>
            </a:r>
            <a:endParaRPr lang="en-US" b="1" dirty="0"/>
          </a:p>
          <a:p>
            <a:pPr rtl="1"/>
            <a:r>
              <a:rPr lang="ar-SA" b="1" dirty="0" smtClean="0"/>
              <a:t>تخصص </a:t>
            </a:r>
            <a:r>
              <a:rPr lang="ar-SA" b="1" dirty="0"/>
              <a:t>في جامعة ليدن بالدراسات الشرقية ومن أساتذته المستشرق </a:t>
            </a:r>
            <a:r>
              <a:rPr lang="ar-SA" b="1" dirty="0" err="1"/>
              <a:t>دوزي</a:t>
            </a:r>
            <a:r>
              <a:rPr lang="ar-SA" b="1" dirty="0"/>
              <a:t> وكانت رسالته للدكتوراه بعنوان (نموذج من الكتابات الشرقية في وصف المغرب مأخوذ من كتاب البلدان لليعقوبي، </a:t>
            </a:r>
            <a:endParaRPr lang="ar-SA" b="1" dirty="0" smtClean="0"/>
          </a:p>
          <a:p>
            <a:pPr rtl="1"/>
            <a:r>
              <a:rPr lang="ar-SA" b="1" dirty="0" smtClean="0"/>
              <a:t>عمل </a:t>
            </a:r>
            <a:r>
              <a:rPr lang="ar-SA" b="1" dirty="0"/>
              <a:t>في التدريس بجامعة ليدن، وكان أبرز اهتماماته الجغرافيا وكذلك التاريخ الإسلامي، </a:t>
            </a:r>
            <a:endParaRPr lang="ar-SA" b="1" dirty="0" smtClean="0"/>
          </a:p>
          <a:p>
            <a:pPr rtl="1"/>
            <a:r>
              <a:rPr lang="ar-SA" b="1" dirty="0" smtClean="0"/>
              <a:t>ومن </a:t>
            </a:r>
            <a:r>
              <a:rPr lang="ar-SA" b="1" dirty="0"/>
              <a:t>إنتاجه تحقيق كتاب فتوح البلدان للبلاذري، كما شارك وأشرف على تحقيق تاريخ الطبري، وهو غزير الإنتاج</a:t>
            </a:r>
            <a:r>
              <a:rPr lang="ar-SA" b="1" dirty="0" smtClean="0"/>
              <a:t>.</a:t>
            </a:r>
            <a:endParaRPr lang="ar-SA" dirty="0"/>
          </a:p>
        </p:txBody>
      </p:sp>
    </p:spTree>
    <p:extLst>
      <p:ext uri="{BB962C8B-B14F-4D97-AF65-F5344CB8AC3E}">
        <p14:creationId xmlns:p14="http://schemas.microsoft.com/office/powerpoint/2010/main" val="25578825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هولندا </a:t>
            </a:r>
            <a:endParaRPr lang="ar-SA" sz="3200" dirty="0"/>
          </a:p>
        </p:txBody>
      </p:sp>
      <p:sp>
        <p:nvSpPr>
          <p:cNvPr id="3" name="عنصر نائب للمحتوى 2"/>
          <p:cNvSpPr>
            <a:spLocks noGrp="1"/>
          </p:cNvSpPr>
          <p:nvPr>
            <p:ph idx="1"/>
          </p:nvPr>
        </p:nvSpPr>
        <p:spPr>
          <a:xfrm>
            <a:off x="533400" y="1447800"/>
            <a:ext cx="8915400" cy="5029200"/>
          </a:xfrm>
        </p:spPr>
        <p:txBody>
          <a:bodyPr/>
          <a:lstStyle/>
          <a:p>
            <a:pPr rtl="1"/>
            <a:r>
              <a:rPr lang="ar-SA" b="1" dirty="0" err="1" smtClean="0"/>
              <a:t>هورخرونيه</a:t>
            </a:r>
            <a:r>
              <a:rPr lang="ar-SA" b="1" dirty="0" smtClean="0"/>
              <a:t>، </a:t>
            </a:r>
            <a:r>
              <a:rPr lang="ar-SA" b="1" dirty="0" err="1" smtClean="0"/>
              <a:t>سنوك</a:t>
            </a:r>
            <a:r>
              <a:rPr lang="ar-SA" b="1" dirty="0" smtClean="0"/>
              <a:t>  (</a:t>
            </a:r>
            <a:r>
              <a:rPr lang="en-US" sz="2800" b="1" dirty="0" err="1" smtClean="0"/>
              <a:t>Hurgronje</a:t>
            </a:r>
            <a:r>
              <a:rPr lang="en-US" sz="2800" b="1" dirty="0" smtClean="0"/>
              <a:t>, Christian </a:t>
            </a:r>
            <a:r>
              <a:rPr lang="en-US" sz="2800" b="1" dirty="0" err="1"/>
              <a:t>Snouk</a:t>
            </a:r>
            <a:r>
              <a:rPr lang="en-US" sz="2800" b="1" dirty="0"/>
              <a:t> </a:t>
            </a:r>
            <a:r>
              <a:rPr lang="ar-SA" b="1" dirty="0" smtClean="0"/>
              <a:t>) </a:t>
            </a:r>
          </a:p>
          <a:p>
            <a:pPr rtl="1"/>
            <a:r>
              <a:rPr lang="ar-SA" b="1" dirty="0"/>
              <a:t> </a:t>
            </a:r>
            <a:r>
              <a:rPr lang="ar-SA" b="1" dirty="0" smtClean="0"/>
              <a:t>(1857- 1936م) مستشرق هولندي، </a:t>
            </a:r>
            <a:endParaRPr lang="en-US" b="1" dirty="0"/>
          </a:p>
          <a:p>
            <a:pPr rtl="1"/>
            <a:r>
              <a:rPr lang="ar-SA" b="1" dirty="0" smtClean="0"/>
              <a:t>درس </a:t>
            </a:r>
            <a:r>
              <a:rPr lang="ar-SA" b="1" dirty="0"/>
              <a:t>اللاهوت ثم بدأ دراسة العربية والإسلام على يد المستشرق دي خويه، ودرس كذلك على يد مستشرقين آخرين منهم المستشرق الألماني </a:t>
            </a:r>
            <a:r>
              <a:rPr lang="ar-SA" b="1" dirty="0" err="1"/>
              <a:t>نولدكه</a:t>
            </a:r>
            <a:r>
              <a:rPr lang="ar-SA" b="1" dirty="0"/>
              <a:t>، كانت رسالته للدكتوراه حول الحج إلى مكة المكرمة عام 1880م. </a:t>
            </a:r>
            <a:endParaRPr lang="ar-SA" b="1" dirty="0" smtClean="0"/>
          </a:p>
          <a:p>
            <a:pPr rtl="1"/>
            <a:r>
              <a:rPr lang="ar-SA" b="1" dirty="0" smtClean="0"/>
              <a:t>عمل </a:t>
            </a:r>
            <a:r>
              <a:rPr lang="ar-SA" b="1" dirty="0"/>
              <a:t>مدرساً في معهد تكوين الموظفين في الهند الشرقية (إندونيسيا)، أعلن </a:t>
            </a:r>
            <a:r>
              <a:rPr lang="ar-SA" b="1" dirty="0" smtClean="0"/>
              <a:t>إسلامه ؟؟، </a:t>
            </a:r>
            <a:r>
              <a:rPr lang="ar-SA" b="1" dirty="0"/>
              <a:t>وتسمى باسم عبد الغفار وسافر إلى مكة المكرمة وأمضى فيها ستة أشهر ونصف، </a:t>
            </a:r>
            <a:endParaRPr lang="ar-SA" dirty="0"/>
          </a:p>
        </p:txBody>
      </p:sp>
    </p:spTree>
    <p:extLst>
      <p:ext uri="{BB962C8B-B14F-4D97-AF65-F5344CB8AC3E}">
        <p14:creationId xmlns:p14="http://schemas.microsoft.com/office/powerpoint/2010/main" val="1552735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133600"/>
            <a:ext cx="8420100" cy="3733800"/>
          </a:xfrm>
        </p:spPr>
        <p:txBody>
          <a:bodyPr/>
          <a:lstStyle/>
          <a:p>
            <a:pPr rtl="1" eaLnBrk="1" hangingPunct="1"/>
            <a:r>
              <a:rPr lang="ar-SA" b="1" spc="-150" dirty="0" smtClean="0">
                <a:solidFill>
                  <a:srgbClr val="376092"/>
                </a:solidFill>
                <a:latin typeface="ae_AlMateen" pitchFamily="2" charset="-78"/>
                <a:cs typeface="ae_AlMateen" pitchFamily="2" charset="-78"/>
              </a:rPr>
              <a:t>المحاضرة السابعة</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
            </a:r>
            <a:br>
              <a:rPr lang="ar-SA" b="1" spc="-150" dirty="0" smtClean="0">
                <a:solidFill>
                  <a:srgbClr val="376092"/>
                </a:solidFill>
                <a:latin typeface="ae_AlMateen" pitchFamily="2" charset="-78"/>
                <a:cs typeface="ae_AlMateen" pitchFamily="2" charset="-78"/>
              </a:rPr>
            </a:br>
            <a:r>
              <a:rPr lang="ar-SA" b="1" dirty="0"/>
              <a:t>أعلام المستشرقين وأهم إسهاماتهم </a:t>
            </a:r>
            <a:r>
              <a:rPr lang="ar-SA" b="1" dirty="0" smtClean="0"/>
              <a:t>ومؤلفاتهم</a:t>
            </a:r>
            <a:r>
              <a:rPr lang="ar-SA" b="1" dirty="0"/>
              <a:t/>
            </a:r>
            <a:br>
              <a:rPr lang="ar-SA" b="1" dirty="0"/>
            </a:br>
            <a:r>
              <a:rPr lang="ar-SA" b="1" dirty="0" smtClean="0"/>
              <a:t>ايطاليا وهولندا وفرنسا</a:t>
            </a:r>
            <a:endParaRPr lang="en-US" b="1"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هولندا </a:t>
            </a:r>
            <a:endParaRPr lang="ar-SA" sz="3200" dirty="0"/>
          </a:p>
        </p:txBody>
      </p:sp>
      <p:sp>
        <p:nvSpPr>
          <p:cNvPr id="3" name="عنصر نائب للمحتوى 2"/>
          <p:cNvSpPr>
            <a:spLocks noGrp="1"/>
          </p:cNvSpPr>
          <p:nvPr>
            <p:ph idx="1"/>
          </p:nvPr>
        </p:nvSpPr>
        <p:spPr/>
        <p:txBody>
          <a:bodyPr/>
          <a:lstStyle/>
          <a:p>
            <a:pPr rtl="1"/>
            <a:r>
              <a:rPr lang="ar-SA" dirty="0" smtClean="0"/>
              <a:t>تابع</a:t>
            </a:r>
            <a:r>
              <a:rPr lang="ar-SA" b="1" dirty="0" smtClean="0"/>
              <a:t> </a:t>
            </a:r>
            <a:r>
              <a:rPr lang="ar-SA" b="1" dirty="0" err="1"/>
              <a:t>هورخرونيه</a:t>
            </a:r>
            <a:r>
              <a:rPr lang="ar-SA" b="1" dirty="0"/>
              <a:t>، </a:t>
            </a:r>
            <a:r>
              <a:rPr lang="ar-SA" b="1" dirty="0" err="1"/>
              <a:t>سنوك</a:t>
            </a:r>
            <a:r>
              <a:rPr lang="ar-SA" b="1" dirty="0"/>
              <a:t> </a:t>
            </a:r>
            <a:endParaRPr lang="ar-SA" b="1" dirty="0" smtClean="0"/>
          </a:p>
          <a:p>
            <a:pPr rtl="1"/>
            <a:r>
              <a:rPr lang="ar-SA" b="1" dirty="0" smtClean="0"/>
              <a:t>تعرف </a:t>
            </a:r>
            <a:r>
              <a:rPr lang="ar-SA" b="1" dirty="0"/>
              <a:t>خلال هذه الفترة على عدد من الشخصيات في مكة وبخاصة الذين تعود أصولهم إلى الجزر الإندونيسية، جمع مادة كتابه عن مكة المكرمة.</a:t>
            </a:r>
            <a:endParaRPr lang="en-US" b="1" dirty="0"/>
          </a:p>
          <a:p>
            <a:pPr rtl="1"/>
            <a:r>
              <a:rPr lang="ar-SA" b="1" dirty="0"/>
              <a:t>انتقل إلى العمل في إندونيسيا لخدمة الاستعمار الهولندي حيث عمل مستشاراً لإدارة المستعمرات في عام 1891م، يعد </a:t>
            </a:r>
            <a:r>
              <a:rPr lang="ar-SA" b="1" dirty="0" err="1"/>
              <a:t>سنوك</a:t>
            </a:r>
            <a:r>
              <a:rPr lang="ar-SA" b="1" dirty="0"/>
              <a:t> نموذجاً للمستشرق الذي خدم الاستعمار خدمات كبيرة وسخّر علمه لهذا </a:t>
            </a:r>
            <a:r>
              <a:rPr lang="ar-SA" b="1" dirty="0" smtClean="0"/>
              <a:t>الغرض.</a:t>
            </a:r>
            <a:endParaRPr lang="ar-SA" dirty="0"/>
          </a:p>
        </p:txBody>
      </p:sp>
    </p:spTree>
    <p:extLst>
      <p:ext uri="{BB962C8B-B14F-4D97-AF65-F5344CB8AC3E}">
        <p14:creationId xmlns:p14="http://schemas.microsoft.com/office/powerpoint/2010/main" val="4068308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هولندا </a:t>
            </a:r>
            <a:endParaRPr lang="ar-SA" sz="3200" dirty="0"/>
          </a:p>
        </p:txBody>
      </p:sp>
      <p:sp>
        <p:nvSpPr>
          <p:cNvPr id="3" name="عنصر نائب للمحتوى 2"/>
          <p:cNvSpPr>
            <a:spLocks noGrp="1"/>
          </p:cNvSpPr>
          <p:nvPr>
            <p:ph idx="1"/>
          </p:nvPr>
        </p:nvSpPr>
        <p:spPr>
          <a:xfrm>
            <a:off x="228600" y="1600200"/>
            <a:ext cx="9372600" cy="4525963"/>
          </a:xfrm>
        </p:spPr>
        <p:txBody>
          <a:bodyPr/>
          <a:lstStyle/>
          <a:p>
            <a:pPr rtl="1"/>
            <a:r>
              <a:rPr lang="ar-SA" b="1" dirty="0" err="1"/>
              <a:t>هُوتْسْما</a:t>
            </a:r>
            <a:r>
              <a:rPr lang="ar-SA" b="1" dirty="0"/>
              <a:t> </a:t>
            </a:r>
            <a:r>
              <a:rPr lang="ar-SA" b="1" dirty="0" smtClean="0"/>
              <a:t>، </a:t>
            </a:r>
            <a:r>
              <a:rPr lang="ar-SA" b="1" dirty="0"/>
              <a:t>مارتن </a:t>
            </a:r>
            <a:r>
              <a:rPr lang="ar-SA" b="1" dirty="0" smtClean="0"/>
              <a:t>تيودور (</a:t>
            </a:r>
            <a:r>
              <a:rPr lang="en-US" b="1" dirty="0" err="1" smtClean="0"/>
              <a:t>Houtsma</a:t>
            </a:r>
            <a:r>
              <a:rPr lang="en-US" b="1" dirty="0" smtClean="0"/>
              <a:t>, </a:t>
            </a:r>
            <a:r>
              <a:rPr lang="en-US" b="1" dirty="0"/>
              <a:t>Martin </a:t>
            </a:r>
            <a:r>
              <a:rPr lang="en-US" b="1" dirty="0" smtClean="0"/>
              <a:t>Theodor</a:t>
            </a:r>
            <a:r>
              <a:rPr lang="ar-SA" b="1" dirty="0" smtClean="0"/>
              <a:t>)  (1851 </a:t>
            </a:r>
            <a:r>
              <a:rPr lang="ar-SA" b="1" dirty="0"/>
              <a:t>ـ </a:t>
            </a:r>
            <a:r>
              <a:rPr lang="ar-SA" b="1" dirty="0" smtClean="0"/>
              <a:t>1943م</a:t>
            </a:r>
            <a:r>
              <a:rPr lang="ar-SA" b="1" dirty="0"/>
              <a:t>) </a:t>
            </a:r>
            <a:r>
              <a:rPr lang="ar-SA" b="1" dirty="0" smtClean="0"/>
              <a:t>: </a:t>
            </a:r>
            <a:r>
              <a:rPr lang="ar-SA" b="1" dirty="0"/>
              <a:t>مستشرق هولندي. </a:t>
            </a:r>
            <a:endParaRPr lang="ar-SA" b="1" dirty="0" smtClean="0"/>
          </a:p>
          <a:p>
            <a:pPr rtl="1"/>
            <a:r>
              <a:rPr lang="ar-SA" b="1" dirty="0" smtClean="0"/>
              <a:t>ألمّ </a:t>
            </a:r>
            <a:r>
              <a:rPr lang="ar-SA" b="1" dirty="0"/>
              <a:t>بالعربية والفارسية والتركية, ودرّسها في جامعة </a:t>
            </a:r>
            <a:r>
              <a:rPr lang="ar-SA" b="1" dirty="0" err="1"/>
              <a:t>أوترخت</a:t>
            </a:r>
            <a:r>
              <a:rPr lang="ar-SA" b="1" dirty="0"/>
              <a:t>. وهو من أوائل من اضطلعوا بإنشاء « دائرة المعارف الإسلامية» سنة 1906 له بالعربية « فهرست الكتب الشرقية المحفوظة في </a:t>
            </a:r>
            <a:r>
              <a:rPr lang="ar-SA" b="1" dirty="0" err="1"/>
              <a:t>أكادمية</a:t>
            </a:r>
            <a:r>
              <a:rPr lang="ar-SA" b="1" dirty="0"/>
              <a:t> ليدن ـ ط» الجزء السادس, و« فهرست الكتب العربية والتركية الموجودة عند بريل صاحب مكتبة ليدن ـ ط» جزآن. وعني بنشر كتب عربية, منها « تاريخ اليعقوبي» و« ديوان الأخطل» و« الأضداد» لابن الأنباري, و« زبدة النصرة ونخبة العصرة» </a:t>
            </a:r>
            <a:r>
              <a:rPr lang="ar-SA" b="1" dirty="0" err="1"/>
              <a:t>للبنداري</a:t>
            </a:r>
            <a:r>
              <a:rPr lang="ar-SA" b="1" dirty="0"/>
              <a:t>, اختصر به كتاب العماد الأصفهاني.</a:t>
            </a:r>
            <a:endParaRPr lang="en-US" dirty="0"/>
          </a:p>
          <a:p>
            <a:pPr rtl="1"/>
            <a:endParaRPr lang="ar-SA" dirty="0"/>
          </a:p>
        </p:txBody>
      </p:sp>
    </p:spTree>
    <p:extLst>
      <p:ext uri="{BB962C8B-B14F-4D97-AF65-F5344CB8AC3E}">
        <p14:creationId xmlns:p14="http://schemas.microsoft.com/office/powerpoint/2010/main" val="8277756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هولندا </a:t>
            </a:r>
            <a:endParaRPr lang="ar-SA" sz="3200" dirty="0"/>
          </a:p>
        </p:txBody>
      </p:sp>
      <p:sp>
        <p:nvSpPr>
          <p:cNvPr id="3" name="عنصر نائب للمحتوى 2"/>
          <p:cNvSpPr>
            <a:spLocks noGrp="1"/>
          </p:cNvSpPr>
          <p:nvPr>
            <p:ph idx="1"/>
          </p:nvPr>
        </p:nvSpPr>
        <p:spPr/>
        <p:txBody>
          <a:bodyPr/>
          <a:lstStyle/>
          <a:p>
            <a:pPr rtl="1"/>
            <a:r>
              <a:rPr lang="ar-SA" b="1" dirty="0" err="1" smtClean="0"/>
              <a:t>واردنبرج</a:t>
            </a:r>
            <a:r>
              <a:rPr lang="ar-SA" b="1" dirty="0" smtClean="0"/>
              <a:t>، جاك  (</a:t>
            </a:r>
            <a:r>
              <a:rPr lang="en-US" b="1" dirty="0" err="1" smtClean="0"/>
              <a:t>Waardenburg</a:t>
            </a:r>
            <a:r>
              <a:rPr lang="en-US" b="1" dirty="0" smtClean="0"/>
              <a:t>,</a:t>
            </a:r>
            <a:r>
              <a:rPr lang="en-US" b="1" dirty="0"/>
              <a:t> </a:t>
            </a:r>
            <a:r>
              <a:rPr lang="en-US" b="1" dirty="0" smtClean="0"/>
              <a:t>Jacque </a:t>
            </a:r>
            <a:r>
              <a:rPr lang="ar-SA" b="1" dirty="0" smtClean="0"/>
              <a:t>)  (1930-     ) </a:t>
            </a:r>
          </a:p>
          <a:p>
            <a:pPr rtl="1"/>
            <a:r>
              <a:rPr lang="ar-SA" b="1" dirty="0" smtClean="0"/>
              <a:t>مستشرق هولندي، درس </a:t>
            </a:r>
            <a:r>
              <a:rPr lang="ar-SA" b="1" dirty="0"/>
              <a:t>القانون بجامعة أمستردام ودرس أيضاً علم اللاهوت بالجامعة </a:t>
            </a:r>
            <a:r>
              <a:rPr lang="ar-SA" b="1" dirty="0" smtClean="0"/>
              <a:t>نفسها، درس </a:t>
            </a:r>
            <a:r>
              <a:rPr lang="ar-SA" b="1" dirty="0"/>
              <a:t>العربية في الفترة من 1953م إلى 1956م بجامعة أمستردام وفي ليدن وفي مدرسة اللغات الشرقية الحية في باريس، </a:t>
            </a:r>
            <a:endParaRPr lang="ar-SA" b="1" dirty="0" smtClean="0"/>
          </a:p>
          <a:p>
            <a:pPr rtl="1"/>
            <a:r>
              <a:rPr lang="ar-SA" b="1" dirty="0" smtClean="0"/>
              <a:t>حصل </a:t>
            </a:r>
            <a:r>
              <a:rPr lang="ar-SA" b="1" dirty="0"/>
              <a:t>على منحة من اليونسكو لزيارة بعض الدول العربية والإسلامية فزار إيران ولبنان ومصر والأردن كانت رسالته للدكتوراه بعنوان (الإسلام في مرآة الغرب) من جامعة أمستردام، عمل في معهد الدراسات الإسلامية بجامعة </a:t>
            </a:r>
            <a:r>
              <a:rPr lang="ar-SA" b="1" dirty="0" err="1" smtClean="0"/>
              <a:t>ماقيل</a:t>
            </a:r>
            <a:r>
              <a:rPr lang="ar-SA" b="1" dirty="0" smtClean="0"/>
              <a:t> </a:t>
            </a:r>
            <a:r>
              <a:rPr lang="ar-SA" b="1" dirty="0"/>
              <a:t>بكندا في الفترة من 1962م- 1963م، قام بزيارات علمية لأجراء بحوث حول الجامعات في العالم العربي في كل من تونس ولبنان وسوريا والعراق </a:t>
            </a:r>
            <a:r>
              <a:rPr lang="ar-SA" b="1" dirty="0" smtClean="0"/>
              <a:t>والأردن.</a:t>
            </a:r>
            <a:endParaRPr lang="ar-SA" dirty="0"/>
          </a:p>
        </p:txBody>
      </p:sp>
    </p:spTree>
    <p:extLst>
      <p:ext uri="{BB962C8B-B14F-4D97-AF65-F5344CB8AC3E}">
        <p14:creationId xmlns:p14="http://schemas.microsoft.com/office/powerpoint/2010/main" val="21282528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تابع - </a:t>
            </a:r>
            <a:r>
              <a:rPr lang="ar-SA" b="1" dirty="0" err="1"/>
              <a:t>واردنبرج</a:t>
            </a:r>
            <a:r>
              <a:rPr lang="ar-SA" b="1" dirty="0"/>
              <a:t>، جاك </a:t>
            </a:r>
            <a:endParaRPr lang="ar-SA" b="1" dirty="0" smtClean="0"/>
          </a:p>
          <a:p>
            <a:pPr rtl="1"/>
            <a:r>
              <a:rPr lang="ar-SA" b="1" dirty="0" smtClean="0"/>
              <a:t>عمل </a:t>
            </a:r>
            <a:r>
              <a:rPr lang="ar-SA" b="1" dirty="0"/>
              <a:t>باحثاً زائراً في جامعة </a:t>
            </a:r>
            <a:r>
              <a:rPr lang="ar-SA" b="1" dirty="0" err="1"/>
              <a:t>كليفورينا</a:t>
            </a:r>
            <a:r>
              <a:rPr lang="ar-SA" b="1" dirty="0"/>
              <a:t>– لوس أنجلوس، وعمل في مجال التدريس في جامعة </a:t>
            </a:r>
            <a:r>
              <a:rPr lang="ar-SA" b="1" dirty="0" err="1"/>
              <a:t>أوترخت</a:t>
            </a:r>
            <a:r>
              <a:rPr lang="ar-SA" b="1" dirty="0"/>
              <a:t> بهولندا (1968م-1987م) ثم انتقل إلى جامعة لوزان بسويسرا وبقي فيها حتى تقاعد عام 1995م.</a:t>
            </a:r>
            <a:endParaRPr lang="en-US" b="1" dirty="0"/>
          </a:p>
          <a:p>
            <a:pPr rtl="1"/>
            <a:r>
              <a:rPr lang="ar-SA" b="1" dirty="0"/>
              <a:t>له إنتاج غزير في مجال الدراسات الإسلامية منها (الإسلام في مرآة الغرب) و(واقع الجامعات العربية –مجلدان) والطرق الكلاسيكية لدراسة الدين، شارك في الكتابة في دائرة المعارف الإسلامية (الطبعة الثانية) وقد كتب مادة ( مستشرقون). </a:t>
            </a:r>
            <a:endParaRPr lang="en-US" b="1" dirty="0"/>
          </a:p>
          <a:p>
            <a:endParaRPr lang="ar-SA" dirty="0"/>
          </a:p>
        </p:txBody>
      </p:sp>
    </p:spTree>
    <p:extLst>
      <p:ext uri="{BB962C8B-B14F-4D97-AF65-F5344CB8AC3E}">
        <p14:creationId xmlns:p14="http://schemas.microsoft.com/office/powerpoint/2010/main" val="42270014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المستشرقون من فرنسا</a:t>
            </a:r>
            <a:endParaRPr lang="ar-SA" sz="3200" dirty="0"/>
          </a:p>
        </p:txBody>
      </p:sp>
      <p:sp>
        <p:nvSpPr>
          <p:cNvPr id="3" name="عنصر نائب للمحتوى 2"/>
          <p:cNvSpPr>
            <a:spLocks noGrp="1"/>
          </p:cNvSpPr>
          <p:nvPr>
            <p:ph idx="1"/>
          </p:nvPr>
        </p:nvSpPr>
        <p:spPr/>
        <p:txBody>
          <a:bodyPr/>
          <a:lstStyle/>
          <a:p>
            <a:pPr rtl="1"/>
            <a:r>
              <a:rPr lang="ar-SA" b="1" dirty="0" smtClean="0"/>
              <a:t>تعد </a:t>
            </a:r>
            <a:r>
              <a:rPr lang="ar-SA" b="1" dirty="0"/>
              <a:t>المدرسة الفرنسية من أهم المدارس </a:t>
            </a:r>
            <a:r>
              <a:rPr lang="ar-SA" b="1" dirty="0" err="1"/>
              <a:t>الاستشراقية</a:t>
            </a:r>
            <a:r>
              <a:rPr lang="ar-SA" b="1" dirty="0"/>
              <a:t> وبخاصة منذ إنشاء مدرسة اللغات الشرقية الحية سنة 1795م </a:t>
            </a:r>
            <a:endParaRPr lang="ar-SA" b="1" dirty="0" smtClean="0"/>
          </a:p>
          <a:p>
            <a:pPr rtl="1"/>
            <a:r>
              <a:rPr lang="ar-SA" b="1" dirty="0" smtClean="0"/>
              <a:t>والتي </a:t>
            </a:r>
            <a:r>
              <a:rPr lang="ar-SA" b="1" dirty="0"/>
              <a:t>رأسها المستشرق المشهور </a:t>
            </a:r>
            <a:r>
              <a:rPr lang="ar-SA" b="1" dirty="0" err="1"/>
              <a:t>سلفستر</a:t>
            </a:r>
            <a:r>
              <a:rPr lang="ar-SA" b="1" dirty="0"/>
              <a:t> دي ساسي، وكان هذا المستشرق يعد عميد الاستشراق الأوروبي في النصف الأول من القرن التاسع عشر دون منافس</a:t>
            </a:r>
            <a:endParaRPr lang="en-US" b="1" dirty="0"/>
          </a:p>
          <a:p>
            <a:pPr rtl="1"/>
            <a:r>
              <a:rPr lang="ar-SA" b="1" dirty="0"/>
              <a:t>ويقول السامرائي عن كتاب ساسي في قواعد اللغة العربية إنّه "قد لوّن الاستشراق الأوروبي بصبغة فرنسية، </a:t>
            </a:r>
            <a:endParaRPr lang="en-US" b="1" dirty="0"/>
          </a:p>
          <a:p>
            <a:endParaRPr lang="ar-SA" dirty="0"/>
          </a:p>
        </p:txBody>
      </p:sp>
    </p:spTree>
    <p:extLst>
      <p:ext uri="{BB962C8B-B14F-4D97-AF65-F5344CB8AC3E}">
        <p14:creationId xmlns:p14="http://schemas.microsoft.com/office/powerpoint/2010/main" val="41542864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المستشرقون من فرنسا</a:t>
            </a:r>
            <a:endParaRPr lang="ar-SA" dirty="0"/>
          </a:p>
        </p:txBody>
      </p:sp>
      <p:sp>
        <p:nvSpPr>
          <p:cNvPr id="3" name="عنصر نائب للمحتوى 2"/>
          <p:cNvSpPr>
            <a:spLocks noGrp="1"/>
          </p:cNvSpPr>
          <p:nvPr>
            <p:ph idx="1"/>
          </p:nvPr>
        </p:nvSpPr>
        <p:spPr/>
        <p:txBody>
          <a:bodyPr/>
          <a:lstStyle/>
          <a:p>
            <a:pPr rtl="1"/>
            <a:r>
              <a:rPr lang="ar-SA" b="1" dirty="0"/>
              <a:t>ونشط الاستشراق الفرنسي قبل الحملة الفرنسية على مصر وبعدها، فقد اصطحب نابليون معه عدداً كبيراً من العلماء في المجالات المختلفة ليحدث هزة انبهار لدى المسلمين وعلمائهم بالحضارة الغربية، وليزيد في دراسة أوضاع المجتمعات الإسلامية، </a:t>
            </a:r>
            <a:endParaRPr lang="ar-SA" b="1" dirty="0" smtClean="0"/>
          </a:p>
          <a:p>
            <a:pPr rtl="1"/>
            <a:r>
              <a:rPr lang="ar-SA" b="1" dirty="0" smtClean="0"/>
              <a:t>وقد </a:t>
            </a:r>
            <a:r>
              <a:rPr lang="ar-SA" b="1" dirty="0"/>
              <a:t>صدر عن هذه الحملة كتاباً ضخما بعنوان (وصف مصر) </a:t>
            </a:r>
            <a:endParaRPr lang="ar-SA" b="1" dirty="0" smtClean="0"/>
          </a:p>
          <a:p>
            <a:pPr rtl="1"/>
            <a:r>
              <a:rPr lang="ar-SA" b="1" dirty="0" smtClean="0"/>
              <a:t>كما </a:t>
            </a:r>
            <a:r>
              <a:rPr lang="ar-SA" b="1" dirty="0"/>
              <a:t>إن نفوذ الاستشراق الفرنسي استمر بعد وصول محمد </a:t>
            </a:r>
            <a:r>
              <a:rPr lang="ar-SA" b="1" dirty="0" smtClean="0"/>
              <a:t>علي </a:t>
            </a:r>
            <a:r>
              <a:rPr lang="ar-SA" b="1" dirty="0"/>
              <a:t>إلى السلطة حيث بدأت البعثات العلمية في عهده وكانت تحت إشراف المستشرق الفرنسي </a:t>
            </a:r>
            <a:r>
              <a:rPr lang="ar-SA" b="1" dirty="0" err="1"/>
              <a:t>جومار</a:t>
            </a:r>
            <a:r>
              <a:rPr lang="ar-SA" b="1" dirty="0"/>
              <a:t>، وقد أرسلت تركيا وإيران والمغرب الأقصى بعثات مماثلة، </a:t>
            </a:r>
            <a:endParaRPr lang="ar-SA" dirty="0"/>
          </a:p>
        </p:txBody>
      </p:sp>
    </p:spTree>
    <p:extLst>
      <p:ext uri="{BB962C8B-B14F-4D97-AF65-F5344CB8AC3E}">
        <p14:creationId xmlns:p14="http://schemas.microsoft.com/office/powerpoint/2010/main" val="28625284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المستشرقون من فرنسا</a:t>
            </a:r>
            <a:endParaRPr lang="ar-SA" dirty="0"/>
          </a:p>
        </p:txBody>
      </p:sp>
      <p:sp>
        <p:nvSpPr>
          <p:cNvPr id="3" name="عنصر نائب للمحتوى 2"/>
          <p:cNvSpPr>
            <a:spLocks noGrp="1"/>
          </p:cNvSpPr>
          <p:nvPr>
            <p:ph idx="1"/>
          </p:nvPr>
        </p:nvSpPr>
        <p:spPr/>
        <p:txBody>
          <a:bodyPr/>
          <a:lstStyle/>
          <a:p>
            <a:pPr rtl="1"/>
            <a:r>
              <a:rPr lang="ar-SA" b="1" dirty="0" smtClean="0"/>
              <a:t>ويذكر </a:t>
            </a:r>
            <a:r>
              <a:rPr lang="ar-SA" b="1" dirty="0" err="1"/>
              <a:t>المنوني</a:t>
            </a:r>
            <a:r>
              <a:rPr lang="ar-SA" b="1" dirty="0"/>
              <a:t> في كتابه المهم (يقظة المغرب العربي الحديث) أن المشرف على البعثة المغربية كتب إلى السلطات الفرنسية لتسمح للمبتعثين بالبقاء في فرنسا مدة من الزمن بعد انتهاء مهمتهم ليتشبعوا بالحضارة الفرنسية وعظمة فرنسا، </a:t>
            </a:r>
            <a:endParaRPr lang="ar-SA" b="1" dirty="0" smtClean="0"/>
          </a:p>
          <a:p>
            <a:pPr rtl="1"/>
            <a:r>
              <a:rPr lang="ar-SA" b="1" dirty="0" smtClean="0"/>
              <a:t>ويقول </a:t>
            </a:r>
            <a:r>
              <a:rPr lang="ar-SA" b="1" dirty="0"/>
              <a:t>المستشرق الإنجليزي برنارد لويس أن المعلمين الفرنسيين الذين بعثتهم فرنسا لتدريب الجيش التركي حملوا معهم كتبا مختارة في الأدب والفكر، كما إن الطلاب المبتعثين شُجّعوا على قراءة كتب الأدب والثقافة.</a:t>
            </a:r>
            <a:endParaRPr lang="en-US" b="1" dirty="0"/>
          </a:p>
          <a:p>
            <a:pPr rtl="1"/>
            <a:endParaRPr lang="en-US" b="1" dirty="0"/>
          </a:p>
          <a:p>
            <a:endParaRPr lang="ar-SA" dirty="0"/>
          </a:p>
        </p:txBody>
      </p:sp>
    </p:spTree>
    <p:extLst>
      <p:ext uri="{BB962C8B-B14F-4D97-AF65-F5344CB8AC3E}">
        <p14:creationId xmlns:p14="http://schemas.microsoft.com/office/powerpoint/2010/main" val="25742693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المستشرقون من فرنسا</a:t>
            </a:r>
            <a:endParaRPr lang="ar-SA" dirty="0"/>
          </a:p>
        </p:txBody>
      </p:sp>
      <p:sp>
        <p:nvSpPr>
          <p:cNvPr id="3" name="عنصر نائب للمحتوى 2"/>
          <p:cNvSpPr>
            <a:spLocks noGrp="1"/>
          </p:cNvSpPr>
          <p:nvPr>
            <p:ph idx="1"/>
          </p:nvPr>
        </p:nvSpPr>
        <p:spPr/>
        <p:txBody>
          <a:bodyPr/>
          <a:lstStyle/>
          <a:p>
            <a:pPr rtl="1"/>
            <a:r>
              <a:rPr lang="ar-SA" b="1" dirty="0"/>
              <a:t>وأنشأ الفرنسيون في العصر الحاضر الكثير من مراكز الدراسات </a:t>
            </a:r>
            <a:r>
              <a:rPr lang="ar-SA" b="1" dirty="0" err="1"/>
              <a:t>الاستشراقية</a:t>
            </a:r>
            <a:r>
              <a:rPr lang="ar-SA" b="1" dirty="0"/>
              <a:t> والأقسام العلمية في جامعاتهم ومنها جامعة السوربون في باريس وجامعة ليون وجامعة مارسيليا </a:t>
            </a:r>
            <a:r>
              <a:rPr lang="ar-SA" b="1" dirty="0" smtClean="0"/>
              <a:t>وغيرها</a:t>
            </a:r>
            <a:r>
              <a:rPr lang="ar-SA" b="1" dirty="0"/>
              <a:t>، </a:t>
            </a:r>
            <a:endParaRPr lang="ar-SA" b="1" dirty="0" smtClean="0"/>
          </a:p>
          <a:p>
            <a:pPr rtl="1"/>
            <a:r>
              <a:rPr lang="ar-SA" b="1" dirty="0" smtClean="0"/>
              <a:t>ومن </a:t>
            </a:r>
            <a:r>
              <a:rPr lang="ar-SA" b="1" dirty="0"/>
              <a:t>المراكز المهمة معهد دراسات المجتمعات المتوسطية، ومركز دراسات وبحوث العالم العربي والإسلامي </a:t>
            </a:r>
            <a:r>
              <a:rPr lang="ar-SA" b="1" dirty="0" smtClean="0"/>
              <a:t>بإكس دو </a:t>
            </a:r>
            <a:r>
              <a:rPr lang="ar-SA" b="1" dirty="0" err="1" smtClean="0"/>
              <a:t>بروفانس</a:t>
            </a:r>
            <a:r>
              <a:rPr lang="ar-SA" b="1" dirty="0" smtClean="0"/>
              <a:t> ، </a:t>
            </a:r>
          </a:p>
        </p:txBody>
      </p:sp>
    </p:spTree>
    <p:extLst>
      <p:ext uri="{BB962C8B-B14F-4D97-AF65-F5344CB8AC3E}">
        <p14:creationId xmlns:p14="http://schemas.microsoft.com/office/powerpoint/2010/main" val="29278266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المستشرقون من فرنسا</a:t>
            </a:r>
            <a:endParaRPr lang="ar-SA" dirty="0"/>
          </a:p>
        </p:txBody>
      </p:sp>
      <p:sp>
        <p:nvSpPr>
          <p:cNvPr id="3" name="عنصر نائب للمحتوى 2"/>
          <p:cNvSpPr>
            <a:spLocks noGrp="1"/>
          </p:cNvSpPr>
          <p:nvPr>
            <p:ph idx="1"/>
          </p:nvPr>
        </p:nvSpPr>
        <p:spPr/>
        <p:txBody>
          <a:bodyPr/>
          <a:lstStyle/>
          <a:p>
            <a:pPr rtl="1"/>
            <a:r>
              <a:rPr lang="ar-SA" b="1" dirty="0" smtClean="0"/>
              <a:t>دي ساسي، </a:t>
            </a:r>
            <a:r>
              <a:rPr lang="ar-SA" b="1" dirty="0" err="1" smtClean="0"/>
              <a:t>سيلفستر</a:t>
            </a:r>
            <a:r>
              <a:rPr lang="ar-SA" b="1" dirty="0" smtClean="0"/>
              <a:t>  (</a:t>
            </a:r>
            <a:r>
              <a:rPr lang="en-US" b="1" dirty="0"/>
              <a:t>de </a:t>
            </a:r>
            <a:r>
              <a:rPr lang="en-US" b="1" dirty="0" err="1" smtClean="0"/>
              <a:t>Sacy</a:t>
            </a:r>
            <a:r>
              <a:rPr lang="en-US" b="1" dirty="0" smtClean="0"/>
              <a:t>,</a:t>
            </a:r>
            <a:r>
              <a:rPr lang="en-US" b="1" dirty="0"/>
              <a:t> </a:t>
            </a:r>
            <a:r>
              <a:rPr lang="en-US" b="1" dirty="0" err="1"/>
              <a:t>Silvester</a:t>
            </a:r>
            <a:r>
              <a:rPr lang="en-US" b="1" dirty="0" smtClean="0"/>
              <a:t> </a:t>
            </a:r>
            <a:r>
              <a:rPr lang="ar-SA" b="1" dirty="0" smtClean="0"/>
              <a:t>) (1758-1838م</a:t>
            </a:r>
            <a:r>
              <a:rPr lang="ar-SA" b="1" dirty="0"/>
              <a:t>)</a:t>
            </a:r>
            <a:endParaRPr lang="en-US" b="1" dirty="0"/>
          </a:p>
          <a:p>
            <a:pPr rtl="1"/>
            <a:r>
              <a:rPr lang="ar-SA" b="1" dirty="0" smtClean="0"/>
              <a:t>مستشرق فرنسي، تعلم </a:t>
            </a:r>
            <a:r>
              <a:rPr lang="ar-SA" b="1" dirty="0"/>
              <a:t>اللاتينية واليونانية ثم درس على بعض </a:t>
            </a:r>
            <a:r>
              <a:rPr lang="ar-SA" b="1" dirty="0" smtClean="0"/>
              <a:t>القساوسة، </a:t>
            </a:r>
            <a:r>
              <a:rPr lang="ar-SA" b="1" dirty="0"/>
              <a:t>ثم درس العربية والفارسية والتركية. عمل في نشر المخطوطات الشرقية في مكتبة باريس الوطنية، وكتب العديد من البحوث حول العرب وآدابهم وحقق عدداً من المخطوطات.</a:t>
            </a:r>
            <a:endParaRPr lang="en-US" b="1" dirty="0"/>
          </a:p>
          <a:p>
            <a:pPr rtl="1"/>
            <a:r>
              <a:rPr lang="ar-SA" b="1" dirty="0"/>
              <a:t>عين أستاذا للغة العربية في مدرسة اللغات الشرقية الحية عام </a:t>
            </a:r>
            <a:r>
              <a:rPr lang="ar-SA" b="1" dirty="0" smtClean="0"/>
              <a:t>1795م، </a:t>
            </a:r>
            <a:r>
              <a:rPr lang="ar-SA" b="1" dirty="0"/>
              <a:t>وأعد كتاباً في النحو ترجم إلى الإنجليزية والألمانية </a:t>
            </a:r>
            <a:r>
              <a:rPr lang="ar-SA" b="1" dirty="0" err="1"/>
              <a:t>والدنمركية</a:t>
            </a:r>
            <a:r>
              <a:rPr lang="ar-SA" b="1" dirty="0"/>
              <a:t>، </a:t>
            </a:r>
            <a:endParaRPr lang="ar-SA" b="1" dirty="0" smtClean="0"/>
          </a:p>
          <a:p>
            <a:endParaRPr lang="ar-SA" dirty="0"/>
          </a:p>
        </p:txBody>
      </p:sp>
    </p:spTree>
    <p:extLst>
      <p:ext uri="{BB962C8B-B14F-4D97-AF65-F5344CB8AC3E}">
        <p14:creationId xmlns:p14="http://schemas.microsoft.com/office/powerpoint/2010/main" val="4046736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المستشرقون من فرنسا</a:t>
            </a:r>
            <a:endParaRPr lang="ar-SA" dirty="0"/>
          </a:p>
        </p:txBody>
      </p:sp>
      <p:sp>
        <p:nvSpPr>
          <p:cNvPr id="3" name="عنصر نائب للمحتوى 2"/>
          <p:cNvSpPr>
            <a:spLocks noGrp="1"/>
          </p:cNvSpPr>
          <p:nvPr>
            <p:ph idx="1"/>
          </p:nvPr>
        </p:nvSpPr>
        <p:spPr/>
        <p:txBody>
          <a:bodyPr/>
          <a:lstStyle/>
          <a:p>
            <a:pPr rtl="1"/>
            <a:r>
              <a:rPr lang="ar-SA" dirty="0" smtClean="0"/>
              <a:t>تابع</a:t>
            </a:r>
            <a:r>
              <a:rPr lang="ar-SA" b="1" dirty="0" smtClean="0"/>
              <a:t> - دي </a:t>
            </a:r>
            <a:r>
              <a:rPr lang="ar-SA" b="1" dirty="0"/>
              <a:t>ساسي، </a:t>
            </a:r>
            <a:r>
              <a:rPr lang="ar-SA" b="1" dirty="0" err="1"/>
              <a:t>سيلفستر</a:t>
            </a:r>
            <a:endParaRPr lang="ar-SA" b="1" dirty="0" smtClean="0"/>
          </a:p>
          <a:p>
            <a:pPr rtl="1"/>
            <a:r>
              <a:rPr lang="ar-SA" b="1" dirty="0" smtClean="0"/>
              <a:t>وأصبح </a:t>
            </a:r>
            <a:r>
              <a:rPr lang="ar-SA" b="1" dirty="0"/>
              <a:t>مديراً لهذه المدرسة عام 1833م، وعندما تأسست الجمعية الآسيوية انتخب رئيساً لها عام 1822م. </a:t>
            </a:r>
          </a:p>
          <a:p>
            <a:pPr rtl="1"/>
            <a:r>
              <a:rPr lang="ar-SA" b="1" dirty="0"/>
              <a:t>ومن أبرز اهتماماته "الدروز" حيث ألف كتاباً حولهم في جزأين، </a:t>
            </a:r>
          </a:p>
          <a:p>
            <a:pPr rtl="1"/>
            <a:r>
              <a:rPr lang="ar-SA" b="1" dirty="0"/>
              <a:t>أصبحت فرنسا في عهده قبلة المستشرقين من جميع أنحاء القارة الأوروبية ويقول أحد الباحثين إنّ الاستشراق اصطبغ بالصبغة الفرنسية في عصره، عمل دي ساسي مع الحكومة الفرنسية </a:t>
            </a:r>
          </a:p>
          <a:p>
            <a:pPr rtl="1"/>
            <a:r>
              <a:rPr lang="ar-SA" b="1" dirty="0"/>
              <a:t>وهو الذي ترجم البيانات التي نشرت عند احتلال الجزائر وكذلك عند احتلال مصر من قبل حملة نابليون عام 1797م</a:t>
            </a:r>
            <a:endParaRPr lang="en-US" b="1" dirty="0"/>
          </a:p>
          <a:p>
            <a:endParaRPr lang="ar-SA" dirty="0"/>
          </a:p>
        </p:txBody>
      </p:sp>
    </p:spTree>
    <p:extLst>
      <p:ext uri="{BB962C8B-B14F-4D97-AF65-F5344CB8AC3E}">
        <p14:creationId xmlns:p14="http://schemas.microsoft.com/office/powerpoint/2010/main" val="1483852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يصعب حصر الجهود </a:t>
            </a:r>
            <a:r>
              <a:rPr lang="ar-SA" b="1" dirty="0" err="1" smtClean="0"/>
              <a:t>الاستشراقية</a:t>
            </a:r>
            <a:r>
              <a:rPr lang="ar-SA" b="1" dirty="0" smtClean="0"/>
              <a:t> والدليل على ذلك:</a:t>
            </a:r>
          </a:p>
          <a:p>
            <a:pPr marL="457200" indent="-457200" rtl="1">
              <a:buFont typeface="Arial" pitchFamily="34" charset="0"/>
              <a:buChar char="•"/>
            </a:pPr>
            <a:r>
              <a:rPr lang="ar-SA" b="1" dirty="0" smtClean="0"/>
              <a:t>أن </a:t>
            </a:r>
            <a:r>
              <a:rPr lang="ar-SA" b="1" dirty="0"/>
              <a:t>الطبعة الرابعة من كتاب "المستشرقون" لنجيب </a:t>
            </a:r>
            <a:r>
              <a:rPr lang="ar-SA" b="1" dirty="0" err="1"/>
              <a:t>العقيقي</a:t>
            </a:r>
            <a:r>
              <a:rPr lang="ar-SA" b="1" dirty="0"/>
              <a:t> قد تجاوز صفحاتها </a:t>
            </a:r>
            <a:r>
              <a:rPr lang="ar-SA" b="1" dirty="0" smtClean="0"/>
              <a:t>(1700 صفحة)  </a:t>
            </a:r>
            <a:endParaRPr lang="en-US" b="1" dirty="0"/>
          </a:p>
          <a:p>
            <a:pPr marL="457200" indent="-457200" rtl="1">
              <a:buFont typeface="Arial" pitchFamily="34" charset="0"/>
              <a:buChar char="•"/>
            </a:pPr>
            <a:r>
              <a:rPr lang="ar-SA" b="1" dirty="0" smtClean="0"/>
              <a:t>أن </a:t>
            </a:r>
            <a:r>
              <a:rPr lang="ar-SA" b="1" dirty="0"/>
              <a:t>"موسوعة المستشرقين" للدكتور عبد الرحمن </a:t>
            </a:r>
            <a:r>
              <a:rPr lang="ar-SA" b="1" dirty="0" smtClean="0"/>
              <a:t>بدوي، الطبعة الثانية </a:t>
            </a:r>
            <a:r>
              <a:rPr lang="ar-SA" b="1" dirty="0"/>
              <a:t>قد بلغت </a:t>
            </a:r>
            <a:r>
              <a:rPr lang="ar-SA" b="1" dirty="0" smtClean="0"/>
              <a:t>(464 صفحة) </a:t>
            </a:r>
            <a:r>
              <a:rPr lang="ar-SA" b="1" dirty="0"/>
              <a:t>من القطع الكبيرة، </a:t>
            </a:r>
            <a:endParaRPr lang="en-US" b="1" dirty="0"/>
          </a:p>
          <a:p>
            <a:pPr marL="457200" indent="-457200" rtl="1">
              <a:buFont typeface="Arial" pitchFamily="34" charset="0"/>
              <a:buChar char="•"/>
            </a:pPr>
            <a:r>
              <a:rPr lang="ar-SA" b="1" dirty="0" smtClean="0"/>
              <a:t>أن </a:t>
            </a:r>
            <a:r>
              <a:rPr lang="ar-SA" b="1" dirty="0"/>
              <a:t>مجموع ما ألفه المستشرقون بين عامي 1800-1950، مما يتعلق بالشرق الأدنى، فيما يذكره إدوارد سعيد، يتجاوز ستين ألفاً من </a:t>
            </a:r>
            <a:r>
              <a:rPr lang="ar-SA" b="1" dirty="0" smtClean="0"/>
              <a:t>المجلدات</a:t>
            </a:r>
          </a:p>
          <a:p>
            <a:endParaRPr lang="ar-SA" b="1" dirty="0"/>
          </a:p>
        </p:txBody>
      </p:sp>
    </p:spTree>
    <p:extLst>
      <p:ext uri="{BB962C8B-B14F-4D97-AF65-F5344CB8AC3E}">
        <p14:creationId xmlns:p14="http://schemas.microsoft.com/office/powerpoint/2010/main" val="3202520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a:t>هالِيفي</a:t>
            </a:r>
            <a:r>
              <a:rPr lang="ar-SA" b="1" dirty="0"/>
              <a:t>(1243 ـ 1335هـ = 1827 ـ 1917م)جوزيف </a:t>
            </a:r>
            <a:r>
              <a:rPr lang="ar-SA" b="1" dirty="0" err="1"/>
              <a:t>هاليفي</a:t>
            </a:r>
            <a:r>
              <a:rPr lang="ar-SA" b="1" dirty="0"/>
              <a:t> </a:t>
            </a:r>
            <a:r>
              <a:rPr lang="en-US" b="1" dirty="0"/>
              <a:t>Joseph </a:t>
            </a:r>
            <a:r>
              <a:rPr lang="en-US" b="1" dirty="0" err="1"/>
              <a:t>Halévy</a:t>
            </a:r>
            <a:r>
              <a:rPr lang="ar-SA" b="1" dirty="0"/>
              <a:t>: مستشرق فرنسي. دخل بلاد اليمن بهيئة متسول من يهود القدس, فبلغ نجران, وطاف في أعالي الجوف حيث كان يقيم «</a:t>
            </a:r>
            <a:r>
              <a:rPr lang="ar-SA" b="1" dirty="0" err="1"/>
              <a:t>المعِينيون</a:t>
            </a:r>
            <a:r>
              <a:rPr lang="ar-SA" b="1" dirty="0"/>
              <a:t>» في غابر العصور, ووصل إلى حدود مأرب. وجمع في رحلته هذه 686 نقشاً من كتابات قديمة نشرت ترجمتها إلى الفرنسية في الجريدة الأسيوية (</a:t>
            </a:r>
            <a:r>
              <a:rPr lang="en-US" b="1" dirty="0"/>
              <a:t>Journal </a:t>
            </a:r>
            <a:r>
              <a:rPr lang="en-US" b="1" dirty="0" err="1"/>
              <a:t>Asiatique</a:t>
            </a:r>
            <a:r>
              <a:rPr lang="ar-SA" b="1" dirty="0"/>
              <a:t>) سنة 1874 وعلق عليها بشروح وافية.</a:t>
            </a:r>
            <a:endParaRPr lang="en-US" dirty="0"/>
          </a:p>
          <a:p>
            <a:pPr rtl="1"/>
            <a:endParaRPr lang="ar-SA" dirty="0"/>
          </a:p>
        </p:txBody>
      </p:sp>
    </p:spTree>
    <p:extLst>
      <p:ext uri="{BB962C8B-B14F-4D97-AF65-F5344CB8AC3E}">
        <p14:creationId xmlns:p14="http://schemas.microsoft.com/office/powerpoint/2010/main" val="847110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err="1"/>
              <a:t>سُوفاجِيه</a:t>
            </a:r>
            <a:r>
              <a:rPr lang="ar-SA" b="1" dirty="0"/>
              <a:t>(1318 ـ 1369هـ = 1901 ـ 1950م)جان </a:t>
            </a:r>
            <a:r>
              <a:rPr lang="ar-SA" b="1" dirty="0" err="1"/>
              <a:t>سوفاجيه</a:t>
            </a:r>
            <a:r>
              <a:rPr lang="ar-SA" b="1" dirty="0"/>
              <a:t> </a:t>
            </a:r>
            <a:r>
              <a:rPr lang="en-US" b="1" dirty="0"/>
              <a:t>Jean </a:t>
            </a:r>
            <a:r>
              <a:rPr lang="en-US" b="1" dirty="0" err="1"/>
              <a:t>Sauvaget</a:t>
            </a:r>
            <a:r>
              <a:rPr lang="ar-SA" b="1" dirty="0"/>
              <a:t>: مستشرق فرنسي بحاثة. ولد وتعلم في </a:t>
            </a:r>
            <a:r>
              <a:rPr lang="ar-SA" b="1" dirty="0" err="1"/>
              <a:t>نيور</a:t>
            </a:r>
            <a:r>
              <a:rPr lang="ar-SA" b="1" dirty="0"/>
              <a:t> (</a:t>
            </a:r>
            <a:r>
              <a:rPr lang="en-US" b="1" dirty="0"/>
              <a:t>Niort</a:t>
            </a:r>
            <a:r>
              <a:rPr lang="ar-SA" b="1" dirty="0"/>
              <a:t>) وأتقن العربية في مدرسة اللغات الشرقية بباريس. وسافر إلى دمشق سنة 1924 فعمل في المعهد الفرنسي. وعاد إلى باريس سنة 1936 فعين مديراً لدراسات تاريخ الشرق الإسلامي في مدرسة «الدراسات العليا» و أستاذاً في مدرسة اللغات الشرقية, فأستاذاً للفن الإسلامي بمدرسة «اللوفر» سنة 1941 ـ 1944 ومحاضراً في اللغة العربية بجامعة باريس. وقام برحلات إلى تركيا وفلسطين والعراق وإيران. وكان مع إجادته العربية يحسن التركية والفارسية. وله </a:t>
            </a:r>
            <a:r>
              <a:rPr lang="ar-SA" b="1" dirty="0" err="1"/>
              <a:t>تآليف</a:t>
            </a:r>
            <a:r>
              <a:rPr lang="ar-SA" b="1" dirty="0"/>
              <a:t> وبحوث كثيرة بالفرنسية, منها «الآثار التاريخية في دمشق» و «كتابات تدمر» و «الآثار الإسلامية في حلب» و «العمارة الإسلامية في سورية» و «خيول بريد المماليك» و «الآثار الأموية في قصور الشام» ونشر تصحيحاً لنسخة «تاريخ بيروت» المطبوعة سنة 1937 بمقابلتها على نسخة مخطوطة في المكتبة الوطنية بباريس. وترجم إلى الفرنسية كتاب «الدر المنتخب في تاريخ مملكة حلب» المنسوب إلى ابن الشحنة, في جزأين, ونشر كتاباً عن «أخبار الصين والهند» بالعربية وترجمه إلى الفرنسية. وآخر ما قرأناه له بحث في «ضبط أسماء المماليك وألقابهم وتفسير معانيها» نشره في «الجورنال </a:t>
            </a:r>
            <a:r>
              <a:rPr lang="ar-SA" b="1" dirty="0" err="1"/>
              <a:t>آزياتيك</a:t>
            </a:r>
            <a:r>
              <a:rPr lang="ar-SA" b="1" dirty="0"/>
              <a:t>». وسافر من باريس إلى </a:t>
            </a:r>
            <a:r>
              <a:rPr lang="ar-SA" b="1" dirty="0" err="1"/>
              <a:t>كامبو</a:t>
            </a:r>
            <a:r>
              <a:rPr lang="ar-SA" b="1" dirty="0"/>
              <a:t> (</a:t>
            </a:r>
            <a:r>
              <a:rPr lang="en-US" b="1" dirty="0" err="1"/>
              <a:t>Cambo</a:t>
            </a:r>
            <a:r>
              <a:rPr lang="ar-SA" b="1" dirty="0"/>
              <a:t>) مستشفياً, فمات فيها.</a:t>
            </a:r>
            <a:endParaRPr lang="en-US" dirty="0"/>
          </a:p>
          <a:p>
            <a:endParaRPr lang="ar-SA" dirty="0"/>
          </a:p>
        </p:txBody>
      </p:sp>
    </p:spTree>
    <p:extLst>
      <p:ext uri="{BB962C8B-B14F-4D97-AF65-F5344CB8AC3E}">
        <p14:creationId xmlns:p14="http://schemas.microsoft.com/office/powerpoint/2010/main" val="34353509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a:t>لِيفي </a:t>
            </a:r>
            <a:r>
              <a:rPr lang="ar-SA" b="1" dirty="0" err="1"/>
              <a:t>بْرُوفَنْسال</a:t>
            </a:r>
            <a:r>
              <a:rPr lang="ar-SA" b="1" dirty="0"/>
              <a:t>(1311 ـ 1376هـ = 1894 ـ 1955م)</a:t>
            </a:r>
            <a:r>
              <a:rPr lang="ar-SA" b="1" dirty="0" err="1"/>
              <a:t>إيفارسْت</a:t>
            </a:r>
            <a:r>
              <a:rPr lang="ar-SA" b="1" dirty="0"/>
              <a:t> ليفي </a:t>
            </a:r>
            <a:r>
              <a:rPr lang="ar-SA" b="1" dirty="0" err="1"/>
              <a:t>بروفسال</a:t>
            </a:r>
            <a:r>
              <a:rPr lang="ar-SA" b="1" dirty="0"/>
              <a:t> </a:t>
            </a:r>
            <a:r>
              <a:rPr lang="en-US" b="1" dirty="0" err="1"/>
              <a:t>Evariste</a:t>
            </a:r>
            <a:r>
              <a:rPr lang="en-US" b="1" dirty="0"/>
              <a:t> </a:t>
            </a:r>
            <a:r>
              <a:rPr lang="en-US" b="1" dirty="0" err="1"/>
              <a:t>Lévi</a:t>
            </a:r>
            <a:r>
              <a:rPr lang="en-US" b="1" dirty="0"/>
              <a:t>-Provençal</a:t>
            </a:r>
            <a:r>
              <a:rPr lang="ar-SA" b="1" dirty="0"/>
              <a:t>: مستعرب </a:t>
            </a:r>
            <a:r>
              <a:rPr lang="ar-SA" b="1" dirty="0" err="1"/>
              <a:t>افرنسي</a:t>
            </a:r>
            <a:r>
              <a:rPr lang="ar-SA" b="1" dirty="0"/>
              <a:t> الأصل. كثير الاشتغال بتصحيح المخطوطات العربية ونشرها. ولد وتعلم في الجزائر. وحضر حرب الدردنيل في الجيش الفرنسي, فجرح, ونقل إلى مصر, ثم أعيد إلى فرنسة. وعُين سنة 1920 مدرساً في معهد العلوم العليا المغربية في الرباط فمديراً له (سنة 1926 ـ 35) وانتدب في خلال ذلك (سنة 28) لتدريس تاريخ العرب والحضارة الإسلامية في كلية الآداب بالجزائر, كما انتدب لتدريس تاريخ العرب وكتاباتهم, بمعهد الدراسات الإسلامية في السوربون (بباريس) واستقال من إدارة معهد الرباط (سنة 35) ودعي لإلقاء محاضرات في جامعة القاهرة (سنة 38) وألحقه وزير التربية الفرنسية بديوانه في باريس (سنة 45) وعين في السنة ذاتها أستاذاً للغة العربية والحضارة الإسلامية في كلية الآداب بباريس, ووكيلاً لمعهد الدراسات الساميّة في جامعتها. وكان من أعضاء المجمعين: العلمي العربي بدمشق, و اللغوي بالقاهرة. ومات بباريس. تعاون مع محمد بن أبي شنب, على تصنيف «المخطوطات العربية في خزانة الرباط ـ ط» ومما نشر «كتابات عربية في </a:t>
            </a:r>
            <a:r>
              <a:rPr lang="ar-SA" b="1" dirty="0" err="1"/>
              <a:t>أسبانيا</a:t>
            </a:r>
            <a:r>
              <a:rPr lang="ar-SA" b="1" dirty="0"/>
              <a:t>» و «نص جديد للتاريخ المريني» و «</a:t>
            </a:r>
            <a:r>
              <a:rPr lang="ar-SA" b="1" dirty="0" err="1"/>
              <a:t>أسبانيا</a:t>
            </a:r>
            <a:r>
              <a:rPr lang="ar-SA" b="1" dirty="0"/>
              <a:t> المسلمة في القرن العاشر» و «الحضارة العربية في </a:t>
            </a:r>
            <a:r>
              <a:rPr lang="ar-SA" b="1" dirty="0" err="1"/>
              <a:t>أسبانيا</a:t>
            </a:r>
            <a:r>
              <a:rPr lang="ar-SA" b="1" dirty="0"/>
              <a:t>» و «وثائق غير منشورة عن تاريخ الموحدين» و «منتخبات من مؤرخي العرب في مراكش» و «البيان المغرب» لابن عذاري, و «مقتطفات تاريخية عن برابرة القرون الوسطى» و «أعمال الاَعلام, القسم الثاني, في أخبار الجزيرة الأندلسية» لابن الخطيب و «مذكرات الأمير عبد الله آخر ملوك غرناطة» و «صفة جزيرة الأندلس» اختزله من الروض المعطار, و «سبع وثلاثون رسالة رسمية لديوان الموحدين» و «جمهرة أنساب العرب» لابن حزم, و «نسب قريش» للزبيري. وكان يكتب اسمه بالعربية «إ. ليفي </a:t>
            </a:r>
            <a:r>
              <a:rPr lang="ar-SA" b="1" dirty="0" err="1"/>
              <a:t>بروفنسال</a:t>
            </a:r>
            <a:r>
              <a:rPr lang="ar-SA" b="1" dirty="0"/>
              <a:t>» وأحياناً «إ. لابي </a:t>
            </a:r>
            <a:r>
              <a:rPr lang="ar-SA" b="1" dirty="0" err="1"/>
              <a:t>بروفنصال</a:t>
            </a:r>
            <a:r>
              <a:rPr lang="ar-SA" b="1" dirty="0"/>
              <a:t>».</a:t>
            </a:r>
            <a:endParaRPr lang="en-US" dirty="0"/>
          </a:p>
          <a:p>
            <a:endParaRPr lang="ar-SA" dirty="0"/>
          </a:p>
        </p:txBody>
      </p:sp>
    </p:spTree>
    <p:extLst>
      <p:ext uri="{BB962C8B-B14F-4D97-AF65-F5344CB8AC3E}">
        <p14:creationId xmlns:p14="http://schemas.microsoft.com/office/powerpoint/2010/main" val="7242556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المستشرقون من فرنسا</a:t>
            </a:r>
            <a:endParaRPr lang="ar-SA" dirty="0"/>
          </a:p>
        </p:txBody>
      </p:sp>
      <p:sp>
        <p:nvSpPr>
          <p:cNvPr id="3" name="عنصر نائب للمحتوى 2"/>
          <p:cNvSpPr>
            <a:spLocks noGrp="1"/>
          </p:cNvSpPr>
          <p:nvPr>
            <p:ph idx="1"/>
          </p:nvPr>
        </p:nvSpPr>
        <p:spPr/>
        <p:txBody>
          <a:bodyPr/>
          <a:lstStyle/>
          <a:p>
            <a:pPr rtl="1"/>
            <a:r>
              <a:rPr lang="ar-SA" b="1" dirty="0" err="1" smtClean="0"/>
              <a:t>ماسنيون</a:t>
            </a:r>
            <a:r>
              <a:rPr lang="ar-SA" b="1" dirty="0" smtClean="0"/>
              <a:t>،  لوي (</a:t>
            </a:r>
            <a:r>
              <a:rPr lang="en-US" b="1" dirty="0" err="1" smtClean="0"/>
              <a:t>Massingon</a:t>
            </a:r>
            <a:r>
              <a:rPr lang="en-US" b="1" dirty="0" smtClean="0"/>
              <a:t>, </a:t>
            </a:r>
            <a:r>
              <a:rPr lang="en-US" b="1" dirty="0"/>
              <a:t>Louis</a:t>
            </a:r>
            <a:r>
              <a:rPr lang="en-US" b="1" dirty="0" smtClean="0"/>
              <a:t> </a:t>
            </a:r>
            <a:r>
              <a:rPr lang="ar-SA" b="1" dirty="0" smtClean="0"/>
              <a:t>) (1883-1962م</a:t>
            </a:r>
            <a:r>
              <a:rPr lang="ar-SA" b="1" dirty="0"/>
              <a:t>)</a:t>
            </a:r>
            <a:endParaRPr lang="en-US" b="1" dirty="0"/>
          </a:p>
          <a:p>
            <a:pPr rtl="1"/>
            <a:r>
              <a:rPr lang="ar-SA" b="1" dirty="0"/>
              <a:t>ولد في باريس وحصل على دبلوم الدراسات العليا في بحث عن المغرب، كما حصل على دبلوم اللغة العربية من مدرسة اللغات الشرقية الحية (فصحى وعامية) زار كلاً من الجزائر والمغرب وفي الجزائر انعقدت الصلة بينه وبين بعض كبار المستشرقين مثل </a:t>
            </a:r>
            <a:r>
              <a:rPr lang="ar-SA" b="1" dirty="0" err="1"/>
              <a:t>جولدزيهر</a:t>
            </a:r>
            <a:r>
              <a:rPr lang="ar-SA" b="1" dirty="0"/>
              <a:t> وآسين </a:t>
            </a:r>
            <a:r>
              <a:rPr lang="ar-SA" b="1" dirty="0" err="1"/>
              <a:t>بلاثيوس</a:t>
            </a:r>
            <a:r>
              <a:rPr lang="ar-SA" b="1" dirty="0"/>
              <a:t> وسنوك </a:t>
            </a:r>
            <a:r>
              <a:rPr lang="ar-SA" b="1" dirty="0" err="1"/>
              <a:t>هورخرونيه</a:t>
            </a:r>
            <a:r>
              <a:rPr lang="ar-SA" b="1" dirty="0"/>
              <a:t> ولي </a:t>
            </a:r>
            <a:r>
              <a:rPr lang="ar-SA" b="1" dirty="0" err="1"/>
              <a:t>شاتيليه</a:t>
            </a:r>
            <a:r>
              <a:rPr lang="ar-SA" b="1" dirty="0"/>
              <a:t>.</a:t>
            </a:r>
            <a:endParaRPr lang="en-US" b="1" dirty="0"/>
          </a:p>
          <a:p>
            <a:pPr rtl="1"/>
            <a:r>
              <a:rPr lang="ar-SA" b="1" dirty="0"/>
              <a:t>التحق بالمعهد الفرنسي للآثار الشرقية في القاهرة عدة أعوام (1907م-1908م) وفي عام 1909م عاد إلى مصر وهناك حضر بعض دروس الأزهر وكان مرتدياً الزي الأزهري، زار العديد من البلاد الإسلامية منها الحجاز والقاهرة والقدس ولبنان وتركيا، عمل معيداً في كرسي الاجتماع الإسلامي في معهد فرنسا (1919م-1924م) وأصبح أستاذ كرسي (1926م-1954م) ومديراً للدراسات في المدرسة العلمية العليا حتى تقاعده عام 1954م.</a:t>
            </a:r>
            <a:endParaRPr lang="en-US" b="1" dirty="0"/>
          </a:p>
          <a:p>
            <a:pPr rtl="1"/>
            <a:r>
              <a:rPr lang="ar-SA" b="1" dirty="0"/>
              <a:t>لقد اشتهر </a:t>
            </a:r>
            <a:r>
              <a:rPr lang="ar-SA" b="1" dirty="0" err="1"/>
              <a:t>ماسنيون</a:t>
            </a:r>
            <a:r>
              <a:rPr lang="ar-SA" b="1" dirty="0"/>
              <a:t> باهتمامه بالتصوف الإسلامي وبخاصة بالحلاج حيث حقّق ديوان الحلاج (</a:t>
            </a:r>
            <a:r>
              <a:rPr lang="ar-SA" b="1" dirty="0" err="1"/>
              <a:t>الطواسين</a:t>
            </a:r>
            <a:r>
              <a:rPr lang="ar-SA" b="1" dirty="0"/>
              <a:t>) وكانت رسالته للدكتوراه بعنوان (آلام الحلاج شهيد التصوف) في جزأين وقد نشرت في كتاب تزيد صفحاته على ألف صفحة (ترجم الكتاب إلى اللغة الإنجليزية) وله اهتمام بالشيعة والتشيع، وعرف عن لويس صلته بالحكومة الفرنسية وتقديمه المشورة لها.</a:t>
            </a:r>
            <a:endParaRPr lang="en-US" b="1" dirty="0"/>
          </a:p>
          <a:p>
            <a:pPr rtl="1"/>
            <a:r>
              <a:rPr lang="ar-SA" b="1" dirty="0" smtClean="0"/>
              <a:t>3</a:t>
            </a:r>
            <a:endParaRPr lang="ar-SA" dirty="0"/>
          </a:p>
        </p:txBody>
      </p:sp>
    </p:spTree>
    <p:extLst>
      <p:ext uri="{BB962C8B-B14F-4D97-AF65-F5344CB8AC3E}">
        <p14:creationId xmlns:p14="http://schemas.microsoft.com/office/powerpoint/2010/main" val="4110444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المستشرقون من فرنسا</a:t>
            </a:r>
            <a:endParaRPr lang="ar-SA" dirty="0"/>
          </a:p>
        </p:txBody>
      </p:sp>
      <p:sp>
        <p:nvSpPr>
          <p:cNvPr id="3" name="عنصر نائب للمحتوى 2"/>
          <p:cNvSpPr>
            <a:spLocks noGrp="1"/>
          </p:cNvSpPr>
          <p:nvPr>
            <p:ph idx="1"/>
          </p:nvPr>
        </p:nvSpPr>
        <p:spPr/>
        <p:txBody>
          <a:bodyPr/>
          <a:lstStyle/>
          <a:p>
            <a:pPr rtl="1"/>
            <a:r>
              <a:rPr lang="ar-SA" b="1" dirty="0" err="1" smtClean="0"/>
              <a:t>بلاشير</a:t>
            </a:r>
            <a:r>
              <a:rPr lang="ar-SA" b="1" dirty="0" smtClean="0"/>
              <a:t>، </a:t>
            </a:r>
            <a:r>
              <a:rPr lang="ar-SA" b="1" dirty="0" err="1" smtClean="0"/>
              <a:t>ريجيس</a:t>
            </a:r>
            <a:r>
              <a:rPr lang="ar-SA" b="1" dirty="0" smtClean="0"/>
              <a:t> (</a:t>
            </a:r>
            <a:r>
              <a:rPr lang="en-US" b="1" dirty="0" err="1" smtClean="0"/>
              <a:t>Blacher</a:t>
            </a:r>
            <a:r>
              <a:rPr lang="en-US" b="1" dirty="0" smtClean="0"/>
              <a:t>, </a:t>
            </a:r>
            <a:r>
              <a:rPr lang="en-US" b="1" dirty="0"/>
              <a:t>R.L.</a:t>
            </a:r>
            <a:r>
              <a:rPr lang="en-US" b="1" dirty="0" smtClean="0"/>
              <a:t> </a:t>
            </a:r>
            <a:r>
              <a:rPr lang="ar-SA" b="1" dirty="0" smtClean="0"/>
              <a:t>) (1900-1973م</a:t>
            </a:r>
            <a:r>
              <a:rPr lang="ar-SA" b="1" dirty="0"/>
              <a:t>)</a:t>
            </a:r>
            <a:endParaRPr lang="en-US" b="1" dirty="0"/>
          </a:p>
          <a:p>
            <a:pPr rtl="1"/>
            <a:r>
              <a:rPr lang="ar-SA" b="1" dirty="0"/>
              <a:t>ولد في باريس وتلقى التعليم الثانوي في الدار البيضاء وتخرج باللغة العربية من كلية الآداب بالجزائر، </a:t>
            </a:r>
            <a:endParaRPr lang="ar-SA" b="1" dirty="0" smtClean="0"/>
          </a:p>
          <a:p>
            <a:pPr rtl="1"/>
            <a:r>
              <a:rPr lang="ar-SA" b="1" dirty="0" smtClean="0"/>
              <a:t>تولى </a:t>
            </a:r>
            <a:r>
              <a:rPr lang="ar-SA" b="1" dirty="0"/>
              <a:t>العديد من المناصب العلمية منها أستاذ اللغة العربية في معهد مولاي يوسف بالرباط، ومدير معهد الدراسات المغربية العليا (1924م-1935م)، وأستاذ كرسي الأدب العربي في مدرسة اللغات الشرقية الحية بباريس وأستاذاً محاضراً في السوريون ثم مدير مدرسة الدراسات العليا والعلمية، ثم أستاذ اللغة العربية وحضارتها في باريس. </a:t>
            </a:r>
            <a:endParaRPr lang="en-US" b="1" dirty="0"/>
          </a:p>
          <a:p>
            <a:endParaRPr lang="ar-SA" dirty="0"/>
          </a:p>
        </p:txBody>
      </p:sp>
    </p:spTree>
    <p:extLst>
      <p:ext uri="{BB962C8B-B14F-4D97-AF65-F5344CB8AC3E}">
        <p14:creationId xmlns:p14="http://schemas.microsoft.com/office/powerpoint/2010/main" val="30121917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المستشرقون من فرنسا</a:t>
            </a:r>
            <a:endParaRPr lang="ar-SA" dirty="0"/>
          </a:p>
        </p:txBody>
      </p:sp>
      <p:sp>
        <p:nvSpPr>
          <p:cNvPr id="3" name="عنصر نائب للمحتوى 2"/>
          <p:cNvSpPr>
            <a:spLocks noGrp="1"/>
          </p:cNvSpPr>
          <p:nvPr>
            <p:ph idx="1"/>
          </p:nvPr>
        </p:nvSpPr>
        <p:spPr/>
        <p:txBody>
          <a:bodyPr/>
          <a:lstStyle/>
          <a:p>
            <a:pPr rtl="1"/>
            <a:r>
              <a:rPr lang="ar-SA" dirty="0" smtClean="0"/>
              <a:t>تابع - </a:t>
            </a:r>
            <a:r>
              <a:rPr lang="ar-SA" b="1" dirty="0" err="1" smtClean="0"/>
              <a:t>بلاشير</a:t>
            </a:r>
            <a:r>
              <a:rPr lang="ar-SA" b="1" dirty="0"/>
              <a:t>، </a:t>
            </a:r>
            <a:r>
              <a:rPr lang="ar-SA" b="1" dirty="0" err="1"/>
              <a:t>ريجيس</a:t>
            </a:r>
            <a:endParaRPr lang="ar-SA" b="1" dirty="0" smtClean="0"/>
          </a:p>
          <a:p>
            <a:pPr rtl="1"/>
            <a:r>
              <a:rPr lang="ar-SA" b="1" dirty="0" smtClean="0"/>
              <a:t>من </a:t>
            </a:r>
            <a:r>
              <a:rPr lang="ar-SA" b="1" dirty="0"/>
              <a:t>أبرز إنتاجه ترجمته لمعاني القرآن الكريم </a:t>
            </a:r>
            <a:endParaRPr lang="ar-SA" b="1" dirty="0" smtClean="0"/>
          </a:p>
          <a:p>
            <a:pPr rtl="1"/>
            <a:r>
              <a:rPr lang="ar-SA" b="1" dirty="0" smtClean="0"/>
              <a:t>وكذلك </a:t>
            </a:r>
            <a:r>
              <a:rPr lang="ar-SA" b="1" dirty="0"/>
              <a:t>كتابه (تاريخ الأدب العربي) في </a:t>
            </a:r>
            <a:r>
              <a:rPr lang="ar-SA" b="1" dirty="0" smtClean="0"/>
              <a:t>جزأين، </a:t>
            </a:r>
          </a:p>
          <a:p>
            <a:pPr rtl="1"/>
            <a:r>
              <a:rPr lang="ar-SA" b="1" dirty="0" smtClean="0"/>
              <a:t>وله </a:t>
            </a:r>
            <a:r>
              <a:rPr lang="ar-SA" b="1" dirty="0"/>
              <a:t>أيضاً كتاب (أبو الطيب المتنبي: دراسة في التاريخ الأدبي).</a:t>
            </a:r>
            <a:endParaRPr lang="en-US" b="1" dirty="0"/>
          </a:p>
          <a:p>
            <a:endParaRPr lang="ar-SA" dirty="0"/>
          </a:p>
          <a:p>
            <a:endParaRPr lang="ar-SA" dirty="0"/>
          </a:p>
        </p:txBody>
      </p:sp>
    </p:spTree>
    <p:extLst>
      <p:ext uri="{BB962C8B-B14F-4D97-AF65-F5344CB8AC3E}">
        <p14:creationId xmlns:p14="http://schemas.microsoft.com/office/powerpoint/2010/main" val="7641614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وهناك العديد من المستشرقين الفرنسيين البارزين </a:t>
            </a:r>
            <a:r>
              <a:rPr lang="ar-SA" b="1" dirty="0" smtClean="0"/>
              <a:t>مثل: </a:t>
            </a:r>
          </a:p>
          <a:p>
            <a:pPr rtl="1"/>
            <a:r>
              <a:rPr lang="en-US" b="1" dirty="0" smtClean="0">
                <a:solidFill>
                  <a:srgbClr val="FF0000"/>
                </a:solidFill>
              </a:rPr>
              <a:t>  </a:t>
            </a:r>
            <a:r>
              <a:rPr lang="ar-SA" b="1" dirty="0" smtClean="0"/>
              <a:t>هنري </a:t>
            </a:r>
            <a:r>
              <a:rPr lang="ar-SA" b="1" dirty="0" err="1"/>
              <a:t>لاوست</a:t>
            </a:r>
            <a:r>
              <a:rPr lang="ar-SA" b="1" dirty="0"/>
              <a:t> </a:t>
            </a:r>
            <a:r>
              <a:rPr lang="ar-SA" b="1" dirty="0" smtClean="0"/>
              <a:t>  وكلود كاهن   وشارل </a:t>
            </a:r>
            <a:r>
              <a:rPr lang="ar-SA" b="1" dirty="0"/>
              <a:t>بيلا </a:t>
            </a:r>
            <a:r>
              <a:rPr lang="ar-SA" b="1" dirty="0" smtClean="0"/>
              <a:t>   وإميل </a:t>
            </a:r>
            <a:r>
              <a:rPr lang="ar-SA" b="1" dirty="0" err="1"/>
              <a:t>درمنجهم</a:t>
            </a:r>
            <a:r>
              <a:rPr lang="ar-SA" b="1" dirty="0"/>
              <a:t> </a:t>
            </a:r>
            <a:endParaRPr lang="ar-SA" b="1" dirty="0" smtClean="0"/>
          </a:p>
          <a:p>
            <a:pPr rtl="1"/>
            <a:r>
              <a:rPr lang="ar-SA" b="1" dirty="0" smtClean="0"/>
              <a:t>والأب </a:t>
            </a:r>
            <a:r>
              <a:rPr lang="ar-SA" b="1" dirty="0"/>
              <a:t>لويس </a:t>
            </a:r>
            <a:r>
              <a:rPr lang="ar-SA" b="1" dirty="0" err="1"/>
              <a:t>جارديه</a:t>
            </a:r>
            <a:r>
              <a:rPr lang="ar-SA" b="1" dirty="0"/>
              <a:t> </a:t>
            </a:r>
            <a:r>
              <a:rPr lang="ar-SA" b="1" dirty="0" smtClean="0"/>
              <a:t>     </a:t>
            </a:r>
          </a:p>
          <a:p>
            <a:pPr rtl="1"/>
            <a:r>
              <a:rPr lang="ar-SA" b="1" dirty="0" smtClean="0"/>
              <a:t>والأب </a:t>
            </a:r>
            <a:r>
              <a:rPr lang="ar-SA" b="1" dirty="0"/>
              <a:t>البلجيكي الأصل الفرنسي الجنسية الأب </a:t>
            </a:r>
            <a:r>
              <a:rPr lang="ar-SA" b="1" dirty="0" err="1"/>
              <a:t>لامانس</a:t>
            </a:r>
            <a:r>
              <a:rPr lang="ar-SA" b="1" dirty="0"/>
              <a:t>. </a:t>
            </a:r>
            <a:endParaRPr lang="ar-SA" b="1" dirty="0" smtClean="0"/>
          </a:p>
          <a:p>
            <a:pPr rtl="1"/>
            <a:r>
              <a:rPr lang="ar-SA" b="1" dirty="0" smtClean="0"/>
              <a:t>وأندريه </a:t>
            </a:r>
            <a:r>
              <a:rPr lang="ar-SA" b="1" dirty="0"/>
              <a:t>ريموند، </a:t>
            </a:r>
            <a:endParaRPr lang="ar-SA" b="1" dirty="0" smtClean="0"/>
          </a:p>
          <a:p>
            <a:pPr rtl="1"/>
            <a:r>
              <a:rPr lang="ar-SA" b="1" dirty="0" smtClean="0"/>
              <a:t>وروبير </a:t>
            </a:r>
            <a:r>
              <a:rPr lang="ar-SA" b="1" dirty="0" err="1"/>
              <a:t>مانتران</a:t>
            </a:r>
            <a:r>
              <a:rPr lang="ar-SA" b="1" dirty="0"/>
              <a:t>. وغيرهم.</a:t>
            </a:r>
            <a:endParaRPr lang="en-US" b="1" dirty="0"/>
          </a:p>
          <a:p>
            <a:pPr rtl="1"/>
            <a:endParaRPr lang="ar-SA" dirty="0"/>
          </a:p>
        </p:txBody>
      </p:sp>
    </p:spTree>
    <p:extLst>
      <p:ext uri="{BB962C8B-B14F-4D97-AF65-F5344CB8AC3E}">
        <p14:creationId xmlns:p14="http://schemas.microsoft.com/office/powerpoint/2010/main" val="42171214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إيطاليا</a:t>
            </a:r>
            <a:endParaRPr lang="ar-SA" sz="3200" dirty="0"/>
          </a:p>
        </p:txBody>
      </p:sp>
      <p:sp>
        <p:nvSpPr>
          <p:cNvPr id="3" name="عنصر نائب للمحتوى 2"/>
          <p:cNvSpPr>
            <a:spLocks noGrp="1"/>
          </p:cNvSpPr>
          <p:nvPr>
            <p:ph idx="1"/>
          </p:nvPr>
        </p:nvSpPr>
        <p:spPr/>
        <p:txBody>
          <a:bodyPr/>
          <a:lstStyle/>
          <a:p>
            <a:pPr marL="457200" indent="-457200" rtl="1">
              <a:buFont typeface="Arial" pitchFamily="34" charset="0"/>
              <a:buChar char="•"/>
            </a:pPr>
            <a:r>
              <a:rPr lang="ar-SA" b="1" dirty="0" smtClean="0"/>
              <a:t>يستحيل </a:t>
            </a:r>
            <a:r>
              <a:rPr lang="ar-SA" b="1" dirty="0"/>
              <a:t>الحديث عن أعلام الاستشراق وأهم مؤلفاتهم وإسهاماتهم في حير ضيق </a:t>
            </a:r>
            <a:r>
              <a:rPr lang="ar-SA" b="1" dirty="0" smtClean="0"/>
              <a:t>كهذا المقرر وعدد قليل من المحاضرات. </a:t>
            </a:r>
            <a:endParaRPr lang="en-US" b="1" dirty="0"/>
          </a:p>
          <a:p>
            <a:pPr marL="457200" indent="-457200" rtl="1">
              <a:buFont typeface="Arial" pitchFamily="34" charset="0"/>
              <a:buChar char="•"/>
            </a:pPr>
            <a:r>
              <a:rPr lang="ar-SA" b="1" dirty="0" smtClean="0"/>
              <a:t>الإشارات ستكون موجزة إلى </a:t>
            </a:r>
            <a:r>
              <a:rPr lang="ar-SA" b="1" dirty="0"/>
              <a:t>بعض </a:t>
            </a:r>
            <a:r>
              <a:rPr lang="ar-SA" b="1" dirty="0" smtClean="0"/>
              <a:t>أعلام المسترقين ممن </a:t>
            </a:r>
            <a:r>
              <a:rPr lang="ar-SA" b="1" dirty="0"/>
              <a:t>يتردد ذكرهم كثيراً في المؤلفات العربية الحديثة </a:t>
            </a:r>
            <a:r>
              <a:rPr lang="ar-SA" b="1" dirty="0" smtClean="0"/>
              <a:t>. </a:t>
            </a:r>
          </a:p>
          <a:p>
            <a:pPr marL="457200" indent="-457200" rtl="1">
              <a:buFont typeface="Arial" pitchFamily="34" charset="0"/>
              <a:buChar char="•"/>
            </a:pPr>
            <a:r>
              <a:rPr lang="ar-SA" b="1" dirty="0" smtClean="0"/>
              <a:t>سيكون التوزيع على البلدان</a:t>
            </a:r>
          </a:p>
          <a:p>
            <a:pPr marL="457200" indent="-457200" rtl="1">
              <a:buFont typeface="Arial" pitchFamily="34" charset="0"/>
              <a:buChar char="•"/>
            </a:pPr>
            <a:r>
              <a:rPr lang="ar-SA" b="1" dirty="0" smtClean="0"/>
              <a:t>سيكون للمستشرقين اليهود، والمستشرقين من الرهبان، ومن أسلم من المستشرقين جزء خاص من أحد المحاضرات</a:t>
            </a:r>
            <a:endParaRPr lang="en-US" b="1" dirty="0"/>
          </a:p>
          <a:p>
            <a:endParaRPr lang="ar-SA" dirty="0"/>
          </a:p>
        </p:txBody>
      </p:sp>
    </p:spTree>
    <p:extLst>
      <p:ext uri="{BB962C8B-B14F-4D97-AF65-F5344CB8AC3E}">
        <p14:creationId xmlns:p14="http://schemas.microsoft.com/office/powerpoint/2010/main" val="4220451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المستشرقين من إيطاليا  </a:t>
            </a:r>
            <a:endParaRPr lang="ar-SA" sz="3200" dirty="0"/>
          </a:p>
        </p:txBody>
      </p:sp>
      <p:sp>
        <p:nvSpPr>
          <p:cNvPr id="3" name="عنصر نائب للمحتوى 2"/>
          <p:cNvSpPr>
            <a:spLocks noGrp="1"/>
          </p:cNvSpPr>
          <p:nvPr>
            <p:ph idx="1"/>
          </p:nvPr>
        </p:nvSpPr>
        <p:spPr/>
        <p:txBody>
          <a:bodyPr/>
          <a:lstStyle/>
          <a:p>
            <a:pPr rtl="1"/>
            <a:r>
              <a:rPr lang="ar-SA" b="1" dirty="0" smtClean="0"/>
              <a:t>لا </a:t>
            </a:r>
            <a:r>
              <a:rPr lang="ar-SA" b="1" dirty="0"/>
              <a:t>بد من البدء في إيطاليا ذلك أنها مهد الدراسات العربية والإسلامية في أوروبا، </a:t>
            </a:r>
            <a:endParaRPr lang="ar-SA" b="1" dirty="0" smtClean="0"/>
          </a:p>
          <a:p>
            <a:pPr rtl="1"/>
            <a:r>
              <a:rPr lang="ar-SA" b="1" dirty="0" smtClean="0"/>
              <a:t>فقد </a:t>
            </a:r>
            <a:r>
              <a:rPr lang="ar-SA" b="1" dirty="0"/>
              <a:t>كان </a:t>
            </a:r>
            <a:r>
              <a:rPr lang="ar-SA" b="1" dirty="0" err="1"/>
              <a:t>البابوات</a:t>
            </a:r>
            <a:r>
              <a:rPr lang="ar-SA" b="1" dirty="0"/>
              <a:t> هم الذين وجهوا إلى دراسة اللغة العربية، ومن هنا صدر القرار البابوي بإنشاء ستة كراسٍ لتعليم اللغة العربية في باريس ونابولي </a:t>
            </a:r>
            <a:r>
              <a:rPr lang="ar-SA" b="1" dirty="0" err="1"/>
              <a:t>وسالونيكا</a:t>
            </a:r>
            <a:r>
              <a:rPr lang="ar-SA" b="1" dirty="0"/>
              <a:t> وغيرها، </a:t>
            </a:r>
            <a:endParaRPr lang="ar-SA" b="1" dirty="0" smtClean="0"/>
          </a:p>
          <a:p>
            <a:pPr rtl="1"/>
            <a:r>
              <a:rPr lang="ar-SA" b="1" dirty="0" smtClean="0"/>
              <a:t>وقد </a:t>
            </a:r>
            <a:r>
              <a:rPr lang="ar-SA" b="1" dirty="0"/>
              <a:t>تعاون مجموعة من نصارى الشام مع الكنيسة الكاثوليكية لنشر الديانة الكاثوليكية في المشرق، </a:t>
            </a:r>
            <a:endParaRPr lang="ar-SA" b="1" dirty="0" smtClean="0"/>
          </a:p>
          <a:p>
            <a:pPr rtl="1"/>
            <a:r>
              <a:rPr lang="ar-SA" b="1" dirty="0" smtClean="0"/>
              <a:t>وقد </a:t>
            </a:r>
            <a:r>
              <a:rPr lang="ar-SA" b="1" dirty="0"/>
              <a:t>بدأ هذا التعاون باتحاد الكنيستين المارونية والكاثوليكية عام 1575م، وقام المارونيون بترجمة العديد من كتب اللاهوت إلى اللغة العربية. </a:t>
            </a:r>
            <a:endParaRPr lang="en-US" b="1" dirty="0"/>
          </a:p>
          <a:p>
            <a:endParaRPr lang="ar-SA" b="1" dirty="0"/>
          </a:p>
        </p:txBody>
      </p:sp>
    </p:spTree>
    <p:extLst>
      <p:ext uri="{BB962C8B-B14F-4D97-AF65-F5344CB8AC3E}">
        <p14:creationId xmlns:p14="http://schemas.microsoft.com/office/powerpoint/2010/main" val="2491604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إيطاليا</a:t>
            </a:r>
            <a:endParaRPr lang="ar-SA" sz="3200" dirty="0"/>
          </a:p>
        </p:txBody>
      </p:sp>
      <p:sp>
        <p:nvSpPr>
          <p:cNvPr id="3" name="عنصر نائب للمحتوى 2"/>
          <p:cNvSpPr>
            <a:spLocks noGrp="1"/>
          </p:cNvSpPr>
          <p:nvPr>
            <p:ph idx="1"/>
          </p:nvPr>
        </p:nvSpPr>
        <p:spPr/>
        <p:txBody>
          <a:bodyPr/>
          <a:lstStyle/>
          <a:p>
            <a:pPr rtl="1"/>
            <a:r>
              <a:rPr lang="ar-SA" b="1" dirty="0"/>
              <a:t>واستمر اهتمام إيطاليا بالعالم الإسلامي وظهر مستشرقون في المجالات المختلفة </a:t>
            </a:r>
            <a:endParaRPr lang="ar-SA" b="1" dirty="0" smtClean="0"/>
          </a:p>
          <a:p>
            <a:pPr rtl="1"/>
            <a:r>
              <a:rPr lang="ar-SA" b="1" dirty="0" smtClean="0"/>
              <a:t>ومن </a:t>
            </a:r>
            <a:r>
              <a:rPr lang="ar-SA" b="1" dirty="0"/>
              <a:t>هؤلاء على سبيل المثال المستشرق الأمير </a:t>
            </a:r>
            <a:r>
              <a:rPr lang="ar-SA" b="1" dirty="0" err="1"/>
              <a:t>كايتياني</a:t>
            </a:r>
            <a:r>
              <a:rPr lang="ar-SA" b="1" dirty="0"/>
              <a:t> الذي أصدر مؤلفه الكبير(حوليات الإسلامي)، </a:t>
            </a:r>
            <a:endParaRPr lang="ar-SA" b="1" dirty="0" smtClean="0"/>
          </a:p>
          <a:p>
            <a:pPr rtl="1"/>
            <a:r>
              <a:rPr lang="ar-SA" b="1" dirty="0" smtClean="0"/>
              <a:t>ومنهم </a:t>
            </a:r>
            <a:r>
              <a:rPr lang="ar-SA" b="1" dirty="0"/>
              <a:t>أيضا المستشرق كارلو </a:t>
            </a:r>
            <a:r>
              <a:rPr lang="ar-SA" b="1" dirty="0" err="1"/>
              <a:t>نيللو</a:t>
            </a:r>
            <a:r>
              <a:rPr lang="ar-SA" b="1" dirty="0"/>
              <a:t> الذي درّس الفلك والأدب في جامعة القاهرة</a:t>
            </a:r>
            <a:r>
              <a:rPr lang="ar-SA" b="1" dirty="0" smtClean="0"/>
              <a:t>.</a:t>
            </a:r>
          </a:p>
          <a:p>
            <a:pPr rtl="1"/>
            <a:r>
              <a:rPr lang="ar-SA" b="1" dirty="0" smtClean="0"/>
              <a:t>وفيما </a:t>
            </a:r>
            <a:r>
              <a:rPr lang="ar-SA" b="1" dirty="0"/>
              <a:t>يأتي بعض </a:t>
            </a:r>
            <a:r>
              <a:rPr lang="ar-SA" b="1" dirty="0" smtClean="0"/>
              <a:t>المستشرقين </a:t>
            </a:r>
            <a:r>
              <a:rPr lang="ar-SA" b="1" dirty="0"/>
              <a:t>من </a:t>
            </a:r>
            <a:r>
              <a:rPr lang="ar-SA" b="1" dirty="0" smtClean="0"/>
              <a:t>إيطاليا </a:t>
            </a:r>
            <a:r>
              <a:rPr lang="ar-SA" b="1" dirty="0" err="1" smtClean="0"/>
              <a:t>الإيطاليا</a:t>
            </a:r>
            <a:r>
              <a:rPr lang="ar-SA" b="1" dirty="0" smtClean="0"/>
              <a:t>:</a:t>
            </a:r>
            <a:endParaRPr lang="ar-SA" dirty="0"/>
          </a:p>
        </p:txBody>
      </p:sp>
    </p:spTree>
    <p:extLst>
      <p:ext uri="{BB962C8B-B14F-4D97-AF65-F5344CB8AC3E}">
        <p14:creationId xmlns:p14="http://schemas.microsoft.com/office/powerpoint/2010/main" val="524681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إيطاليا</a:t>
            </a:r>
            <a:endParaRPr lang="ar-SA" sz="3200" dirty="0"/>
          </a:p>
        </p:txBody>
      </p:sp>
      <p:sp>
        <p:nvSpPr>
          <p:cNvPr id="3" name="عنصر نائب للمحتوى 2"/>
          <p:cNvSpPr>
            <a:spLocks noGrp="1"/>
          </p:cNvSpPr>
          <p:nvPr>
            <p:ph idx="1"/>
          </p:nvPr>
        </p:nvSpPr>
        <p:spPr/>
        <p:txBody>
          <a:bodyPr/>
          <a:lstStyle/>
          <a:p>
            <a:pPr rtl="1"/>
            <a:r>
              <a:rPr lang="ar-SA" b="1" dirty="0" smtClean="0"/>
              <a:t>اَماري، </a:t>
            </a:r>
            <a:r>
              <a:rPr lang="ar-SA" b="1" dirty="0" err="1" smtClean="0"/>
              <a:t>ميكليه</a:t>
            </a:r>
            <a:r>
              <a:rPr lang="ar-SA" b="1" dirty="0" smtClean="0"/>
              <a:t> </a:t>
            </a:r>
            <a:r>
              <a:rPr lang="ar-SA" b="1" dirty="0"/>
              <a:t>(</a:t>
            </a:r>
            <a:r>
              <a:rPr lang="en-US" b="1" dirty="0" err="1"/>
              <a:t>Amari</a:t>
            </a:r>
            <a:r>
              <a:rPr lang="en-US" b="1" dirty="0"/>
              <a:t>, Michele</a:t>
            </a:r>
            <a:r>
              <a:rPr lang="ar-SA" b="1" dirty="0"/>
              <a:t>) </a:t>
            </a:r>
            <a:r>
              <a:rPr lang="ar-SA" b="1" dirty="0" smtClean="0"/>
              <a:t>(1806 ـ 1889 م) مستشرق إيطالي، من رجال العلم والسياسة. ولد في </a:t>
            </a:r>
            <a:r>
              <a:rPr lang="ar-SA" b="1" dirty="0" err="1" smtClean="0"/>
              <a:t>بلرم</a:t>
            </a:r>
            <a:r>
              <a:rPr lang="ar-SA" b="1" dirty="0" smtClean="0"/>
              <a:t> بجزيرة صقلية. عاش في باريس ما بين سنتي 1842 و1848 فتعلم بعض اللغات الشرقية, ثم تخصص بالعربية وآدابها وتاريخها المتصل بتاريخ بلاده. ولما نشبت الثورة عاد إلى </a:t>
            </a:r>
            <a:r>
              <a:rPr lang="ar-SA" b="1" dirty="0" err="1" smtClean="0"/>
              <a:t>بلرم</a:t>
            </a:r>
            <a:r>
              <a:rPr lang="ar-SA" b="1" dirty="0" smtClean="0"/>
              <a:t>. وعين وزيراً للمعارف. وبعد الثورة غادر البلاد ثانية إلى باريس. وعاد سنة 1859 فدرّس العربية في بيزا(</a:t>
            </a:r>
            <a:r>
              <a:rPr lang="en-US" b="1" dirty="0" err="1" smtClean="0"/>
              <a:t>Pise</a:t>
            </a:r>
            <a:r>
              <a:rPr lang="ar-SA" b="1" dirty="0" smtClean="0"/>
              <a:t>) ثم في جامعة </a:t>
            </a:r>
            <a:r>
              <a:rPr lang="ar-SA" b="1" dirty="0" err="1" smtClean="0"/>
              <a:t>فلورنسة</a:t>
            </a:r>
            <a:r>
              <a:rPr lang="ar-SA" b="1" dirty="0" smtClean="0"/>
              <a:t> </a:t>
            </a:r>
            <a:r>
              <a:rPr lang="ar-SA" b="1" dirty="0" err="1" smtClean="0"/>
              <a:t>الأمبراطورية</a:t>
            </a:r>
            <a:r>
              <a:rPr lang="ar-SA" b="1" dirty="0" smtClean="0"/>
              <a:t>. وترأس مؤتمر المستشرقين </a:t>
            </a:r>
            <a:r>
              <a:rPr lang="ar-SA" b="1" dirty="0" err="1" smtClean="0"/>
              <a:t>بفلورنسة</a:t>
            </a:r>
            <a:r>
              <a:rPr lang="ar-SA" b="1" dirty="0" smtClean="0"/>
              <a:t> سنة 1878 وتوفي بها. </a:t>
            </a:r>
            <a:endParaRPr lang="ar-SA" dirty="0"/>
          </a:p>
        </p:txBody>
      </p:sp>
    </p:spTree>
    <p:extLst>
      <p:ext uri="{BB962C8B-B14F-4D97-AF65-F5344CB8AC3E}">
        <p14:creationId xmlns:p14="http://schemas.microsoft.com/office/powerpoint/2010/main" val="1290376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إيطاليا</a:t>
            </a:r>
            <a:endParaRPr lang="ar-SA" sz="3200" dirty="0"/>
          </a:p>
        </p:txBody>
      </p:sp>
      <p:sp>
        <p:nvSpPr>
          <p:cNvPr id="3" name="عنصر نائب للمحتوى 2"/>
          <p:cNvSpPr>
            <a:spLocks noGrp="1"/>
          </p:cNvSpPr>
          <p:nvPr>
            <p:ph idx="1"/>
          </p:nvPr>
        </p:nvSpPr>
        <p:spPr/>
        <p:txBody>
          <a:bodyPr/>
          <a:lstStyle/>
          <a:p>
            <a:r>
              <a:rPr lang="ar-SA" dirty="0" smtClean="0"/>
              <a:t>تابع - </a:t>
            </a:r>
            <a:r>
              <a:rPr lang="ar-SA" b="1" dirty="0" smtClean="0"/>
              <a:t>أماري </a:t>
            </a:r>
            <a:r>
              <a:rPr lang="ar-SA" b="1" dirty="0" err="1" smtClean="0"/>
              <a:t>ميكيله</a:t>
            </a:r>
            <a:endParaRPr lang="ar-SA" b="1" dirty="0" smtClean="0"/>
          </a:p>
          <a:p>
            <a:r>
              <a:rPr lang="ar-SA" b="1" dirty="0" smtClean="0"/>
              <a:t>أشهر </a:t>
            </a:r>
            <a:r>
              <a:rPr lang="ar-SA" b="1" dirty="0"/>
              <a:t>آثاره العربية « المكتبة الصقلية ـ ط</a:t>
            </a:r>
            <a:r>
              <a:rPr lang="ar-SA" b="1" dirty="0" smtClean="0"/>
              <a:t>» </a:t>
            </a:r>
            <a:r>
              <a:rPr lang="ar-SA" b="1" dirty="0"/>
              <a:t>في تاريخ جزيرة صقلية, صدّرهما بمقدمة إيطالية. وله « الشروط والمعاهدات السياسية بين جمهوريات إيطاليا وسلاطين مصر </a:t>
            </a:r>
            <a:r>
              <a:rPr lang="ar-SA" b="1" dirty="0" smtClean="0"/>
              <a:t>وغيرهم» </a:t>
            </a:r>
            <a:r>
              <a:rPr lang="ar-SA" b="1" dirty="0"/>
              <a:t>مع ترجمة </a:t>
            </a:r>
            <a:r>
              <a:rPr lang="ar-SA" b="1" dirty="0" smtClean="0"/>
              <a:t>إيطالية, </a:t>
            </a:r>
            <a:r>
              <a:rPr lang="ar-SA" b="1" dirty="0"/>
              <a:t>و« مذكرات جديدة لمعرفة تاريخ </a:t>
            </a:r>
            <a:r>
              <a:rPr lang="ar-SA" b="1" dirty="0" smtClean="0"/>
              <a:t>جنوا» </a:t>
            </a:r>
            <a:r>
              <a:rPr lang="ar-SA" b="1" dirty="0"/>
              <a:t>مع ترجمة </a:t>
            </a:r>
            <a:r>
              <a:rPr lang="ar-SA" b="1" dirty="0" smtClean="0"/>
              <a:t>إيطالية, وترجم </a:t>
            </a:r>
            <a:r>
              <a:rPr lang="ar-SA" b="1" dirty="0"/>
              <a:t>إلى الفرنسية « رحلة ابن جبير» وإلى </a:t>
            </a:r>
            <a:r>
              <a:rPr lang="ar-SA" b="1" dirty="0" smtClean="0"/>
              <a:t>اللاتينية، وله </a:t>
            </a:r>
            <a:r>
              <a:rPr lang="ar-SA" b="1" dirty="0"/>
              <a:t>بالإيطالية « تاريخ العرب في صقلية» خمسة أجزاء.</a:t>
            </a:r>
            <a:endParaRPr lang="en-US" dirty="0"/>
          </a:p>
          <a:p>
            <a:endParaRPr lang="ar-SA" dirty="0"/>
          </a:p>
        </p:txBody>
      </p:sp>
    </p:spTree>
    <p:extLst>
      <p:ext uri="{BB962C8B-B14F-4D97-AF65-F5344CB8AC3E}">
        <p14:creationId xmlns:p14="http://schemas.microsoft.com/office/powerpoint/2010/main" val="15038758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من إيطاليا</a:t>
            </a:r>
            <a:endParaRPr lang="ar-SA" sz="3200" dirty="0"/>
          </a:p>
        </p:txBody>
      </p:sp>
      <p:sp>
        <p:nvSpPr>
          <p:cNvPr id="3" name="عنصر نائب للمحتوى 2"/>
          <p:cNvSpPr>
            <a:spLocks noGrp="1"/>
          </p:cNvSpPr>
          <p:nvPr>
            <p:ph idx="1"/>
          </p:nvPr>
        </p:nvSpPr>
        <p:spPr>
          <a:xfrm>
            <a:off x="457200" y="1447800"/>
            <a:ext cx="8915400" cy="4953000"/>
          </a:xfrm>
        </p:spPr>
        <p:txBody>
          <a:bodyPr/>
          <a:lstStyle/>
          <a:p>
            <a:pPr rtl="1"/>
            <a:r>
              <a:rPr lang="ar-SA" b="1" dirty="0" err="1" smtClean="0"/>
              <a:t>غْريفّيني</a:t>
            </a:r>
            <a:r>
              <a:rPr lang="ar-SA" b="1" dirty="0" smtClean="0"/>
              <a:t>، </a:t>
            </a:r>
            <a:r>
              <a:rPr lang="ar-SA" b="1" dirty="0" err="1"/>
              <a:t>أوجانْيُو</a:t>
            </a:r>
            <a:r>
              <a:rPr lang="ar-SA" b="1" dirty="0" smtClean="0"/>
              <a:t> (</a:t>
            </a:r>
            <a:r>
              <a:rPr lang="en-US" b="1" dirty="0" err="1" smtClean="0"/>
              <a:t>Griffini</a:t>
            </a:r>
            <a:r>
              <a:rPr lang="en-US" b="1" dirty="0" smtClean="0"/>
              <a:t>,</a:t>
            </a:r>
            <a:r>
              <a:rPr lang="en-US" b="1" dirty="0"/>
              <a:t> Eugenio</a:t>
            </a:r>
            <a:r>
              <a:rPr lang="en-US" b="1" dirty="0" smtClean="0"/>
              <a:t> </a:t>
            </a:r>
            <a:r>
              <a:rPr lang="ar-SA" b="1" dirty="0" smtClean="0"/>
              <a:t>) (1886 </a:t>
            </a:r>
            <a:r>
              <a:rPr lang="ar-SA" b="1" dirty="0"/>
              <a:t>ـ </a:t>
            </a:r>
            <a:r>
              <a:rPr lang="ar-SA" b="1" dirty="0" smtClean="0"/>
              <a:t>1925م) </a:t>
            </a:r>
          </a:p>
          <a:p>
            <a:pPr rtl="1"/>
            <a:r>
              <a:rPr lang="ar-SA" b="1" dirty="0" smtClean="0"/>
              <a:t>مستشرق </a:t>
            </a:r>
            <a:r>
              <a:rPr lang="ar-SA" b="1" dirty="0"/>
              <a:t>إيطالي. من أعضاء المجمع العلمي العربي. ولد بميلانو, وتعلم العربية في المعهد الشرقي بنابولي. </a:t>
            </a:r>
            <a:endParaRPr lang="ar-SA" b="1" dirty="0" smtClean="0"/>
          </a:p>
          <a:p>
            <a:pPr rtl="1"/>
            <a:r>
              <a:rPr lang="ar-SA" b="1" dirty="0" smtClean="0"/>
              <a:t>رحل </a:t>
            </a:r>
            <a:r>
              <a:rPr lang="ar-SA" b="1" dirty="0"/>
              <a:t>إلى اليمن وتونس وطرابلس الغرب ومصر. وكان </a:t>
            </a:r>
            <a:r>
              <a:rPr lang="ar-SA" b="1" dirty="0" err="1"/>
              <a:t>يتزيا</a:t>
            </a:r>
            <a:r>
              <a:rPr lang="ar-SA" b="1" dirty="0"/>
              <a:t> في أسفاره بالزيّ العربي. </a:t>
            </a:r>
            <a:endParaRPr lang="ar-SA" b="1" dirty="0" smtClean="0"/>
          </a:p>
          <a:p>
            <a:pPr rtl="1"/>
            <a:r>
              <a:rPr lang="ar-SA" b="1" dirty="0" smtClean="0"/>
              <a:t>عينه </a:t>
            </a:r>
            <a:r>
              <a:rPr lang="ar-SA" b="1" dirty="0"/>
              <a:t>الملك فؤاد الأول سنة 1922م أميناً لمكتبته الخاصة في القاهرة, فأقام إلى أن توفي بها. </a:t>
            </a:r>
            <a:endParaRPr lang="ar-SA" b="1" dirty="0" smtClean="0"/>
          </a:p>
          <a:p>
            <a:pPr rtl="1"/>
            <a:r>
              <a:rPr lang="ar-SA" b="1" dirty="0" smtClean="0"/>
              <a:t>له كتب </a:t>
            </a:r>
            <a:r>
              <a:rPr lang="ar-SA" b="1" dirty="0"/>
              <a:t>منها «التحفة اللوبية في اللغة العامية الطرابلسية ـ ط</a:t>
            </a:r>
            <a:r>
              <a:rPr lang="ar-SA" b="1" dirty="0" smtClean="0"/>
              <a:t>». </a:t>
            </a:r>
          </a:p>
          <a:p>
            <a:pPr rtl="1"/>
            <a:r>
              <a:rPr lang="ar-SA" b="1" dirty="0" smtClean="0"/>
              <a:t>ونشر </a:t>
            </a:r>
            <a:r>
              <a:rPr lang="ar-SA" b="1" dirty="0"/>
              <a:t>بالعربية «ديوان الأخطل</a:t>
            </a:r>
            <a:r>
              <a:rPr lang="ar-SA" b="1" dirty="0" smtClean="0"/>
              <a:t>», </a:t>
            </a:r>
            <a:r>
              <a:rPr lang="ar-SA" b="1" dirty="0"/>
              <a:t>ومجموعاً في «الفقه </a:t>
            </a:r>
            <a:r>
              <a:rPr lang="ar-SA" b="1" dirty="0" err="1"/>
              <a:t>الزيدي</a:t>
            </a:r>
            <a:r>
              <a:rPr lang="ar-SA" b="1" dirty="0"/>
              <a:t>» </a:t>
            </a:r>
            <a:endParaRPr lang="ar-SA" dirty="0"/>
          </a:p>
        </p:txBody>
      </p:sp>
    </p:spTree>
    <p:extLst>
      <p:ext uri="{BB962C8B-B14F-4D97-AF65-F5344CB8AC3E}">
        <p14:creationId xmlns:p14="http://schemas.microsoft.com/office/powerpoint/2010/main" val="3681698482"/>
      </p:ext>
    </p:extLst>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1790</TotalTime>
  <Words>3098</Words>
  <Application>Microsoft Office PowerPoint</Application>
  <PresentationFormat>A4 Paper (210x297 mm)</PresentationFormat>
  <Paragraphs>151</Paragraphs>
  <Slides>37</Slides>
  <Notes>0</Notes>
  <HiddenSlides>0</HiddenSlides>
  <MMClips>0</MMClips>
  <ScaleCrop>false</ScaleCrop>
  <HeadingPairs>
    <vt:vector size="4" baseType="variant">
      <vt:variant>
        <vt:lpstr>نسق</vt:lpstr>
      </vt:variant>
      <vt:variant>
        <vt:i4>1</vt:i4>
      </vt:variant>
      <vt:variant>
        <vt:lpstr>عناوين الشرائح</vt:lpstr>
      </vt:variant>
      <vt:variant>
        <vt:i4>37</vt:i4>
      </vt:variant>
    </vt:vector>
  </HeadingPairs>
  <TitlesOfParts>
    <vt:vector size="38" baseType="lpstr">
      <vt:lpstr>Office Theme</vt:lpstr>
      <vt:lpstr>عرض تقديمي في PowerPoint</vt:lpstr>
      <vt:lpstr>المحاضرة السابعة  أعلام المستشرقين وأهم إسهاماتهم ومؤلفاتهم ايطاليا وهولندا وفرنسا</vt:lpstr>
      <vt:lpstr>عرض تقديمي في PowerPoint</vt:lpstr>
      <vt:lpstr>المستشرقون من إيطاليا</vt:lpstr>
      <vt:lpstr>المستشرقين من إيطاليا  </vt:lpstr>
      <vt:lpstr>المستشرقون من إيطاليا</vt:lpstr>
      <vt:lpstr>المستشرقون من إيطاليا</vt:lpstr>
      <vt:lpstr>المستشرقون من إيطاليا</vt:lpstr>
      <vt:lpstr>المستشرقون من إيطاليا</vt:lpstr>
      <vt:lpstr>المستشرقون من إيطاليا</vt:lpstr>
      <vt:lpstr>المستشرقون من إيطاليا</vt:lpstr>
      <vt:lpstr>المستشرقون من إيطاليا</vt:lpstr>
      <vt:lpstr>المستشرقون من إيطاليا</vt:lpstr>
      <vt:lpstr>المستشرقون من هولندا </vt:lpstr>
      <vt:lpstr>المستشرقون من هولندا </vt:lpstr>
      <vt:lpstr>المستشرقون من هولندا </vt:lpstr>
      <vt:lpstr>المستشرقون من هولندا </vt:lpstr>
      <vt:lpstr>المستشرقون من هولندا </vt:lpstr>
      <vt:lpstr>المستشرقون من هولندا </vt:lpstr>
      <vt:lpstr>المستشرقون من هولندا </vt:lpstr>
      <vt:lpstr>المستشرقون من هولندا </vt:lpstr>
      <vt:lpstr>المستشرقون من هولندا </vt:lpstr>
      <vt:lpstr>عرض تقديمي في PowerPoint</vt:lpstr>
      <vt:lpstr>المستشرقون من فرنسا</vt:lpstr>
      <vt:lpstr>المستشرقون من فرنسا</vt:lpstr>
      <vt:lpstr>المستشرقون من فرنسا</vt:lpstr>
      <vt:lpstr>المستشرقون من فرنسا</vt:lpstr>
      <vt:lpstr>المستشرقون من فرنسا</vt:lpstr>
      <vt:lpstr>المستشرقون من فرنسا</vt:lpstr>
      <vt:lpstr>عرض تقديمي في PowerPoint</vt:lpstr>
      <vt:lpstr>عرض تقديمي في PowerPoint</vt:lpstr>
      <vt:lpstr>عرض تقديمي في PowerPoint</vt:lpstr>
      <vt:lpstr>المستشرقون من فرنسا</vt:lpstr>
      <vt:lpstr>المستشرقون من فرنسا</vt:lpstr>
      <vt:lpstr>المستشرقون من فرنسا</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zabuelhaj</cp:lastModifiedBy>
  <cp:revision>126</cp:revision>
  <cp:lastPrinted>2012-10-11T03:42:07Z</cp:lastPrinted>
  <dcterms:created xsi:type="dcterms:W3CDTF">2009-10-14T19:14:34Z</dcterms:created>
  <dcterms:modified xsi:type="dcterms:W3CDTF">2012-10-13T04:49:17Z</dcterms:modified>
</cp:coreProperties>
</file>