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348" r:id="rId3"/>
    <p:sldId id="339" r:id="rId4"/>
    <p:sldId id="340" r:id="rId5"/>
    <p:sldId id="341" r:id="rId6"/>
    <p:sldId id="350" r:id="rId7"/>
    <p:sldId id="351" r:id="rId8"/>
    <p:sldId id="352" r:id="rId9"/>
    <p:sldId id="343" r:id="rId10"/>
    <p:sldId id="344" r:id="rId11"/>
    <p:sldId id="346" r:id="rId12"/>
    <p:sldId id="349" r:id="rId13"/>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70" d="100"/>
          <a:sy n="70" d="100"/>
        </p:scale>
        <p:origin x="-348" y="-102"/>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xmlns=""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889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DE190B9E-F51F-41DE-85BE-459CC03C2BFF}"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992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7C7F2BD0-5E67-43A1-9655-BC9C358D41A3}" type="slidenum">
              <a:rPr lang="ar-SA" smtClean="0">
                <a:ea typeface="Majalla UI"/>
                <a:cs typeface="Majalla UI"/>
              </a:rPr>
              <a:pPr fontAlgn="base">
                <a:spcBef>
                  <a:spcPct val="0"/>
                </a:spcBef>
                <a:spcAft>
                  <a:spcPct val="0"/>
                </a:spcAft>
              </a:pPr>
              <a:t>4</a:t>
            </a:fld>
            <a:endParaRPr lang="ar-SA" smtClean="0">
              <a:ea typeface="Majalla UI"/>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109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520E8F7A-FD71-430A-8564-B68AFB770F24}" type="slidenum">
              <a:rPr lang="ar-SA" smtClean="0">
                <a:ea typeface="Majalla UI"/>
                <a:cs typeface="Majalla UI"/>
              </a:rPr>
              <a:pPr fontAlgn="base">
                <a:spcBef>
                  <a:spcPct val="0"/>
                </a:spcBef>
                <a:spcAft>
                  <a:spcPct val="0"/>
                </a:spcAft>
              </a:pPr>
              <a:t>5</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1299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BF794F1-5BA3-48EB-9512-9B3D4FE1C1B6}" type="slidenum">
              <a:rPr lang="ar-SA" smtClean="0">
                <a:ea typeface="Majalla UI"/>
                <a:cs typeface="Majalla UI"/>
              </a:rPr>
              <a:pPr fontAlgn="base">
                <a:spcBef>
                  <a:spcPct val="0"/>
                </a:spcBef>
                <a:spcAft>
                  <a:spcPct val="0"/>
                </a:spcAft>
              </a:pPr>
              <a:t>9</a:t>
            </a:fld>
            <a:endParaRPr lang="ar-SA" smtClean="0">
              <a:ea typeface="Majalla UI"/>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1401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F0398ACC-4348-41EC-B475-A7BE1A223FA1}" type="slidenum">
              <a:rPr lang="ar-SA" smtClean="0">
                <a:ea typeface="Majalla UI"/>
                <a:cs typeface="Majalla UI"/>
              </a:rPr>
              <a:pPr fontAlgn="base">
                <a:spcBef>
                  <a:spcPct val="0"/>
                </a:spcBef>
                <a:spcAft>
                  <a:spcPct val="0"/>
                </a:spcAft>
              </a:pPr>
              <a:t>10</a:t>
            </a:fld>
            <a:endParaRPr lang="ar-SA" smtClean="0">
              <a:ea typeface="Majalla UI"/>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1606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36E0384B-EBBA-446E-BF75-D3D56C0A180E}" type="slidenum">
              <a:rPr lang="ar-SA" smtClean="0">
                <a:ea typeface="Majalla UI"/>
                <a:cs typeface="Majalla UI"/>
              </a:rPr>
              <a:pPr fontAlgn="base">
                <a:spcBef>
                  <a:spcPct val="0"/>
                </a:spcBef>
                <a:spcAft>
                  <a:spcPct val="0"/>
                </a:spcAft>
              </a:pPr>
              <a:t>11</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91"/>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66"/>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629"/>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571481"/>
            <a:ext cx="9572692" cy="207170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a:solidFill>
                  <a:srgbClr val="FF0000"/>
                </a:solidFill>
              </a:rPr>
              <a:t>2- الإفلاس:</a:t>
            </a:r>
          </a:p>
          <a:p>
            <a:pPr>
              <a:defRPr/>
            </a:pPr>
            <a:r>
              <a:rPr lang="ar-SA" sz="2400" b="1" dirty="0">
                <a:solidFill>
                  <a:sysClr val="windowText" lastClr="000000"/>
                </a:solidFill>
              </a:rPr>
              <a:t>الإفلاس نظام خاص بالتجار الذين يتوقفون عن سداد ديونهم التجارية التي حل ميعاد استحقاقها</a:t>
            </a:r>
            <a:r>
              <a:rPr lang="ar-SA" sz="2400" b="1" dirty="0" smtClean="0">
                <a:solidFill>
                  <a:sysClr val="windowText" lastClr="000000"/>
                </a:solidFill>
              </a:rPr>
              <a:t>. يتسم  نظام الإفلاس بالشدة والقسوة تجاه التاجر الذي يتوقف عن سداد ديونه التجارية حالة الأداء.  </a:t>
            </a:r>
            <a:endParaRPr lang="en-US" sz="2400" b="1" dirty="0" smtClean="0">
              <a:solidFill>
                <a:sysClr val="windowText" lastClr="000000"/>
              </a:solidFill>
            </a:endParaRPr>
          </a:p>
          <a:p>
            <a:pPr>
              <a:defRPr/>
            </a:pPr>
            <a:r>
              <a:rPr lang="ar-SA" sz="2400" b="1" dirty="0" smtClean="0">
                <a:solidFill>
                  <a:sysClr val="windowText" lastClr="000000"/>
                </a:solidFill>
              </a:rPr>
              <a:t>يختلف نظام الإفلاس عن نظام الإعسار الذي يخضع له المدين غير التاجر عندما يتوقف عن سداد ديونه.</a:t>
            </a:r>
            <a:endParaRPr lang="en-US" sz="2400" b="1" dirty="0" smtClean="0">
              <a:solidFill>
                <a:sysClr val="windowText" lastClr="000000"/>
              </a:solidFill>
            </a:endParaRPr>
          </a:p>
          <a:p>
            <a:pPr>
              <a:defRPr/>
            </a:pPr>
            <a:endParaRPr lang="en-US" sz="2400" b="1" dirty="0">
              <a:solidFill>
                <a:sysClr val="windowText" lastClr="000000"/>
              </a:solidFill>
            </a:endParaRPr>
          </a:p>
        </p:txBody>
      </p:sp>
      <p:sp>
        <p:nvSpPr>
          <p:cNvPr id="5" name="Rectangle 3"/>
          <p:cNvSpPr txBox="1">
            <a:spLocks noRot="1" noChangeArrowheads="1"/>
          </p:cNvSpPr>
          <p:nvPr/>
        </p:nvSpPr>
        <p:spPr>
          <a:xfrm>
            <a:off x="166654" y="3000372"/>
            <a:ext cx="9501254" cy="250033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rgbClr val="FF0000"/>
                </a:solidFill>
              </a:rPr>
              <a:t>3-المهلة القضائية:</a:t>
            </a:r>
          </a:p>
          <a:p>
            <a:pPr algn="just">
              <a:defRPr/>
            </a:pPr>
            <a:r>
              <a:rPr lang="ar-SA" sz="2400" b="1" dirty="0">
                <a:solidFill>
                  <a:sysClr val="windowText" lastClr="000000"/>
                </a:solidFill>
              </a:rPr>
              <a:t>يجوز للقاضي أن يمنح المدين الذي يتوقف عن سداد ديونه المدنية مهلة لسداد دينه إذا استدعت حالته ذلك ولم يلحق الدائن ضرر جسيم من جراء تأجيل الوفاء </a:t>
            </a:r>
            <a:r>
              <a:rPr lang="ar-SA" sz="2400" b="1" dirty="0" smtClean="0">
                <a:solidFill>
                  <a:schemeClr val="tx1"/>
                </a:solidFill>
                <a:latin typeface="Calibri" pitchFamily="34" charset="0"/>
                <a:ea typeface="Calibri" pitchFamily="34" charset="0"/>
                <a:cs typeface="Arial" pitchFamily="34" charset="0"/>
              </a:rPr>
              <a:t>وهو ما يطلق عليه الأجل القضائي</a:t>
            </a:r>
            <a:r>
              <a:rPr lang="ar-SA" sz="2400" b="1" dirty="0" smtClean="0">
                <a:solidFill>
                  <a:sysClr val="windowText" lastClr="000000"/>
                </a:solidFill>
              </a:rPr>
              <a:t>. أما الديون التجارية فالقاعدة هي التشدد في منح المدين مهلة للوفاء نظرا لأهمية الوفاء في المواعيد المحددة في المعاملات التجارية. </a:t>
            </a:r>
          </a:p>
          <a:p>
            <a:pPr algn="just">
              <a:defRPr/>
            </a:pPr>
            <a:r>
              <a:rPr lang="ar-SA" sz="2400" b="1" dirty="0" smtClean="0">
                <a:solidFill>
                  <a:sysClr val="windowText" lastClr="000000"/>
                </a:solidFill>
              </a:rPr>
              <a:t>لا يجوز منح مهلة للوفاء بقيمة الأوراق التجارية .</a:t>
            </a:r>
            <a:endParaRPr lang="en-US" sz="2400" b="1" dirty="0" smtClean="0">
              <a:solidFill>
                <a:sysClr val="windowText" lastClr="000000"/>
              </a:solidFill>
            </a:endParaRPr>
          </a:p>
          <a:p>
            <a:pPr algn="just">
              <a:defRPr/>
            </a:pPr>
            <a:endParaRPr lang="en-US" sz="2400" b="1" dirty="0" smtClean="0">
              <a:solidFill>
                <a:sysClr val="windowText" lastClr="000000"/>
              </a:solidFill>
            </a:endParaRPr>
          </a:p>
          <a:p>
            <a:pPr algn="just">
              <a:defRPr/>
            </a:pPr>
            <a:endParaRPr lang="en-US" sz="24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285729"/>
            <a:ext cx="9572692" cy="1785949"/>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rgbClr val="FF0000"/>
                </a:solidFill>
              </a:rPr>
              <a:t>4- </a:t>
            </a:r>
            <a:r>
              <a:rPr lang="ar-SA" sz="2400" b="1" dirty="0" err="1" smtClean="0">
                <a:solidFill>
                  <a:srgbClr val="FF0000"/>
                </a:solidFill>
              </a:rPr>
              <a:t>الإعذار</a:t>
            </a:r>
            <a:r>
              <a:rPr lang="ar-SA" sz="2400" b="1" dirty="0" smtClean="0">
                <a:solidFill>
                  <a:srgbClr val="FF0000"/>
                </a:solidFill>
              </a:rPr>
              <a:t> : </a:t>
            </a:r>
            <a:r>
              <a:rPr lang="ar-SA" sz="2400" b="1" dirty="0" err="1" smtClean="0">
                <a:solidFill>
                  <a:sysClr val="windowText" lastClr="000000"/>
                </a:solidFill>
              </a:rPr>
              <a:t>الإعذار</a:t>
            </a:r>
            <a:r>
              <a:rPr lang="ar-SA" sz="2400" b="1" dirty="0" smtClean="0">
                <a:solidFill>
                  <a:sysClr val="windowText" lastClr="000000"/>
                </a:solidFill>
              </a:rPr>
              <a:t> </a:t>
            </a:r>
            <a:r>
              <a:rPr lang="ar-SA" sz="2400" b="1" dirty="0">
                <a:solidFill>
                  <a:sysClr val="windowText" lastClr="000000"/>
                </a:solidFill>
              </a:rPr>
              <a:t>هو وضع المدين موضع المخل بتنفيذ التزاماته</a:t>
            </a:r>
            <a:r>
              <a:rPr lang="ar-SA" sz="2400" b="1" dirty="0" smtClean="0">
                <a:solidFill>
                  <a:sysClr val="windowText" lastClr="000000"/>
                </a:solidFill>
              </a:rPr>
              <a:t>. ولا يثبت الإخلال بتنفيذ الالتزامات التعاقدية إلا إذا قام الدائن </a:t>
            </a:r>
            <a:r>
              <a:rPr lang="ar-SA" sz="2400" b="1" dirty="0" err="1" smtClean="0">
                <a:solidFill>
                  <a:sysClr val="windowText" lastClr="000000"/>
                </a:solidFill>
              </a:rPr>
              <a:t>بإعذار</a:t>
            </a:r>
            <a:r>
              <a:rPr lang="ar-SA" sz="2400" b="1" dirty="0" smtClean="0">
                <a:solidFill>
                  <a:sysClr val="windowText" lastClr="000000"/>
                </a:solidFill>
              </a:rPr>
              <a:t> المدين بضرورة تنفيذ التزاماته.  و يثبت </a:t>
            </a:r>
            <a:r>
              <a:rPr lang="ar-SA" sz="2400" b="1" dirty="0" err="1" smtClean="0">
                <a:solidFill>
                  <a:sysClr val="windowText" lastClr="000000"/>
                </a:solidFill>
              </a:rPr>
              <a:t>الإعذار</a:t>
            </a:r>
            <a:r>
              <a:rPr lang="ar-SA" sz="2400" b="1" dirty="0" smtClean="0">
                <a:solidFill>
                  <a:sysClr val="windowText" lastClr="000000"/>
                </a:solidFill>
              </a:rPr>
              <a:t> في المسائل المدنية بواسطة ورقة رسمية. أما في المسائل التجارية فإن </a:t>
            </a:r>
            <a:r>
              <a:rPr lang="ar-SA" sz="2400" b="1" dirty="0" err="1" smtClean="0">
                <a:solidFill>
                  <a:sysClr val="windowText" lastClr="000000"/>
                </a:solidFill>
              </a:rPr>
              <a:t>الإعذار</a:t>
            </a:r>
            <a:r>
              <a:rPr lang="ar-SA" sz="2400" b="1" dirty="0" smtClean="0">
                <a:solidFill>
                  <a:sysClr val="windowText" lastClr="000000"/>
                </a:solidFill>
              </a:rPr>
              <a:t> يتم بأي وسيلة من وسائل الاتصال (بشرط إمكانية الإثبات).</a:t>
            </a:r>
            <a:endParaRPr lang="en-US" sz="2400" b="1" dirty="0" smtClean="0">
              <a:solidFill>
                <a:sysClr val="windowText" lastClr="000000"/>
              </a:solidFill>
            </a:endParaRPr>
          </a:p>
          <a:p>
            <a:pPr algn="just">
              <a:defRPr/>
            </a:pPr>
            <a:endParaRPr lang="en-US" sz="2400" b="1" dirty="0">
              <a:solidFill>
                <a:sysClr val="windowText" lastClr="000000"/>
              </a:solidFill>
            </a:endParaRPr>
          </a:p>
        </p:txBody>
      </p:sp>
      <p:sp>
        <p:nvSpPr>
          <p:cNvPr id="5" name="Rectangle 3"/>
          <p:cNvSpPr txBox="1">
            <a:spLocks noRot="1" noChangeArrowheads="1"/>
          </p:cNvSpPr>
          <p:nvPr/>
        </p:nvSpPr>
        <p:spPr>
          <a:xfrm>
            <a:off x="166654" y="2357430"/>
            <a:ext cx="9572692" cy="207170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rgbClr val="FF0000"/>
                </a:solidFill>
              </a:rPr>
              <a:t>5- النفاذ المعجل </a:t>
            </a:r>
            <a:r>
              <a:rPr lang="ar-SA" sz="2400" b="1" dirty="0" smtClean="0">
                <a:solidFill>
                  <a:srgbClr val="FF0000"/>
                </a:solidFill>
              </a:rPr>
              <a:t>: </a:t>
            </a:r>
            <a:r>
              <a:rPr lang="ar-SA" sz="2400" b="1" dirty="0" smtClean="0">
                <a:solidFill>
                  <a:sysClr val="windowText" lastClr="000000"/>
                </a:solidFill>
              </a:rPr>
              <a:t>النفاذ </a:t>
            </a:r>
            <a:r>
              <a:rPr lang="ar-SA" sz="2400" b="1" dirty="0">
                <a:solidFill>
                  <a:sysClr val="windowText" lastClr="000000"/>
                </a:solidFill>
              </a:rPr>
              <a:t>المعجل هو تنفيذ الحكم رغم قابليته للتظلم منه أو رغم حصول التظلم فيه</a:t>
            </a:r>
            <a:r>
              <a:rPr lang="ar-SA" sz="2400" b="1" dirty="0" smtClean="0">
                <a:solidFill>
                  <a:sysClr val="windowText" lastClr="000000"/>
                </a:solidFill>
              </a:rPr>
              <a:t>. </a:t>
            </a:r>
          </a:p>
          <a:p>
            <a:pPr algn="just">
              <a:defRPr/>
            </a:pPr>
            <a:r>
              <a:rPr lang="ar-SA" sz="2400" b="1" dirty="0" smtClean="0">
                <a:solidFill>
                  <a:sysClr val="windowText" lastClr="000000"/>
                </a:solidFill>
              </a:rPr>
              <a:t>الأصل في المعاملات المدنية أن الأحكام التي تصدر في منازعاتها لا تكون واجبة النفاذ إلا بعد أن تصبح أحكامها  نهائية. أما المعاملات التجارية فالأصل فيها أنها قابلة للنفاذ المعجل بشرط تقديم كفالة. أما القرارات الصادرة بالفصل في منازعات  الأوراق التجارية  فإنها تكون مشمولة بالنفاذ المعجل بغير كفالة.</a:t>
            </a:r>
            <a:endParaRPr lang="en-US" sz="2400" b="1" dirty="0" smtClean="0">
              <a:solidFill>
                <a:sysClr val="windowText" lastClr="000000"/>
              </a:solidFill>
            </a:endParaRPr>
          </a:p>
          <a:p>
            <a:pPr algn="just">
              <a:defRPr/>
            </a:pPr>
            <a:endParaRPr lang="en-US" sz="2400" b="1" dirty="0" smtClean="0">
              <a:solidFill>
                <a:sysClr val="windowText" lastClr="000000"/>
              </a:solidFill>
            </a:endParaRPr>
          </a:p>
          <a:p>
            <a:pPr algn="just">
              <a:defRPr/>
            </a:pPr>
            <a:r>
              <a:rPr lang="ar-SA" sz="2400" b="1" dirty="0" smtClean="0">
                <a:solidFill>
                  <a:sysClr val="windowText" lastClr="000000"/>
                </a:solidFill>
              </a:rPr>
              <a:t> </a:t>
            </a:r>
            <a:endParaRPr lang="en-US" sz="2400" b="1" dirty="0" smtClean="0">
              <a:solidFill>
                <a:sysClr val="windowText" lastClr="000000"/>
              </a:solidFill>
            </a:endParaRPr>
          </a:p>
          <a:p>
            <a:pPr algn="just">
              <a:defRPr/>
            </a:pPr>
            <a:endParaRPr lang="en-US" sz="2400" b="1" dirty="0">
              <a:solidFill>
                <a:sysClr val="windowText" lastClr="000000"/>
              </a:solidFill>
            </a:endParaRPr>
          </a:p>
        </p:txBody>
      </p:sp>
      <p:sp>
        <p:nvSpPr>
          <p:cNvPr id="6" name="Rectangle 3"/>
          <p:cNvSpPr txBox="1">
            <a:spLocks noRot="1" noChangeArrowheads="1"/>
          </p:cNvSpPr>
          <p:nvPr/>
        </p:nvSpPr>
        <p:spPr>
          <a:xfrm>
            <a:off x="238092" y="4857760"/>
            <a:ext cx="9501254" cy="7858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solidFill>
                  <a:srgbClr val="FF0000"/>
                </a:solidFill>
              </a:rPr>
              <a:t>6- صفة التاجر:</a:t>
            </a:r>
            <a:r>
              <a:rPr lang="ar-SA" sz="2400" b="1" dirty="0" smtClean="0">
                <a:solidFill>
                  <a:sysClr val="windowText" lastClr="000000"/>
                </a:solidFill>
              </a:rPr>
              <a:t>متى </a:t>
            </a:r>
            <a:r>
              <a:rPr lang="ar-SA" sz="2400" b="1" dirty="0">
                <a:solidFill>
                  <a:sysClr val="windowText" lastClr="000000"/>
                </a:solidFill>
              </a:rPr>
              <a:t>اكتسب الشخص صفة التاجر فإنه يلتزم بالتزامات </a:t>
            </a:r>
            <a:r>
              <a:rPr lang="ar-SA" sz="2400" b="1" dirty="0" smtClean="0">
                <a:solidFill>
                  <a:sysClr val="windowText" lastClr="000000"/>
                </a:solidFill>
              </a:rPr>
              <a:t>التجار</a:t>
            </a:r>
            <a:endParaRPr lang="en-US" sz="24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12</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xmlns=""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666852" y="2130492"/>
            <a:ext cx="6357982" cy="1470025"/>
          </a:xfrm>
        </p:spPr>
        <p:txBody>
          <a:bodyPr/>
          <a:lstStyle/>
          <a:p>
            <a:pPr rtl="1"/>
            <a:r>
              <a:rPr lang="ar-SA" sz="2800" b="1" dirty="0" smtClean="0">
                <a:solidFill>
                  <a:schemeClr val="accent4">
                    <a:lumMod val="75000"/>
                  </a:schemeClr>
                </a:solidFill>
              </a:rPr>
              <a:t>المحاضرة الخامسة: النظام القانوني </a:t>
            </a:r>
            <a:br>
              <a:rPr lang="ar-SA" sz="2800" b="1" dirty="0" smtClean="0">
                <a:solidFill>
                  <a:schemeClr val="accent4">
                    <a:lumMod val="75000"/>
                  </a:schemeClr>
                </a:solidFill>
              </a:rPr>
            </a:br>
            <a:r>
              <a:rPr lang="ar-SA" sz="2800" b="1" dirty="0" smtClean="0">
                <a:solidFill>
                  <a:schemeClr val="accent4">
                    <a:lumMod val="75000"/>
                  </a:schemeClr>
                </a:solidFill>
              </a:rPr>
              <a:t>للأعمال التجارية</a:t>
            </a:r>
          </a:p>
        </p:txBody>
      </p:sp>
      <p:sp>
        <p:nvSpPr>
          <p:cNvPr id="4" name="عنصر نائب لرقم الشريحة 3"/>
          <p:cNvSpPr>
            <a:spLocks noGrp="1"/>
          </p:cNvSpPr>
          <p:nvPr>
            <p:ph type="sldNum" sz="quarter" idx="10"/>
          </p:nvPr>
        </p:nvSpPr>
        <p:spPr/>
        <p:txBody>
          <a:bodyPr/>
          <a:lstStyle/>
          <a:p>
            <a:pPr>
              <a:defRPr/>
            </a:pPr>
            <a:fld id="{7B8EA862-7DD5-4A06-BDE1-DB7EC5FAA60C}" type="slidenum">
              <a:rPr lang="ar-SA" smtClean="0"/>
              <a:pPr>
                <a:defRPr/>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rrowheads="1"/>
          </p:cNvSpPr>
          <p:nvPr/>
        </p:nvSpPr>
        <p:spPr>
          <a:xfrm>
            <a:off x="2524108" y="214290"/>
            <a:ext cx="5494738"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smtClean="0">
                <a:ln>
                  <a:solidFill>
                    <a:sysClr val="windowText" lastClr="000000"/>
                  </a:solidFill>
                </a:ln>
                <a:solidFill>
                  <a:sysClr val="windowText" lastClr="000000"/>
                </a:solidFill>
                <a:cs typeface="AL-Mohanad Bold" pitchFamily="2" charset="-78"/>
              </a:rPr>
              <a:t>النظام </a:t>
            </a:r>
            <a:r>
              <a:rPr lang="ar-SA" sz="3600" b="1" dirty="0">
                <a:ln>
                  <a:solidFill>
                    <a:sysClr val="windowText" lastClr="000000"/>
                  </a:solidFill>
                </a:ln>
                <a:solidFill>
                  <a:sysClr val="windowText" lastClr="000000"/>
                </a:solidFill>
                <a:cs typeface="AL-Mohanad Bold" pitchFamily="2" charset="-78"/>
              </a:rPr>
              <a:t>القانوني للأعمال التجارية                                                 </a:t>
            </a:r>
            <a:endParaRPr lang="en-US" sz="3600" b="1" dirty="0">
              <a:ln>
                <a:solidFill>
                  <a:sysClr val="windowText" lastClr="000000"/>
                </a:solidFill>
              </a:ln>
              <a:solidFill>
                <a:sysClr val="windowText" lastClr="000000"/>
              </a:solidFill>
              <a:cs typeface="AL-Mohanad Bold" pitchFamily="2" charset="-78"/>
            </a:endParaRPr>
          </a:p>
        </p:txBody>
      </p:sp>
      <p:sp>
        <p:nvSpPr>
          <p:cNvPr id="7" name="Rectangle 3"/>
          <p:cNvSpPr txBox="1">
            <a:spLocks noRot="1" noChangeArrowheads="1"/>
          </p:cNvSpPr>
          <p:nvPr/>
        </p:nvSpPr>
        <p:spPr>
          <a:xfrm>
            <a:off x="309530" y="1643050"/>
            <a:ext cx="9358378" cy="242889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3200" b="1" dirty="0">
                <a:ln>
                  <a:solidFill>
                    <a:sysClr val="windowText" lastClr="000000"/>
                  </a:solidFill>
                </a:ln>
                <a:solidFill>
                  <a:sysClr val="windowText" lastClr="000000"/>
                </a:solidFill>
                <a:latin typeface="Arial" pitchFamily="34" charset="0"/>
                <a:cs typeface="Arial" pitchFamily="34" charset="0"/>
              </a:rPr>
              <a:t>إن التمييز بين العمل التجاري والعمل المدني ليس جدلا فقهيا وإنما يرجع لاختلاف النظام القانوني الذي يحكم كل </a:t>
            </a:r>
            <a:r>
              <a:rPr lang="ar-SA" sz="3200" b="1" dirty="0" smtClean="0">
                <a:ln>
                  <a:solidFill>
                    <a:sysClr val="windowText" lastClr="000000"/>
                  </a:solidFill>
                </a:ln>
                <a:solidFill>
                  <a:sysClr val="windowText" lastClr="000000"/>
                </a:solidFill>
                <a:latin typeface="Arial" pitchFamily="34" charset="0"/>
                <a:cs typeface="Arial" pitchFamily="34" charset="0"/>
              </a:rPr>
              <a:t>منهما، وتهدف </a:t>
            </a:r>
            <a:r>
              <a:rPr lang="ar-SA" sz="3200" b="1" dirty="0">
                <a:ln>
                  <a:solidFill>
                    <a:sysClr val="windowText" lastClr="000000"/>
                  </a:solidFill>
                </a:ln>
                <a:solidFill>
                  <a:sysClr val="windowText" lastClr="000000"/>
                </a:solidFill>
                <a:latin typeface="Arial" pitchFamily="34" charset="0"/>
                <a:cs typeface="Arial" pitchFamily="34" charset="0"/>
              </a:rPr>
              <a:t>القواعد الخاصة بالأعمال التجارية إلي تحقيق السرعة ودعم </a:t>
            </a:r>
            <a:r>
              <a:rPr lang="ar-SA" sz="3200" b="1" dirty="0" smtClean="0">
                <a:ln>
                  <a:solidFill>
                    <a:sysClr val="windowText" lastClr="000000"/>
                  </a:solidFill>
                </a:ln>
                <a:solidFill>
                  <a:sysClr val="windowText" lastClr="000000"/>
                </a:solidFill>
                <a:latin typeface="Arial" pitchFamily="34" charset="0"/>
                <a:cs typeface="Arial" pitchFamily="34" charset="0"/>
              </a:rPr>
              <a:t>الائتمان، وتتعلق </a:t>
            </a:r>
            <a:r>
              <a:rPr lang="ar-SA" sz="3200" b="1" dirty="0">
                <a:ln>
                  <a:solidFill>
                    <a:sysClr val="windowText" lastClr="000000"/>
                  </a:solidFill>
                </a:ln>
                <a:solidFill>
                  <a:sysClr val="windowText" lastClr="000000"/>
                </a:solidFill>
                <a:latin typeface="Arial" pitchFamily="34" charset="0"/>
                <a:cs typeface="Arial" pitchFamily="34" charset="0"/>
              </a:rPr>
              <a:t>هذه القواعد بالاختصاص القضائي والإثبات والالتزامات التجارية.  </a:t>
            </a:r>
            <a:endParaRPr lang="en-US" sz="3200" b="1" dirty="0">
              <a:ln>
                <a:solidFill>
                  <a:sysClr val="windowText" lastClr="000000"/>
                </a:solidFill>
              </a:ln>
              <a:solidFill>
                <a:sysClr val="windowText" lastClr="000000"/>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rrowheads="1"/>
          </p:cNvSpPr>
          <p:nvPr/>
        </p:nvSpPr>
        <p:spPr>
          <a:xfrm>
            <a:off x="3173017" y="214290"/>
            <a:ext cx="3482578" cy="71437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4000" b="1" dirty="0">
                <a:solidFill>
                  <a:sysClr val="windowText" lastClr="000000"/>
                </a:solidFill>
                <a:cs typeface="AL-Mohanad Bold" pitchFamily="2" charset="-78"/>
              </a:rPr>
              <a:t>أولا :قواعد الاختصاص</a:t>
            </a:r>
            <a:endParaRPr lang="en-US" sz="4000" b="1" dirty="0">
              <a:solidFill>
                <a:sysClr val="windowText" lastClr="000000"/>
              </a:solidFill>
              <a:cs typeface="AL-Mohanad Bold" pitchFamily="2" charset="-78"/>
            </a:endParaRPr>
          </a:p>
        </p:txBody>
      </p:sp>
      <p:sp>
        <p:nvSpPr>
          <p:cNvPr id="7" name="Rectangle 3"/>
          <p:cNvSpPr txBox="1">
            <a:spLocks noRot="1" noChangeArrowheads="1"/>
          </p:cNvSpPr>
          <p:nvPr/>
        </p:nvSpPr>
        <p:spPr>
          <a:xfrm>
            <a:off x="166654" y="1571601"/>
            <a:ext cx="9572692" cy="1500209"/>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أخذت غالبية التشريعات في الدول المختلفة بمبدأ الاختصاص القضائي بحيث تنظر محاكم تجارية في المنازعات </a:t>
            </a:r>
            <a:r>
              <a:rPr lang="ar-SA" sz="2400" b="1" dirty="0" smtClean="0">
                <a:solidFill>
                  <a:sysClr val="windowText" lastClr="000000"/>
                </a:solidFill>
              </a:rPr>
              <a:t>التجارية، ومحاكم </a:t>
            </a:r>
            <a:r>
              <a:rPr lang="ar-SA" sz="2400" b="1" dirty="0">
                <a:solidFill>
                  <a:sysClr val="windowText" lastClr="000000"/>
                </a:solidFill>
              </a:rPr>
              <a:t>مدنية في المنازعات المدنية وذلك مراعاة للسرعة المطلوبة في إنهاء القضايا ذات الطابع </a:t>
            </a:r>
            <a:r>
              <a:rPr lang="ar-SA" sz="2400" b="1" dirty="0" smtClean="0">
                <a:solidFill>
                  <a:sysClr val="windowText" lastClr="000000"/>
                </a:solidFill>
              </a:rPr>
              <a:t>التجاري، حيث </a:t>
            </a:r>
            <a:r>
              <a:rPr lang="ar-SA" sz="2400" b="1" dirty="0">
                <a:solidFill>
                  <a:sysClr val="windowText" lastClr="000000"/>
                </a:solidFill>
              </a:rPr>
              <a:t>يتوافق ذلك مع السرعة المطلوبة للتجارة. </a:t>
            </a:r>
            <a:endParaRPr lang="en-US" sz="2400" b="1" dirty="0">
              <a:solidFill>
                <a:sysClr val="windowText" lastClr="000000"/>
              </a:solidFill>
            </a:endParaRPr>
          </a:p>
        </p:txBody>
      </p:sp>
      <p:sp>
        <p:nvSpPr>
          <p:cNvPr id="4" name="Rectangle 3"/>
          <p:cNvSpPr txBox="1">
            <a:spLocks noRot="1" noChangeArrowheads="1"/>
          </p:cNvSpPr>
          <p:nvPr/>
        </p:nvSpPr>
        <p:spPr>
          <a:xfrm>
            <a:off x="166654" y="3286124"/>
            <a:ext cx="9501254" cy="242889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وقد تبني القانون التجاري السعودي هذا الاتجاه فقد أصدر مجلس الوزراء في عام 1407 هـ قرارا باختصاص ديوان المظالم بالفصل في المنازعات الناشئة عن تطبيق نظام المحكمة التجارية ونظام الشركات ونظام العلامات التجارية.</a:t>
            </a:r>
          </a:p>
          <a:p>
            <a:pPr algn="just">
              <a:defRPr/>
            </a:pPr>
            <a:r>
              <a:rPr lang="ar-SA" sz="2400" b="1" dirty="0">
                <a:solidFill>
                  <a:sysClr val="windowText" lastClr="000000"/>
                </a:solidFill>
              </a:rPr>
              <a:t>وقد قام مجلس الوزراء السعودي بإعادة تنظيم مرفق القضاء بإصدار نظام جديد للقضاء ونظام جديد لديوان المظالم بتاريخ 19-9-1428 هـ ونقل الاختصاص بنظر المنازعات التجارية إلي المحاكم التجارية بالقضاء العام.</a:t>
            </a:r>
            <a:endParaRPr lang="en-US" sz="24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rrowheads="1"/>
          </p:cNvSpPr>
          <p:nvPr/>
        </p:nvSpPr>
        <p:spPr>
          <a:xfrm>
            <a:off x="3167050" y="0"/>
            <a:ext cx="3482578" cy="71437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4400" b="1" dirty="0">
                <a:solidFill>
                  <a:sysClr val="windowText" lastClr="000000"/>
                </a:solidFill>
                <a:cs typeface="AL-Mohanad Bold" pitchFamily="2" charset="-78"/>
              </a:rPr>
              <a:t>ثانيا :قواعد الإثبات</a:t>
            </a:r>
            <a:endParaRPr lang="en-US" sz="4400" b="1" dirty="0">
              <a:solidFill>
                <a:sysClr val="windowText" lastClr="000000"/>
              </a:solidFill>
              <a:cs typeface="AL-Mohanad Bold" pitchFamily="2" charset="-78"/>
            </a:endParaRPr>
          </a:p>
        </p:txBody>
      </p:sp>
      <p:sp>
        <p:nvSpPr>
          <p:cNvPr id="7" name="Rectangle 3"/>
          <p:cNvSpPr txBox="1">
            <a:spLocks noRot="1" noChangeArrowheads="1"/>
          </p:cNvSpPr>
          <p:nvPr/>
        </p:nvSpPr>
        <p:spPr>
          <a:xfrm>
            <a:off x="166654" y="1000109"/>
            <a:ext cx="9572692" cy="128588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a:solidFill>
                  <a:sysClr val="windowText" lastClr="000000"/>
                </a:solidFill>
              </a:rPr>
              <a:t>تختلف قواعد الإثبات في المعاملات المدنية عن قواعد الإثبات في الأعمال التجارية</a:t>
            </a:r>
            <a:r>
              <a:rPr lang="ar-SA" sz="2000" b="1" dirty="0" smtClean="0">
                <a:solidFill>
                  <a:sysClr val="windowText" lastClr="000000"/>
                </a:solidFill>
              </a:rPr>
              <a:t>: فالقاعدة </a:t>
            </a:r>
            <a:r>
              <a:rPr lang="ar-SA" sz="2000" b="1" dirty="0">
                <a:solidFill>
                  <a:sysClr val="windowText" lastClr="000000"/>
                </a:solidFill>
              </a:rPr>
              <a:t>العامة في الإثبات في المواد المدنية هي وجوب الإثبات بالكتابة متى جاوزت قيمة التصرف مبلغا معينا أو كان غير محدد </a:t>
            </a:r>
            <a:r>
              <a:rPr lang="ar-SA" sz="2000" b="1" dirty="0" smtClean="0">
                <a:solidFill>
                  <a:sysClr val="windowText" lastClr="000000"/>
                </a:solidFill>
              </a:rPr>
              <a:t>القيمة، وعدم </a:t>
            </a:r>
            <a:r>
              <a:rPr lang="ar-SA" sz="2000" b="1" dirty="0">
                <a:solidFill>
                  <a:sysClr val="windowText" lastClr="000000"/>
                </a:solidFill>
              </a:rPr>
              <a:t>جواز إثبات عكس الثابت بالكتابة إلا كتابة.</a:t>
            </a:r>
            <a:endParaRPr lang="en-US" sz="2000" b="1" dirty="0">
              <a:solidFill>
                <a:sysClr val="windowText" lastClr="000000"/>
              </a:solidFill>
            </a:endParaRPr>
          </a:p>
        </p:txBody>
      </p:sp>
      <p:sp>
        <p:nvSpPr>
          <p:cNvPr id="4" name="Rectangle 3"/>
          <p:cNvSpPr txBox="1">
            <a:spLocks noRot="1" noChangeArrowheads="1"/>
          </p:cNvSpPr>
          <p:nvPr/>
        </p:nvSpPr>
        <p:spPr>
          <a:xfrm>
            <a:off x="238092" y="2571744"/>
            <a:ext cx="9501254" cy="200026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lvl="0" algn="just"/>
            <a:r>
              <a:rPr lang="ar-SA" sz="2000" b="1" dirty="0">
                <a:solidFill>
                  <a:sysClr val="windowText" lastClr="000000"/>
                </a:solidFill>
              </a:rPr>
              <a:t>أما في المعاملات التجارية فالقاعدة هي حرية الإثبات</a:t>
            </a:r>
            <a:r>
              <a:rPr lang="ar-SA" sz="2000" b="1" dirty="0" smtClean="0">
                <a:solidFill>
                  <a:sysClr val="windowText" lastClr="000000"/>
                </a:solidFill>
              </a:rPr>
              <a:t>. </a:t>
            </a:r>
            <a:r>
              <a:rPr lang="ar-SA" sz="2000" b="1" dirty="0" smtClean="0">
                <a:solidFill>
                  <a:schemeClr val="tx1"/>
                </a:solidFill>
                <a:latin typeface="Calibri" pitchFamily="34" charset="0"/>
                <a:ea typeface="Calibri" pitchFamily="34" charset="0"/>
                <a:cs typeface="Arial" pitchFamily="34" charset="0"/>
              </a:rPr>
              <a:t>وهو تطبيقا لنظرية إثبات الدين التجاري التي جاءت </a:t>
            </a:r>
            <a:r>
              <a:rPr lang="ar-SA" sz="2000" b="1" dirty="0" err="1" smtClean="0">
                <a:solidFill>
                  <a:schemeClr val="tx1"/>
                </a:solidFill>
                <a:latin typeface="Calibri" pitchFamily="34" charset="0"/>
                <a:ea typeface="Calibri" pitchFamily="34" charset="0"/>
                <a:cs typeface="Arial" pitchFamily="34" charset="0"/>
              </a:rPr>
              <a:t>بها</a:t>
            </a:r>
            <a:r>
              <a:rPr lang="ar-SA" sz="2000" b="1" dirty="0" smtClean="0">
                <a:solidFill>
                  <a:schemeClr val="tx1"/>
                </a:solidFill>
                <a:latin typeface="Calibri" pitchFamily="34" charset="0"/>
                <a:ea typeface="Calibri" pitchFamily="34" charset="0"/>
                <a:cs typeface="Arial" pitchFamily="34" charset="0"/>
              </a:rPr>
              <a:t> الشريعة الإسلامية، فيجوز إثبات التصرفات التجارية بكافة طرق الإثبات أيا كانت </a:t>
            </a:r>
            <a:r>
              <a:rPr lang="ar-SA" sz="2000" b="1" dirty="0" smtClean="0">
                <a:solidFill>
                  <a:sysClr val="windowText" lastClr="000000"/>
                </a:solidFill>
              </a:rPr>
              <a:t>قيمتها على عكس التصرفات المدنية التي يجب إثباتها بالكتابة. فيجوز إثبات ما يخالف الدليل الكتابي في التصرف التجاري بغير الكتابة، كشهادة الشهود إلا إذا </a:t>
            </a:r>
            <a:r>
              <a:rPr lang="ar-SA" sz="2000" b="1" dirty="0" smtClean="0">
                <a:solidFill>
                  <a:schemeClr val="tx1"/>
                </a:solidFill>
                <a:latin typeface="Calibri" pitchFamily="34" charset="0"/>
                <a:ea typeface="Calibri" pitchFamily="34" charset="0"/>
                <a:cs typeface="Arial" pitchFamily="34" charset="0"/>
              </a:rPr>
              <a:t>اتفق الأطراف في العمل </a:t>
            </a:r>
            <a:r>
              <a:rPr lang="ar-SA" sz="2000" b="1" dirty="0" smtClean="0">
                <a:solidFill>
                  <a:sysClr val="windowText" lastClr="000000"/>
                </a:solidFill>
              </a:rPr>
              <a:t>التجاري على ضرورة الإثبات بالكتابة . والسبب في الخروج عن القواعد العاملة في المجال الإثبات في المسائل التجارية مرجعه إلى رغبة المشرع في تقوية</a:t>
            </a:r>
            <a:br>
              <a:rPr lang="ar-SA" sz="2000" b="1" dirty="0" smtClean="0">
                <a:solidFill>
                  <a:sysClr val="windowText" lastClr="000000"/>
                </a:solidFill>
              </a:rPr>
            </a:br>
            <a:r>
              <a:rPr lang="ar-SA" sz="2000" b="1" dirty="0" smtClean="0">
                <a:solidFill>
                  <a:sysClr val="windowText" lastClr="000000"/>
                </a:solidFill>
              </a:rPr>
              <a:t>الاعتبارات التي أملتها الثقة والائتمان والسرعة والمدونة التي تنطبع الأعمال التجارية. </a:t>
            </a:r>
            <a:endParaRPr lang="en-US" sz="2000" b="1" dirty="0">
              <a:solidFill>
                <a:sysClr val="windowText" lastClr="000000"/>
              </a:solidFill>
            </a:endParaRPr>
          </a:p>
        </p:txBody>
      </p:sp>
      <p:sp>
        <p:nvSpPr>
          <p:cNvPr id="16385" name="Rectangle 1"/>
          <p:cNvSpPr>
            <a:spLocks noChangeArrowheads="1"/>
          </p:cNvSpPr>
          <p:nvPr/>
        </p:nvSpPr>
        <p:spPr bwMode="auto">
          <a:xfrm>
            <a:off x="9663626" y="0"/>
            <a:ext cx="242374"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3"/>
          <p:cNvSpPr txBox="1">
            <a:spLocks noRot="1" noChangeArrowheads="1"/>
          </p:cNvSpPr>
          <p:nvPr/>
        </p:nvSpPr>
        <p:spPr>
          <a:xfrm>
            <a:off x="166654" y="4929198"/>
            <a:ext cx="9501254"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ysClr val="windowText" lastClr="000000"/>
                </a:solidFill>
              </a:rPr>
              <a:t>يوجد </a:t>
            </a:r>
            <a:r>
              <a:rPr lang="ar-SA" sz="2400" b="1" dirty="0">
                <a:solidFill>
                  <a:sysClr val="windowText" lastClr="000000"/>
                </a:solidFill>
              </a:rPr>
              <a:t>بعض الاستثناءات علي مبدأ حرية الإثبات في المعاملات </a:t>
            </a:r>
            <a:r>
              <a:rPr lang="ar-SA" sz="2400" b="1" dirty="0" smtClean="0">
                <a:solidFill>
                  <a:sysClr val="windowText" lastClr="000000"/>
                </a:solidFill>
              </a:rPr>
              <a:t>التجارية، أي </a:t>
            </a:r>
            <a:r>
              <a:rPr lang="ar-SA" sz="2400" b="1" dirty="0">
                <a:solidFill>
                  <a:sysClr val="windowText" lastClr="000000"/>
                </a:solidFill>
              </a:rPr>
              <a:t>أنه لا يجوز الإثبات فيها إلا </a:t>
            </a:r>
            <a:r>
              <a:rPr lang="ar-SA" sz="2400" b="1" dirty="0" smtClean="0">
                <a:solidFill>
                  <a:sysClr val="windowText" lastClr="000000"/>
                </a:solidFill>
              </a:rPr>
              <a:t>كتابة. ومن </a:t>
            </a:r>
            <a:r>
              <a:rPr lang="ar-SA" sz="2400" b="1" dirty="0">
                <a:solidFill>
                  <a:sysClr val="windowText" lastClr="000000"/>
                </a:solidFill>
              </a:rPr>
              <a:t>أمثلة ذلك عقود تكوين </a:t>
            </a:r>
            <a:r>
              <a:rPr lang="ar-SA" sz="2400" b="1" dirty="0" smtClean="0">
                <a:solidFill>
                  <a:sysClr val="windowText" lastClr="000000"/>
                </a:solidFill>
              </a:rPr>
              <a:t>الشركات، وعقود </a:t>
            </a:r>
            <a:r>
              <a:rPr lang="ar-SA" sz="2400" b="1" dirty="0">
                <a:solidFill>
                  <a:sysClr val="windowText" lastClr="000000"/>
                </a:solidFill>
              </a:rPr>
              <a:t>بيع السفن، والأوراق التجارية . </a:t>
            </a:r>
            <a:endParaRPr lang="en-US" sz="24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ppt_x</p:attrName>
                                        </p:attrNameLst>
                                      </p:cBhvr>
                                      <p:tavLst>
                                        <p:tav tm="0">
                                          <p:val>
                                            <p:strVal val="#ppt_x-.2"/>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4"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81175" y="274638"/>
            <a:ext cx="8124825" cy="1020762"/>
          </a:xfrm>
        </p:spPr>
        <p:txBody>
          <a:bodyPr>
            <a:normAutofit fontScale="90000"/>
          </a:bodyPr>
          <a:lstStyle/>
          <a:p>
            <a:pPr algn="ctr" rtl="1" eaLnBrk="1" fontAlgn="auto" hangingPunct="1">
              <a:spcAft>
                <a:spcPts val="0"/>
              </a:spcAft>
              <a:defRPr/>
            </a:pPr>
            <a:r>
              <a:rPr lang="ar-SA" dirty="0" smtClean="0"/>
              <a:t/>
            </a:r>
            <a:br>
              <a:rPr lang="ar-SA" dirty="0" smtClean="0"/>
            </a:br>
            <a:r>
              <a:rPr lang="ar-SA" dirty="0" smtClean="0"/>
              <a:t/>
            </a:r>
            <a:br>
              <a:rPr lang="ar-SA" dirty="0" smtClean="0"/>
            </a:br>
            <a:r>
              <a:rPr lang="ar-EG" b="1" dirty="0" smtClean="0"/>
              <a:t>القضاء العادي</a:t>
            </a:r>
            <a:r>
              <a:rPr lang="ar-SA" dirty="0" smtClean="0"/>
              <a:t> </a:t>
            </a:r>
            <a:br>
              <a:rPr lang="ar-SA" dirty="0" smtClean="0"/>
            </a:br>
            <a:r>
              <a:rPr lang="en-US" dirty="0" smtClean="0"/>
              <a:t/>
            </a:r>
            <a:br>
              <a:rPr lang="en-US" dirty="0" smtClean="0"/>
            </a:br>
            <a:endParaRPr lang="en-US" dirty="0"/>
          </a:p>
        </p:txBody>
      </p:sp>
      <p:sp>
        <p:nvSpPr>
          <p:cNvPr id="19459" name="Content Placeholder 2"/>
          <p:cNvSpPr>
            <a:spLocks noGrp="1"/>
          </p:cNvSpPr>
          <p:nvPr>
            <p:ph sz="quarter" idx="4294967295"/>
          </p:nvPr>
        </p:nvSpPr>
        <p:spPr>
          <a:xfrm>
            <a:off x="381000" y="1371600"/>
            <a:ext cx="9525000" cy="4843463"/>
          </a:xfrm>
        </p:spPr>
        <p:txBody>
          <a:bodyPr>
            <a:normAutofit/>
          </a:bodyPr>
          <a:lstStyle/>
          <a:p>
            <a:pPr rtl="1">
              <a:lnSpc>
                <a:spcPct val="90000"/>
              </a:lnSpc>
            </a:pPr>
            <a:r>
              <a:rPr lang="en-US" sz="3000" b="1" dirty="0" smtClean="0">
                <a:cs typeface="Arial" pitchFamily="34" charset="0"/>
              </a:rPr>
              <a:t>1</a:t>
            </a:r>
            <a:r>
              <a:rPr lang="ar-JO" sz="3000" b="1" dirty="0" smtClean="0">
                <a:cs typeface="Arial" pitchFamily="34" charset="0"/>
              </a:rPr>
              <a:t>: قضاء الدرجة الأولى(محاكم الدرجة الأولى)</a:t>
            </a:r>
            <a:endParaRPr lang="en-US" sz="3000" dirty="0" smtClean="0">
              <a:cs typeface="Arial" pitchFamily="34" charset="0"/>
            </a:endParaRPr>
          </a:p>
          <a:p>
            <a:pPr rtl="1">
              <a:lnSpc>
                <a:spcPct val="90000"/>
              </a:lnSpc>
            </a:pPr>
            <a:r>
              <a:rPr lang="ar-JO" sz="2600" b="1" dirty="0" smtClean="0">
                <a:cs typeface="Arial" pitchFamily="34" charset="0"/>
              </a:rPr>
              <a:t>1ـ المحاكم المتخصصة </a:t>
            </a:r>
            <a:endParaRPr lang="en-US" sz="2600" b="1" dirty="0" smtClean="0">
              <a:cs typeface="Arial" pitchFamily="34" charset="0"/>
            </a:endParaRPr>
          </a:p>
          <a:p>
            <a:pPr rtl="1">
              <a:lnSpc>
                <a:spcPct val="90000"/>
              </a:lnSpc>
              <a:buFont typeface="Wingdings" pitchFamily="2" charset="2"/>
              <a:buChar char="v"/>
            </a:pPr>
            <a:r>
              <a:rPr lang="ar-JO" sz="2600" dirty="0" smtClean="0">
                <a:cs typeface="Arial" pitchFamily="34" charset="0"/>
              </a:rPr>
              <a:t>المحكمة الجزائية</a:t>
            </a:r>
            <a:r>
              <a:rPr lang="ar-SA" sz="2600" dirty="0" smtClean="0">
                <a:cs typeface="Arial" pitchFamily="34" charset="0"/>
              </a:rPr>
              <a:t> </a:t>
            </a:r>
            <a:r>
              <a:rPr lang="ar-SA" sz="2600" b="1" dirty="0" smtClean="0">
                <a:latin typeface="Gill Sans MT"/>
                <a:cs typeface="Times New Roman" pitchFamily="18" charset="0"/>
              </a:rPr>
              <a:t>(</a:t>
            </a:r>
            <a:r>
              <a:rPr lang="ar-EG" sz="2600" dirty="0" smtClean="0">
                <a:latin typeface="Gill Sans MT"/>
                <a:ea typeface="Majalla UI"/>
                <a:cs typeface="Majalla UI"/>
              </a:rPr>
              <a:t>أ - دوائر قضايا القصاص والحدود. ب - دوائر القضايا </a:t>
            </a:r>
            <a:r>
              <a:rPr lang="ar-EG" sz="2600" dirty="0" err="1" smtClean="0">
                <a:latin typeface="Gill Sans MT"/>
                <a:ea typeface="Majalla UI"/>
                <a:cs typeface="Majalla UI"/>
              </a:rPr>
              <a:t>التعزيرية</a:t>
            </a:r>
            <a:r>
              <a:rPr lang="ar-EG" sz="2600" dirty="0" smtClean="0">
                <a:latin typeface="Gill Sans MT"/>
                <a:ea typeface="Majalla UI"/>
                <a:cs typeface="Majalla UI"/>
              </a:rPr>
              <a:t>. </a:t>
            </a:r>
            <a:r>
              <a:rPr lang="ar-SA" sz="2600" dirty="0" smtClean="0">
                <a:latin typeface="Gill Sans MT"/>
                <a:ea typeface="Majalla UI"/>
                <a:cs typeface="Majalla UI"/>
              </a:rPr>
              <a:t>ج - دوائر قضايا الأحداث. )</a:t>
            </a:r>
            <a:endParaRPr lang="en-US" sz="2600" dirty="0" smtClean="0">
              <a:cs typeface="Arial" pitchFamily="34" charset="0"/>
            </a:endParaRPr>
          </a:p>
          <a:p>
            <a:pPr rtl="1">
              <a:lnSpc>
                <a:spcPct val="90000"/>
              </a:lnSpc>
              <a:buFont typeface="Wingdings" pitchFamily="2" charset="2"/>
              <a:buChar char="v"/>
            </a:pPr>
            <a:r>
              <a:rPr lang="ar-JO" sz="2600" dirty="0" smtClean="0">
                <a:cs typeface="Arial" pitchFamily="34" charset="0"/>
              </a:rPr>
              <a:t> محكمة الأحوال الشخصية.</a:t>
            </a:r>
            <a:endParaRPr lang="en-US" sz="2600" dirty="0" smtClean="0">
              <a:cs typeface="Arial" pitchFamily="34" charset="0"/>
            </a:endParaRPr>
          </a:p>
          <a:p>
            <a:pPr rtl="1">
              <a:lnSpc>
                <a:spcPct val="90000"/>
              </a:lnSpc>
              <a:buFont typeface="Wingdings" pitchFamily="2" charset="2"/>
              <a:buChar char="v"/>
            </a:pPr>
            <a:r>
              <a:rPr lang="ar-JO" sz="2600" dirty="0" smtClean="0">
                <a:cs typeface="Arial" pitchFamily="34" charset="0"/>
              </a:rPr>
              <a:t> المحكمة التجارية</a:t>
            </a:r>
            <a:endParaRPr lang="en-US" sz="2600" dirty="0" smtClean="0">
              <a:cs typeface="Arial" pitchFamily="34" charset="0"/>
            </a:endParaRPr>
          </a:p>
          <a:p>
            <a:pPr rtl="1">
              <a:lnSpc>
                <a:spcPct val="90000"/>
              </a:lnSpc>
              <a:buFont typeface="Wingdings" pitchFamily="2" charset="2"/>
              <a:buChar char="v"/>
            </a:pPr>
            <a:r>
              <a:rPr lang="ar-JO" sz="2600" dirty="0" smtClean="0">
                <a:cs typeface="Arial" pitchFamily="34" charset="0"/>
              </a:rPr>
              <a:t> المحكمة العمالية</a:t>
            </a:r>
            <a:endParaRPr lang="en-US" sz="2600" dirty="0" smtClean="0">
              <a:cs typeface="Arial" pitchFamily="34" charset="0"/>
            </a:endParaRPr>
          </a:p>
          <a:p>
            <a:pPr rtl="1">
              <a:lnSpc>
                <a:spcPct val="90000"/>
              </a:lnSpc>
            </a:pPr>
            <a:r>
              <a:rPr lang="ar-SA" sz="2600" b="1" dirty="0" smtClean="0">
                <a:cs typeface="Arial" pitchFamily="34" charset="0"/>
              </a:rPr>
              <a:t>2ـ المحاكم العامة </a:t>
            </a:r>
            <a:r>
              <a:rPr lang="ar-SA" sz="2200" dirty="0" smtClean="0">
                <a:cs typeface="Arial" pitchFamily="34" charset="0"/>
              </a:rPr>
              <a:t>(</a:t>
            </a:r>
            <a:r>
              <a:rPr lang="ar-SA" sz="2200" dirty="0" smtClean="0">
                <a:latin typeface="Gill Sans MT"/>
                <a:cs typeface="Times New Roman" pitchFamily="18" charset="0"/>
              </a:rPr>
              <a:t>تختص بما </a:t>
            </a:r>
            <a:r>
              <a:rPr lang="ar-SA" sz="2200" dirty="0" err="1" smtClean="0">
                <a:latin typeface="Gill Sans MT"/>
                <a:cs typeface="Times New Roman" pitchFamily="18" charset="0"/>
              </a:rPr>
              <a:t>يخارج</a:t>
            </a:r>
            <a:r>
              <a:rPr lang="ar-SA" sz="2200" dirty="0" smtClean="0">
                <a:latin typeface="Gill Sans MT"/>
                <a:cs typeface="Times New Roman" pitchFamily="18" charset="0"/>
              </a:rPr>
              <a:t> من نطاق اختصاصات المحاكم </a:t>
            </a:r>
            <a:r>
              <a:rPr lang="ar-SA" sz="2200" dirty="0" err="1" smtClean="0">
                <a:latin typeface="Gill Sans MT"/>
                <a:cs typeface="Times New Roman" pitchFamily="18" charset="0"/>
              </a:rPr>
              <a:t>الآخرى</a:t>
            </a:r>
            <a:r>
              <a:rPr lang="ar-SA" sz="2200" dirty="0" smtClean="0">
                <a:latin typeface="Gill Sans MT"/>
                <a:cs typeface="Times New Roman" pitchFamily="18" charset="0"/>
              </a:rPr>
              <a:t>)</a:t>
            </a:r>
            <a:endParaRPr lang="ar-SA" sz="2200" dirty="0" smtClean="0">
              <a:cs typeface="Arial" pitchFamily="34" charset="0"/>
            </a:endParaRPr>
          </a:p>
          <a:p>
            <a:pPr rtl="1">
              <a:lnSpc>
                <a:spcPct val="90000"/>
              </a:lnSpc>
            </a:pPr>
            <a:endParaRPr lang="en-US" sz="2600" b="1" dirty="0" smtClean="0">
              <a:cs typeface="Arial" pitchFamily="34" charset="0"/>
            </a:endParaRPr>
          </a:p>
          <a:p>
            <a:pPr rtl="1" eaLnBrk="1" hangingPunct="1">
              <a:lnSpc>
                <a:spcPct val="90000"/>
              </a:lnSpc>
              <a:buFont typeface="Wingdings 2" pitchFamily="18" charset="2"/>
              <a:buNone/>
            </a:pPr>
            <a:endParaRPr lang="en-US" sz="2600" dirty="0" smtClean="0">
              <a:cs typeface="Arial" pitchFamily="34" charset="0"/>
            </a:endParaRPr>
          </a:p>
        </p:txBody>
      </p:sp>
      <p:sp>
        <p:nvSpPr>
          <p:cNvPr id="54276" name="Slide Number Placeholder 4"/>
          <p:cNvSpPr>
            <a:spLocks noGrp="1"/>
          </p:cNvSpPr>
          <p:nvPr>
            <p:ph type="sldNum" sz="quarter" idx="4294967295"/>
          </p:nvPr>
        </p:nvSpPr>
        <p:spPr bwMode="auto">
          <a:xfrm>
            <a:off x="0" y="6376988"/>
            <a:ext cx="571500" cy="365125"/>
          </a:xfrm>
          <a:prstGeom prst="rect">
            <a:avLst/>
          </a:prstGeom>
          <a:noFill/>
          <a:ln>
            <a:miter lim="800000"/>
            <a:headEnd/>
            <a:tailEnd/>
          </a:ln>
        </p:spPr>
        <p:txBody>
          <a:bodyPr/>
          <a:lstStyle/>
          <a:p>
            <a:fld id="{80BB10D4-8901-4534-872D-BAD8C95D6F36}" type="slidenum">
              <a:rPr lang="ar-SA" smtClean="0">
                <a:cs typeface="Arial" pitchFamily="34" charset="0"/>
              </a:rPr>
              <a:pPr/>
              <a:t>6</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8013" y="381000"/>
            <a:ext cx="9297987" cy="944563"/>
          </a:xfrm>
        </p:spPr>
        <p:txBody>
          <a:bodyPr>
            <a:normAutofit fontScale="90000"/>
          </a:bodyPr>
          <a:lstStyle/>
          <a:p>
            <a:pPr algn="ctr" rtl="1" eaLnBrk="1" fontAlgn="auto" hangingPunct="1">
              <a:spcAft>
                <a:spcPts val="0"/>
              </a:spcAft>
              <a:defRPr/>
            </a:pPr>
            <a:r>
              <a:rPr lang="ar-SA" b="1" dirty="0" smtClean="0">
                <a:cs typeface="Simplified Arabic" pitchFamily="2" charset="-78"/>
              </a:rPr>
              <a:t/>
            </a:r>
            <a:br>
              <a:rPr lang="ar-SA" b="1" dirty="0" smtClean="0">
                <a:cs typeface="Simplified Arabic" pitchFamily="2" charset="-78"/>
              </a:rPr>
            </a:br>
            <a:r>
              <a:rPr lang="en-US" sz="3600" b="1" dirty="0" smtClean="0"/>
              <a:t>2</a:t>
            </a:r>
            <a:r>
              <a:rPr lang="ar-JO" sz="3600" b="1" dirty="0" smtClean="0"/>
              <a:t>: قضاء الدرجة الثانية (محاكم الاستئناف)</a:t>
            </a:r>
            <a:r>
              <a:rPr lang="ar-SA" b="1" dirty="0" smtClean="0">
                <a:ea typeface="Majalla UI"/>
                <a:cs typeface="Majalla UI"/>
              </a:rPr>
              <a:t/>
            </a:r>
            <a:br>
              <a:rPr lang="ar-SA" b="1" dirty="0" smtClean="0">
                <a:ea typeface="Majalla UI"/>
                <a:cs typeface="Majalla UI"/>
              </a:rPr>
            </a:br>
            <a:endParaRPr lang="en-US" dirty="0"/>
          </a:p>
        </p:txBody>
      </p:sp>
      <p:sp>
        <p:nvSpPr>
          <p:cNvPr id="55299" name="Content Placeholder 2"/>
          <p:cNvSpPr>
            <a:spLocks noGrp="1"/>
          </p:cNvSpPr>
          <p:nvPr>
            <p:ph sz="quarter" idx="4294967295"/>
          </p:nvPr>
        </p:nvSpPr>
        <p:spPr>
          <a:xfrm>
            <a:off x="458788" y="1371600"/>
            <a:ext cx="9447212" cy="4876800"/>
          </a:xfrm>
        </p:spPr>
        <p:txBody>
          <a:bodyPr/>
          <a:lstStyle/>
          <a:p>
            <a:pPr rtl="1" eaLnBrk="1" hangingPunct="1">
              <a:buFont typeface="Wingdings" pitchFamily="2" charset="2"/>
              <a:buChar char="v"/>
            </a:pPr>
            <a:r>
              <a:rPr lang="ar-SA" sz="2800" b="1" smtClean="0">
                <a:ea typeface="Majalla UI"/>
                <a:cs typeface="Majalla UI"/>
              </a:rPr>
              <a:t>اختصاصاتها:</a:t>
            </a:r>
          </a:p>
          <a:p>
            <a:pPr rtl="1" eaLnBrk="1" hangingPunct="1"/>
            <a:r>
              <a:rPr lang="ar-EG" sz="2800" smtClean="0">
                <a:ea typeface="Majalla UI"/>
                <a:cs typeface="Majalla UI"/>
              </a:rPr>
              <a:t>النظر في الأحكام القابلة للاستئناف الصادرة من محاكم الدرجة الأولى</a:t>
            </a:r>
            <a:r>
              <a:rPr lang="ar-SA" sz="2800" smtClean="0">
                <a:ea typeface="Majalla UI"/>
                <a:cs typeface="Majalla UI"/>
              </a:rPr>
              <a:t> وتحكم بعد سماع أقوال الخصوم .</a:t>
            </a:r>
          </a:p>
          <a:p>
            <a:pPr rtl="1" eaLnBrk="1" hangingPunct="1">
              <a:buFont typeface="Wingdings" pitchFamily="2" charset="2"/>
              <a:buChar char="v"/>
            </a:pPr>
            <a:r>
              <a:rPr lang="ar-EG" sz="2800" b="1" smtClean="0">
                <a:ea typeface="Times New Roman" pitchFamily="18" charset="0"/>
                <a:cs typeface="Simplified Arabic" pitchFamily="18" charset="-78"/>
              </a:rPr>
              <a:t>تؤلف محاكم الاستئناف من دوائر متخصصة هي</a:t>
            </a:r>
            <a:endParaRPr lang="en-US" sz="2800" b="1" smtClean="0">
              <a:ea typeface="Times New Roman" pitchFamily="18" charset="0"/>
              <a:cs typeface="Simplified Arabic" pitchFamily="18" charset="-78"/>
            </a:endParaRPr>
          </a:p>
          <a:p>
            <a:pPr rtl="1" eaLnBrk="1" hangingPunct="1"/>
            <a:r>
              <a:rPr lang="en-US" sz="2800" smtClean="0">
                <a:ea typeface="Times New Roman" pitchFamily="18" charset="0"/>
                <a:cs typeface="Simplified Arabic" pitchFamily="18" charset="-78"/>
              </a:rPr>
              <a:t>1</a:t>
            </a:r>
            <a:r>
              <a:rPr lang="ar-EG" sz="2800" smtClean="0">
                <a:ea typeface="Times New Roman" pitchFamily="18" charset="0"/>
                <a:cs typeface="Simplified Arabic" pitchFamily="18" charset="-78"/>
              </a:rPr>
              <a:t> </a:t>
            </a:r>
            <a:r>
              <a:rPr lang="en-US" sz="2800" smtClean="0">
                <a:ea typeface="Times New Roman" pitchFamily="18" charset="0"/>
                <a:cs typeface="Simplified Arabic" pitchFamily="18" charset="-78"/>
              </a:rPr>
              <a:t> _</a:t>
            </a:r>
            <a:r>
              <a:rPr lang="ar-EG" sz="2800" smtClean="0">
                <a:ea typeface="Times New Roman" pitchFamily="18" charset="0"/>
                <a:cs typeface="Simplified Arabic" pitchFamily="18" charset="-78"/>
              </a:rPr>
              <a:t>الدوائر الحقوقية. </a:t>
            </a:r>
            <a:endParaRPr lang="en-US" sz="2800" smtClean="0">
              <a:cs typeface="Times New Roman" pitchFamily="18" charset="0"/>
            </a:endParaRPr>
          </a:p>
          <a:p>
            <a:pPr rtl="1" eaLnBrk="1" hangingPunct="1"/>
            <a:r>
              <a:rPr lang="en-US" sz="2800" smtClean="0">
                <a:cs typeface="Simplified Arabic" pitchFamily="18" charset="-78"/>
              </a:rPr>
              <a:t>2</a:t>
            </a:r>
            <a:r>
              <a:rPr lang="ar-EG" sz="2800" smtClean="0">
                <a:cs typeface="Simplified Arabic" pitchFamily="18" charset="-78"/>
              </a:rPr>
              <a:t>-</a:t>
            </a:r>
            <a:r>
              <a:rPr lang="en-US" sz="2800" smtClean="0">
                <a:cs typeface="Simplified Arabic" pitchFamily="18" charset="-78"/>
              </a:rPr>
              <a:t> </a:t>
            </a:r>
            <a:r>
              <a:rPr lang="ar-EG" sz="2800" smtClean="0">
                <a:cs typeface="Simplified Arabic" pitchFamily="18" charset="-78"/>
              </a:rPr>
              <a:t> الدوائر الجزائية. </a:t>
            </a:r>
            <a:endParaRPr lang="en-US" sz="2800" smtClean="0">
              <a:cs typeface="Times New Roman" pitchFamily="18" charset="0"/>
            </a:endParaRPr>
          </a:p>
          <a:p>
            <a:pPr rtl="1" eaLnBrk="1" hangingPunct="1"/>
            <a:r>
              <a:rPr lang="en-US" sz="2800" smtClean="0">
                <a:cs typeface="Simplified Arabic" pitchFamily="18" charset="-78"/>
              </a:rPr>
              <a:t>3</a:t>
            </a:r>
            <a:r>
              <a:rPr lang="ar-EG" sz="2800" smtClean="0">
                <a:cs typeface="Simplified Arabic" pitchFamily="18" charset="-78"/>
              </a:rPr>
              <a:t>- دوائر الأحوال الشخصية. </a:t>
            </a:r>
            <a:endParaRPr lang="en-US" sz="2800" smtClean="0">
              <a:cs typeface="Arial" pitchFamily="34" charset="0"/>
            </a:endParaRPr>
          </a:p>
          <a:p>
            <a:pPr rtl="1" eaLnBrk="1" hangingPunct="1"/>
            <a:r>
              <a:rPr lang="en-US" sz="2800" smtClean="0">
                <a:cs typeface="Simplified Arabic" pitchFamily="18" charset="-78"/>
              </a:rPr>
              <a:t>4</a:t>
            </a:r>
            <a:r>
              <a:rPr lang="ar-EG" sz="2800" smtClean="0">
                <a:cs typeface="Simplified Arabic" pitchFamily="18" charset="-78"/>
              </a:rPr>
              <a:t>- الدوائر التجارية. </a:t>
            </a:r>
            <a:endParaRPr lang="en-US" sz="2800" smtClean="0">
              <a:cs typeface="Arial" pitchFamily="34" charset="0"/>
            </a:endParaRPr>
          </a:p>
          <a:p>
            <a:pPr eaLnBrk="1" hangingPunct="1"/>
            <a:r>
              <a:rPr lang="en-US" sz="2800" smtClean="0">
                <a:latin typeface="Times New Roman" pitchFamily="18" charset="0"/>
                <a:ea typeface="AL-Mohanad"/>
                <a:cs typeface="AL-Mohanad"/>
              </a:rPr>
              <a:t> </a:t>
            </a:r>
            <a:r>
              <a:rPr lang="ar-SA" sz="2800" smtClean="0">
                <a:latin typeface="Times New Roman" pitchFamily="18" charset="0"/>
                <a:ea typeface="AL-Mohanad"/>
                <a:cs typeface="AL-Mohanad"/>
              </a:rPr>
              <a:t>- الدوائر العمالية</a:t>
            </a:r>
            <a:r>
              <a:rPr lang="en-US" sz="2800" smtClean="0">
                <a:latin typeface="Times New Roman" pitchFamily="18" charset="0"/>
                <a:ea typeface="AL-Mohanad"/>
                <a:cs typeface="AL-Mohanad"/>
              </a:rPr>
              <a:t>5</a:t>
            </a:r>
            <a:endParaRPr lang="en-US" sz="2800" smtClean="0">
              <a:cs typeface="Arial" pitchFamily="34" charset="0"/>
            </a:endParaRPr>
          </a:p>
          <a:p>
            <a:pPr rtl="1" eaLnBrk="1" hangingPunct="1"/>
            <a:endParaRPr lang="en-US" sz="2400" smtClean="0">
              <a:cs typeface="Arial" pitchFamily="34" charset="0"/>
            </a:endParaRPr>
          </a:p>
        </p:txBody>
      </p:sp>
      <p:sp>
        <p:nvSpPr>
          <p:cNvPr id="55300" name="Slide Number Placeholder 4"/>
          <p:cNvSpPr>
            <a:spLocks noGrp="1"/>
          </p:cNvSpPr>
          <p:nvPr>
            <p:ph type="sldNum" sz="quarter" idx="4294967295"/>
          </p:nvPr>
        </p:nvSpPr>
        <p:spPr bwMode="auto">
          <a:xfrm>
            <a:off x="0" y="6376988"/>
            <a:ext cx="571500" cy="365125"/>
          </a:xfrm>
          <a:prstGeom prst="rect">
            <a:avLst/>
          </a:prstGeom>
          <a:noFill/>
          <a:ln>
            <a:miter lim="800000"/>
            <a:headEnd/>
            <a:tailEnd/>
          </a:ln>
        </p:spPr>
        <p:txBody>
          <a:bodyPr/>
          <a:lstStyle/>
          <a:p>
            <a:fld id="{9147EF5B-3426-42CB-841F-4A102D63A0A3}" type="slidenum">
              <a:rPr lang="ar-SA" smtClean="0">
                <a:cs typeface="Arial" pitchFamily="34" charset="0"/>
              </a:rPr>
              <a:pPr/>
              <a:t>7</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5213" y="274638"/>
            <a:ext cx="8840787" cy="1020762"/>
          </a:xfrm>
        </p:spPr>
        <p:txBody>
          <a:bodyPr>
            <a:normAutofit fontScale="90000"/>
          </a:bodyPr>
          <a:lstStyle/>
          <a:p>
            <a:pPr algn="ctr" rtl="1" eaLnBrk="1" fontAlgn="auto" hangingPunct="1">
              <a:spcAft>
                <a:spcPts val="0"/>
              </a:spcAft>
              <a:defRPr/>
            </a:pPr>
            <a:r>
              <a:rPr lang="ar-SA" b="1" dirty="0" smtClean="0">
                <a:cs typeface="Simplified Arabic" pitchFamily="2" charset="-78"/>
              </a:rPr>
              <a:t/>
            </a:r>
            <a:br>
              <a:rPr lang="ar-SA" b="1" dirty="0" smtClean="0">
                <a:cs typeface="Simplified Arabic" pitchFamily="2" charset="-78"/>
              </a:rPr>
            </a:br>
            <a:r>
              <a:rPr lang="en-US" sz="3600" b="1" dirty="0" smtClean="0">
                <a:cs typeface="Simplified Arabic" pitchFamily="2" charset="-78"/>
              </a:rPr>
              <a:t>3</a:t>
            </a:r>
            <a:r>
              <a:rPr lang="ar-JO" sz="3600" b="1" dirty="0" smtClean="0"/>
              <a:t>: القضاء العالي (المحكمة العليا)</a:t>
            </a:r>
            <a:r>
              <a:rPr lang="en-US" sz="3600" b="1" dirty="0" smtClean="0">
                <a:cs typeface="Simplified Arabic" pitchFamily="2" charset="-78"/>
              </a:rPr>
              <a:t/>
            </a:r>
            <a:br>
              <a:rPr lang="en-US" sz="3600" b="1" dirty="0" smtClean="0">
                <a:cs typeface="Simplified Arabic" pitchFamily="2" charset="-78"/>
              </a:rPr>
            </a:br>
            <a:endParaRPr lang="en-US" sz="3600" dirty="0"/>
          </a:p>
        </p:txBody>
      </p:sp>
      <p:sp>
        <p:nvSpPr>
          <p:cNvPr id="23555" name="Content Placeholder 2"/>
          <p:cNvSpPr>
            <a:spLocks noGrp="1"/>
          </p:cNvSpPr>
          <p:nvPr>
            <p:ph sz="quarter" idx="4294967295"/>
          </p:nvPr>
        </p:nvSpPr>
        <p:spPr>
          <a:xfrm>
            <a:off x="0" y="1447800"/>
            <a:ext cx="9601200" cy="4800600"/>
          </a:xfrm>
        </p:spPr>
        <p:txBody>
          <a:bodyPr/>
          <a:lstStyle/>
          <a:p>
            <a:pPr rtl="1" eaLnBrk="1" hangingPunct="1">
              <a:buFont typeface="Wingdings" pitchFamily="2" charset="2"/>
              <a:buChar char="v"/>
            </a:pPr>
            <a:r>
              <a:rPr lang="ar-SA" sz="2800" b="1" smtClean="0">
                <a:ea typeface="Majalla UI"/>
                <a:cs typeface="Majalla UI"/>
              </a:rPr>
              <a:t>اختصاصاتها:</a:t>
            </a:r>
          </a:p>
          <a:p>
            <a:pPr rtl="1" eaLnBrk="1" hangingPunct="1">
              <a:buFont typeface="Wingdings" pitchFamily="2" charset="2"/>
              <a:buChar char="§"/>
            </a:pPr>
            <a:r>
              <a:rPr lang="ar-SA" sz="2800" smtClean="0">
                <a:ea typeface="Majalla UI"/>
                <a:cs typeface="Majalla UI"/>
              </a:rPr>
              <a:t>مراقبة سلامة تطبيق أحكام الشريعة الإسلامية والانظمة والتشريعات</a:t>
            </a:r>
            <a:endParaRPr lang="ar-SA" sz="2800" b="1" smtClean="0">
              <a:ea typeface="Majalla UI"/>
              <a:cs typeface="Majalla UI"/>
            </a:endParaRPr>
          </a:p>
          <a:p>
            <a:pPr rtl="1" eaLnBrk="1" hangingPunct="1">
              <a:buFont typeface="Wingdings" pitchFamily="2" charset="2"/>
              <a:buChar char="§"/>
            </a:pPr>
            <a:r>
              <a:rPr lang="ar-SA" sz="2800" smtClean="0">
                <a:ea typeface="Majalla UI"/>
                <a:cs typeface="Majalla UI"/>
              </a:rPr>
              <a:t>مراجعة الاحكام والقرارات الصادرة من محاكم الاستئناف بالقتل او القطع ...الخ.</a:t>
            </a:r>
          </a:p>
          <a:p>
            <a:pPr rtl="1" eaLnBrk="1" hangingPunct="1">
              <a:buFont typeface="Wingdings" pitchFamily="2" charset="2"/>
              <a:buChar char="§"/>
            </a:pPr>
            <a:r>
              <a:rPr lang="ar-SA" sz="2800" smtClean="0">
                <a:ea typeface="Majalla UI"/>
                <a:cs typeface="Majalla UI"/>
              </a:rPr>
              <a:t>القضايا التى يكون محل الاعتراض فيها: (مخالفة الشريعة- عدم الاختصاص – عيب في التشكيل – خطأ في تكييف الوقائع)</a:t>
            </a:r>
          </a:p>
          <a:p>
            <a:pPr rtl="1" eaLnBrk="1" hangingPunct="1">
              <a:buFont typeface="Wingdings" pitchFamily="2" charset="2"/>
              <a:buChar char="v"/>
            </a:pPr>
            <a:r>
              <a:rPr lang="ar-EG" sz="2800" smtClean="0">
                <a:cs typeface="Arial" pitchFamily="34" charset="0"/>
              </a:rPr>
              <a:t>مقر المحكمة العليا</a:t>
            </a:r>
            <a:endParaRPr lang="ar-SA" sz="2800" smtClean="0">
              <a:cs typeface="Arial" pitchFamily="34" charset="0"/>
            </a:endParaRPr>
          </a:p>
          <a:p>
            <a:pPr rtl="1" eaLnBrk="1" hangingPunct="1">
              <a:buFont typeface="Wingdings" pitchFamily="2" charset="2"/>
              <a:buChar char="v"/>
            </a:pPr>
            <a:r>
              <a:rPr lang="ar-SA" sz="2800" smtClean="0">
                <a:ea typeface="Majalla UI"/>
                <a:cs typeface="Majalla UI"/>
              </a:rPr>
              <a:t>تتألف من دوائر بحسب الحاجة ( 3 الى 5 قضاة في الجزائية)</a:t>
            </a:r>
          </a:p>
          <a:p>
            <a:pPr rtl="1" eaLnBrk="1" hangingPunct="1"/>
            <a:endParaRPr lang="ar-SA" sz="2800" smtClean="0">
              <a:ea typeface="Majalla UI"/>
              <a:cs typeface="Majalla UI"/>
            </a:endParaRPr>
          </a:p>
          <a:p>
            <a:pPr rtl="1" eaLnBrk="1" hangingPunct="1"/>
            <a:endParaRPr lang="ar-SA" sz="2800" smtClean="0">
              <a:ea typeface="Majalla UI"/>
              <a:cs typeface="Majalla UI"/>
            </a:endParaRPr>
          </a:p>
          <a:p>
            <a:pPr rtl="1" eaLnBrk="1" hangingPunct="1">
              <a:buFont typeface="Wingdings 2" pitchFamily="18" charset="2"/>
              <a:buNone/>
            </a:pPr>
            <a:endParaRPr lang="en-US" smtClean="0">
              <a:cs typeface="Arial" pitchFamily="34" charset="0"/>
            </a:endParaRPr>
          </a:p>
        </p:txBody>
      </p:sp>
      <p:sp>
        <p:nvSpPr>
          <p:cNvPr id="56324" name="Slide Number Placeholder 4"/>
          <p:cNvSpPr>
            <a:spLocks noGrp="1"/>
          </p:cNvSpPr>
          <p:nvPr>
            <p:ph type="sldNum" sz="quarter" idx="4294967295"/>
          </p:nvPr>
        </p:nvSpPr>
        <p:spPr bwMode="auto">
          <a:xfrm>
            <a:off x="0" y="6376988"/>
            <a:ext cx="571500" cy="365125"/>
          </a:xfrm>
          <a:prstGeom prst="rect">
            <a:avLst/>
          </a:prstGeom>
          <a:noFill/>
          <a:ln>
            <a:miter lim="800000"/>
            <a:headEnd/>
            <a:tailEnd/>
          </a:ln>
        </p:spPr>
        <p:txBody>
          <a:bodyPr/>
          <a:lstStyle/>
          <a:p>
            <a:fld id="{EACABCB5-3257-49E6-92FF-4B3BC02A0973}" type="slidenum">
              <a:rPr lang="ar-SA" smtClean="0">
                <a:cs typeface="Arial" pitchFamily="34" charset="0"/>
              </a:rPr>
              <a:pPr/>
              <a:t>8</a:t>
            </a:fld>
            <a:endParaRPr lang="en-US" smtClean="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452670" y="0"/>
            <a:ext cx="5072098" cy="71437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a:solidFill>
                  <a:sysClr val="windowText" lastClr="000000"/>
                </a:solidFill>
                <a:cs typeface="AL-Mohanad Bold" pitchFamily="2" charset="-78"/>
              </a:rPr>
              <a:t>ثالثا : القواعد</a:t>
            </a:r>
            <a:r>
              <a:rPr lang="ar-SA" b="1" dirty="0">
                <a:solidFill>
                  <a:srgbClr val="FF0000"/>
                </a:solidFill>
                <a:cs typeface="AL-Mohanad Bold" pitchFamily="2" charset="-78"/>
              </a:rPr>
              <a:t> </a:t>
            </a:r>
            <a:r>
              <a:rPr lang="ar-SA" sz="3200" b="1" dirty="0">
                <a:solidFill>
                  <a:sysClr val="windowText" lastClr="000000"/>
                </a:solidFill>
                <a:cs typeface="AL-Mohanad Bold" pitchFamily="2" charset="-78"/>
              </a:rPr>
              <a:t>الخاصة</a:t>
            </a:r>
            <a:r>
              <a:rPr lang="ar-SA" b="1" dirty="0">
                <a:solidFill>
                  <a:srgbClr val="FF0000"/>
                </a:solidFill>
                <a:cs typeface="AL-Mohanad Bold" pitchFamily="2" charset="-78"/>
              </a:rPr>
              <a:t> </a:t>
            </a:r>
            <a:r>
              <a:rPr lang="ar-SA" sz="3200" b="1" dirty="0">
                <a:solidFill>
                  <a:sysClr val="windowText" lastClr="000000"/>
                </a:solidFill>
                <a:cs typeface="AL-Mohanad Bold" pitchFamily="2" charset="-78"/>
              </a:rPr>
              <a:t>بالالتزامات</a:t>
            </a:r>
            <a:r>
              <a:rPr lang="ar-SA" b="1" dirty="0">
                <a:solidFill>
                  <a:srgbClr val="FF0000"/>
                </a:solidFill>
                <a:cs typeface="AL-Mohanad Bold" pitchFamily="2" charset="-78"/>
              </a:rPr>
              <a:t> </a:t>
            </a:r>
            <a:r>
              <a:rPr lang="ar-SA" sz="3200" b="1" dirty="0">
                <a:solidFill>
                  <a:sysClr val="windowText" lastClr="000000"/>
                </a:solidFill>
                <a:cs typeface="AL-Mohanad Bold" pitchFamily="2" charset="-78"/>
              </a:rPr>
              <a:t>التجارية</a:t>
            </a:r>
            <a:endParaRPr lang="en-US" sz="3200" b="1" dirty="0">
              <a:solidFill>
                <a:sysClr val="windowText" lastClr="000000"/>
              </a:solidFill>
              <a:cs typeface="AL-Mohanad Bold" pitchFamily="2" charset="-78"/>
            </a:endParaRPr>
          </a:p>
        </p:txBody>
      </p:sp>
      <p:sp>
        <p:nvSpPr>
          <p:cNvPr id="3" name="Rectangle 3"/>
          <p:cNvSpPr txBox="1">
            <a:spLocks noRot="1" noChangeArrowheads="1"/>
          </p:cNvSpPr>
          <p:nvPr/>
        </p:nvSpPr>
        <p:spPr>
          <a:xfrm>
            <a:off x="166654" y="1142984"/>
            <a:ext cx="9572692" cy="307183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solidFill>
                  <a:srgbClr val="FF0000"/>
                </a:solidFill>
              </a:rPr>
              <a:t>1- التضامن :</a:t>
            </a:r>
          </a:p>
          <a:p>
            <a:pPr algn="just">
              <a:defRPr/>
            </a:pPr>
            <a:r>
              <a:rPr lang="ar-SA" sz="2800" b="1" dirty="0">
                <a:solidFill>
                  <a:sysClr val="windowText" lastClr="000000"/>
                </a:solidFill>
              </a:rPr>
              <a:t>يقصد بالتضامن عدم انقسام الدين بين المدينين عند تعددهم في علاقة قانونية واحدة بحيث لا يسأل كل مدين منهم بمقدار نصيبه في الدين فحسب ولكن يلتزم بالوفاء بكامل قيمة الدين الذي في ذمته وذمة باقي المدينين معه في العلاقة </a:t>
            </a:r>
            <a:r>
              <a:rPr lang="ar-SA" sz="2800" b="1" dirty="0" smtClean="0">
                <a:solidFill>
                  <a:sysClr val="windowText" lastClr="000000"/>
                </a:solidFill>
              </a:rPr>
              <a:t>. </a:t>
            </a:r>
          </a:p>
          <a:p>
            <a:pPr algn="just">
              <a:defRPr/>
            </a:pPr>
            <a:r>
              <a:rPr lang="ar-SA" sz="2800" b="1" dirty="0" smtClean="0">
                <a:solidFill>
                  <a:sysClr val="windowText" lastClr="000000"/>
                </a:solidFill>
              </a:rPr>
              <a:t>في المعاملات التجارية التضامن مفترض بين المدينين عند تعددهم دون حاجة إلى اتفاق أو نص.</a:t>
            </a:r>
            <a:endParaRPr lang="en-US" sz="2800" b="1" dirty="0" smtClean="0">
              <a:solidFill>
                <a:sysClr val="windowText" lastClr="000000"/>
              </a:solidFill>
            </a:endParaRPr>
          </a:p>
          <a:p>
            <a:pPr algn="just">
              <a:defRPr/>
            </a:pPr>
            <a:endParaRPr lang="en-US" sz="2800" b="1" dirty="0">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3308</TotalTime>
  <Words>845</Words>
  <Application>Microsoft Office PowerPoint</Application>
  <PresentationFormat>A4 Paper (210x297 mm)‎</PresentationFormat>
  <Paragraphs>72</Paragraphs>
  <Slides>12</Slides>
  <Notes>6</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Office Theme</vt:lpstr>
      <vt:lpstr>الشريحة 1</vt:lpstr>
      <vt:lpstr>المحاضرة الخامسة: النظام القانوني  للأعمال التجارية</vt:lpstr>
      <vt:lpstr>الشريحة 3</vt:lpstr>
      <vt:lpstr>الشريحة 4</vt:lpstr>
      <vt:lpstr>الشريحة 5</vt:lpstr>
      <vt:lpstr>  القضاء العادي   </vt:lpstr>
      <vt:lpstr> 2: قضاء الدرجة الثانية (محاكم الاستئناف) </vt:lpstr>
      <vt:lpstr> 3: القضاء العالي (المحكمة العليا) </vt:lpstr>
      <vt:lpstr>الشريحة 9</vt:lpstr>
      <vt:lpstr>الشريحة 10</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balsabbgh</cp:lastModifiedBy>
  <cp:revision>275</cp:revision>
  <dcterms:created xsi:type="dcterms:W3CDTF">2009-10-14T19:14:34Z</dcterms:created>
  <dcterms:modified xsi:type="dcterms:W3CDTF">2012-10-01T12:18:49Z</dcterms:modified>
</cp:coreProperties>
</file>