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57" r:id="rId3"/>
    <p:sldId id="355" r:id="rId4"/>
    <p:sldId id="364" r:id="rId5"/>
    <p:sldId id="374" r:id="rId6"/>
    <p:sldId id="370" r:id="rId7"/>
    <p:sldId id="365" r:id="rId8"/>
    <p:sldId id="375" r:id="rId9"/>
    <p:sldId id="371" r:id="rId10"/>
    <p:sldId id="372" r:id="rId11"/>
    <p:sldId id="366" r:id="rId12"/>
    <p:sldId id="373" r:id="rId13"/>
    <p:sldId id="367" r:id="rId14"/>
    <p:sldId id="376" r:id="rId15"/>
    <p:sldId id="368" r:id="rId16"/>
    <p:sldId id="369" r:id="rId17"/>
  </p:sldIdLst>
  <p:sldSz cx="9906000" cy="6858000" type="A4"/>
  <p:notesSz cx="6858000" cy="9144000"/>
  <p:defaultTex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AD9968"/>
    <a:srgbClr val="3B84AF"/>
    <a:srgbClr val="FF3300"/>
    <a:srgbClr val="009900"/>
    <a:srgbClr val="000000"/>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94664" autoAdjust="0"/>
  </p:normalViewPr>
  <p:slideViewPr>
    <p:cSldViewPr>
      <p:cViewPr>
        <p:scale>
          <a:sx n="70" d="100"/>
          <a:sy n="70" d="100"/>
        </p:scale>
        <p:origin x="-2616" y="-906"/>
      </p:cViewPr>
      <p:guideLst>
        <p:guide orient="horz" pos="2160"/>
        <p:guide pos="3120"/>
      </p:guideLst>
    </p:cSldViewPr>
  </p:slideViewPr>
  <p:notesTextViewPr>
    <p:cViewPr>
      <p:scale>
        <a:sx n="100" d="100"/>
        <a:sy n="100" d="100"/>
      </p:scale>
      <p:origin x="0" y="0"/>
    </p:cViewPr>
  </p:notesTextViewPr>
  <p:notesViewPr>
    <p:cSldViewPr>
      <p:cViewPr varScale="1">
        <p:scale>
          <a:sx n="55" d="100"/>
          <a:sy n="55" d="100"/>
        </p:scale>
        <p:origin x="-2856"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30945CE-8A67-4B82-8803-2C69724121F8}"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pPr rtl="1"/>
          <a:endParaRPr lang="ar-SA"/>
        </a:p>
      </dgm:t>
    </dgm:pt>
    <dgm:pt modelId="{1A719992-38A7-466F-B8DF-DCD9CA165042}">
      <dgm:prSet phldrT="[نص]" custT="1"/>
      <dgm:spPr>
        <a:solidFill>
          <a:srgbClr val="FFFFCC"/>
        </a:solidFill>
      </dgm:spPr>
      <dgm:t>
        <a:bodyPr/>
        <a:lstStyle/>
        <a:p>
          <a:pPr rtl="1"/>
          <a:r>
            <a:rPr lang="ar-SA" sz="2800" b="1" dirty="0" smtClean="0">
              <a:solidFill>
                <a:srgbClr val="FF0000"/>
              </a:solidFill>
            </a:rPr>
            <a:t>التزامات التجار</a:t>
          </a:r>
          <a:endParaRPr lang="ar-SA" sz="2800" dirty="0">
            <a:solidFill>
              <a:srgbClr val="FF0000"/>
            </a:solidFill>
          </a:endParaRPr>
        </a:p>
      </dgm:t>
    </dgm:pt>
    <dgm:pt modelId="{7AF8B95F-147C-44D2-AE3F-122A050B28C6}" type="parTrans" cxnId="{5670161A-0A66-4CDA-902E-070E0CFAD2D4}">
      <dgm:prSet/>
      <dgm:spPr/>
      <dgm:t>
        <a:bodyPr/>
        <a:lstStyle/>
        <a:p>
          <a:pPr rtl="1"/>
          <a:endParaRPr lang="ar-SA"/>
        </a:p>
      </dgm:t>
    </dgm:pt>
    <dgm:pt modelId="{0F73DE51-45B9-49CB-96BE-C0167E6D425B}" type="sibTrans" cxnId="{5670161A-0A66-4CDA-902E-070E0CFAD2D4}">
      <dgm:prSet/>
      <dgm:spPr/>
      <dgm:t>
        <a:bodyPr/>
        <a:lstStyle/>
        <a:p>
          <a:pPr rtl="1"/>
          <a:endParaRPr lang="ar-SA"/>
        </a:p>
      </dgm:t>
    </dgm:pt>
    <dgm:pt modelId="{05E453F9-312F-4A9D-AB6F-6475CE52CDB2}">
      <dgm:prSet phldrT="[نص]" custT="1"/>
      <dgm:spPr>
        <a:solidFill>
          <a:srgbClr val="FFFFCC"/>
        </a:solidFill>
      </dgm:spPr>
      <dgm:t>
        <a:bodyPr/>
        <a:lstStyle/>
        <a:p>
          <a:pPr rtl="1"/>
          <a:r>
            <a:rPr lang="ar-SA" sz="2400" b="1" dirty="0" smtClean="0">
              <a:solidFill>
                <a:srgbClr val="2D07CF"/>
              </a:solidFill>
            </a:rPr>
            <a:t>3- الاشتراك في الغرفة التجارية والصناعية</a:t>
          </a:r>
          <a:endParaRPr lang="ar-SA" sz="2400" dirty="0"/>
        </a:p>
      </dgm:t>
    </dgm:pt>
    <dgm:pt modelId="{07A91C27-E87B-4BF8-A07B-4A9B154DB08D}" type="parTrans" cxnId="{B960D14D-9CFA-4116-A69F-A615BE8A04A8}">
      <dgm:prSet/>
      <dgm:spPr/>
      <dgm:t>
        <a:bodyPr/>
        <a:lstStyle/>
        <a:p>
          <a:pPr rtl="1"/>
          <a:endParaRPr lang="ar-SA"/>
        </a:p>
      </dgm:t>
    </dgm:pt>
    <dgm:pt modelId="{8A21724C-7A01-4635-9EBD-97126916D87F}" type="sibTrans" cxnId="{B960D14D-9CFA-4116-A69F-A615BE8A04A8}">
      <dgm:prSet/>
      <dgm:spPr/>
      <dgm:t>
        <a:bodyPr/>
        <a:lstStyle/>
        <a:p>
          <a:pPr rtl="1"/>
          <a:endParaRPr lang="ar-SA"/>
        </a:p>
      </dgm:t>
    </dgm:pt>
    <dgm:pt modelId="{3D394422-047E-469C-8080-9DF5C75EC2D9}">
      <dgm:prSet phldrT="[نص]" custT="1"/>
      <dgm:spPr>
        <a:solidFill>
          <a:srgbClr val="FFFFCC"/>
        </a:solidFill>
      </dgm:spPr>
      <dgm:t>
        <a:bodyPr/>
        <a:lstStyle/>
        <a:p>
          <a:pPr rtl="1"/>
          <a:r>
            <a:rPr lang="ar-SA" sz="2400" b="1" dirty="0" smtClean="0">
              <a:solidFill>
                <a:srgbClr val="2D07CF"/>
              </a:solidFill>
            </a:rPr>
            <a:t>2- الالتزام  بالقيد في السجل التجاري</a:t>
          </a:r>
          <a:endParaRPr lang="ar-SA" sz="2400" dirty="0"/>
        </a:p>
      </dgm:t>
    </dgm:pt>
    <dgm:pt modelId="{E96436E3-7F0F-4498-8DF2-596B9DDC9E1C}" type="parTrans" cxnId="{509F3BA5-7C68-4544-8A5D-A2B310B6EC8B}">
      <dgm:prSet/>
      <dgm:spPr/>
      <dgm:t>
        <a:bodyPr/>
        <a:lstStyle/>
        <a:p>
          <a:pPr rtl="1"/>
          <a:endParaRPr lang="ar-SA"/>
        </a:p>
      </dgm:t>
    </dgm:pt>
    <dgm:pt modelId="{81097F7C-D2BD-4598-9F4D-CD76741B442E}" type="sibTrans" cxnId="{509F3BA5-7C68-4544-8A5D-A2B310B6EC8B}">
      <dgm:prSet/>
      <dgm:spPr/>
      <dgm:t>
        <a:bodyPr/>
        <a:lstStyle/>
        <a:p>
          <a:pPr rtl="1"/>
          <a:endParaRPr lang="ar-SA"/>
        </a:p>
      </dgm:t>
    </dgm:pt>
    <dgm:pt modelId="{B89ABCDA-7BB9-4346-9D57-BF1FD76FB271}">
      <dgm:prSet phldrT="[نص]" custT="1"/>
      <dgm:spPr>
        <a:solidFill>
          <a:srgbClr val="FFFFCC"/>
        </a:solidFill>
      </dgm:spPr>
      <dgm:t>
        <a:bodyPr/>
        <a:lstStyle/>
        <a:p>
          <a:pPr rtl="1"/>
          <a:r>
            <a:rPr lang="ar-SA" sz="2400" b="1" dirty="0" smtClean="0">
              <a:solidFill>
                <a:srgbClr val="2D07CF"/>
              </a:solidFill>
            </a:rPr>
            <a:t>1- الالتزام بمسك الدفاتر التجارية </a:t>
          </a:r>
          <a:endParaRPr lang="ar-SA" sz="2400" dirty="0"/>
        </a:p>
      </dgm:t>
    </dgm:pt>
    <dgm:pt modelId="{94C22E45-97CB-4BDA-A626-6083BB4E28A4}" type="parTrans" cxnId="{B9F6302F-362D-48B8-B4F5-B826714988E8}">
      <dgm:prSet/>
      <dgm:spPr/>
      <dgm:t>
        <a:bodyPr/>
        <a:lstStyle/>
        <a:p>
          <a:pPr rtl="1"/>
          <a:endParaRPr lang="ar-SA"/>
        </a:p>
      </dgm:t>
    </dgm:pt>
    <dgm:pt modelId="{FDAE2A31-3B36-417A-9FCE-3486B3CD2FEE}" type="sibTrans" cxnId="{B9F6302F-362D-48B8-B4F5-B826714988E8}">
      <dgm:prSet/>
      <dgm:spPr/>
      <dgm:t>
        <a:bodyPr/>
        <a:lstStyle/>
        <a:p>
          <a:pPr rtl="1"/>
          <a:endParaRPr lang="ar-SA"/>
        </a:p>
      </dgm:t>
    </dgm:pt>
    <dgm:pt modelId="{7E0E66A2-6B04-4C35-924E-62E602421958}" type="pres">
      <dgm:prSet presAssocID="{530945CE-8A67-4B82-8803-2C69724121F8}" presName="hierChild1" presStyleCnt="0">
        <dgm:presLayoutVars>
          <dgm:orgChart val="1"/>
          <dgm:chPref val="1"/>
          <dgm:dir/>
          <dgm:animOne val="branch"/>
          <dgm:animLvl val="lvl"/>
          <dgm:resizeHandles/>
        </dgm:presLayoutVars>
      </dgm:prSet>
      <dgm:spPr/>
      <dgm:t>
        <a:bodyPr/>
        <a:lstStyle/>
        <a:p>
          <a:pPr rtl="1"/>
          <a:endParaRPr lang="ar-SA"/>
        </a:p>
      </dgm:t>
    </dgm:pt>
    <dgm:pt modelId="{DD34F84C-6305-4517-B375-E00AEBC2B875}" type="pres">
      <dgm:prSet presAssocID="{1A719992-38A7-466F-B8DF-DCD9CA165042}" presName="hierRoot1" presStyleCnt="0">
        <dgm:presLayoutVars>
          <dgm:hierBranch val="init"/>
        </dgm:presLayoutVars>
      </dgm:prSet>
      <dgm:spPr/>
    </dgm:pt>
    <dgm:pt modelId="{DAB2E8E7-3C05-4560-8A44-48B08F46277F}" type="pres">
      <dgm:prSet presAssocID="{1A719992-38A7-466F-B8DF-DCD9CA165042}" presName="rootComposite1" presStyleCnt="0"/>
      <dgm:spPr/>
    </dgm:pt>
    <dgm:pt modelId="{43164E15-FADB-4633-9740-29675E9D99E1}" type="pres">
      <dgm:prSet presAssocID="{1A719992-38A7-466F-B8DF-DCD9CA165042}" presName="rootText1" presStyleLbl="node0" presStyleIdx="0" presStyleCnt="1">
        <dgm:presLayoutVars>
          <dgm:chPref val="3"/>
        </dgm:presLayoutVars>
      </dgm:prSet>
      <dgm:spPr/>
      <dgm:t>
        <a:bodyPr/>
        <a:lstStyle/>
        <a:p>
          <a:pPr rtl="1"/>
          <a:endParaRPr lang="ar-SA"/>
        </a:p>
      </dgm:t>
    </dgm:pt>
    <dgm:pt modelId="{B385A25C-B628-4CEF-A654-49C03F307658}" type="pres">
      <dgm:prSet presAssocID="{1A719992-38A7-466F-B8DF-DCD9CA165042}" presName="rootConnector1" presStyleLbl="node1" presStyleIdx="0" presStyleCnt="0"/>
      <dgm:spPr/>
      <dgm:t>
        <a:bodyPr/>
        <a:lstStyle/>
        <a:p>
          <a:pPr rtl="1"/>
          <a:endParaRPr lang="ar-SA"/>
        </a:p>
      </dgm:t>
    </dgm:pt>
    <dgm:pt modelId="{89E421B1-097A-4ABE-B4C0-AF3A951BC8A6}" type="pres">
      <dgm:prSet presAssocID="{1A719992-38A7-466F-B8DF-DCD9CA165042}" presName="hierChild2" presStyleCnt="0"/>
      <dgm:spPr/>
    </dgm:pt>
    <dgm:pt modelId="{39677C9B-D7F4-4FBE-A68A-11630D626F16}" type="pres">
      <dgm:prSet presAssocID="{07A91C27-E87B-4BF8-A07B-4A9B154DB08D}" presName="Name37" presStyleLbl="parChTrans1D2" presStyleIdx="0" presStyleCnt="3"/>
      <dgm:spPr/>
      <dgm:t>
        <a:bodyPr/>
        <a:lstStyle/>
        <a:p>
          <a:pPr rtl="1"/>
          <a:endParaRPr lang="ar-SA"/>
        </a:p>
      </dgm:t>
    </dgm:pt>
    <dgm:pt modelId="{CB89BD95-2C18-431B-BBE5-1E8C0FBCCDA2}" type="pres">
      <dgm:prSet presAssocID="{05E453F9-312F-4A9D-AB6F-6475CE52CDB2}" presName="hierRoot2" presStyleCnt="0">
        <dgm:presLayoutVars>
          <dgm:hierBranch val="init"/>
        </dgm:presLayoutVars>
      </dgm:prSet>
      <dgm:spPr/>
    </dgm:pt>
    <dgm:pt modelId="{82EDB606-34E4-4597-AAFB-0B40B4ECFE89}" type="pres">
      <dgm:prSet presAssocID="{05E453F9-312F-4A9D-AB6F-6475CE52CDB2}" presName="rootComposite" presStyleCnt="0"/>
      <dgm:spPr/>
    </dgm:pt>
    <dgm:pt modelId="{18925256-443F-4490-8E0D-ED39F33C0D63}" type="pres">
      <dgm:prSet presAssocID="{05E453F9-312F-4A9D-AB6F-6475CE52CDB2}" presName="rootText" presStyleLbl="node2" presStyleIdx="0" presStyleCnt="3">
        <dgm:presLayoutVars>
          <dgm:chPref val="3"/>
        </dgm:presLayoutVars>
      </dgm:prSet>
      <dgm:spPr/>
      <dgm:t>
        <a:bodyPr/>
        <a:lstStyle/>
        <a:p>
          <a:pPr rtl="1"/>
          <a:endParaRPr lang="ar-SA"/>
        </a:p>
      </dgm:t>
    </dgm:pt>
    <dgm:pt modelId="{3350C946-5067-4277-B485-4039F7F4C305}" type="pres">
      <dgm:prSet presAssocID="{05E453F9-312F-4A9D-AB6F-6475CE52CDB2}" presName="rootConnector" presStyleLbl="node2" presStyleIdx="0" presStyleCnt="3"/>
      <dgm:spPr/>
      <dgm:t>
        <a:bodyPr/>
        <a:lstStyle/>
        <a:p>
          <a:pPr rtl="1"/>
          <a:endParaRPr lang="ar-SA"/>
        </a:p>
      </dgm:t>
    </dgm:pt>
    <dgm:pt modelId="{E763E2E7-A098-428D-9E1E-E6319A340EE3}" type="pres">
      <dgm:prSet presAssocID="{05E453F9-312F-4A9D-AB6F-6475CE52CDB2}" presName="hierChild4" presStyleCnt="0"/>
      <dgm:spPr/>
    </dgm:pt>
    <dgm:pt modelId="{3622C485-7051-4AA5-A88C-290675F82193}" type="pres">
      <dgm:prSet presAssocID="{05E453F9-312F-4A9D-AB6F-6475CE52CDB2}" presName="hierChild5" presStyleCnt="0"/>
      <dgm:spPr/>
    </dgm:pt>
    <dgm:pt modelId="{3CA4CAA9-5E2D-455A-87FD-2D2DC2670541}" type="pres">
      <dgm:prSet presAssocID="{E96436E3-7F0F-4498-8DF2-596B9DDC9E1C}" presName="Name37" presStyleLbl="parChTrans1D2" presStyleIdx="1" presStyleCnt="3"/>
      <dgm:spPr/>
      <dgm:t>
        <a:bodyPr/>
        <a:lstStyle/>
        <a:p>
          <a:pPr rtl="1"/>
          <a:endParaRPr lang="ar-SA"/>
        </a:p>
      </dgm:t>
    </dgm:pt>
    <dgm:pt modelId="{444D0FD2-5165-4245-B87A-35BB99C465F8}" type="pres">
      <dgm:prSet presAssocID="{3D394422-047E-469C-8080-9DF5C75EC2D9}" presName="hierRoot2" presStyleCnt="0">
        <dgm:presLayoutVars>
          <dgm:hierBranch val="init"/>
        </dgm:presLayoutVars>
      </dgm:prSet>
      <dgm:spPr/>
    </dgm:pt>
    <dgm:pt modelId="{4954303C-C9FA-477C-9B4F-B486F50B8A22}" type="pres">
      <dgm:prSet presAssocID="{3D394422-047E-469C-8080-9DF5C75EC2D9}" presName="rootComposite" presStyleCnt="0"/>
      <dgm:spPr/>
    </dgm:pt>
    <dgm:pt modelId="{68B6D22F-8F75-4882-B25C-A7DDABB4D4ED}" type="pres">
      <dgm:prSet presAssocID="{3D394422-047E-469C-8080-9DF5C75EC2D9}" presName="rootText" presStyleLbl="node2" presStyleIdx="1" presStyleCnt="3">
        <dgm:presLayoutVars>
          <dgm:chPref val="3"/>
        </dgm:presLayoutVars>
      </dgm:prSet>
      <dgm:spPr/>
      <dgm:t>
        <a:bodyPr/>
        <a:lstStyle/>
        <a:p>
          <a:pPr rtl="1"/>
          <a:endParaRPr lang="ar-SA"/>
        </a:p>
      </dgm:t>
    </dgm:pt>
    <dgm:pt modelId="{AE3B41EB-5F6B-4D5E-899F-5966BD44B829}" type="pres">
      <dgm:prSet presAssocID="{3D394422-047E-469C-8080-9DF5C75EC2D9}" presName="rootConnector" presStyleLbl="node2" presStyleIdx="1" presStyleCnt="3"/>
      <dgm:spPr/>
      <dgm:t>
        <a:bodyPr/>
        <a:lstStyle/>
        <a:p>
          <a:pPr rtl="1"/>
          <a:endParaRPr lang="ar-SA"/>
        </a:p>
      </dgm:t>
    </dgm:pt>
    <dgm:pt modelId="{DFFA31B6-9452-4857-A17B-0A76E81BDBCE}" type="pres">
      <dgm:prSet presAssocID="{3D394422-047E-469C-8080-9DF5C75EC2D9}" presName="hierChild4" presStyleCnt="0"/>
      <dgm:spPr/>
    </dgm:pt>
    <dgm:pt modelId="{7D0F4263-0832-4A17-8E01-38639C6EA289}" type="pres">
      <dgm:prSet presAssocID="{3D394422-047E-469C-8080-9DF5C75EC2D9}" presName="hierChild5" presStyleCnt="0"/>
      <dgm:spPr/>
    </dgm:pt>
    <dgm:pt modelId="{2D619CC4-7802-42D6-AF59-12326C286F7B}" type="pres">
      <dgm:prSet presAssocID="{94C22E45-97CB-4BDA-A626-6083BB4E28A4}" presName="Name37" presStyleLbl="parChTrans1D2" presStyleIdx="2" presStyleCnt="3"/>
      <dgm:spPr/>
      <dgm:t>
        <a:bodyPr/>
        <a:lstStyle/>
        <a:p>
          <a:pPr rtl="1"/>
          <a:endParaRPr lang="ar-SA"/>
        </a:p>
      </dgm:t>
    </dgm:pt>
    <dgm:pt modelId="{BDEE19F1-8D0B-48DC-ACF3-1A5C2CD40CC0}" type="pres">
      <dgm:prSet presAssocID="{B89ABCDA-7BB9-4346-9D57-BF1FD76FB271}" presName="hierRoot2" presStyleCnt="0">
        <dgm:presLayoutVars>
          <dgm:hierBranch val="init"/>
        </dgm:presLayoutVars>
      </dgm:prSet>
      <dgm:spPr/>
    </dgm:pt>
    <dgm:pt modelId="{F6D20C9C-689C-45F6-8E18-90943C49423B}" type="pres">
      <dgm:prSet presAssocID="{B89ABCDA-7BB9-4346-9D57-BF1FD76FB271}" presName="rootComposite" presStyleCnt="0"/>
      <dgm:spPr/>
    </dgm:pt>
    <dgm:pt modelId="{26CF6372-84D1-4DF0-982C-E058B73B17FA}" type="pres">
      <dgm:prSet presAssocID="{B89ABCDA-7BB9-4346-9D57-BF1FD76FB271}" presName="rootText" presStyleLbl="node2" presStyleIdx="2" presStyleCnt="3">
        <dgm:presLayoutVars>
          <dgm:chPref val="3"/>
        </dgm:presLayoutVars>
      </dgm:prSet>
      <dgm:spPr/>
      <dgm:t>
        <a:bodyPr/>
        <a:lstStyle/>
        <a:p>
          <a:pPr rtl="1"/>
          <a:endParaRPr lang="ar-SA"/>
        </a:p>
      </dgm:t>
    </dgm:pt>
    <dgm:pt modelId="{7E94C070-BB5E-4CEE-87F2-FEBA3D2A1D99}" type="pres">
      <dgm:prSet presAssocID="{B89ABCDA-7BB9-4346-9D57-BF1FD76FB271}" presName="rootConnector" presStyleLbl="node2" presStyleIdx="2" presStyleCnt="3"/>
      <dgm:spPr/>
      <dgm:t>
        <a:bodyPr/>
        <a:lstStyle/>
        <a:p>
          <a:pPr rtl="1"/>
          <a:endParaRPr lang="ar-SA"/>
        </a:p>
      </dgm:t>
    </dgm:pt>
    <dgm:pt modelId="{27E088D2-6B4A-4A66-B529-D4E93A2EAC5D}" type="pres">
      <dgm:prSet presAssocID="{B89ABCDA-7BB9-4346-9D57-BF1FD76FB271}" presName="hierChild4" presStyleCnt="0"/>
      <dgm:spPr/>
    </dgm:pt>
    <dgm:pt modelId="{99947F45-852E-4987-8BC6-94E3AE4EE2EB}" type="pres">
      <dgm:prSet presAssocID="{B89ABCDA-7BB9-4346-9D57-BF1FD76FB271}" presName="hierChild5" presStyleCnt="0"/>
      <dgm:spPr/>
    </dgm:pt>
    <dgm:pt modelId="{C0490DB2-F412-45C6-832B-F9BCFF8D73D9}" type="pres">
      <dgm:prSet presAssocID="{1A719992-38A7-466F-B8DF-DCD9CA165042}" presName="hierChild3" presStyleCnt="0"/>
      <dgm:spPr/>
    </dgm:pt>
  </dgm:ptLst>
  <dgm:cxnLst>
    <dgm:cxn modelId="{509F3BA5-7C68-4544-8A5D-A2B310B6EC8B}" srcId="{1A719992-38A7-466F-B8DF-DCD9CA165042}" destId="{3D394422-047E-469C-8080-9DF5C75EC2D9}" srcOrd="1" destOrd="0" parTransId="{E96436E3-7F0F-4498-8DF2-596B9DDC9E1C}" sibTransId="{81097F7C-D2BD-4598-9F4D-CD76741B442E}"/>
    <dgm:cxn modelId="{5670161A-0A66-4CDA-902E-070E0CFAD2D4}" srcId="{530945CE-8A67-4B82-8803-2C69724121F8}" destId="{1A719992-38A7-466F-B8DF-DCD9CA165042}" srcOrd="0" destOrd="0" parTransId="{7AF8B95F-147C-44D2-AE3F-122A050B28C6}" sibTransId="{0F73DE51-45B9-49CB-96BE-C0167E6D425B}"/>
    <dgm:cxn modelId="{8D448F46-63D5-4BCE-A405-A931F1C40178}" type="presOf" srcId="{3D394422-047E-469C-8080-9DF5C75EC2D9}" destId="{AE3B41EB-5F6B-4D5E-899F-5966BD44B829}" srcOrd="1" destOrd="0" presId="urn:microsoft.com/office/officeart/2005/8/layout/orgChart1"/>
    <dgm:cxn modelId="{642E35FD-BF44-42EB-87AD-0FC7B1EBBE79}" type="presOf" srcId="{E96436E3-7F0F-4498-8DF2-596B9DDC9E1C}" destId="{3CA4CAA9-5E2D-455A-87FD-2D2DC2670541}" srcOrd="0" destOrd="0" presId="urn:microsoft.com/office/officeart/2005/8/layout/orgChart1"/>
    <dgm:cxn modelId="{8293755B-76DE-4B54-88A8-7FB7A2727854}" type="presOf" srcId="{94C22E45-97CB-4BDA-A626-6083BB4E28A4}" destId="{2D619CC4-7802-42D6-AF59-12326C286F7B}" srcOrd="0" destOrd="0" presId="urn:microsoft.com/office/officeart/2005/8/layout/orgChart1"/>
    <dgm:cxn modelId="{B9F6302F-362D-48B8-B4F5-B826714988E8}" srcId="{1A719992-38A7-466F-B8DF-DCD9CA165042}" destId="{B89ABCDA-7BB9-4346-9D57-BF1FD76FB271}" srcOrd="2" destOrd="0" parTransId="{94C22E45-97CB-4BDA-A626-6083BB4E28A4}" sibTransId="{FDAE2A31-3B36-417A-9FCE-3486B3CD2FEE}"/>
    <dgm:cxn modelId="{C82A1CD4-49D6-491A-A8A7-374A6E88A0FE}" type="presOf" srcId="{530945CE-8A67-4B82-8803-2C69724121F8}" destId="{7E0E66A2-6B04-4C35-924E-62E602421958}" srcOrd="0" destOrd="0" presId="urn:microsoft.com/office/officeart/2005/8/layout/orgChart1"/>
    <dgm:cxn modelId="{807CB1AE-3BBB-4CF1-B079-5ACDFCAB95FC}" type="presOf" srcId="{05E453F9-312F-4A9D-AB6F-6475CE52CDB2}" destId="{3350C946-5067-4277-B485-4039F7F4C305}" srcOrd="1" destOrd="0" presId="urn:microsoft.com/office/officeart/2005/8/layout/orgChart1"/>
    <dgm:cxn modelId="{69D2365A-CDD0-4068-A1E8-B0CACC5EC83D}" type="presOf" srcId="{B89ABCDA-7BB9-4346-9D57-BF1FD76FB271}" destId="{7E94C070-BB5E-4CEE-87F2-FEBA3D2A1D99}" srcOrd="1" destOrd="0" presId="urn:microsoft.com/office/officeart/2005/8/layout/orgChart1"/>
    <dgm:cxn modelId="{B960D14D-9CFA-4116-A69F-A615BE8A04A8}" srcId="{1A719992-38A7-466F-B8DF-DCD9CA165042}" destId="{05E453F9-312F-4A9D-AB6F-6475CE52CDB2}" srcOrd="0" destOrd="0" parTransId="{07A91C27-E87B-4BF8-A07B-4A9B154DB08D}" sibTransId="{8A21724C-7A01-4635-9EBD-97126916D87F}"/>
    <dgm:cxn modelId="{CD7DF7F1-4A9F-444F-9752-47E793F8CE59}" type="presOf" srcId="{3D394422-047E-469C-8080-9DF5C75EC2D9}" destId="{68B6D22F-8F75-4882-B25C-A7DDABB4D4ED}" srcOrd="0" destOrd="0" presId="urn:microsoft.com/office/officeart/2005/8/layout/orgChart1"/>
    <dgm:cxn modelId="{47455CF8-9B0E-447E-81A1-362CAEE3FD2D}" type="presOf" srcId="{05E453F9-312F-4A9D-AB6F-6475CE52CDB2}" destId="{18925256-443F-4490-8E0D-ED39F33C0D63}" srcOrd="0" destOrd="0" presId="urn:microsoft.com/office/officeart/2005/8/layout/orgChart1"/>
    <dgm:cxn modelId="{D4E20713-E79A-4E21-B730-5F46E0FA7F9A}" type="presOf" srcId="{1A719992-38A7-466F-B8DF-DCD9CA165042}" destId="{B385A25C-B628-4CEF-A654-49C03F307658}" srcOrd="1" destOrd="0" presId="urn:microsoft.com/office/officeart/2005/8/layout/orgChart1"/>
    <dgm:cxn modelId="{9C0E5161-2A40-425D-A623-7F71CCCE10FA}" type="presOf" srcId="{B89ABCDA-7BB9-4346-9D57-BF1FD76FB271}" destId="{26CF6372-84D1-4DF0-982C-E058B73B17FA}" srcOrd="0" destOrd="0" presId="urn:microsoft.com/office/officeart/2005/8/layout/orgChart1"/>
    <dgm:cxn modelId="{BA7D760A-0531-4F4C-B630-4FC55B2EEACF}" type="presOf" srcId="{1A719992-38A7-466F-B8DF-DCD9CA165042}" destId="{43164E15-FADB-4633-9740-29675E9D99E1}" srcOrd="0" destOrd="0" presId="urn:microsoft.com/office/officeart/2005/8/layout/orgChart1"/>
    <dgm:cxn modelId="{144B8DB5-D752-456A-AE2C-7653E73B5773}" type="presOf" srcId="{07A91C27-E87B-4BF8-A07B-4A9B154DB08D}" destId="{39677C9B-D7F4-4FBE-A68A-11630D626F16}" srcOrd="0" destOrd="0" presId="urn:microsoft.com/office/officeart/2005/8/layout/orgChart1"/>
    <dgm:cxn modelId="{258D3B34-68E4-4668-BF29-90A7EAE2E1FF}" type="presParOf" srcId="{7E0E66A2-6B04-4C35-924E-62E602421958}" destId="{DD34F84C-6305-4517-B375-E00AEBC2B875}" srcOrd="0" destOrd="0" presId="urn:microsoft.com/office/officeart/2005/8/layout/orgChart1"/>
    <dgm:cxn modelId="{42BA0BA1-1818-4961-93E8-2590F28B22BE}" type="presParOf" srcId="{DD34F84C-6305-4517-B375-E00AEBC2B875}" destId="{DAB2E8E7-3C05-4560-8A44-48B08F46277F}" srcOrd="0" destOrd="0" presId="urn:microsoft.com/office/officeart/2005/8/layout/orgChart1"/>
    <dgm:cxn modelId="{D2ADF6FE-69F3-4705-AD64-B1B789A991D1}" type="presParOf" srcId="{DAB2E8E7-3C05-4560-8A44-48B08F46277F}" destId="{43164E15-FADB-4633-9740-29675E9D99E1}" srcOrd="0" destOrd="0" presId="urn:microsoft.com/office/officeart/2005/8/layout/orgChart1"/>
    <dgm:cxn modelId="{74C2D359-D441-4115-962D-FF9876484981}" type="presParOf" srcId="{DAB2E8E7-3C05-4560-8A44-48B08F46277F}" destId="{B385A25C-B628-4CEF-A654-49C03F307658}" srcOrd="1" destOrd="0" presId="urn:microsoft.com/office/officeart/2005/8/layout/orgChart1"/>
    <dgm:cxn modelId="{BD591A84-69EF-4912-A914-4647F69D1988}" type="presParOf" srcId="{DD34F84C-6305-4517-B375-E00AEBC2B875}" destId="{89E421B1-097A-4ABE-B4C0-AF3A951BC8A6}" srcOrd="1" destOrd="0" presId="urn:microsoft.com/office/officeart/2005/8/layout/orgChart1"/>
    <dgm:cxn modelId="{087E546D-BEC7-4FB2-A4FC-F972606920B3}" type="presParOf" srcId="{89E421B1-097A-4ABE-B4C0-AF3A951BC8A6}" destId="{39677C9B-D7F4-4FBE-A68A-11630D626F16}" srcOrd="0" destOrd="0" presId="urn:microsoft.com/office/officeart/2005/8/layout/orgChart1"/>
    <dgm:cxn modelId="{5A031649-6F47-45DB-855D-530EF03F4E7A}" type="presParOf" srcId="{89E421B1-097A-4ABE-B4C0-AF3A951BC8A6}" destId="{CB89BD95-2C18-431B-BBE5-1E8C0FBCCDA2}" srcOrd="1" destOrd="0" presId="urn:microsoft.com/office/officeart/2005/8/layout/orgChart1"/>
    <dgm:cxn modelId="{1699FB0C-71EC-4F85-B1B5-6F9881393D12}" type="presParOf" srcId="{CB89BD95-2C18-431B-BBE5-1E8C0FBCCDA2}" destId="{82EDB606-34E4-4597-AAFB-0B40B4ECFE89}" srcOrd="0" destOrd="0" presId="urn:microsoft.com/office/officeart/2005/8/layout/orgChart1"/>
    <dgm:cxn modelId="{4FB24FBF-EA1C-40B5-90F0-7EC468B54717}" type="presParOf" srcId="{82EDB606-34E4-4597-AAFB-0B40B4ECFE89}" destId="{18925256-443F-4490-8E0D-ED39F33C0D63}" srcOrd="0" destOrd="0" presId="urn:microsoft.com/office/officeart/2005/8/layout/orgChart1"/>
    <dgm:cxn modelId="{28558929-41CC-4CC4-B330-19F6D79CBDFA}" type="presParOf" srcId="{82EDB606-34E4-4597-AAFB-0B40B4ECFE89}" destId="{3350C946-5067-4277-B485-4039F7F4C305}" srcOrd="1" destOrd="0" presId="urn:microsoft.com/office/officeart/2005/8/layout/orgChart1"/>
    <dgm:cxn modelId="{C7860820-7B7C-40D1-B5AE-F2D0CB9BD9AA}" type="presParOf" srcId="{CB89BD95-2C18-431B-BBE5-1E8C0FBCCDA2}" destId="{E763E2E7-A098-428D-9E1E-E6319A340EE3}" srcOrd="1" destOrd="0" presId="urn:microsoft.com/office/officeart/2005/8/layout/orgChart1"/>
    <dgm:cxn modelId="{DD54B272-E15B-400F-90FF-90C043932990}" type="presParOf" srcId="{CB89BD95-2C18-431B-BBE5-1E8C0FBCCDA2}" destId="{3622C485-7051-4AA5-A88C-290675F82193}" srcOrd="2" destOrd="0" presId="urn:microsoft.com/office/officeart/2005/8/layout/orgChart1"/>
    <dgm:cxn modelId="{42AFD71A-AA74-448D-908F-A759ADB92773}" type="presParOf" srcId="{89E421B1-097A-4ABE-B4C0-AF3A951BC8A6}" destId="{3CA4CAA9-5E2D-455A-87FD-2D2DC2670541}" srcOrd="2" destOrd="0" presId="urn:microsoft.com/office/officeart/2005/8/layout/orgChart1"/>
    <dgm:cxn modelId="{E557C369-F8B5-4FE2-B667-0895A9D2E437}" type="presParOf" srcId="{89E421B1-097A-4ABE-B4C0-AF3A951BC8A6}" destId="{444D0FD2-5165-4245-B87A-35BB99C465F8}" srcOrd="3" destOrd="0" presId="urn:microsoft.com/office/officeart/2005/8/layout/orgChart1"/>
    <dgm:cxn modelId="{DE644EF5-85F7-4591-8CD8-5997886C19E1}" type="presParOf" srcId="{444D0FD2-5165-4245-B87A-35BB99C465F8}" destId="{4954303C-C9FA-477C-9B4F-B486F50B8A22}" srcOrd="0" destOrd="0" presId="urn:microsoft.com/office/officeart/2005/8/layout/orgChart1"/>
    <dgm:cxn modelId="{71B06981-D881-4865-A250-80B01820DFC4}" type="presParOf" srcId="{4954303C-C9FA-477C-9B4F-B486F50B8A22}" destId="{68B6D22F-8F75-4882-B25C-A7DDABB4D4ED}" srcOrd="0" destOrd="0" presId="urn:microsoft.com/office/officeart/2005/8/layout/orgChart1"/>
    <dgm:cxn modelId="{7B5D0627-E0CD-44F9-8B97-9380000903DE}" type="presParOf" srcId="{4954303C-C9FA-477C-9B4F-B486F50B8A22}" destId="{AE3B41EB-5F6B-4D5E-899F-5966BD44B829}" srcOrd="1" destOrd="0" presId="urn:microsoft.com/office/officeart/2005/8/layout/orgChart1"/>
    <dgm:cxn modelId="{0A33562B-6972-4568-BF6E-C6A23A7D40F4}" type="presParOf" srcId="{444D0FD2-5165-4245-B87A-35BB99C465F8}" destId="{DFFA31B6-9452-4857-A17B-0A76E81BDBCE}" srcOrd="1" destOrd="0" presId="urn:microsoft.com/office/officeart/2005/8/layout/orgChart1"/>
    <dgm:cxn modelId="{AB075E19-1F53-42F8-84FB-D0E6CFC4A106}" type="presParOf" srcId="{444D0FD2-5165-4245-B87A-35BB99C465F8}" destId="{7D0F4263-0832-4A17-8E01-38639C6EA289}" srcOrd="2" destOrd="0" presId="urn:microsoft.com/office/officeart/2005/8/layout/orgChart1"/>
    <dgm:cxn modelId="{3D51E450-282C-4D5A-8723-18AAC1408E00}" type="presParOf" srcId="{89E421B1-097A-4ABE-B4C0-AF3A951BC8A6}" destId="{2D619CC4-7802-42D6-AF59-12326C286F7B}" srcOrd="4" destOrd="0" presId="urn:microsoft.com/office/officeart/2005/8/layout/orgChart1"/>
    <dgm:cxn modelId="{04FC0719-6E19-45AA-B54A-29E0E2982783}" type="presParOf" srcId="{89E421B1-097A-4ABE-B4C0-AF3A951BC8A6}" destId="{BDEE19F1-8D0B-48DC-ACF3-1A5C2CD40CC0}" srcOrd="5" destOrd="0" presId="urn:microsoft.com/office/officeart/2005/8/layout/orgChart1"/>
    <dgm:cxn modelId="{94A64501-25FB-4790-A907-E39B7B4B9CC3}" type="presParOf" srcId="{BDEE19F1-8D0B-48DC-ACF3-1A5C2CD40CC0}" destId="{F6D20C9C-689C-45F6-8E18-90943C49423B}" srcOrd="0" destOrd="0" presId="urn:microsoft.com/office/officeart/2005/8/layout/orgChart1"/>
    <dgm:cxn modelId="{B0AE3A8E-6F17-43F8-ACB1-9CCC403F873A}" type="presParOf" srcId="{F6D20C9C-689C-45F6-8E18-90943C49423B}" destId="{26CF6372-84D1-4DF0-982C-E058B73B17FA}" srcOrd="0" destOrd="0" presId="urn:microsoft.com/office/officeart/2005/8/layout/orgChart1"/>
    <dgm:cxn modelId="{320D8C39-2C5E-40C4-BE80-57BAE9AD6A03}" type="presParOf" srcId="{F6D20C9C-689C-45F6-8E18-90943C49423B}" destId="{7E94C070-BB5E-4CEE-87F2-FEBA3D2A1D99}" srcOrd="1" destOrd="0" presId="urn:microsoft.com/office/officeart/2005/8/layout/orgChart1"/>
    <dgm:cxn modelId="{0C3A0179-5B27-431C-A8EC-1CFEBB2FBA23}" type="presParOf" srcId="{BDEE19F1-8D0B-48DC-ACF3-1A5C2CD40CC0}" destId="{27E088D2-6B4A-4A66-B529-D4E93A2EAC5D}" srcOrd="1" destOrd="0" presId="urn:microsoft.com/office/officeart/2005/8/layout/orgChart1"/>
    <dgm:cxn modelId="{18101427-EF63-4E8D-BA48-13017552D8CE}" type="presParOf" srcId="{BDEE19F1-8D0B-48DC-ACF3-1A5C2CD40CC0}" destId="{99947F45-852E-4987-8BC6-94E3AE4EE2EB}" srcOrd="2" destOrd="0" presId="urn:microsoft.com/office/officeart/2005/8/layout/orgChart1"/>
    <dgm:cxn modelId="{75C2ABD5-AE5D-461C-A92E-69B27C33F001}" type="presParOf" srcId="{DD34F84C-6305-4517-B375-E00AEBC2B875}" destId="{C0490DB2-F412-45C6-832B-F9BCFF8D73D9}" srcOrd="2" destOrd="0" presId="urn:microsoft.com/office/officeart/2005/8/layout/orgChart1"/>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619CC4-7802-42D6-AF59-12326C286F7B}">
      <dsp:nvSpPr>
        <dsp:cNvPr id="0" name=""/>
        <dsp:cNvSpPr/>
      </dsp:nvSpPr>
      <dsp:spPr>
        <a:xfrm>
          <a:off x="4786346" y="1269358"/>
          <a:ext cx="3071774" cy="533117"/>
        </a:xfrm>
        <a:custGeom>
          <a:avLst/>
          <a:gdLst/>
          <a:ahLst/>
          <a:cxnLst/>
          <a:rect l="0" t="0" r="0" b="0"/>
          <a:pathLst>
            <a:path>
              <a:moveTo>
                <a:pt x="0" y="0"/>
              </a:moveTo>
              <a:lnTo>
                <a:pt x="0" y="266558"/>
              </a:lnTo>
              <a:lnTo>
                <a:pt x="3071774" y="266558"/>
              </a:lnTo>
              <a:lnTo>
                <a:pt x="3071774" y="53311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CA4CAA9-5E2D-455A-87FD-2D2DC2670541}">
      <dsp:nvSpPr>
        <dsp:cNvPr id="0" name=""/>
        <dsp:cNvSpPr/>
      </dsp:nvSpPr>
      <dsp:spPr>
        <a:xfrm>
          <a:off x="4740626" y="1269358"/>
          <a:ext cx="91440" cy="533117"/>
        </a:xfrm>
        <a:custGeom>
          <a:avLst/>
          <a:gdLst/>
          <a:ahLst/>
          <a:cxnLst/>
          <a:rect l="0" t="0" r="0" b="0"/>
          <a:pathLst>
            <a:path>
              <a:moveTo>
                <a:pt x="45720" y="0"/>
              </a:moveTo>
              <a:lnTo>
                <a:pt x="45720" y="53311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9677C9B-D7F4-4FBE-A68A-11630D626F16}">
      <dsp:nvSpPr>
        <dsp:cNvPr id="0" name=""/>
        <dsp:cNvSpPr/>
      </dsp:nvSpPr>
      <dsp:spPr>
        <a:xfrm>
          <a:off x="1714571" y="1269358"/>
          <a:ext cx="3071774" cy="533117"/>
        </a:xfrm>
        <a:custGeom>
          <a:avLst/>
          <a:gdLst/>
          <a:ahLst/>
          <a:cxnLst/>
          <a:rect l="0" t="0" r="0" b="0"/>
          <a:pathLst>
            <a:path>
              <a:moveTo>
                <a:pt x="3071774" y="0"/>
              </a:moveTo>
              <a:lnTo>
                <a:pt x="3071774" y="266558"/>
              </a:lnTo>
              <a:lnTo>
                <a:pt x="0" y="266558"/>
              </a:lnTo>
              <a:lnTo>
                <a:pt x="0" y="53311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3164E15-FADB-4633-9740-29675E9D99E1}">
      <dsp:nvSpPr>
        <dsp:cNvPr id="0" name=""/>
        <dsp:cNvSpPr/>
      </dsp:nvSpPr>
      <dsp:spPr>
        <a:xfrm>
          <a:off x="3517017" y="29"/>
          <a:ext cx="2538656" cy="1269328"/>
        </a:xfrm>
        <a:prstGeom prst="rect">
          <a:avLst/>
        </a:prstGeom>
        <a:solidFill>
          <a:srgbClr val="FFFF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rtl="1">
            <a:lnSpc>
              <a:spcPct val="90000"/>
            </a:lnSpc>
            <a:spcBef>
              <a:spcPct val="0"/>
            </a:spcBef>
            <a:spcAft>
              <a:spcPct val="35000"/>
            </a:spcAft>
          </a:pPr>
          <a:r>
            <a:rPr lang="ar-SA" sz="2800" b="1" kern="1200" dirty="0" smtClean="0">
              <a:solidFill>
                <a:srgbClr val="FF0000"/>
              </a:solidFill>
            </a:rPr>
            <a:t>التزامات التجار</a:t>
          </a:r>
          <a:endParaRPr lang="ar-SA" sz="2800" kern="1200" dirty="0">
            <a:solidFill>
              <a:srgbClr val="FF0000"/>
            </a:solidFill>
          </a:endParaRPr>
        </a:p>
      </dsp:txBody>
      <dsp:txXfrm>
        <a:off x="3517017" y="29"/>
        <a:ext cx="2538656" cy="1269328"/>
      </dsp:txXfrm>
    </dsp:sp>
    <dsp:sp modelId="{18925256-443F-4490-8E0D-ED39F33C0D63}">
      <dsp:nvSpPr>
        <dsp:cNvPr id="0" name=""/>
        <dsp:cNvSpPr/>
      </dsp:nvSpPr>
      <dsp:spPr>
        <a:xfrm>
          <a:off x="445243" y="1802475"/>
          <a:ext cx="2538656" cy="1269328"/>
        </a:xfrm>
        <a:prstGeom prst="rect">
          <a:avLst/>
        </a:prstGeom>
        <a:solidFill>
          <a:srgbClr val="FFFF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b="1" kern="1200" dirty="0" smtClean="0">
              <a:solidFill>
                <a:srgbClr val="2D07CF"/>
              </a:solidFill>
            </a:rPr>
            <a:t>3- الاشتراك في الغرفة التجارية والصناعية</a:t>
          </a:r>
          <a:endParaRPr lang="ar-SA" sz="2400" kern="1200" dirty="0"/>
        </a:p>
      </dsp:txBody>
      <dsp:txXfrm>
        <a:off x="445243" y="1802475"/>
        <a:ext cx="2538656" cy="1269328"/>
      </dsp:txXfrm>
    </dsp:sp>
    <dsp:sp modelId="{68B6D22F-8F75-4882-B25C-A7DDABB4D4ED}">
      <dsp:nvSpPr>
        <dsp:cNvPr id="0" name=""/>
        <dsp:cNvSpPr/>
      </dsp:nvSpPr>
      <dsp:spPr>
        <a:xfrm>
          <a:off x="3517017" y="1802475"/>
          <a:ext cx="2538656" cy="1269328"/>
        </a:xfrm>
        <a:prstGeom prst="rect">
          <a:avLst/>
        </a:prstGeom>
        <a:solidFill>
          <a:srgbClr val="FFFF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b="1" kern="1200" dirty="0" smtClean="0">
              <a:solidFill>
                <a:srgbClr val="2D07CF"/>
              </a:solidFill>
            </a:rPr>
            <a:t>2- الالتزام  بالقيد في السجل التجاري</a:t>
          </a:r>
          <a:endParaRPr lang="ar-SA" sz="2400" kern="1200" dirty="0"/>
        </a:p>
      </dsp:txBody>
      <dsp:txXfrm>
        <a:off x="3517017" y="1802475"/>
        <a:ext cx="2538656" cy="1269328"/>
      </dsp:txXfrm>
    </dsp:sp>
    <dsp:sp modelId="{26CF6372-84D1-4DF0-982C-E058B73B17FA}">
      <dsp:nvSpPr>
        <dsp:cNvPr id="0" name=""/>
        <dsp:cNvSpPr/>
      </dsp:nvSpPr>
      <dsp:spPr>
        <a:xfrm>
          <a:off x="6588792" y="1802475"/>
          <a:ext cx="2538656" cy="1269328"/>
        </a:xfrm>
        <a:prstGeom prst="rect">
          <a:avLst/>
        </a:prstGeom>
        <a:solidFill>
          <a:srgbClr val="FFFF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b="1" kern="1200" dirty="0" smtClean="0">
              <a:solidFill>
                <a:srgbClr val="2D07CF"/>
              </a:solidFill>
            </a:rPr>
            <a:t>1- الالتزام بمسك الدفاتر التجارية </a:t>
          </a:r>
          <a:endParaRPr lang="ar-SA" sz="2400" kern="1200" dirty="0"/>
        </a:p>
      </dsp:txBody>
      <dsp:txXfrm>
        <a:off x="6588792" y="1802475"/>
        <a:ext cx="2538656" cy="1269328"/>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rtl="0"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rtl="0" fontAlgn="auto">
              <a:spcBef>
                <a:spcPts val="0"/>
              </a:spcBef>
              <a:spcAft>
                <a:spcPts val="0"/>
              </a:spcAft>
              <a:defRPr sz="1200">
                <a:latin typeface="+mn-lt"/>
                <a:cs typeface="+mn-cs"/>
              </a:defRPr>
            </a:lvl1pPr>
          </a:lstStyle>
          <a:p>
            <a:pPr>
              <a:defRPr/>
            </a:pPr>
            <a:fld id="{4AB5CE1D-9A7D-4D00-832B-AB80E83F9F84}" type="datetimeFigureOut">
              <a:rPr lang="en-US"/>
              <a:pPr>
                <a:defRPr/>
              </a:pPr>
              <a:t>10/16/2012</a:t>
            </a:fld>
            <a:endParaRPr lang="en-US"/>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rtl="0"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rtl="0">
              <a:defRPr sz="1200">
                <a:latin typeface="Calibri" pitchFamily="34" charset="0"/>
                <a:cs typeface="Arial" charset="0"/>
              </a:defRPr>
            </a:lvl1pPr>
          </a:lstStyle>
          <a:p>
            <a:pPr>
              <a:defRPr/>
            </a:pPr>
            <a:fld id="{CC3E2321-BEA1-483A-B63E-43351015782E}" type="slidenum">
              <a:rPr lang="ar-SA"/>
              <a:pPr>
                <a:defRPr/>
              </a:pPr>
              <a:t>‹#›</a:t>
            </a:fld>
            <a:endParaRPr lang="en-US"/>
          </a:p>
        </p:txBody>
      </p:sp>
    </p:spTree>
    <p:extLst>
      <p:ext uri="{BB962C8B-B14F-4D97-AF65-F5344CB8AC3E}">
        <p14:creationId xmlns:p14="http://schemas.microsoft.com/office/powerpoint/2010/main" val="252661354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عنصر نائب لصورة الشريحة 1"/>
          <p:cNvSpPr>
            <a:spLocks noGrp="1" noRot="1" noChangeAspect="1" noTextEdit="1"/>
          </p:cNvSpPr>
          <p:nvPr>
            <p:ph type="sldImg"/>
          </p:nvPr>
        </p:nvSpPr>
        <p:spPr bwMode="auto">
          <a:xfrm>
            <a:off x="952500" y="685800"/>
            <a:ext cx="4953000" cy="3429000"/>
          </a:xfrm>
          <a:noFill/>
          <a:ln>
            <a:solidFill>
              <a:srgbClr val="000000"/>
            </a:solidFill>
            <a:miter lim="800000"/>
            <a:headEnd/>
            <a:tailEnd/>
          </a:ln>
        </p:spPr>
      </p:sp>
      <p:sp>
        <p:nvSpPr>
          <p:cNvPr id="227331"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5844"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EEFE7824-E083-4FAC-8868-BC13445E4930}" type="slidenum">
              <a:rPr lang="ar-SA" smtClean="0">
                <a:ea typeface="Majalla UI"/>
                <a:cs typeface="Majalla UI"/>
              </a:rPr>
              <a:pPr fontAlgn="base">
                <a:spcBef>
                  <a:spcPct val="0"/>
                </a:spcBef>
                <a:spcAft>
                  <a:spcPct val="0"/>
                </a:spcAft>
              </a:pPr>
              <a:t>3</a:t>
            </a:fld>
            <a:endParaRPr lang="ar-SA" smtClean="0">
              <a:ea typeface="Majalla UI"/>
              <a:cs typeface="Majalla U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954" name="عنصر نائب لصورة الشريحة 1"/>
          <p:cNvSpPr>
            <a:spLocks noGrp="1" noRot="1" noChangeAspect="1" noTextEdit="1"/>
          </p:cNvSpPr>
          <p:nvPr>
            <p:ph type="sldImg"/>
          </p:nvPr>
        </p:nvSpPr>
        <p:spPr bwMode="auto">
          <a:xfrm>
            <a:off x="952500" y="685800"/>
            <a:ext cx="4953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3955" name="عنصر نائب للملاحظات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SA" smtClean="0"/>
          </a:p>
        </p:txBody>
      </p:sp>
      <p:sp>
        <p:nvSpPr>
          <p:cNvPr id="35844"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5EE03520-420A-4F62-B1A2-A7085F7F148E}" type="slidenum">
              <a:rPr lang="ar-SA">
                <a:solidFill>
                  <a:prstClr val="black"/>
                </a:solidFill>
                <a:latin typeface="Calibri" pitchFamily="34" charset="0"/>
                <a:cs typeface="Majalla UI"/>
              </a:rPr>
              <a:pPr eaLnBrk="1" hangingPunct="1"/>
              <a:t>4</a:t>
            </a:fld>
            <a:endParaRPr lang="ar-SA">
              <a:solidFill>
                <a:prstClr val="black"/>
              </a:solidFill>
              <a:latin typeface="Calibri" pitchFamily="34" charset="0"/>
              <a:cs typeface="Majalla U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8" name="عنصر نائب لصورة الشريحة 1"/>
          <p:cNvSpPr>
            <a:spLocks noGrp="1" noRot="1" noChangeAspect="1" noTextEdit="1"/>
          </p:cNvSpPr>
          <p:nvPr>
            <p:ph type="sldImg"/>
          </p:nvPr>
        </p:nvSpPr>
        <p:spPr bwMode="auto">
          <a:xfrm>
            <a:off x="952500" y="685800"/>
            <a:ext cx="4953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4979" name="عنصر نائب للملاحظات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SA" smtClean="0"/>
          </a:p>
        </p:txBody>
      </p:sp>
      <p:sp>
        <p:nvSpPr>
          <p:cNvPr id="35844"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1BC5D07F-434D-48A2-802B-1D950C1413B9}" type="slidenum">
              <a:rPr lang="ar-SA">
                <a:solidFill>
                  <a:prstClr val="black"/>
                </a:solidFill>
                <a:latin typeface="Calibri" pitchFamily="34" charset="0"/>
                <a:cs typeface="Majalla UI"/>
              </a:rPr>
              <a:pPr eaLnBrk="1" hangingPunct="1"/>
              <a:t>7</a:t>
            </a:fld>
            <a:endParaRPr lang="ar-SA">
              <a:solidFill>
                <a:prstClr val="black"/>
              </a:solidFill>
              <a:latin typeface="Calibri" pitchFamily="34" charset="0"/>
              <a:cs typeface="Majalla U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عنصر نائب لصورة الشريحة 1"/>
          <p:cNvSpPr>
            <a:spLocks noGrp="1" noRot="1" noChangeAspect="1" noTextEdit="1"/>
          </p:cNvSpPr>
          <p:nvPr>
            <p:ph type="sldImg"/>
          </p:nvPr>
        </p:nvSpPr>
        <p:spPr bwMode="auto">
          <a:xfrm>
            <a:off x="952500" y="685800"/>
            <a:ext cx="4953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03" name="عنصر نائب للملاحظات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SA" smtClean="0"/>
          </a:p>
        </p:txBody>
      </p:sp>
      <p:sp>
        <p:nvSpPr>
          <p:cNvPr id="35844"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B697C887-BAFB-4DEF-AC5F-82B1308AACB3}" type="slidenum">
              <a:rPr lang="ar-SA">
                <a:solidFill>
                  <a:prstClr val="black"/>
                </a:solidFill>
                <a:latin typeface="Calibri" pitchFamily="34" charset="0"/>
                <a:cs typeface="Majalla UI"/>
              </a:rPr>
              <a:pPr eaLnBrk="1" hangingPunct="1"/>
              <a:t>11</a:t>
            </a:fld>
            <a:endParaRPr lang="ar-SA">
              <a:solidFill>
                <a:prstClr val="black"/>
              </a:solidFill>
              <a:latin typeface="Calibri" pitchFamily="34" charset="0"/>
              <a:cs typeface="Majalla U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6" name="عنصر نائب لصورة الشريحة 1"/>
          <p:cNvSpPr>
            <a:spLocks noGrp="1" noRot="1" noChangeAspect="1" noTextEdit="1"/>
          </p:cNvSpPr>
          <p:nvPr>
            <p:ph type="sldImg"/>
          </p:nvPr>
        </p:nvSpPr>
        <p:spPr bwMode="auto">
          <a:xfrm>
            <a:off x="952500" y="685800"/>
            <a:ext cx="4953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7027" name="عنصر نائب للملاحظات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SA" smtClean="0"/>
          </a:p>
        </p:txBody>
      </p:sp>
      <p:sp>
        <p:nvSpPr>
          <p:cNvPr id="35844"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7A153217-D185-4EE7-B68F-1B63B2717414}" type="slidenum">
              <a:rPr lang="ar-SA">
                <a:solidFill>
                  <a:prstClr val="black"/>
                </a:solidFill>
                <a:latin typeface="Calibri" pitchFamily="34" charset="0"/>
                <a:cs typeface="Majalla UI"/>
              </a:rPr>
              <a:pPr eaLnBrk="1" hangingPunct="1"/>
              <a:t>13</a:t>
            </a:fld>
            <a:endParaRPr lang="ar-SA">
              <a:solidFill>
                <a:prstClr val="black"/>
              </a:solidFill>
              <a:latin typeface="Calibri" pitchFamily="34" charset="0"/>
              <a:cs typeface="Majalla U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6" name="عنصر نائب لصورة الشريحة 1"/>
          <p:cNvSpPr>
            <a:spLocks noGrp="1" noRot="1" noChangeAspect="1" noTextEdit="1"/>
          </p:cNvSpPr>
          <p:nvPr>
            <p:ph type="sldImg"/>
          </p:nvPr>
        </p:nvSpPr>
        <p:spPr bwMode="auto">
          <a:xfrm>
            <a:off x="952500" y="685800"/>
            <a:ext cx="4953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7027" name="عنصر نائب للملاحظات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SA" smtClean="0"/>
          </a:p>
        </p:txBody>
      </p:sp>
      <p:sp>
        <p:nvSpPr>
          <p:cNvPr id="35844"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7A153217-D185-4EE7-B68F-1B63B2717414}" type="slidenum">
              <a:rPr lang="ar-SA">
                <a:solidFill>
                  <a:prstClr val="black"/>
                </a:solidFill>
                <a:latin typeface="Calibri" pitchFamily="34" charset="0"/>
                <a:cs typeface="Majalla UI"/>
              </a:rPr>
              <a:pPr eaLnBrk="1" hangingPunct="1"/>
              <a:t>14</a:t>
            </a:fld>
            <a:endParaRPr lang="ar-SA">
              <a:solidFill>
                <a:prstClr val="black"/>
              </a:solidFill>
              <a:latin typeface="Calibri" pitchFamily="34" charset="0"/>
              <a:cs typeface="Majalla U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50" name="عنصر نائب لصورة الشريحة 1"/>
          <p:cNvSpPr>
            <a:spLocks noGrp="1" noRot="1" noChangeAspect="1" noTextEdit="1"/>
          </p:cNvSpPr>
          <p:nvPr>
            <p:ph type="sldImg"/>
          </p:nvPr>
        </p:nvSpPr>
        <p:spPr bwMode="auto">
          <a:xfrm>
            <a:off x="952500" y="685800"/>
            <a:ext cx="4953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8051" name="عنصر نائب للملاحظات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SA" smtClean="0"/>
          </a:p>
        </p:txBody>
      </p:sp>
      <p:sp>
        <p:nvSpPr>
          <p:cNvPr id="35844"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96D249CF-52B8-4CB8-A1FD-19052CFF3976}" type="slidenum">
              <a:rPr lang="ar-SA">
                <a:solidFill>
                  <a:prstClr val="black"/>
                </a:solidFill>
                <a:latin typeface="Calibri" pitchFamily="34" charset="0"/>
                <a:cs typeface="Majalla UI"/>
              </a:rPr>
              <a:pPr eaLnBrk="1" hangingPunct="1"/>
              <a:t>15</a:t>
            </a:fld>
            <a:endParaRPr lang="ar-SA">
              <a:solidFill>
                <a:prstClr val="black"/>
              </a:solidFill>
              <a:latin typeface="Calibri" pitchFamily="34" charset="0"/>
              <a:cs typeface="Majalla U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userDrawn="1"/>
        </p:nvSpPr>
        <p:spPr>
          <a:xfrm>
            <a:off x="487693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
        <p:nvSpPr>
          <p:cNvPr id="4" name="Rectangle 9"/>
          <p:cNvSpPr/>
          <p:nvPr/>
        </p:nvSpPr>
        <p:spPr>
          <a:xfrm>
            <a:off x="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5" name="Rectangle 11"/>
          <p:cNvSpPr/>
          <p:nvPr/>
        </p:nvSpPr>
        <p:spPr>
          <a:xfrm>
            <a:off x="723900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2" name="Title 1"/>
          <p:cNvSpPr>
            <a:spLocks noGrp="1"/>
          </p:cNvSpPr>
          <p:nvPr>
            <p:ph type="ctrTitle"/>
          </p:nvPr>
        </p:nvSpPr>
        <p:spPr>
          <a:xfrm>
            <a:off x="742950" y="2130648"/>
            <a:ext cx="8420100" cy="1470025"/>
          </a:xfrm>
        </p:spPr>
        <p:txBody>
          <a:bodyPr/>
          <a:lstStyle>
            <a:lvl1pPr algn="ctr">
              <a:defRPr>
                <a:solidFill>
                  <a:schemeClr val="accent1">
                    <a:lumMod val="7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0"/>
          </p:nvPr>
        </p:nvSpPr>
        <p:spPr>
          <a:xfrm>
            <a:off x="4927605" y="6356572"/>
            <a:ext cx="482600" cy="365125"/>
          </a:xfrm>
          <a:prstGeom prst="rect">
            <a:avLst/>
          </a:prstGeom>
        </p:spPr>
        <p:txBody>
          <a:bodyPr/>
          <a:lstStyle>
            <a:lvl1pPr>
              <a:defRPr/>
            </a:lvl1pPr>
          </a:lstStyle>
          <a:p>
            <a:pPr>
              <a:defRPr/>
            </a:pPr>
            <a:fld id="{7B8EA862-7DD5-4A06-BDE1-DB7EC5FAA60C}" type="slidenum">
              <a:rPr lang="ar-SA"/>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7210"/>
            <a:ext cx="571500" cy="365125"/>
          </a:xfrm>
          <a:prstGeom prst="rect">
            <a:avLst/>
          </a:prstGeom>
        </p:spPr>
        <p:txBody>
          <a:bodyPr/>
          <a:lstStyle>
            <a:lvl1pPr>
              <a:defRPr/>
            </a:lvl1pPr>
          </a:lstStyle>
          <a:p>
            <a:pPr>
              <a:defRPr/>
            </a:pPr>
            <a:fld id="{94E2D931-4EC8-4CD2-97D6-9D3F541B751A}" type="slidenum">
              <a:rPr lang="ar-SA"/>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80337" y="274861"/>
            <a:ext cx="2414588"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6578" y="274861"/>
            <a:ext cx="707866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7210"/>
            <a:ext cx="571500" cy="365125"/>
          </a:xfrm>
          <a:prstGeom prst="rect">
            <a:avLst/>
          </a:prstGeom>
        </p:spPr>
        <p:txBody>
          <a:bodyPr/>
          <a:lstStyle>
            <a:lvl1pPr>
              <a:defRPr/>
            </a:lvl1pPr>
          </a:lstStyle>
          <a:p>
            <a:pPr>
              <a:defRPr/>
            </a:pPr>
            <a:fld id="{9FE1D026-1D84-4E55-B04D-2B54F501D563}" type="slidenum">
              <a:rPr lang="ar-SA"/>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5"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6" name="Rectangle 12"/>
          <p:cNvSpPr/>
          <p:nvPr/>
        </p:nvSpPr>
        <p:spPr>
          <a:xfrm>
            <a:off x="9424988" y="222"/>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2" name="Title 1"/>
          <p:cNvSpPr>
            <a:spLocks noGrp="1"/>
          </p:cNvSpPr>
          <p:nvPr>
            <p:ph type="title"/>
          </p:nvPr>
        </p:nvSpPr>
        <p:spPr/>
        <p:txBody>
          <a:bodyPr/>
          <a:lstStyle>
            <a:lvl1pPr algn="r">
              <a:defRPr baseline="0">
                <a:solidFill>
                  <a:schemeClr val="accent1">
                    <a:lumMod val="7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lgn="r">
              <a:buFont typeface="Arial" pitchFamily="34" charset="0"/>
              <a:buNone/>
              <a:defRPr>
                <a:solidFill>
                  <a:schemeClr val="tx1"/>
                </a:solidFill>
              </a:defRPr>
            </a:lvl1pPr>
            <a:lvl2pPr algn="r">
              <a:buFont typeface="Arial" pitchFamily="34" charset="0"/>
              <a:buNone/>
              <a:defRPr>
                <a:solidFill>
                  <a:schemeClr val="tx1"/>
                </a:solidFill>
              </a:defRPr>
            </a:lvl2pPr>
            <a:lvl3pPr algn="r">
              <a:buFont typeface="Arial" pitchFamily="34" charset="0"/>
              <a:buNone/>
              <a:defRPr>
                <a:solidFill>
                  <a:schemeClr val="tx1"/>
                </a:solidFill>
              </a:defRPr>
            </a:lvl3pPr>
            <a:lvl4pPr algn="r">
              <a:buFont typeface="Arial" pitchFamily="34" charset="0"/>
              <a:buNone/>
              <a:defRPr>
                <a:solidFill>
                  <a:schemeClr val="tx1"/>
                </a:solidFill>
              </a:defRPr>
            </a:lvl4pPr>
            <a:lvl5pPr algn="r">
              <a:buFont typeface="Arial" pitchFamily="34" charset="0"/>
              <a:buNone/>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dirty="0" smtClean="0"/>
          </a:p>
        </p:txBody>
      </p:sp>
      <p:sp>
        <p:nvSpPr>
          <p:cNvPr id="8" name="Rectangle 7"/>
          <p:cNvSpPr/>
          <p:nvPr userDrawn="1"/>
        </p:nvSpPr>
        <p:spPr>
          <a:xfrm>
            <a:off x="487693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7123"/>
            <a:ext cx="84201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Rectangle 4"/>
          <p:cNvSpPr/>
          <p:nvPr userDrawn="1"/>
        </p:nvSpPr>
        <p:spPr>
          <a:xfrm>
            <a:off x="487693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6"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7" name="Rectangle 12"/>
          <p:cNvSpPr/>
          <p:nvPr/>
        </p:nvSpPr>
        <p:spPr>
          <a:xfrm>
            <a:off x="9424988" y="222"/>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2" name="Title 1"/>
          <p:cNvSpPr>
            <a:spLocks noGrp="1"/>
          </p:cNvSpPr>
          <p:nvPr>
            <p:ph type="title"/>
          </p:nvPr>
        </p:nvSpPr>
        <p:spPr/>
        <p:txBody>
          <a:bodyPr/>
          <a:lstStyle>
            <a:lvl1pPr algn="r">
              <a:defRPr>
                <a:solidFill>
                  <a:schemeClr val="accent1">
                    <a:lumMod val="75000"/>
                  </a:schemeClr>
                </a:solidFill>
              </a:defRPr>
            </a:lvl1pPr>
          </a:lstStyle>
          <a:p>
            <a:r>
              <a:rPr lang="en-US" smtClean="0"/>
              <a:t>Click to edit Master title style</a:t>
            </a:r>
            <a:endParaRPr lang="en-US" dirty="0"/>
          </a:p>
        </p:txBody>
      </p:sp>
      <p:sp>
        <p:nvSpPr>
          <p:cNvPr id="11" name="Content Placeholder 2"/>
          <p:cNvSpPr>
            <a:spLocks noGrp="1"/>
          </p:cNvSpPr>
          <p:nvPr>
            <p:ph sz="half" idx="13"/>
          </p:nvPr>
        </p:nvSpPr>
        <p:spPr>
          <a:xfrm>
            <a:off x="5025242" y="1600206"/>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12" name="Content Placeholder 2"/>
          <p:cNvSpPr>
            <a:spLocks noGrp="1"/>
          </p:cNvSpPr>
          <p:nvPr>
            <p:ph sz="half" idx="1"/>
          </p:nvPr>
        </p:nvSpPr>
        <p:spPr>
          <a:xfrm>
            <a:off x="457207" y="1600206"/>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9" name="Rectangle 8"/>
          <p:cNvSpPr/>
          <p:nvPr userDrawn="1"/>
        </p:nvSpPr>
        <p:spPr>
          <a:xfrm>
            <a:off x="487693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5"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5"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7"/>
          <p:cNvSpPr/>
          <p:nvPr userDrawn="1"/>
        </p:nvSpPr>
        <p:spPr>
          <a:xfrm>
            <a:off x="487693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Rectangle 3"/>
          <p:cNvSpPr/>
          <p:nvPr userDrawn="1"/>
        </p:nvSpPr>
        <p:spPr>
          <a:xfrm>
            <a:off x="487693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Rectangle 2"/>
          <p:cNvSpPr/>
          <p:nvPr userDrawn="1"/>
        </p:nvSpPr>
        <p:spPr>
          <a:xfrm>
            <a:off x="487693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2972" y="273273"/>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3"/>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7210"/>
            <a:ext cx="571500" cy="365125"/>
          </a:xfrm>
          <a:prstGeom prst="rect">
            <a:avLst/>
          </a:prstGeom>
        </p:spPr>
        <p:txBody>
          <a:bodyPr/>
          <a:lstStyle>
            <a:lvl1pPr>
              <a:defRPr/>
            </a:lvl1pPr>
          </a:lstStyle>
          <a:p>
            <a:pPr>
              <a:defRPr/>
            </a:pPr>
            <a:fld id="{1CD0D710-FEE9-4DD8-AEED-EBF044EACABA}" type="slidenum">
              <a:rPr lang="ar-SA"/>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7210"/>
            <a:ext cx="571500" cy="365125"/>
          </a:xfrm>
          <a:prstGeom prst="rect">
            <a:avLst/>
          </a:prstGeom>
        </p:spPr>
        <p:txBody>
          <a:bodyPr/>
          <a:lstStyle>
            <a:lvl1pPr>
              <a:defRPr/>
            </a:lvl1pPr>
          </a:lstStyle>
          <a:p>
            <a:pPr>
              <a:defRPr/>
            </a:pPr>
            <a:fld id="{3CD681FE-95EB-43BB-90BC-9DFA564FD6CC}" type="slidenum">
              <a:rPr lang="ar-SA"/>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9" name="Title Placeholder 1"/>
          <p:cNvSpPr>
            <a:spLocks noGrp="1"/>
          </p:cNvSpPr>
          <p:nvPr>
            <p:ph type="title"/>
          </p:nvPr>
        </p:nvSpPr>
        <p:spPr bwMode="auto">
          <a:xfrm>
            <a:off x="495300" y="274638"/>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ar-EG" smtClean="0"/>
              <a:t>العنوان الرئيسي</a:t>
            </a:r>
            <a:endParaRPr lang="en-US" smtClean="0"/>
          </a:p>
        </p:txBody>
      </p:sp>
      <p:sp>
        <p:nvSpPr>
          <p:cNvPr id="1030" name="Text Placeholder 2"/>
          <p:cNvSpPr>
            <a:spLocks noGrp="1"/>
          </p:cNvSpPr>
          <p:nvPr>
            <p:ph type="body" idx="1"/>
          </p:nvPr>
        </p:nvSpPr>
        <p:spPr bwMode="auto">
          <a:xfrm>
            <a:off x="495300" y="1600206"/>
            <a:ext cx="8915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EG" smtClean="0"/>
              <a:t>المحتوى المستوى الأول</a:t>
            </a:r>
            <a:endParaRPr lang="en-US" smtClean="0"/>
          </a:p>
          <a:p>
            <a:pPr lvl="1"/>
            <a:r>
              <a:rPr lang="ar-EG" smtClean="0"/>
              <a:t>المحتوى المستوى الثاني</a:t>
            </a:r>
            <a:endParaRPr lang="en-US" smtClean="0"/>
          </a:p>
          <a:p>
            <a:pPr lvl="2"/>
            <a:r>
              <a:rPr lang="ar-EG" smtClean="0"/>
              <a:t>المحتوى المستوى الثالث</a:t>
            </a:r>
            <a:endParaRPr lang="en-US" smtClean="0"/>
          </a:p>
          <a:p>
            <a:pPr lvl="3"/>
            <a:r>
              <a:rPr lang="ar-EG" smtClean="0"/>
              <a:t>المحتوى المستوى الرابع</a:t>
            </a:r>
            <a:endParaRPr lang="en-US" smtClean="0"/>
          </a:p>
          <a:p>
            <a:pPr lvl="4"/>
            <a:r>
              <a:rPr lang="ar-EG" smtClean="0"/>
              <a:t>المحتوى المستوى الخامس</a:t>
            </a:r>
            <a:endParaRPr lang="en-US" smtClean="0"/>
          </a:p>
        </p:txBody>
      </p:sp>
      <p:sp>
        <p:nvSpPr>
          <p:cNvPr id="10" name="Rectangle 9"/>
          <p:cNvSpPr/>
          <p:nvPr userDrawn="1"/>
        </p:nvSpPr>
        <p:spPr>
          <a:xfrm>
            <a:off x="0" y="6324600"/>
            <a:ext cx="9906000" cy="5334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grpSp>
        <p:nvGrpSpPr>
          <p:cNvPr id="12" name="Group 7"/>
          <p:cNvGrpSpPr>
            <a:grpSpLocks/>
          </p:cNvGrpSpPr>
          <p:nvPr userDrawn="1"/>
        </p:nvGrpSpPr>
        <p:grpSpPr bwMode="auto">
          <a:xfrm>
            <a:off x="8610605" y="5791200"/>
            <a:ext cx="941389" cy="914400"/>
            <a:chOff x="5210750" y="1066800"/>
            <a:chExt cx="2976900" cy="3130677"/>
          </a:xfrm>
        </p:grpSpPr>
        <p:sp>
          <p:nvSpPr>
            <p:cNvPr id="13" name="Oval 12"/>
            <p:cNvSpPr/>
            <p:nvPr/>
          </p:nvSpPr>
          <p:spPr>
            <a:xfrm>
              <a:off x="5321191" y="1142893"/>
              <a:ext cx="2766057" cy="29730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14" name="Picture 2" descr="http://kfu.files.googlepages.com/newKFUlogo.jpg"/>
            <p:cNvPicPr>
              <a:picLocks noChangeAspect="1" noChangeArrowheads="1"/>
            </p:cNvPicPr>
            <p:nvPr/>
          </p:nvPicPr>
          <p:blipFill>
            <a:blip r:embed="rId13"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5" name="Slide Number Placeholder 5"/>
          <p:cNvSpPr>
            <a:spLocks noGrp="1"/>
          </p:cNvSpPr>
          <p:nvPr>
            <p:ph type="sldNum" sz="quarter" idx="4"/>
          </p:nvPr>
        </p:nvSpPr>
        <p:spPr>
          <a:xfrm>
            <a:off x="4914900" y="6377210"/>
            <a:ext cx="571500" cy="365125"/>
          </a:xfrm>
          <a:prstGeom prst="rect">
            <a:avLst/>
          </a:prstGeom>
        </p:spPr>
        <p:txBody>
          <a:bodyPr vert="horz" wrap="square" lIns="91440" tIns="45720" rIns="91440" bIns="45720" numCol="1" anchor="ctr" anchorCtr="0" compatLnSpc="1">
            <a:prstTxWarp prst="textNoShape">
              <a:avLst/>
            </a:prstTxWarp>
          </a:bodyPr>
          <a:lstStyle>
            <a:lvl1pPr rtl="0">
              <a:defRPr sz="1200">
                <a:solidFill>
                  <a:schemeClr val="bg1"/>
                </a:solidFill>
                <a:latin typeface="Calibri" pitchFamily="34" charset="0"/>
                <a:cs typeface="Arial" charset="0"/>
              </a:defRPr>
            </a:lvl1pPr>
          </a:lstStyle>
          <a:p>
            <a:pPr>
              <a:defRPr/>
            </a:pPr>
            <a:endParaRPr lang="en-US" dirty="0"/>
          </a:p>
        </p:txBody>
      </p:sp>
      <p:sp>
        <p:nvSpPr>
          <p:cNvPr id="16" name="Rectangle 15"/>
          <p:cNvSpPr/>
          <p:nvPr userDrawn="1"/>
        </p:nvSpPr>
        <p:spPr>
          <a:xfrm>
            <a:off x="6781800" y="6519446"/>
            <a:ext cx="1928926"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King Faisal University</a:t>
            </a:r>
            <a:endParaRPr lang="en-US" sz="1600" dirty="0">
              <a:solidFill>
                <a:schemeClr val="bg1"/>
              </a:solidFill>
              <a:latin typeface="+mn-lt"/>
              <a:cs typeface="+mn-cs"/>
            </a:endParaRPr>
          </a:p>
        </p:txBody>
      </p:sp>
      <p:sp>
        <p:nvSpPr>
          <p:cNvPr id="17" name="Rectangle 16"/>
          <p:cNvSpPr/>
          <p:nvPr userDrawn="1"/>
        </p:nvSpPr>
        <p:spPr>
          <a:xfrm>
            <a:off x="7050441" y="6290846"/>
            <a:ext cx="1406154" cy="338554"/>
          </a:xfrm>
          <a:prstGeom prst="rect">
            <a:avLst/>
          </a:prstGeom>
        </p:spPr>
        <p:txBody>
          <a:bodyPr wrap="none">
            <a:spAutoFit/>
          </a:bodyPr>
          <a:lstStyle/>
          <a:p>
            <a:pPr algn="l" rtl="0" fontAlgn="auto">
              <a:spcBef>
                <a:spcPts val="0"/>
              </a:spcBef>
              <a:spcAft>
                <a:spcPts val="0"/>
              </a:spcAft>
              <a:defRPr/>
            </a:pPr>
            <a:r>
              <a:rPr lang="ar-SA" sz="1600" b="1" dirty="0" smtClean="0">
                <a:solidFill>
                  <a:schemeClr val="bg1"/>
                </a:solidFill>
                <a:latin typeface="+mn-lt"/>
                <a:cs typeface="+mn-cs"/>
              </a:rPr>
              <a:t>جامعة الملك فيصل</a:t>
            </a:r>
            <a:endParaRPr lang="en-US" sz="1600" b="1" dirty="0">
              <a:solidFill>
                <a:schemeClr val="bg1"/>
              </a:solidFill>
              <a:latin typeface="+mn-lt"/>
              <a:cs typeface="+mn-cs"/>
            </a:endParaRPr>
          </a:p>
        </p:txBody>
      </p:sp>
      <p:pic>
        <p:nvPicPr>
          <p:cNvPr id="18" name="Picture 17" descr="logo EDE.png"/>
          <p:cNvPicPr>
            <a:picLocks noChangeAspect="1"/>
          </p:cNvPicPr>
          <p:nvPr userDrawn="1"/>
        </p:nvPicPr>
        <p:blipFill>
          <a:blip r:embed="rId14" cstate="print"/>
          <a:stretch>
            <a:fillRect/>
          </a:stretch>
        </p:blipFill>
        <p:spPr>
          <a:xfrm>
            <a:off x="304806" y="5791422"/>
            <a:ext cx="838200" cy="938645"/>
          </a:xfrm>
          <a:prstGeom prst="rect">
            <a:avLst/>
          </a:prstGeom>
        </p:spPr>
      </p:pic>
      <p:sp>
        <p:nvSpPr>
          <p:cNvPr id="19" name="Rectangle 18"/>
          <p:cNvSpPr/>
          <p:nvPr userDrawn="1"/>
        </p:nvSpPr>
        <p:spPr>
          <a:xfrm>
            <a:off x="914400" y="6581223"/>
            <a:ext cx="3116046" cy="276999"/>
          </a:xfrm>
          <a:prstGeom prst="rect">
            <a:avLst/>
          </a:prstGeom>
        </p:spPr>
        <p:txBody>
          <a:bodyPr wrap="none">
            <a:spAutoFit/>
          </a:bodyPr>
          <a:lstStyle/>
          <a:p>
            <a:pPr algn="l" rtl="0" fontAlgn="auto">
              <a:spcBef>
                <a:spcPts val="0"/>
              </a:spcBef>
              <a:spcAft>
                <a:spcPts val="0"/>
              </a:spcAft>
              <a:defRPr/>
            </a:pPr>
            <a:r>
              <a:rPr lang="en-US" sz="1200" dirty="0" smtClean="0">
                <a:solidFill>
                  <a:schemeClr val="bg1"/>
                </a:solidFill>
                <a:latin typeface="+mn-lt"/>
                <a:cs typeface="+mn-cs"/>
              </a:rPr>
              <a:t>Deanship of E-Learning and Distance Education</a:t>
            </a:r>
            <a:endParaRPr lang="en-US" sz="1200" dirty="0">
              <a:solidFill>
                <a:schemeClr val="bg1"/>
              </a:solidFill>
              <a:latin typeface="+mn-lt"/>
              <a:cs typeface="+mn-cs"/>
            </a:endParaRPr>
          </a:p>
        </p:txBody>
      </p:sp>
      <p:sp>
        <p:nvSpPr>
          <p:cNvPr id="20" name="Rectangle 19"/>
          <p:cNvSpPr/>
          <p:nvPr userDrawn="1"/>
        </p:nvSpPr>
        <p:spPr>
          <a:xfrm>
            <a:off x="1183042" y="6290846"/>
            <a:ext cx="2747868" cy="338554"/>
          </a:xfrm>
          <a:prstGeom prst="rect">
            <a:avLst/>
          </a:prstGeom>
        </p:spPr>
        <p:txBody>
          <a:bodyPr wrap="none">
            <a:spAutoFit/>
          </a:bodyPr>
          <a:lstStyle/>
          <a:p>
            <a:pPr algn="l" rtl="0" fontAlgn="auto">
              <a:spcBef>
                <a:spcPts val="0"/>
              </a:spcBef>
              <a:spcAft>
                <a:spcPts val="0"/>
              </a:spcAft>
              <a:defRPr/>
            </a:pPr>
            <a:r>
              <a:rPr lang="ar-SA" sz="1600" b="1" dirty="0" smtClean="0">
                <a:solidFill>
                  <a:schemeClr val="bg1"/>
                </a:solidFill>
                <a:latin typeface="+mn-lt"/>
                <a:cs typeface="+mn-cs"/>
              </a:rPr>
              <a:t>عمادة التعليم</a:t>
            </a:r>
            <a:r>
              <a:rPr lang="ar-SA" sz="1600" b="1" baseline="0" dirty="0" smtClean="0">
                <a:solidFill>
                  <a:schemeClr val="bg1"/>
                </a:solidFill>
                <a:latin typeface="+mn-lt"/>
                <a:cs typeface="+mn-cs"/>
              </a:rPr>
              <a:t> الإكتروني والتعلم عن بعد</a:t>
            </a:r>
            <a:endParaRPr lang="en-US" sz="1600" b="1" dirty="0">
              <a:solidFill>
                <a:schemeClr val="bg1"/>
              </a:solidFill>
              <a:latin typeface="+mn-lt"/>
              <a:cs typeface="+mn-cs"/>
            </a:endParaRPr>
          </a:p>
        </p:txBody>
      </p:sp>
    </p:spTree>
  </p:cSld>
  <p:clrMap bg1="lt1" tx1="dk1" bg2="lt2" tx2="dk2" accent1="accent1" accent2="accent2" accent3="accent3" accent4="accent4" accent5="accent5" accent6="accent6" hlink="hlink" folHlink="folHlink"/>
  <p:sldLayoutIdLst>
    <p:sldLayoutId id="2147483772" r:id="rId1"/>
    <p:sldLayoutId id="2147483773" r:id="rId2"/>
    <p:sldLayoutId id="2147483764" r:id="rId3"/>
    <p:sldLayoutId id="2147483774" r:id="rId4"/>
    <p:sldLayoutId id="2147483765" r:id="rId5"/>
    <p:sldLayoutId id="2147483766" r:id="rId6"/>
    <p:sldLayoutId id="2147483767" r:id="rId7"/>
    <p:sldLayoutId id="2147483768" r:id="rId8"/>
    <p:sldLayoutId id="2147483769" r:id="rId9"/>
    <p:sldLayoutId id="2147483770" r:id="rId10"/>
    <p:sldLayoutId id="2147483771" r:id="rId11"/>
  </p:sldLayoutIdLst>
  <p:hf hdr="0" ftr="0" dt="0"/>
  <p:txStyles>
    <p:titleStyle>
      <a:lvl1pPr algn="r" rtl="0" eaLnBrk="0" fontAlgn="base" hangingPunct="0">
        <a:spcBef>
          <a:spcPct val="0"/>
        </a:spcBef>
        <a:spcAft>
          <a:spcPct val="0"/>
        </a:spcAft>
        <a:defRPr sz="4400" kern="1200">
          <a:solidFill>
            <a:srgbClr val="376092"/>
          </a:solidFill>
          <a:latin typeface="+mj-lt"/>
          <a:ea typeface="+mj-ea"/>
          <a:cs typeface="Arial" charset="0"/>
        </a:defRPr>
      </a:lvl1pPr>
      <a:lvl2pPr algn="r" rtl="0" eaLnBrk="0" fontAlgn="base" hangingPunct="0">
        <a:spcBef>
          <a:spcPct val="0"/>
        </a:spcBef>
        <a:spcAft>
          <a:spcPct val="0"/>
        </a:spcAft>
        <a:defRPr sz="4400">
          <a:solidFill>
            <a:srgbClr val="376092"/>
          </a:solidFill>
          <a:latin typeface="Calibri" pitchFamily="34" charset="0"/>
          <a:cs typeface="Arial" charset="0"/>
        </a:defRPr>
      </a:lvl2pPr>
      <a:lvl3pPr algn="r" rtl="0" eaLnBrk="0" fontAlgn="base" hangingPunct="0">
        <a:spcBef>
          <a:spcPct val="0"/>
        </a:spcBef>
        <a:spcAft>
          <a:spcPct val="0"/>
        </a:spcAft>
        <a:defRPr sz="4400">
          <a:solidFill>
            <a:srgbClr val="376092"/>
          </a:solidFill>
          <a:latin typeface="Calibri" pitchFamily="34" charset="0"/>
          <a:cs typeface="Arial" charset="0"/>
        </a:defRPr>
      </a:lvl3pPr>
      <a:lvl4pPr algn="r" rtl="0" eaLnBrk="0" fontAlgn="base" hangingPunct="0">
        <a:spcBef>
          <a:spcPct val="0"/>
        </a:spcBef>
        <a:spcAft>
          <a:spcPct val="0"/>
        </a:spcAft>
        <a:defRPr sz="4400">
          <a:solidFill>
            <a:srgbClr val="376092"/>
          </a:solidFill>
          <a:latin typeface="Calibri" pitchFamily="34" charset="0"/>
          <a:cs typeface="Arial" charset="0"/>
        </a:defRPr>
      </a:lvl4pPr>
      <a:lvl5pPr algn="r" rtl="0" eaLnBrk="0" fontAlgn="base" hangingPunct="0">
        <a:spcBef>
          <a:spcPct val="0"/>
        </a:spcBef>
        <a:spcAft>
          <a:spcPct val="0"/>
        </a:spcAft>
        <a:defRPr sz="4400">
          <a:solidFill>
            <a:srgbClr val="376092"/>
          </a:solidFill>
          <a:latin typeface="Calibri" pitchFamily="34" charset="0"/>
          <a:cs typeface="Arial" charset="0"/>
        </a:defRPr>
      </a:lvl5pPr>
      <a:lvl6pPr marL="457200" algn="r" rtl="0" fontAlgn="base">
        <a:spcBef>
          <a:spcPct val="0"/>
        </a:spcBef>
        <a:spcAft>
          <a:spcPct val="0"/>
        </a:spcAft>
        <a:defRPr sz="4400">
          <a:solidFill>
            <a:srgbClr val="376092"/>
          </a:solidFill>
          <a:latin typeface="Calibri" pitchFamily="34" charset="0"/>
          <a:cs typeface="Arial" charset="0"/>
        </a:defRPr>
      </a:lvl6pPr>
      <a:lvl7pPr marL="914400" algn="r" rtl="0" fontAlgn="base">
        <a:spcBef>
          <a:spcPct val="0"/>
        </a:spcBef>
        <a:spcAft>
          <a:spcPct val="0"/>
        </a:spcAft>
        <a:defRPr sz="4400">
          <a:solidFill>
            <a:srgbClr val="376092"/>
          </a:solidFill>
          <a:latin typeface="Calibri" pitchFamily="34" charset="0"/>
          <a:cs typeface="Arial" charset="0"/>
        </a:defRPr>
      </a:lvl7pPr>
      <a:lvl8pPr marL="1371600" algn="r" rtl="0" fontAlgn="base">
        <a:spcBef>
          <a:spcPct val="0"/>
        </a:spcBef>
        <a:spcAft>
          <a:spcPct val="0"/>
        </a:spcAft>
        <a:defRPr sz="4400">
          <a:solidFill>
            <a:srgbClr val="376092"/>
          </a:solidFill>
          <a:latin typeface="Calibri" pitchFamily="34" charset="0"/>
          <a:cs typeface="Arial" charset="0"/>
        </a:defRPr>
      </a:lvl8pPr>
      <a:lvl9pPr marL="1828800" algn="r" rtl="0" fontAlgn="base">
        <a:spcBef>
          <a:spcPct val="0"/>
        </a:spcBef>
        <a:spcAft>
          <a:spcPct val="0"/>
        </a:spcAft>
        <a:defRPr sz="4400">
          <a:solidFill>
            <a:srgbClr val="376092"/>
          </a:solidFill>
          <a:latin typeface="Calibri" pitchFamily="34" charset="0"/>
          <a:cs typeface="Arial" charset="0"/>
        </a:defRPr>
      </a:lvl9pPr>
    </p:titleStyle>
    <p:bodyStyle>
      <a:lvl1pPr marL="342900" indent="-342900" algn="r" rtl="0" eaLnBrk="0" fontAlgn="base" hangingPunct="0">
        <a:spcBef>
          <a:spcPct val="20000"/>
        </a:spcBef>
        <a:spcAft>
          <a:spcPct val="0"/>
        </a:spcAft>
        <a:buFont typeface="Arial" pitchFamily="34" charset="0"/>
        <a:buChar char="•"/>
        <a:defRPr sz="3200" kern="1200">
          <a:solidFill>
            <a:schemeClr val="tx1"/>
          </a:solidFill>
          <a:latin typeface="+mn-lt"/>
          <a:ea typeface="+mn-ea"/>
          <a:cs typeface="Arial" charset="0"/>
        </a:defRPr>
      </a:lvl1pPr>
      <a:lvl2pPr marL="742950" indent="-285750" algn="r" rtl="0" eaLnBrk="0" fontAlgn="base" hangingPunct="0">
        <a:spcBef>
          <a:spcPct val="20000"/>
        </a:spcBef>
        <a:spcAft>
          <a:spcPct val="0"/>
        </a:spcAft>
        <a:buFont typeface="Arial" pitchFamily="34" charset="0"/>
        <a:buChar char="–"/>
        <a:defRPr sz="2800" kern="1200">
          <a:solidFill>
            <a:schemeClr val="tx1"/>
          </a:solidFill>
          <a:latin typeface="+mn-lt"/>
          <a:ea typeface="+mn-ea"/>
          <a:cs typeface="Arial" charset="0"/>
        </a:defRPr>
      </a:lvl2pPr>
      <a:lvl3pPr marL="1143000" indent="-228600" algn="r" rtl="0" eaLnBrk="0" fontAlgn="base" hangingPunct="0">
        <a:spcBef>
          <a:spcPct val="20000"/>
        </a:spcBef>
        <a:spcAft>
          <a:spcPct val="0"/>
        </a:spcAft>
        <a:buFont typeface="Arial" pitchFamily="34" charset="0"/>
        <a:buChar char="•"/>
        <a:defRPr sz="2400" kern="1200">
          <a:solidFill>
            <a:schemeClr val="tx1"/>
          </a:solidFill>
          <a:latin typeface="+mn-lt"/>
          <a:ea typeface="+mn-ea"/>
          <a:cs typeface="Arial" charset="0"/>
        </a:defRPr>
      </a:lvl3pPr>
      <a:lvl4pPr marL="16002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4pPr>
      <a:lvl5pPr marL="20574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742950" y="2130647"/>
            <a:ext cx="8420100" cy="1470025"/>
          </a:xfrm>
        </p:spPr>
        <p:txBody>
          <a:bodyPr/>
          <a:lstStyle/>
          <a:p>
            <a:pPr eaLnBrk="1" hangingPunct="1"/>
            <a:endParaRPr lang="ar-SA" smtClean="0">
              <a:solidFill>
                <a:srgbClr val="376092"/>
              </a:solidFill>
              <a:cs typeface="Arial" pitchFamily="34" charset="0"/>
            </a:endParaRPr>
          </a:p>
        </p:txBody>
      </p:sp>
      <p:sp>
        <p:nvSpPr>
          <p:cNvPr id="3" name="Subtitle 2"/>
          <p:cNvSpPr>
            <a:spLocks noGrp="1"/>
          </p:cNvSpPr>
          <p:nvPr>
            <p:ph type="subTitle" idx="1"/>
          </p:nvPr>
        </p:nvSpPr>
        <p:spPr/>
        <p:txBody>
          <a:bodyPr rtlCol="0">
            <a:normAutofit/>
          </a:bodyPr>
          <a:lstStyle/>
          <a:p>
            <a:pPr eaLnBrk="1" fontAlgn="auto" hangingPunct="1">
              <a:spcAft>
                <a:spcPts val="0"/>
              </a:spcAft>
              <a:defRPr/>
            </a:pPr>
            <a:endParaRPr lang="en-US" smtClean="0">
              <a:cs typeface="+mn-cs"/>
            </a:endParaRPr>
          </a:p>
        </p:txBody>
      </p:sp>
      <p:sp>
        <p:nvSpPr>
          <p:cNvPr id="5124" name="Slide Number Placeholder 3"/>
          <p:cNvSpPr>
            <a:spLocks noGrp="1"/>
          </p:cNvSpPr>
          <p:nvPr>
            <p:ph type="sldNum" sz="quarter" idx="10"/>
          </p:nvPr>
        </p:nvSpPr>
        <p:spPr bwMode="auto">
          <a:noFill/>
          <a:ln>
            <a:miter lim="800000"/>
            <a:headEnd/>
            <a:tailEnd/>
          </a:ln>
        </p:spPr>
        <p:txBody>
          <a:bodyPr/>
          <a:lstStyle/>
          <a:p>
            <a:fld id="{10032AED-950E-4013-8E81-DE89BE95EEEF}" type="slidenum">
              <a:rPr lang="ar-SA" smtClean="0">
                <a:cs typeface="Arial" pitchFamily="34" charset="0"/>
              </a:rPr>
              <a:pPr/>
              <a:t>1</a:t>
            </a:fld>
            <a:endParaRPr lang="en-US" smtClean="0">
              <a:cs typeface="Arial" pitchFamily="34" charset="0"/>
            </a:endParaRPr>
          </a:p>
        </p:txBody>
      </p:sp>
      <p:sp>
        <p:nvSpPr>
          <p:cNvPr id="5" name="Rectangle 4"/>
          <p:cNvSpPr/>
          <p:nvPr/>
        </p:nvSpPr>
        <p:spPr>
          <a:xfrm>
            <a:off x="0" y="0"/>
            <a:ext cx="9906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sp>
        <p:nvSpPr>
          <p:cNvPr id="6" name="Rectangle 5"/>
          <p:cNvSpPr/>
          <p:nvPr/>
        </p:nvSpPr>
        <p:spPr>
          <a:xfrm>
            <a:off x="0" y="0"/>
            <a:ext cx="9906000" cy="3429000"/>
          </a:xfrm>
          <a:prstGeom prst="rect">
            <a:avLst/>
          </a:prstGeom>
          <a:solidFill>
            <a:srgbClr val="AD9968"/>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p>
        </p:txBody>
      </p:sp>
      <p:sp>
        <p:nvSpPr>
          <p:cNvPr id="5127" name="Subtitle 2"/>
          <p:cNvSpPr txBox="1">
            <a:spLocks/>
          </p:cNvSpPr>
          <p:nvPr/>
        </p:nvSpPr>
        <p:spPr bwMode="auto">
          <a:xfrm>
            <a:off x="5822950" y="4648200"/>
            <a:ext cx="3930650" cy="1371600"/>
          </a:xfrm>
          <a:prstGeom prst="rect">
            <a:avLst/>
          </a:prstGeom>
          <a:noFill/>
          <a:ln w="9525">
            <a:noFill/>
            <a:miter lim="800000"/>
            <a:headEnd/>
            <a:tailEnd/>
          </a:ln>
        </p:spPr>
        <p:txBody>
          <a:bodyPr/>
          <a:lstStyle/>
          <a:p>
            <a:pPr algn="ctr" rtl="0">
              <a:spcBef>
                <a:spcPct val="20000"/>
              </a:spcBef>
              <a:buFont typeface="Arial" pitchFamily="34" charset="0"/>
              <a:buNone/>
            </a:pPr>
            <a:r>
              <a:rPr lang="ar-SA" sz="2400" b="1" dirty="0" smtClean="0">
                <a:solidFill>
                  <a:schemeClr val="accent4">
                    <a:lumMod val="50000"/>
                  </a:schemeClr>
                </a:solidFill>
                <a:latin typeface="Calibri" pitchFamily="34" charset="0"/>
              </a:rPr>
              <a:t>جامعة الملك فيصل</a:t>
            </a:r>
          </a:p>
          <a:p>
            <a:pPr algn="ctr" rtl="0">
              <a:spcBef>
                <a:spcPct val="20000"/>
              </a:spcBef>
              <a:buFont typeface="Arial" pitchFamily="34" charset="0"/>
              <a:buNone/>
            </a:pPr>
            <a:r>
              <a:rPr lang="ar-DZ" sz="2400" b="1" dirty="0" smtClean="0">
                <a:solidFill>
                  <a:schemeClr val="accent4">
                    <a:lumMod val="50000"/>
                  </a:schemeClr>
                </a:solidFill>
                <a:latin typeface="Calibri" pitchFamily="34" charset="0"/>
              </a:rPr>
              <a:t>كلية إدارة الأعمال</a:t>
            </a:r>
          </a:p>
          <a:p>
            <a:pPr algn="ctr" rtl="0">
              <a:spcBef>
                <a:spcPct val="20000"/>
              </a:spcBef>
              <a:buFont typeface="Arial" pitchFamily="34" charset="0"/>
              <a:buNone/>
            </a:pPr>
            <a:r>
              <a:rPr lang="ar-DZ" sz="2400" b="1" dirty="0" smtClean="0">
                <a:solidFill>
                  <a:schemeClr val="accent4">
                    <a:lumMod val="50000"/>
                  </a:schemeClr>
                </a:solidFill>
                <a:latin typeface="Calibri" pitchFamily="34" charset="0"/>
              </a:rPr>
              <a:t>قسم </a:t>
            </a:r>
            <a:r>
              <a:rPr lang="ar-SA" sz="2400" b="1" dirty="0" smtClean="0">
                <a:solidFill>
                  <a:schemeClr val="accent4">
                    <a:lumMod val="50000"/>
                  </a:schemeClr>
                </a:solidFill>
                <a:latin typeface="Calibri" pitchFamily="34" charset="0"/>
              </a:rPr>
              <a:t>القانون</a:t>
            </a:r>
            <a:endParaRPr lang="en-US" sz="2400" b="1" dirty="0">
              <a:solidFill>
                <a:schemeClr val="accent4">
                  <a:lumMod val="50000"/>
                </a:schemeClr>
              </a:solidFill>
              <a:latin typeface="Calibri" pitchFamily="34" charset="0"/>
            </a:endParaRPr>
          </a:p>
          <a:p>
            <a:pPr algn="ctr" rtl="0">
              <a:spcBef>
                <a:spcPct val="20000"/>
              </a:spcBef>
              <a:buFont typeface="Arial" pitchFamily="34" charset="0"/>
              <a:buNone/>
            </a:pPr>
            <a:r>
              <a:rPr lang="ar-SA" sz="2400" dirty="0" smtClean="0">
                <a:solidFill>
                  <a:schemeClr val="tx2">
                    <a:lumMod val="75000"/>
                  </a:schemeClr>
                </a:solidFill>
                <a:latin typeface="Calibri" pitchFamily="34" charset="0"/>
              </a:rPr>
              <a:t>	</a:t>
            </a:r>
            <a:endParaRPr lang="en-US" sz="2400" dirty="0">
              <a:solidFill>
                <a:schemeClr val="tx2">
                  <a:lumMod val="75000"/>
                </a:schemeClr>
              </a:solidFill>
              <a:latin typeface="Calibri" pitchFamily="34" charset="0"/>
            </a:endParaRPr>
          </a:p>
        </p:txBody>
      </p:sp>
      <p:grpSp>
        <p:nvGrpSpPr>
          <p:cNvPr id="5128" name="Group 7"/>
          <p:cNvGrpSpPr>
            <a:grpSpLocks/>
          </p:cNvGrpSpPr>
          <p:nvPr/>
        </p:nvGrpSpPr>
        <p:grpSpPr bwMode="auto">
          <a:xfrm>
            <a:off x="6494463" y="1981422"/>
            <a:ext cx="2600325" cy="2524125"/>
            <a:chOff x="5210750" y="1066800"/>
            <a:chExt cx="2976900" cy="3130677"/>
          </a:xfrm>
        </p:grpSpPr>
        <p:sp>
          <p:nvSpPr>
            <p:cNvPr id="9" name="Oval 8"/>
            <p:cNvSpPr/>
            <p:nvPr/>
          </p:nvSpPr>
          <p:spPr>
            <a:xfrm>
              <a:off x="5321611" y="1143591"/>
              <a:ext cx="2767900"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5133" name="Picture 2" descr="http://kfu.files.googlepages.com/newKFUlogo.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1" name="Freeform 10"/>
          <p:cNvSpPr/>
          <p:nvPr/>
        </p:nvSpPr>
        <p:spPr>
          <a:xfrm>
            <a:off x="0" y="2667000"/>
            <a:ext cx="6091238" cy="1447800"/>
          </a:xfrm>
          <a:custGeom>
            <a:avLst/>
            <a:gdLst>
              <a:gd name="connsiteX0" fmla="*/ 0 w 6814457"/>
              <a:gd name="connsiteY0" fmla="*/ 723900 h 1447800"/>
              <a:gd name="connsiteX1" fmla="*/ 212026 w 6814457"/>
              <a:gd name="connsiteY1" fmla="*/ 212025 h 1447800"/>
              <a:gd name="connsiteX2" fmla="*/ 723901 w 6814457"/>
              <a:gd name="connsiteY2" fmla="*/ 0 h 1447800"/>
              <a:gd name="connsiteX3" fmla="*/ 6090557 w 6814457"/>
              <a:gd name="connsiteY3" fmla="*/ 0 h 1447800"/>
              <a:gd name="connsiteX4" fmla="*/ 6602432 w 6814457"/>
              <a:gd name="connsiteY4" fmla="*/ 212026 h 1447800"/>
              <a:gd name="connsiteX5" fmla="*/ 6814457 w 6814457"/>
              <a:gd name="connsiteY5" fmla="*/ 723901 h 1447800"/>
              <a:gd name="connsiteX6" fmla="*/ 6814457 w 6814457"/>
              <a:gd name="connsiteY6" fmla="*/ 723900 h 1447800"/>
              <a:gd name="connsiteX7" fmla="*/ 6602431 w 6814457"/>
              <a:gd name="connsiteY7" fmla="*/ 1235775 h 1447800"/>
              <a:gd name="connsiteX8" fmla="*/ 6090556 w 6814457"/>
              <a:gd name="connsiteY8" fmla="*/ 1447800 h 1447800"/>
              <a:gd name="connsiteX9" fmla="*/ 723900 w 6814457"/>
              <a:gd name="connsiteY9" fmla="*/ 1447800 h 1447800"/>
              <a:gd name="connsiteX10" fmla="*/ 212025 w 6814457"/>
              <a:gd name="connsiteY10" fmla="*/ 1235774 h 1447800"/>
              <a:gd name="connsiteX11" fmla="*/ 0 w 6814457"/>
              <a:gd name="connsiteY11" fmla="*/ 723899 h 1447800"/>
              <a:gd name="connsiteX12" fmla="*/ 0 w 6814457"/>
              <a:gd name="connsiteY12" fmla="*/ 723900 h 1447800"/>
              <a:gd name="connsiteX0" fmla="*/ 291192 w 7105649"/>
              <a:gd name="connsiteY0" fmla="*/ 723900 h 1447800"/>
              <a:gd name="connsiteX1" fmla="*/ 1015093 w 7105649"/>
              <a:gd name="connsiteY1" fmla="*/ 0 h 1447800"/>
              <a:gd name="connsiteX2" fmla="*/ 6381749 w 7105649"/>
              <a:gd name="connsiteY2" fmla="*/ 0 h 1447800"/>
              <a:gd name="connsiteX3" fmla="*/ 6893624 w 7105649"/>
              <a:gd name="connsiteY3" fmla="*/ 212026 h 1447800"/>
              <a:gd name="connsiteX4" fmla="*/ 7105649 w 7105649"/>
              <a:gd name="connsiteY4" fmla="*/ 723901 h 1447800"/>
              <a:gd name="connsiteX5" fmla="*/ 7105649 w 7105649"/>
              <a:gd name="connsiteY5" fmla="*/ 723900 h 1447800"/>
              <a:gd name="connsiteX6" fmla="*/ 6893623 w 7105649"/>
              <a:gd name="connsiteY6" fmla="*/ 1235775 h 1447800"/>
              <a:gd name="connsiteX7" fmla="*/ 6381748 w 7105649"/>
              <a:gd name="connsiteY7" fmla="*/ 1447800 h 1447800"/>
              <a:gd name="connsiteX8" fmla="*/ 1015092 w 7105649"/>
              <a:gd name="connsiteY8" fmla="*/ 1447800 h 1447800"/>
              <a:gd name="connsiteX9" fmla="*/ 503217 w 7105649"/>
              <a:gd name="connsiteY9" fmla="*/ 1235774 h 1447800"/>
              <a:gd name="connsiteX10" fmla="*/ 291192 w 7105649"/>
              <a:gd name="connsiteY10" fmla="*/ 723899 h 1447800"/>
              <a:gd name="connsiteX11" fmla="*/ 291192 w 7105649"/>
              <a:gd name="connsiteY11" fmla="*/ 723900 h 1447800"/>
              <a:gd name="connsiteX0" fmla="*/ 0 w 6814457"/>
              <a:gd name="connsiteY0" fmla="*/ 723899 h 1447800"/>
              <a:gd name="connsiteX1" fmla="*/ 723901 w 6814457"/>
              <a:gd name="connsiteY1" fmla="*/ 0 h 1447800"/>
              <a:gd name="connsiteX2" fmla="*/ 6090557 w 6814457"/>
              <a:gd name="connsiteY2" fmla="*/ 0 h 1447800"/>
              <a:gd name="connsiteX3" fmla="*/ 6602432 w 6814457"/>
              <a:gd name="connsiteY3" fmla="*/ 212026 h 1447800"/>
              <a:gd name="connsiteX4" fmla="*/ 6814457 w 6814457"/>
              <a:gd name="connsiteY4" fmla="*/ 723901 h 1447800"/>
              <a:gd name="connsiteX5" fmla="*/ 6814457 w 6814457"/>
              <a:gd name="connsiteY5" fmla="*/ 723900 h 1447800"/>
              <a:gd name="connsiteX6" fmla="*/ 6602431 w 6814457"/>
              <a:gd name="connsiteY6" fmla="*/ 1235775 h 1447800"/>
              <a:gd name="connsiteX7" fmla="*/ 6090556 w 6814457"/>
              <a:gd name="connsiteY7" fmla="*/ 1447800 h 1447800"/>
              <a:gd name="connsiteX8" fmla="*/ 723900 w 6814457"/>
              <a:gd name="connsiteY8" fmla="*/ 1447800 h 1447800"/>
              <a:gd name="connsiteX9" fmla="*/ 212025 w 6814457"/>
              <a:gd name="connsiteY9" fmla="*/ 1235774 h 1447800"/>
              <a:gd name="connsiteX10" fmla="*/ 0 w 6814457"/>
              <a:gd name="connsiteY10" fmla="*/ 723899 h 1447800"/>
              <a:gd name="connsiteX0" fmla="*/ 0 w 6814457"/>
              <a:gd name="connsiteY0" fmla="*/ 723899 h 1447800"/>
              <a:gd name="connsiteX1" fmla="*/ 723901 w 6814457"/>
              <a:gd name="connsiteY1" fmla="*/ 0 h 1447800"/>
              <a:gd name="connsiteX2" fmla="*/ 6090557 w 6814457"/>
              <a:gd name="connsiteY2" fmla="*/ 0 h 1447800"/>
              <a:gd name="connsiteX3" fmla="*/ 6602432 w 6814457"/>
              <a:gd name="connsiteY3" fmla="*/ 212026 h 1447800"/>
              <a:gd name="connsiteX4" fmla="*/ 6814457 w 6814457"/>
              <a:gd name="connsiteY4" fmla="*/ 723901 h 1447800"/>
              <a:gd name="connsiteX5" fmla="*/ 6814457 w 6814457"/>
              <a:gd name="connsiteY5" fmla="*/ 723900 h 1447800"/>
              <a:gd name="connsiteX6" fmla="*/ 6602431 w 6814457"/>
              <a:gd name="connsiteY6" fmla="*/ 1235775 h 1447800"/>
              <a:gd name="connsiteX7" fmla="*/ 6090556 w 6814457"/>
              <a:gd name="connsiteY7" fmla="*/ 1447800 h 1447800"/>
              <a:gd name="connsiteX8" fmla="*/ 723900 w 6814457"/>
              <a:gd name="connsiteY8" fmla="*/ 1447800 h 1447800"/>
              <a:gd name="connsiteX9" fmla="*/ 303465 w 6814457"/>
              <a:gd name="connsiteY9" fmla="*/ 1327214 h 1447800"/>
              <a:gd name="connsiteX0" fmla="*/ 420436 w 6510992"/>
              <a:gd name="connsiteY0" fmla="*/ 0 h 1447800"/>
              <a:gd name="connsiteX1" fmla="*/ 5787092 w 6510992"/>
              <a:gd name="connsiteY1" fmla="*/ 0 h 1447800"/>
              <a:gd name="connsiteX2" fmla="*/ 6298967 w 6510992"/>
              <a:gd name="connsiteY2" fmla="*/ 212026 h 1447800"/>
              <a:gd name="connsiteX3" fmla="*/ 6510992 w 6510992"/>
              <a:gd name="connsiteY3" fmla="*/ 723901 h 1447800"/>
              <a:gd name="connsiteX4" fmla="*/ 6510992 w 6510992"/>
              <a:gd name="connsiteY4" fmla="*/ 723900 h 1447800"/>
              <a:gd name="connsiteX5" fmla="*/ 6298966 w 6510992"/>
              <a:gd name="connsiteY5" fmla="*/ 1235775 h 1447800"/>
              <a:gd name="connsiteX6" fmla="*/ 5787091 w 6510992"/>
              <a:gd name="connsiteY6" fmla="*/ 1447800 h 1447800"/>
              <a:gd name="connsiteX7" fmla="*/ 420435 w 6510992"/>
              <a:gd name="connsiteY7" fmla="*/ 1447800 h 1447800"/>
              <a:gd name="connsiteX8" fmla="*/ 0 w 6510992"/>
              <a:gd name="connsiteY8" fmla="*/ 1327214 h 1447800"/>
              <a:gd name="connsiteX0" fmla="*/ 1 w 6090557"/>
              <a:gd name="connsiteY0" fmla="*/ 0 h 1447800"/>
              <a:gd name="connsiteX1" fmla="*/ 5366657 w 6090557"/>
              <a:gd name="connsiteY1" fmla="*/ 0 h 1447800"/>
              <a:gd name="connsiteX2" fmla="*/ 5878532 w 6090557"/>
              <a:gd name="connsiteY2" fmla="*/ 212026 h 1447800"/>
              <a:gd name="connsiteX3" fmla="*/ 6090557 w 6090557"/>
              <a:gd name="connsiteY3" fmla="*/ 723901 h 1447800"/>
              <a:gd name="connsiteX4" fmla="*/ 6090557 w 6090557"/>
              <a:gd name="connsiteY4" fmla="*/ 723900 h 1447800"/>
              <a:gd name="connsiteX5" fmla="*/ 5878531 w 6090557"/>
              <a:gd name="connsiteY5" fmla="*/ 1235775 h 1447800"/>
              <a:gd name="connsiteX6" fmla="*/ 5366656 w 6090557"/>
              <a:gd name="connsiteY6" fmla="*/ 1447800 h 1447800"/>
              <a:gd name="connsiteX7" fmla="*/ 0 w 6090557"/>
              <a:gd name="connsiteY7" fmla="*/ 1447800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90557" h="1447800">
                <a:moveTo>
                  <a:pt x="1" y="0"/>
                </a:moveTo>
                <a:lnTo>
                  <a:pt x="5366657" y="0"/>
                </a:lnTo>
                <a:cubicBezTo>
                  <a:pt x="5558647" y="0"/>
                  <a:pt x="5742774" y="76268"/>
                  <a:pt x="5878532" y="212026"/>
                </a:cubicBezTo>
                <a:cubicBezTo>
                  <a:pt x="6014289" y="347784"/>
                  <a:pt x="6090557" y="531911"/>
                  <a:pt x="6090557" y="723901"/>
                </a:cubicBezTo>
                <a:lnTo>
                  <a:pt x="6090557" y="723900"/>
                </a:lnTo>
                <a:cubicBezTo>
                  <a:pt x="6090557" y="915890"/>
                  <a:pt x="6014289" y="1100017"/>
                  <a:pt x="5878531" y="1235775"/>
                </a:cubicBezTo>
                <a:cubicBezTo>
                  <a:pt x="5742773" y="1371533"/>
                  <a:pt x="5558646" y="1447800"/>
                  <a:pt x="5366656" y="1447800"/>
                </a:cubicBezTo>
                <a:lnTo>
                  <a:pt x="0" y="1447800"/>
                </a:lnTo>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5130" name="Title 1"/>
          <p:cNvSpPr txBox="1">
            <a:spLocks/>
          </p:cNvSpPr>
          <p:nvPr/>
        </p:nvSpPr>
        <p:spPr bwMode="auto">
          <a:xfrm>
            <a:off x="457207" y="2971807"/>
            <a:ext cx="5099050" cy="1470025"/>
          </a:xfrm>
          <a:prstGeom prst="rect">
            <a:avLst/>
          </a:prstGeom>
          <a:noFill/>
          <a:ln w="9525">
            <a:noFill/>
            <a:miter lim="800000"/>
            <a:headEnd/>
            <a:tailEnd/>
          </a:ln>
        </p:spPr>
        <p:txBody>
          <a:bodyPr anchor="ctr"/>
          <a:lstStyle/>
          <a:p>
            <a:pPr algn="ctr">
              <a:lnSpc>
                <a:spcPct val="200000"/>
              </a:lnSpc>
            </a:pPr>
            <a:r>
              <a:rPr lang="ar-EG" sz="3200" b="1" dirty="0">
                <a:solidFill>
                  <a:schemeClr val="accent4">
                    <a:lumMod val="50000"/>
                  </a:schemeClr>
                </a:solidFill>
                <a:latin typeface="AYM Wadiy S_U normal."/>
                <a:cs typeface="Times New Roman" pitchFamily="18" charset="0"/>
              </a:rPr>
              <a:t>اسم </a:t>
            </a:r>
            <a:r>
              <a:rPr lang="ar-EG" sz="3200" b="1" dirty="0" smtClean="0">
                <a:solidFill>
                  <a:schemeClr val="accent4">
                    <a:lumMod val="50000"/>
                  </a:schemeClr>
                </a:solidFill>
                <a:latin typeface="AYM Wadiy S_U normal."/>
                <a:cs typeface="Times New Roman" pitchFamily="18" charset="0"/>
              </a:rPr>
              <a:t>المقرر</a:t>
            </a:r>
            <a:r>
              <a:rPr lang="ar-DZ" sz="3200" b="1" dirty="0" smtClean="0">
                <a:solidFill>
                  <a:schemeClr val="accent4">
                    <a:lumMod val="50000"/>
                  </a:schemeClr>
                </a:solidFill>
                <a:latin typeface="AYM Wadiy S_U normal."/>
                <a:cs typeface="Times New Roman" pitchFamily="18" charset="0"/>
              </a:rPr>
              <a:t>: </a:t>
            </a:r>
            <a:r>
              <a:rPr lang="ar-SA" sz="3200" b="1" dirty="0" smtClean="0">
                <a:solidFill>
                  <a:schemeClr val="accent4">
                    <a:lumMod val="50000"/>
                  </a:schemeClr>
                </a:solidFill>
                <a:latin typeface="AYM Wadiy S_U normal."/>
                <a:cs typeface="Times New Roman" pitchFamily="18" charset="0"/>
              </a:rPr>
              <a:t>القانون التجاري</a:t>
            </a:r>
            <a:r>
              <a:rPr lang="ar-EG" sz="2800" b="1" dirty="0">
                <a:solidFill>
                  <a:schemeClr val="accent4">
                    <a:lumMod val="50000"/>
                  </a:schemeClr>
                </a:solidFill>
                <a:latin typeface="Calibri" pitchFamily="34" charset="0"/>
                <a:cs typeface="Times New Roman" pitchFamily="18" charset="0"/>
              </a:rPr>
              <a:t/>
            </a:r>
            <a:br>
              <a:rPr lang="ar-EG" sz="2800" b="1" dirty="0">
                <a:solidFill>
                  <a:schemeClr val="accent4">
                    <a:lumMod val="50000"/>
                  </a:schemeClr>
                </a:solidFill>
                <a:latin typeface="Calibri" pitchFamily="34" charset="0"/>
                <a:cs typeface="Times New Roman" pitchFamily="18" charset="0"/>
              </a:rPr>
            </a:br>
            <a:r>
              <a:rPr lang="ar-SA" sz="2000" b="1" dirty="0" smtClean="0">
                <a:solidFill>
                  <a:schemeClr val="accent4">
                    <a:lumMod val="50000"/>
                  </a:schemeClr>
                </a:solidFill>
                <a:latin typeface="Calibri" pitchFamily="34" charset="0"/>
                <a:cs typeface="Times New Roman" pitchFamily="18" charset="0"/>
              </a:rPr>
              <a:t>د </a:t>
            </a:r>
            <a:r>
              <a:rPr lang="ar-SA" sz="2400" b="1" dirty="0" smtClean="0">
                <a:solidFill>
                  <a:schemeClr val="accent4">
                    <a:lumMod val="50000"/>
                  </a:schemeClr>
                </a:solidFill>
                <a:latin typeface="Calibri" pitchFamily="34" charset="0"/>
                <a:cs typeface="Times New Roman" pitchFamily="18" charset="0"/>
              </a:rPr>
              <a:t>مصطفى عبد المجيد بخوش</a:t>
            </a:r>
            <a:r>
              <a:rPr lang="en-US" sz="2400" b="1" dirty="0" smtClean="0">
                <a:solidFill>
                  <a:schemeClr val="accent4">
                    <a:lumMod val="50000"/>
                  </a:schemeClr>
                </a:solidFill>
                <a:latin typeface="Calibri" pitchFamily="34" charset="0"/>
                <a:cs typeface="Times New Roman" pitchFamily="18" charset="0"/>
              </a:rPr>
              <a:t> .</a:t>
            </a:r>
            <a:endParaRPr lang="en-US" sz="2800" b="1" dirty="0">
              <a:solidFill>
                <a:schemeClr val="accent4">
                  <a:lumMod val="50000"/>
                </a:schemeClr>
              </a:solidFill>
              <a:latin typeface="Calibri" pitchFamily="34" charset="0"/>
              <a:cs typeface="Times New Roman" pitchFamily="18" charset="0"/>
            </a:endParaRPr>
          </a:p>
        </p:txBody>
      </p:sp>
      <p:sp>
        <p:nvSpPr>
          <p:cNvPr id="5131" name="Slide Number Placeholder 10"/>
          <p:cNvSpPr txBox="1">
            <a:spLocks/>
          </p:cNvSpPr>
          <p:nvPr/>
        </p:nvSpPr>
        <p:spPr bwMode="auto">
          <a:xfrm>
            <a:off x="381000" y="6405785"/>
            <a:ext cx="2311400" cy="365125"/>
          </a:xfrm>
          <a:prstGeom prst="rect">
            <a:avLst/>
          </a:prstGeom>
          <a:noFill/>
          <a:ln w="9525">
            <a:noFill/>
            <a:miter lim="800000"/>
            <a:headEnd/>
            <a:tailEnd/>
          </a:ln>
        </p:spPr>
        <p:txBody>
          <a:bodyPr anchor="ctr"/>
          <a:lstStyle/>
          <a:p>
            <a:pPr rtl="0"/>
            <a:fld id="{BD304080-26AE-472C-BC30-C39120F3D8A0}" type="slidenum">
              <a:rPr lang="ar-SA" sz="1200">
                <a:solidFill>
                  <a:schemeClr val="bg1"/>
                </a:solidFill>
                <a:latin typeface="Calibri" pitchFamily="34" charset="0"/>
              </a:rPr>
              <a:pPr rtl="0"/>
              <a:t>1</a:t>
            </a:fld>
            <a:endParaRPr lang="en-US" sz="1200">
              <a:solidFill>
                <a:schemeClr val="bg1"/>
              </a:solidFill>
              <a:latin typeface="Calibri" pitchFamily="34" charset="0"/>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
          <p:cNvSpPr>
            <a:spLocks noChangeArrowheads="1"/>
          </p:cNvSpPr>
          <p:nvPr/>
        </p:nvSpPr>
        <p:spPr bwMode="auto">
          <a:xfrm>
            <a:off x="166654" y="428604"/>
            <a:ext cx="9572692" cy="3046988"/>
          </a:xfrm>
          <a:prstGeom prst="rect">
            <a:avLst/>
          </a:prstGeom>
          <a:solidFill>
            <a:srgbClr val="FFFFCC"/>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justLow" defTabSz="914400" rtl="1" eaLnBrk="1" fontAlgn="base" latinLnBrk="0" hangingPunct="1">
              <a:lnSpc>
                <a:spcPct val="100000"/>
              </a:lnSpc>
              <a:spcBef>
                <a:spcPct val="0"/>
              </a:spcBef>
              <a:spcAft>
                <a:spcPct val="0"/>
              </a:spcAft>
              <a:buClrTx/>
              <a:buSzTx/>
              <a:buFontTx/>
              <a:buNone/>
              <a:tabLst>
                <a:tab pos="88900" algn="l"/>
                <a:tab pos="3059113" algn="l"/>
              </a:tabLst>
            </a:pPr>
            <a:r>
              <a:rPr kumimoji="0" lang="ar-SA"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هـ)</a:t>
            </a:r>
            <a:r>
              <a:rPr kumimoji="0" lang="ar-SA" sz="2400" b="1" i="0" u="none" strike="noStrike" cap="none" normalizeH="0" dirty="0" smtClean="0">
                <a:ln>
                  <a:noFill/>
                </a:ln>
                <a:solidFill>
                  <a:schemeClr val="tx1"/>
                </a:solidFill>
                <a:effectLst/>
                <a:latin typeface="Arial" pitchFamily="34" charset="0"/>
                <a:ea typeface="Times New Roman" pitchFamily="18" charset="0"/>
                <a:cs typeface="Arial" pitchFamily="34" charset="0"/>
              </a:rPr>
              <a:t> </a:t>
            </a:r>
            <a:r>
              <a:rPr kumimoji="0" lang="ar-SA"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إمكانية تولي الغرفة إقامة المعارض والأسواق ومراكز التدريب وكـــــل ما من شأنه الإسهام في تطور التجارة والصناعة والاشتراك في المؤتمرات التي تتصل بطبيعة نشاطها ، وتنظيم إرسال الوفود التجارية والصناعية ؛ بعد موافقة وزير التجارة 0</a:t>
            </a:r>
            <a:endParaRPr kumimoji="0" lang="en-US" sz="1100" b="1" i="0" u="none" strike="noStrike" cap="none" normalizeH="0" baseline="0" dirty="0" smtClean="0">
              <a:ln>
                <a:noFill/>
              </a:ln>
              <a:solidFill>
                <a:schemeClr val="tx1"/>
              </a:solidFill>
              <a:effectLst/>
              <a:latin typeface="Arial" pitchFamily="34" charset="0"/>
              <a:cs typeface="Arial" pitchFamily="34" charset="0"/>
            </a:endParaRPr>
          </a:p>
          <a:p>
            <a:pPr marL="0" marR="0" lvl="0" indent="539750" algn="justLow" defTabSz="914400" rtl="1" eaLnBrk="0" fontAlgn="base" latinLnBrk="0" hangingPunct="0">
              <a:lnSpc>
                <a:spcPct val="100000"/>
              </a:lnSpc>
              <a:spcBef>
                <a:spcPct val="0"/>
              </a:spcBef>
              <a:spcAft>
                <a:spcPct val="0"/>
              </a:spcAft>
              <a:buClrTx/>
              <a:buSzTx/>
              <a:buFontTx/>
              <a:buNone/>
              <a:tabLst>
                <a:tab pos="88900" algn="l"/>
                <a:tab pos="3059113" algn="l"/>
              </a:tabLst>
            </a:pPr>
            <a:r>
              <a:rPr kumimoji="0" lang="ar-SA"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 ) للغرف التجارية الصناعية في سبيل تحقيق أغراضها الاتصال بالجهات الحكومية للحصول على البيانات والمعلومات المتعلقة بالتجارة والصناعة 0</a:t>
            </a:r>
            <a:endParaRPr kumimoji="0" lang="en-US" sz="1100" b="1" i="0" u="none" strike="noStrike" cap="none" normalizeH="0" baseline="0" dirty="0" smtClean="0">
              <a:ln>
                <a:noFill/>
              </a:ln>
              <a:solidFill>
                <a:schemeClr val="tx1"/>
              </a:solidFill>
              <a:effectLst/>
              <a:latin typeface="Arial" pitchFamily="34" charset="0"/>
              <a:cs typeface="Arial" pitchFamily="34" charset="0"/>
            </a:endParaRPr>
          </a:p>
          <a:p>
            <a:pPr marL="0" marR="0" lvl="0" indent="539750" algn="justLow" defTabSz="914400" rtl="1" eaLnBrk="0" fontAlgn="base" latinLnBrk="0" hangingPunct="0">
              <a:lnSpc>
                <a:spcPct val="100000"/>
              </a:lnSpc>
              <a:spcBef>
                <a:spcPct val="0"/>
              </a:spcBef>
              <a:spcAft>
                <a:spcPct val="0"/>
              </a:spcAft>
              <a:buClrTx/>
              <a:buSzTx/>
              <a:buFontTx/>
              <a:buNone/>
              <a:tabLst>
                <a:tab pos="88900" algn="l"/>
                <a:tab pos="3059113" algn="l"/>
              </a:tabLst>
            </a:pPr>
            <a:r>
              <a:rPr kumimoji="0" lang="ar-SA"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ز ) يعد مجلس إدارة الغرفة  التقرير السنوي عن نشاط الغرفة والحساب الختامي ومشروع الميزانية  لتقديمها للجمعية العمومية ويرسل صورة منها لكل من وزير التجارة ووزير الصناعة والكهرباء مشفوعة بما يراه من مقترحات .</a:t>
            </a:r>
            <a:endParaRPr kumimoji="0" lang="ar-SA" sz="2800" b="1" i="0" u="none" strike="noStrike" cap="none" normalizeH="0" baseline="0" dirty="0" smtClean="0">
              <a:ln>
                <a:noFill/>
              </a:ln>
              <a:solidFill>
                <a:schemeClr val="tx1"/>
              </a:solidFill>
              <a:effectLst/>
              <a:latin typeface="Arial" pitchFamily="34" charset="0"/>
              <a:cs typeface="Arial" pitchFamily="34" charset="0"/>
            </a:endParaRPr>
          </a:p>
        </p:txBody>
      </p:sp>
      <p:sp>
        <p:nvSpPr>
          <p:cNvPr id="3" name="مستطيل 2"/>
          <p:cNvSpPr/>
          <p:nvPr/>
        </p:nvSpPr>
        <p:spPr>
          <a:xfrm>
            <a:off x="166654" y="3643314"/>
            <a:ext cx="9572692" cy="1200329"/>
          </a:xfrm>
          <a:prstGeom prst="rect">
            <a:avLst/>
          </a:prstGeom>
          <a:solidFill>
            <a:srgbClr val="FFFFCC"/>
          </a:solidFill>
        </p:spPr>
        <p:txBody>
          <a:bodyPr wrap="square">
            <a:spAutoFit/>
          </a:bodyPr>
          <a:lstStyle/>
          <a:p>
            <a:r>
              <a:rPr lang="ar-SA" sz="2400" b="1" dirty="0" smtClean="0"/>
              <a:t>مما تقدم يتضح أن نظام الغرف التجارية الصناعية قد حدد إطار العلاقات بين الغرف والجهات الحكومية ذات العلاقة من حيث مجالات التعاون بينها ، كما حدد وزارة التجارة كجهة مرجعية لتنظيم العمل بالغرف مع تعاونها في هذا الصدد مع وزارة الصناعة والكهرباء .</a:t>
            </a:r>
            <a:endParaRPr lang="ar-SA" sz="2400" b="1"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Rot="1" noChangeArrowheads="1"/>
          </p:cNvSpPr>
          <p:nvPr/>
        </p:nvSpPr>
        <p:spPr>
          <a:xfrm>
            <a:off x="1238224" y="0"/>
            <a:ext cx="7352126" cy="500066"/>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defRPr/>
            </a:pPr>
            <a:r>
              <a:rPr lang="ar-SA" sz="2800" dirty="0">
                <a:ln>
                  <a:solidFill>
                    <a:srgbClr val="FF0000"/>
                  </a:solidFill>
                </a:ln>
                <a:solidFill>
                  <a:srgbClr val="FF0000"/>
                </a:solidFill>
              </a:rPr>
              <a:t>الأشخاص الملتزمون بالقيد في الغرفة التجارية والصناعية</a:t>
            </a:r>
            <a:endParaRPr lang="en-US" sz="2800" dirty="0">
              <a:ln>
                <a:solidFill>
                  <a:srgbClr val="FF0000"/>
                </a:solidFill>
              </a:ln>
              <a:solidFill>
                <a:srgbClr val="FF0000"/>
              </a:solidFill>
            </a:endParaRPr>
          </a:p>
        </p:txBody>
      </p:sp>
      <p:sp>
        <p:nvSpPr>
          <p:cNvPr id="7" name="Rectangle 3"/>
          <p:cNvSpPr txBox="1">
            <a:spLocks noRot="1" noChangeArrowheads="1"/>
          </p:cNvSpPr>
          <p:nvPr/>
        </p:nvSpPr>
        <p:spPr>
          <a:xfrm>
            <a:off x="166654" y="785794"/>
            <a:ext cx="9572692" cy="4714908"/>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400" b="1" dirty="0">
                <a:ln>
                  <a:solidFill>
                    <a:sysClr val="windowText" lastClr="000000"/>
                  </a:solidFill>
                </a:ln>
                <a:solidFill>
                  <a:prstClr val="black"/>
                </a:solidFill>
              </a:rPr>
              <a:t>-نصت المادة الرابعة من نظام الغرف التجارية والصناعية علي التزام كل تاجر أو صانع مقيد في السجل التجاري بالاشتراك في الغرفة التي يقع في دائرتها محله </a:t>
            </a:r>
            <a:r>
              <a:rPr lang="ar-SA" sz="2400" b="1" dirty="0" smtClean="0">
                <a:ln>
                  <a:solidFill>
                    <a:sysClr val="windowText" lastClr="000000"/>
                  </a:solidFill>
                </a:ln>
                <a:solidFill>
                  <a:prstClr val="black"/>
                </a:solidFill>
              </a:rPr>
              <a:t>الرئيسي، ويجوز </a:t>
            </a:r>
            <a:r>
              <a:rPr lang="ar-SA" sz="2400" b="1" dirty="0">
                <a:ln>
                  <a:solidFill>
                    <a:sysClr val="windowText" lastClr="000000"/>
                  </a:solidFill>
                </a:ln>
                <a:solidFill>
                  <a:prstClr val="black"/>
                </a:solidFill>
              </a:rPr>
              <a:t>الاشتراك في أكثر من غرفة في حالة وجود فروع</a:t>
            </a:r>
            <a:r>
              <a:rPr lang="ar-SA" sz="2400" b="1" dirty="0" smtClean="0">
                <a:ln>
                  <a:solidFill>
                    <a:sysClr val="windowText" lastClr="000000"/>
                  </a:solidFill>
                </a:ln>
                <a:solidFill>
                  <a:prstClr val="black"/>
                </a:solidFill>
              </a:rPr>
              <a:t>.</a:t>
            </a:r>
          </a:p>
          <a:p>
            <a:pPr algn="just">
              <a:buFontTx/>
              <a:buChar char="-"/>
              <a:defRPr/>
            </a:pPr>
            <a:r>
              <a:rPr lang="ar-SA" sz="2400" b="1" dirty="0" smtClean="0">
                <a:ln>
                  <a:solidFill>
                    <a:sysClr val="windowText" lastClr="000000"/>
                  </a:solidFill>
                </a:ln>
                <a:solidFill>
                  <a:prstClr val="black"/>
                </a:solidFill>
              </a:rPr>
              <a:t>ويترتب علي شطب السجل أو عدم سداد الاشتراك السنوي، سقوط الاشتراك في الغرفة، علي أنه يجوز إعادة القيد في حالة زوال سبب سقوط الاشتراك.</a:t>
            </a:r>
          </a:p>
          <a:p>
            <a:pPr algn="just">
              <a:buFontTx/>
              <a:buChar char="-"/>
              <a:defRPr/>
            </a:pPr>
            <a:r>
              <a:rPr lang="ar-SA" sz="2400" b="1" dirty="0" smtClean="0">
                <a:ln>
                  <a:solidFill>
                    <a:sysClr val="windowText" lastClr="000000"/>
                  </a:solidFill>
                </a:ln>
                <a:solidFill>
                  <a:prstClr val="black"/>
                </a:solidFill>
              </a:rPr>
              <a:t> ويشترط للقيد في الغرفة التجارية والصناعية أن يكون المركز الرئيسي لنشاط التاجر أو الصانع أو أحد فروعه واقع في دائرة اختصاص </a:t>
            </a:r>
            <a:r>
              <a:rPr lang="ar-SA" sz="2400" b="1" dirty="0" smtClean="0">
                <a:ln>
                  <a:solidFill>
                    <a:sysClr val="windowText" lastClr="000000"/>
                  </a:solidFill>
                </a:ln>
                <a:solidFill>
                  <a:prstClr val="black"/>
                </a:solidFill>
              </a:rPr>
              <a:t>الغرفة، كما </a:t>
            </a:r>
            <a:r>
              <a:rPr lang="ar-SA" sz="2400" b="1" dirty="0" smtClean="0">
                <a:ln>
                  <a:solidFill>
                    <a:sysClr val="windowText" lastClr="000000"/>
                  </a:solidFill>
                </a:ln>
                <a:solidFill>
                  <a:prstClr val="black"/>
                </a:solidFill>
              </a:rPr>
              <a:t>يجوز تسجيل من تقع مراكزهم أو فروعهم في جهة غير مشمولة باختصاص غرفة معينة بأقرب غرفة إليهم ."م 9 من اللائحة التنفيذية".</a:t>
            </a:r>
          </a:p>
          <a:p>
            <a:pPr algn="just">
              <a:buFontTx/>
              <a:buChar char="-"/>
              <a:defRPr/>
            </a:pPr>
            <a:r>
              <a:rPr lang="ar-SA" sz="2400" b="1" dirty="0" smtClean="0">
                <a:ln>
                  <a:solidFill>
                    <a:sysClr val="windowText" lastClr="000000"/>
                  </a:solidFill>
                </a:ln>
                <a:solidFill>
                  <a:prstClr val="black"/>
                </a:solidFill>
              </a:rPr>
              <a:t> </a:t>
            </a:r>
            <a:r>
              <a:rPr lang="ar-SA" sz="2400" b="1" dirty="0" smtClean="0">
                <a:ln>
                  <a:solidFill>
                    <a:sysClr val="windowText" lastClr="000000"/>
                  </a:solidFill>
                </a:ln>
                <a:solidFill>
                  <a:sysClr val="windowText" lastClr="000000"/>
                </a:solidFill>
              </a:rPr>
              <a:t>-ويجوز شطب العضوية بقرار من مجلس </a:t>
            </a:r>
            <a:r>
              <a:rPr lang="ar-SA" sz="2400" b="1" dirty="0" smtClean="0">
                <a:ln>
                  <a:solidFill>
                    <a:sysClr val="windowText" lastClr="000000"/>
                  </a:solidFill>
                </a:ln>
                <a:solidFill>
                  <a:sysClr val="windowText" lastClr="000000"/>
                </a:solidFill>
              </a:rPr>
              <a:t>إدارتها، وتلتزم </a:t>
            </a:r>
            <a:r>
              <a:rPr lang="ar-SA" sz="2400" b="1" dirty="0" smtClean="0">
                <a:ln>
                  <a:solidFill>
                    <a:sysClr val="windowText" lastClr="000000"/>
                  </a:solidFill>
                </a:ln>
                <a:solidFill>
                  <a:sysClr val="windowText" lastClr="000000"/>
                </a:solidFill>
              </a:rPr>
              <a:t>الغرفة في هذه الحالة بإخطار العضو بخطاب مسجل يبين فيه سبب الشطب، ويجوز للعضو التظلم من قرار الشطب إلي وزير التجارة خلال خمسة عشر يوما من تاريخ إخطاره ويكون القرار الصادر في التظلم نهائيا ."م 11من اللائحة التنفيذية".</a:t>
            </a:r>
            <a:endParaRPr lang="en-US" sz="2400" b="1" dirty="0" smtClean="0">
              <a:ln>
                <a:solidFill>
                  <a:sysClr val="windowText" lastClr="000000"/>
                </a:solidFill>
              </a:ln>
              <a:solidFill>
                <a:sysClr val="windowText" lastClr="000000"/>
              </a:solidFill>
            </a:endParaRPr>
          </a:p>
          <a:p>
            <a:pPr algn="just">
              <a:buFontTx/>
              <a:buChar char="-"/>
              <a:defRPr/>
            </a:pPr>
            <a:endParaRPr lang="en-US" sz="2400" b="1" dirty="0" smtClean="0">
              <a:ln>
                <a:solidFill>
                  <a:sysClr val="windowText" lastClr="000000"/>
                </a:solidFill>
              </a:ln>
              <a:solidFill>
                <a:prstClr val="black"/>
              </a:solidFill>
            </a:endParaRPr>
          </a:p>
          <a:p>
            <a:pPr algn="just">
              <a:buFontTx/>
              <a:buChar char="-"/>
              <a:defRPr/>
            </a:pPr>
            <a:endParaRPr lang="en-US" sz="2400" b="1" dirty="0" smtClean="0">
              <a:ln>
                <a:solidFill>
                  <a:sysClr val="windowText" lastClr="000000"/>
                </a:solidFill>
              </a:ln>
              <a:solidFill>
                <a:prstClr val="black"/>
              </a:solidFill>
            </a:endParaRPr>
          </a:p>
          <a:p>
            <a:pPr algn="just">
              <a:defRPr/>
            </a:pPr>
            <a:endParaRPr lang="en-US" sz="2400" b="1" dirty="0">
              <a:ln>
                <a:solidFill>
                  <a:sysClr val="windowText" lastClr="000000"/>
                </a:solidFill>
              </a:ln>
              <a:solidFill>
                <a:prstClr val="black"/>
              </a:solidFill>
            </a:endParaRPr>
          </a:p>
          <a:p>
            <a:pPr algn="just">
              <a:defRPr/>
            </a:pPr>
            <a:endParaRPr lang="en-US" sz="2400" b="1" dirty="0">
              <a:ln>
                <a:solidFill>
                  <a:sysClr val="windowText" lastClr="000000"/>
                </a:solidFill>
              </a:ln>
              <a:solidFill>
                <a:prstClr val="black"/>
              </a:solidFill>
            </a:endParaRPr>
          </a:p>
        </p:txBody>
      </p:sp>
    </p:spTree>
    <p:extLst>
      <p:ext uri="{BB962C8B-B14F-4D97-AF65-F5344CB8AC3E}">
        <p14:creationId xmlns:p14="http://schemas.microsoft.com/office/powerpoint/2010/main" val="114792207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1000" fill="hold"/>
                                        <p:tgtEl>
                                          <p:spTgt spid="7"/>
                                        </p:tgtEl>
                                        <p:attrNameLst>
                                          <p:attrName>ppt_x</p:attrName>
                                        </p:attrNameLst>
                                      </p:cBhvr>
                                      <p:tavLst>
                                        <p:tav tm="0">
                                          <p:val>
                                            <p:strVal val="#ppt_x-.2"/>
                                          </p:val>
                                        </p:tav>
                                        <p:tav tm="100000">
                                          <p:val>
                                            <p:strVal val="#ppt_x"/>
                                          </p:val>
                                        </p:tav>
                                      </p:tavLst>
                                    </p:anim>
                                    <p:anim calcmode="lin" valueType="num">
                                      <p:cBhvr>
                                        <p:cTn id="15"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16"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Rot="1" noChangeArrowheads="1"/>
          </p:cNvSpPr>
          <p:nvPr/>
        </p:nvSpPr>
        <p:spPr>
          <a:xfrm>
            <a:off x="166654" y="1000108"/>
            <a:ext cx="9572692" cy="3071834"/>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800" b="1" dirty="0" smtClean="0">
                <a:solidFill>
                  <a:srgbClr val="FF0000"/>
                </a:solidFill>
              </a:rPr>
              <a:t>الاشتراك </a:t>
            </a:r>
            <a:r>
              <a:rPr lang="ar-SA" sz="2800" b="1" dirty="0" smtClean="0">
                <a:solidFill>
                  <a:srgbClr val="FF0000"/>
                </a:solidFill>
              </a:rPr>
              <a:t>في الغرفة التجارية والصناعية: </a:t>
            </a:r>
            <a:r>
              <a:rPr lang="ar-SA" sz="2800" b="1" dirty="0" smtClean="0">
                <a:ln>
                  <a:solidFill>
                    <a:sysClr val="windowText" lastClr="000000"/>
                  </a:solidFill>
                </a:ln>
                <a:solidFill>
                  <a:prstClr val="black"/>
                </a:solidFill>
              </a:rPr>
              <a:t>وفقا للمادة 5 من نظام السجل التجاري يجب علي كل من يتم قيده في السجل التجاري أن يودع لدي مكتب السجل المختص خلال ثلاثين يوما من تاريخ القيد شهادة الاشتراك في الغرفة التجارية والصناعية التي يقع في دائرتها محله الرئيسي أي أنه لا يعتد  بعملية القيد في السجل التجاري في حالة عدم الاشتراك في الغرفة التجارية والصناعية .</a:t>
            </a:r>
          </a:p>
          <a:p>
            <a:pPr algn="just">
              <a:defRPr/>
            </a:pPr>
            <a:r>
              <a:rPr lang="ar-SA" sz="2800" b="1" dirty="0" smtClean="0">
                <a:ln>
                  <a:solidFill>
                    <a:sysClr val="windowText" lastClr="000000"/>
                  </a:solidFill>
                </a:ln>
                <a:solidFill>
                  <a:prstClr val="black"/>
                </a:solidFill>
              </a:rPr>
              <a:t>ويجوز الاشتراك في أكثر من غرفة في  حالة وجود فروع. </a:t>
            </a:r>
          </a:p>
          <a:p>
            <a:pPr algn="just">
              <a:defRPr/>
            </a:pPr>
            <a:endParaRPr lang="en-US" sz="2800" b="1" dirty="0" smtClean="0">
              <a:ln>
                <a:solidFill>
                  <a:sysClr val="windowText" lastClr="000000"/>
                </a:solidFill>
              </a:ln>
              <a:solidFill>
                <a:prstClr val="black"/>
              </a:solidFill>
            </a:endParaRPr>
          </a:p>
          <a:p>
            <a:pPr algn="just">
              <a:defRPr/>
            </a:pPr>
            <a:endParaRPr lang="en-US" sz="2800" b="1" dirty="0">
              <a:ln>
                <a:solidFill>
                  <a:sysClr val="windowText" lastClr="000000"/>
                </a:solidFill>
              </a:ln>
              <a:solidFill>
                <a:prstClr val="black"/>
              </a:solidFill>
            </a:endParaRPr>
          </a:p>
          <a:p>
            <a:pPr algn="just">
              <a:defRPr/>
            </a:pPr>
            <a:endParaRPr lang="en-US" sz="2800" b="1" dirty="0">
              <a:solidFill>
                <a:srgbClr val="2D07CF"/>
              </a:solidFill>
              <a:latin typeface="AL-Mohanad Bold"/>
            </a:endParaRPr>
          </a:p>
        </p:txBody>
      </p:sp>
    </p:spTree>
    <p:extLst>
      <p:ext uri="{BB962C8B-B14F-4D97-AF65-F5344CB8AC3E}">
        <p14:creationId xmlns:p14="http://schemas.microsoft.com/office/powerpoint/2010/main" val="3933572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p:cNvSpPr txBox="1">
            <a:spLocks noRot="1" noChangeArrowheads="1"/>
          </p:cNvSpPr>
          <p:nvPr/>
        </p:nvSpPr>
        <p:spPr>
          <a:xfrm>
            <a:off x="166654" y="928670"/>
            <a:ext cx="9572692" cy="4516554"/>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800" b="1" dirty="0" smtClean="0">
                <a:ln>
                  <a:solidFill>
                    <a:sysClr val="windowText" lastClr="000000"/>
                  </a:solidFill>
                </a:ln>
                <a:solidFill>
                  <a:prstClr val="black"/>
                </a:solidFill>
              </a:rPr>
              <a:t>نص </a:t>
            </a:r>
            <a:r>
              <a:rPr lang="ar-SA" sz="2800" b="1" dirty="0">
                <a:ln>
                  <a:solidFill>
                    <a:sysClr val="windowText" lastClr="000000"/>
                  </a:solidFill>
                </a:ln>
                <a:solidFill>
                  <a:prstClr val="black"/>
                </a:solidFill>
              </a:rPr>
              <a:t>النظام علي أن يكون لكل غرفة تجارية </a:t>
            </a:r>
            <a:r>
              <a:rPr lang="ar-SA" sz="2800" b="1" dirty="0" smtClean="0">
                <a:ln>
                  <a:solidFill>
                    <a:sysClr val="windowText" lastClr="000000"/>
                  </a:solidFill>
                </a:ln>
                <a:solidFill>
                  <a:prstClr val="black"/>
                </a:solidFill>
              </a:rPr>
              <a:t>وصناعية </a:t>
            </a:r>
            <a:r>
              <a:rPr lang="ar-SA" sz="2800" b="1" dirty="0">
                <a:ln>
                  <a:solidFill>
                    <a:sysClr val="windowText" lastClr="000000"/>
                  </a:solidFill>
                </a:ln>
                <a:solidFill>
                  <a:prstClr val="black"/>
                </a:solidFill>
              </a:rPr>
              <a:t>جمعية عمومية ومجلس إدارة يتولي إدارتها :</a:t>
            </a:r>
            <a:endParaRPr lang="en-US" sz="2800" b="1" dirty="0">
              <a:ln>
                <a:solidFill>
                  <a:sysClr val="windowText" lastClr="000000"/>
                </a:solidFill>
              </a:ln>
              <a:solidFill>
                <a:prstClr val="black"/>
              </a:solidFill>
            </a:endParaRPr>
          </a:p>
          <a:p>
            <a:pPr algn="just">
              <a:defRPr/>
            </a:pPr>
            <a:r>
              <a:rPr lang="ar-SA" sz="2800" b="1" dirty="0" smtClean="0">
                <a:ln>
                  <a:solidFill>
                    <a:sysClr val="windowText" lastClr="000000"/>
                  </a:solidFill>
                </a:ln>
                <a:solidFill>
                  <a:prstClr val="black"/>
                </a:solidFill>
              </a:rPr>
              <a:t>-</a:t>
            </a:r>
            <a:r>
              <a:rPr lang="ar-SA" sz="2800" b="1" dirty="0" smtClean="0">
                <a:ln>
                  <a:solidFill>
                    <a:sysClr val="windowText" lastClr="000000"/>
                  </a:solidFill>
                </a:ln>
                <a:solidFill>
                  <a:prstClr val="black"/>
                </a:solidFill>
              </a:rPr>
              <a:t>تتألف الجمعية العمومية من جميع المشركين في الغرفة.</a:t>
            </a:r>
            <a:endParaRPr lang="en-US" sz="2800" b="1" dirty="0" smtClean="0">
              <a:ln>
                <a:solidFill>
                  <a:sysClr val="windowText" lastClr="000000"/>
                </a:solidFill>
              </a:ln>
              <a:solidFill>
                <a:prstClr val="black"/>
              </a:solidFill>
            </a:endParaRPr>
          </a:p>
          <a:p>
            <a:pPr algn="just">
              <a:defRPr/>
            </a:pPr>
            <a:r>
              <a:rPr lang="ar-SA" sz="2800" b="1" dirty="0" smtClean="0">
                <a:ln>
                  <a:solidFill>
                    <a:sysClr val="windowText" lastClr="000000"/>
                  </a:solidFill>
                </a:ln>
                <a:solidFill>
                  <a:prstClr val="black"/>
                </a:solidFill>
              </a:rPr>
              <a:t>-يشكل مجلس الإدارة من عدد لا يقل عن ستة أعضاء ولا يزيد عن ثمانية عشر عضوا، ويقوم وزير التجارة بتعيين ثلث الأعضاء بالاتفاق مع وزير الصناعة والكهرباء، وتختار الجمعية العامة الباقين بطريق الانتخاب علي أن يراعي تمثيل التجار والصناع بشكل عادل. "م 16 من </a:t>
            </a:r>
            <a:r>
              <a:rPr lang="ar-SA" sz="2800" b="1" dirty="0">
                <a:ln>
                  <a:solidFill>
                    <a:sysClr val="windowText" lastClr="000000"/>
                  </a:solidFill>
                </a:ln>
                <a:solidFill>
                  <a:prstClr val="black"/>
                </a:solidFill>
              </a:rPr>
              <a:t>النظام "</a:t>
            </a:r>
            <a:endParaRPr lang="ar-SA" sz="2800" b="1" dirty="0" smtClean="0">
              <a:ln>
                <a:solidFill>
                  <a:sysClr val="windowText" lastClr="000000"/>
                </a:solidFill>
              </a:ln>
              <a:solidFill>
                <a:prstClr val="black"/>
              </a:solidFill>
            </a:endParaRPr>
          </a:p>
          <a:p>
            <a:pPr marL="342900" indent="-342900" algn="just">
              <a:buFontTx/>
              <a:buChar char="-"/>
              <a:defRPr/>
            </a:pPr>
            <a:r>
              <a:rPr lang="ar-SA" sz="2800" b="1" dirty="0" smtClean="0">
                <a:ln>
                  <a:solidFill>
                    <a:sysClr val="windowText" lastClr="000000"/>
                  </a:solidFill>
                </a:ln>
                <a:solidFill>
                  <a:prstClr val="black"/>
                </a:solidFill>
              </a:rPr>
              <a:t>يختار مجلس الادارة في اول اجتماع له الرئيس ونائبين له.</a:t>
            </a:r>
          </a:p>
          <a:p>
            <a:pPr marL="342900" indent="-342900" algn="just">
              <a:buFontTx/>
              <a:buChar char="-"/>
              <a:defRPr/>
            </a:pPr>
            <a:r>
              <a:rPr lang="ar-SA" sz="2800" b="1" dirty="0" smtClean="0">
                <a:ln>
                  <a:solidFill>
                    <a:sysClr val="windowText" lastClr="000000"/>
                  </a:solidFill>
                </a:ln>
                <a:solidFill>
                  <a:prstClr val="black"/>
                </a:solidFill>
              </a:rPr>
              <a:t>مدة عضوية مجلس الادارة  اربع سنوات.</a:t>
            </a:r>
          </a:p>
          <a:p>
            <a:pPr marL="342900" indent="-342900" algn="just">
              <a:buFontTx/>
              <a:buChar char="-"/>
              <a:defRPr/>
            </a:pPr>
            <a:endParaRPr lang="en-US" sz="2800" b="1" dirty="0" smtClean="0">
              <a:ln>
                <a:solidFill>
                  <a:sysClr val="windowText" lastClr="000000"/>
                </a:solidFill>
              </a:ln>
              <a:solidFill>
                <a:prstClr val="black"/>
              </a:solidFill>
            </a:endParaRPr>
          </a:p>
          <a:p>
            <a:pPr algn="just">
              <a:defRPr/>
            </a:pPr>
            <a:endParaRPr lang="en-US" sz="2800" b="1" dirty="0">
              <a:solidFill>
                <a:srgbClr val="2D07CF"/>
              </a:solidFill>
            </a:endParaRPr>
          </a:p>
        </p:txBody>
      </p:sp>
      <p:sp>
        <p:nvSpPr>
          <p:cNvPr id="5" name="مستطيل 4"/>
          <p:cNvSpPr/>
          <p:nvPr/>
        </p:nvSpPr>
        <p:spPr>
          <a:xfrm>
            <a:off x="3024174" y="0"/>
            <a:ext cx="4092580" cy="523220"/>
          </a:xfrm>
          <a:prstGeom prst="rect">
            <a:avLst/>
          </a:prstGeom>
          <a:solidFill>
            <a:srgbClr val="FFFFCC"/>
          </a:solidFill>
        </p:spPr>
        <p:txBody>
          <a:bodyPr wrap="square">
            <a:spAutoFit/>
          </a:bodyPr>
          <a:lstStyle/>
          <a:p>
            <a:pPr algn="ctr"/>
            <a:r>
              <a:rPr lang="ar-SA" sz="2800" b="1" smtClean="0">
                <a:solidFill>
                  <a:srgbClr val="FF0000"/>
                </a:solidFill>
                <a:latin typeface="Calibri"/>
                <a:cs typeface="Arial"/>
              </a:rPr>
              <a:t>إدارة الغرفة التجارية والصناعية</a:t>
            </a:r>
            <a:endParaRPr lang="ar-SA" sz="2000"/>
          </a:p>
        </p:txBody>
      </p:sp>
    </p:spTree>
    <p:extLst>
      <p:ext uri="{BB962C8B-B14F-4D97-AF65-F5344CB8AC3E}">
        <p14:creationId xmlns:p14="http://schemas.microsoft.com/office/powerpoint/2010/main" val="394291723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ppt_x</p:attrName>
                                        </p:attrNameLst>
                                      </p:cBhvr>
                                      <p:tavLst>
                                        <p:tav tm="0">
                                          <p:val>
                                            <p:strVal val="#ppt_x-.2"/>
                                          </p:val>
                                        </p:tav>
                                        <p:tav tm="100000">
                                          <p:val>
                                            <p:strVal val="#ppt_x"/>
                                          </p:val>
                                        </p:tav>
                                      </p:tavLst>
                                    </p:anim>
                                    <p:anim calcmode="lin" valueType="num">
                                      <p:cBhvr>
                                        <p:cTn id="8" dur="1000" fill="hold"/>
                                        <p:tgtEl>
                                          <p:spTgt spid="9"/>
                                        </p:tgtEl>
                                        <p:attrNameLst>
                                          <p:attrName>ppt_y</p:attrName>
                                        </p:attrNameLst>
                                      </p:cBhvr>
                                      <p:tavLst>
                                        <p:tav tm="0">
                                          <p:val>
                                            <p:strVal val="#ppt_y"/>
                                          </p:val>
                                        </p:tav>
                                        <p:tav tm="100000">
                                          <p:val>
                                            <p:strVal val="#ppt_y"/>
                                          </p:val>
                                        </p:tav>
                                      </p:tavLst>
                                    </p:anim>
                                    <p:animEffect transition="in" filter="wipe(right)" prLst="gradientSize: 0.1">
                                      <p:cBhvr>
                                        <p:cTn id="9"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4"/>
          <p:cNvSpPr/>
          <p:nvPr/>
        </p:nvSpPr>
        <p:spPr>
          <a:xfrm>
            <a:off x="2432720" y="0"/>
            <a:ext cx="4684034" cy="523220"/>
          </a:xfrm>
          <a:prstGeom prst="rect">
            <a:avLst/>
          </a:prstGeom>
          <a:solidFill>
            <a:srgbClr val="FFFFCC"/>
          </a:solidFill>
        </p:spPr>
        <p:txBody>
          <a:bodyPr wrap="square">
            <a:spAutoFit/>
          </a:bodyPr>
          <a:lstStyle/>
          <a:p>
            <a:pPr algn="ctr"/>
            <a:r>
              <a:rPr lang="ar-SA" sz="2800" b="1" dirty="0" smtClean="0">
                <a:solidFill>
                  <a:srgbClr val="FF0000"/>
                </a:solidFill>
                <a:latin typeface="Calibri"/>
                <a:cs typeface="Arial"/>
              </a:rPr>
              <a:t>شروط عضوية مجلس ادارة الغرفة</a:t>
            </a:r>
            <a:endParaRPr lang="ar-SA" sz="2000" dirty="0">
              <a:solidFill>
                <a:prstClr val="black"/>
              </a:solidFill>
            </a:endParaRPr>
          </a:p>
        </p:txBody>
      </p:sp>
      <p:sp>
        <p:nvSpPr>
          <p:cNvPr id="4" name="Rectangle 3"/>
          <p:cNvSpPr txBox="1">
            <a:spLocks noRot="1" noChangeArrowheads="1"/>
          </p:cNvSpPr>
          <p:nvPr/>
        </p:nvSpPr>
        <p:spPr>
          <a:xfrm>
            <a:off x="213370" y="947615"/>
            <a:ext cx="5857916" cy="592594"/>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defRPr/>
            </a:pPr>
            <a:r>
              <a:rPr lang="ar-SA" sz="2400" b="1" dirty="0" smtClean="0">
                <a:ln>
                  <a:solidFill>
                    <a:sysClr val="windowText" lastClr="000000"/>
                  </a:solidFill>
                </a:ln>
                <a:solidFill>
                  <a:prstClr val="black"/>
                </a:solidFill>
              </a:rPr>
              <a:t>1- أن يكون سعودي الجنسية.</a:t>
            </a:r>
            <a:endParaRPr lang="en-US" sz="2400" b="1" dirty="0">
              <a:ln>
                <a:solidFill>
                  <a:sysClr val="windowText" lastClr="000000"/>
                </a:solidFill>
              </a:ln>
              <a:solidFill>
                <a:prstClr val="black"/>
              </a:solidFill>
            </a:endParaRPr>
          </a:p>
          <a:p>
            <a:pPr>
              <a:defRPr/>
            </a:pPr>
            <a:endParaRPr lang="en-US" sz="2400" b="1" dirty="0">
              <a:ln>
                <a:solidFill>
                  <a:sysClr val="windowText" lastClr="000000"/>
                </a:solidFill>
              </a:ln>
              <a:solidFill>
                <a:prstClr val="black"/>
              </a:solidFill>
            </a:endParaRPr>
          </a:p>
        </p:txBody>
      </p:sp>
      <p:sp>
        <p:nvSpPr>
          <p:cNvPr id="6" name="Rectangle 3"/>
          <p:cNvSpPr txBox="1">
            <a:spLocks noRot="1" noChangeArrowheads="1"/>
          </p:cNvSpPr>
          <p:nvPr/>
        </p:nvSpPr>
        <p:spPr>
          <a:xfrm>
            <a:off x="213370" y="1686076"/>
            <a:ext cx="5857916" cy="504056"/>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400" b="1" dirty="0" smtClean="0">
                <a:ln>
                  <a:solidFill>
                    <a:sysClr val="windowText" lastClr="000000"/>
                  </a:solidFill>
                </a:ln>
                <a:solidFill>
                  <a:prstClr val="black"/>
                </a:solidFill>
              </a:rPr>
              <a:t>2- أن يكون مشتركا في الغرفة التجارية.</a:t>
            </a:r>
            <a:endParaRPr lang="en-US" sz="2400" b="1" dirty="0">
              <a:ln>
                <a:solidFill>
                  <a:sysClr val="windowText" lastClr="000000"/>
                </a:solidFill>
              </a:ln>
              <a:solidFill>
                <a:prstClr val="black"/>
              </a:solidFill>
            </a:endParaRPr>
          </a:p>
        </p:txBody>
      </p:sp>
      <p:sp>
        <p:nvSpPr>
          <p:cNvPr id="7" name="Rectangle 3"/>
          <p:cNvSpPr txBox="1">
            <a:spLocks noRot="1" noChangeArrowheads="1"/>
          </p:cNvSpPr>
          <p:nvPr/>
        </p:nvSpPr>
        <p:spPr>
          <a:xfrm>
            <a:off x="213370" y="2334148"/>
            <a:ext cx="5857916" cy="864096"/>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400" b="1" dirty="0" smtClean="0">
                <a:ln>
                  <a:solidFill>
                    <a:sysClr val="windowText" lastClr="000000"/>
                  </a:solidFill>
                </a:ln>
                <a:solidFill>
                  <a:prstClr val="black"/>
                </a:solidFill>
              </a:rPr>
              <a:t>3- ألا يقل سنه عن ثلاثين سن وتخفض هذه المدة إلى خمسة وعشرين إذا كان حاصلا على شهادة جامعية</a:t>
            </a:r>
            <a:r>
              <a:rPr lang="ar-SA" sz="2400" b="1" dirty="0" smtClean="0">
                <a:ln>
                  <a:solidFill>
                    <a:sysClr val="windowText" lastClr="000000"/>
                  </a:solidFill>
                </a:ln>
                <a:solidFill>
                  <a:prstClr val="black"/>
                </a:solidFill>
              </a:rPr>
              <a:t>. </a:t>
            </a:r>
            <a:endParaRPr lang="en-US" sz="2400" b="1" dirty="0">
              <a:ln>
                <a:solidFill>
                  <a:sysClr val="windowText" lastClr="000000"/>
                </a:solidFill>
              </a:ln>
              <a:solidFill>
                <a:prstClr val="black"/>
              </a:solidFill>
            </a:endParaRPr>
          </a:p>
        </p:txBody>
      </p:sp>
      <p:sp>
        <p:nvSpPr>
          <p:cNvPr id="8" name="Rectangle 3"/>
          <p:cNvSpPr txBox="1">
            <a:spLocks noRot="1" noChangeArrowheads="1"/>
          </p:cNvSpPr>
          <p:nvPr/>
        </p:nvSpPr>
        <p:spPr>
          <a:xfrm>
            <a:off x="213370" y="3342260"/>
            <a:ext cx="5857916" cy="1198345"/>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defRPr/>
            </a:pPr>
            <a:r>
              <a:rPr lang="ar-SA" sz="2400" b="1" dirty="0" smtClean="0">
                <a:ln>
                  <a:solidFill>
                    <a:sysClr val="windowText" lastClr="000000"/>
                  </a:solidFill>
                </a:ln>
                <a:solidFill>
                  <a:prstClr val="black"/>
                </a:solidFill>
              </a:rPr>
              <a:t>4- أن يكون قد اشتغل بالتجارة والصناعة مدة لا تقل عن ثلاثة سنوات متوالية ويجوز تخفيضها لسنة واحدة لمن يحمل</a:t>
            </a:r>
            <a:r>
              <a:rPr lang="ar-SA" sz="2400" b="1" dirty="0">
                <a:ln>
                  <a:solidFill>
                    <a:sysClr val="windowText" lastClr="000000"/>
                  </a:solidFill>
                </a:ln>
                <a:solidFill>
                  <a:prstClr val="black"/>
                </a:solidFill>
              </a:rPr>
              <a:t> شهادة جامعية</a:t>
            </a:r>
            <a:r>
              <a:rPr lang="ar-SA" sz="2400" b="1" dirty="0" smtClean="0">
                <a:ln>
                  <a:solidFill>
                    <a:sysClr val="windowText" lastClr="000000"/>
                  </a:solidFill>
                </a:ln>
                <a:solidFill>
                  <a:prstClr val="black"/>
                </a:solidFill>
              </a:rPr>
              <a:t> .</a:t>
            </a:r>
            <a:endParaRPr lang="en-US" sz="2400" b="1" dirty="0">
              <a:ln>
                <a:solidFill>
                  <a:sysClr val="windowText" lastClr="000000"/>
                </a:solidFill>
              </a:ln>
              <a:solidFill>
                <a:prstClr val="black"/>
              </a:solidFill>
            </a:endParaRPr>
          </a:p>
        </p:txBody>
      </p:sp>
      <p:sp>
        <p:nvSpPr>
          <p:cNvPr id="10" name="وسيلة شرح خطية 1 (حدود وشريط التمييز)‏ 10"/>
          <p:cNvSpPr/>
          <p:nvPr/>
        </p:nvSpPr>
        <p:spPr>
          <a:xfrm>
            <a:off x="7619984" y="1857364"/>
            <a:ext cx="2047924" cy="2143140"/>
          </a:xfrm>
          <a:prstGeom prst="accentBorderCallout1">
            <a:avLst>
              <a:gd name="adj1" fmla="val 18750"/>
              <a:gd name="adj2" fmla="val -8333"/>
              <a:gd name="adj3" fmla="val 58925"/>
              <a:gd name="adj4" fmla="val -29784"/>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r>
              <a:rPr lang="ar-SA" sz="2400" b="1" dirty="0" smtClean="0">
                <a:solidFill>
                  <a:schemeClr val="tx1"/>
                </a:solidFill>
              </a:rPr>
              <a:t>يشترط في عضو مجلس الادارة </a:t>
            </a:r>
            <a:endParaRPr lang="en-US" sz="2400" b="1" dirty="0">
              <a:solidFill>
                <a:schemeClr val="tx1"/>
              </a:solidFill>
            </a:endParaRPr>
          </a:p>
        </p:txBody>
      </p:sp>
      <p:sp>
        <p:nvSpPr>
          <p:cNvPr id="11" name="قوس كبير أيمن 11"/>
          <p:cNvSpPr/>
          <p:nvPr/>
        </p:nvSpPr>
        <p:spPr>
          <a:xfrm>
            <a:off x="6100008" y="947615"/>
            <a:ext cx="918434" cy="4355391"/>
          </a:xfrm>
          <a:prstGeom prst="rightBrace">
            <a:avLst>
              <a:gd name="adj1" fmla="val 8333"/>
              <a:gd name="adj2" fmla="val 49742"/>
            </a:avLst>
          </a:prstGeom>
          <a:ln w="28575"/>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12" name="Rectangle 3"/>
          <p:cNvSpPr txBox="1">
            <a:spLocks noRot="1" noChangeArrowheads="1"/>
          </p:cNvSpPr>
          <p:nvPr/>
        </p:nvSpPr>
        <p:spPr>
          <a:xfrm>
            <a:off x="234782" y="4710412"/>
            <a:ext cx="5857916" cy="592594"/>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defRPr/>
            </a:pPr>
            <a:r>
              <a:rPr lang="ar-SA" sz="2400" b="1" dirty="0" smtClean="0">
                <a:ln>
                  <a:solidFill>
                    <a:sysClr val="windowText" lastClr="000000"/>
                  </a:solidFill>
                </a:ln>
                <a:solidFill>
                  <a:prstClr val="black"/>
                </a:solidFill>
              </a:rPr>
              <a:t>5- أن يجيد القراءة والكتابة.</a:t>
            </a:r>
            <a:endParaRPr lang="en-US" sz="2400" b="1" dirty="0">
              <a:ln>
                <a:solidFill>
                  <a:sysClr val="windowText" lastClr="000000"/>
                </a:solidFill>
              </a:ln>
              <a:solidFill>
                <a:prstClr val="black"/>
              </a:solidFill>
            </a:endParaRPr>
          </a:p>
          <a:p>
            <a:pPr>
              <a:defRPr/>
            </a:pPr>
            <a:endParaRPr lang="en-US" sz="2400" b="1" dirty="0">
              <a:ln>
                <a:solidFill>
                  <a:sysClr val="windowText" lastClr="000000"/>
                </a:solidFill>
              </a:ln>
              <a:solidFill>
                <a:prstClr val="black"/>
              </a:solidFill>
            </a:endParaRPr>
          </a:p>
        </p:txBody>
      </p:sp>
    </p:spTree>
    <p:extLst>
      <p:ext uri="{BB962C8B-B14F-4D97-AF65-F5344CB8AC3E}">
        <p14:creationId xmlns:p14="http://schemas.microsoft.com/office/powerpoint/2010/main" val="3174962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1000" fill="hold"/>
                                        <p:tgtEl>
                                          <p:spTgt spid="6"/>
                                        </p:tgtEl>
                                        <p:attrNameLst>
                                          <p:attrName>ppt_x</p:attrName>
                                        </p:attrNameLst>
                                      </p:cBhvr>
                                      <p:tavLst>
                                        <p:tav tm="0">
                                          <p:val>
                                            <p:strVal val="#ppt_x-.2"/>
                                          </p:val>
                                        </p:tav>
                                        <p:tav tm="100000">
                                          <p:val>
                                            <p:strVal val="#ppt_x"/>
                                          </p:val>
                                        </p:tav>
                                      </p:tavLst>
                                    </p:anim>
                                    <p:anim calcmode="lin" valueType="num">
                                      <p:cBhvr>
                                        <p:cTn id="15"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16" dur="10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1000" fill="hold"/>
                                        <p:tgtEl>
                                          <p:spTgt spid="7"/>
                                        </p:tgtEl>
                                        <p:attrNameLst>
                                          <p:attrName>ppt_x</p:attrName>
                                        </p:attrNameLst>
                                      </p:cBhvr>
                                      <p:tavLst>
                                        <p:tav tm="0">
                                          <p:val>
                                            <p:strVal val="#ppt_x-.2"/>
                                          </p:val>
                                        </p:tav>
                                        <p:tav tm="100000">
                                          <p:val>
                                            <p:strVal val="#ppt_x"/>
                                          </p:val>
                                        </p:tav>
                                      </p:tavLst>
                                    </p:anim>
                                    <p:anim calcmode="lin" valueType="num">
                                      <p:cBhvr>
                                        <p:cTn id="22"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23" dur="10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nodeType="click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1000" fill="hold"/>
                                        <p:tgtEl>
                                          <p:spTgt spid="8"/>
                                        </p:tgtEl>
                                        <p:attrNameLst>
                                          <p:attrName>ppt_x</p:attrName>
                                        </p:attrNameLst>
                                      </p:cBhvr>
                                      <p:tavLst>
                                        <p:tav tm="0">
                                          <p:val>
                                            <p:strVal val="#ppt_x-.2"/>
                                          </p:val>
                                        </p:tav>
                                        <p:tav tm="100000">
                                          <p:val>
                                            <p:strVal val="#ppt_x"/>
                                          </p:val>
                                        </p:tav>
                                      </p:tavLst>
                                    </p:anim>
                                    <p:anim calcmode="lin" valueType="num">
                                      <p:cBhvr>
                                        <p:cTn id="29"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30" dur="1000"/>
                                        <p:tgtEl>
                                          <p:spTgt spid="8"/>
                                        </p:tgtEl>
                                      </p:cBhvr>
                                    </p:animEffect>
                                  </p:childTnLst>
                                </p:cTn>
                              </p:par>
                            </p:childTnLst>
                          </p:cTn>
                        </p:par>
                      </p:childTnLst>
                    </p:cTn>
                  </p:par>
                  <p:par>
                    <p:cTn id="31" fill="hold">
                      <p:stCondLst>
                        <p:cond delay="indefinite"/>
                      </p:stCondLst>
                      <p:childTnLst>
                        <p:par>
                          <p:cTn id="32" fill="hold">
                            <p:stCondLst>
                              <p:cond delay="0"/>
                            </p:stCondLst>
                            <p:childTnLst>
                              <p:par>
                                <p:cTn id="33" presetID="29" presetClass="entr" presetSubtype="0" fill="hold" nodeType="click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1000" fill="hold"/>
                                        <p:tgtEl>
                                          <p:spTgt spid="12"/>
                                        </p:tgtEl>
                                        <p:attrNameLst>
                                          <p:attrName>ppt_x</p:attrName>
                                        </p:attrNameLst>
                                      </p:cBhvr>
                                      <p:tavLst>
                                        <p:tav tm="0">
                                          <p:val>
                                            <p:strVal val="#ppt_x-.2"/>
                                          </p:val>
                                        </p:tav>
                                        <p:tav tm="100000">
                                          <p:val>
                                            <p:strVal val="#ppt_x"/>
                                          </p:val>
                                        </p:tav>
                                      </p:tavLst>
                                    </p:anim>
                                    <p:anim calcmode="lin" valueType="num">
                                      <p:cBhvr>
                                        <p:cTn id="36" dur="1000" fill="hold"/>
                                        <p:tgtEl>
                                          <p:spTgt spid="12"/>
                                        </p:tgtEl>
                                        <p:attrNameLst>
                                          <p:attrName>ppt_y</p:attrName>
                                        </p:attrNameLst>
                                      </p:cBhvr>
                                      <p:tavLst>
                                        <p:tav tm="0">
                                          <p:val>
                                            <p:strVal val="#ppt_y"/>
                                          </p:val>
                                        </p:tav>
                                        <p:tav tm="100000">
                                          <p:val>
                                            <p:strVal val="#ppt_y"/>
                                          </p:val>
                                        </p:tav>
                                      </p:tavLst>
                                    </p:anim>
                                    <p:animEffect transition="in" filter="wipe(right)" prLst="gradientSize: 0.1">
                                      <p:cBhvr>
                                        <p:cTn id="37"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Rot="1" noChangeArrowheads="1"/>
          </p:cNvSpPr>
          <p:nvPr/>
        </p:nvSpPr>
        <p:spPr>
          <a:xfrm>
            <a:off x="3167050" y="0"/>
            <a:ext cx="4720828" cy="571500"/>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2800" b="1" dirty="0">
                <a:solidFill>
                  <a:srgbClr val="FF0000"/>
                </a:solidFill>
              </a:rPr>
              <a:t>الموارد المالية للغرفة</a:t>
            </a:r>
            <a:endParaRPr lang="en-US" sz="2800" b="1" dirty="0">
              <a:solidFill>
                <a:srgbClr val="FF0000"/>
              </a:solidFill>
            </a:endParaRPr>
          </a:p>
          <a:p>
            <a:pPr algn="ctr">
              <a:defRPr/>
            </a:pPr>
            <a:endParaRPr lang="en-US" sz="2800" b="1" dirty="0">
              <a:solidFill>
                <a:srgbClr val="FF0000"/>
              </a:solidFill>
            </a:endParaRPr>
          </a:p>
        </p:txBody>
      </p:sp>
      <p:sp>
        <p:nvSpPr>
          <p:cNvPr id="3" name="Rectangle 3"/>
          <p:cNvSpPr txBox="1">
            <a:spLocks noRot="1" noChangeArrowheads="1"/>
          </p:cNvSpPr>
          <p:nvPr/>
        </p:nvSpPr>
        <p:spPr>
          <a:xfrm>
            <a:off x="166654" y="908720"/>
            <a:ext cx="9572692" cy="2808312"/>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400" b="1" dirty="0">
                <a:ln>
                  <a:solidFill>
                    <a:sysClr val="windowText" lastClr="000000"/>
                  </a:solidFill>
                </a:ln>
                <a:solidFill>
                  <a:prstClr val="black"/>
                </a:solidFill>
              </a:rPr>
              <a:t>تتكون الموارد المالية للغرفة من :</a:t>
            </a:r>
            <a:endParaRPr lang="en-US" sz="2400" b="1" dirty="0">
              <a:ln>
                <a:solidFill>
                  <a:sysClr val="windowText" lastClr="000000"/>
                </a:solidFill>
              </a:ln>
              <a:solidFill>
                <a:prstClr val="black"/>
              </a:solidFill>
            </a:endParaRPr>
          </a:p>
          <a:p>
            <a:pPr algn="just">
              <a:defRPr/>
            </a:pPr>
            <a:r>
              <a:rPr lang="ar-SA" sz="2400" b="1" dirty="0">
                <a:ln>
                  <a:solidFill>
                    <a:sysClr val="windowText" lastClr="000000"/>
                  </a:solidFill>
                </a:ln>
                <a:solidFill>
                  <a:prstClr val="black"/>
                </a:solidFill>
              </a:rPr>
              <a:t>1-الاشتراكات طبقا لفئات التجار والصناع "حيث يوجد ثلاث فئات : درجة ممتازة وتشمل المنشآت ذات رؤوس الأموال </a:t>
            </a:r>
            <a:r>
              <a:rPr lang="ar-SA" sz="2400" b="1" dirty="0" smtClean="0">
                <a:ln>
                  <a:solidFill>
                    <a:sysClr val="windowText" lastClr="000000"/>
                  </a:solidFill>
                </a:ln>
                <a:solidFill>
                  <a:prstClr val="black"/>
                </a:solidFill>
              </a:rPr>
              <a:t>الضخمة، </a:t>
            </a:r>
            <a:r>
              <a:rPr lang="ar-SA" sz="2400" b="1" dirty="0">
                <a:ln>
                  <a:solidFill>
                    <a:sysClr val="windowText" lastClr="000000"/>
                  </a:solidFill>
                </a:ln>
                <a:solidFill>
                  <a:prstClr val="black"/>
                </a:solidFill>
              </a:rPr>
              <a:t>درجة أولي وتشمل المنشآت ذات رؤوس الأموال المتوسطة</a:t>
            </a:r>
            <a:r>
              <a:rPr lang="ar-SA" sz="2400" b="1" dirty="0" smtClean="0">
                <a:ln>
                  <a:solidFill>
                    <a:sysClr val="windowText" lastClr="000000"/>
                  </a:solidFill>
                </a:ln>
                <a:solidFill>
                  <a:prstClr val="black"/>
                </a:solidFill>
              </a:rPr>
              <a:t>، ودرجة </a:t>
            </a:r>
            <a:r>
              <a:rPr lang="ar-SA" sz="2400" b="1" dirty="0">
                <a:ln>
                  <a:solidFill>
                    <a:sysClr val="windowText" lastClr="000000"/>
                  </a:solidFill>
                </a:ln>
                <a:solidFill>
                  <a:prstClr val="black"/>
                </a:solidFill>
              </a:rPr>
              <a:t>ثانية وتشمل المنشآت ذات رؤوس الأموال الصغيرة</a:t>
            </a:r>
            <a:r>
              <a:rPr lang="ar-SA" sz="2400" b="1" dirty="0" smtClean="0">
                <a:ln>
                  <a:solidFill>
                    <a:sysClr val="windowText" lastClr="000000"/>
                  </a:solidFill>
                </a:ln>
                <a:solidFill>
                  <a:prstClr val="black"/>
                </a:solidFill>
              </a:rPr>
              <a:t>".</a:t>
            </a:r>
          </a:p>
          <a:p>
            <a:pPr algn="just">
              <a:defRPr/>
            </a:pPr>
            <a:r>
              <a:rPr lang="ar-SA" sz="2400" b="1" dirty="0" smtClean="0">
                <a:ln>
                  <a:solidFill>
                    <a:sysClr val="windowText" lastClr="000000"/>
                  </a:solidFill>
                </a:ln>
                <a:solidFill>
                  <a:prstClr val="black"/>
                </a:solidFill>
                <a:latin typeface="Calibri" pitchFamily="34" charset="0"/>
                <a:ea typeface="Calibri" pitchFamily="34" charset="0"/>
                <a:cs typeface="Arial" pitchFamily="34" charset="0"/>
              </a:rPr>
              <a:t>2-رسوم الإصدار والتصديق علي الشهادات والمحررات التي يقدمها التجار والصناع للغرفة.</a:t>
            </a:r>
            <a:endParaRPr lang="ar-SA" sz="2400" b="1" dirty="0" smtClean="0">
              <a:ln>
                <a:solidFill>
                  <a:sysClr val="windowText" lastClr="000000"/>
                </a:solidFill>
              </a:ln>
              <a:solidFill>
                <a:prstClr val="black"/>
              </a:solidFill>
              <a:latin typeface="Arial" pitchFamily="34" charset="0"/>
              <a:cs typeface="Arial" pitchFamily="34" charset="0"/>
            </a:endParaRPr>
          </a:p>
          <a:p>
            <a:pPr algn="just">
              <a:defRPr/>
            </a:pPr>
            <a:r>
              <a:rPr lang="ar-SA" sz="2400" b="1" dirty="0" smtClean="0">
                <a:ln>
                  <a:solidFill>
                    <a:sysClr val="windowText" lastClr="000000"/>
                  </a:solidFill>
                </a:ln>
                <a:solidFill>
                  <a:prstClr val="black"/>
                </a:solidFill>
              </a:rPr>
              <a:t>3-عوائد استثمار أموالها</a:t>
            </a:r>
            <a:endParaRPr lang="ar-SA" sz="2400" b="1" dirty="0" smtClean="0">
              <a:ln>
                <a:solidFill>
                  <a:sysClr val="windowText" lastClr="000000"/>
                </a:solidFill>
              </a:ln>
              <a:solidFill>
                <a:prstClr val="black"/>
              </a:solidFill>
              <a:latin typeface="Arial" pitchFamily="34" charset="0"/>
              <a:cs typeface="Arial" pitchFamily="34" charset="0"/>
            </a:endParaRPr>
          </a:p>
          <a:p>
            <a:pPr algn="just">
              <a:defRPr/>
            </a:pPr>
            <a:r>
              <a:rPr lang="ar-SA" sz="2400" b="1" dirty="0" smtClean="0">
                <a:ln>
                  <a:solidFill>
                    <a:sysClr val="windowText" lastClr="000000"/>
                  </a:solidFill>
                </a:ln>
                <a:solidFill>
                  <a:prstClr val="black"/>
                </a:solidFill>
              </a:rPr>
              <a:t>4-التبرعات والهبات والإعانات الأهلية والحكومية.  </a:t>
            </a:r>
            <a:endParaRPr lang="en-US" sz="2400" b="1" dirty="0" smtClean="0">
              <a:ln>
                <a:solidFill>
                  <a:sysClr val="windowText" lastClr="000000"/>
                </a:solidFill>
              </a:ln>
              <a:solidFill>
                <a:prstClr val="black"/>
              </a:solidFill>
            </a:endParaRPr>
          </a:p>
          <a:p>
            <a:pPr algn="just">
              <a:defRPr/>
            </a:pPr>
            <a:endParaRPr lang="en-US" sz="2400" b="1" dirty="0">
              <a:ln>
                <a:solidFill>
                  <a:sysClr val="windowText" lastClr="000000"/>
                </a:solidFill>
              </a:ln>
              <a:solidFill>
                <a:prstClr val="black"/>
              </a:solidFill>
            </a:endParaRPr>
          </a:p>
        </p:txBody>
      </p:sp>
      <p:sp>
        <p:nvSpPr>
          <p:cNvPr id="4" name="Rectangle 3"/>
          <p:cNvSpPr txBox="1">
            <a:spLocks noRot="1" noChangeArrowheads="1"/>
          </p:cNvSpPr>
          <p:nvPr/>
        </p:nvSpPr>
        <p:spPr>
          <a:xfrm>
            <a:off x="166654" y="4005064"/>
            <a:ext cx="9572692" cy="900100"/>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marL="342900" indent="-342900" algn="just">
              <a:buFontTx/>
              <a:buChar char="-"/>
              <a:defRPr/>
            </a:pPr>
            <a:r>
              <a:rPr lang="ar-SA" sz="2400" b="1" dirty="0" smtClean="0">
                <a:ln>
                  <a:solidFill>
                    <a:sysClr val="windowText" lastClr="000000"/>
                  </a:solidFill>
                </a:ln>
                <a:solidFill>
                  <a:prstClr val="black"/>
                </a:solidFill>
              </a:rPr>
              <a:t>تستثمر الغرفة أموالها وفقا للأهداف التي أنشئت من أجلها على النحو الذي يقرره مجلس الادارة.</a:t>
            </a:r>
          </a:p>
          <a:p>
            <a:pPr marL="342900" indent="-342900" algn="just">
              <a:buFontTx/>
              <a:buChar char="-"/>
              <a:defRPr/>
            </a:pPr>
            <a:endParaRPr lang="ar-SA" sz="2400" b="1" dirty="0" smtClean="0">
              <a:ln>
                <a:solidFill>
                  <a:sysClr val="windowText" lastClr="000000"/>
                </a:solidFill>
              </a:ln>
              <a:solidFill>
                <a:prstClr val="black"/>
              </a:solidFill>
            </a:endParaRPr>
          </a:p>
          <a:p>
            <a:pPr algn="just">
              <a:defRPr/>
            </a:pPr>
            <a:endParaRPr lang="en-US" sz="2400" b="1" dirty="0">
              <a:ln>
                <a:solidFill>
                  <a:sysClr val="windowText" lastClr="000000"/>
                </a:solidFill>
              </a:ln>
              <a:solidFill>
                <a:prstClr val="black"/>
              </a:solidFill>
            </a:endParaRPr>
          </a:p>
        </p:txBody>
      </p:sp>
    </p:spTree>
    <p:extLst>
      <p:ext uri="{BB962C8B-B14F-4D97-AF65-F5344CB8AC3E}">
        <p14:creationId xmlns:p14="http://schemas.microsoft.com/office/powerpoint/2010/main" val="70107248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ppt_x</p:attrName>
                                        </p:attrNameLst>
                                      </p:cBhvr>
                                      <p:tavLst>
                                        <p:tav tm="0">
                                          <p:val>
                                            <p:strVal val="#ppt_x-.2"/>
                                          </p:val>
                                        </p:tav>
                                        <p:tav tm="100000">
                                          <p:val>
                                            <p:strVal val="#ppt_x"/>
                                          </p:val>
                                        </p:tav>
                                      </p:tavLst>
                                    </p:anim>
                                    <p:anim calcmode="lin" valueType="num">
                                      <p:cBhvr>
                                        <p:cTn id="15"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1000" fill="hold"/>
                                        <p:tgtEl>
                                          <p:spTgt spid="4"/>
                                        </p:tgtEl>
                                        <p:attrNameLst>
                                          <p:attrName>ppt_x</p:attrName>
                                        </p:attrNameLst>
                                      </p:cBhvr>
                                      <p:tavLst>
                                        <p:tav tm="0">
                                          <p:val>
                                            <p:strVal val="#ppt_x-.2"/>
                                          </p:val>
                                        </p:tav>
                                        <p:tav tm="100000">
                                          <p:val>
                                            <p:strVal val="#ppt_x"/>
                                          </p:val>
                                        </p:tav>
                                      </p:tavLst>
                                    </p:anim>
                                    <p:anim calcmode="lin" valueType="num">
                                      <p:cBhvr>
                                        <p:cTn id="22"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23"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3"/>
          <p:cNvSpPr>
            <a:spLocks noGrp="1"/>
          </p:cNvSpPr>
          <p:nvPr>
            <p:ph type="sldNum" sz="quarter" idx="4294967295"/>
          </p:nvPr>
        </p:nvSpPr>
        <p:spPr bwMode="auto">
          <a:xfrm>
            <a:off x="2105025" y="6376988"/>
            <a:ext cx="5715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A631296-58AE-4C89-9862-6CC616715CB5}" type="slidenum">
              <a:rPr lang="ar-SA" smtClean="0">
                <a:solidFill>
                  <a:prstClr val="white"/>
                </a:solidFill>
                <a:latin typeface="Calibri" pitchFamily="34" charset="0"/>
              </a:rPr>
              <a:pPr eaLnBrk="1" hangingPunct="1"/>
              <a:t>16</a:t>
            </a:fld>
            <a:endParaRPr lang="en-US" smtClean="0">
              <a:solidFill>
                <a:prstClr val="white"/>
              </a:solidFill>
              <a:latin typeface="Calibri" pitchFamily="34" charset="0"/>
            </a:endParaRPr>
          </a:p>
        </p:txBody>
      </p:sp>
      <p:sp>
        <p:nvSpPr>
          <p:cNvPr id="5" name="Rectangle 4"/>
          <p:cNvSpPr/>
          <p:nvPr/>
        </p:nvSpPr>
        <p:spPr>
          <a:xfrm>
            <a:off x="0" y="0"/>
            <a:ext cx="9906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solidFill>
                <a:prstClr val="white"/>
              </a:solidFill>
            </a:endParaRPr>
          </a:p>
        </p:txBody>
      </p:sp>
      <p:grpSp>
        <p:nvGrpSpPr>
          <p:cNvPr id="2" name="Group 5"/>
          <p:cNvGrpSpPr>
            <a:grpSpLocks/>
          </p:cNvGrpSpPr>
          <p:nvPr/>
        </p:nvGrpSpPr>
        <p:grpSpPr bwMode="auto">
          <a:xfrm>
            <a:off x="5181600" y="1981200"/>
            <a:ext cx="2600325" cy="2524125"/>
            <a:chOff x="5210750" y="1066800"/>
            <a:chExt cx="2976900" cy="3130677"/>
          </a:xfrm>
        </p:grpSpPr>
        <p:sp>
          <p:nvSpPr>
            <p:cNvPr id="7" name="Oval 6"/>
            <p:cNvSpPr/>
            <p:nvPr/>
          </p:nvSpPr>
          <p:spPr>
            <a:xfrm>
              <a:off x="5321612" y="1143591"/>
              <a:ext cx="2767899"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pic>
          <p:nvPicPr>
            <p:cNvPr id="24584" name="Picture 2" descr="http://kfu.files.googlepages.com/newKFUlogo.jp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10750" y="1066800"/>
              <a:ext cx="2976900" cy="3130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4581" name="Rectangle 8"/>
          <p:cNvSpPr>
            <a:spLocks noChangeArrowheads="1"/>
          </p:cNvSpPr>
          <p:nvPr/>
        </p:nvSpPr>
        <p:spPr bwMode="auto">
          <a:xfrm>
            <a:off x="2362200" y="3352800"/>
            <a:ext cx="28194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rtl="0"/>
            <a:r>
              <a:rPr lang="ar-EG" sz="7200" smtClean="0">
                <a:solidFill>
                  <a:prstClr val="white"/>
                </a:solidFill>
                <a:latin typeface="Calibri" pitchFamily="34" charset="0"/>
              </a:rPr>
              <a:t>بحمد الله</a:t>
            </a:r>
            <a:endParaRPr lang="en-US" sz="7200" smtClean="0">
              <a:solidFill>
                <a:prstClr val="white"/>
              </a:solidFill>
              <a:latin typeface="Calibri" pitchFamily="34" charset="0"/>
            </a:endParaRPr>
          </a:p>
        </p:txBody>
      </p:sp>
      <p:sp>
        <p:nvSpPr>
          <p:cNvPr id="24582" name="Freeform 6"/>
          <p:cNvSpPr>
            <a:spLocks noEditPoints="1"/>
          </p:cNvSpPr>
          <p:nvPr/>
        </p:nvSpPr>
        <p:spPr bwMode="auto">
          <a:xfrm>
            <a:off x="2362200" y="2209800"/>
            <a:ext cx="2689225" cy="1236663"/>
          </a:xfrm>
          <a:custGeom>
            <a:avLst/>
            <a:gdLst>
              <a:gd name="T0" fmla="*/ 2147483647 w 1687"/>
              <a:gd name="T1" fmla="*/ 2147483647 h 775"/>
              <a:gd name="T2" fmla="*/ 2147483647 w 1687"/>
              <a:gd name="T3" fmla="*/ 2147483647 h 775"/>
              <a:gd name="T4" fmla="*/ 2147483647 w 1687"/>
              <a:gd name="T5" fmla="*/ 2147483647 h 775"/>
              <a:gd name="T6" fmla="*/ 2147483647 w 1687"/>
              <a:gd name="T7" fmla="*/ 2147483647 h 775"/>
              <a:gd name="T8" fmla="*/ 2147483647 w 1687"/>
              <a:gd name="T9" fmla="*/ 2147483647 h 775"/>
              <a:gd name="T10" fmla="*/ 2147483647 w 1687"/>
              <a:gd name="T11" fmla="*/ 2147483647 h 775"/>
              <a:gd name="T12" fmla="*/ 2147483647 w 1687"/>
              <a:gd name="T13" fmla="*/ 2147483647 h 775"/>
              <a:gd name="T14" fmla="*/ 2147483647 w 1687"/>
              <a:gd name="T15" fmla="*/ 2147483647 h 775"/>
              <a:gd name="T16" fmla="*/ 2147483647 w 1687"/>
              <a:gd name="T17" fmla="*/ 2147483647 h 775"/>
              <a:gd name="T18" fmla="*/ 2147483647 w 1687"/>
              <a:gd name="T19" fmla="*/ 2147483647 h 775"/>
              <a:gd name="T20" fmla="*/ 2147483647 w 1687"/>
              <a:gd name="T21" fmla="*/ 2147483647 h 775"/>
              <a:gd name="T22" fmla="*/ 0 w 1687"/>
              <a:gd name="T23" fmla="*/ 2147483647 h 775"/>
              <a:gd name="T24" fmla="*/ 2147483647 w 1687"/>
              <a:gd name="T25" fmla="*/ 2147483647 h 775"/>
              <a:gd name="T26" fmla="*/ 2147483647 w 1687"/>
              <a:gd name="T27" fmla="*/ 2147483647 h 775"/>
              <a:gd name="T28" fmla="*/ 2147483647 w 1687"/>
              <a:gd name="T29" fmla="*/ 2147483647 h 775"/>
              <a:gd name="T30" fmla="*/ 2147483647 w 1687"/>
              <a:gd name="T31" fmla="*/ 2147483647 h 775"/>
              <a:gd name="T32" fmla="*/ 2147483647 w 1687"/>
              <a:gd name="T33" fmla="*/ 2147483647 h 775"/>
              <a:gd name="T34" fmla="*/ 2147483647 w 1687"/>
              <a:gd name="T35" fmla="*/ 2147483647 h 775"/>
              <a:gd name="T36" fmla="*/ 2147483647 w 1687"/>
              <a:gd name="T37" fmla="*/ 2147483647 h 775"/>
              <a:gd name="T38" fmla="*/ 2147483647 w 1687"/>
              <a:gd name="T39" fmla="*/ 2147483647 h 775"/>
              <a:gd name="T40" fmla="*/ 2147483647 w 1687"/>
              <a:gd name="T41" fmla="*/ 2147483647 h 775"/>
              <a:gd name="T42" fmla="*/ 2147483647 w 1687"/>
              <a:gd name="T43" fmla="*/ 2147483647 h 775"/>
              <a:gd name="T44" fmla="*/ 2147483647 w 1687"/>
              <a:gd name="T45" fmla="*/ 2147483647 h 775"/>
              <a:gd name="T46" fmla="*/ 2147483647 w 1687"/>
              <a:gd name="T47" fmla="*/ 2147483647 h 775"/>
              <a:gd name="T48" fmla="*/ 2147483647 w 1687"/>
              <a:gd name="T49" fmla="*/ 2147483647 h 775"/>
              <a:gd name="T50" fmla="*/ 2147483647 w 1687"/>
              <a:gd name="T51" fmla="*/ 2147483647 h 775"/>
              <a:gd name="T52" fmla="*/ 2147483647 w 1687"/>
              <a:gd name="T53" fmla="*/ 2147483647 h 775"/>
              <a:gd name="T54" fmla="*/ 2147483647 w 1687"/>
              <a:gd name="T55" fmla="*/ 2147483647 h 775"/>
              <a:gd name="T56" fmla="*/ 2147483647 w 1687"/>
              <a:gd name="T57" fmla="*/ 2147483647 h 775"/>
              <a:gd name="T58" fmla="*/ 2147483647 w 1687"/>
              <a:gd name="T59" fmla="*/ 2147483647 h 775"/>
              <a:gd name="T60" fmla="*/ 2147483647 w 1687"/>
              <a:gd name="T61" fmla="*/ 2147483647 h 775"/>
              <a:gd name="T62" fmla="*/ 2147483647 w 1687"/>
              <a:gd name="T63" fmla="*/ 2147483647 h 775"/>
              <a:gd name="T64" fmla="*/ 2147483647 w 1687"/>
              <a:gd name="T65" fmla="*/ 2147483647 h 775"/>
              <a:gd name="T66" fmla="*/ 2147483647 w 1687"/>
              <a:gd name="T67" fmla="*/ 2147483647 h 775"/>
              <a:gd name="T68" fmla="*/ 2147483647 w 1687"/>
              <a:gd name="T69" fmla="*/ 2147483647 h 775"/>
              <a:gd name="T70" fmla="*/ 2147483647 w 1687"/>
              <a:gd name="T71" fmla="*/ 2147483647 h 775"/>
              <a:gd name="T72" fmla="*/ 2147483647 w 1687"/>
              <a:gd name="T73" fmla="*/ 2147483647 h 775"/>
              <a:gd name="T74" fmla="*/ 2147483647 w 1687"/>
              <a:gd name="T75" fmla="*/ 2147483647 h 775"/>
              <a:gd name="T76" fmla="*/ 2147483647 w 1687"/>
              <a:gd name="T77" fmla="*/ 2147483647 h 775"/>
              <a:gd name="T78" fmla="*/ 2147483647 w 1687"/>
              <a:gd name="T79" fmla="*/ 2147483647 h 775"/>
              <a:gd name="T80" fmla="*/ 2147483647 w 1687"/>
              <a:gd name="T81" fmla="*/ 2147483647 h 775"/>
              <a:gd name="T82" fmla="*/ 2147483647 w 1687"/>
              <a:gd name="T83" fmla="*/ 2147483647 h 775"/>
              <a:gd name="T84" fmla="*/ 2147483647 w 1687"/>
              <a:gd name="T85" fmla="*/ 2147483647 h 775"/>
              <a:gd name="T86" fmla="*/ 2147483647 w 1687"/>
              <a:gd name="T87" fmla="*/ 2147483647 h 775"/>
              <a:gd name="T88" fmla="*/ 2147483647 w 1687"/>
              <a:gd name="T89" fmla="*/ 2147483647 h 775"/>
              <a:gd name="T90" fmla="*/ 2147483647 w 1687"/>
              <a:gd name="T91" fmla="*/ 2147483647 h 775"/>
              <a:gd name="T92" fmla="*/ 2147483647 w 1687"/>
              <a:gd name="T93" fmla="*/ 2147483647 h 775"/>
              <a:gd name="T94" fmla="*/ 2147483647 w 1687"/>
              <a:gd name="T95" fmla="*/ 2147483647 h 775"/>
              <a:gd name="T96" fmla="*/ 2147483647 w 1687"/>
              <a:gd name="T97" fmla="*/ 2147483647 h 775"/>
              <a:gd name="T98" fmla="*/ 2147483647 w 1687"/>
              <a:gd name="T99" fmla="*/ 2147483647 h 775"/>
              <a:gd name="T100" fmla="*/ 2147483647 w 1687"/>
              <a:gd name="T101" fmla="*/ 2147483647 h 775"/>
              <a:gd name="T102" fmla="*/ 2147483647 w 1687"/>
              <a:gd name="T103" fmla="*/ 2147483647 h 775"/>
              <a:gd name="T104" fmla="*/ 2147483647 w 1687"/>
              <a:gd name="T105" fmla="*/ 2147483647 h 775"/>
              <a:gd name="T106" fmla="*/ 2147483647 w 1687"/>
              <a:gd name="T107" fmla="*/ 2147483647 h 775"/>
              <a:gd name="T108" fmla="*/ 2147483647 w 1687"/>
              <a:gd name="T109" fmla="*/ 2147483647 h 775"/>
              <a:gd name="T110" fmla="*/ 2147483647 w 1687"/>
              <a:gd name="T111" fmla="*/ 2147483647 h 775"/>
              <a:gd name="T112" fmla="*/ 2147483647 w 1687"/>
              <a:gd name="T113" fmla="*/ 2147483647 h 775"/>
              <a:gd name="T114" fmla="*/ 2147483647 w 1687"/>
              <a:gd name="T115" fmla="*/ 2147483647 h 775"/>
              <a:gd name="T116" fmla="*/ 2147483647 w 1687"/>
              <a:gd name="T117" fmla="*/ 2147483647 h 775"/>
              <a:gd name="T118" fmla="*/ 2147483647 w 1687"/>
              <a:gd name="T119" fmla="*/ 2147483647 h 775"/>
              <a:gd name="T120" fmla="*/ 2147483647 w 1687"/>
              <a:gd name="T121" fmla="*/ 2147483647 h 775"/>
              <a:gd name="T122" fmla="*/ 2147483647 w 1687"/>
              <a:gd name="T123" fmla="*/ 2147483647 h 77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687"/>
              <a:gd name="T187" fmla="*/ 0 h 775"/>
              <a:gd name="T188" fmla="*/ 1687 w 1687"/>
              <a:gd name="T189" fmla="*/ 775 h 77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687" h="775">
                <a:moveTo>
                  <a:pt x="1374" y="74"/>
                </a:moveTo>
                <a:lnTo>
                  <a:pt x="1308" y="141"/>
                </a:lnTo>
                <a:lnTo>
                  <a:pt x="1248" y="80"/>
                </a:lnTo>
                <a:lnTo>
                  <a:pt x="1177" y="152"/>
                </a:lnTo>
                <a:lnTo>
                  <a:pt x="1100" y="75"/>
                </a:lnTo>
                <a:lnTo>
                  <a:pt x="1169" y="8"/>
                </a:lnTo>
                <a:lnTo>
                  <a:pt x="1229" y="68"/>
                </a:lnTo>
                <a:lnTo>
                  <a:pt x="1298" y="0"/>
                </a:lnTo>
                <a:lnTo>
                  <a:pt x="1374" y="74"/>
                </a:lnTo>
                <a:close/>
                <a:moveTo>
                  <a:pt x="1687" y="612"/>
                </a:moveTo>
                <a:lnTo>
                  <a:pt x="1686" y="635"/>
                </a:lnTo>
                <a:lnTo>
                  <a:pt x="1683" y="657"/>
                </a:lnTo>
                <a:lnTo>
                  <a:pt x="1677" y="678"/>
                </a:lnTo>
                <a:lnTo>
                  <a:pt x="1669" y="698"/>
                </a:lnTo>
                <a:lnTo>
                  <a:pt x="1656" y="723"/>
                </a:lnTo>
                <a:lnTo>
                  <a:pt x="1649" y="731"/>
                </a:lnTo>
                <a:lnTo>
                  <a:pt x="1641" y="739"/>
                </a:lnTo>
                <a:lnTo>
                  <a:pt x="1633" y="745"/>
                </a:lnTo>
                <a:lnTo>
                  <a:pt x="1623" y="750"/>
                </a:lnTo>
                <a:lnTo>
                  <a:pt x="1603" y="753"/>
                </a:lnTo>
                <a:lnTo>
                  <a:pt x="1583" y="751"/>
                </a:lnTo>
                <a:lnTo>
                  <a:pt x="1561" y="743"/>
                </a:lnTo>
                <a:lnTo>
                  <a:pt x="1542" y="731"/>
                </a:lnTo>
                <a:lnTo>
                  <a:pt x="1523" y="715"/>
                </a:lnTo>
                <a:lnTo>
                  <a:pt x="1504" y="695"/>
                </a:lnTo>
                <a:lnTo>
                  <a:pt x="1488" y="672"/>
                </a:lnTo>
                <a:lnTo>
                  <a:pt x="1474" y="646"/>
                </a:lnTo>
                <a:lnTo>
                  <a:pt x="1462" y="619"/>
                </a:lnTo>
                <a:lnTo>
                  <a:pt x="1425" y="640"/>
                </a:lnTo>
                <a:lnTo>
                  <a:pt x="1387" y="660"/>
                </a:lnTo>
                <a:lnTo>
                  <a:pt x="1346" y="678"/>
                </a:lnTo>
                <a:lnTo>
                  <a:pt x="1305" y="694"/>
                </a:lnTo>
                <a:lnTo>
                  <a:pt x="1251" y="710"/>
                </a:lnTo>
                <a:lnTo>
                  <a:pt x="1198" y="722"/>
                </a:lnTo>
                <a:lnTo>
                  <a:pt x="1146" y="729"/>
                </a:lnTo>
                <a:lnTo>
                  <a:pt x="1095" y="731"/>
                </a:lnTo>
                <a:lnTo>
                  <a:pt x="1060" y="728"/>
                </a:lnTo>
                <a:lnTo>
                  <a:pt x="1025" y="719"/>
                </a:lnTo>
                <a:lnTo>
                  <a:pt x="1008" y="711"/>
                </a:lnTo>
                <a:lnTo>
                  <a:pt x="991" y="702"/>
                </a:lnTo>
                <a:lnTo>
                  <a:pt x="974" y="691"/>
                </a:lnTo>
                <a:lnTo>
                  <a:pt x="957" y="678"/>
                </a:lnTo>
                <a:lnTo>
                  <a:pt x="929" y="653"/>
                </a:lnTo>
                <a:lnTo>
                  <a:pt x="908" y="627"/>
                </a:lnTo>
                <a:lnTo>
                  <a:pt x="900" y="615"/>
                </a:lnTo>
                <a:lnTo>
                  <a:pt x="895" y="603"/>
                </a:lnTo>
                <a:lnTo>
                  <a:pt x="889" y="577"/>
                </a:lnTo>
                <a:lnTo>
                  <a:pt x="780" y="628"/>
                </a:lnTo>
                <a:lnTo>
                  <a:pt x="659" y="683"/>
                </a:lnTo>
                <a:lnTo>
                  <a:pt x="603" y="706"/>
                </a:lnTo>
                <a:lnTo>
                  <a:pt x="552" y="724"/>
                </a:lnTo>
                <a:lnTo>
                  <a:pt x="481" y="746"/>
                </a:lnTo>
                <a:lnTo>
                  <a:pt x="415" y="762"/>
                </a:lnTo>
                <a:lnTo>
                  <a:pt x="355" y="772"/>
                </a:lnTo>
                <a:lnTo>
                  <a:pt x="302" y="775"/>
                </a:lnTo>
                <a:lnTo>
                  <a:pt x="268" y="774"/>
                </a:lnTo>
                <a:lnTo>
                  <a:pt x="236" y="772"/>
                </a:lnTo>
                <a:lnTo>
                  <a:pt x="206" y="769"/>
                </a:lnTo>
                <a:lnTo>
                  <a:pt x="178" y="764"/>
                </a:lnTo>
                <a:lnTo>
                  <a:pt x="153" y="758"/>
                </a:lnTo>
                <a:lnTo>
                  <a:pt x="129" y="751"/>
                </a:lnTo>
                <a:lnTo>
                  <a:pt x="107" y="741"/>
                </a:lnTo>
                <a:lnTo>
                  <a:pt x="88" y="731"/>
                </a:lnTo>
                <a:lnTo>
                  <a:pt x="68" y="717"/>
                </a:lnTo>
                <a:lnTo>
                  <a:pt x="50" y="701"/>
                </a:lnTo>
                <a:lnTo>
                  <a:pt x="35" y="681"/>
                </a:lnTo>
                <a:lnTo>
                  <a:pt x="22" y="661"/>
                </a:lnTo>
                <a:lnTo>
                  <a:pt x="12" y="639"/>
                </a:lnTo>
                <a:lnTo>
                  <a:pt x="8" y="626"/>
                </a:lnTo>
                <a:lnTo>
                  <a:pt x="5" y="613"/>
                </a:lnTo>
                <a:lnTo>
                  <a:pt x="1" y="587"/>
                </a:lnTo>
                <a:lnTo>
                  <a:pt x="0" y="558"/>
                </a:lnTo>
                <a:lnTo>
                  <a:pt x="2" y="523"/>
                </a:lnTo>
                <a:lnTo>
                  <a:pt x="6" y="491"/>
                </a:lnTo>
                <a:lnTo>
                  <a:pt x="13" y="459"/>
                </a:lnTo>
                <a:lnTo>
                  <a:pt x="23" y="428"/>
                </a:lnTo>
                <a:lnTo>
                  <a:pt x="34" y="407"/>
                </a:lnTo>
                <a:lnTo>
                  <a:pt x="48" y="381"/>
                </a:lnTo>
                <a:lnTo>
                  <a:pt x="66" y="379"/>
                </a:lnTo>
                <a:lnTo>
                  <a:pt x="52" y="411"/>
                </a:lnTo>
                <a:lnTo>
                  <a:pt x="45" y="432"/>
                </a:lnTo>
                <a:lnTo>
                  <a:pt x="41" y="455"/>
                </a:lnTo>
                <a:lnTo>
                  <a:pt x="38" y="478"/>
                </a:lnTo>
                <a:lnTo>
                  <a:pt x="37" y="502"/>
                </a:lnTo>
                <a:lnTo>
                  <a:pt x="38" y="522"/>
                </a:lnTo>
                <a:lnTo>
                  <a:pt x="42" y="540"/>
                </a:lnTo>
                <a:lnTo>
                  <a:pt x="47" y="557"/>
                </a:lnTo>
                <a:lnTo>
                  <a:pt x="55" y="573"/>
                </a:lnTo>
                <a:lnTo>
                  <a:pt x="66" y="588"/>
                </a:lnTo>
                <a:lnTo>
                  <a:pt x="78" y="603"/>
                </a:lnTo>
                <a:lnTo>
                  <a:pt x="93" y="616"/>
                </a:lnTo>
                <a:lnTo>
                  <a:pt x="110" y="629"/>
                </a:lnTo>
                <a:lnTo>
                  <a:pt x="128" y="641"/>
                </a:lnTo>
                <a:lnTo>
                  <a:pt x="149" y="650"/>
                </a:lnTo>
                <a:lnTo>
                  <a:pt x="171" y="659"/>
                </a:lnTo>
                <a:lnTo>
                  <a:pt x="183" y="662"/>
                </a:lnTo>
                <a:lnTo>
                  <a:pt x="194" y="665"/>
                </a:lnTo>
                <a:lnTo>
                  <a:pt x="220" y="671"/>
                </a:lnTo>
                <a:lnTo>
                  <a:pt x="245" y="675"/>
                </a:lnTo>
                <a:lnTo>
                  <a:pt x="274" y="677"/>
                </a:lnTo>
                <a:lnTo>
                  <a:pt x="304" y="678"/>
                </a:lnTo>
                <a:lnTo>
                  <a:pt x="352" y="676"/>
                </a:lnTo>
                <a:lnTo>
                  <a:pt x="379" y="673"/>
                </a:lnTo>
                <a:lnTo>
                  <a:pt x="405" y="669"/>
                </a:lnTo>
                <a:lnTo>
                  <a:pt x="462" y="657"/>
                </a:lnTo>
                <a:lnTo>
                  <a:pt x="522" y="641"/>
                </a:lnTo>
                <a:lnTo>
                  <a:pt x="571" y="625"/>
                </a:lnTo>
                <a:lnTo>
                  <a:pt x="623" y="606"/>
                </a:lnTo>
                <a:lnTo>
                  <a:pt x="738" y="559"/>
                </a:lnTo>
                <a:lnTo>
                  <a:pt x="923" y="476"/>
                </a:lnTo>
                <a:lnTo>
                  <a:pt x="927" y="494"/>
                </a:lnTo>
                <a:lnTo>
                  <a:pt x="932" y="512"/>
                </a:lnTo>
                <a:lnTo>
                  <a:pt x="940" y="529"/>
                </a:lnTo>
                <a:lnTo>
                  <a:pt x="949" y="545"/>
                </a:lnTo>
                <a:lnTo>
                  <a:pt x="961" y="561"/>
                </a:lnTo>
                <a:lnTo>
                  <a:pt x="975" y="575"/>
                </a:lnTo>
                <a:lnTo>
                  <a:pt x="990" y="588"/>
                </a:lnTo>
                <a:lnTo>
                  <a:pt x="1007" y="600"/>
                </a:lnTo>
                <a:lnTo>
                  <a:pt x="1035" y="617"/>
                </a:lnTo>
                <a:lnTo>
                  <a:pt x="1049" y="624"/>
                </a:lnTo>
                <a:lnTo>
                  <a:pt x="1064" y="629"/>
                </a:lnTo>
                <a:lnTo>
                  <a:pt x="1092" y="637"/>
                </a:lnTo>
                <a:lnTo>
                  <a:pt x="1106" y="639"/>
                </a:lnTo>
                <a:lnTo>
                  <a:pt x="1120" y="639"/>
                </a:lnTo>
                <a:lnTo>
                  <a:pt x="1164" y="638"/>
                </a:lnTo>
                <a:lnTo>
                  <a:pt x="1210" y="631"/>
                </a:lnTo>
                <a:lnTo>
                  <a:pt x="1256" y="622"/>
                </a:lnTo>
                <a:lnTo>
                  <a:pt x="1304" y="608"/>
                </a:lnTo>
                <a:lnTo>
                  <a:pt x="1343" y="593"/>
                </a:lnTo>
                <a:lnTo>
                  <a:pt x="1379" y="578"/>
                </a:lnTo>
                <a:lnTo>
                  <a:pt x="1411" y="561"/>
                </a:lnTo>
                <a:lnTo>
                  <a:pt x="1439" y="543"/>
                </a:lnTo>
                <a:lnTo>
                  <a:pt x="1429" y="509"/>
                </a:lnTo>
                <a:lnTo>
                  <a:pt x="1415" y="445"/>
                </a:lnTo>
                <a:lnTo>
                  <a:pt x="1409" y="413"/>
                </a:lnTo>
                <a:lnTo>
                  <a:pt x="1406" y="365"/>
                </a:lnTo>
                <a:lnTo>
                  <a:pt x="1403" y="317"/>
                </a:lnTo>
                <a:lnTo>
                  <a:pt x="1385" y="251"/>
                </a:lnTo>
                <a:lnTo>
                  <a:pt x="1411" y="149"/>
                </a:lnTo>
                <a:lnTo>
                  <a:pt x="1507" y="340"/>
                </a:lnTo>
                <a:lnTo>
                  <a:pt x="1507" y="365"/>
                </a:lnTo>
                <a:lnTo>
                  <a:pt x="1465" y="336"/>
                </a:lnTo>
                <a:lnTo>
                  <a:pt x="1461" y="341"/>
                </a:lnTo>
                <a:lnTo>
                  <a:pt x="1458" y="347"/>
                </a:lnTo>
                <a:lnTo>
                  <a:pt x="1461" y="381"/>
                </a:lnTo>
                <a:lnTo>
                  <a:pt x="1469" y="424"/>
                </a:lnTo>
                <a:lnTo>
                  <a:pt x="1475" y="451"/>
                </a:lnTo>
                <a:lnTo>
                  <a:pt x="1483" y="475"/>
                </a:lnTo>
                <a:lnTo>
                  <a:pt x="1491" y="495"/>
                </a:lnTo>
                <a:lnTo>
                  <a:pt x="1501" y="511"/>
                </a:lnTo>
                <a:lnTo>
                  <a:pt x="1525" y="498"/>
                </a:lnTo>
                <a:lnTo>
                  <a:pt x="1549" y="490"/>
                </a:lnTo>
                <a:lnTo>
                  <a:pt x="1571" y="483"/>
                </a:lnTo>
                <a:lnTo>
                  <a:pt x="1592" y="481"/>
                </a:lnTo>
                <a:lnTo>
                  <a:pt x="1616" y="484"/>
                </a:lnTo>
                <a:lnTo>
                  <a:pt x="1626" y="488"/>
                </a:lnTo>
                <a:lnTo>
                  <a:pt x="1636" y="494"/>
                </a:lnTo>
                <a:lnTo>
                  <a:pt x="1651" y="506"/>
                </a:lnTo>
                <a:lnTo>
                  <a:pt x="1663" y="518"/>
                </a:lnTo>
                <a:lnTo>
                  <a:pt x="1672" y="532"/>
                </a:lnTo>
                <a:lnTo>
                  <a:pt x="1680" y="548"/>
                </a:lnTo>
                <a:lnTo>
                  <a:pt x="1685" y="576"/>
                </a:lnTo>
                <a:lnTo>
                  <a:pt x="1687" y="612"/>
                </a:lnTo>
                <a:close/>
                <a:moveTo>
                  <a:pt x="553" y="364"/>
                </a:moveTo>
                <a:lnTo>
                  <a:pt x="487" y="431"/>
                </a:lnTo>
                <a:lnTo>
                  <a:pt x="428" y="370"/>
                </a:lnTo>
                <a:lnTo>
                  <a:pt x="356" y="441"/>
                </a:lnTo>
                <a:lnTo>
                  <a:pt x="280" y="365"/>
                </a:lnTo>
                <a:lnTo>
                  <a:pt x="347" y="297"/>
                </a:lnTo>
                <a:lnTo>
                  <a:pt x="409" y="359"/>
                </a:lnTo>
                <a:lnTo>
                  <a:pt x="479" y="289"/>
                </a:lnTo>
                <a:lnTo>
                  <a:pt x="553" y="364"/>
                </a:lnTo>
                <a:close/>
                <a:moveTo>
                  <a:pt x="1636" y="637"/>
                </a:moveTo>
                <a:lnTo>
                  <a:pt x="1622" y="613"/>
                </a:lnTo>
                <a:lnTo>
                  <a:pt x="1605" y="593"/>
                </a:lnTo>
                <a:lnTo>
                  <a:pt x="1597" y="587"/>
                </a:lnTo>
                <a:lnTo>
                  <a:pt x="1589" y="583"/>
                </a:lnTo>
                <a:lnTo>
                  <a:pt x="1577" y="582"/>
                </a:lnTo>
                <a:lnTo>
                  <a:pt x="1561" y="584"/>
                </a:lnTo>
                <a:lnTo>
                  <a:pt x="1543" y="591"/>
                </a:lnTo>
                <a:lnTo>
                  <a:pt x="1536" y="595"/>
                </a:lnTo>
                <a:lnTo>
                  <a:pt x="1556" y="624"/>
                </a:lnTo>
                <a:lnTo>
                  <a:pt x="1568" y="636"/>
                </a:lnTo>
                <a:lnTo>
                  <a:pt x="1580" y="644"/>
                </a:lnTo>
                <a:lnTo>
                  <a:pt x="1590" y="649"/>
                </a:lnTo>
                <a:lnTo>
                  <a:pt x="1601" y="652"/>
                </a:lnTo>
                <a:lnTo>
                  <a:pt x="1611" y="649"/>
                </a:lnTo>
                <a:lnTo>
                  <a:pt x="1625" y="644"/>
                </a:lnTo>
                <a:lnTo>
                  <a:pt x="1636" y="637"/>
                </a:lnTo>
                <a:close/>
                <a:moveTo>
                  <a:pt x="1288" y="458"/>
                </a:moveTo>
                <a:lnTo>
                  <a:pt x="1287" y="475"/>
                </a:lnTo>
                <a:lnTo>
                  <a:pt x="1285" y="489"/>
                </a:lnTo>
                <a:lnTo>
                  <a:pt x="1280" y="500"/>
                </a:lnTo>
                <a:lnTo>
                  <a:pt x="1275" y="509"/>
                </a:lnTo>
                <a:lnTo>
                  <a:pt x="1268" y="516"/>
                </a:lnTo>
                <a:lnTo>
                  <a:pt x="1259" y="522"/>
                </a:lnTo>
                <a:lnTo>
                  <a:pt x="1248" y="525"/>
                </a:lnTo>
                <a:lnTo>
                  <a:pt x="1237" y="526"/>
                </a:lnTo>
                <a:lnTo>
                  <a:pt x="1222" y="523"/>
                </a:lnTo>
                <a:lnTo>
                  <a:pt x="1214" y="518"/>
                </a:lnTo>
                <a:lnTo>
                  <a:pt x="1208" y="513"/>
                </a:lnTo>
                <a:lnTo>
                  <a:pt x="1198" y="499"/>
                </a:lnTo>
                <a:lnTo>
                  <a:pt x="1191" y="483"/>
                </a:lnTo>
                <a:lnTo>
                  <a:pt x="1183" y="505"/>
                </a:lnTo>
                <a:lnTo>
                  <a:pt x="1179" y="513"/>
                </a:lnTo>
                <a:lnTo>
                  <a:pt x="1173" y="523"/>
                </a:lnTo>
                <a:lnTo>
                  <a:pt x="1165" y="529"/>
                </a:lnTo>
                <a:lnTo>
                  <a:pt x="1158" y="534"/>
                </a:lnTo>
                <a:lnTo>
                  <a:pt x="1150" y="538"/>
                </a:lnTo>
                <a:lnTo>
                  <a:pt x="1142" y="539"/>
                </a:lnTo>
                <a:lnTo>
                  <a:pt x="1134" y="538"/>
                </a:lnTo>
                <a:lnTo>
                  <a:pt x="1123" y="534"/>
                </a:lnTo>
                <a:lnTo>
                  <a:pt x="1114" y="529"/>
                </a:lnTo>
                <a:lnTo>
                  <a:pt x="1107" y="522"/>
                </a:lnTo>
                <a:lnTo>
                  <a:pt x="1101" y="513"/>
                </a:lnTo>
                <a:lnTo>
                  <a:pt x="1097" y="504"/>
                </a:lnTo>
                <a:lnTo>
                  <a:pt x="1094" y="492"/>
                </a:lnTo>
                <a:lnTo>
                  <a:pt x="1092" y="466"/>
                </a:lnTo>
                <a:lnTo>
                  <a:pt x="1095" y="430"/>
                </a:lnTo>
                <a:lnTo>
                  <a:pt x="1098" y="407"/>
                </a:lnTo>
                <a:lnTo>
                  <a:pt x="1070" y="439"/>
                </a:lnTo>
                <a:lnTo>
                  <a:pt x="1070" y="427"/>
                </a:lnTo>
                <a:lnTo>
                  <a:pt x="1079" y="408"/>
                </a:lnTo>
                <a:lnTo>
                  <a:pt x="1094" y="387"/>
                </a:lnTo>
                <a:lnTo>
                  <a:pt x="1113" y="373"/>
                </a:lnTo>
                <a:lnTo>
                  <a:pt x="1112" y="399"/>
                </a:lnTo>
                <a:lnTo>
                  <a:pt x="1112" y="424"/>
                </a:lnTo>
                <a:lnTo>
                  <a:pt x="1113" y="455"/>
                </a:lnTo>
                <a:lnTo>
                  <a:pt x="1117" y="476"/>
                </a:lnTo>
                <a:lnTo>
                  <a:pt x="1122" y="483"/>
                </a:lnTo>
                <a:lnTo>
                  <a:pt x="1127" y="490"/>
                </a:lnTo>
                <a:lnTo>
                  <a:pt x="1133" y="493"/>
                </a:lnTo>
                <a:lnTo>
                  <a:pt x="1142" y="494"/>
                </a:lnTo>
                <a:lnTo>
                  <a:pt x="1157" y="490"/>
                </a:lnTo>
                <a:lnTo>
                  <a:pt x="1164" y="485"/>
                </a:lnTo>
                <a:lnTo>
                  <a:pt x="1172" y="480"/>
                </a:lnTo>
                <a:lnTo>
                  <a:pt x="1181" y="467"/>
                </a:lnTo>
                <a:lnTo>
                  <a:pt x="1186" y="455"/>
                </a:lnTo>
                <a:lnTo>
                  <a:pt x="1182" y="433"/>
                </a:lnTo>
                <a:lnTo>
                  <a:pt x="1175" y="403"/>
                </a:lnTo>
                <a:lnTo>
                  <a:pt x="1171" y="387"/>
                </a:lnTo>
                <a:lnTo>
                  <a:pt x="1191" y="359"/>
                </a:lnTo>
                <a:lnTo>
                  <a:pt x="1196" y="376"/>
                </a:lnTo>
                <a:lnTo>
                  <a:pt x="1203" y="399"/>
                </a:lnTo>
                <a:lnTo>
                  <a:pt x="1206" y="425"/>
                </a:lnTo>
                <a:lnTo>
                  <a:pt x="1210" y="448"/>
                </a:lnTo>
                <a:lnTo>
                  <a:pt x="1214" y="464"/>
                </a:lnTo>
                <a:lnTo>
                  <a:pt x="1221" y="473"/>
                </a:lnTo>
                <a:lnTo>
                  <a:pt x="1227" y="480"/>
                </a:lnTo>
                <a:lnTo>
                  <a:pt x="1236" y="483"/>
                </a:lnTo>
                <a:lnTo>
                  <a:pt x="1246" y="484"/>
                </a:lnTo>
                <a:lnTo>
                  <a:pt x="1255" y="483"/>
                </a:lnTo>
                <a:lnTo>
                  <a:pt x="1261" y="479"/>
                </a:lnTo>
                <a:lnTo>
                  <a:pt x="1265" y="473"/>
                </a:lnTo>
                <a:lnTo>
                  <a:pt x="1268" y="464"/>
                </a:lnTo>
                <a:lnTo>
                  <a:pt x="1263" y="444"/>
                </a:lnTo>
                <a:lnTo>
                  <a:pt x="1260" y="431"/>
                </a:lnTo>
                <a:lnTo>
                  <a:pt x="1254" y="415"/>
                </a:lnTo>
                <a:lnTo>
                  <a:pt x="1239" y="384"/>
                </a:lnTo>
                <a:lnTo>
                  <a:pt x="1261" y="353"/>
                </a:lnTo>
                <a:lnTo>
                  <a:pt x="1279" y="401"/>
                </a:lnTo>
                <a:lnTo>
                  <a:pt x="1286" y="429"/>
                </a:lnTo>
                <a:lnTo>
                  <a:pt x="1288" y="458"/>
                </a:lnTo>
                <a:close/>
                <a:moveTo>
                  <a:pt x="846" y="364"/>
                </a:moveTo>
                <a:lnTo>
                  <a:pt x="1275" y="242"/>
                </a:lnTo>
                <a:lnTo>
                  <a:pt x="1222" y="284"/>
                </a:lnTo>
                <a:lnTo>
                  <a:pt x="792" y="406"/>
                </a:lnTo>
                <a:lnTo>
                  <a:pt x="846" y="364"/>
                </a:lnTo>
                <a:close/>
                <a:moveTo>
                  <a:pt x="892" y="106"/>
                </a:moveTo>
                <a:lnTo>
                  <a:pt x="881" y="110"/>
                </a:lnTo>
                <a:lnTo>
                  <a:pt x="875" y="101"/>
                </a:lnTo>
                <a:lnTo>
                  <a:pt x="869" y="95"/>
                </a:lnTo>
                <a:lnTo>
                  <a:pt x="863" y="92"/>
                </a:lnTo>
                <a:lnTo>
                  <a:pt x="859" y="95"/>
                </a:lnTo>
                <a:lnTo>
                  <a:pt x="853" y="100"/>
                </a:lnTo>
                <a:lnTo>
                  <a:pt x="844" y="125"/>
                </a:lnTo>
                <a:lnTo>
                  <a:pt x="834" y="162"/>
                </a:lnTo>
                <a:lnTo>
                  <a:pt x="825" y="205"/>
                </a:lnTo>
                <a:lnTo>
                  <a:pt x="813" y="205"/>
                </a:lnTo>
                <a:lnTo>
                  <a:pt x="805" y="178"/>
                </a:lnTo>
                <a:lnTo>
                  <a:pt x="797" y="156"/>
                </a:lnTo>
                <a:lnTo>
                  <a:pt x="787" y="144"/>
                </a:lnTo>
                <a:lnTo>
                  <a:pt x="780" y="140"/>
                </a:lnTo>
                <a:lnTo>
                  <a:pt x="762" y="140"/>
                </a:lnTo>
                <a:lnTo>
                  <a:pt x="754" y="138"/>
                </a:lnTo>
                <a:lnTo>
                  <a:pt x="748" y="134"/>
                </a:lnTo>
                <a:lnTo>
                  <a:pt x="743" y="128"/>
                </a:lnTo>
                <a:lnTo>
                  <a:pt x="738" y="121"/>
                </a:lnTo>
                <a:lnTo>
                  <a:pt x="736" y="115"/>
                </a:lnTo>
                <a:lnTo>
                  <a:pt x="736" y="106"/>
                </a:lnTo>
                <a:lnTo>
                  <a:pt x="737" y="96"/>
                </a:lnTo>
                <a:lnTo>
                  <a:pt x="741" y="88"/>
                </a:lnTo>
                <a:lnTo>
                  <a:pt x="747" y="84"/>
                </a:lnTo>
                <a:lnTo>
                  <a:pt x="755" y="83"/>
                </a:lnTo>
                <a:lnTo>
                  <a:pt x="769" y="85"/>
                </a:lnTo>
                <a:lnTo>
                  <a:pt x="781" y="94"/>
                </a:lnTo>
                <a:lnTo>
                  <a:pt x="793" y="106"/>
                </a:lnTo>
                <a:lnTo>
                  <a:pt x="802" y="125"/>
                </a:lnTo>
                <a:lnTo>
                  <a:pt x="820" y="165"/>
                </a:lnTo>
                <a:lnTo>
                  <a:pt x="828" y="129"/>
                </a:lnTo>
                <a:lnTo>
                  <a:pt x="834" y="103"/>
                </a:lnTo>
                <a:lnTo>
                  <a:pt x="842" y="83"/>
                </a:lnTo>
                <a:lnTo>
                  <a:pt x="846" y="74"/>
                </a:lnTo>
                <a:lnTo>
                  <a:pt x="850" y="68"/>
                </a:lnTo>
                <a:lnTo>
                  <a:pt x="854" y="63"/>
                </a:lnTo>
                <a:lnTo>
                  <a:pt x="859" y="59"/>
                </a:lnTo>
                <a:lnTo>
                  <a:pt x="867" y="56"/>
                </a:lnTo>
                <a:lnTo>
                  <a:pt x="874" y="57"/>
                </a:lnTo>
                <a:lnTo>
                  <a:pt x="880" y="61"/>
                </a:lnTo>
                <a:lnTo>
                  <a:pt x="893" y="75"/>
                </a:lnTo>
                <a:lnTo>
                  <a:pt x="892" y="106"/>
                </a:lnTo>
                <a:close/>
                <a:moveTo>
                  <a:pt x="500" y="84"/>
                </a:moveTo>
                <a:lnTo>
                  <a:pt x="500" y="92"/>
                </a:lnTo>
                <a:lnTo>
                  <a:pt x="497" y="101"/>
                </a:lnTo>
                <a:lnTo>
                  <a:pt x="487" y="117"/>
                </a:lnTo>
                <a:lnTo>
                  <a:pt x="481" y="123"/>
                </a:lnTo>
                <a:lnTo>
                  <a:pt x="472" y="131"/>
                </a:lnTo>
                <a:lnTo>
                  <a:pt x="450" y="143"/>
                </a:lnTo>
                <a:lnTo>
                  <a:pt x="389" y="167"/>
                </a:lnTo>
                <a:lnTo>
                  <a:pt x="356" y="167"/>
                </a:lnTo>
                <a:lnTo>
                  <a:pt x="398" y="148"/>
                </a:lnTo>
                <a:lnTo>
                  <a:pt x="420" y="136"/>
                </a:lnTo>
                <a:lnTo>
                  <a:pt x="440" y="123"/>
                </a:lnTo>
                <a:lnTo>
                  <a:pt x="471" y="98"/>
                </a:lnTo>
                <a:lnTo>
                  <a:pt x="395" y="98"/>
                </a:lnTo>
                <a:lnTo>
                  <a:pt x="387" y="99"/>
                </a:lnTo>
                <a:lnTo>
                  <a:pt x="370" y="112"/>
                </a:lnTo>
                <a:lnTo>
                  <a:pt x="370" y="91"/>
                </a:lnTo>
                <a:lnTo>
                  <a:pt x="383" y="72"/>
                </a:lnTo>
                <a:lnTo>
                  <a:pt x="393" y="64"/>
                </a:lnTo>
                <a:lnTo>
                  <a:pt x="404" y="62"/>
                </a:lnTo>
                <a:lnTo>
                  <a:pt x="500" y="62"/>
                </a:lnTo>
                <a:lnTo>
                  <a:pt x="502" y="69"/>
                </a:lnTo>
                <a:lnTo>
                  <a:pt x="500" y="84"/>
                </a:lnTo>
                <a:close/>
                <a:moveTo>
                  <a:pt x="117" y="259"/>
                </a:moveTo>
                <a:lnTo>
                  <a:pt x="113" y="276"/>
                </a:lnTo>
                <a:lnTo>
                  <a:pt x="105" y="294"/>
                </a:lnTo>
                <a:lnTo>
                  <a:pt x="96" y="303"/>
                </a:lnTo>
                <a:lnTo>
                  <a:pt x="88" y="310"/>
                </a:lnTo>
                <a:lnTo>
                  <a:pt x="78" y="314"/>
                </a:lnTo>
                <a:lnTo>
                  <a:pt x="68" y="315"/>
                </a:lnTo>
                <a:lnTo>
                  <a:pt x="58" y="314"/>
                </a:lnTo>
                <a:lnTo>
                  <a:pt x="48" y="310"/>
                </a:lnTo>
                <a:lnTo>
                  <a:pt x="41" y="303"/>
                </a:lnTo>
                <a:lnTo>
                  <a:pt x="35" y="294"/>
                </a:lnTo>
                <a:lnTo>
                  <a:pt x="29" y="282"/>
                </a:lnTo>
                <a:lnTo>
                  <a:pt x="25" y="270"/>
                </a:lnTo>
                <a:lnTo>
                  <a:pt x="23" y="259"/>
                </a:lnTo>
                <a:lnTo>
                  <a:pt x="22" y="246"/>
                </a:lnTo>
                <a:lnTo>
                  <a:pt x="23" y="227"/>
                </a:lnTo>
                <a:lnTo>
                  <a:pt x="26" y="205"/>
                </a:lnTo>
                <a:lnTo>
                  <a:pt x="33" y="182"/>
                </a:lnTo>
                <a:lnTo>
                  <a:pt x="40" y="156"/>
                </a:lnTo>
                <a:lnTo>
                  <a:pt x="50" y="131"/>
                </a:lnTo>
                <a:lnTo>
                  <a:pt x="60" y="107"/>
                </a:lnTo>
                <a:lnTo>
                  <a:pt x="71" y="86"/>
                </a:lnTo>
                <a:lnTo>
                  <a:pt x="84" y="67"/>
                </a:lnTo>
                <a:lnTo>
                  <a:pt x="83" y="80"/>
                </a:lnTo>
                <a:lnTo>
                  <a:pt x="79" y="97"/>
                </a:lnTo>
                <a:lnTo>
                  <a:pt x="74" y="117"/>
                </a:lnTo>
                <a:lnTo>
                  <a:pt x="68" y="140"/>
                </a:lnTo>
                <a:lnTo>
                  <a:pt x="55" y="184"/>
                </a:lnTo>
                <a:lnTo>
                  <a:pt x="52" y="202"/>
                </a:lnTo>
                <a:lnTo>
                  <a:pt x="51" y="217"/>
                </a:lnTo>
                <a:lnTo>
                  <a:pt x="53" y="231"/>
                </a:lnTo>
                <a:lnTo>
                  <a:pt x="57" y="245"/>
                </a:lnTo>
                <a:lnTo>
                  <a:pt x="64" y="256"/>
                </a:lnTo>
                <a:lnTo>
                  <a:pt x="70" y="260"/>
                </a:lnTo>
                <a:lnTo>
                  <a:pt x="75" y="261"/>
                </a:lnTo>
                <a:lnTo>
                  <a:pt x="84" y="258"/>
                </a:lnTo>
                <a:lnTo>
                  <a:pt x="91" y="249"/>
                </a:lnTo>
                <a:lnTo>
                  <a:pt x="100" y="234"/>
                </a:lnTo>
                <a:lnTo>
                  <a:pt x="109" y="212"/>
                </a:lnTo>
                <a:lnTo>
                  <a:pt x="112" y="217"/>
                </a:lnTo>
                <a:lnTo>
                  <a:pt x="116" y="225"/>
                </a:lnTo>
                <a:lnTo>
                  <a:pt x="117" y="242"/>
                </a:lnTo>
                <a:lnTo>
                  <a:pt x="117" y="25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solidFill>
                <a:prstClr val="black"/>
              </a:solidFill>
            </a:endParaRPr>
          </a:p>
        </p:txBody>
      </p:sp>
    </p:spTree>
    <p:extLst>
      <p:ext uri="{BB962C8B-B14F-4D97-AF65-F5344CB8AC3E}">
        <p14:creationId xmlns:p14="http://schemas.microsoft.com/office/powerpoint/2010/main" val="12820063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3"/>
          <p:cNvSpPr>
            <a:spLocks noGrp="1"/>
          </p:cNvSpPr>
          <p:nvPr>
            <p:ph type="sldNum" sz="quarter" idx="10"/>
          </p:nvPr>
        </p:nvSpPr>
        <p:spPr bwMode="auto">
          <a:xfrm>
            <a:off x="4876801" y="6356572"/>
            <a:ext cx="482600" cy="365125"/>
          </a:xfrm>
          <a:noFill/>
          <a:ln>
            <a:miter lim="800000"/>
            <a:headEnd/>
            <a:tailEnd/>
          </a:ln>
        </p:spPr>
        <p:txBody>
          <a:bodyPr/>
          <a:lstStyle/>
          <a:p>
            <a:fld id="{E1D16D93-8795-4AD6-9A1F-54CC01E741BE}" type="slidenum">
              <a:rPr lang="ar-SA" smtClean="0">
                <a:cs typeface="Arial" pitchFamily="34" charset="0"/>
              </a:rPr>
              <a:pPr/>
              <a:t>2</a:t>
            </a:fld>
            <a:endParaRPr lang="en-US" dirty="0" smtClean="0">
              <a:cs typeface="Arial" pitchFamily="34" charset="0"/>
            </a:endParaRPr>
          </a:p>
        </p:txBody>
      </p:sp>
      <p:sp>
        <p:nvSpPr>
          <p:cNvPr id="6146" name="Title 4"/>
          <p:cNvSpPr>
            <a:spLocks noGrp="1"/>
          </p:cNvSpPr>
          <p:nvPr>
            <p:ph type="ctrTitle"/>
          </p:nvPr>
        </p:nvSpPr>
        <p:spPr>
          <a:xfrm>
            <a:off x="595282" y="2143117"/>
            <a:ext cx="8501122" cy="1428760"/>
          </a:xfrm>
        </p:spPr>
        <p:txBody>
          <a:bodyPr/>
          <a:lstStyle/>
          <a:p>
            <a:pPr rtl="1" eaLnBrk="1" hangingPunct="1"/>
            <a:r>
              <a:rPr lang="en-US" sz="2800" b="1" spc="-150" dirty="0" smtClean="0">
                <a:solidFill>
                  <a:srgbClr val="376092"/>
                </a:solidFill>
                <a:latin typeface="ae_AlMateen" pitchFamily="2" charset="-78"/>
                <a:cs typeface="ae_AlMateen" pitchFamily="2" charset="-78"/>
              </a:rPr>
              <a:t> </a:t>
            </a:r>
            <a:br>
              <a:rPr lang="en-US" sz="2800" b="1" spc="-150" dirty="0" smtClean="0">
                <a:solidFill>
                  <a:srgbClr val="376092"/>
                </a:solidFill>
                <a:latin typeface="ae_AlMateen" pitchFamily="2" charset="-78"/>
                <a:cs typeface="ae_AlMateen" pitchFamily="2" charset="-78"/>
              </a:rPr>
            </a:br>
            <a:r>
              <a:rPr lang="ar-SA" sz="2800" b="1" spc="-150" dirty="0" smtClean="0">
                <a:solidFill>
                  <a:srgbClr val="376092"/>
                </a:solidFill>
                <a:latin typeface="ae_AlMateen" pitchFamily="2" charset="-78"/>
                <a:cs typeface="ae_AlMateen" pitchFamily="2" charset="-78"/>
              </a:rPr>
              <a:t>المحاضرة التاسعة : التزامات التاجر </a:t>
            </a:r>
            <a:br>
              <a:rPr lang="ar-SA" sz="2800" b="1" spc="-150" dirty="0" smtClean="0">
                <a:solidFill>
                  <a:srgbClr val="376092"/>
                </a:solidFill>
                <a:latin typeface="ae_AlMateen" pitchFamily="2" charset="-78"/>
                <a:cs typeface="ae_AlMateen" pitchFamily="2" charset="-78"/>
              </a:rPr>
            </a:br>
            <a:r>
              <a:rPr lang="ar-SA" sz="2800" b="1" spc="-150" dirty="0" smtClean="0">
                <a:solidFill>
                  <a:srgbClr val="376092"/>
                </a:solidFill>
                <a:latin typeface="ae_AlMateen" pitchFamily="2" charset="-78"/>
                <a:cs typeface="ae_AlMateen" pitchFamily="2" charset="-78"/>
              </a:rPr>
              <a:t>(الالتزام </a:t>
            </a:r>
            <a:r>
              <a:rPr lang="ar-SA" sz="2800" b="1" spc="-150" dirty="0">
                <a:solidFill>
                  <a:srgbClr val="376092"/>
                </a:solidFill>
                <a:latin typeface="ae_AlMateen" pitchFamily="2" charset="-78"/>
                <a:cs typeface="ae_AlMateen" pitchFamily="2" charset="-78"/>
              </a:rPr>
              <a:t>بالاشتراك في الغرفة التجارية والصناعية  ) </a:t>
            </a:r>
            <a:r>
              <a:rPr lang="en-US" sz="2800" dirty="0" smtClean="0"/>
              <a:t/>
            </a:r>
            <a:br>
              <a:rPr lang="en-US" sz="2800" dirty="0" smtClean="0"/>
            </a:br>
            <a:r>
              <a:rPr lang="en-US" sz="2800" b="1" dirty="0" smtClean="0">
                <a:ln>
                  <a:solidFill>
                    <a:sysClr val="windowText" lastClr="000000"/>
                  </a:solidFill>
                </a:ln>
                <a:solidFill>
                  <a:schemeClr val="tx1"/>
                </a:solidFill>
                <a:cs typeface="AL-Mohanad Bold"/>
              </a:rPr>
              <a:t/>
            </a:r>
            <a:br>
              <a:rPr lang="en-US" sz="2800" b="1" dirty="0" smtClean="0">
                <a:ln>
                  <a:solidFill>
                    <a:sysClr val="windowText" lastClr="000000"/>
                  </a:solidFill>
                </a:ln>
                <a:solidFill>
                  <a:schemeClr val="tx1"/>
                </a:solidFill>
                <a:cs typeface="AL-Mohanad Bold"/>
              </a:rPr>
            </a:br>
            <a:endParaRPr lang="en-US" sz="2800" b="1" spc="-150" dirty="0" smtClean="0">
              <a:solidFill>
                <a:srgbClr val="376092"/>
              </a:solidFill>
              <a:latin typeface="ae_AlMateen" pitchFamily="2" charset="-78"/>
              <a:cs typeface="ae_AlMateen" pitchFamily="2" charset="-78"/>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Rot="1" noChangeArrowheads="1"/>
          </p:cNvSpPr>
          <p:nvPr/>
        </p:nvSpPr>
        <p:spPr>
          <a:xfrm>
            <a:off x="2952736" y="142876"/>
            <a:ext cx="4024313" cy="571503"/>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2800" b="1" dirty="0" smtClean="0">
                <a:solidFill>
                  <a:srgbClr val="FF0000"/>
                </a:solidFill>
              </a:rPr>
              <a:t>التزامات التجار</a:t>
            </a:r>
            <a:endParaRPr lang="en-US" sz="2800" b="1" dirty="0">
              <a:solidFill>
                <a:srgbClr val="2D07CF"/>
              </a:solidFill>
            </a:endParaRPr>
          </a:p>
        </p:txBody>
      </p:sp>
      <p:sp>
        <p:nvSpPr>
          <p:cNvPr id="3" name="Rectangle 3"/>
          <p:cNvSpPr txBox="1">
            <a:spLocks noRot="1" noChangeArrowheads="1"/>
          </p:cNvSpPr>
          <p:nvPr/>
        </p:nvSpPr>
        <p:spPr>
          <a:xfrm>
            <a:off x="166655" y="1071548"/>
            <a:ext cx="9572692" cy="1357321"/>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400" b="1" dirty="0">
                <a:solidFill>
                  <a:sysClr val="windowText" lastClr="000000"/>
                </a:solidFill>
              </a:rPr>
              <a:t>يرتب القانون التجاري علي الشخص الذي يكتسب صفة التاجر عدد من </a:t>
            </a:r>
            <a:r>
              <a:rPr lang="ar-SA" sz="2400" b="1" dirty="0" smtClean="0">
                <a:solidFill>
                  <a:sysClr val="windowText" lastClr="000000"/>
                </a:solidFill>
              </a:rPr>
              <a:t>الالتزامات، ومن </a:t>
            </a:r>
            <a:r>
              <a:rPr lang="ar-SA" sz="2400" b="1" dirty="0">
                <a:solidFill>
                  <a:sysClr val="windowText" lastClr="000000"/>
                </a:solidFill>
              </a:rPr>
              <a:t>أبرز هذه </a:t>
            </a:r>
            <a:r>
              <a:rPr lang="ar-SA" sz="2400" b="1" dirty="0" smtClean="0">
                <a:solidFill>
                  <a:sysClr val="windowText" lastClr="000000"/>
                </a:solidFill>
              </a:rPr>
              <a:t>الالتزامات، الالتزام </a:t>
            </a:r>
            <a:r>
              <a:rPr lang="ar-SA" sz="2400" b="1" dirty="0">
                <a:solidFill>
                  <a:sysClr val="windowText" lastClr="000000"/>
                </a:solidFill>
              </a:rPr>
              <a:t>بمسك الدفاتر </a:t>
            </a:r>
            <a:r>
              <a:rPr lang="ar-SA" sz="2400" b="1" dirty="0" smtClean="0">
                <a:solidFill>
                  <a:sysClr val="windowText" lastClr="000000"/>
                </a:solidFill>
              </a:rPr>
              <a:t>التجارية، والالتزام بالقيد </a:t>
            </a:r>
            <a:r>
              <a:rPr lang="ar-SA" sz="2400" b="1" dirty="0">
                <a:solidFill>
                  <a:sysClr val="windowText" lastClr="000000"/>
                </a:solidFill>
              </a:rPr>
              <a:t>في السجل </a:t>
            </a:r>
            <a:r>
              <a:rPr lang="ar-SA" sz="2400" b="1" dirty="0" smtClean="0">
                <a:solidFill>
                  <a:sysClr val="windowText" lastClr="000000"/>
                </a:solidFill>
              </a:rPr>
              <a:t>التجاري، والاشتراك </a:t>
            </a:r>
            <a:r>
              <a:rPr lang="ar-SA" sz="2400" b="1" dirty="0">
                <a:solidFill>
                  <a:sysClr val="windowText" lastClr="000000"/>
                </a:solidFill>
              </a:rPr>
              <a:t>في الغرفة التجارية والصناعية .</a:t>
            </a:r>
            <a:endParaRPr lang="en-US" sz="2400" b="1" dirty="0">
              <a:solidFill>
                <a:sysClr val="windowText" lastClr="000000"/>
              </a:solidFill>
            </a:endParaRPr>
          </a:p>
        </p:txBody>
      </p:sp>
      <p:graphicFrame>
        <p:nvGraphicFramePr>
          <p:cNvPr id="7" name="رسم تخطيطي 6"/>
          <p:cNvGraphicFramePr/>
          <p:nvPr/>
        </p:nvGraphicFramePr>
        <p:xfrm>
          <a:off x="166655" y="2571744"/>
          <a:ext cx="9572692" cy="30718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ppt_x</p:attrName>
                                        </p:attrNameLst>
                                      </p:cBhvr>
                                      <p:tavLst>
                                        <p:tav tm="0">
                                          <p:val>
                                            <p:strVal val="#ppt_x-.2"/>
                                          </p:val>
                                        </p:tav>
                                        <p:tav tm="100000">
                                          <p:val>
                                            <p:strVal val="#ppt_x"/>
                                          </p:val>
                                        </p:tav>
                                      </p:tavLst>
                                    </p:anim>
                                    <p:anim calcmode="lin" valueType="num">
                                      <p:cBhvr>
                                        <p:cTn id="15"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Rot="1" noChangeArrowheads="1"/>
          </p:cNvSpPr>
          <p:nvPr/>
        </p:nvSpPr>
        <p:spPr>
          <a:xfrm>
            <a:off x="1309662" y="0"/>
            <a:ext cx="7042546" cy="714356"/>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algn="ctr" eaLnBrk="1" hangingPunct="1">
              <a:defRPr/>
            </a:pPr>
            <a:r>
              <a:rPr lang="ar-SA" sz="2800" b="1" dirty="0" smtClean="0">
                <a:solidFill>
                  <a:srgbClr val="FF0000"/>
                </a:solidFill>
                <a:latin typeface="Calibri" pitchFamily="34" charset="0"/>
                <a:cs typeface="Calibri" pitchFamily="34" charset="0"/>
              </a:rPr>
              <a:t> الاشتراك في الغرفة التجارية والصناعية</a:t>
            </a:r>
            <a:endParaRPr lang="ar-SA" sz="2800" b="1" dirty="0" smtClean="0">
              <a:solidFill>
                <a:srgbClr val="FF0000"/>
              </a:solidFill>
            </a:endParaRPr>
          </a:p>
        </p:txBody>
      </p:sp>
      <p:sp>
        <p:nvSpPr>
          <p:cNvPr id="3" name="Rectangle 3"/>
          <p:cNvSpPr txBox="1">
            <a:spLocks noRot="1" noChangeArrowheads="1"/>
          </p:cNvSpPr>
          <p:nvPr/>
        </p:nvSpPr>
        <p:spPr>
          <a:xfrm>
            <a:off x="166654" y="1000108"/>
            <a:ext cx="9572692" cy="2788932"/>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800" b="1" dirty="0" smtClean="0">
                <a:ln>
                  <a:solidFill>
                    <a:sysClr val="windowText" lastClr="000000"/>
                  </a:solidFill>
                </a:ln>
                <a:solidFill>
                  <a:prstClr val="black"/>
                </a:solidFill>
              </a:rPr>
              <a:t>أنشئت أول غرفة تجارية وصناعية في المملكة بمدينة جدة في عام 1365 هـ وصدر أول نظام للغرفة التجارية والصناعية في 17-1-1368 هـ وتم إلغائه بالمرسوم الملكي رقم م /6 بتاريخ 30-7-1400 هـ والذي صدر بمقتضاه نظام الغرفة التجارية والصناعية الحالي</a:t>
            </a:r>
            <a:r>
              <a:rPr lang="ar-SA" sz="2800" b="1" dirty="0" smtClean="0">
                <a:ln>
                  <a:solidFill>
                    <a:sysClr val="windowText" lastClr="000000"/>
                  </a:solidFill>
                </a:ln>
                <a:solidFill>
                  <a:prstClr val="black"/>
                </a:solidFill>
              </a:rPr>
              <a:t>. وقد عني هذا النظام بتنظيم الغرف التجارية والصناعية من حيث تعريفها، تكوينها، أهدافها، اختصاصاتها، إدارتها وميزانيتها. </a:t>
            </a:r>
            <a:endParaRPr lang="ar-SA" sz="2800" b="1" dirty="0" smtClean="0">
              <a:ln>
                <a:solidFill>
                  <a:sysClr val="windowText" lastClr="000000"/>
                </a:solidFill>
              </a:ln>
              <a:solidFill>
                <a:prstClr val="black"/>
              </a:solidFill>
            </a:endParaRPr>
          </a:p>
          <a:p>
            <a:pPr algn="just">
              <a:defRPr/>
            </a:pPr>
            <a:endParaRPr lang="ar-SA" sz="2800" b="1" dirty="0" smtClean="0">
              <a:ln>
                <a:solidFill>
                  <a:sysClr val="windowText" lastClr="000000"/>
                </a:solidFill>
              </a:ln>
              <a:solidFill>
                <a:prstClr val="black"/>
              </a:solidFill>
            </a:endParaRPr>
          </a:p>
          <a:p>
            <a:pPr algn="just">
              <a:defRPr/>
            </a:pPr>
            <a:endParaRPr lang="en-US" sz="2800" b="1" dirty="0" smtClean="0">
              <a:ln>
                <a:solidFill>
                  <a:sysClr val="windowText" lastClr="000000"/>
                </a:solidFill>
              </a:ln>
              <a:solidFill>
                <a:prstClr val="black"/>
              </a:solidFill>
            </a:endParaRPr>
          </a:p>
          <a:p>
            <a:pPr algn="just">
              <a:defRPr/>
            </a:pPr>
            <a:endParaRPr lang="en-US" sz="2800" b="1" dirty="0">
              <a:ln>
                <a:solidFill>
                  <a:sysClr val="windowText" lastClr="000000"/>
                </a:solidFill>
              </a:ln>
              <a:solidFill>
                <a:prstClr val="black"/>
              </a:solidFill>
            </a:endParaRPr>
          </a:p>
        </p:txBody>
      </p:sp>
    </p:spTree>
    <p:extLst>
      <p:ext uri="{BB962C8B-B14F-4D97-AF65-F5344CB8AC3E}">
        <p14:creationId xmlns:p14="http://schemas.microsoft.com/office/powerpoint/2010/main" val="168509551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ppt_x</p:attrName>
                                        </p:attrNameLst>
                                      </p:cBhvr>
                                      <p:tavLst>
                                        <p:tav tm="0">
                                          <p:val>
                                            <p:strVal val="#ppt_x-.2"/>
                                          </p:val>
                                        </p:tav>
                                        <p:tav tm="100000">
                                          <p:val>
                                            <p:strVal val="#ppt_x"/>
                                          </p:val>
                                        </p:tav>
                                      </p:tavLst>
                                    </p:anim>
                                    <p:anim calcmode="lin" valueType="num">
                                      <p:cBhvr>
                                        <p:cTn id="15"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Rot="1" noChangeArrowheads="1"/>
          </p:cNvSpPr>
          <p:nvPr/>
        </p:nvSpPr>
        <p:spPr>
          <a:xfrm>
            <a:off x="166654" y="1000108"/>
            <a:ext cx="9572692" cy="4500594"/>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800" b="1" dirty="0" smtClean="0">
                <a:ln>
                  <a:solidFill>
                    <a:sysClr val="windowText" lastClr="000000"/>
                  </a:solidFill>
                </a:ln>
                <a:solidFill>
                  <a:prstClr val="black"/>
                </a:solidFill>
              </a:rPr>
              <a:t>عرف النظام </a:t>
            </a:r>
            <a:r>
              <a:rPr lang="ar-SA" sz="2800" b="1" dirty="0" smtClean="0">
                <a:ln>
                  <a:solidFill>
                    <a:sysClr val="windowText" lastClr="000000"/>
                  </a:solidFill>
                </a:ln>
                <a:solidFill>
                  <a:prstClr val="black"/>
                </a:solidFill>
              </a:rPr>
              <a:t>الغرفة </a:t>
            </a:r>
            <a:r>
              <a:rPr lang="ar-SA" sz="2800" b="1" dirty="0" smtClean="0">
                <a:ln>
                  <a:solidFill>
                    <a:sysClr val="windowText" lastClr="000000"/>
                  </a:solidFill>
                </a:ln>
                <a:solidFill>
                  <a:prstClr val="black"/>
                </a:solidFill>
              </a:rPr>
              <a:t>التجارية </a:t>
            </a:r>
            <a:r>
              <a:rPr lang="ar-SA" sz="2800" b="1" dirty="0" smtClean="0">
                <a:ln>
                  <a:solidFill>
                    <a:sysClr val="windowText" lastClr="000000"/>
                  </a:solidFill>
                </a:ln>
                <a:solidFill>
                  <a:prstClr val="black"/>
                </a:solidFill>
              </a:rPr>
              <a:t>والصناعية بأنها هيئة </a:t>
            </a:r>
            <a:r>
              <a:rPr lang="ar-SA" sz="2800" b="1" dirty="0" smtClean="0">
                <a:ln>
                  <a:solidFill>
                    <a:sysClr val="windowText" lastClr="000000"/>
                  </a:solidFill>
                </a:ln>
                <a:solidFill>
                  <a:prstClr val="black"/>
                </a:solidFill>
              </a:rPr>
              <a:t>لا تستهدف الربح وتمثل </a:t>
            </a:r>
            <a:r>
              <a:rPr lang="ar-SA" sz="2800" b="1" dirty="0" smtClean="0">
                <a:ln>
                  <a:solidFill>
                    <a:sysClr val="windowText" lastClr="000000"/>
                  </a:solidFill>
                </a:ln>
                <a:solidFill>
                  <a:prstClr val="black"/>
                </a:solidFill>
              </a:rPr>
              <a:t>في دائرة اختصاصها المصالح </a:t>
            </a:r>
            <a:r>
              <a:rPr lang="ar-SA" sz="2800" b="1" dirty="0" smtClean="0">
                <a:ln>
                  <a:solidFill>
                    <a:sysClr val="windowText" lastClr="000000"/>
                  </a:solidFill>
                </a:ln>
                <a:solidFill>
                  <a:prstClr val="black"/>
                </a:solidFill>
              </a:rPr>
              <a:t>التجارية والصناعية للتجار لدي الدولة. وتتمتع الغرفة بشخصية اعتبارية ويمثلها رئيس مجلس إدارتها أمام القضاء والغير.</a:t>
            </a:r>
            <a:endParaRPr lang="en-US" sz="2800" b="1" dirty="0" smtClean="0">
              <a:ln>
                <a:solidFill>
                  <a:sysClr val="windowText" lastClr="000000"/>
                </a:solidFill>
              </a:ln>
              <a:solidFill>
                <a:prstClr val="black"/>
              </a:solidFill>
            </a:endParaRPr>
          </a:p>
          <a:p>
            <a:pPr algn="just">
              <a:defRPr/>
            </a:pPr>
            <a:r>
              <a:rPr lang="ar-SA" sz="2800" b="1" dirty="0" smtClean="0">
                <a:ln>
                  <a:solidFill>
                    <a:sysClr val="windowText" lastClr="000000"/>
                  </a:solidFill>
                </a:ln>
                <a:solidFill>
                  <a:prstClr val="black"/>
                </a:solidFill>
              </a:rPr>
              <a:t>وتنشأ الغرفة التجارية بقرار من وزير التجارة بالاتفاق مع وزير الصناعة ولا يجوز أن يقل عدد المشتركين فيها عن 30 شخصا من العاملين في مجال التجارة </a:t>
            </a:r>
            <a:r>
              <a:rPr lang="ar-SA" sz="2800" b="1" dirty="0" err="1" smtClean="0">
                <a:ln>
                  <a:solidFill>
                    <a:sysClr val="windowText" lastClr="000000"/>
                  </a:solidFill>
                </a:ln>
                <a:solidFill>
                  <a:prstClr val="black"/>
                </a:solidFill>
              </a:rPr>
              <a:t>و</a:t>
            </a:r>
            <a:r>
              <a:rPr lang="ar-SA" sz="2800" b="1" dirty="0" smtClean="0">
                <a:ln>
                  <a:solidFill>
                    <a:sysClr val="windowText" lastClr="000000"/>
                  </a:solidFill>
                </a:ln>
                <a:solidFill>
                  <a:prstClr val="black"/>
                </a:solidFill>
              </a:rPr>
              <a:t>/أو الصناعة المقيدين في السجل التجاري. وتمثل الغرف التجارية مصالح قطاع الأعمال في كل منطقة من المناطق التي توجد </a:t>
            </a:r>
            <a:r>
              <a:rPr lang="ar-SA" sz="2800" b="1" dirty="0" err="1" smtClean="0">
                <a:ln>
                  <a:solidFill>
                    <a:sysClr val="windowText" lastClr="000000"/>
                  </a:solidFill>
                </a:ln>
                <a:solidFill>
                  <a:prstClr val="black"/>
                </a:solidFill>
              </a:rPr>
              <a:t>بها</a:t>
            </a:r>
            <a:r>
              <a:rPr lang="ar-SA" sz="2800" b="1" dirty="0" smtClean="0">
                <a:ln>
                  <a:solidFill>
                    <a:sysClr val="windowText" lastClr="000000"/>
                  </a:solidFill>
                </a:ln>
                <a:solidFill>
                  <a:prstClr val="black"/>
                </a:solidFill>
              </a:rPr>
              <a:t> تلك الغرف وتعمل على تنمية البيئة الاقتصادية وتعزيز الاستثمارات وخدمة المناطق ورجال الأعمال الذين تمثلهم.</a:t>
            </a:r>
          </a:p>
          <a:p>
            <a:pPr algn="just">
              <a:defRPr/>
            </a:pPr>
            <a:endParaRPr lang="ar-SA" sz="2800" b="1" dirty="0" smtClean="0">
              <a:ln>
                <a:solidFill>
                  <a:sysClr val="windowText" lastClr="000000"/>
                </a:solidFill>
              </a:ln>
              <a:solidFill>
                <a:prstClr val="black"/>
              </a:solidFill>
            </a:endParaRPr>
          </a:p>
          <a:p>
            <a:pPr algn="just">
              <a:defRPr/>
            </a:pPr>
            <a:endParaRPr lang="en-US" sz="2800" b="1" dirty="0" smtClean="0">
              <a:ln>
                <a:solidFill>
                  <a:sysClr val="windowText" lastClr="000000"/>
                </a:solidFill>
              </a:ln>
              <a:solidFill>
                <a:prstClr val="black"/>
              </a:solidFill>
            </a:endParaRPr>
          </a:p>
          <a:p>
            <a:pPr algn="just">
              <a:defRPr/>
            </a:pPr>
            <a:endParaRPr lang="en-US" sz="2800" b="1" dirty="0">
              <a:ln>
                <a:solidFill>
                  <a:sysClr val="windowText" lastClr="000000"/>
                </a:solidFill>
              </a:ln>
              <a:solidFill>
                <a:prstClr val="black"/>
              </a:solidFill>
            </a:endParaRPr>
          </a:p>
        </p:txBody>
      </p:sp>
      <p:sp>
        <p:nvSpPr>
          <p:cNvPr id="3" name="Rectangle 2"/>
          <p:cNvSpPr/>
          <p:nvPr/>
        </p:nvSpPr>
        <p:spPr>
          <a:xfrm>
            <a:off x="2300003" y="14757"/>
            <a:ext cx="4204997" cy="523220"/>
          </a:xfrm>
          <a:prstGeom prst="rect">
            <a:avLst/>
          </a:prstGeom>
          <a:solidFill>
            <a:srgbClr val="FFFFCC"/>
          </a:solidFill>
        </p:spPr>
        <p:txBody>
          <a:bodyPr wrap="none">
            <a:spAutoFit/>
          </a:bodyPr>
          <a:lstStyle/>
          <a:p>
            <a:r>
              <a:rPr lang="ar-SA" sz="2800" b="1" dirty="0" smtClean="0">
                <a:ln>
                  <a:solidFill>
                    <a:sysClr val="windowText" lastClr="000000"/>
                  </a:solidFill>
                </a:ln>
                <a:solidFill>
                  <a:srgbClr val="FF0000"/>
                </a:solidFill>
                <a:latin typeface="Calibri"/>
                <a:cs typeface="Arial"/>
              </a:rPr>
              <a:t>تعريف الغرفة </a:t>
            </a:r>
            <a:r>
              <a:rPr lang="ar-SA" sz="2800" b="1" dirty="0">
                <a:ln>
                  <a:solidFill>
                    <a:sysClr val="windowText" lastClr="000000"/>
                  </a:solidFill>
                </a:ln>
                <a:solidFill>
                  <a:srgbClr val="FF0000"/>
                </a:solidFill>
                <a:latin typeface="Calibri"/>
                <a:cs typeface="Arial"/>
              </a:rPr>
              <a:t>التجارية والصناعية </a:t>
            </a:r>
            <a:endParaRPr lang="en-US" dirty="0">
              <a:solidFill>
                <a:srgbClr val="FF0000"/>
              </a:solidFill>
            </a:endParaRPr>
          </a:p>
        </p:txBody>
      </p:sp>
    </p:spTree>
    <p:extLst>
      <p:ext uri="{BB962C8B-B14F-4D97-AF65-F5344CB8AC3E}">
        <p14:creationId xmlns:p14="http://schemas.microsoft.com/office/powerpoint/2010/main" val="3057713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66654" y="928670"/>
            <a:ext cx="9572692" cy="2246769"/>
          </a:xfrm>
          <a:prstGeom prst="rect">
            <a:avLst/>
          </a:prstGeom>
          <a:solidFill>
            <a:srgbClr val="FFFFCC"/>
          </a:solidFill>
        </p:spPr>
        <p:txBody>
          <a:bodyPr wrap="square">
            <a:spAutoFit/>
          </a:bodyPr>
          <a:lstStyle/>
          <a:p>
            <a:pPr algn="just"/>
            <a:r>
              <a:rPr lang="ar-SA" sz="2800" b="1" dirty="0" smtClean="0"/>
              <a:t>تنقسم الغرف التجارية الصناعية بالمملكة إلى ثلاثة أنواع كبيرة ومتوسطة وصغيرة.  ويتم هذا التصنيف طبقا لعدد المنتسبين لكل غرفة، ولكل غرفة مجلس </a:t>
            </a:r>
            <a:r>
              <a:rPr lang="ar-SA" sz="2800" b="1" dirty="0" smtClean="0"/>
              <a:t>إدارة، </a:t>
            </a:r>
            <a:r>
              <a:rPr lang="ar-SA" sz="2800" b="1" dirty="0" smtClean="0"/>
              <a:t>يتناسب عدد أعضائه مع حجم الغرفة.  يتم انتخاب ثلثي أعضائه كل أربع سنوات انتخاباً مباشراً من قبل المنتسبين للغرفة ويتم تعيين الثلث الباقي من قبل وزارة التجارة والصناعة.</a:t>
            </a:r>
            <a:endParaRPr lang="ar-SA" sz="2800"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Rot="1" noChangeArrowheads="1"/>
          </p:cNvSpPr>
          <p:nvPr/>
        </p:nvSpPr>
        <p:spPr>
          <a:xfrm>
            <a:off x="166654" y="188640"/>
            <a:ext cx="5857916" cy="648072"/>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defRPr/>
            </a:pPr>
            <a:r>
              <a:rPr lang="ar-SA" sz="2000" b="1" dirty="0">
                <a:ln>
                  <a:solidFill>
                    <a:sysClr val="windowText" lastClr="000000"/>
                  </a:solidFill>
                </a:ln>
                <a:solidFill>
                  <a:prstClr val="black"/>
                </a:solidFill>
              </a:rPr>
              <a:t>1-إعداد دراسات الجدوى الاقتصادية وتوعية التجار بفرص الاستثمار المتاحة .</a:t>
            </a:r>
            <a:endParaRPr lang="en-US" sz="2000" b="1" dirty="0">
              <a:ln>
                <a:solidFill>
                  <a:sysClr val="windowText" lastClr="000000"/>
                </a:solidFill>
              </a:ln>
              <a:solidFill>
                <a:prstClr val="black"/>
              </a:solidFill>
            </a:endParaRPr>
          </a:p>
          <a:p>
            <a:pPr>
              <a:defRPr/>
            </a:pPr>
            <a:endParaRPr lang="en-US" sz="2000" b="1" dirty="0">
              <a:ln>
                <a:solidFill>
                  <a:sysClr val="windowText" lastClr="000000"/>
                </a:solidFill>
              </a:ln>
              <a:solidFill>
                <a:prstClr val="black"/>
              </a:solidFill>
            </a:endParaRPr>
          </a:p>
        </p:txBody>
      </p:sp>
      <p:sp>
        <p:nvSpPr>
          <p:cNvPr id="7" name="Rectangle 3"/>
          <p:cNvSpPr txBox="1">
            <a:spLocks noRot="1" noChangeArrowheads="1"/>
          </p:cNvSpPr>
          <p:nvPr/>
        </p:nvSpPr>
        <p:spPr>
          <a:xfrm>
            <a:off x="166654" y="980728"/>
            <a:ext cx="5857916" cy="720080"/>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000" b="1" dirty="0">
                <a:ln>
                  <a:solidFill>
                    <a:sysClr val="windowText" lastClr="000000"/>
                  </a:solidFill>
                </a:ln>
                <a:solidFill>
                  <a:prstClr val="black"/>
                </a:solidFill>
              </a:rPr>
              <a:t>2-دراسة العوائق التي تواجه التجار عند ممارستهم للأعمال التجارية وعرض هذه العوائق علي الجهات الحكومية.</a:t>
            </a:r>
            <a:endParaRPr lang="en-US" sz="2000" b="1" dirty="0">
              <a:ln>
                <a:solidFill>
                  <a:sysClr val="windowText" lastClr="000000"/>
                </a:solidFill>
              </a:ln>
              <a:solidFill>
                <a:prstClr val="black"/>
              </a:solidFill>
            </a:endParaRPr>
          </a:p>
        </p:txBody>
      </p:sp>
      <p:sp>
        <p:nvSpPr>
          <p:cNvPr id="8" name="Rectangle 3"/>
          <p:cNvSpPr txBox="1">
            <a:spLocks noRot="1" noChangeArrowheads="1"/>
          </p:cNvSpPr>
          <p:nvPr/>
        </p:nvSpPr>
        <p:spPr>
          <a:xfrm>
            <a:off x="166654" y="1857364"/>
            <a:ext cx="5857916" cy="491516"/>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defRPr/>
            </a:pPr>
            <a:r>
              <a:rPr lang="ar-SA" sz="2000" b="1" dirty="0">
                <a:ln>
                  <a:solidFill>
                    <a:sysClr val="windowText" lastClr="000000"/>
                  </a:solidFill>
                </a:ln>
                <a:solidFill>
                  <a:prstClr val="black"/>
                </a:solidFill>
              </a:rPr>
              <a:t>3-دراسة الوسائل التي تحمي الصناعات</a:t>
            </a:r>
            <a:r>
              <a:rPr lang="ar-SA" sz="2400" b="1" dirty="0">
                <a:ln>
                  <a:solidFill>
                    <a:sysClr val="windowText" lastClr="000000"/>
                  </a:solidFill>
                </a:ln>
                <a:solidFill>
                  <a:prstClr val="black"/>
                </a:solidFill>
              </a:rPr>
              <a:t> </a:t>
            </a:r>
            <a:r>
              <a:rPr lang="ar-SA" sz="2000" b="1" dirty="0">
                <a:ln>
                  <a:solidFill>
                    <a:sysClr val="windowText" lastClr="000000"/>
                  </a:solidFill>
                </a:ln>
                <a:solidFill>
                  <a:prstClr val="black"/>
                </a:solidFill>
              </a:rPr>
              <a:t>الوطنية من سياسة الإغراق. </a:t>
            </a:r>
            <a:endParaRPr lang="en-US" sz="2000" b="1" dirty="0">
              <a:ln>
                <a:solidFill>
                  <a:sysClr val="windowText" lastClr="000000"/>
                </a:solidFill>
              </a:ln>
              <a:solidFill>
                <a:prstClr val="black"/>
              </a:solidFill>
            </a:endParaRPr>
          </a:p>
        </p:txBody>
      </p:sp>
      <p:sp>
        <p:nvSpPr>
          <p:cNvPr id="9" name="Rectangle 3"/>
          <p:cNvSpPr txBox="1">
            <a:spLocks noRot="1" noChangeArrowheads="1"/>
          </p:cNvSpPr>
          <p:nvPr/>
        </p:nvSpPr>
        <p:spPr>
          <a:xfrm>
            <a:off x="166654" y="2492896"/>
            <a:ext cx="5857916" cy="436038"/>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defRPr/>
            </a:pPr>
            <a:r>
              <a:rPr lang="ar-SA" sz="2000" b="1" dirty="0">
                <a:ln>
                  <a:solidFill>
                    <a:sysClr val="windowText" lastClr="000000"/>
                  </a:solidFill>
                </a:ln>
                <a:solidFill>
                  <a:prstClr val="black"/>
                </a:solidFill>
              </a:rPr>
              <a:t>4-فض المنازعات التجارية بطريق التحكيم.</a:t>
            </a:r>
            <a:endParaRPr lang="en-US" sz="2000" b="1" dirty="0">
              <a:ln>
                <a:solidFill>
                  <a:sysClr val="windowText" lastClr="000000"/>
                </a:solidFill>
              </a:ln>
              <a:solidFill>
                <a:prstClr val="black"/>
              </a:solidFill>
            </a:endParaRPr>
          </a:p>
        </p:txBody>
      </p:sp>
      <p:sp>
        <p:nvSpPr>
          <p:cNvPr id="10" name="Rectangle 3"/>
          <p:cNvSpPr txBox="1">
            <a:spLocks noRot="1" noChangeArrowheads="1"/>
          </p:cNvSpPr>
          <p:nvPr/>
        </p:nvSpPr>
        <p:spPr>
          <a:xfrm>
            <a:off x="166654" y="3143248"/>
            <a:ext cx="5857916" cy="736942"/>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000" b="1" dirty="0" smtClean="0">
                <a:ln>
                  <a:solidFill>
                    <a:sysClr val="windowText" lastClr="000000"/>
                  </a:solidFill>
                </a:ln>
                <a:solidFill>
                  <a:prstClr val="black"/>
                </a:solidFill>
              </a:rPr>
              <a:t>5- تقديم الاقتراحات بشأن حماية التجارة والصناعة من المنافسة الأجنبية.</a:t>
            </a:r>
            <a:endParaRPr lang="en-US" sz="2000" b="1" dirty="0">
              <a:ln>
                <a:solidFill>
                  <a:sysClr val="windowText" lastClr="000000"/>
                </a:solidFill>
              </a:ln>
              <a:solidFill>
                <a:prstClr val="black"/>
              </a:solidFill>
            </a:endParaRPr>
          </a:p>
        </p:txBody>
      </p:sp>
      <p:sp>
        <p:nvSpPr>
          <p:cNvPr id="11" name="وسيلة شرح خطية 1 (حدود وشريط التمييز)‏ 10"/>
          <p:cNvSpPr/>
          <p:nvPr/>
        </p:nvSpPr>
        <p:spPr>
          <a:xfrm>
            <a:off x="7619984" y="1857364"/>
            <a:ext cx="2047924" cy="2143140"/>
          </a:xfrm>
          <a:prstGeom prst="accentBorderCallout1">
            <a:avLst>
              <a:gd name="adj1" fmla="val 18750"/>
              <a:gd name="adj2" fmla="val -8333"/>
              <a:gd name="adj3" fmla="val 47463"/>
              <a:gd name="adj4" fmla="val -22453"/>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r>
              <a:rPr lang="ar-SA" sz="2400" b="1" dirty="0" smtClean="0">
                <a:solidFill>
                  <a:schemeClr val="tx1"/>
                </a:solidFill>
              </a:rPr>
              <a:t>اختصاصات الغرفة</a:t>
            </a:r>
            <a:endParaRPr lang="en-US" sz="2400" b="1" dirty="0">
              <a:solidFill>
                <a:schemeClr val="tx1"/>
              </a:solidFill>
            </a:endParaRPr>
          </a:p>
        </p:txBody>
      </p:sp>
      <p:sp>
        <p:nvSpPr>
          <p:cNvPr id="12" name="قوس كبير أيمن 11"/>
          <p:cNvSpPr/>
          <p:nvPr/>
        </p:nvSpPr>
        <p:spPr>
          <a:xfrm>
            <a:off x="6024570" y="188640"/>
            <a:ext cx="1143008" cy="5400600"/>
          </a:xfrm>
          <a:prstGeom prst="rightBrace">
            <a:avLst>
              <a:gd name="adj1" fmla="val 8333"/>
              <a:gd name="adj2" fmla="val 49742"/>
            </a:avLst>
          </a:prstGeom>
          <a:ln w="28575"/>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14" name="Rectangle 3"/>
          <p:cNvSpPr txBox="1">
            <a:spLocks noRot="1" noChangeArrowheads="1"/>
          </p:cNvSpPr>
          <p:nvPr/>
        </p:nvSpPr>
        <p:spPr>
          <a:xfrm>
            <a:off x="166654" y="4000504"/>
            <a:ext cx="5857916" cy="722360"/>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000" b="1" dirty="0" smtClean="0">
                <a:ln>
                  <a:solidFill>
                    <a:sysClr val="windowText" lastClr="000000"/>
                  </a:solidFill>
                </a:ln>
                <a:solidFill>
                  <a:prstClr val="black"/>
                </a:solidFill>
              </a:rPr>
              <a:t>6-إقامة </a:t>
            </a:r>
            <a:r>
              <a:rPr lang="ar-SA" sz="2000" b="1" dirty="0">
                <a:ln>
                  <a:solidFill>
                    <a:sysClr val="windowText" lastClr="000000"/>
                  </a:solidFill>
                </a:ln>
                <a:solidFill>
                  <a:prstClr val="black"/>
                </a:solidFill>
              </a:rPr>
              <a:t>المعارض والأسواق ومراكز التدريب الفنية وإصدار المجلات والنشرات التي تهدف إلي خدمة النشاط التجاري والصناعي في المملكة.</a:t>
            </a:r>
            <a:endParaRPr lang="en-US" sz="2000" b="1" dirty="0">
              <a:ln>
                <a:solidFill>
                  <a:sysClr val="windowText" lastClr="000000"/>
                </a:solidFill>
              </a:ln>
              <a:solidFill>
                <a:prstClr val="black"/>
              </a:solidFill>
            </a:endParaRPr>
          </a:p>
        </p:txBody>
      </p:sp>
      <p:sp>
        <p:nvSpPr>
          <p:cNvPr id="15" name="Rectangle 3"/>
          <p:cNvSpPr txBox="1">
            <a:spLocks noRot="1" noChangeArrowheads="1"/>
          </p:cNvSpPr>
          <p:nvPr/>
        </p:nvSpPr>
        <p:spPr>
          <a:xfrm>
            <a:off x="166654" y="4869160"/>
            <a:ext cx="5857916" cy="720080"/>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defRPr/>
            </a:pPr>
            <a:r>
              <a:rPr lang="ar-SA" sz="2000" b="1" dirty="0" smtClean="0">
                <a:ln>
                  <a:solidFill>
                    <a:sysClr val="windowText" lastClr="000000"/>
                  </a:solidFill>
                </a:ln>
                <a:solidFill>
                  <a:prstClr val="black"/>
                </a:solidFill>
              </a:rPr>
              <a:t>7- صرف واصدار الشهادات والمحررات والمستندات التي يحددها وزير التجارة مقابل رسوم.</a:t>
            </a:r>
            <a:endParaRPr lang="en-US" sz="2000" b="1" dirty="0">
              <a:ln>
                <a:solidFill>
                  <a:sysClr val="windowText" lastClr="000000"/>
                </a:solidFill>
              </a:ln>
              <a:solidFill>
                <a:prstClr val="black"/>
              </a:solidFill>
            </a:endParaRPr>
          </a:p>
        </p:txBody>
      </p:sp>
    </p:spTree>
    <p:extLst>
      <p:ext uri="{BB962C8B-B14F-4D97-AF65-F5344CB8AC3E}">
        <p14:creationId xmlns:p14="http://schemas.microsoft.com/office/powerpoint/2010/main" val="220259104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1000" fill="hold"/>
                                        <p:tgtEl>
                                          <p:spTgt spid="7"/>
                                        </p:tgtEl>
                                        <p:attrNameLst>
                                          <p:attrName>ppt_x</p:attrName>
                                        </p:attrNameLst>
                                      </p:cBhvr>
                                      <p:tavLst>
                                        <p:tav tm="0">
                                          <p:val>
                                            <p:strVal val="#ppt_x-.2"/>
                                          </p:val>
                                        </p:tav>
                                        <p:tav tm="100000">
                                          <p:val>
                                            <p:strVal val="#ppt_x"/>
                                          </p:val>
                                        </p:tav>
                                      </p:tavLst>
                                    </p:anim>
                                    <p:anim calcmode="lin" valueType="num">
                                      <p:cBhvr>
                                        <p:cTn id="15"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16" dur="1000"/>
                                        <p:tgtEl>
                                          <p:spTgt spid="7"/>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9" presetClass="entr" presetSubtype="0"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1000" fill="hold"/>
                                        <p:tgtEl>
                                          <p:spTgt spid="8"/>
                                        </p:tgtEl>
                                        <p:attrNameLst>
                                          <p:attrName>ppt_x</p:attrName>
                                        </p:attrNameLst>
                                      </p:cBhvr>
                                      <p:tavLst>
                                        <p:tav tm="0">
                                          <p:val>
                                            <p:strVal val="#ppt_x-.2"/>
                                          </p:val>
                                        </p:tav>
                                        <p:tav tm="100000">
                                          <p:val>
                                            <p:strVal val="#ppt_x"/>
                                          </p:val>
                                        </p:tav>
                                      </p:tavLst>
                                    </p:anim>
                                    <p:anim calcmode="lin" valueType="num">
                                      <p:cBhvr>
                                        <p:cTn id="22"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23" dur="1000"/>
                                        <p:tgtEl>
                                          <p:spTgt spid="8"/>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9" presetClass="entr" presetSubtype="0" fill="hold" nodeType="click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1000" fill="hold"/>
                                        <p:tgtEl>
                                          <p:spTgt spid="9"/>
                                        </p:tgtEl>
                                        <p:attrNameLst>
                                          <p:attrName>ppt_x</p:attrName>
                                        </p:attrNameLst>
                                      </p:cBhvr>
                                      <p:tavLst>
                                        <p:tav tm="0">
                                          <p:val>
                                            <p:strVal val="#ppt_x-.2"/>
                                          </p:val>
                                        </p:tav>
                                        <p:tav tm="100000">
                                          <p:val>
                                            <p:strVal val="#ppt_x"/>
                                          </p:val>
                                        </p:tav>
                                      </p:tavLst>
                                    </p:anim>
                                    <p:anim calcmode="lin" valueType="num">
                                      <p:cBhvr>
                                        <p:cTn id="29" dur="1000" fill="hold"/>
                                        <p:tgtEl>
                                          <p:spTgt spid="9"/>
                                        </p:tgtEl>
                                        <p:attrNameLst>
                                          <p:attrName>ppt_y</p:attrName>
                                        </p:attrNameLst>
                                      </p:cBhvr>
                                      <p:tavLst>
                                        <p:tav tm="0">
                                          <p:val>
                                            <p:strVal val="#ppt_y"/>
                                          </p:val>
                                        </p:tav>
                                        <p:tav tm="100000">
                                          <p:val>
                                            <p:strVal val="#ppt_y"/>
                                          </p:val>
                                        </p:tav>
                                      </p:tavLst>
                                    </p:anim>
                                    <p:animEffect transition="in" filter="wipe(right)" prLst="gradientSize: 0.1">
                                      <p:cBhvr>
                                        <p:cTn id="30" dur="1000"/>
                                        <p:tgtEl>
                                          <p:spTgt spid="9"/>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29" presetClass="entr" presetSubtype="0" fill="hold" nodeType="click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1000" fill="hold"/>
                                        <p:tgtEl>
                                          <p:spTgt spid="10"/>
                                        </p:tgtEl>
                                        <p:attrNameLst>
                                          <p:attrName>ppt_x</p:attrName>
                                        </p:attrNameLst>
                                      </p:cBhvr>
                                      <p:tavLst>
                                        <p:tav tm="0">
                                          <p:val>
                                            <p:strVal val="#ppt_x-.2"/>
                                          </p:val>
                                        </p:tav>
                                        <p:tav tm="100000">
                                          <p:val>
                                            <p:strVal val="#ppt_x"/>
                                          </p:val>
                                        </p:tav>
                                      </p:tavLst>
                                    </p:anim>
                                    <p:anim calcmode="lin" valueType="num">
                                      <p:cBhvr>
                                        <p:cTn id="36" dur="1000" fill="hold"/>
                                        <p:tgtEl>
                                          <p:spTgt spid="10"/>
                                        </p:tgtEl>
                                        <p:attrNameLst>
                                          <p:attrName>ppt_y</p:attrName>
                                        </p:attrNameLst>
                                      </p:cBhvr>
                                      <p:tavLst>
                                        <p:tav tm="0">
                                          <p:val>
                                            <p:strVal val="#ppt_y"/>
                                          </p:val>
                                        </p:tav>
                                        <p:tav tm="100000">
                                          <p:val>
                                            <p:strVal val="#ppt_y"/>
                                          </p:val>
                                        </p:tav>
                                      </p:tavLst>
                                    </p:anim>
                                    <p:animEffect transition="in" filter="wipe(right)" prLst="gradientSize: 0.1">
                                      <p:cBhvr>
                                        <p:cTn id="37" dur="1000"/>
                                        <p:tgtEl>
                                          <p:spTgt spid="10"/>
                                        </p:tgtEl>
                                      </p:cBhvr>
                                    </p:animEffect>
                                  </p:childTnLst>
                                </p:cTn>
                              </p:par>
                            </p:childTnLst>
                          </p:cTn>
                        </p:par>
                      </p:childTnLst>
                    </p:cTn>
                  </p:par>
                  <p:par>
                    <p:cTn id="38" fill="hold">
                      <p:stCondLst>
                        <p:cond delay="indefinite"/>
                      </p:stCondLst>
                      <p:childTnLst>
                        <p:par>
                          <p:cTn id="39" fill="hold">
                            <p:stCondLst>
                              <p:cond delay="0"/>
                            </p:stCondLst>
                            <p:childTnLst>
                              <p:par>
                                <p:cTn id="40" presetID="29" presetClass="entr" presetSubtype="0" fill="hold" nodeType="click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p:cTn id="42" dur="1000" fill="hold"/>
                                        <p:tgtEl>
                                          <p:spTgt spid="14"/>
                                        </p:tgtEl>
                                        <p:attrNameLst>
                                          <p:attrName>ppt_x</p:attrName>
                                        </p:attrNameLst>
                                      </p:cBhvr>
                                      <p:tavLst>
                                        <p:tav tm="0">
                                          <p:val>
                                            <p:strVal val="#ppt_x-.2"/>
                                          </p:val>
                                        </p:tav>
                                        <p:tav tm="100000">
                                          <p:val>
                                            <p:strVal val="#ppt_x"/>
                                          </p:val>
                                        </p:tav>
                                      </p:tavLst>
                                    </p:anim>
                                    <p:anim calcmode="lin" valueType="num">
                                      <p:cBhvr>
                                        <p:cTn id="43" dur="1000" fill="hold"/>
                                        <p:tgtEl>
                                          <p:spTgt spid="14"/>
                                        </p:tgtEl>
                                        <p:attrNameLst>
                                          <p:attrName>ppt_y</p:attrName>
                                        </p:attrNameLst>
                                      </p:cBhvr>
                                      <p:tavLst>
                                        <p:tav tm="0">
                                          <p:val>
                                            <p:strVal val="#ppt_y"/>
                                          </p:val>
                                        </p:tav>
                                        <p:tav tm="100000">
                                          <p:val>
                                            <p:strVal val="#ppt_y"/>
                                          </p:val>
                                        </p:tav>
                                      </p:tavLst>
                                    </p:anim>
                                    <p:animEffect transition="in" filter="wipe(right)" prLst="gradientSize: 0.1">
                                      <p:cBhvr>
                                        <p:cTn id="44" dur="1000"/>
                                        <p:tgtEl>
                                          <p:spTgt spid="14"/>
                                        </p:tgtEl>
                                      </p:cBhvr>
                                    </p:animEffect>
                                  </p:childTnLst>
                                </p:cTn>
                              </p:par>
                            </p:childTnLst>
                          </p:cTn>
                        </p:par>
                      </p:childTnLst>
                    </p:cTn>
                  </p:par>
                  <p:par>
                    <p:cTn id="45" fill="hold">
                      <p:stCondLst>
                        <p:cond delay="indefinite"/>
                      </p:stCondLst>
                      <p:childTnLst>
                        <p:par>
                          <p:cTn id="46" fill="hold">
                            <p:stCondLst>
                              <p:cond delay="0"/>
                            </p:stCondLst>
                            <p:childTnLst>
                              <p:par>
                                <p:cTn id="47" presetID="29" presetClass="entr" presetSubtype="0" fill="hold" nodeType="click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p:cTn id="49" dur="1000" fill="hold"/>
                                        <p:tgtEl>
                                          <p:spTgt spid="15"/>
                                        </p:tgtEl>
                                        <p:attrNameLst>
                                          <p:attrName>ppt_x</p:attrName>
                                        </p:attrNameLst>
                                      </p:cBhvr>
                                      <p:tavLst>
                                        <p:tav tm="0">
                                          <p:val>
                                            <p:strVal val="#ppt_x-.2"/>
                                          </p:val>
                                        </p:tav>
                                        <p:tav tm="100000">
                                          <p:val>
                                            <p:strVal val="#ppt_x"/>
                                          </p:val>
                                        </p:tav>
                                      </p:tavLst>
                                    </p:anim>
                                    <p:anim calcmode="lin" valueType="num">
                                      <p:cBhvr>
                                        <p:cTn id="50" dur="1000" fill="hold"/>
                                        <p:tgtEl>
                                          <p:spTgt spid="15"/>
                                        </p:tgtEl>
                                        <p:attrNameLst>
                                          <p:attrName>ppt_y</p:attrName>
                                        </p:attrNameLst>
                                      </p:cBhvr>
                                      <p:tavLst>
                                        <p:tav tm="0">
                                          <p:val>
                                            <p:strVal val="#ppt_y"/>
                                          </p:val>
                                        </p:tav>
                                        <p:tav tm="100000">
                                          <p:val>
                                            <p:strVal val="#ppt_y"/>
                                          </p:val>
                                        </p:tav>
                                      </p:tavLst>
                                    </p:anim>
                                    <p:animEffect transition="in" filter="wipe(right)" prLst="gradientSize: 0.1">
                                      <p:cBhvr>
                                        <p:cTn id="51"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Rot="1" noChangeArrowheads="1"/>
          </p:cNvSpPr>
          <p:nvPr/>
        </p:nvSpPr>
        <p:spPr>
          <a:xfrm>
            <a:off x="216680" y="1250379"/>
            <a:ext cx="5857916" cy="592594"/>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defRPr/>
            </a:pPr>
            <a:r>
              <a:rPr lang="ar-SA" sz="2400" b="1" dirty="0" smtClean="0">
                <a:ln>
                  <a:solidFill>
                    <a:sysClr val="windowText" lastClr="000000"/>
                  </a:solidFill>
                </a:ln>
                <a:solidFill>
                  <a:prstClr val="black"/>
                </a:solidFill>
              </a:rPr>
              <a:t>1- اصدار المجلات والنشرات التي تخدم التجارة والصناعة.</a:t>
            </a:r>
            <a:endParaRPr lang="en-US" sz="2400" b="1" dirty="0">
              <a:ln>
                <a:solidFill>
                  <a:sysClr val="windowText" lastClr="000000"/>
                </a:solidFill>
              </a:ln>
              <a:solidFill>
                <a:prstClr val="black"/>
              </a:solidFill>
            </a:endParaRPr>
          </a:p>
          <a:p>
            <a:pPr>
              <a:defRPr/>
            </a:pPr>
            <a:endParaRPr lang="en-US" sz="2400" b="1" dirty="0">
              <a:ln>
                <a:solidFill>
                  <a:sysClr val="windowText" lastClr="000000"/>
                </a:solidFill>
              </a:ln>
              <a:solidFill>
                <a:prstClr val="black"/>
              </a:solidFill>
            </a:endParaRPr>
          </a:p>
        </p:txBody>
      </p:sp>
      <p:sp>
        <p:nvSpPr>
          <p:cNvPr id="3" name="Rectangle 3"/>
          <p:cNvSpPr txBox="1">
            <a:spLocks noRot="1" noChangeArrowheads="1"/>
          </p:cNvSpPr>
          <p:nvPr/>
        </p:nvSpPr>
        <p:spPr>
          <a:xfrm>
            <a:off x="216680" y="2128725"/>
            <a:ext cx="5857916" cy="928694"/>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400" b="1" dirty="0" smtClean="0">
                <a:ln>
                  <a:solidFill>
                    <a:sysClr val="windowText" lastClr="000000"/>
                  </a:solidFill>
                </a:ln>
                <a:solidFill>
                  <a:prstClr val="black"/>
                </a:solidFill>
              </a:rPr>
              <a:t>2- الاتصال بالغرف الأخرى أو الجهات الحكومية للحصول على البيانات </a:t>
            </a:r>
            <a:r>
              <a:rPr lang="ar-SA" sz="2400" b="1" dirty="0">
                <a:ln>
                  <a:solidFill>
                    <a:sysClr val="windowText" lastClr="000000"/>
                  </a:solidFill>
                </a:ln>
                <a:solidFill>
                  <a:prstClr val="black"/>
                </a:solidFill>
              </a:rPr>
              <a:t>والمعلومات المتعلقة </a:t>
            </a:r>
            <a:r>
              <a:rPr lang="ar-SA" sz="2400" b="1" dirty="0" smtClean="0">
                <a:ln>
                  <a:solidFill>
                    <a:sysClr val="windowText" lastClr="000000"/>
                  </a:solidFill>
                </a:ln>
                <a:solidFill>
                  <a:prstClr val="black"/>
                </a:solidFill>
              </a:rPr>
              <a:t>بالتجارة </a:t>
            </a:r>
            <a:r>
              <a:rPr lang="ar-SA" sz="2400" b="1" dirty="0">
                <a:ln>
                  <a:solidFill>
                    <a:sysClr val="windowText" lastClr="000000"/>
                  </a:solidFill>
                </a:ln>
                <a:solidFill>
                  <a:prstClr val="black"/>
                </a:solidFill>
              </a:rPr>
              <a:t>والصناعة </a:t>
            </a:r>
            <a:r>
              <a:rPr lang="ar-SA" sz="2400" b="1" dirty="0" smtClean="0">
                <a:ln>
                  <a:solidFill>
                    <a:sysClr val="windowText" lastClr="000000"/>
                  </a:solidFill>
                </a:ln>
                <a:solidFill>
                  <a:prstClr val="black"/>
                </a:solidFill>
              </a:rPr>
              <a:t>.</a:t>
            </a:r>
            <a:endParaRPr lang="en-US" sz="2400" b="1" dirty="0">
              <a:ln>
                <a:solidFill>
                  <a:sysClr val="windowText" lastClr="000000"/>
                </a:solidFill>
              </a:ln>
              <a:solidFill>
                <a:prstClr val="black"/>
              </a:solidFill>
            </a:endParaRPr>
          </a:p>
        </p:txBody>
      </p:sp>
      <p:sp>
        <p:nvSpPr>
          <p:cNvPr id="4" name="Rectangle 3"/>
          <p:cNvSpPr txBox="1">
            <a:spLocks noRot="1" noChangeArrowheads="1"/>
          </p:cNvSpPr>
          <p:nvPr/>
        </p:nvSpPr>
        <p:spPr>
          <a:xfrm>
            <a:off x="216680" y="3271733"/>
            <a:ext cx="5857916" cy="857256"/>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400" b="1" dirty="0" smtClean="0">
                <a:ln>
                  <a:solidFill>
                    <a:sysClr val="windowText" lastClr="000000"/>
                  </a:solidFill>
                </a:ln>
                <a:solidFill>
                  <a:prstClr val="black"/>
                </a:solidFill>
              </a:rPr>
              <a:t>3- تشكيل لجان مختصة لإعداد الدراسات والتقارير والبحوث التي تساعد </a:t>
            </a:r>
            <a:r>
              <a:rPr lang="ar-SA" sz="2400" b="1" dirty="0">
                <a:ln>
                  <a:solidFill>
                    <a:sysClr val="windowText" lastClr="000000"/>
                  </a:solidFill>
                </a:ln>
                <a:solidFill>
                  <a:prstClr val="black"/>
                </a:solidFill>
              </a:rPr>
              <a:t>على تطوير التجارة والصناعة. </a:t>
            </a:r>
            <a:endParaRPr lang="en-US" sz="2400" b="1" dirty="0">
              <a:ln>
                <a:solidFill>
                  <a:sysClr val="windowText" lastClr="000000"/>
                </a:solidFill>
              </a:ln>
              <a:solidFill>
                <a:prstClr val="black"/>
              </a:solidFill>
            </a:endParaRPr>
          </a:p>
        </p:txBody>
      </p:sp>
      <p:sp>
        <p:nvSpPr>
          <p:cNvPr id="5" name="Rectangle 3"/>
          <p:cNvSpPr txBox="1">
            <a:spLocks noRot="1" noChangeArrowheads="1"/>
          </p:cNvSpPr>
          <p:nvPr/>
        </p:nvSpPr>
        <p:spPr>
          <a:xfrm>
            <a:off x="216680" y="4343303"/>
            <a:ext cx="5857916" cy="500066"/>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defRPr/>
            </a:pPr>
            <a:r>
              <a:rPr lang="ar-SA" sz="2400" b="1" dirty="0" smtClean="0">
                <a:ln>
                  <a:solidFill>
                    <a:sysClr val="windowText" lastClr="000000"/>
                  </a:solidFill>
                </a:ln>
                <a:solidFill>
                  <a:prstClr val="black"/>
                </a:solidFill>
              </a:rPr>
              <a:t>4- تملك وانشاء العقارات اللازمة لتحقيق أغراضها.</a:t>
            </a:r>
            <a:endParaRPr lang="en-US" sz="2400" b="1" dirty="0">
              <a:ln>
                <a:solidFill>
                  <a:sysClr val="windowText" lastClr="000000"/>
                </a:solidFill>
              </a:ln>
              <a:solidFill>
                <a:prstClr val="black"/>
              </a:solidFill>
            </a:endParaRPr>
          </a:p>
        </p:txBody>
      </p:sp>
      <p:sp>
        <p:nvSpPr>
          <p:cNvPr id="7" name="وسيلة شرح خطية 1 (حدود وشريط التمييز)‏ 10"/>
          <p:cNvSpPr/>
          <p:nvPr/>
        </p:nvSpPr>
        <p:spPr>
          <a:xfrm>
            <a:off x="7619984" y="1857364"/>
            <a:ext cx="2047924" cy="2143140"/>
          </a:xfrm>
          <a:prstGeom prst="accentBorderCallout1">
            <a:avLst>
              <a:gd name="adj1" fmla="val 18750"/>
              <a:gd name="adj2" fmla="val -8333"/>
              <a:gd name="adj3" fmla="val 55104"/>
              <a:gd name="adj4" fmla="val -21787"/>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r>
              <a:rPr lang="ar-SA" sz="2400" b="1" dirty="0" smtClean="0">
                <a:solidFill>
                  <a:schemeClr val="tx1"/>
                </a:solidFill>
              </a:rPr>
              <a:t>وسائل عمل الغرفة</a:t>
            </a:r>
            <a:endParaRPr lang="en-US" sz="2400" b="1" dirty="0">
              <a:solidFill>
                <a:schemeClr val="tx1"/>
              </a:solidFill>
            </a:endParaRPr>
          </a:p>
        </p:txBody>
      </p:sp>
      <p:sp>
        <p:nvSpPr>
          <p:cNvPr id="8" name="قوس كبير أيمن 11"/>
          <p:cNvSpPr/>
          <p:nvPr/>
        </p:nvSpPr>
        <p:spPr>
          <a:xfrm>
            <a:off x="6096008" y="1250379"/>
            <a:ext cx="1071570" cy="3592990"/>
          </a:xfrm>
          <a:prstGeom prst="rightBrace">
            <a:avLst>
              <a:gd name="adj1" fmla="val 8333"/>
              <a:gd name="adj2" fmla="val 49742"/>
            </a:avLst>
          </a:prstGeom>
          <a:ln w="28575"/>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Tree>
    <p:extLst>
      <p:ext uri="{BB962C8B-B14F-4D97-AF65-F5344CB8AC3E}">
        <p14:creationId xmlns:p14="http://schemas.microsoft.com/office/powerpoint/2010/main" val="1781075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ppt_x</p:attrName>
                                        </p:attrNameLst>
                                      </p:cBhvr>
                                      <p:tavLst>
                                        <p:tav tm="0">
                                          <p:val>
                                            <p:strVal val="#ppt_x-.2"/>
                                          </p:val>
                                        </p:tav>
                                        <p:tav tm="100000">
                                          <p:val>
                                            <p:strVal val="#ppt_x"/>
                                          </p:val>
                                        </p:tav>
                                      </p:tavLst>
                                    </p:anim>
                                    <p:anim calcmode="lin" valueType="num">
                                      <p:cBhvr>
                                        <p:cTn id="15"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1000" fill="hold"/>
                                        <p:tgtEl>
                                          <p:spTgt spid="4"/>
                                        </p:tgtEl>
                                        <p:attrNameLst>
                                          <p:attrName>ppt_x</p:attrName>
                                        </p:attrNameLst>
                                      </p:cBhvr>
                                      <p:tavLst>
                                        <p:tav tm="0">
                                          <p:val>
                                            <p:strVal val="#ppt_x-.2"/>
                                          </p:val>
                                        </p:tav>
                                        <p:tav tm="100000">
                                          <p:val>
                                            <p:strVal val="#ppt_x"/>
                                          </p:val>
                                        </p:tav>
                                      </p:tavLst>
                                    </p:anim>
                                    <p:anim calcmode="lin" valueType="num">
                                      <p:cBhvr>
                                        <p:cTn id="22"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23" dur="10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nodeType="click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p:cTn id="28" dur="1000" fill="hold"/>
                                        <p:tgtEl>
                                          <p:spTgt spid="5"/>
                                        </p:tgtEl>
                                        <p:attrNameLst>
                                          <p:attrName>ppt_x</p:attrName>
                                        </p:attrNameLst>
                                      </p:cBhvr>
                                      <p:tavLst>
                                        <p:tav tm="0">
                                          <p:val>
                                            <p:strVal val="#ppt_x-.2"/>
                                          </p:val>
                                        </p:tav>
                                        <p:tav tm="100000">
                                          <p:val>
                                            <p:strVal val="#ppt_x"/>
                                          </p:val>
                                        </p:tav>
                                      </p:tavLst>
                                    </p:anim>
                                    <p:anim calcmode="lin" valueType="num">
                                      <p:cBhvr>
                                        <p:cTn id="29"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3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166786" y="0"/>
            <a:ext cx="6194324" cy="523220"/>
          </a:xfrm>
          <a:prstGeom prst="rect">
            <a:avLst/>
          </a:prstGeom>
          <a:solidFill>
            <a:srgbClr val="FFFFCC"/>
          </a:solidFill>
        </p:spPr>
        <p:txBody>
          <a:bodyPr wrap="none">
            <a:spAutoFit/>
          </a:bodyPr>
          <a:lstStyle/>
          <a:p>
            <a:r>
              <a:rPr lang="ar-SA" sz="2800" b="1" dirty="0" smtClean="0">
                <a:solidFill>
                  <a:srgbClr val="FF0000"/>
                </a:solidFill>
              </a:rPr>
              <a:t>الإطار النظامي لعلاقات الغرف مع الجهات الحكومية </a:t>
            </a:r>
            <a:endParaRPr lang="ar-SA" sz="2800" dirty="0">
              <a:solidFill>
                <a:srgbClr val="FF0000"/>
              </a:solidFill>
            </a:endParaRPr>
          </a:p>
        </p:txBody>
      </p:sp>
      <p:sp>
        <p:nvSpPr>
          <p:cNvPr id="1025" name="Rectangle 1"/>
          <p:cNvSpPr>
            <a:spLocks noChangeArrowheads="1"/>
          </p:cNvSpPr>
          <p:nvPr/>
        </p:nvSpPr>
        <p:spPr bwMode="auto">
          <a:xfrm>
            <a:off x="166654" y="785794"/>
            <a:ext cx="9572692" cy="4154984"/>
          </a:xfrm>
          <a:prstGeom prst="rect">
            <a:avLst/>
          </a:prstGeom>
          <a:solidFill>
            <a:srgbClr val="FFFFCC"/>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90488" algn="justLow" defTabSz="914400" rtl="1" eaLnBrk="1" fontAlgn="base" latinLnBrk="0" hangingPunct="1">
              <a:lnSpc>
                <a:spcPct val="100000"/>
              </a:lnSpc>
              <a:spcBef>
                <a:spcPct val="0"/>
              </a:spcBef>
              <a:spcAft>
                <a:spcPct val="0"/>
              </a:spcAft>
              <a:buClrTx/>
              <a:buSzTx/>
              <a:buFontTx/>
              <a:buNone/>
              <a:tabLst>
                <a:tab pos="88900" algn="l"/>
                <a:tab pos="768350" algn="l"/>
                <a:tab pos="3059113" algn="l"/>
              </a:tabLst>
            </a:pPr>
            <a:r>
              <a:rPr kumimoji="0" lang="ar-SA"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حدد نظام الغرف التجارية والصناعية الصادر بالمرسوم الملكي رقــم م / 6 لسنة 1400 هـ الإطار النظامي لعلاقات الغرفة مع الجهات الحكومية ذات </a:t>
            </a:r>
            <a:r>
              <a:rPr kumimoji="0" lang="ar-SA"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الصلة:</a:t>
            </a:r>
            <a:endParaRPr kumimoji="0" lang="en-US" sz="11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tab pos="88900" algn="l"/>
                <a:tab pos="768350" algn="l"/>
                <a:tab pos="3059113" algn="l"/>
              </a:tabLst>
            </a:pPr>
            <a:r>
              <a:rPr kumimoji="0" lang="ar-SA"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وأهم محاور هذه العلاقات ما يلي  :</a:t>
            </a:r>
            <a:endParaRPr kumimoji="0" lang="en-US" sz="11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tabLst>
                <a:tab pos="88900" algn="l"/>
                <a:tab pos="768350" algn="l"/>
                <a:tab pos="3059113" algn="l"/>
              </a:tabLst>
            </a:pPr>
            <a:r>
              <a:rPr kumimoji="0" lang="ar-SA"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أ) يتم إنشاء الغرفة بقرار من وزير التجارة بالاتفاق مع وزير الصناعة </a:t>
            </a:r>
            <a:r>
              <a:rPr kumimoji="0" lang="ar-SA"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والكهرباء</a:t>
            </a:r>
            <a:endParaRPr kumimoji="0" lang="en-US" sz="11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tabLst>
                <a:tab pos="88900" algn="l"/>
                <a:tab pos="768350" algn="l"/>
                <a:tab pos="3059113" algn="l"/>
              </a:tabLst>
            </a:pPr>
            <a:r>
              <a:rPr kumimoji="0" lang="ar-SA"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ب) الغرفة تمثل في دائرتها مصالح أصحاب الأعمال لدى السلطات </a:t>
            </a:r>
            <a:r>
              <a:rPr kumimoji="0" lang="ar-SA"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العامة</a:t>
            </a:r>
            <a:endParaRPr kumimoji="0" lang="en-US" sz="11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tabLst>
                <a:tab pos="88900" algn="l"/>
                <a:tab pos="768350" algn="l"/>
                <a:tab pos="3059113" algn="l"/>
              </a:tabLst>
            </a:pPr>
            <a:r>
              <a:rPr kumimoji="0" lang="ar-SA"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ج) تختص الغرفة بإمداد الجهات الحكومية بالبيانات والمعلومات في المسائل التجارية والصناعية، وتقديم الاقتراحات بشأن حماية التجارة والصناعة الوطنية من المنافسة الأجنبية ، وإبلاغ أصحاب الأعمال بالأنظمة والقرارات والتعليمات ذات المساس بأنشطتهم الاقتصادية ، وحصر ومناقشة مشكلات المنشآت الخاصة تمهيدا لعرضها على الجهات الحكومية المختص ، وتبصير أصحاب الأعمال بفرص الاستثمار الجديدة في المجالات الاقتصادية المختلفة عن طريق التنسيق مع الجهات </a:t>
            </a:r>
            <a:r>
              <a:rPr kumimoji="0" lang="ar-SA"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المختصة</a:t>
            </a:r>
            <a:endParaRPr kumimoji="0" lang="ar-SA" sz="28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ذروة">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4199</TotalTime>
  <Words>1172</Words>
  <Application>Microsoft Office PowerPoint</Application>
  <PresentationFormat>A4 Paper (210x297 mm)</PresentationFormat>
  <Paragraphs>85</Paragraphs>
  <Slides>16</Slides>
  <Notes>7</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PowerPoint Presentation</vt:lpstr>
      <vt:lpstr>  المحاضرة التاسعة : التزامات التاجر  (الالتزام بالاشتراك في الغرفة التجارية والصناعية  )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nader darawsheh</dc:creator>
  <cp:lastModifiedBy>Mostafa Abdulmajud Bahouhe</cp:lastModifiedBy>
  <cp:revision>367</cp:revision>
  <dcterms:created xsi:type="dcterms:W3CDTF">2009-10-14T19:14:34Z</dcterms:created>
  <dcterms:modified xsi:type="dcterms:W3CDTF">2012-10-16T07:34:55Z</dcterms:modified>
</cp:coreProperties>
</file>