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48" r:id="rId3"/>
    <p:sldId id="357" r:id="rId4"/>
    <p:sldId id="358" r:id="rId5"/>
    <p:sldId id="359" r:id="rId6"/>
    <p:sldId id="360" r:id="rId7"/>
    <p:sldId id="361" r:id="rId8"/>
    <p:sldId id="362" r:id="rId9"/>
    <p:sldId id="363" r:id="rId10"/>
    <p:sldId id="364" r:id="rId11"/>
    <p:sldId id="365" r:id="rId12"/>
    <p:sldId id="367" r:id="rId13"/>
    <p:sldId id="368" r:id="rId14"/>
    <p:sldId id="369" r:id="rId15"/>
    <p:sldId id="349" r:id="rId16"/>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348" y="-10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0945CE-8A67-4B82-8803-2C69724121F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1A719992-38A7-466F-B8DF-DCD9CA165042}">
      <dgm:prSet phldrT="[نص]" custT="1"/>
      <dgm:spPr>
        <a:solidFill>
          <a:srgbClr val="FFFFCC"/>
        </a:solidFill>
      </dgm:spPr>
      <dgm:t>
        <a:bodyPr/>
        <a:lstStyle/>
        <a:p>
          <a:pPr rtl="1"/>
          <a:r>
            <a:rPr lang="ar-SA" sz="2800" b="1" dirty="0" smtClean="0">
              <a:solidFill>
                <a:schemeClr val="accent1"/>
              </a:solidFill>
            </a:rPr>
            <a:t>التزامات التجار</a:t>
          </a:r>
          <a:endParaRPr lang="ar-SA" sz="2800" dirty="0">
            <a:solidFill>
              <a:schemeClr val="accent1"/>
            </a:solidFill>
          </a:endParaRPr>
        </a:p>
      </dgm:t>
    </dgm:pt>
    <dgm:pt modelId="{7AF8B95F-147C-44D2-AE3F-122A050B28C6}" type="parTrans" cxnId="{5670161A-0A66-4CDA-902E-070E0CFAD2D4}">
      <dgm:prSet/>
      <dgm:spPr/>
      <dgm:t>
        <a:bodyPr/>
        <a:lstStyle/>
        <a:p>
          <a:pPr rtl="1"/>
          <a:endParaRPr lang="ar-SA"/>
        </a:p>
      </dgm:t>
    </dgm:pt>
    <dgm:pt modelId="{0F73DE51-45B9-49CB-96BE-C0167E6D425B}" type="sibTrans" cxnId="{5670161A-0A66-4CDA-902E-070E0CFAD2D4}">
      <dgm:prSet/>
      <dgm:spPr/>
      <dgm:t>
        <a:bodyPr/>
        <a:lstStyle/>
        <a:p>
          <a:pPr rtl="1"/>
          <a:endParaRPr lang="ar-SA"/>
        </a:p>
      </dgm:t>
    </dgm:pt>
    <dgm:pt modelId="{05E453F9-312F-4A9D-AB6F-6475CE52CDB2}">
      <dgm:prSet phldrT="[نص]" custT="1"/>
      <dgm:spPr>
        <a:solidFill>
          <a:srgbClr val="FFFFCC"/>
        </a:solidFill>
      </dgm:spPr>
      <dgm:t>
        <a:bodyPr/>
        <a:lstStyle/>
        <a:p>
          <a:pPr rtl="1"/>
          <a:r>
            <a:rPr lang="ar-SA" sz="2400" b="1" dirty="0" smtClean="0">
              <a:solidFill>
                <a:srgbClr val="2D07CF"/>
              </a:solidFill>
            </a:rPr>
            <a:t>3- الاشتراك في الغرفة التجارية والصناعية</a:t>
          </a:r>
          <a:endParaRPr lang="ar-SA" sz="2400" dirty="0"/>
        </a:p>
      </dgm:t>
    </dgm:pt>
    <dgm:pt modelId="{07A91C27-E87B-4BF8-A07B-4A9B154DB08D}" type="parTrans" cxnId="{B960D14D-9CFA-4116-A69F-A615BE8A04A8}">
      <dgm:prSet/>
      <dgm:spPr/>
      <dgm:t>
        <a:bodyPr/>
        <a:lstStyle/>
        <a:p>
          <a:pPr rtl="1"/>
          <a:endParaRPr lang="ar-SA"/>
        </a:p>
      </dgm:t>
    </dgm:pt>
    <dgm:pt modelId="{8A21724C-7A01-4635-9EBD-97126916D87F}" type="sibTrans" cxnId="{B960D14D-9CFA-4116-A69F-A615BE8A04A8}">
      <dgm:prSet/>
      <dgm:spPr/>
      <dgm:t>
        <a:bodyPr/>
        <a:lstStyle/>
        <a:p>
          <a:pPr rtl="1"/>
          <a:endParaRPr lang="ar-SA"/>
        </a:p>
      </dgm:t>
    </dgm:pt>
    <dgm:pt modelId="{3D394422-047E-469C-8080-9DF5C75EC2D9}">
      <dgm:prSet phldrT="[نص]" custT="1"/>
      <dgm:spPr>
        <a:solidFill>
          <a:srgbClr val="FFFFCC"/>
        </a:solidFill>
      </dgm:spPr>
      <dgm:t>
        <a:bodyPr/>
        <a:lstStyle/>
        <a:p>
          <a:pPr rtl="1"/>
          <a:r>
            <a:rPr lang="ar-SA" sz="2400" b="1" dirty="0" smtClean="0">
              <a:solidFill>
                <a:srgbClr val="2D07CF"/>
              </a:solidFill>
            </a:rPr>
            <a:t>2- الالتزام  بالقيد في السجل التجاري</a:t>
          </a:r>
          <a:endParaRPr lang="ar-SA" sz="2400" dirty="0"/>
        </a:p>
      </dgm:t>
    </dgm:pt>
    <dgm:pt modelId="{E96436E3-7F0F-4498-8DF2-596B9DDC9E1C}" type="parTrans" cxnId="{509F3BA5-7C68-4544-8A5D-A2B310B6EC8B}">
      <dgm:prSet/>
      <dgm:spPr/>
      <dgm:t>
        <a:bodyPr/>
        <a:lstStyle/>
        <a:p>
          <a:pPr rtl="1"/>
          <a:endParaRPr lang="ar-SA"/>
        </a:p>
      </dgm:t>
    </dgm:pt>
    <dgm:pt modelId="{81097F7C-D2BD-4598-9F4D-CD76741B442E}" type="sibTrans" cxnId="{509F3BA5-7C68-4544-8A5D-A2B310B6EC8B}">
      <dgm:prSet/>
      <dgm:spPr/>
      <dgm:t>
        <a:bodyPr/>
        <a:lstStyle/>
        <a:p>
          <a:pPr rtl="1"/>
          <a:endParaRPr lang="ar-SA"/>
        </a:p>
      </dgm:t>
    </dgm:pt>
    <dgm:pt modelId="{B89ABCDA-7BB9-4346-9D57-BF1FD76FB271}">
      <dgm:prSet phldrT="[نص]" custT="1"/>
      <dgm:spPr>
        <a:solidFill>
          <a:srgbClr val="FFFFCC"/>
        </a:solidFill>
      </dgm:spPr>
      <dgm:t>
        <a:bodyPr/>
        <a:lstStyle/>
        <a:p>
          <a:pPr rtl="1"/>
          <a:r>
            <a:rPr lang="ar-SA" sz="2400" b="1" dirty="0" smtClean="0">
              <a:solidFill>
                <a:srgbClr val="2D07CF"/>
              </a:solidFill>
            </a:rPr>
            <a:t>1- الالتزام بمسك الدفاتر التجارية </a:t>
          </a:r>
          <a:endParaRPr lang="ar-SA" sz="2400" dirty="0"/>
        </a:p>
      </dgm:t>
    </dgm:pt>
    <dgm:pt modelId="{94C22E45-97CB-4BDA-A626-6083BB4E28A4}" type="parTrans" cxnId="{B9F6302F-362D-48B8-B4F5-B826714988E8}">
      <dgm:prSet/>
      <dgm:spPr/>
      <dgm:t>
        <a:bodyPr/>
        <a:lstStyle/>
        <a:p>
          <a:pPr rtl="1"/>
          <a:endParaRPr lang="ar-SA"/>
        </a:p>
      </dgm:t>
    </dgm:pt>
    <dgm:pt modelId="{FDAE2A31-3B36-417A-9FCE-3486B3CD2FEE}" type="sibTrans" cxnId="{B9F6302F-362D-48B8-B4F5-B826714988E8}">
      <dgm:prSet/>
      <dgm:spPr/>
      <dgm:t>
        <a:bodyPr/>
        <a:lstStyle/>
        <a:p>
          <a:pPr rtl="1"/>
          <a:endParaRPr lang="ar-SA"/>
        </a:p>
      </dgm:t>
    </dgm:pt>
    <dgm:pt modelId="{7E0E66A2-6B04-4C35-924E-62E602421958}" type="pres">
      <dgm:prSet presAssocID="{530945CE-8A67-4B82-8803-2C69724121F8}" presName="hierChild1" presStyleCnt="0">
        <dgm:presLayoutVars>
          <dgm:orgChart val="1"/>
          <dgm:chPref val="1"/>
          <dgm:dir/>
          <dgm:animOne val="branch"/>
          <dgm:animLvl val="lvl"/>
          <dgm:resizeHandles/>
        </dgm:presLayoutVars>
      </dgm:prSet>
      <dgm:spPr/>
      <dgm:t>
        <a:bodyPr/>
        <a:lstStyle/>
        <a:p>
          <a:pPr rtl="1"/>
          <a:endParaRPr lang="ar-SA"/>
        </a:p>
      </dgm:t>
    </dgm:pt>
    <dgm:pt modelId="{DD34F84C-6305-4517-B375-E00AEBC2B875}" type="pres">
      <dgm:prSet presAssocID="{1A719992-38A7-466F-B8DF-DCD9CA165042}" presName="hierRoot1" presStyleCnt="0">
        <dgm:presLayoutVars>
          <dgm:hierBranch val="init"/>
        </dgm:presLayoutVars>
      </dgm:prSet>
      <dgm:spPr/>
    </dgm:pt>
    <dgm:pt modelId="{DAB2E8E7-3C05-4560-8A44-48B08F46277F}" type="pres">
      <dgm:prSet presAssocID="{1A719992-38A7-466F-B8DF-DCD9CA165042}" presName="rootComposite1" presStyleCnt="0"/>
      <dgm:spPr/>
    </dgm:pt>
    <dgm:pt modelId="{43164E15-FADB-4633-9740-29675E9D99E1}" type="pres">
      <dgm:prSet presAssocID="{1A719992-38A7-466F-B8DF-DCD9CA165042}" presName="rootText1" presStyleLbl="node0" presStyleIdx="0" presStyleCnt="1">
        <dgm:presLayoutVars>
          <dgm:chPref val="3"/>
        </dgm:presLayoutVars>
      </dgm:prSet>
      <dgm:spPr/>
      <dgm:t>
        <a:bodyPr/>
        <a:lstStyle/>
        <a:p>
          <a:pPr rtl="1"/>
          <a:endParaRPr lang="ar-SA"/>
        </a:p>
      </dgm:t>
    </dgm:pt>
    <dgm:pt modelId="{B385A25C-B628-4CEF-A654-49C03F307658}" type="pres">
      <dgm:prSet presAssocID="{1A719992-38A7-466F-B8DF-DCD9CA165042}" presName="rootConnector1" presStyleLbl="node1" presStyleIdx="0" presStyleCnt="0"/>
      <dgm:spPr/>
      <dgm:t>
        <a:bodyPr/>
        <a:lstStyle/>
        <a:p>
          <a:pPr rtl="1"/>
          <a:endParaRPr lang="ar-SA"/>
        </a:p>
      </dgm:t>
    </dgm:pt>
    <dgm:pt modelId="{89E421B1-097A-4ABE-B4C0-AF3A951BC8A6}" type="pres">
      <dgm:prSet presAssocID="{1A719992-38A7-466F-B8DF-DCD9CA165042}" presName="hierChild2" presStyleCnt="0"/>
      <dgm:spPr/>
    </dgm:pt>
    <dgm:pt modelId="{39677C9B-D7F4-4FBE-A68A-11630D626F16}" type="pres">
      <dgm:prSet presAssocID="{07A91C27-E87B-4BF8-A07B-4A9B154DB08D}" presName="Name37" presStyleLbl="parChTrans1D2" presStyleIdx="0" presStyleCnt="3"/>
      <dgm:spPr/>
      <dgm:t>
        <a:bodyPr/>
        <a:lstStyle/>
        <a:p>
          <a:pPr rtl="1"/>
          <a:endParaRPr lang="ar-SA"/>
        </a:p>
      </dgm:t>
    </dgm:pt>
    <dgm:pt modelId="{CB89BD95-2C18-431B-BBE5-1E8C0FBCCDA2}" type="pres">
      <dgm:prSet presAssocID="{05E453F9-312F-4A9D-AB6F-6475CE52CDB2}" presName="hierRoot2" presStyleCnt="0">
        <dgm:presLayoutVars>
          <dgm:hierBranch val="init"/>
        </dgm:presLayoutVars>
      </dgm:prSet>
      <dgm:spPr/>
    </dgm:pt>
    <dgm:pt modelId="{82EDB606-34E4-4597-AAFB-0B40B4ECFE89}" type="pres">
      <dgm:prSet presAssocID="{05E453F9-312F-4A9D-AB6F-6475CE52CDB2}" presName="rootComposite" presStyleCnt="0"/>
      <dgm:spPr/>
    </dgm:pt>
    <dgm:pt modelId="{18925256-443F-4490-8E0D-ED39F33C0D63}" type="pres">
      <dgm:prSet presAssocID="{05E453F9-312F-4A9D-AB6F-6475CE52CDB2}" presName="rootText" presStyleLbl="node2" presStyleIdx="0" presStyleCnt="3">
        <dgm:presLayoutVars>
          <dgm:chPref val="3"/>
        </dgm:presLayoutVars>
      </dgm:prSet>
      <dgm:spPr/>
      <dgm:t>
        <a:bodyPr/>
        <a:lstStyle/>
        <a:p>
          <a:pPr rtl="1"/>
          <a:endParaRPr lang="ar-SA"/>
        </a:p>
      </dgm:t>
    </dgm:pt>
    <dgm:pt modelId="{3350C946-5067-4277-B485-4039F7F4C305}" type="pres">
      <dgm:prSet presAssocID="{05E453F9-312F-4A9D-AB6F-6475CE52CDB2}" presName="rootConnector" presStyleLbl="node2" presStyleIdx="0" presStyleCnt="3"/>
      <dgm:spPr/>
      <dgm:t>
        <a:bodyPr/>
        <a:lstStyle/>
        <a:p>
          <a:pPr rtl="1"/>
          <a:endParaRPr lang="ar-SA"/>
        </a:p>
      </dgm:t>
    </dgm:pt>
    <dgm:pt modelId="{E763E2E7-A098-428D-9E1E-E6319A340EE3}" type="pres">
      <dgm:prSet presAssocID="{05E453F9-312F-4A9D-AB6F-6475CE52CDB2}" presName="hierChild4" presStyleCnt="0"/>
      <dgm:spPr/>
    </dgm:pt>
    <dgm:pt modelId="{3622C485-7051-4AA5-A88C-290675F82193}" type="pres">
      <dgm:prSet presAssocID="{05E453F9-312F-4A9D-AB6F-6475CE52CDB2}" presName="hierChild5" presStyleCnt="0"/>
      <dgm:spPr/>
    </dgm:pt>
    <dgm:pt modelId="{3CA4CAA9-5E2D-455A-87FD-2D2DC2670541}" type="pres">
      <dgm:prSet presAssocID="{E96436E3-7F0F-4498-8DF2-596B9DDC9E1C}" presName="Name37" presStyleLbl="parChTrans1D2" presStyleIdx="1" presStyleCnt="3"/>
      <dgm:spPr/>
      <dgm:t>
        <a:bodyPr/>
        <a:lstStyle/>
        <a:p>
          <a:pPr rtl="1"/>
          <a:endParaRPr lang="ar-SA"/>
        </a:p>
      </dgm:t>
    </dgm:pt>
    <dgm:pt modelId="{444D0FD2-5165-4245-B87A-35BB99C465F8}" type="pres">
      <dgm:prSet presAssocID="{3D394422-047E-469C-8080-9DF5C75EC2D9}" presName="hierRoot2" presStyleCnt="0">
        <dgm:presLayoutVars>
          <dgm:hierBranch val="init"/>
        </dgm:presLayoutVars>
      </dgm:prSet>
      <dgm:spPr/>
    </dgm:pt>
    <dgm:pt modelId="{4954303C-C9FA-477C-9B4F-B486F50B8A22}" type="pres">
      <dgm:prSet presAssocID="{3D394422-047E-469C-8080-9DF5C75EC2D9}" presName="rootComposite" presStyleCnt="0"/>
      <dgm:spPr/>
    </dgm:pt>
    <dgm:pt modelId="{68B6D22F-8F75-4882-B25C-A7DDABB4D4ED}" type="pres">
      <dgm:prSet presAssocID="{3D394422-047E-469C-8080-9DF5C75EC2D9}" presName="rootText" presStyleLbl="node2" presStyleIdx="1" presStyleCnt="3">
        <dgm:presLayoutVars>
          <dgm:chPref val="3"/>
        </dgm:presLayoutVars>
      </dgm:prSet>
      <dgm:spPr/>
      <dgm:t>
        <a:bodyPr/>
        <a:lstStyle/>
        <a:p>
          <a:pPr rtl="1"/>
          <a:endParaRPr lang="ar-SA"/>
        </a:p>
      </dgm:t>
    </dgm:pt>
    <dgm:pt modelId="{AE3B41EB-5F6B-4D5E-899F-5966BD44B829}" type="pres">
      <dgm:prSet presAssocID="{3D394422-047E-469C-8080-9DF5C75EC2D9}" presName="rootConnector" presStyleLbl="node2" presStyleIdx="1" presStyleCnt="3"/>
      <dgm:spPr/>
      <dgm:t>
        <a:bodyPr/>
        <a:lstStyle/>
        <a:p>
          <a:pPr rtl="1"/>
          <a:endParaRPr lang="ar-SA"/>
        </a:p>
      </dgm:t>
    </dgm:pt>
    <dgm:pt modelId="{DFFA31B6-9452-4857-A17B-0A76E81BDBCE}" type="pres">
      <dgm:prSet presAssocID="{3D394422-047E-469C-8080-9DF5C75EC2D9}" presName="hierChild4" presStyleCnt="0"/>
      <dgm:spPr/>
    </dgm:pt>
    <dgm:pt modelId="{7D0F4263-0832-4A17-8E01-38639C6EA289}" type="pres">
      <dgm:prSet presAssocID="{3D394422-047E-469C-8080-9DF5C75EC2D9}" presName="hierChild5" presStyleCnt="0"/>
      <dgm:spPr/>
    </dgm:pt>
    <dgm:pt modelId="{2D619CC4-7802-42D6-AF59-12326C286F7B}" type="pres">
      <dgm:prSet presAssocID="{94C22E45-97CB-4BDA-A626-6083BB4E28A4}" presName="Name37" presStyleLbl="parChTrans1D2" presStyleIdx="2" presStyleCnt="3"/>
      <dgm:spPr/>
      <dgm:t>
        <a:bodyPr/>
        <a:lstStyle/>
        <a:p>
          <a:pPr rtl="1"/>
          <a:endParaRPr lang="ar-SA"/>
        </a:p>
      </dgm:t>
    </dgm:pt>
    <dgm:pt modelId="{BDEE19F1-8D0B-48DC-ACF3-1A5C2CD40CC0}" type="pres">
      <dgm:prSet presAssocID="{B89ABCDA-7BB9-4346-9D57-BF1FD76FB271}" presName="hierRoot2" presStyleCnt="0">
        <dgm:presLayoutVars>
          <dgm:hierBranch val="init"/>
        </dgm:presLayoutVars>
      </dgm:prSet>
      <dgm:spPr/>
    </dgm:pt>
    <dgm:pt modelId="{F6D20C9C-689C-45F6-8E18-90943C49423B}" type="pres">
      <dgm:prSet presAssocID="{B89ABCDA-7BB9-4346-9D57-BF1FD76FB271}" presName="rootComposite" presStyleCnt="0"/>
      <dgm:spPr/>
    </dgm:pt>
    <dgm:pt modelId="{26CF6372-84D1-4DF0-982C-E058B73B17FA}" type="pres">
      <dgm:prSet presAssocID="{B89ABCDA-7BB9-4346-9D57-BF1FD76FB271}" presName="rootText" presStyleLbl="node2" presStyleIdx="2" presStyleCnt="3">
        <dgm:presLayoutVars>
          <dgm:chPref val="3"/>
        </dgm:presLayoutVars>
      </dgm:prSet>
      <dgm:spPr/>
      <dgm:t>
        <a:bodyPr/>
        <a:lstStyle/>
        <a:p>
          <a:pPr rtl="1"/>
          <a:endParaRPr lang="ar-SA"/>
        </a:p>
      </dgm:t>
    </dgm:pt>
    <dgm:pt modelId="{7E94C070-BB5E-4CEE-87F2-FEBA3D2A1D99}" type="pres">
      <dgm:prSet presAssocID="{B89ABCDA-7BB9-4346-9D57-BF1FD76FB271}" presName="rootConnector" presStyleLbl="node2" presStyleIdx="2" presStyleCnt="3"/>
      <dgm:spPr/>
      <dgm:t>
        <a:bodyPr/>
        <a:lstStyle/>
        <a:p>
          <a:pPr rtl="1"/>
          <a:endParaRPr lang="ar-SA"/>
        </a:p>
      </dgm:t>
    </dgm:pt>
    <dgm:pt modelId="{27E088D2-6B4A-4A66-B529-D4E93A2EAC5D}" type="pres">
      <dgm:prSet presAssocID="{B89ABCDA-7BB9-4346-9D57-BF1FD76FB271}" presName="hierChild4" presStyleCnt="0"/>
      <dgm:spPr/>
    </dgm:pt>
    <dgm:pt modelId="{99947F45-852E-4987-8BC6-94E3AE4EE2EB}" type="pres">
      <dgm:prSet presAssocID="{B89ABCDA-7BB9-4346-9D57-BF1FD76FB271}" presName="hierChild5" presStyleCnt="0"/>
      <dgm:spPr/>
    </dgm:pt>
    <dgm:pt modelId="{C0490DB2-F412-45C6-832B-F9BCFF8D73D9}" type="pres">
      <dgm:prSet presAssocID="{1A719992-38A7-466F-B8DF-DCD9CA165042}" presName="hierChild3" presStyleCnt="0"/>
      <dgm:spPr/>
    </dgm:pt>
  </dgm:ptLst>
  <dgm:cxnLst>
    <dgm:cxn modelId="{52C287CA-A83B-46C0-B4DD-B83E4B846E89}" type="presOf" srcId="{E96436E3-7F0F-4498-8DF2-596B9DDC9E1C}" destId="{3CA4CAA9-5E2D-455A-87FD-2D2DC2670541}" srcOrd="0" destOrd="0" presId="urn:microsoft.com/office/officeart/2005/8/layout/orgChart1"/>
    <dgm:cxn modelId="{B960D14D-9CFA-4116-A69F-A615BE8A04A8}" srcId="{1A719992-38A7-466F-B8DF-DCD9CA165042}" destId="{05E453F9-312F-4A9D-AB6F-6475CE52CDB2}" srcOrd="0" destOrd="0" parTransId="{07A91C27-E87B-4BF8-A07B-4A9B154DB08D}" sibTransId="{8A21724C-7A01-4635-9EBD-97126916D87F}"/>
    <dgm:cxn modelId="{5670161A-0A66-4CDA-902E-070E0CFAD2D4}" srcId="{530945CE-8A67-4B82-8803-2C69724121F8}" destId="{1A719992-38A7-466F-B8DF-DCD9CA165042}" srcOrd="0" destOrd="0" parTransId="{7AF8B95F-147C-44D2-AE3F-122A050B28C6}" sibTransId="{0F73DE51-45B9-49CB-96BE-C0167E6D425B}"/>
    <dgm:cxn modelId="{1E2150C9-F4C5-489B-8F54-7AFE6FA598ED}" type="presOf" srcId="{1A719992-38A7-466F-B8DF-DCD9CA165042}" destId="{43164E15-FADB-4633-9740-29675E9D99E1}" srcOrd="0" destOrd="0" presId="urn:microsoft.com/office/officeart/2005/8/layout/orgChart1"/>
    <dgm:cxn modelId="{D51FB456-F143-4B9A-ACBD-E2799B70C918}" type="presOf" srcId="{B89ABCDA-7BB9-4346-9D57-BF1FD76FB271}" destId="{7E94C070-BB5E-4CEE-87F2-FEBA3D2A1D99}" srcOrd="1" destOrd="0" presId="urn:microsoft.com/office/officeart/2005/8/layout/orgChart1"/>
    <dgm:cxn modelId="{B5B8B1A1-119B-4AD9-BB77-D00228D95A61}" type="presOf" srcId="{05E453F9-312F-4A9D-AB6F-6475CE52CDB2}" destId="{3350C946-5067-4277-B485-4039F7F4C305}" srcOrd="1" destOrd="0" presId="urn:microsoft.com/office/officeart/2005/8/layout/orgChart1"/>
    <dgm:cxn modelId="{B9F6302F-362D-48B8-B4F5-B826714988E8}" srcId="{1A719992-38A7-466F-B8DF-DCD9CA165042}" destId="{B89ABCDA-7BB9-4346-9D57-BF1FD76FB271}" srcOrd="2" destOrd="0" parTransId="{94C22E45-97CB-4BDA-A626-6083BB4E28A4}" sibTransId="{FDAE2A31-3B36-417A-9FCE-3486B3CD2FEE}"/>
    <dgm:cxn modelId="{CA8713DE-3EED-4F77-B733-3E621EDFC3FC}" type="presOf" srcId="{3D394422-047E-469C-8080-9DF5C75EC2D9}" destId="{68B6D22F-8F75-4882-B25C-A7DDABB4D4ED}" srcOrd="0" destOrd="0" presId="urn:microsoft.com/office/officeart/2005/8/layout/orgChart1"/>
    <dgm:cxn modelId="{13328525-5C4F-4F43-83FF-D30F7244244B}" type="presOf" srcId="{94C22E45-97CB-4BDA-A626-6083BB4E28A4}" destId="{2D619CC4-7802-42D6-AF59-12326C286F7B}" srcOrd="0" destOrd="0" presId="urn:microsoft.com/office/officeart/2005/8/layout/orgChart1"/>
    <dgm:cxn modelId="{5250D796-A030-41B0-B52F-B871E0373408}" type="presOf" srcId="{3D394422-047E-469C-8080-9DF5C75EC2D9}" destId="{AE3B41EB-5F6B-4D5E-899F-5966BD44B829}" srcOrd="1" destOrd="0" presId="urn:microsoft.com/office/officeart/2005/8/layout/orgChart1"/>
    <dgm:cxn modelId="{D7167730-821C-4DCD-A995-1E50F3058D50}" type="presOf" srcId="{1A719992-38A7-466F-B8DF-DCD9CA165042}" destId="{B385A25C-B628-4CEF-A654-49C03F307658}" srcOrd="1" destOrd="0" presId="urn:microsoft.com/office/officeart/2005/8/layout/orgChart1"/>
    <dgm:cxn modelId="{4F39A125-B9C5-45F7-9704-2406727FB8EF}" type="presOf" srcId="{530945CE-8A67-4B82-8803-2C69724121F8}" destId="{7E0E66A2-6B04-4C35-924E-62E602421958}" srcOrd="0" destOrd="0" presId="urn:microsoft.com/office/officeart/2005/8/layout/orgChart1"/>
    <dgm:cxn modelId="{3D40CEC4-DE4D-4365-A1FD-07D3A8B0FAB0}" type="presOf" srcId="{07A91C27-E87B-4BF8-A07B-4A9B154DB08D}" destId="{39677C9B-D7F4-4FBE-A68A-11630D626F16}" srcOrd="0" destOrd="0" presId="urn:microsoft.com/office/officeart/2005/8/layout/orgChart1"/>
    <dgm:cxn modelId="{509F3BA5-7C68-4544-8A5D-A2B310B6EC8B}" srcId="{1A719992-38A7-466F-B8DF-DCD9CA165042}" destId="{3D394422-047E-469C-8080-9DF5C75EC2D9}" srcOrd="1" destOrd="0" parTransId="{E96436E3-7F0F-4498-8DF2-596B9DDC9E1C}" sibTransId="{81097F7C-D2BD-4598-9F4D-CD76741B442E}"/>
    <dgm:cxn modelId="{7B5D230C-833F-4C81-B467-C8B079395809}" type="presOf" srcId="{05E453F9-312F-4A9D-AB6F-6475CE52CDB2}" destId="{18925256-443F-4490-8E0D-ED39F33C0D63}" srcOrd="0" destOrd="0" presId="urn:microsoft.com/office/officeart/2005/8/layout/orgChart1"/>
    <dgm:cxn modelId="{F8CB3BEA-38FA-4FBE-87FE-E6E553476AFA}" type="presOf" srcId="{B89ABCDA-7BB9-4346-9D57-BF1FD76FB271}" destId="{26CF6372-84D1-4DF0-982C-E058B73B17FA}" srcOrd="0" destOrd="0" presId="urn:microsoft.com/office/officeart/2005/8/layout/orgChart1"/>
    <dgm:cxn modelId="{20EADED0-B6E0-47AF-B770-378B7169A171}" type="presParOf" srcId="{7E0E66A2-6B04-4C35-924E-62E602421958}" destId="{DD34F84C-6305-4517-B375-E00AEBC2B875}" srcOrd="0" destOrd="0" presId="urn:microsoft.com/office/officeart/2005/8/layout/orgChart1"/>
    <dgm:cxn modelId="{9DEFBE76-D5D3-46DD-9353-41A6DFBDAB19}" type="presParOf" srcId="{DD34F84C-6305-4517-B375-E00AEBC2B875}" destId="{DAB2E8E7-3C05-4560-8A44-48B08F46277F}" srcOrd="0" destOrd="0" presId="urn:microsoft.com/office/officeart/2005/8/layout/orgChart1"/>
    <dgm:cxn modelId="{7BFDDB1C-91A2-491B-B052-8C2413FFDC48}" type="presParOf" srcId="{DAB2E8E7-3C05-4560-8A44-48B08F46277F}" destId="{43164E15-FADB-4633-9740-29675E9D99E1}" srcOrd="0" destOrd="0" presId="urn:microsoft.com/office/officeart/2005/8/layout/orgChart1"/>
    <dgm:cxn modelId="{50610A2C-1732-415B-A3B5-4BB47309E5E1}" type="presParOf" srcId="{DAB2E8E7-3C05-4560-8A44-48B08F46277F}" destId="{B385A25C-B628-4CEF-A654-49C03F307658}" srcOrd="1" destOrd="0" presId="urn:microsoft.com/office/officeart/2005/8/layout/orgChart1"/>
    <dgm:cxn modelId="{24DDD76E-F9FA-4B83-86BD-14B003267BB2}" type="presParOf" srcId="{DD34F84C-6305-4517-B375-E00AEBC2B875}" destId="{89E421B1-097A-4ABE-B4C0-AF3A951BC8A6}" srcOrd="1" destOrd="0" presId="urn:microsoft.com/office/officeart/2005/8/layout/orgChart1"/>
    <dgm:cxn modelId="{F07B1485-C0FC-4EC8-BB7B-337E47B24476}" type="presParOf" srcId="{89E421B1-097A-4ABE-B4C0-AF3A951BC8A6}" destId="{39677C9B-D7F4-4FBE-A68A-11630D626F16}" srcOrd="0" destOrd="0" presId="urn:microsoft.com/office/officeart/2005/8/layout/orgChart1"/>
    <dgm:cxn modelId="{9FDD8CFE-C506-45FA-AC12-04A1717A7178}" type="presParOf" srcId="{89E421B1-097A-4ABE-B4C0-AF3A951BC8A6}" destId="{CB89BD95-2C18-431B-BBE5-1E8C0FBCCDA2}" srcOrd="1" destOrd="0" presId="urn:microsoft.com/office/officeart/2005/8/layout/orgChart1"/>
    <dgm:cxn modelId="{B4B60848-E504-4BE9-B663-84814D70F1CB}" type="presParOf" srcId="{CB89BD95-2C18-431B-BBE5-1E8C0FBCCDA2}" destId="{82EDB606-34E4-4597-AAFB-0B40B4ECFE89}" srcOrd="0" destOrd="0" presId="urn:microsoft.com/office/officeart/2005/8/layout/orgChart1"/>
    <dgm:cxn modelId="{134A0860-2DD1-46BF-AFF9-7DBFD5211581}" type="presParOf" srcId="{82EDB606-34E4-4597-AAFB-0B40B4ECFE89}" destId="{18925256-443F-4490-8E0D-ED39F33C0D63}" srcOrd="0" destOrd="0" presId="urn:microsoft.com/office/officeart/2005/8/layout/orgChart1"/>
    <dgm:cxn modelId="{DF94BBA1-D285-46D3-BF7B-33E7E463D636}" type="presParOf" srcId="{82EDB606-34E4-4597-AAFB-0B40B4ECFE89}" destId="{3350C946-5067-4277-B485-4039F7F4C305}" srcOrd="1" destOrd="0" presId="urn:microsoft.com/office/officeart/2005/8/layout/orgChart1"/>
    <dgm:cxn modelId="{72C9A690-759F-4B03-83E4-886FFA2883B9}" type="presParOf" srcId="{CB89BD95-2C18-431B-BBE5-1E8C0FBCCDA2}" destId="{E763E2E7-A098-428D-9E1E-E6319A340EE3}" srcOrd="1" destOrd="0" presId="urn:microsoft.com/office/officeart/2005/8/layout/orgChart1"/>
    <dgm:cxn modelId="{F3358234-D818-4DEF-A258-45E9D62F2F92}" type="presParOf" srcId="{CB89BD95-2C18-431B-BBE5-1E8C0FBCCDA2}" destId="{3622C485-7051-4AA5-A88C-290675F82193}" srcOrd="2" destOrd="0" presId="urn:microsoft.com/office/officeart/2005/8/layout/orgChart1"/>
    <dgm:cxn modelId="{A2907E4B-C6BE-4955-A7ED-238A4282BC7A}" type="presParOf" srcId="{89E421B1-097A-4ABE-B4C0-AF3A951BC8A6}" destId="{3CA4CAA9-5E2D-455A-87FD-2D2DC2670541}" srcOrd="2" destOrd="0" presId="urn:microsoft.com/office/officeart/2005/8/layout/orgChart1"/>
    <dgm:cxn modelId="{6FFAC353-FCE3-466A-8423-DF841D7E1AEF}" type="presParOf" srcId="{89E421B1-097A-4ABE-B4C0-AF3A951BC8A6}" destId="{444D0FD2-5165-4245-B87A-35BB99C465F8}" srcOrd="3" destOrd="0" presId="urn:microsoft.com/office/officeart/2005/8/layout/orgChart1"/>
    <dgm:cxn modelId="{87C37903-0E9C-4B23-891F-2DDE7D7BB5E2}" type="presParOf" srcId="{444D0FD2-5165-4245-B87A-35BB99C465F8}" destId="{4954303C-C9FA-477C-9B4F-B486F50B8A22}" srcOrd="0" destOrd="0" presId="urn:microsoft.com/office/officeart/2005/8/layout/orgChart1"/>
    <dgm:cxn modelId="{D1F357DE-C5F0-467B-A7BC-50C199759C32}" type="presParOf" srcId="{4954303C-C9FA-477C-9B4F-B486F50B8A22}" destId="{68B6D22F-8F75-4882-B25C-A7DDABB4D4ED}" srcOrd="0" destOrd="0" presId="urn:microsoft.com/office/officeart/2005/8/layout/orgChart1"/>
    <dgm:cxn modelId="{D62305A4-FEF8-424D-8247-930694CB9297}" type="presParOf" srcId="{4954303C-C9FA-477C-9B4F-B486F50B8A22}" destId="{AE3B41EB-5F6B-4D5E-899F-5966BD44B829}" srcOrd="1" destOrd="0" presId="urn:microsoft.com/office/officeart/2005/8/layout/orgChart1"/>
    <dgm:cxn modelId="{126BDF40-6317-49E2-8666-292CA31D4AC0}" type="presParOf" srcId="{444D0FD2-5165-4245-B87A-35BB99C465F8}" destId="{DFFA31B6-9452-4857-A17B-0A76E81BDBCE}" srcOrd="1" destOrd="0" presId="urn:microsoft.com/office/officeart/2005/8/layout/orgChart1"/>
    <dgm:cxn modelId="{71F51DA4-82EB-4BB6-9D6B-1F51AA611E79}" type="presParOf" srcId="{444D0FD2-5165-4245-B87A-35BB99C465F8}" destId="{7D0F4263-0832-4A17-8E01-38639C6EA289}" srcOrd="2" destOrd="0" presId="urn:microsoft.com/office/officeart/2005/8/layout/orgChart1"/>
    <dgm:cxn modelId="{FB1738FF-EE8B-49BA-985A-4BD897144509}" type="presParOf" srcId="{89E421B1-097A-4ABE-B4C0-AF3A951BC8A6}" destId="{2D619CC4-7802-42D6-AF59-12326C286F7B}" srcOrd="4" destOrd="0" presId="urn:microsoft.com/office/officeart/2005/8/layout/orgChart1"/>
    <dgm:cxn modelId="{D5884557-35A8-4631-A8A6-114CF7A8F378}" type="presParOf" srcId="{89E421B1-097A-4ABE-B4C0-AF3A951BC8A6}" destId="{BDEE19F1-8D0B-48DC-ACF3-1A5C2CD40CC0}" srcOrd="5" destOrd="0" presId="urn:microsoft.com/office/officeart/2005/8/layout/orgChart1"/>
    <dgm:cxn modelId="{86C8C598-65CE-43F7-8E47-8A9452F16676}" type="presParOf" srcId="{BDEE19F1-8D0B-48DC-ACF3-1A5C2CD40CC0}" destId="{F6D20C9C-689C-45F6-8E18-90943C49423B}" srcOrd="0" destOrd="0" presId="urn:microsoft.com/office/officeart/2005/8/layout/orgChart1"/>
    <dgm:cxn modelId="{C415EDBB-E131-47BD-8D80-3406D480F2C8}" type="presParOf" srcId="{F6D20C9C-689C-45F6-8E18-90943C49423B}" destId="{26CF6372-84D1-4DF0-982C-E058B73B17FA}" srcOrd="0" destOrd="0" presId="urn:microsoft.com/office/officeart/2005/8/layout/orgChart1"/>
    <dgm:cxn modelId="{331326EE-FAFD-4E96-9F6A-821BCE3D7CCD}" type="presParOf" srcId="{F6D20C9C-689C-45F6-8E18-90943C49423B}" destId="{7E94C070-BB5E-4CEE-87F2-FEBA3D2A1D99}" srcOrd="1" destOrd="0" presId="urn:microsoft.com/office/officeart/2005/8/layout/orgChart1"/>
    <dgm:cxn modelId="{9ECB60A4-8C2F-4B16-93F8-169BD7FBBF09}" type="presParOf" srcId="{BDEE19F1-8D0B-48DC-ACF3-1A5C2CD40CC0}" destId="{27E088D2-6B4A-4A66-B529-D4E93A2EAC5D}" srcOrd="1" destOrd="0" presId="urn:microsoft.com/office/officeart/2005/8/layout/orgChart1"/>
    <dgm:cxn modelId="{32977E02-A7CC-4673-BB2E-0A0ABFB080DD}" type="presParOf" srcId="{BDEE19F1-8D0B-48DC-ACF3-1A5C2CD40CC0}" destId="{99947F45-852E-4987-8BC6-94E3AE4EE2EB}" srcOrd="2" destOrd="0" presId="urn:microsoft.com/office/officeart/2005/8/layout/orgChart1"/>
    <dgm:cxn modelId="{0910F506-FF7F-4521-9837-5BD5186DE6F9}" type="presParOf" srcId="{DD34F84C-6305-4517-B375-E00AEBC2B875}" destId="{C0490DB2-F412-45C6-832B-F9BCFF8D73D9}"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619CC4-7802-42D6-AF59-12326C286F7B}">
      <dsp:nvSpPr>
        <dsp:cNvPr id="0" name=""/>
        <dsp:cNvSpPr/>
      </dsp:nvSpPr>
      <dsp:spPr>
        <a:xfrm>
          <a:off x="4786346" y="1328526"/>
          <a:ext cx="3213167" cy="557657"/>
        </a:xfrm>
        <a:custGeom>
          <a:avLst/>
          <a:gdLst/>
          <a:ahLst/>
          <a:cxnLst/>
          <a:rect l="0" t="0" r="0" b="0"/>
          <a:pathLst>
            <a:path>
              <a:moveTo>
                <a:pt x="0" y="0"/>
              </a:moveTo>
              <a:lnTo>
                <a:pt x="0" y="278828"/>
              </a:lnTo>
              <a:lnTo>
                <a:pt x="3213167" y="278828"/>
              </a:lnTo>
              <a:lnTo>
                <a:pt x="3213167" y="557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A4CAA9-5E2D-455A-87FD-2D2DC2670541}">
      <dsp:nvSpPr>
        <dsp:cNvPr id="0" name=""/>
        <dsp:cNvSpPr/>
      </dsp:nvSpPr>
      <dsp:spPr>
        <a:xfrm>
          <a:off x="4740626" y="1328526"/>
          <a:ext cx="91440" cy="557657"/>
        </a:xfrm>
        <a:custGeom>
          <a:avLst/>
          <a:gdLst/>
          <a:ahLst/>
          <a:cxnLst/>
          <a:rect l="0" t="0" r="0" b="0"/>
          <a:pathLst>
            <a:path>
              <a:moveTo>
                <a:pt x="45720" y="0"/>
              </a:moveTo>
              <a:lnTo>
                <a:pt x="45720" y="557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677C9B-D7F4-4FBE-A68A-11630D626F16}">
      <dsp:nvSpPr>
        <dsp:cNvPr id="0" name=""/>
        <dsp:cNvSpPr/>
      </dsp:nvSpPr>
      <dsp:spPr>
        <a:xfrm>
          <a:off x="1573178" y="1328526"/>
          <a:ext cx="3213167" cy="557657"/>
        </a:xfrm>
        <a:custGeom>
          <a:avLst/>
          <a:gdLst/>
          <a:ahLst/>
          <a:cxnLst/>
          <a:rect l="0" t="0" r="0" b="0"/>
          <a:pathLst>
            <a:path>
              <a:moveTo>
                <a:pt x="3213167" y="0"/>
              </a:moveTo>
              <a:lnTo>
                <a:pt x="3213167" y="278828"/>
              </a:lnTo>
              <a:lnTo>
                <a:pt x="0" y="278828"/>
              </a:lnTo>
              <a:lnTo>
                <a:pt x="0" y="5576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164E15-FADB-4633-9740-29675E9D99E1}">
      <dsp:nvSpPr>
        <dsp:cNvPr id="0" name=""/>
        <dsp:cNvSpPr/>
      </dsp:nvSpPr>
      <dsp:spPr>
        <a:xfrm>
          <a:off x="3458590" y="771"/>
          <a:ext cx="2655510" cy="132775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chemeClr val="accent1"/>
              </a:solidFill>
            </a:rPr>
            <a:t>التزامات التجار</a:t>
          </a:r>
          <a:endParaRPr lang="ar-SA" sz="2800" kern="1200" dirty="0">
            <a:solidFill>
              <a:schemeClr val="accent1"/>
            </a:solidFill>
          </a:endParaRPr>
        </a:p>
      </dsp:txBody>
      <dsp:txXfrm>
        <a:off x="3458590" y="771"/>
        <a:ext cx="2655510" cy="1327755"/>
      </dsp:txXfrm>
    </dsp:sp>
    <dsp:sp modelId="{18925256-443F-4490-8E0D-ED39F33C0D63}">
      <dsp:nvSpPr>
        <dsp:cNvPr id="0" name=""/>
        <dsp:cNvSpPr/>
      </dsp:nvSpPr>
      <dsp:spPr>
        <a:xfrm>
          <a:off x="245422" y="1886183"/>
          <a:ext cx="2655510" cy="132775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3- الاشتراك في الغرفة التجارية والصناعية</a:t>
          </a:r>
          <a:endParaRPr lang="ar-SA" sz="2400" kern="1200" dirty="0"/>
        </a:p>
      </dsp:txBody>
      <dsp:txXfrm>
        <a:off x="245422" y="1886183"/>
        <a:ext cx="2655510" cy="1327755"/>
      </dsp:txXfrm>
    </dsp:sp>
    <dsp:sp modelId="{68B6D22F-8F75-4882-B25C-A7DDABB4D4ED}">
      <dsp:nvSpPr>
        <dsp:cNvPr id="0" name=""/>
        <dsp:cNvSpPr/>
      </dsp:nvSpPr>
      <dsp:spPr>
        <a:xfrm>
          <a:off x="3458590" y="1886183"/>
          <a:ext cx="2655510" cy="132775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2- الالتزام  بالقيد في السجل التجاري</a:t>
          </a:r>
          <a:endParaRPr lang="ar-SA" sz="2400" kern="1200" dirty="0"/>
        </a:p>
      </dsp:txBody>
      <dsp:txXfrm>
        <a:off x="3458590" y="1886183"/>
        <a:ext cx="2655510" cy="1327755"/>
      </dsp:txXfrm>
    </dsp:sp>
    <dsp:sp modelId="{26CF6372-84D1-4DF0-982C-E058B73B17FA}">
      <dsp:nvSpPr>
        <dsp:cNvPr id="0" name=""/>
        <dsp:cNvSpPr/>
      </dsp:nvSpPr>
      <dsp:spPr>
        <a:xfrm>
          <a:off x="6671758" y="1886183"/>
          <a:ext cx="2655510" cy="132775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1- الالتزام بمسك الدفاتر التجارية </a:t>
          </a:r>
          <a:endParaRPr lang="ar-SA" sz="2400" kern="1200" dirty="0"/>
        </a:p>
      </dsp:txBody>
      <dsp:txXfrm>
        <a:off x="6671758" y="1886183"/>
        <a:ext cx="2655510" cy="132775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73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EFE7824-E083-4FAC-8868-BC13445E493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4371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19DC4694-E221-4AE7-914B-AB5F70EB7753}" type="slidenum">
              <a:rPr lang="ar-SA" smtClean="0">
                <a:ea typeface="Majalla UI"/>
                <a:cs typeface="Majalla UI"/>
              </a:rPr>
              <a:pPr fontAlgn="base">
                <a:spcBef>
                  <a:spcPct val="0"/>
                </a:spcBef>
                <a:spcAft>
                  <a:spcPct val="0"/>
                </a:spcAft>
              </a:pPr>
              <a:t>12</a:t>
            </a:fld>
            <a:endParaRPr lang="ar-SA" smtClean="0">
              <a:ea typeface="Majalla UI"/>
              <a:cs typeface="Majalla U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4473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84885B3F-4832-420F-B9FE-C04BDDE93F84}" type="slidenum">
              <a:rPr lang="ar-SA" smtClean="0">
                <a:ea typeface="Majalla UI"/>
                <a:cs typeface="Majalla UI"/>
              </a:rPr>
              <a:pPr fontAlgn="base">
                <a:spcBef>
                  <a:spcPct val="0"/>
                </a:spcBef>
                <a:spcAft>
                  <a:spcPct val="0"/>
                </a:spcAft>
              </a:pPr>
              <a:t>13</a:t>
            </a:fld>
            <a:endParaRPr lang="ar-SA" smtClean="0">
              <a:ea typeface="Majalla UI"/>
              <a:cs typeface="Majalla U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473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97B405C3-B3E6-4BE4-8A3D-27064A57338C}" type="slidenum">
              <a:rPr lang="ar-SA" smtClean="0">
                <a:latin typeface="Calibri" pitchFamily="34" charset="0"/>
                <a:ea typeface="Majalla UI"/>
                <a:cs typeface="Majalla UI"/>
              </a:rPr>
              <a:pPr eaLnBrk="1" fontAlgn="base" hangingPunct="1">
                <a:spcBef>
                  <a:spcPct val="0"/>
                </a:spcBef>
                <a:spcAft>
                  <a:spcPct val="0"/>
                </a:spcAft>
              </a:pPr>
              <a:t>14</a:t>
            </a:fld>
            <a:endParaRPr lang="ar-SA" smtClean="0">
              <a:latin typeface="Calibri" pitchFamily="34" charset="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835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4E6BE1A3-97C8-4449-85AA-E8DBD22BD7D9}"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04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C1C672F2-129D-42AE-8630-5EE71B937380}" type="slidenum">
              <a:rPr lang="ar-SA" smtClean="0">
                <a:ea typeface="Majalla UI"/>
                <a:cs typeface="Majalla UI"/>
              </a:rPr>
              <a:pPr fontAlgn="base">
                <a:spcBef>
                  <a:spcPct val="0"/>
                </a:spcBef>
                <a:spcAft>
                  <a:spcPct val="0"/>
                </a:spcAft>
              </a:pPr>
              <a:t>5</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24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51EA7B0D-E13D-47F5-A02B-0937A694F0F4}" type="slidenum">
              <a:rPr lang="ar-SA" smtClean="0">
                <a:ea typeface="Majalla UI"/>
                <a:cs typeface="Majalla UI"/>
              </a:rPr>
              <a:pPr fontAlgn="base">
                <a:spcBef>
                  <a:spcPct val="0"/>
                </a:spcBef>
                <a:spcAft>
                  <a:spcPct val="0"/>
                </a:spcAft>
              </a:pPr>
              <a:t>6</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552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A2E14755-89A6-4198-8262-3FBCF236889D}"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65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A09B298B-C553-4890-BED2-1EB72A7EBF3E}" type="slidenum">
              <a:rPr lang="ar-SA" smtClean="0">
                <a:ea typeface="Majalla UI"/>
                <a:cs typeface="Majalla UI"/>
              </a:rPr>
              <a:pPr fontAlgn="base">
                <a:spcBef>
                  <a:spcPct val="0"/>
                </a:spcBef>
                <a:spcAft>
                  <a:spcPct val="0"/>
                </a:spcAft>
              </a:pPr>
              <a:t>8</a:t>
            </a:fld>
            <a:endParaRPr lang="ar-SA" smtClean="0">
              <a:ea typeface="Majalla UI"/>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757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B39DA69-79EB-406E-BBE0-1A19A43DBFE3}"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3961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81C92054-37C3-48D0-9570-79201417BFE8}" type="slidenum">
              <a:rPr lang="ar-SA" smtClean="0">
                <a:ea typeface="Majalla UI"/>
                <a:cs typeface="Majalla UI"/>
              </a:rPr>
              <a:pPr fontAlgn="base">
                <a:spcBef>
                  <a:spcPct val="0"/>
                </a:spcBef>
                <a:spcAft>
                  <a:spcPct val="0"/>
                </a:spcAft>
              </a:pPr>
              <a:t>10</a:t>
            </a:fld>
            <a:endParaRPr lang="ar-SA" smtClean="0">
              <a:ea typeface="Majalla UI"/>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4166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C23658D9-8B95-4C83-9B3F-68E8E7C8C27C}" type="slidenum">
              <a:rPr lang="ar-SA" smtClean="0">
                <a:ea typeface="Majalla UI"/>
                <a:cs typeface="Majalla UI"/>
              </a:rPr>
              <a:pPr fontAlgn="base">
                <a:spcBef>
                  <a:spcPct val="0"/>
                </a:spcBef>
                <a:spcAft>
                  <a:spcPct val="0"/>
                </a:spcAft>
              </a:pPr>
              <a:t>11</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91"/>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66"/>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629"/>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547813" y="0"/>
            <a:ext cx="6887766"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a:solidFill>
                  <a:srgbClr val="FF0000"/>
                </a:solidFill>
              </a:rPr>
              <a:t>- الجزاء </a:t>
            </a:r>
            <a:r>
              <a:rPr lang="ar-SA" sz="2400" b="1" dirty="0" smtClean="0">
                <a:solidFill>
                  <a:srgbClr val="FF0000"/>
                </a:solidFill>
              </a:rPr>
              <a:t>على </a:t>
            </a:r>
            <a:r>
              <a:rPr lang="ar-SA" sz="2400" b="1" dirty="0">
                <a:solidFill>
                  <a:srgbClr val="FF0000"/>
                </a:solidFill>
              </a:rPr>
              <a:t>مخالفة الأحكام الخاصة بالدفاتر </a:t>
            </a:r>
            <a:r>
              <a:rPr lang="ar-SA" sz="2400" b="1" dirty="0" smtClean="0">
                <a:solidFill>
                  <a:srgbClr val="FF0000"/>
                </a:solidFill>
              </a:rPr>
              <a:t>التجارية</a:t>
            </a:r>
            <a:endParaRPr lang="en-US" sz="2400" b="1" dirty="0">
              <a:solidFill>
                <a:srgbClr val="2D07CF"/>
              </a:solidFill>
            </a:endParaRPr>
          </a:p>
        </p:txBody>
      </p:sp>
      <p:sp>
        <p:nvSpPr>
          <p:cNvPr id="3" name="Rectangle 3"/>
          <p:cNvSpPr txBox="1">
            <a:spLocks noRot="1" noChangeArrowheads="1"/>
          </p:cNvSpPr>
          <p:nvPr/>
        </p:nvSpPr>
        <p:spPr>
          <a:xfrm>
            <a:off x="166654" y="857232"/>
            <a:ext cx="9572692"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rgbClr val="2D07CF"/>
                </a:solidFill>
              </a:rPr>
              <a:t>يترتب علي عدم مسك التاجر الدفاتر التجارية أو عدم مراعاة قواعد </a:t>
            </a:r>
            <a:r>
              <a:rPr lang="ar-SA" sz="2400" dirty="0" smtClean="0">
                <a:ln>
                  <a:solidFill>
                    <a:sysClr val="windowText" lastClr="000000"/>
                  </a:solidFill>
                </a:ln>
                <a:solidFill>
                  <a:srgbClr val="2D07CF"/>
                </a:solidFill>
              </a:rPr>
              <a:t>انتظامها، </a:t>
            </a:r>
            <a:r>
              <a:rPr lang="ar-SA" sz="2400" dirty="0">
                <a:ln>
                  <a:solidFill>
                    <a:sysClr val="windowText" lastClr="000000"/>
                  </a:solidFill>
                </a:ln>
                <a:solidFill>
                  <a:srgbClr val="2D07CF"/>
                </a:solidFill>
              </a:rPr>
              <a:t>تعرض التاجر لجزاءات جنائية وجزاءات مدنية. </a:t>
            </a:r>
            <a:endParaRPr lang="en-US" sz="2400" dirty="0">
              <a:ln>
                <a:solidFill>
                  <a:sysClr val="windowText" lastClr="000000"/>
                </a:solidFill>
              </a:ln>
              <a:solidFill>
                <a:srgbClr val="2D07CF"/>
              </a:solidFill>
            </a:endParaRPr>
          </a:p>
        </p:txBody>
      </p:sp>
      <p:sp>
        <p:nvSpPr>
          <p:cNvPr id="4" name="Rectangle 3"/>
          <p:cNvSpPr txBox="1">
            <a:spLocks noRot="1" noChangeArrowheads="1"/>
          </p:cNvSpPr>
          <p:nvPr/>
        </p:nvSpPr>
        <p:spPr>
          <a:xfrm>
            <a:off x="166654" y="1928802"/>
            <a:ext cx="9572692" cy="200026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rgbClr val="FF0000"/>
                </a:solidFill>
              </a:rPr>
              <a:t>الجزاءات الجنائية</a:t>
            </a:r>
            <a:r>
              <a:rPr lang="ar-SA" sz="2400" b="1" dirty="0" smtClean="0">
                <a:solidFill>
                  <a:srgbClr val="FF0000"/>
                </a:solidFill>
              </a:rPr>
              <a:t>: </a:t>
            </a:r>
            <a:r>
              <a:rPr lang="ar-SA" sz="2400" dirty="0" smtClean="0">
                <a:ln>
                  <a:solidFill>
                    <a:sysClr val="windowText" lastClr="000000"/>
                  </a:solidFill>
                </a:ln>
                <a:solidFill>
                  <a:srgbClr val="2D07CF"/>
                </a:solidFill>
              </a:rPr>
              <a:t>إذا </a:t>
            </a:r>
            <a:r>
              <a:rPr lang="ar-SA" sz="2400" dirty="0">
                <a:ln>
                  <a:solidFill>
                    <a:sysClr val="windowText" lastClr="000000"/>
                  </a:solidFill>
                </a:ln>
                <a:solidFill>
                  <a:srgbClr val="2D07CF"/>
                </a:solidFill>
              </a:rPr>
              <a:t>خالف التاجر الأحكام المنصوص عليها في نظام الدفاتر التجارية بأن لم يمسك دفاتر </a:t>
            </a:r>
            <a:r>
              <a:rPr lang="ar-SA" sz="2400" dirty="0" smtClean="0">
                <a:ln>
                  <a:solidFill>
                    <a:sysClr val="windowText" lastClr="000000"/>
                  </a:solidFill>
                </a:ln>
                <a:solidFill>
                  <a:srgbClr val="2D07CF"/>
                </a:solidFill>
              </a:rPr>
              <a:t>أصلا، أو </a:t>
            </a:r>
            <a:r>
              <a:rPr lang="ar-SA" sz="2400" dirty="0">
                <a:ln>
                  <a:solidFill>
                    <a:sysClr val="windowText" lastClr="000000"/>
                  </a:solidFill>
                </a:ln>
                <a:solidFill>
                  <a:srgbClr val="2D07CF"/>
                </a:solidFill>
              </a:rPr>
              <a:t>كانت دفاتره غير كافية ولا تتناسب مع طبيعة </a:t>
            </a:r>
            <a:r>
              <a:rPr lang="ar-SA" sz="2400" dirty="0" smtClean="0">
                <a:ln>
                  <a:solidFill>
                    <a:sysClr val="windowText" lastClr="000000"/>
                  </a:solidFill>
                </a:ln>
                <a:solidFill>
                  <a:srgbClr val="2D07CF"/>
                </a:solidFill>
              </a:rPr>
              <a:t>تجارته، أو </a:t>
            </a:r>
            <a:r>
              <a:rPr lang="ar-SA" sz="2400" dirty="0">
                <a:ln>
                  <a:solidFill>
                    <a:sysClr val="windowText" lastClr="000000"/>
                  </a:solidFill>
                </a:ln>
                <a:solidFill>
                  <a:srgbClr val="2D07CF"/>
                </a:solidFill>
              </a:rPr>
              <a:t>كانت دفاتره غير </a:t>
            </a:r>
            <a:r>
              <a:rPr lang="ar-SA" sz="2400" dirty="0" smtClean="0">
                <a:ln>
                  <a:solidFill>
                    <a:sysClr val="windowText" lastClr="000000"/>
                  </a:solidFill>
                </a:ln>
                <a:solidFill>
                  <a:srgbClr val="2D07CF"/>
                </a:solidFill>
              </a:rPr>
              <a:t>منتظمة، كذلك </a:t>
            </a:r>
            <a:r>
              <a:rPr lang="ar-SA" sz="2400" dirty="0">
                <a:ln>
                  <a:solidFill>
                    <a:sysClr val="windowText" lastClr="000000"/>
                  </a:solidFill>
                </a:ln>
                <a:solidFill>
                  <a:srgbClr val="2D07CF"/>
                </a:solidFill>
              </a:rPr>
              <a:t>إذا لم يحتفظ  بدفاتره المدة القانونية فإنه يتعرض لجزاء جنائي وهو الغرامة التي التي لا تقل عن خمسة آلاف ريال ولا تزيد عن خمسين ألف ريال</a:t>
            </a:r>
            <a:r>
              <a:rPr lang="ar-SA" sz="2400" dirty="0" smtClean="0">
                <a:ln>
                  <a:solidFill>
                    <a:sysClr val="windowText" lastClr="000000"/>
                  </a:solidFill>
                </a:ln>
                <a:solidFill>
                  <a:srgbClr val="2D07CF"/>
                </a:solidFill>
              </a:rPr>
              <a:t>. وفي حالة إفلاس التاجر فإن عدم وجود دفاتر تجارية منتظمة لديه له أثر في اعتباره مفلسا بالتدليس أو التقصير. </a:t>
            </a:r>
            <a:endParaRPr lang="en-US" sz="2400" dirty="0" smtClean="0">
              <a:ln>
                <a:solidFill>
                  <a:sysClr val="windowText" lastClr="000000"/>
                </a:solidFill>
              </a:ln>
              <a:solidFill>
                <a:srgbClr val="2D07CF"/>
              </a:solidFill>
            </a:endParaRPr>
          </a:p>
          <a:p>
            <a:pPr algn="just">
              <a:defRPr/>
            </a:pPr>
            <a:endParaRPr lang="en-US" sz="2400" dirty="0">
              <a:ln>
                <a:solidFill>
                  <a:sysClr val="windowText" lastClr="000000"/>
                </a:solidFill>
              </a:ln>
              <a:solidFill>
                <a:srgbClr val="2D07CF"/>
              </a:solidFill>
            </a:endParaRPr>
          </a:p>
        </p:txBody>
      </p:sp>
      <p:sp>
        <p:nvSpPr>
          <p:cNvPr id="7" name="Rectangle 3"/>
          <p:cNvSpPr txBox="1">
            <a:spLocks noRot="1" noChangeArrowheads="1"/>
          </p:cNvSpPr>
          <p:nvPr/>
        </p:nvSpPr>
        <p:spPr>
          <a:xfrm>
            <a:off x="166654" y="4143380"/>
            <a:ext cx="9572692" cy="135732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ب-الجزاءات المدنية: </a:t>
            </a:r>
            <a:r>
              <a:rPr lang="ar-SA" sz="2400" dirty="0" smtClean="0">
                <a:ln>
                  <a:solidFill>
                    <a:sysClr val="windowText" lastClr="000000"/>
                  </a:solidFill>
                </a:ln>
                <a:solidFill>
                  <a:srgbClr val="2D07CF"/>
                </a:solidFill>
              </a:rPr>
              <a:t>يتمثل </a:t>
            </a:r>
            <a:r>
              <a:rPr lang="ar-SA" sz="2400" dirty="0">
                <a:ln>
                  <a:solidFill>
                    <a:sysClr val="windowText" lastClr="000000"/>
                  </a:solidFill>
                </a:ln>
                <a:solidFill>
                  <a:srgbClr val="2D07CF"/>
                </a:solidFill>
              </a:rPr>
              <a:t>الجزاء المدني عند مخالفة التاجر لأحكام الدفاتر التجارية في عدم الأخذ بالدفاتر غير المنتظمة كدليل في الإثبات في أغلب الحالات</a:t>
            </a:r>
            <a:r>
              <a:rPr lang="ar-SA" sz="2400" dirty="0" smtClean="0">
                <a:ln>
                  <a:solidFill>
                    <a:sysClr val="windowText" lastClr="000000"/>
                  </a:solidFill>
                </a:ln>
                <a:solidFill>
                  <a:srgbClr val="2D07CF"/>
                </a:solidFill>
              </a:rPr>
              <a:t>. هذا </a:t>
            </a:r>
            <a:r>
              <a:rPr lang="ar-SA" sz="2400" dirty="0">
                <a:ln>
                  <a:solidFill>
                    <a:sysClr val="windowText" lastClr="000000"/>
                  </a:solidFill>
                </a:ln>
                <a:solidFill>
                  <a:srgbClr val="2D07CF"/>
                </a:solidFill>
              </a:rPr>
              <a:t>بالإضافة إلي حرمان التاجر من الصلح الواقي من </a:t>
            </a:r>
            <a:r>
              <a:rPr lang="ar-SA" sz="2400" dirty="0" smtClean="0">
                <a:ln>
                  <a:solidFill>
                    <a:sysClr val="windowText" lastClr="000000"/>
                  </a:solidFill>
                </a:ln>
                <a:solidFill>
                  <a:srgbClr val="2D07CF"/>
                </a:solidFill>
              </a:rPr>
              <a:t>الإفلاس، وخضوعه </a:t>
            </a:r>
            <a:r>
              <a:rPr lang="ar-SA" sz="2400" dirty="0">
                <a:ln>
                  <a:solidFill>
                    <a:sysClr val="windowText" lastClr="000000"/>
                  </a:solidFill>
                </a:ln>
                <a:solidFill>
                  <a:srgbClr val="2D07CF"/>
                </a:solidFill>
              </a:rPr>
              <a:t>للتقدير الجزافي </a:t>
            </a:r>
            <a:r>
              <a:rPr lang="ar-SA" sz="2400" dirty="0" smtClean="0">
                <a:ln>
                  <a:solidFill>
                    <a:sysClr val="windowText" lastClr="000000"/>
                  </a:solidFill>
                </a:ln>
                <a:solidFill>
                  <a:srgbClr val="2D07CF"/>
                </a:solidFill>
              </a:rPr>
              <a:t>للضريبة.</a:t>
            </a:r>
            <a:endParaRPr lang="ar-SA" sz="2400" dirty="0">
              <a:ln>
                <a:solidFill>
                  <a:sysClr val="windowText" lastClr="000000"/>
                </a:solidFill>
              </a:ln>
              <a:solidFill>
                <a:srgbClr val="2D07CF"/>
              </a:solidFill>
            </a:endParaRPr>
          </a:p>
          <a:p>
            <a:pPr algn="just">
              <a:defRPr/>
            </a:pPr>
            <a:endParaRPr lang="en-US" sz="2400" dirty="0">
              <a:ln>
                <a:solidFill>
                  <a:sysClr val="windowText" lastClr="000000"/>
                </a:solidFill>
              </a:ln>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166918" y="0"/>
            <a:ext cx="5959078"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حجية </a:t>
            </a:r>
            <a:r>
              <a:rPr lang="ar-SA" sz="2800" b="1" dirty="0">
                <a:solidFill>
                  <a:srgbClr val="FF0000"/>
                </a:solidFill>
              </a:rPr>
              <a:t>الدفاتر التجارية في </a:t>
            </a:r>
            <a:r>
              <a:rPr lang="ar-SA" sz="2800" b="1" dirty="0" smtClean="0">
                <a:solidFill>
                  <a:srgbClr val="FF0000"/>
                </a:solidFill>
              </a:rPr>
              <a:t>الإثبات</a:t>
            </a:r>
            <a:endParaRPr lang="en-US" sz="2800" b="1" dirty="0">
              <a:solidFill>
                <a:srgbClr val="2D07CF"/>
              </a:solidFill>
            </a:endParaRPr>
          </a:p>
        </p:txBody>
      </p:sp>
      <p:sp>
        <p:nvSpPr>
          <p:cNvPr id="3" name="Rectangle 3"/>
          <p:cNvSpPr txBox="1">
            <a:spLocks noRot="1" noChangeArrowheads="1"/>
          </p:cNvSpPr>
          <p:nvPr/>
        </p:nvSpPr>
        <p:spPr>
          <a:xfrm>
            <a:off x="166654" y="642918"/>
            <a:ext cx="9572692"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rgbClr val="2D07CF"/>
                </a:solidFill>
              </a:rPr>
              <a:t>اهتمت تشريعات غالبية الدول بإعطاء الدفاتر التجارية أهمية خاصة في الإثبات لمصلحة التاجر أو ضد مصلحته.</a:t>
            </a:r>
            <a:endParaRPr lang="en-US" sz="2400" dirty="0">
              <a:ln>
                <a:solidFill>
                  <a:sysClr val="windowText" lastClr="000000"/>
                </a:solidFill>
              </a:ln>
              <a:solidFill>
                <a:srgbClr val="2D07CF"/>
              </a:solidFill>
            </a:endParaRPr>
          </a:p>
        </p:txBody>
      </p:sp>
      <p:sp>
        <p:nvSpPr>
          <p:cNvPr id="6" name="Rectangle 3"/>
          <p:cNvSpPr txBox="1">
            <a:spLocks noRot="1" noChangeArrowheads="1"/>
          </p:cNvSpPr>
          <p:nvPr/>
        </p:nvSpPr>
        <p:spPr>
          <a:xfrm>
            <a:off x="166654" y="1714488"/>
            <a:ext cx="9572692" cy="164307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أولا :دور الدفاتر التجارية في الإثبات لمصلحة التاجر:</a:t>
            </a:r>
            <a:r>
              <a:rPr lang="ar-SA" sz="2400" dirty="0" smtClean="0">
                <a:ln>
                  <a:solidFill>
                    <a:sysClr val="windowText" lastClr="000000"/>
                  </a:solidFill>
                </a:ln>
                <a:solidFill>
                  <a:srgbClr val="2D07CF"/>
                </a:solidFill>
              </a:rPr>
              <a:t>الأصل </a:t>
            </a:r>
            <a:r>
              <a:rPr lang="ar-SA" sz="2400" dirty="0">
                <a:ln>
                  <a:solidFill>
                    <a:sysClr val="windowText" lastClr="000000"/>
                  </a:solidFill>
                </a:ln>
                <a:solidFill>
                  <a:srgbClr val="2D07CF"/>
                </a:solidFill>
              </a:rPr>
              <a:t>أن الشخص لا يستطيع أن يصطنع دليلا لنفسه علي الغير إذا كان </a:t>
            </a:r>
            <a:r>
              <a:rPr lang="ar-SA" sz="2400" dirty="0" smtClean="0">
                <a:ln>
                  <a:solidFill>
                    <a:sysClr val="windowText" lastClr="000000"/>
                  </a:solidFill>
                </a:ln>
                <a:solidFill>
                  <a:srgbClr val="2D07CF"/>
                </a:solidFill>
              </a:rPr>
              <a:t>مدعيا. ويمثل </a:t>
            </a:r>
            <a:r>
              <a:rPr lang="ar-SA" sz="2400" dirty="0">
                <a:ln>
                  <a:solidFill>
                    <a:sysClr val="windowText" lastClr="000000"/>
                  </a:solidFill>
                </a:ln>
                <a:solidFill>
                  <a:srgbClr val="2D07CF"/>
                </a:solidFill>
              </a:rPr>
              <a:t>الاحتجاج بالدفاتر التجارية خروجا علي هذا </a:t>
            </a:r>
            <a:r>
              <a:rPr lang="ar-SA" sz="2400" dirty="0" smtClean="0">
                <a:ln>
                  <a:solidFill>
                    <a:sysClr val="windowText" lastClr="000000"/>
                  </a:solidFill>
                </a:ln>
                <a:solidFill>
                  <a:srgbClr val="2D07CF"/>
                </a:solidFill>
              </a:rPr>
              <a:t>الأصل، فالتاجر </a:t>
            </a:r>
            <a:r>
              <a:rPr lang="ar-SA" sz="2400" dirty="0">
                <a:ln>
                  <a:solidFill>
                    <a:sysClr val="windowText" lastClr="000000"/>
                  </a:solidFill>
                </a:ln>
                <a:solidFill>
                  <a:srgbClr val="2D07CF"/>
                </a:solidFill>
              </a:rPr>
              <a:t>يستطيع أن يحتج بدفاتره في إثبات حق له قبل </a:t>
            </a:r>
            <a:r>
              <a:rPr lang="ar-SA" sz="2400" dirty="0" smtClean="0">
                <a:ln>
                  <a:solidFill>
                    <a:sysClr val="windowText" lastClr="000000"/>
                  </a:solidFill>
                </a:ln>
                <a:solidFill>
                  <a:srgbClr val="2D07CF"/>
                </a:solidFill>
              </a:rPr>
              <a:t>الغير، ولكن </a:t>
            </a:r>
            <a:r>
              <a:rPr lang="ar-SA" sz="2400" dirty="0">
                <a:ln>
                  <a:solidFill>
                    <a:sysClr val="windowText" lastClr="000000"/>
                  </a:solidFill>
                </a:ln>
                <a:solidFill>
                  <a:srgbClr val="2D07CF"/>
                </a:solidFill>
              </a:rPr>
              <a:t>يجب التفرقة بين إذا كان الغير تاجرا أم غير </a:t>
            </a:r>
            <a:r>
              <a:rPr lang="ar-SA" sz="2400" dirty="0" smtClean="0">
                <a:ln>
                  <a:solidFill>
                    <a:sysClr val="windowText" lastClr="000000"/>
                  </a:solidFill>
                </a:ln>
                <a:solidFill>
                  <a:srgbClr val="2D07CF"/>
                </a:solidFill>
              </a:rPr>
              <a:t>تاجر: </a:t>
            </a:r>
            <a:endParaRPr lang="en-US" sz="2400" dirty="0">
              <a:ln>
                <a:solidFill>
                  <a:sysClr val="windowText" lastClr="000000"/>
                </a:solidFill>
              </a:ln>
              <a:solidFill>
                <a:srgbClr val="2D07CF"/>
              </a:solidFill>
            </a:endParaRPr>
          </a:p>
        </p:txBody>
      </p:sp>
      <p:sp>
        <p:nvSpPr>
          <p:cNvPr id="7" name="Rectangle 3"/>
          <p:cNvSpPr txBox="1">
            <a:spLocks noRot="1" noChangeArrowheads="1"/>
          </p:cNvSpPr>
          <p:nvPr/>
        </p:nvSpPr>
        <p:spPr>
          <a:xfrm>
            <a:off x="1280592" y="4077072"/>
            <a:ext cx="3240360" cy="17287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ب- إذا كان الخصم غير تاجر:</a:t>
            </a:r>
            <a:r>
              <a:rPr lang="ar-SA" sz="2400" dirty="0" smtClean="0">
                <a:ln>
                  <a:solidFill>
                    <a:sysClr val="windowText" lastClr="000000"/>
                  </a:solidFill>
                </a:ln>
                <a:solidFill>
                  <a:srgbClr val="2D07CF"/>
                </a:solidFill>
              </a:rPr>
              <a:t>لا يجوز للتاجر أن يستند إلي دفاتره لإثبات ما يدعيه ضد خصمه غير التاجر  </a:t>
            </a:r>
            <a:endParaRPr lang="en-US" sz="2400" dirty="0" smtClean="0">
              <a:ln>
                <a:solidFill>
                  <a:sysClr val="windowText" lastClr="000000"/>
                </a:solidFill>
              </a:ln>
              <a:solidFill>
                <a:srgbClr val="2D07CF"/>
              </a:solidFill>
            </a:endParaRPr>
          </a:p>
          <a:p>
            <a:pPr algn="just">
              <a:defRPr/>
            </a:pPr>
            <a:endParaRPr lang="en-US" sz="2400" dirty="0">
              <a:ln>
                <a:solidFill>
                  <a:sysClr val="windowText" lastClr="000000"/>
                </a:solidFill>
              </a:ln>
              <a:solidFill>
                <a:srgbClr val="2D07CF"/>
              </a:solidFill>
            </a:endParaRPr>
          </a:p>
        </p:txBody>
      </p:sp>
      <p:sp>
        <p:nvSpPr>
          <p:cNvPr id="8" name="Rectangle 3"/>
          <p:cNvSpPr txBox="1">
            <a:spLocks noRot="1" noChangeArrowheads="1"/>
          </p:cNvSpPr>
          <p:nvPr/>
        </p:nvSpPr>
        <p:spPr>
          <a:xfrm>
            <a:off x="5385048" y="4077072"/>
            <a:ext cx="4176464" cy="17287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أ- إذا </a:t>
            </a:r>
            <a:r>
              <a:rPr lang="ar-SA" sz="2400" b="1" dirty="0">
                <a:solidFill>
                  <a:srgbClr val="FF0000"/>
                </a:solidFill>
              </a:rPr>
              <a:t>كان الخصم تاجرا</a:t>
            </a:r>
            <a:r>
              <a:rPr lang="ar-SA" sz="2400" dirty="0">
                <a:ln>
                  <a:solidFill>
                    <a:sysClr val="windowText" lastClr="000000"/>
                  </a:solidFill>
                </a:ln>
                <a:solidFill>
                  <a:srgbClr val="2D07CF"/>
                </a:solidFill>
              </a:rPr>
              <a:t>: إذا استند التاجر إلي دفاتره لإثبات حق له علي تاجر آخر، فيجوز للقاضي أن يعتد بها إذا كانت منتظمة ومتعلقة بنزاع تجاري بالنسبة للطرفين. </a:t>
            </a:r>
          </a:p>
          <a:p>
            <a:pPr algn="just">
              <a:defRPr/>
            </a:pPr>
            <a:endParaRPr lang="en-US" sz="2400" dirty="0">
              <a:ln>
                <a:solidFill>
                  <a:sysClr val="windowText" lastClr="000000"/>
                </a:solidFill>
              </a:ln>
              <a:solidFill>
                <a:srgbClr val="2D07CF"/>
              </a:solidFill>
            </a:endParaRPr>
          </a:p>
        </p:txBody>
      </p:sp>
      <p:cxnSp>
        <p:nvCxnSpPr>
          <p:cNvPr id="9" name="Straight Arrow Connector 8"/>
          <p:cNvCxnSpPr>
            <a:stCxn id="6" idx="2"/>
            <a:endCxn id="8" idx="0"/>
          </p:cNvCxnSpPr>
          <p:nvPr/>
        </p:nvCxnSpPr>
        <p:spPr>
          <a:xfrm>
            <a:off x="4953000" y="3357562"/>
            <a:ext cx="2520280" cy="719510"/>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6" idx="2"/>
            <a:endCxn id="7" idx="0"/>
          </p:cNvCxnSpPr>
          <p:nvPr/>
        </p:nvCxnSpPr>
        <p:spPr>
          <a:xfrm flipH="1">
            <a:off x="2900772" y="3357562"/>
            <a:ext cx="2052228" cy="719510"/>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ppt_x</p:attrName>
                                        </p:attrNameLst>
                                      </p:cBhvr>
                                      <p:tavLst>
                                        <p:tav tm="0">
                                          <p:val>
                                            <p:strVal val="#ppt_x-.2"/>
                                          </p:val>
                                        </p:tav>
                                        <p:tav tm="100000">
                                          <p:val>
                                            <p:strVal val="#ppt_x"/>
                                          </p:val>
                                        </p:tav>
                                      </p:tavLst>
                                    </p:anim>
                                    <p:anim calcmode="lin" valueType="num">
                                      <p:cBhvr>
                                        <p:cTn id="29"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0" dur="1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1000" fill="hold"/>
                                        <p:tgtEl>
                                          <p:spTgt spid="8"/>
                                        </p:tgtEl>
                                        <p:attrNameLst>
                                          <p:attrName>ppt_x</p:attrName>
                                        </p:attrNameLst>
                                      </p:cBhvr>
                                      <p:tavLst>
                                        <p:tav tm="0">
                                          <p:val>
                                            <p:strVal val="#ppt_x-.2"/>
                                          </p:val>
                                        </p:tav>
                                        <p:tav tm="100000">
                                          <p:val>
                                            <p:strVal val="#ppt_x"/>
                                          </p:val>
                                        </p:tav>
                                      </p:tavLst>
                                    </p:anim>
                                    <p:anim calcmode="lin" valueType="num">
                                      <p:cBhvr>
                                        <p:cTn id="36"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595414" y="0"/>
            <a:ext cx="7197328"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دور </a:t>
            </a:r>
            <a:r>
              <a:rPr lang="ar-SA" sz="2800" b="1" dirty="0">
                <a:solidFill>
                  <a:srgbClr val="FF0000"/>
                </a:solidFill>
              </a:rPr>
              <a:t>الدفاتر التجارية في الإثبات ضد مصلحة التاجر</a:t>
            </a:r>
            <a:endParaRPr lang="en-US" sz="2800" b="1" dirty="0">
              <a:solidFill>
                <a:srgbClr val="FF0000"/>
              </a:solidFill>
            </a:endParaRPr>
          </a:p>
        </p:txBody>
      </p:sp>
      <p:sp>
        <p:nvSpPr>
          <p:cNvPr id="3" name="Rectangle 3"/>
          <p:cNvSpPr txBox="1">
            <a:spLocks noRot="1" noChangeArrowheads="1"/>
          </p:cNvSpPr>
          <p:nvPr/>
        </p:nvSpPr>
        <p:spPr>
          <a:xfrm>
            <a:off x="166654" y="785794"/>
            <a:ext cx="9572692" cy="335758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rgbClr val="2D07CF"/>
                </a:solidFill>
              </a:rPr>
              <a:t>تعتبر دفاتر التاجر حجة عليه لأن ما يرد بها من بيانات  وقيود  يعتبر إقرارا من التاجر . والأصل أن الإقرار حجة قاطعة علي المقر</a:t>
            </a:r>
            <a:r>
              <a:rPr lang="ar-SA" sz="2400" dirty="0" smtClean="0">
                <a:ln>
                  <a:solidFill>
                    <a:sysClr val="windowText" lastClr="000000"/>
                  </a:solidFill>
                </a:ln>
                <a:solidFill>
                  <a:srgbClr val="2D07CF"/>
                </a:solidFill>
              </a:rPr>
              <a:t>. </a:t>
            </a:r>
          </a:p>
          <a:p>
            <a:pPr algn="just">
              <a:defRPr/>
            </a:pPr>
            <a:r>
              <a:rPr lang="ar-SA" sz="2400" dirty="0" smtClean="0">
                <a:ln>
                  <a:solidFill>
                    <a:sysClr val="windowText" lastClr="000000"/>
                  </a:solidFill>
                </a:ln>
                <a:solidFill>
                  <a:srgbClr val="2D07CF"/>
                </a:solidFill>
              </a:rPr>
              <a:t>وتعتبر الدفاتر حجة علي التاجر سواء أكانت منتظمة أو غير منتظمة ،ولا يهم أن يكون الطرف الآخر تاجرا،كما يستوي أن يكون النزاع مدنيا أو تجاريا. </a:t>
            </a:r>
          </a:p>
          <a:p>
            <a:pPr algn="just">
              <a:defRPr/>
            </a:pPr>
            <a:r>
              <a:rPr lang="ar-SA" sz="2400" dirty="0" smtClean="0">
                <a:ln>
                  <a:solidFill>
                    <a:sysClr val="windowText" lastClr="000000"/>
                  </a:solidFill>
                </a:ln>
                <a:solidFill>
                  <a:srgbClr val="2D07CF"/>
                </a:solidFill>
              </a:rPr>
              <a:t>لا يجوز لمن يريد الاستناد علي هذه الدفاتر ضد التاجر-إذا كانت منتظمة-  أن يجزئ ما ورد فيها من بيانات ،ويستبعد ما كان مناقضا لدعواه. </a:t>
            </a:r>
          </a:p>
          <a:p>
            <a:pPr algn="just">
              <a:defRPr/>
            </a:pPr>
            <a:r>
              <a:rPr lang="ar-SA" sz="2400" dirty="0" smtClean="0">
                <a:ln>
                  <a:solidFill>
                    <a:sysClr val="windowText" lastClr="000000"/>
                  </a:solidFill>
                </a:ln>
                <a:solidFill>
                  <a:srgbClr val="2D07CF"/>
                </a:solidFill>
              </a:rPr>
              <a:t>يجوز للتاجر الذي يتم الاستناد إلي دفاتره أن يثبت عدم صحة القيود الواردة </a:t>
            </a:r>
            <a:r>
              <a:rPr lang="ar-SA" sz="2400" dirty="0" err="1" smtClean="0">
                <a:ln>
                  <a:solidFill>
                    <a:sysClr val="windowText" lastClr="000000"/>
                  </a:solidFill>
                </a:ln>
                <a:solidFill>
                  <a:srgbClr val="2D07CF"/>
                </a:solidFill>
              </a:rPr>
              <a:t>بها</a:t>
            </a:r>
            <a:r>
              <a:rPr lang="ar-SA" sz="2400" dirty="0" smtClean="0">
                <a:ln>
                  <a:solidFill>
                    <a:sysClr val="windowText" lastClr="000000"/>
                  </a:solidFill>
                </a:ln>
                <a:solidFill>
                  <a:srgbClr val="2D07CF"/>
                </a:solidFill>
              </a:rPr>
              <a:t> بكافة طرق الإثبات.</a:t>
            </a:r>
            <a:endParaRPr lang="en-US" sz="2400" dirty="0" smtClean="0">
              <a:ln>
                <a:solidFill>
                  <a:sysClr val="windowText" lastClr="000000"/>
                </a:solidFill>
              </a:ln>
              <a:solidFill>
                <a:srgbClr val="2D07CF"/>
              </a:solidFill>
            </a:endParaRPr>
          </a:p>
          <a:p>
            <a:pPr algn="just">
              <a:defRPr/>
            </a:pPr>
            <a:endParaRPr lang="en-US" sz="2400" dirty="0" smtClean="0">
              <a:ln>
                <a:solidFill>
                  <a:sysClr val="windowText" lastClr="000000"/>
                </a:solidFill>
              </a:ln>
              <a:solidFill>
                <a:srgbClr val="2D07CF"/>
              </a:solidFill>
            </a:endParaRPr>
          </a:p>
          <a:p>
            <a:pPr algn="just">
              <a:defRPr/>
            </a:pPr>
            <a:endParaRPr lang="en-US" sz="2400" dirty="0" smtClean="0">
              <a:ln>
                <a:solidFill>
                  <a:sysClr val="windowText" lastClr="000000"/>
                </a:solidFill>
              </a:ln>
              <a:solidFill>
                <a:srgbClr val="2D07CF"/>
              </a:solidFill>
            </a:endParaRPr>
          </a:p>
          <a:p>
            <a:pPr algn="just">
              <a:defRPr/>
            </a:pPr>
            <a:endParaRPr lang="en-US" sz="2400" dirty="0">
              <a:ln>
                <a:solidFill>
                  <a:sysClr val="windowText" lastClr="000000"/>
                </a:solidFill>
              </a:ln>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595414" y="0"/>
            <a:ext cx="7197328"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chemeClr val="accent4">
                    <a:lumMod val="75000"/>
                  </a:schemeClr>
                </a:solidFill>
              </a:rPr>
              <a:t>كيفية </a:t>
            </a:r>
            <a:r>
              <a:rPr lang="ar-SA" sz="2800" b="1" dirty="0">
                <a:solidFill>
                  <a:schemeClr val="accent4">
                    <a:lumMod val="75000"/>
                  </a:schemeClr>
                </a:solidFill>
              </a:rPr>
              <a:t>استخدام الدفاتر التجارية في الإثبات</a:t>
            </a:r>
            <a:endParaRPr lang="en-US" sz="2800" b="1" dirty="0">
              <a:solidFill>
                <a:schemeClr val="accent4">
                  <a:lumMod val="75000"/>
                </a:schemeClr>
              </a:solidFill>
            </a:endParaRPr>
          </a:p>
        </p:txBody>
      </p:sp>
      <p:sp>
        <p:nvSpPr>
          <p:cNvPr id="3" name="Rectangle 3"/>
          <p:cNvSpPr txBox="1">
            <a:spLocks noRot="1" noChangeArrowheads="1"/>
          </p:cNvSpPr>
          <p:nvPr/>
        </p:nvSpPr>
        <p:spPr>
          <a:xfrm>
            <a:off x="2524108" y="714356"/>
            <a:ext cx="5572164" cy="8572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dirty="0">
                <a:ln>
                  <a:solidFill>
                    <a:sysClr val="windowText" lastClr="000000"/>
                  </a:solidFill>
                </a:ln>
                <a:solidFill>
                  <a:schemeClr val="accent4">
                    <a:lumMod val="75000"/>
                  </a:schemeClr>
                </a:solidFill>
              </a:rPr>
              <a:t>توجد طريقتان لاستخدام الدفاتر التجارية في الإثبات هما التقديم والإطلاع:</a:t>
            </a:r>
            <a:endParaRPr lang="en-US" sz="2400" dirty="0">
              <a:ln>
                <a:solidFill>
                  <a:sysClr val="windowText" lastClr="000000"/>
                </a:solidFill>
              </a:ln>
              <a:solidFill>
                <a:schemeClr val="accent4">
                  <a:lumMod val="75000"/>
                </a:schemeClr>
              </a:solidFill>
            </a:endParaRPr>
          </a:p>
        </p:txBody>
      </p:sp>
      <p:sp>
        <p:nvSpPr>
          <p:cNvPr id="7" name="Rectangle 3"/>
          <p:cNvSpPr txBox="1">
            <a:spLocks noRot="1" noChangeArrowheads="1"/>
          </p:cNvSpPr>
          <p:nvPr/>
        </p:nvSpPr>
        <p:spPr>
          <a:xfrm>
            <a:off x="6024570" y="2714620"/>
            <a:ext cx="3643338" cy="300039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chemeClr val="accent4">
                    <a:lumMod val="75000"/>
                  </a:schemeClr>
                </a:solidFill>
              </a:rPr>
              <a:t>أ-تقديم الدفاتر التجارية: </a:t>
            </a:r>
            <a:r>
              <a:rPr lang="ar-SA" sz="2400" dirty="0" smtClean="0">
                <a:ln>
                  <a:solidFill>
                    <a:sysClr val="windowText" lastClr="000000"/>
                  </a:solidFill>
                </a:ln>
                <a:solidFill>
                  <a:schemeClr val="accent4">
                    <a:lumMod val="75000"/>
                  </a:schemeClr>
                </a:solidFill>
              </a:rPr>
              <a:t>يجوز </a:t>
            </a:r>
            <a:r>
              <a:rPr lang="ar-SA" sz="2400" dirty="0">
                <a:ln>
                  <a:solidFill>
                    <a:sysClr val="windowText" lastClr="000000"/>
                  </a:solidFill>
                </a:ln>
                <a:solidFill>
                  <a:schemeClr val="accent4">
                    <a:lumMod val="75000"/>
                  </a:schemeClr>
                </a:solidFill>
              </a:rPr>
              <a:t>للمحكمة بناء علي طلب الخصم أو من تلقاء نفسها أن تأمر التاجر بتقديم دفاتره إليها لاستخلاص ما يتعلق بالنزاع المعروض  عليها . وللمحكمة أن تطلع علي الدفاتر بنفسها أو بواسطة خبير تعينه لذلك.  </a:t>
            </a:r>
            <a:endParaRPr lang="en-US" sz="2400" dirty="0">
              <a:ln>
                <a:solidFill>
                  <a:sysClr val="windowText" lastClr="000000"/>
                </a:solidFill>
              </a:ln>
              <a:solidFill>
                <a:schemeClr val="accent4">
                  <a:lumMod val="75000"/>
                </a:schemeClr>
              </a:solidFill>
            </a:endParaRPr>
          </a:p>
        </p:txBody>
      </p:sp>
      <p:sp>
        <p:nvSpPr>
          <p:cNvPr id="8" name="Rectangle 3"/>
          <p:cNvSpPr txBox="1">
            <a:spLocks noRot="1" noChangeArrowheads="1"/>
          </p:cNvSpPr>
          <p:nvPr/>
        </p:nvSpPr>
        <p:spPr>
          <a:xfrm>
            <a:off x="238092" y="2786058"/>
            <a:ext cx="4357718" cy="292895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chemeClr val="accent4">
                    <a:lumMod val="75000"/>
                  </a:schemeClr>
                </a:solidFill>
              </a:rPr>
              <a:t>ب- الإطلاع علي الدفاتر التجارية: </a:t>
            </a:r>
            <a:r>
              <a:rPr lang="ar-SA" sz="2400" dirty="0" smtClean="0">
                <a:ln>
                  <a:solidFill>
                    <a:sysClr val="windowText" lastClr="000000"/>
                  </a:solidFill>
                </a:ln>
                <a:solidFill>
                  <a:schemeClr val="accent4">
                    <a:lumMod val="75000"/>
                  </a:schemeClr>
                </a:solidFill>
              </a:rPr>
              <a:t>الإطلاع </a:t>
            </a:r>
            <a:r>
              <a:rPr lang="ar-SA" sz="2400" dirty="0">
                <a:ln>
                  <a:solidFill>
                    <a:sysClr val="windowText" lastClr="000000"/>
                  </a:solidFill>
                </a:ln>
                <a:solidFill>
                  <a:schemeClr val="accent4">
                    <a:lumMod val="75000"/>
                  </a:schemeClr>
                </a:solidFill>
              </a:rPr>
              <a:t>علي الدفاتر التجارية يعني تمكين الخصم من البحث في دفاتر التاجر للحصول منها علي الأدلة التي تؤيده في نزاعه مع التاجر</a:t>
            </a:r>
            <a:r>
              <a:rPr lang="ar-SA" sz="2400" dirty="0" smtClean="0">
                <a:ln>
                  <a:solidFill>
                    <a:sysClr val="windowText" lastClr="000000"/>
                  </a:solidFill>
                </a:ln>
                <a:solidFill>
                  <a:schemeClr val="accent4">
                    <a:lumMod val="75000"/>
                  </a:schemeClr>
                </a:solidFill>
              </a:rPr>
              <a:t>. ونظرا </a:t>
            </a:r>
            <a:r>
              <a:rPr lang="ar-SA" sz="2400" dirty="0">
                <a:ln>
                  <a:solidFill>
                    <a:sysClr val="windowText" lastClr="000000"/>
                  </a:solidFill>
                </a:ln>
                <a:solidFill>
                  <a:schemeClr val="accent4">
                    <a:lumMod val="75000"/>
                  </a:schemeClr>
                </a:solidFill>
              </a:rPr>
              <a:t>لخطورة ذلك فإن تشريعات الدول التي تجيز هذا الإجراء لا تسمح به إلا في حالات محددة مثل قضايا الإرث وقسمة الشركات والإفلاس</a:t>
            </a:r>
            <a:endParaRPr lang="en-US" sz="2400" dirty="0">
              <a:ln>
                <a:solidFill>
                  <a:sysClr val="windowText" lastClr="000000"/>
                </a:solidFill>
              </a:ln>
              <a:solidFill>
                <a:schemeClr val="accent4">
                  <a:lumMod val="75000"/>
                </a:schemeClr>
              </a:solidFill>
            </a:endParaRPr>
          </a:p>
        </p:txBody>
      </p:sp>
      <p:cxnSp>
        <p:nvCxnSpPr>
          <p:cNvPr id="11" name="رابط كسهم مستقيم 10"/>
          <p:cNvCxnSpPr>
            <a:stCxn id="3" idx="2"/>
            <a:endCxn id="7" idx="0"/>
          </p:cNvCxnSpPr>
          <p:nvPr/>
        </p:nvCxnSpPr>
        <p:spPr>
          <a:xfrm rot="16200000" flipH="1">
            <a:off x="6006710" y="875091"/>
            <a:ext cx="1143008" cy="2536049"/>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a:stCxn id="3" idx="2"/>
            <a:endCxn id="8" idx="0"/>
          </p:cNvCxnSpPr>
          <p:nvPr/>
        </p:nvCxnSpPr>
        <p:spPr>
          <a:xfrm rot="5400000">
            <a:off x="3256348" y="732216"/>
            <a:ext cx="1214446" cy="2893239"/>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25205" y="250031"/>
            <a:ext cx="7197328"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كيفية </a:t>
            </a:r>
            <a:r>
              <a:rPr lang="ar-SA" sz="2800" b="1" dirty="0">
                <a:solidFill>
                  <a:srgbClr val="FF0000"/>
                </a:solidFill>
              </a:rPr>
              <a:t>استخدام الدفاتر التجارية في الإثبات</a:t>
            </a:r>
            <a:endParaRPr lang="en-US" sz="2800" b="1" dirty="0">
              <a:solidFill>
                <a:srgbClr val="FF0000"/>
              </a:solidFill>
            </a:endParaRPr>
          </a:p>
        </p:txBody>
      </p:sp>
      <p:sp>
        <p:nvSpPr>
          <p:cNvPr id="7" name="Rectangle 3"/>
          <p:cNvSpPr txBox="1">
            <a:spLocks noRot="1" noChangeArrowheads="1"/>
          </p:cNvSpPr>
          <p:nvPr/>
        </p:nvSpPr>
        <p:spPr>
          <a:xfrm>
            <a:off x="992560" y="1726024"/>
            <a:ext cx="5112568" cy="157904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solidFill>
                  <a:srgbClr val="FF0000"/>
                </a:solidFill>
              </a:rPr>
              <a:t>أ-تقديم </a:t>
            </a:r>
            <a:r>
              <a:rPr lang="ar-SA" sz="2000" b="1" dirty="0">
                <a:solidFill>
                  <a:srgbClr val="FF0000"/>
                </a:solidFill>
              </a:rPr>
              <a:t>الدفاتر </a:t>
            </a:r>
            <a:r>
              <a:rPr lang="ar-SA" sz="2000" b="1" dirty="0" smtClean="0">
                <a:solidFill>
                  <a:srgbClr val="FF0000"/>
                </a:solidFill>
              </a:rPr>
              <a:t>التجارية: </a:t>
            </a:r>
            <a:r>
              <a:rPr lang="ar-SA" sz="2000" dirty="0" smtClean="0">
                <a:ln>
                  <a:solidFill>
                    <a:sysClr val="windowText" lastClr="000000"/>
                  </a:solidFill>
                </a:ln>
                <a:solidFill>
                  <a:srgbClr val="2D07CF"/>
                </a:solidFill>
              </a:rPr>
              <a:t>يجوز </a:t>
            </a:r>
            <a:r>
              <a:rPr lang="ar-SA" sz="2000" dirty="0">
                <a:ln>
                  <a:solidFill>
                    <a:sysClr val="windowText" lastClr="000000"/>
                  </a:solidFill>
                </a:ln>
                <a:solidFill>
                  <a:srgbClr val="2D07CF"/>
                </a:solidFill>
              </a:rPr>
              <a:t>للمحكمة بناء علي طلب الخصم أو من تلقاء نفسها أن تأمر التاجر بتقديم دفاتره إليها لاستخلاص ما يتعلق بالنزاع المعروض  عليها . وللمحكمة أن تطلع علي الدفاتر بنفسها أو بواسطة خبير تعينه لذلك. </a:t>
            </a:r>
            <a:endParaRPr lang="en-US" sz="2000" dirty="0">
              <a:ln>
                <a:solidFill>
                  <a:sysClr val="windowText" lastClr="000000"/>
                </a:solidFill>
              </a:ln>
              <a:solidFill>
                <a:srgbClr val="2D07CF"/>
              </a:solidFill>
            </a:endParaRPr>
          </a:p>
        </p:txBody>
      </p:sp>
      <p:sp>
        <p:nvSpPr>
          <p:cNvPr id="8" name="Rectangle 3"/>
          <p:cNvSpPr txBox="1">
            <a:spLocks noRot="1" noChangeArrowheads="1"/>
          </p:cNvSpPr>
          <p:nvPr/>
        </p:nvSpPr>
        <p:spPr>
          <a:xfrm>
            <a:off x="992560" y="3573016"/>
            <a:ext cx="5112568" cy="201622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a:solidFill>
                  <a:srgbClr val="FF0000"/>
                </a:solidFill>
              </a:rPr>
              <a:t>ب- </a:t>
            </a:r>
            <a:r>
              <a:rPr lang="ar-SA" sz="2000" b="1" dirty="0" err="1">
                <a:solidFill>
                  <a:srgbClr val="FF0000"/>
                </a:solidFill>
              </a:rPr>
              <a:t>الإطلاع</a:t>
            </a:r>
            <a:r>
              <a:rPr lang="ar-SA" sz="2000" b="1" dirty="0">
                <a:solidFill>
                  <a:srgbClr val="FF0000"/>
                </a:solidFill>
              </a:rPr>
              <a:t> علي الدفاتر </a:t>
            </a:r>
            <a:r>
              <a:rPr lang="ar-SA" sz="2000" b="1" dirty="0" smtClean="0">
                <a:solidFill>
                  <a:srgbClr val="FF0000"/>
                </a:solidFill>
              </a:rPr>
              <a:t>التجارية: </a:t>
            </a:r>
            <a:r>
              <a:rPr lang="ar-SA" sz="2000" dirty="0" err="1" smtClean="0">
                <a:ln>
                  <a:solidFill>
                    <a:sysClr val="windowText" lastClr="000000"/>
                  </a:solidFill>
                </a:ln>
                <a:solidFill>
                  <a:srgbClr val="2D07CF"/>
                </a:solidFill>
              </a:rPr>
              <a:t>الإطلاع</a:t>
            </a:r>
            <a:r>
              <a:rPr lang="ar-SA" sz="2000" dirty="0" smtClean="0">
                <a:ln>
                  <a:solidFill>
                    <a:sysClr val="windowText" lastClr="000000"/>
                  </a:solidFill>
                </a:ln>
                <a:solidFill>
                  <a:srgbClr val="2D07CF"/>
                </a:solidFill>
              </a:rPr>
              <a:t> </a:t>
            </a:r>
            <a:r>
              <a:rPr lang="ar-SA" sz="2000" dirty="0">
                <a:ln>
                  <a:solidFill>
                    <a:sysClr val="windowText" lastClr="000000"/>
                  </a:solidFill>
                </a:ln>
                <a:solidFill>
                  <a:srgbClr val="2D07CF"/>
                </a:solidFill>
              </a:rPr>
              <a:t>علي الدفاتر التجارية يعني تمكين الخصم من البحث في دفاتر التاجر للحصول منها علي الأدلة التي تؤيده في نزاعه مع التاجر</a:t>
            </a:r>
            <a:r>
              <a:rPr lang="ar-SA" sz="2000" dirty="0" smtClean="0">
                <a:ln>
                  <a:solidFill>
                    <a:sysClr val="windowText" lastClr="000000"/>
                  </a:solidFill>
                </a:ln>
                <a:solidFill>
                  <a:srgbClr val="2D07CF"/>
                </a:solidFill>
              </a:rPr>
              <a:t>. ونظرا </a:t>
            </a:r>
            <a:r>
              <a:rPr lang="ar-SA" sz="2000" dirty="0">
                <a:ln>
                  <a:solidFill>
                    <a:sysClr val="windowText" lastClr="000000"/>
                  </a:solidFill>
                </a:ln>
                <a:solidFill>
                  <a:srgbClr val="2D07CF"/>
                </a:solidFill>
              </a:rPr>
              <a:t>لخطورة ذلك فإن تشريعات الدول التي تجيز هذا الإجراء لا تسمح به إلا في حالات محددة مثل قضايا الإرث وقسمة الشركات والإفلاس</a:t>
            </a:r>
            <a:endParaRPr lang="en-US" sz="2000" dirty="0">
              <a:ln>
                <a:solidFill>
                  <a:sysClr val="windowText" lastClr="000000"/>
                </a:solidFill>
              </a:ln>
              <a:solidFill>
                <a:srgbClr val="2D07CF"/>
              </a:solidFill>
            </a:endParaRPr>
          </a:p>
        </p:txBody>
      </p:sp>
      <p:sp>
        <p:nvSpPr>
          <p:cNvPr id="5" name="Flowchart: Terminator 4"/>
          <p:cNvSpPr/>
          <p:nvPr/>
        </p:nvSpPr>
        <p:spPr>
          <a:xfrm>
            <a:off x="7833320" y="1412776"/>
            <a:ext cx="1584176" cy="4392488"/>
          </a:xfrm>
          <a:prstGeom prst="flowChartTerminator">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ar-SA" sz="2400" dirty="0">
                <a:ln>
                  <a:solidFill>
                    <a:sysClr val="windowText" lastClr="000000"/>
                  </a:solidFill>
                </a:ln>
                <a:solidFill>
                  <a:srgbClr val="2D07CF"/>
                </a:solidFill>
              </a:rPr>
              <a:t>توجد طريقتان لاستخدام الدفاتر التجارية في الإثبات هما التقديم </a:t>
            </a:r>
            <a:r>
              <a:rPr lang="ar-SA" sz="2400" dirty="0" smtClean="0">
                <a:ln>
                  <a:solidFill>
                    <a:sysClr val="windowText" lastClr="000000"/>
                  </a:solidFill>
                </a:ln>
                <a:solidFill>
                  <a:srgbClr val="2D07CF"/>
                </a:solidFill>
              </a:rPr>
              <a:t>والاطلاع:</a:t>
            </a:r>
            <a:endParaRPr lang="en-US" sz="2400" dirty="0">
              <a:ln>
                <a:solidFill>
                  <a:sysClr val="windowText" lastClr="000000"/>
                </a:solidFill>
              </a:ln>
              <a:solidFill>
                <a:srgbClr val="2D07CF"/>
              </a:solidFill>
            </a:endParaRPr>
          </a:p>
          <a:p>
            <a:pPr algn="ctr"/>
            <a:endParaRPr lang="en-US" sz="2400" dirty="0"/>
          </a:p>
        </p:txBody>
      </p:sp>
      <p:cxnSp>
        <p:nvCxnSpPr>
          <p:cNvPr id="11" name="Straight Arrow Connector 10"/>
          <p:cNvCxnSpPr>
            <a:stCxn id="5" idx="1"/>
            <a:endCxn id="7" idx="3"/>
          </p:cNvCxnSpPr>
          <p:nvPr/>
        </p:nvCxnSpPr>
        <p:spPr>
          <a:xfrm flipH="1" flipV="1">
            <a:off x="6105128" y="2515547"/>
            <a:ext cx="1728192" cy="1093473"/>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1"/>
            <a:endCxn id="8" idx="3"/>
          </p:cNvCxnSpPr>
          <p:nvPr/>
        </p:nvCxnSpPr>
        <p:spPr>
          <a:xfrm flipH="1">
            <a:off x="6105128" y="3609020"/>
            <a:ext cx="1728192" cy="972108"/>
          </a:xfrm>
          <a:prstGeom prst="straightConnector1">
            <a:avLst/>
          </a:prstGeom>
          <a:ln w="28575">
            <a:solidFill>
              <a:schemeClr val="accent4">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338267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15</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856656" y="2130492"/>
            <a:ext cx="6168178" cy="1470025"/>
          </a:xfrm>
        </p:spPr>
        <p:txBody>
          <a:bodyPr/>
          <a:lstStyle/>
          <a:p>
            <a:pPr rtl="1"/>
            <a:r>
              <a:rPr lang="ar-SA" sz="2400" b="1" dirty="0" smtClean="0">
                <a:solidFill>
                  <a:schemeClr val="accent4">
                    <a:lumMod val="75000"/>
                  </a:schemeClr>
                </a:solidFill>
              </a:rPr>
              <a:t>المحاضرة السابعة: التزامات التاجر </a:t>
            </a:r>
            <a:br>
              <a:rPr lang="ar-SA" sz="2400" b="1" dirty="0" smtClean="0">
                <a:solidFill>
                  <a:schemeClr val="accent4">
                    <a:lumMod val="75000"/>
                  </a:schemeClr>
                </a:solidFill>
              </a:rPr>
            </a:br>
            <a:r>
              <a:rPr lang="ar-SA" sz="2400" b="1" dirty="0" smtClean="0">
                <a:solidFill>
                  <a:schemeClr val="accent4">
                    <a:lumMod val="75000"/>
                  </a:schemeClr>
                </a:solidFill>
              </a:rPr>
              <a:t>(</a:t>
            </a:r>
            <a:r>
              <a:rPr lang="ar-SA" sz="2200" b="1" dirty="0" smtClean="0">
                <a:solidFill>
                  <a:schemeClr val="accent4">
                    <a:lumMod val="75000"/>
                  </a:schemeClr>
                </a:solidFill>
              </a:rPr>
              <a:t>احتراف الأعمال التجارية، مسك الدفاتر التجارية</a:t>
            </a:r>
            <a:r>
              <a:rPr lang="ar-SA" sz="2400" b="1" dirty="0" smtClean="0">
                <a:solidFill>
                  <a:schemeClr val="accent4">
                    <a:lumMod val="75000"/>
                  </a:schemeClr>
                </a:solidFill>
              </a:rPr>
              <a:t>)</a:t>
            </a:r>
          </a:p>
        </p:txBody>
      </p:sp>
      <p:sp>
        <p:nvSpPr>
          <p:cNvPr id="4" name="عنصر نائب لرقم الشريحة 3"/>
          <p:cNvSpPr>
            <a:spLocks noGrp="1"/>
          </p:cNvSpPr>
          <p:nvPr>
            <p:ph type="sldNum" sz="quarter" idx="10"/>
          </p:nvPr>
        </p:nvSpPr>
        <p:spPr/>
        <p:txBody>
          <a:bodyPr/>
          <a:lstStyle/>
          <a:p>
            <a:pPr>
              <a:defRPr/>
            </a:pPr>
            <a:fld id="{7B8EA862-7DD5-4A06-BDE1-DB7EC5FAA60C}" type="slidenum">
              <a:rPr lang="ar-SA"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952736" y="142852"/>
            <a:ext cx="4024313" cy="57150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التزامات التجار</a:t>
            </a:r>
            <a:endParaRPr lang="en-US" sz="2800" b="1" dirty="0">
              <a:solidFill>
                <a:srgbClr val="2D07CF"/>
              </a:solidFill>
            </a:endParaRPr>
          </a:p>
        </p:txBody>
      </p:sp>
      <p:sp>
        <p:nvSpPr>
          <p:cNvPr id="3" name="Rectangle 3"/>
          <p:cNvSpPr txBox="1">
            <a:spLocks noRot="1" noChangeArrowheads="1"/>
          </p:cNvSpPr>
          <p:nvPr/>
        </p:nvSpPr>
        <p:spPr>
          <a:xfrm>
            <a:off x="166654" y="1071547"/>
            <a:ext cx="9572692" cy="1357321"/>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يرتب القانون التجاري علي الشخص الذي يكتسب صفة التاجر عدد من </a:t>
            </a:r>
            <a:r>
              <a:rPr lang="ar-SA" sz="2400" b="1" dirty="0" smtClean="0">
                <a:solidFill>
                  <a:sysClr val="windowText" lastClr="000000"/>
                </a:solidFill>
              </a:rPr>
              <a:t>الالتزامات، ومن </a:t>
            </a:r>
            <a:r>
              <a:rPr lang="ar-SA" sz="2400" b="1" dirty="0">
                <a:solidFill>
                  <a:sysClr val="windowText" lastClr="000000"/>
                </a:solidFill>
              </a:rPr>
              <a:t>أبرز هذه </a:t>
            </a:r>
            <a:r>
              <a:rPr lang="ar-SA" sz="2400" b="1" dirty="0" smtClean="0">
                <a:solidFill>
                  <a:sysClr val="windowText" lastClr="000000"/>
                </a:solidFill>
              </a:rPr>
              <a:t>الالتزامات، الالتزام </a:t>
            </a:r>
            <a:r>
              <a:rPr lang="ar-SA" sz="2400" b="1" dirty="0">
                <a:solidFill>
                  <a:sysClr val="windowText" lastClr="000000"/>
                </a:solidFill>
              </a:rPr>
              <a:t>بمسك الدفاتر </a:t>
            </a:r>
            <a:r>
              <a:rPr lang="ar-SA" sz="2400" b="1" dirty="0" smtClean="0">
                <a:solidFill>
                  <a:sysClr val="windowText" lastClr="000000"/>
                </a:solidFill>
              </a:rPr>
              <a:t>التجارية، والالتزام بالقيد </a:t>
            </a:r>
            <a:r>
              <a:rPr lang="ar-SA" sz="2400" b="1" dirty="0">
                <a:solidFill>
                  <a:sysClr val="windowText" lastClr="000000"/>
                </a:solidFill>
              </a:rPr>
              <a:t>في السجل </a:t>
            </a:r>
            <a:r>
              <a:rPr lang="ar-SA" sz="2400" b="1" dirty="0" smtClean="0">
                <a:solidFill>
                  <a:sysClr val="windowText" lastClr="000000"/>
                </a:solidFill>
              </a:rPr>
              <a:t>التجاري، والاشتراك </a:t>
            </a:r>
            <a:r>
              <a:rPr lang="ar-SA" sz="2400" b="1" dirty="0">
                <a:solidFill>
                  <a:sysClr val="windowText" lastClr="000000"/>
                </a:solidFill>
              </a:rPr>
              <a:t>في الغرفة التجارية والصناعية .</a:t>
            </a:r>
            <a:endParaRPr lang="en-US" sz="2400" b="1" dirty="0">
              <a:solidFill>
                <a:sysClr val="windowText" lastClr="000000"/>
              </a:solidFill>
            </a:endParaRPr>
          </a:p>
        </p:txBody>
      </p:sp>
      <p:graphicFrame>
        <p:nvGraphicFramePr>
          <p:cNvPr id="7" name="رسم تخطيطي 6"/>
          <p:cNvGraphicFramePr/>
          <p:nvPr/>
        </p:nvGraphicFramePr>
        <p:xfrm>
          <a:off x="166654" y="2500306"/>
          <a:ext cx="9572692" cy="3214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928670"/>
            <a:ext cx="9572692" cy="1500187"/>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ألزم نظام الدفاتر التجارية الصادر بتاريخ 17-12-1409 هـ التاجر بمسك دفاتر تجارية </a:t>
            </a:r>
            <a:r>
              <a:rPr lang="ar-SA" sz="2400" b="1" dirty="0" smtClean="0">
                <a:solidFill>
                  <a:sysClr val="windowText" lastClr="000000"/>
                </a:solidFill>
              </a:rPr>
              <a:t>معينة، يقيد </a:t>
            </a:r>
            <a:r>
              <a:rPr lang="ar-SA" sz="2400" b="1" dirty="0">
                <a:solidFill>
                  <a:sysClr val="windowText" lastClr="000000"/>
                </a:solidFill>
              </a:rPr>
              <a:t>فيها جميع العمليات التجارية التي يقوم </a:t>
            </a:r>
            <a:r>
              <a:rPr lang="ar-SA" sz="2400" b="1" dirty="0" err="1" smtClean="0">
                <a:solidFill>
                  <a:sysClr val="windowText" lastClr="000000"/>
                </a:solidFill>
              </a:rPr>
              <a:t>بها</a:t>
            </a:r>
            <a:r>
              <a:rPr lang="ar-SA" sz="2400" b="1" dirty="0" smtClean="0">
                <a:solidFill>
                  <a:sysClr val="windowText" lastClr="000000"/>
                </a:solidFill>
              </a:rPr>
              <a:t>، كما </a:t>
            </a:r>
            <a:r>
              <a:rPr lang="ar-SA" sz="2400" b="1" dirty="0">
                <a:solidFill>
                  <a:sysClr val="windowText" lastClr="000000"/>
                </a:solidFill>
              </a:rPr>
              <a:t>ألزمه بضرورة مسكها بطريقة معينة حتى تحقق الغرض </a:t>
            </a:r>
            <a:r>
              <a:rPr lang="ar-SA" sz="2400" b="1" dirty="0" smtClean="0">
                <a:solidFill>
                  <a:sysClr val="windowText" lastClr="000000"/>
                </a:solidFill>
              </a:rPr>
              <a:t>منها.</a:t>
            </a:r>
            <a:endParaRPr lang="en-US" sz="2400" b="1" dirty="0">
              <a:solidFill>
                <a:sysClr val="windowText" lastClr="000000"/>
              </a:solidFill>
            </a:endParaRPr>
          </a:p>
        </p:txBody>
      </p:sp>
      <p:sp>
        <p:nvSpPr>
          <p:cNvPr id="4" name="Rectangle 3"/>
          <p:cNvSpPr txBox="1">
            <a:spLocks noRot="1" noChangeArrowheads="1"/>
          </p:cNvSpPr>
          <p:nvPr/>
        </p:nvSpPr>
        <p:spPr>
          <a:xfrm>
            <a:off x="2024042" y="0"/>
            <a:ext cx="5959078"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2D07CF"/>
                </a:solidFill>
              </a:rPr>
              <a:t>الالتزام </a:t>
            </a:r>
            <a:r>
              <a:rPr lang="ar-SA" sz="2800" b="1" dirty="0">
                <a:solidFill>
                  <a:srgbClr val="2D07CF"/>
                </a:solidFill>
              </a:rPr>
              <a:t>بمسك الدفاتر التجارية </a:t>
            </a:r>
            <a:endParaRPr lang="en-US" sz="2800" b="1" dirty="0">
              <a:solidFill>
                <a:srgbClr val="2D07CF"/>
              </a:solidFill>
            </a:endParaRPr>
          </a:p>
        </p:txBody>
      </p:sp>
      <p:sp>
        <p:nvSpPr>
          <p:cNvPr id="5" name="Rectangle 3"/>
          <p:cNvSpPr txBox="1">
            <a:spLocks noRot="1" noChangeArrowheads="1"/>
          </p:cNvSpPr>
          <p:nvPr/>
        </p:nvSpPr>
        <p:spPr>
          <a:xfrm>
            <a:off x="166654" y="3000372"/>
            <a:ext cx="6929486" cy="207170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457200" indent="-457200">
              <a:buFont typeface="+mj-lt"/>
              <a:buAutoNum type="arabicPeriod"/>
              <a:defRPr/>
            </a:pPr>
            <a:r>
              <a:rPr lang="ar-SA" sz="2000" b="1" dirty="0" smtClean="0">
                <a:solidFill>
                  <a:schemeClr val="accent4">
                    <a:lumMod val="75000"/>
                  </a:schemeClr>
                </a:solidFill>
              </a:rPr>
              <a:t> تبين </a:t>
            </a:r>
            <a:r>
              <a:rPr lang="ar-SA" sz="2000" b="1" dirty="0">
                <a:solidFill>
                  <a:schemeClr val="accent4">
                    <a:lumMod val="75000"/>
                  </a:schemeClr>
                </a:solidFill>
              </a:rPr>
              <a:t>المركز المالي </a:t>
            </a:r>
            <a:r>
              <a:rPr lang="ar-SA" sz="2000" b="1" dirty="0" smtClean="0">
                <a:solidFill>
                  <a:schemeClr val="accent4">
                    <a:lumMod val="75000"/>
                  </a:schemeClr>
                </a:solidFill>
              </a:rPr>
              <a:t>للتاجر</a:t>
            </a:r>
          </a:p>
          <a:p>
            <a:pPr marL="457200" indent="-457200">
              <a:buFont typeface="+mj-lt"/>
              <a:buAutoNum type="arabicPeriod"/>
              <a:defRPr/>
            </a:pPr>
            <a:r>
              <a:rPr lang="ar-SA" sz="2000" b="1" dirty="0" smtClean="0">
                <a:solidFill>
                  <a:schemeClr val="accent4">
                    <a:lumMod val="75000"/>
                  </a:schemeClr>
                </a:solidFill>
              </a:rPr>
              <a:t>تبين جميع العمليات التي قام </a:t>
            </a:r>
            <a:r>
              <a:rPr lang="ar-SA" sz="2000" b="1" dirty="0" err="1" smtClean="0">
                <a:solidFill>
                  <a:schemeClr val="accent4">
                    <a:lumMod val="75000"/>
                  </a:schemeClr>
                </a:solidFill>
              </a:rPr>
              <a:t>بها</a:t>
            </a:r>
            <a:r>
              <a:rPr lang="ar-SA" sz="2000" b="1" dirty="0" smtClean="0">
                <a:solidFill>
                  <a:schemeClr val="accent4">
                    <a:lumMod val="75000"/>
                  </a:schemeClr>
                </a:solidFill>
              </a:rPr>
              <a:t> التاجر</a:t>
            </a:r>
          </a:p>
          <a:p>
            <a:pPr marL="457200" indent="-457200">
              <a:buFont typeface="+mj-lt"/>
              <a:buAutoNum type="arabicPeriod"/>
              <a:defRPr/>
            </a:pPr>
            <a:r>
              <a:rPr lang="ar-SA" sz="2000" b="1" dirty="0" smtClean="0">
                <a:solidFill>
                  <a:schemeClr val="accent4">
                    <a:lumMod val="75000"/>
                  </a:schemeClr>
                </a:solidFill>
              </a:rPr>
              <a:t>تبين تفاصيل البضاعة الموجودة لد</a:t>
            </a:r>
            <a:r>
              <a:rPr lang="ar-SA" sz="2000" b="1" dirty="0">
                <a:solidFill>
                  <a:schemeClr val="accent4">
                    <a:lumMod val="75000"/>
                  </a:schemeClr>
                </a:solidFill>
              </a:rPr>
              <a:t>ى</a:t>
            </a:r>
            <a:r>
              <a:rPr lang="ar-SA" sz="2000" b="1" dirty="0" smtClean="0">
                <a:solidFill>
                  <a:schemeClr val="accent4">
                    <a:lumMod val="75000"/>
                  </a:schemeClr>
                </a:solidFill>
              </a:rPr>
              <a:t> التاجر في نهاية السنة المالية </a:t>
            </a:r>
            <a:endParaRPr lang="en-US" sz="2000" b="1" dirty="0" smtClean="0">
              <a:solidFill>
                <a:schemeClr val="accent4">
                  <a:lumMod val="75000"/>
                </a:schemeClr>
              </a:solidFill>
            </a:endParaRPr>
          </a:p>
          <a:p>
            <a:pPr marL="457200" indent="-457200">
              <a:buFont typeface="+mj-lt"/>
              <a:buAutoNum type="arabicPeriod"/>
              <a:defRPr/>
            </a:pPr>
            <a:r>
              <a:rPr lang="ar-SA" sz="2000" b="1" dirty="0" smtClean="0">
                <a:solidFill>
                  <a:schemeClr val="accent4">
                    <a:lumMod val="75000"/>
                  </a:schemeClr>
                </a:solidFill>
              </a:rPr>
              <a:t>تصلح الدفاتر التجارية المنتظمة أن تكون وسيلة للإثبات أمام القضاء</a:t>
            </a:r>
            <a:endParaRPr lang="en-US" sz="2000" b="1" dirty="0" smtClean="0">
              <a:solidFill>
                <a:schemeClr val="accent4">
                  <a:lumMod val="75000"/>
                </a:schemeClr>
              </a:solidFill>
            </a:endParaRPr>
          </a:p>
          <a:p>
            <a:pPr marL="457200" indent="-457200">
              <a:buFont typeface="+mj-lt"/>
              <a:buAutoNum type="arabicPeriod"/>
              <a:defRPr/>
            </a:pPr>
            <a:r>
              <a:rPr lang="ar-SA" sz="2000" b="1" dirty="0" smtClean="0">
                <a:solidFill>
                  <a:schemeClr val="accent4">
                    <a:lumMod val="75000"/>
                  </a:schemeClr>
                </a:solidFill>
              </a:rPr>
              <a:t>للدفاتر التجارية أهمية كبيرة في نظام الإفلاس.</a:t>
            </a:r>
            <a:endParaRPr lang="en-US" sz="2000" b="1" dirty="0" smtClean="0">
              <a:solidFill>
                <a:schemeClr val="accent4">
                  <a:lumMod val="75000"/>
                </a:schemeClr>
              </a:solidFill>
            </a:endParaRPr>
          </a:p>
          <a:p>
            <a:pPr marL="457200" indent="-457200">
              <a:buFont typeface="+mj-lt"/>
              <a:buAutoNum type="arabicPeriod"/>
              <a:defRPr/>
            </a:pPr>
            <a:r>
              <a:rPr lang="ar-SA" sz="2000" b="1" dirty="0" smtClean="0">
                <a:solidFill>
                  <a:schemeClr val="accent4">
                    <a:lumMod val="75000"/>
                  </a:schemeClr>
                </a:solidFill>
              </a:rPr>
              <a:t>تفيد الدفاتر التجارية في تقدير الضريبة المستحقة علي التاجر واحتساب الزكاة</a:t>
            </a:r>
            <a:endParaRPr lang="en-US" sz="2000" b="1" dirty="0" smtClean="0">
              <a:solidFill>
                <a:schemeClr val="accent4">
                  <a:lumMod val="75000"/>
                </a:schemeClr>
              </a:solidFill>
            </a:endParaRPr>
          </a:p>
          <a:p>
            <a:pPr marL="457200" indent="-457200">
              <a:buFont typeface="+mj-lt"/>
              <a:buAutoNum type="arabicPeriod"/>
              <a:defRPr/>
            </a:pPr>
            <a:endParaRPr lang="en-US" sz="2000" b="1" dirty="0" smtClean="0">
              <a:solidFill>
                <a:schemeClr val="accent4">
                  <a:lumMod val="75000"/>
                </a:schemeClr>
              </a:solidFill>
            </a:endParaRPr>
          </a:p>
          <a:p>
            <a:pPr marL="457200" indent="-457200">
              <a:buFont typeface="+mj-lt"/>
              <a:buAutoNum type="arabicPeriod"/>
              <a:defRPr/>
            </a:pPr>
            <a:endParaRPr lang="en-US" sz="2000" b="1" dirty="0">
              <a:solidFill>
                <a:schemeClr val="accent4">
                  <a:lumMod val="75000"/>
                </a:schemeClr>
              </a:solidFill>
            </a:endParaRPr>
          </a:p>
        </p:txBody>
      </p:sp>
      <p:sp>
        <p:nvSpPr>
          <p:cNvPr id="6" name="وسيلة شرح خطية 1 (شريط التمييز)‏ 5"/>
          <p:cNvSpPr/>
          <p:nvPr/>
        </p:nvSpPr>
        <p:spPr>
          <a:xfrm>
            <a:off x="7596206" y="3286124"/>
            <a:ext cx="2071702" cy="1214446"/>
          </a:xfrm>
          <a:prstGeom prst="accentCallout1">
            <a:avLst>
              <a:gd name="adj1" fmla="val 963"/>
              <a:gd name="adj2" fmla="val -7736"/>
              <a:gd name="adj3" fmla="val 52901"/>
              <a:gd name="adj4" fmla="val -24849"/>
            </a:avLst>
          </a:prstGeom>
          <a:solidFill>
            <a:srgbClr val="FF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000" b="1" dirty="0" smtClean="0">
                <a:ln w="12700">
                  <a:solidFill>
                    <a:schemeClr val="tx1"/>
                  </a:solidFill>
                </a:ln>
                <a:solidFill>
                  <a:schemeClr val="tx1"/>
                </a:solidFill>
              </a:rPr>
              <a:t>أهمية الدفاتر التجارية</a:t>
            </a:r>
            <a:endParaRPr lang="en-US" sz="2000" b="1" dirty="0">
              <a:ln w="12700">
                <a:solidFill>
                  <a:schemeClr val="tx1"/>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381232" y="0"/>
            <a:ext cx="4875609"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chemeClr val="accent1"/>
                </a:solidFill>
              </a:rPr>
              <a:t> </a:t>
            </a:r>
            <a:r>
              <a:rPr lang="ar-SA" sz="2800" b="1" dirty="0">
                <a:solidFill>
                  <a:schemeClr val="accent1"/>
                </a:solidFill>
              </a:rPr>
              <a:t>تنظيم الدفاتر </a:t>
            </a:r>
            <a:r>
              <a:rPr lang="ar-SA" sz="2800" b="1" dirty="0" smtClean="0">
                <a:solidFill>
                  <a:schemeClr val="accent1"/>
                </a:solidFill>
              </a:rPr>
              <a:t>التجارية</a:t>
            </a:r>
            <a:endParaRPr lang="en-US" sz="2800" b="1" dirty="0">
              <a:solidFill>
                <a:schemeClr val="accent1"/>
              </a:solidFill>
            </a:endParaRPr>
          </a:p>
        </p:txBody>
      </p:sp>
      <p:sp>
        <p:nvSpPr>
          <p:cNvPr id="7" name="Rectangle 3"/>
          <p:cNvSpPr txBox="1">
            <a:spLocks noRot="1" noChangeArrowheads="1"/>
          </p:cNvSpPr>
          <p:nvPr/>
        </p:nvSpPr>
        <p:spPr>
          <a:xfrm>
            <a:off x="166654" y="1000108"/>
            <a:ext cx="9572692" cy="214314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solidFill>
                  <a:schemeClr val="accent4">
                    <a:lumMod val="75000"/>
                  </a:schemeClr>
                </a:solidFill>
              </a:rPr>
              <a:t>1 - الأشخاص </a:t>
            </a:r>
            <a:r>
              <a:rPr lang="ar-SA" sz="2400" b="1" dirty="0">
                <a:solidFill>
                  <a:schemeClr val="accent4">
                    <a:lumMod val="75000"/>
                  </a:schemeClr>
                </a:solidFill>
              </a:rPr>
              <a:t>الملتزمون بمسك الدفاتر </a:t>
            </a:r>
            <a:r>
              <a:rPr lang="ar-SA" sz="2400" b="1" dirty="0" smtClean="0">
                <a:solidFill>
                  <a:schemeClr val="accent4">
                    <a:lumMod val="75000"/>
                  </a:schemeClr>
                </a:solidFill>
              </a:rPr>
              <a:t>التجارية</a:t>
            </a:r>
          </a:p>
          <a:p>
            <a:pPr>
              <a:buFontTx/>
              <a:buChar char="-"/>
              <a:defRPr/>
            </a:pPr>
            <a:r>
              <a:rPr lang="ar-SA" sz="2400" dirty="0" smtClean="0">
                <a:ln>
                  <a:solidFill>
                    <a:sysClr val="windowText" lastClr="000000"/>
                  </a:solidFill>
                </a:ln>
                <a:solidFill>
                  <a:schemeClr val="accent4">
                    <a:lumMod val="75000"/>
                  </a:schemeClr>
                </a:solidFill>
              </a:rPr>
              <a:t>يقع الالتزام بمسك الدفاتر التجارية علي عاتق كل تاجر فردا كان أو شركة، مواطنا أو أجنبيا.</a:t>
            </a:r>
          </a:p>
          <a:p>
            <a:pPr>
              <a:buFontTx/>
              <a:buChar char="-"/>
              <a:defRPr/>
            </a:pPr>
            <a:r>
              <a:rPr lang="ar-SA" sz="2400" dirty="0" smtClean="0">
                <a:ln>
                  <a:solidFill>
                    <a:sysClr val="windowText" lastClr="000000"/>
                  </a:solidFill>
                </a:ln>
                <a:solidFill>
                  <a:schemeClr val="accent4">
                    <a:lumMod val="75000"/>
                  </a:schemeClr>
                </a:solidFill>
              </a:rPr>
              <a:t>الشريك المتضامن لا يلتزم بمسك دفاتر تجارية مستقلة عن دفاتر الشركة.</a:t>
            </a:r>
          </a:p>
          <a:p>
            <a:pPr>
              <a:buFontTx/>
              <a:buChar char="-"/>
              <a:defRPr/>
            </a:pPr>
            <a:r>
              <a:rPr lang="ar-SA" sz="2400" dirty="0" smtClean="0">
                <a:ln>
                  <a:solidFill>
                    <a:sysClr val="windowText" lastClr="000000"/>
                  </a:solidFill>
                </a:ln>
                <a:solidFill>
                  <a:schemeClr val="accent4">
                    <a:lumMod val="75000"/>
                  </a:schemeClr>
                </a:solidFill>
              </a:rPr>
              <a:t>لا يشترط وجود محل ثابت للتاجر، ولا يلزم معرفة التاجر الكتابة.</a:t>
            </a:r>
          </a:p>
          <a:p>
            <a:pPr>
              <a:buFontTx/>
              <a:buChar char="-"/>
              <a:defRPr/>
            </a:pPr>
            <a:r>
              <a:rPr lang="ar-SA" sz="2400" dirty="0" smtClean="0">
                <a:ln>
                  <a:solidFill>
                    <a:sysClr val="windowText" lastClr="000000"/>
                  </a:solidFill>
                </a:ln>
                <a:solidFill>
                  <a:schemeClr val="accent4">
                    <a:lumMod val="75000"/>
                  </a:schemeClr>
                </a:solidFill>
              </a:rPr>
              <a:t>يعفي من هذا الالتزام التاجر الذي لا يزيد رأسماله علي مائة ألف ريال .</a:t>
            </a:r>
            <a:endParaRPr lang="en-US" sz="2400" dirty="0" smtClean="0">
              <a:ln>
                <a:solidFill>
                  <a:sysClr val="windowText" lastClr="000000"/>
                </a:solidFill>
              </a:ln>
              <a:solidFill>
                <a:schemeClr val="accent4">
                  <a:lumMod val="75000"/>
                </a:schemeClr>
              </a:solidFill>
            </a:endParaRPr>
          </a:p>
          <a:p>
            <a:pPr>
              <a:buFontTx/>
              <a:buChar char="-"/>
              <a:defRPr/>
            </a:pPr>
            <a:endParaRPr lang="en-US" sz="2400" dirty="0" smtClean="0">
              <a:ln>
                <a:solidFill>
                  <a:sysClr val="windowText" lastClr="000000"/>
                </a:solidFill>
              </a:ln>
              <a:solidFill>
                <a:schemeClr val="accent4">
                  <a:lumMod val="75000"/>
                </a:schemeClr>
              </a:solidFill>
            </a:endParaRPr>
          </a:p>
          <a:p>
            <a:pPr>
              <a:buFontTx/>
              <a:buChar char="-"/>
              <a:defRPr/>
            </a:pPr>
            <a:endParaRPr lang="en-US" sz="2400" dirty="0" smtClean="0">
              <a:ln>
                <a:solidFill>
                  <a:sysClr val="windowText" lastClr="000000"/>
                </a:solidFill>
              </a:ln>
              <a:solidFill>
                <a:schemeClr val="accent4">
                  <a:lumMod val="75000"/>
                </a:schemeClr>
              </a:solidFill>
            </a:endParaRPr>
          </a:p>
          <a:p>
            <a:pPr>
              <a:buFontTx/>
              <a:buChar char="-"/>
              <a:defRPr/>
            </a:pPr>
            <a:endParaRPr lang="en-US" sz="2400" dirty="0" smtClean="0">
              <a:ln>
                <a:solidFill>
                  <a:sysClr val="windowText" lastClr="000000"/>
                </a:solidFill>
              </a:ln>
              <a:solidFill>
                <a:schemeClr val="accent4">
                  <a:lumMod val="75000"/>
                </a:schemeClr>
              </a:solidFill>
            </a:endParaRPr>
          </a:p>
          <a:p>
            <a:pPr>
              <a:defRPr/>
            </a:pPr>
            <a:endParaRPr lang="en-US" sz="2400" b="1" dirty="0">
              <a:solidFill>
                <a:schemeClr val="accent4">
                  <a:lumMod val="75000"/>
                </a:schemeClr>
              </a:solidFill>
            </a:endParaRPr>
          </a:p>
        </p:txBody>
      </p:sp>
      <p:sp>
        <p:nvSpPr>
          <p:cNvPr id="11" name="Rectangle 3"/>
          <p:cNvSpPr txBox="1">
            <a:spLocks noRot="1" noChangeArrowheads="1"/>
          </p:cNvSpPr>
          <p:nvPr/>
        </p:nvSpPr>
        <p:spPr>
          <a:xfrm>
            <a:off x="166654" y="3357562"/>
            <a:ext cx="9572692" cy="242889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chemeClr val="accent4">
                    <a:lumMod val="75000"/>
                  </a:schemeClr>
                </a:solidFill>
              </a:rPr>
              <a:t>2- أنواع </a:t>
            </a:r>
            <a:r>
              <a:rPr lang="ar-SA" sz="2400" b="1" dirty="0">
                <a:solidFill>
                  <a:schemeClr val="accent4">
                    <a:lumMod val="75000"/>
                  </a:schemeClr>
                </a:solidFill>
              </a:rPr>
              <a:t>الدفاتر </a:t>
            </a:r>
            <a:r>
              <a:rPr lang="ar-SA" sz="2400" b="1" dirty="0" smtClean="0">
                <a:solidFill>
                  <a:schemeClr val="accent4">
                    <a:lumMod val="75000"/>
                  </a:schemeClr>
                </a:solidFill>
              </a:rPr>
              <a:t>التجارية: </a:t>
            </a:r>
          </a:p>
          <a:p>
            <a:pPr algn="just">
              <a:defRPr/>
            </a:pPr>
            <a:r>
              <a:rPr lang="ar-SA" sz="2400" dirty="0" smtClean="0">
                <a:ln>
                  <a:solidFill>
                    <a:sysClr val="windowText" lastClr="000000"/>
                  </a:solidFill>
                </a:ln>
                <a:solidFill>
                  <a:schemeClr val="accent4">
                    <a:lumMod val="75000"/>
                  </a:schemeClr>
                </a:solidFill>
              </a:rPr>
              <a:t>يلتزم التاجر وفقا لنص المادة الأولى من نظام الدفاتر التجارية بمسك الدفاتر التجارية التي تستلزمها طبيعة تجارته وأهميتها بحيث تؤدي إلي بيان مركز التاجر المالي بدقة ووضوح.  </a:t>
            </a:r>
          </a:p>
          <a:p>
            <a:pPr algn="just">
              <a:defRPr/>
            </a:pPr>
            <a:r>
              <a:rPr lang="ar-SA" sz="2400" dirty="0" smtClean="0">
                <a:ln>
                  <a:solidFill>
                    <a:sysClr val="windowText" lastClr="000000"/>
                  </a:solidFill>
                </a:ln>
                <a:solidFill>
                  <a:schemeClr val="accent4">
                    <a:lumMod val="75000"/>
                  </a:schemeClr>
                </a:solidFill>
              </a:rPr>
              <a:t>غير أنه مع ذلك اشترطت حد أدنى من هذه الدفاتر علي كل تاجر أن يقوم بمسكها وهي دفتر اليومية الأصلي، ودفتر الجرد، ودفتر الأستاذ العام، فضلا عن التزام التاجر بالاحتفاظ  بملف لصور جميع المراسلات والمستندات التي تتصل بأعماله التجارية.</a:t>
            </a:r>
            <a:endParaRPr lang="en-US" sz="2400" dirty="0" smtClean="0">
              <a:ln>
                <a:solidFill>
                  <a:sysClr val="windowText" lastClr="000000"/>
                </a:solidFill>
              </a:ln>
              <a:solidFill>
                <a:schemeClr val="accent4">
                  <a:lumMod val="75000"/>
                </a:schemeClr>
              </a:solidFill>
            </a:endParaRPr>
          </a:p>
          <a:p>
            <a:pPr algn="just">
              <a:defRPr/>
            </a:pPr>
            <a:endParaRPr lang="en-US" sz="2400" dirty="0">
              <a:solidFill>
                <a:schemeClr val="accent4">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ppt_x</p:attrName>
                                        </p:attrNameLst>
                                      </p:cBhvr>
                                      <p:tavLst>
                                        <p:tav tm="0">
                                          <p:val>
                                            <p:strVal val="#ppt_x-.2"/>
                                          </p:val>
                                        </p:tav>
                                        <p:tav tm="100000">
                                          <p:val>
                                            <p:strVal val="#ppt_x"/>
                                          </p:val>
                                        </p:tav>
                                      </p:tavLst>
                                    </p:anim>
                                    <p:anim calcmode="lin" valueType="num">
                                      <p:cBhvr>
                                        <p:cTn id="22"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2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Rot="1" noChangeArrowheads="1"/>
          </p:cNvSpPr>
          <p:nvPr/>
        </p:nvSpPr>
        <p:spPr>
          <a:xfrm>
            <a:off x="3309926" y="0"/>
            <a:ext cx="3869531" cy="42862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solidFill>
                  <a:srgbClr val="FF0000"/>
                </a:solidFill>
              </a:rPr>
              <a:t>أ-الدفاتر التجارية </a:t>
            </a:r>
            <a:r>
              <a:rPr lang="ar-SA" sz="2800" b="1" dirty="0" smtClean="0">
                <a:solidFill>
                  <a:srgbClr val="FF0000"/>
                </a:solidFill>
              </a:rPr>
              <a:t>الإلزامية</a:t>
            </a:r>
            <a:endParaRPr lang="en-US" sz="2800" b="1" dirty="0">
              <a:solidFill>
                <a:srgbClr val="2D07CF"/>
              </a:solidFill>
            </a:endParaRPr>
          </a:p>
        </p:txBody>
      </p:sp>
      <p:sp>
        <p:nvSpPr>
          <p:cNvPr id="5" name="Rectangle 3"/>
          <p:cNvSpPr txBox="1">
            <a:spLocks noRot="1" noChangeArrowheads="1"/>
          </p:cNvSpPr>
          <p:nvPr/>
        </p:nvSpPr>
        <p:spPr>
          <a:xfrm>
            <a:off x="166654" y="571480"/>
            <a:ext cx="9572692" cy="150019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100" b="1" dirty="0">
                <a:solidFill>
                  <a:srgbClr val="FF0000"/>
                </a:solidFill>
              </a:rPr>
              <a:t>1- دفتر اليومية </a:t>
            </a:r>
            <a:r>
              <a:rPr lang="ar-SA" sz="2100" b="1" dirty="0" smtClean="0">
                <a:solidFill>
                  <a:srgbClr val="FF0000"/>
                </a:solidFill>
              </a:rPr>
              <a:t>الأصلي:</a:t>
            </a:r>
            <a:r>
              <a:rPr lang="ar-SA" sz="2100" dirty="0" smtClean="0">
                <a:ln>
                  <a:solidFill>
                    <a:sysClr val="windowText" lastClr="000000"/>
                  </a:solidFill>
                </a:ln>
                <a:solidFill>
                  <a:srgbClr val="2D07CF"/>
                </a:solidFill>
              </a:rPr>
              <a:t>هو الدفتر الذي تقيد فيه جميع العمليات المالية التي يقوم </a:t>
            </a:r>
            <a:r>
              <a:rPr lang="ar-SA" sz="2100" dirty="0" err="1" smtClean="0">
                <a:ln>
                  <a:solidFill>
                    <a:sysClr val="windowText" lastClr="000000"/>
                  </a:solidFill>
                </a:ln>
                <a:solidFill>
                  <a:srgbClr val="2D07CF"/>
                </a:solidFill>
              </a:rPr>
              <a:t>بها</a:t>
            </a:r>
            <a:r>
              <a:rPr lang="ar-SA" sz="2100" dirty="0" smtClean="0">
                <a:ln>
                  <a:solidFill>
                    <a:sysClr val="windowText" lastClr="000000"/>
                  </a:solidFill>
                </a:ln>
                <a:solidFill>
                  <a:srgbClr val="2D07CF"/>
                </a:solidFill>
              </a:rPr>
              <a:t> التاجر، وكذلك </a:t>
            </a:r>
            <a:r>
              <a:rPr lang="ar-SA" sz="2100" dirty="0" err="1" smtClean="0">
                <a:ln>
                  <a:solidFill>
                    <a:sysClr val="windowText" lastClr="000000"/>
                  </a:solidFill>
                </a:ln>
                <a:solidFill>
                  <a:srgbClr val="2D07CF"/>
                </a:solidFill>
              </a:rPr>
              <a:t>مسحوباته</a:t>
            </a:r>
            <a:r>
              <a:rPr lang="ar-SA" sz="2100" dirty="0" smtClean="0">
                <a:ln>
                  <a:solidFill>
                    <a:sysClr val="windowText" lastClr="000000"/>
                  </a:solidFill>
                </a:ln>
                <a:solidFill>
                  <a:srgbClr val="2D07CF"/>
                </a:solidFill>
              </a:rPr>
              <a:t> الشخصية يوم بيوم وبالتفصيل باستثناء المسحوبات الشخصية التي يمكن أن تقيد إجمالا شهرا بشهر. وقد أجازت المادة الثالثة للتاجر أن يمسك دفاتر يومية مساعدة تجنبا لما يترتب علي قيد جميع العمليات التجارية في دفتر واحد من ارتباك في عمليات القيد . </a:t>
            </a:r>
            <a:endParaRPr lang="en-US" sz="2100" dirty="0" smtClean="0">
              <a:ln>
                <a:solidFill>
                  <a:sysClr val="windowText" lastClr="000000"/>
                </a:solidFill>
              </a:ln>
              <a:solidFill>
                <a:srgbClr val="2D07CF"/>
              </a:solidFill>
            </a:endParaRPr>
          </a:p>
          <a:p>
            <a:pPr algn="just">
              <a:defRPr/>
            </a:pPr>
            <a:endParaRPr lang="en-US" sz="2100" dirty="0" smtClean="0">
              <a:ln>
                <a:solidFill>
                  <a:sysClr val="windowText" lastClr="000000"/>
                </a:solidFill>
              </a:ln>
              <a:solidFill>
                <a:srgbClr val="2D07CF"/>
              </a:solidFill>
            </a:endParaRPr>
          </a:p>
          <a:p>
            <a:pPr algn="just">
              <a:defRPr/>
            </a:pPr>
            <a:endParaRPr lang="ar-SA" sz="2100" b="1" i="1" dirty="0">
              <a:solidFill>
                <a:srgbClr val="FF0000"/>
              </a:solidFill>
            </a:endParaRPr>
          </a:p>
          <a:p>
            <a:pPr algn="just">
              <a:defRPr/>
            </a:pPr>
            <a:endParaRPr lang="en-US" sz="2100" b="1" dirty="0">
              <a:solidFill>
                <a:srgbClr val="2D07CF"/>
              </a:solidFill>
            </a:endParaRPr>
          </a:p>
        </p:txBody>
      </p:sp>
      <p:sp>
        <p:nvSpPr>
          <p:cNvPr id="6" name="Rectangle 3"/>
          <p:cNvSpPr txBox="1">
            <a:spLocks noRot="1" noChangeArrowheads="1"/>
          </p:cNvSpPr>
          <p:nvPr/>
        </p:nvSpPr>
        <p:spPr>
          <a:xfrm>
            <a:off x="166655" y="2214554"/>
            <a:ext cx="9572691" cy="11430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100" b="1" dirty="0">
                <a:solidFill>
                  <a:srgbClr val="FF0000"/>
                </a:solidFill>
              </a:rPr>
              <a:t>2- دفتر </a:t>
            </a:r>
            <a:r>
              <a:rPr lang="ar-SA" sz="2100" b="1" dirty="0" smtClean="0">
                <a:solidFill>
                  <a:srgbClr val="FF0000"/>
                </a:solidFill>
              </a:rPr>
              <a:t>الجرد: </a:t>
            </a:r>
            <a:r>
              <a:rPr lang="ar-SA" sz="2100" dirty="0" smtClean="0">
                <a:ln>
                  <a:solidFill>
                    <a:sysClr val="windowText" lastClr="000000"/>
                  </a:solidFill>
                </a:ln>
                <a:solidFill>
                  <a:srgbClr val="2D07CF"/>
                </a:solidFill>
              </a:rPr>
              <a:t>هو الدفتر الذي تقيد فيه تفاصيل البضاعة الموجودة لدي التاجر في آخر السنة المالية. ويلاحظ أن دفتر الجرد لا يشمل سوي تفاصيل البضاعة فقط دون غيرها من الحقوق التي للتاجر أو الديون عليه. لذا اشترط النظام أن يدون التاجر في دفتر الجرد صورة من قائمة المركز المالي إذا لم تكن مقيدة في دفتر آخر . </a:t>
            </a:r>
            <a:endParaRPr lang="en-US" sz="2100" dirty="0" smtClean="0">
              <a:ln>
                <a:solidFill>
                  <a:sysClr val="windowText" lastClr="000000"/>
                </a:solidFill>
              </a:ln>
              <a:solidFill>
                <a:srgbClr val="2D07CF"/>
              </a:solidFill>
            </a:endParaRPr>
          </a:p>
          <a:p>
            <a:pPr algn="just">
              <a:defRPr/>
            </a:pPr>
            <a:endParaRPr lang="en-US" sz="2100" b="1" dirty="0">
              <a:solidFill>
                <a:srgbClr val="2D07CF"/>
              </a:solidFill>
            </a:endParaRPr>
          </a:p>
        </p:txBody>
      </p:sp>
      <p:sp>
        <p:nvSpPr>
          <p:cNvPr id="9" name="Rectangle 3"/>
          <p:cNvSpPr txBox="1">
            <a:spLocks noRot="1" noChangeArrowheads="1"/>
          </p:cNvSpPr>
          <p:nvPr/>
        </p:nvSpPr>
        <p:spPr>
          <a:xfrm>
            <a:off x="166654" y="3500438"/>
            <a:ext cx="9572692" cy="207170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100" b="1" i="1" dirty="0" smtClean="0">
                <a:solidFill>
                  <a:srgbClr val="FF0000"/>
                </a:solidFill>
              </a:rPr>
              <a:t>3- دفتر الأستاذ العام: </a:t>
            </a:r>
            <a:r>
              <a:rPr lang="ar-SA" sz="2100" dirty="0" smtClean="0">
                <a:ln>
                  <a:solidFill>
                    <a:sysClr val="windowText" lastClr="000000"/>
                  </a:solidFill>
                </a:ln>
                <a:solidFill>
                  <a:srgbClr val="2D07CF"/>
                </a:solidFill>
              </a:rPr>
              <a:t>هو </a:t>
            </a:r>
            <a:r>
              <a:rPr lang="ar-SA" sz="2100" dirty="0">
                <a:ln>
                  <a:solidFill>
                    <a:sysClr val="windowText" lastClr="000000"/>
                  </a:solidFill>
                </a:ln>
                <a:solidFill>
                  <a:srgbClr val="2D07CF"/>
                </a:solidFill>
              </a:rPr>
              <a:t>الدفتر الذي تنقل إليه جميع العمليات الواردة في دفتر اليومية من وقت </a:t>
            </a:r>
            <a:r>
              <a:rPr lang="ar-SA" sz="2100" dirty="0" smtClean="0">
                <a:ln>
                  <a:solidFill>
                    <a:sysClr val="windowText" lastClr="000000"/>
                  </a:solidFill>
                </a:ln>
                <a:solidFill>
                  <a:srgbClr val="2D07CF"/>
                </a:solidFill>
              </a:rPr>
              <a:t>لآخر، </a:t>
            </a:r>
            <a:r>
              <a:rPr lang="ar-SA" sz="2100" dirty="0">
                <a:ln>
                  <a:solidFill>
                    <a:sysClr val="windowText" lastClr="000000"/>
                  </a:solidFill>
                </a:ln>
                <a:solidFill>
                  <a:srgbClr val="2D07CF"/>
                </a:solidFill>
              </a:rPr>
              <a:t>ومن خلاله يمكن معرفة النتائج النهائية لحركة عناصر المشروع </a:t>
            </a:r>
            <a:r>
              <a:rPr lang="ar-SA" sz="2100" dirty="0" smtClean="0">
                <a:ln>
                  <a:solidFill>
                    <a:sysClr val="windowText" lastClr="000000"/>
                  </a:solidFill>
                </a:ln>
                <a:solidFill>
                  <a:srgbClr val="2D07CF"/>
                </a:solidFill>
              </a:rPr>
              <a:t>التجاري، كما </a:t>
            </a:r>
            <a:r>
              <a:rPr lang="ar-SA" sz="2100" dirty="0">
                <a:ln>
                  <a:solidFill>
                    <a:sysClr val="windowText" lastClr="000000"/>
                  </a:solidFill>
                </a:ln>
                <a:solidFill>
                  <a:srgbClr val="2D07CF"/>
                </a:solidFill>
              </a:rPr>
              <a:t>يمكن للتاجر أن يستخرج ميزانيته السنوية من واقع البيانات المقيدة </a:t>
            </a:r>
            <a:r>
              <a:rPr lang="ar-SA" sz="2100" dirty="0" err="1">
                <a:ln>
                  <a:solidFill>
                    <a:sysClr val="windowText" lastClr="000000"/>
                  </a:solidFill>
                </a:ln>
                <a:solidFill>
                  <a:srgbClr val="2D07CF"/>
                </a:solidFill>
              </a:rPr>
              <a:t>به</a:t>
            </a:r>
            <a:r>
              <a:rPr lang="ar-SA" sz="2100" dirty="0" smtClean="0">
                <a:ln>
                  <a:solidFill>
                    <a:sysClr val="windowText" lastClr="000000"/>
                  </a:solidFill>
                </a:ln>
                <a:solidFill>
                  <a:srgbClr val="2D07CF"/>
                </a:solidFill>
              </a:rPr>
              <a:t>. ترحل إلي دفتر الأستاذ العمليات ذات الطبيعة الواحدة من دفتر اليومية، بحيث يمكن استخلاص نتيجة كل حساب علي حدة بسهولة في أي وقت “حساب أرباح، حساب خسائر، حساب نفقات، حساب إيرادات“. القيد في دفتر الأستاذ يتم بناء علي وحدة العملية، حيث تنقل إليه جميع القيود المتعلقة بكل عملية علي حدة، بخلاف دفتر اليومية الذي تقيد فيه جميع العمليات حسب تاريخ وقوعها لا بحسب نوعها.</a:t>
            </a:r>
            <a:endParaRPr lang="en-US" sz="2100" dirty="0" smtClean="0">
              <a:ln>
                <a:solidFill>
                  <a:sysClr val="windowText" lastClr="000000"/>
                </a:solidFill>
              </a:ln>
              <a:solidFill>
                <a:srgbClr val="2D07CF"/>
              </a:solidFill>
            </a:endParaRPr>
          </a:p>
          <a:p>
            <a:pPr algn="just">
              <a:defRPr/>
            </a:pPr>
            <a:endParaRPr lang="en-US" sz="2100" dirty="0">
              <a:ln>
                <a:solidFill>
                  <a:sysClr val="windowText" lastClr="000000"/>
                </a:solidFill>
              </a:ln>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ppt_x</p:attrName>
                                        </p:attrNameLst>
                                      </p:cBhvr>
                                      <p:tavLst>
                                        <p:tav tm="0">
                                          <p:val>
                                            <p:strVal val="#ppt_x-.2"/>
                                          </p:val>
                                        </p:tav>
                                        <p:tav tm="100000">
                                          <p:val>
                                            <p:strVal val="#ppt_x"/>
                                          </p:val>
                                        </p:tav>
                                      </p:tavLst>
                                    </p:anim>
                                    <p:anim calcmode="lin" valueType="num">
                                      <p:cBhvr>
                                        <p:cTn id="29"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452802" y="0"/>
            <a:ext cx="4024313"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solidFill>
                  <a:srgbClr val="FF0000"/>
                </a:solidFill>
              </a:rPr>
              <a:t>ب-الدفاتر التجارية </a:t>
            </a:r>
            <a:r>
              <a:rPr lang="ar-SA" sz="2800" b="1" dirty="0" smtClean="0">
                <a:solidFill>
                  <a:srgbClr val="FF0000"/>
                </a:solidFill>
              </a:rPr>
              <a:t>الأخرى</a:t>
            </a:r>
            <a:endParaRPr lang="en-US" sz="2800" b="1" dirty="0">
              <a:solidFill>
                <a:srgbClr val="2D07CF"/>
              </a:solidFill>
            </a:endParaRPr>
          </a:p>
        </p:txBody>
      </p:sp>
      <p:sp>
        <p:nvSpPr>
          <p:cNvPr id="4" name="Rectangle 3"/>
          <p:cNvSpPr txBox="1">
            <a:spLocks noRot="1" noChangeArrowheads="1"/>
          </p:cNvSpPr>
          <p:nvPr/>
        </p:nvSpPr>
        <p:spPr>
          <a:xfrm>
            <a:off x="166654" y="2000240"/>
            <a:ext cx="9572692" cy="221457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rgbClr val="2D07CF"/>
                </a:solidFill>
              </a:rPr>
              <a:t>1-دفتر التسويدة:هو الذي تقيد فيه العمليات اليومية بصورة مستعجلة وبدون تنظيم فور وقوعها </a:t>
            </a:r>
            <a:r>
              <a:rPr lang="ar-SA" sz="2400" dirty="0" smtClean="0">
                <a:ln>
                  <a:solidFill>
                    <a:sysClr val="windowText" lastClr="000000"/>
                  </a:solidFill>
                </a:ln>
                <a:solidFill>
                  <a:srgbClr val="2D07CF"/>
                </a:solidFill>
              </a:rPr>
              <a:t>.</a:t>
            </a:r>
          </a:p>
          <a:p>
            <a:pPr algn="just">
              <a:defRPr/>
            </a:pPr>
            <a:r>
              <a:rPr lang="ar-SA" sz="2400" dirty="0" smtClean="0">
                <a:ln>
                  <a:solidFill>
                    <a:sysClr val="windowText" lastClr="000000"/>
                  </a:solidFill>
                </a:ln>
                <a:solidFill>
                  <a:srgbClr val="2D07CF"/>
                </a:solidFill>
              </a:rPr>
              <a:t> 2- دفتر الخزانة :هو الذي تقيد فيه كل النقود التي تدخل الخزينة أو تخرج منها.</a:t>
            </a:r>
          </a:p>
          <a:p>
            <a:pPr algn="just">
              <a:defRPr/>
            </a:pPr>
            <a:r>
              <a:rPr lang="ar-SA" sz="2400" dirty="0" smtClean="0">
                <a:ln>
                  <a:solidFill>
                    <a:sysClr val="windowText" lastClr="000000"/>
                  </a:solidFill>
                </a:ln>
                <a:solidFill>
                  <a:srgbClr val="2D07CF"/>
                </a:solidFill>
              </a:rPr>
              <a:t> 3-دفتر الأوراق التجارية: هو الذي تقيد فيه تواريخ تحرير واستحقاق الأوراق التجارية سواء أكانت لمصلحة التاجر أم مستحقة عليه .</a:t>
            </a:r>
          </a:p>
          <a:p>
            <a:pPr algn="just">
              <a:defRPr/>
            </a:pPr>
            <a:r>
              <a:rPr lang="ar-SA" sz="2400" dirty="0" smtClean="0">
                <a:ln>
                  <a:solidFill>
                    <a:sysClr val="windowText" lastClr="000000"/>
                  </a:solidFill>
                </a:ln>
                <a:solidFill>
                  <a:srgbClr val="2D07CF"/>
                </a:solidFill>
              </a:rPr>
              <a:t> 4- دفتر المخزن :هو الذي تقيد فيه حركة البضائع التي تدخل المخزن أو تخرج منه. </a:t>
            </a:r>
            <a:endParaRPr lang="en-US" sz="2400" dirty="0" smtClean="0">
              <a:ln>
                <a:solidFill>
                  <a:sysClr val="windowText" lastClr="000000"/>
                </a:solidFill>
              </a:ln>
              <a:solidFill>
                <a:srgbClr val="2D07CF"/>
              </a:solidFill>
            </a:endParaRPr>
          </a:p>
          <a:p>
            <a:pPr algn="just">
              <a:defRPr/>
            </a:pPr>
            <a:endParaRPr lang="en-US" sz="2400" dirty="0" smtClean="0">
              <a:ln>
                <a:solidFill>
                  <a:sysClr val="windowText" lastClr="000000"/>
                </a:solidFill>
              </a:ln>
              <a:solidFill>
                <a:srgbClr val="2D07CF"/>
              </a:solidFill>
            </a:endParaRPr>
          </a:p>
          <a:p>
            <a:pPr algn="just">
              <a:defRPr/>
            </a:pPr>
            <a:endParaRPr lang="en-US" sz="2400" dirty="0" smtClean="0">
              <a:ln>
                <a:solidFill>
                  <a:sysClr val="windowText" lastClr="000000"/>
                </a:solidFill>
              </a:ln>
              <a:solidFill>
                <a:srgbClr val="2D07CF"/>
              </a:solidFill>
            </a:endParaRPr>
          </a:p>
          <a:p>
            <a:pPr algn="just">
              <a:defRPr/>
            </a:pPr>
            <a:endParaRPr lang="en-US" sz="2400" dirty="0">
              <a:ln>
                <a:solidFill>
                  <a:sysClr val="windowText" lastClr="000000"/>
                </a:solidFill>
              </a:ln>
              <a:solidFill>
                <a:srgbClr val="2D07CF"/>
              </a:solidFill>
            </a:endParaRPr>
          </a:p>
        </p:txBody>
      </p:sp>
      <p:sp>
        <p:nvSpPr>
          <p:cNvPr id="5" name="Rectangle 3"/>
          <p:cNvSpPr txBox="1">
            <a:spLocks noRot="1" noChangeArrowheads="1"/>
          </p:cNvSpPr>
          <p:nvPr/>
        </p:nvSpPr>
        <p:spPr>
          <a:xfrm>
            <a:off x="166654" y="1000108"/>
            <a:ext cx="9572692" cy="7858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smtClean="0">
                <a:ln>
                  <a:solidFill>
                    <a:sysClr val="windowText" lastClr="000000"/>
                  </a:solidFill>
                </a:ln>
                <a:solidFill>
                  <a:srgbClr val="2D07CF"/>
                </a:solidFill>
              </a:rPr>
              <a:t>الدفاتر </a:t>
            </a:r>
            <a:r>
              <a:rPr lang="ar-SA" sz="2400" dirty="0">
                <a:ln>
                  <a:solidFill>
                    <a:sysClr val="windowText" lastClr="000000"/>
                  </a:solidFill>
                </a:ln>
                <a:solidFill>
                  <a:srgbClr val="2D07CF"/>
                </a:solidFill>
              </a:rPr>
              <a:t>الإلزامية </a:t>
            </a:r>
            <a:r>
              <a:rPr lang="ar-SA" sz="2400" dirty="0" smtClean="0">
                <a:ln>
                  <a:solidFill>
                    <a:sysClr val="windowText" lastClr="000000"/>
                  </a:solidFill>
                </a:ln>
                <a:solidFill>
                  <a:srgbClr val="2D07CF"/>
                </a:solidFill>
              </a:rPr>
              <a:t>إذن هي التي </a:t>
            </a:r>
            <a:r>
              <a:rPr lang="ar-SA" sz="2400" dirty="0">
                <a:ln>
                  <a:solidFill>
                    <a:sysClr val="windowText" lastClr="000000"/>
                  </a:solidFill>
                </a:ln>
                <a:solidFill>
                  <a:srgbClr val="2D07CF"/>
                </a:solidFill>
              </a:rPr>
              <a:t>يجب علي التاجر مسكها كحد أدني لبيان مركزه المالي علاوة </a:t>
            </a:r>
            <a:r>
              <a:rPr lang="ar-SA" sz="2400" dirty="0" smtClean="0">
                <a:ln>
                  <a:solidFill>
                    <a:sysClr val="windowText" lastClr="000000"/>
                  </a:solidFill>
                </a:ln>
                <a:solidFill>
                  <a:srgbClr val="2D07CF"/>
                </a:solidFill>
              </a:rPr>
              <a:t>على </a:t>
            </a:r>
            <a:r>
              <a:rPr lang="ar-SA" sz="2400" dirty="0">
                <a:ln>
                  <a:solidFill>
                    <a:sysClr val="windowText" lastClr="000000"/>
                  </a:solidFill>
                </a:ln>
                <a:solidFill>
                  <a:srgbClr val="2D07CF"/>
                </a:solidFill>
              </a:rPr>
              <a:t>الدفاتر الأخرى التي تستلزمها طبيعة تجارته </a:t>
            </a:r>
            <a:r>
              <a:rPr lang="ar-SA" sz="2400" dirty="0" smtClean="0">
                <a:ln>
                  <a:solidFill>
                    <a:sysClr val="windowText" lastClr="000000"/>
                  </a:solidFill>
                </a:ln>
                <a:solidFill>
                  <a:srgbClr val="2D07CF"/>
                </a:solidFill>
              </a:rPr>
              <a:t>وأهمها</a:t>
            </a:r>
            <a:r>
              <a:rPr lang="ar-SA" sz="2400" dirty="0">
                <a:ln>
                  <a:solidFill>
                    <a:sysClr val="windowText" lastClr="000000"/>
                  </a:solidFill>
                </a:ln>
                <a:solidFill>
                  <a:srgbClr val="2D07CF"/>
                </a:solidFill>
              </a:rPr>
              <a:t>. </a:t>
            </a:r>
            <a:endParaRPr lang="en-US" sz="2400" dirty="0">
              <a:ln>
                <a:solidFill>
                  <a:sysClr val="windowText" lastClr="000000"/>
                </a:solidFill>
              </a:ln>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786047" y="571480"/>
            <a:ext cx="487564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dirty="0">
                <a:ln>
                  <a:solidFill>
                    <a:srgbClr val="FF0000"/>
                  </a:solidFill>
                </a:ln>
                <a:solidFill>
                  <a:srgbClr val="FF0000"/>
                </a:solidFill>
              </a:rPr>
              <a:t>ج- ملف صور المراسلات </a:t>
            </a:r>
            <a:r>
              <a:rPr lang="ar-SA" sz="2400" dirty="0" smtClean="0">
                <a:ln>
                  <a:solidFill>
                    <a:srgbClr val="FF0000"/>
                  </a:solidFill>
                </a:ln>
                <a:solidFill>
                  <a:srgbClr val="FF0000"/>
                </a:solidFill>
              </a:rPr>
              <a:t>والوثائق</a:t>
            </a:r>
            <a:endParaRPr lang="en-US" sz="2400" dirty="0">
              <a:ln>
                <a:solidFill>
                  <a:srgbClr val="FF0000"/>
                </a:solidFill>
              </a:ln>
              <a:solidFill>
                <a:srgbClr val="FF0000"/>
              </a:solidFill>
            </a:endParaRPr>
          </a:p>
        </p:txBody>
      </p:sp>
      <p:sp>
        <p:nvSpPr>
          <p:cNvPr id="3" name="Rectangle 3"/>
          <p:cNvSpPr txBox="1">
            <a:spLocks noRot="1" noChangeArrowheads="1"/>
          </p:cNvSpPr>
          <p:nvPr/>
        </p:nvSpPr>
        <p:spPr>
          <a:xfrm>
            <a:off x="166654" y="2214554"/>
            <a:ext cx="9572692" cy="14287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rgbClr val="2D07CF"/>
                </a:solidFill>
              </a:rPr>
              <a:t>يجب علي التاجر –طبقا لنص المادة 6 من نظام الدفاتر التجارية- أن يحتفظ بصورة طبق الأصل من جميع المراسلات والوثائق المتعلقة بتجارته الصادرة منه والواردة </a:t>
            </a:r>
            <a:r>
              <a:rPr lang="ar-SA" sz="2400" dirty="0" smtClean="0">
                <a:ln>
                  <a:solidFill>
                    <a:sysClr val="windowText" lastClr="000000"/>
                  </a:solidFill>
                </a:ln>
                <a:solidFill>
                  <a:srgbClr val="2D07CF"/>
                </a:solidFill>
              </a:rPr>
              <a:t>إليه، ويكون </a:t>
            </a:r>
            <a:r>
              <a:rPr lang="ar-SA" sz="2400" dirty="0">
                <a:ln>
                  <a:solidFill>
                    <a:sysClr val="windowText" lastClr="000000"/>
                  </a:solidFill>
                </a:ln>
                <a:solidFill>
                  <a:srgbClr val="2D07CF"/>
                </a:solidFill>
              </a:rPr>
              <a:t>الحفظ بطريقة منتظمة يسهل معها مراجعة القيود الحسابية وتكفل عند اللزوم التحقق من الأرباح والخسائر. </a:t>
            </a:r>
            <a:endParaRPr lang="en-US" sz="2400" dirty="0">
              <a:ln>
                <a:solidFill>
                  <a:sysClr val="windowText" lastClr="000000"/>
                </a:solidFill>
              </a:ln>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666984" y="0"/>
            <a:ext cx="4875609"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chemeClr val="accent4">
                    <a:lumMod val="75000"/>
                  </a:schemeClr>
                </a:solidFill>
              </a:rPr>
              <a:t>قواعد </a:t>
            </a:r>
            <a:r>
              <a:rPr lang="ar-SA" sz="2800" b="1" dirty="0">
                <a:solidFill>
                  <a:schemeClr val="accent4">
                    <a:lumMod val="75000"/>
                  </a:schemeClr>
                </a:solidFill>
              </a:rPr>
              <a:t>انتظام الدفاتر </a:t>
            </a:r>
            <a:r>
              <a:rPr lang="ar-SA" sz="2800" b="1" dirty="0" smtClean="0">
                <a:solidFill>
                  <a:schemeClr val="accent4">
                    <a:lumMod val="75000"/>
                  </a:schemeClr>
                </a:solidFill>
              </a:rPr>
              <a:t>التجارية</a:t>
            </a:r>
            <a:endParaRPr lang="en-US" sz="2800" b="1" dirty="0">
              <a:solidFill>
                <a:schemeClr val="accent4">
                  <a:lumMod val="75000"/>
                </a:schemeClr>
              </a:solidFill>
            </a:endParaRPr>
          </a:p>
        </p:txBody>
      </p:sp>
      <p:sp>
        <p:nvSpPr>
          <p:cNvPr id="3" name="Rectangle 3"/>
          <p:cNvSpPr txBox="1">
            <a:spLocks noRot="1" noChangeArrowheads="1"/>
          </p:cNvSpPr>
          <p:nvPr/>
        </p:nvSpPr>
        <p:spPr>
          <a:xfrm>
            <a:off x="166654" y="857232"/>
            <a:ext cx="9572692" cy="107157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dirty="0">
                <a:ln>
                  <a:solidFill>
                    <a:sysClr val="windowText" lastClr="000000"/>
                  </a:solidFill>
                </a:ln>
                <a:solidFill>
                  <a:srgbClr val="2D07CF"/>
                </a:solidFill>
              </a:rPr>
              <a:t>يجب علي التاجر أن يراعي قواعد معينة عند مسك الدفاتر التجارية ،وذلك لكي تكون معبرة عن المركز المالي الحقيقي </a:t>
            </a:r>
            <a:r>
              <a:rPr lang="ar-SA" sz="2000" dirty="0" smtClean="0">
                <a:ln>
                  <a:solidFill>
                    <a:sysClr val="windowText" lastClr="000000"/>
                  </a:solidFill>
                </a:ln>
                <a:solidFill>
                  <a:srgbClr val="2D07CF"/>
                </a:solidFill>
              </a:rPr>
              <a:t>له، ويمكن </a:t>
            </a:r>
            <a:r>
              <a:rPr lang="ar-SA" sz="2000" dirty="0">
                <a:ln>
                  <a:solidFill>
                    <a:sysClr val="windowText" lastClr="000000"/>
                  </a:solidFill>
                </a:ln>
                <a:solidFill>
                  <a:srgbClr val="2D07CF"/>
                </a:solidFill>
              </a:rPr>
              <a:t>الاستناد إليها في الإثبات أمام </a:t>
            </a:r>
            <a:r>
              <a:rPr lang="ar-SA" sz="2000" dirty="0" smtClean="0">
                <a:ln>
                  <a:solidFill>
                    <a:sysClr val="windowText" lastClr="000000"/>
                  </a:solidFill>
                </a:ln>
                <a:solidFill>
                  <a:srgbClr val="2D07CF"/>
                </a:solidFill>
              </a:rPr>
              <a:t>القضاء، وفي </a:t>
            </a:r>
            <a:r>
              <a:rPr lang="ar-SA" sz="2000" dirty="0">
                <a:ln>
                  <a:solidFill>
                    <a:sysClr val="windowText" lastClr="000000"/>
                  </a:solidFill>
                </a:ln>
                <a:solidFill>
                  <a:srgbClr val="2D07CF"/>
                </a:solidFill>
              </a:rPr>
              <a:t>تقدير الضريبة المستحقة </a:t>
            </a:r>
            <a:r>
              <a:rPr lang="ar-SA" sz="2000" dirty="0" smtClean="0">
                <a:ln>
                  <a:solidFill>
                    <a:sysClr val="windowText" lastClr="000000"/>
                  </a:solidFill>
                </a:ln>
                <a:solidFill>
                  <a:srgbClr val="2D07CF"/>
                </a:solidFill>
              </a:rPr>
              <a:t>عليه، وقد </a:t>
            </a:r>
            <a:r>
              <a:rPr lang="ar-SA" sz="2000" dirty="0">
                <a:ln>
                  <a:solidFill>
                    <a:sysClr val="windowText" lastClr="000000"/>
                  </a:solidFill>
                </a:ln>
                <a:solidFill>
                  <a:srgbClr val="2D07CF"/>
                </a:solidFill>
              </a:rPr>
              <a:t>تضمن نظام الدفاتر التجارية ولائحته التنفيذية القواعد التي تكفل انتظام الدفاتر وصحة ما يرد فيها من </a:t>
            </a:r>
            <a:r>
              <a:rPr lang="ar-SA" sz="2000" dirty="0" smtClean="0">
                <a:ln>
                  <a:solidFill>
                    <a:sysClr val="windowText" lastClr="000000"/>
                  </a:solidFill>
                </a:ln>
                <a:solidFill>
                  <a:srgbClr val="2D07CF"/>
                </a:solidFill>
              </a:rPr>
              <a:t>بيانات. </a:t>
            </a:r>
            <a:r>
              <a:rPr lang="ar-SA" sz="2000" dirty="0" smtClean="0">
                <a:solidFill>
                  <a:srgbClr val="FF0000"/>
                </a:solidFill>
              </a:rPr>
              <a:t>فما </a:t>
            </a:r>
            <a:r>
              <a:rPr lang="ar-SA" sz="2000" dirty="0">
                <a:solidFill>
                  <a:srgbClr val="FF0000"/>
                </a:solidFill>
              </a:rPr>
              <a:t>هي هذه القواعد؟ </a:t>
            </a:r>
            <a:endParaRPr lang="en-US" sz="2000" dirty="0">
              <a:solidFill>
                <a:srgbClr val="FF0000"/>
              </a:solidFill>
            </a:endParaRPr>
          </a:p>
        </p:txBody>
      </p:sp>
      <p:sp>
        <p:nvSpPr>
          <p:cNvPr id="4" name="Rectangle 3"/>
          <p:cNvSpPr txBox="1">
            <a:spLocks noRot="1" noChangeArrowheads="1"/>
          </p:cNvSpPr>
          <p:nvPr/>
        </p:nvSpPr>
        <p:spPr>
          <a:xfrm>
            <a:off x="166654" y="2143116"/>
            <a:ext cx="9572692" cy="8572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Low">
              <a:defRPr/>
            </a:pPr>
            <a:r>
              <a:rPr lang="ar-SA" sz="2000" dirty="0">
                <a:ln>
                  <a:solidFill>
                    <a:sysClr val="windowText" lastClr="000000"/>
                  </a:solidFill>
                </a:ln>
                <a:solidFill>
                  <a:srgbClr val="2D07CF"/>
                </a:solidFill>
              </a:rPr>
              <a:t>لا يشترط أن تحصل الكتابة في الدفتر بخط يد التاجر </a:t>
            </a:r>
            <a:r>
              <a:rPr lang="ar-SA" sz="2000" dirty="0" smtClean="0">
                <a:ln>
                  <a:solidFill>
                    <a:sysClr val="windowText" lastClr="000000"/>
                  </a:solidFill>
                </a:ln>
                <a:solidFill>
                  <a:srgbClr val="2D07CF"/>
                </a:solidFill>
              </a:rPr>
              <a:t>ذاته، فقد </a:t>
            </a:r>
            <a:r>
              <a:rPr lang="ar-SA" sz="2000" dirty="0">
                <a:ln>
                  <a:solidFill>
                    <a:sysClr val="windowText" lastClr="000000"/>
                  </a:solidFill>
                </a:ln>
                <a:solidFill>
                  <a:srgbClr val="2D07CF"/>
                </a:solidFill>
              </a:rPr>
              <a:t>تكون بيد أحد </a:t>
            </a:r>
            <a:r>
              <a:rPr lang="ar-SA" sz="2000" dirty="0" smtClean="0">
                <a:ln>
                  <a:solidFill>
                    <a:sysClr val="windowText" lastClr="000000"/>
                  </a:solidFill>
                </a:ln>
                <a:solidFill>
                  <a:srgbClr val="2D07CF"/>
                </a:solidFill>
              </a:rPr>
              <a:t>مستخدميه، وهو </a:t>
            </a:r>
            <a:r>
              <a:rPr lang="ar-SA" sz="2000" dirty="0">
                <a:ln>
                  <a:solidFill>
                    <a:sysClr val="windowText" lastClr="000000"/>
                  </a:solidFill>
                </a:ln>
                <a:solidFill>
                  <a:srgbClr val="2D07CF"/>
                </a:solidFill>
              </a:rPr>
              <a:t>مسئول عن ذلك حيث يفترض أن جميع القيود المدونة قد تمت بعلمه ورضاه ما لم يقم دليل علي عكس </a:t>
            </a:r>
            <a:r>
              <a:rPr lang="ar-SA" sz="2000" dirty="0" smtClean="0">
                <a:ln>
                  <a:solidFill>
                    <a:sysClr val="windowText" lastClr="000000"/>
                  </a:solidFill>
                </a:ln>
                <a:solidFill>
                  <a:srgbClr val="2D07CF"/>
                </a:solidFill>
              </a:rPr>
              <a:t>ذلك.  </a:t>
            </a:r>
            <a:endParaRPr lang="en-US" sz="2000" dirty="0">
              <a:ln>
                <a:solidFill>
                  <a:sysClr val="windowText" lastClr="000000"/>
                </a:solidFill>
              </a:ln>
              <a:solidFill>
                <a:srgbClr val="2D07CF"/>
              </a:solidFill>
            </a:endParaRPr>
          </a:p>
        </p:txBody>
      </p:sp>
      <p:sp>
        <p:nvSpPr>
          <p:cNvPr id="5" name="Rectangle 3"/>
          <p:cNvSpPr txBox="1">
            <a:spLocks noRot="1" noChangeArrowheads="1"/>
          </p:cNvSpPr>
          <p:nvPr/>
        </p:nvSpPr>
        <p:spPr>
          <a:xfrm>
            <a:off x="166654" y="3214686"/>
            <a:ext cx="9572692" cy="128588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solidFill>
                  <a:schemeClr val="accent4">
                    <a:lumMod val="75000"/>
                  </a:schemeClr>
                </a:solidFill>
              </a:rPr>
              <a:t>- مدة الاحتفاظ بالدفاتر التجارية والمراسلات: </a:t>
            </a:r>
            <a:r>
              <a:rPr lang="ar-SA" sz="2000" dirty="0" smtClean="0">
                <a:ln>
                  <a:solidFill>
                    <a:sysClr val="windowText" lastClr="000000"/>
                  </a:solidFill>
                </a:ln>
                <a:solidFill>
                  <a:schemeClr val="accent4">
                    <a:lumMod val="75000"/>
                  </a:schemeClr>
                </a:solidFill>
              </a:rPr>
              <a:t>يجب </a:t>
            </a:r>
            <a:r>
              <a:rPr lang="ar-SA" sz="2000" dirty="0">
                <a:ln>
                  <a:solidFill>
                    <a:sysClr val="windowText" lastClr="000000"/>
                  </a:solidFill>
                </a:ln>
                <a:solidFill>
                  <a:schemeClr val="accent4">
                    <a:lumMod val="75000"/>
                  </a:schemeClr>
                </a:solidFill>
              </a:rPr>
              <a:t>علي التاجر وورثته الاحتفاظ بالدفاتر التجارية الإلزامية في حدها الأدنى وكذلك دفتر المراسلات مدة عشر سنوات علي الأقل تبدأ من تاريخ إقفال الدفتر أو من تاريخ إرسال أو تسلم المراسلات والمستندات . </a:t>
            </a:r>
            <a:endParaRPr lang="en-US" sz="2000" dirty="0">
              <a:ln>
                <a:solidFill>
                  <a:sysClr val="windowText" lastClr="000000"/>
                </a:solidFill>
              </a:ln>
              <a:solidFill>
                <a:schemeClr val="accent4">
                  <a:lumMod val="75000"/>
                </a:schemeClr>
              </a:solidFill>
            </a:endParaRPr>
          </a:p>
        </p:txBody>
      </p:sp>
      <p:sp>
        <p:nvSpPr>
          <p:cNvPr id="6" name="Rectangle 3"/>
          <p:cNvSpPr txBox="1">
            <a:spLocks noRot="1" noChangeArrowheads="1"/>
          </p:cNvSpPr>
          <p:nvPr/>
        </p:nvSpPr>
        <p:spPr>
          <a:xfrm>
            <a:off x="166654" y="4643446"/>
            <a:ext cx="9572692" cy="11430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solidFill>
                  <a:schemeClr val="accent4">
                    <a:lumMod val="75000"/>
                  </a:schemeClr>
                </a:solidFill>
              </a:rPr>
              <a:t>- جواز استخدام الحاسب الآلي في تدوين بيانات الدفاتر التجارية: </a:t>
            </a:r>
            <a:r>
              <a:rPr lang="ar-SA" sz="2000" dirty="0" smtClean="0">
                <a:ln>
                  <a:solidFill>
                    <a:sysClr val="windowText" lastClr="000000"/>
                  </a:solidFill>
                </a:ln>
                <a:solidFill>
                  <a:schemeClr val="accent4">
                    <a:lumMod val="75000"/>
                  </a:schemeClr>
                </a:solidFill>
              </a:rPr>
              <a:t>لذا </a:t>
            </a:r>
            <a:r>
              <a:rPr lang="ar-SA" sz="2000" dirty="0">
                <a:ln>
                  <a:solidFill>
                    <a:sysClr val="windowText" lastClr="000000"/>
                  </a:solidFill>
                </a:ln>
                <a:solidFill>
                  <a:schemeClr val="accent4">
                    <a:lumMod val="75000"/>
                  </a:schemeClr>
                </a:solidFill>
              </a:rPr>
              <a:t>يجوز للتاجر بعد انقضاء تلك المدة أن يعدم دفاتره ومستنداته المتعلقة بتجارته ، فمرور عشر سنوات من تاريخ إقفال الدفاتر أو إرسال أو تسلم المراسلات والمستندات يعتبر قرينة بسيطة علي قيام التاجر بإعدامها.  </a:t>
            </a:r>
            <a:endParaRPr lang="en-US" sz="2000" dirty="0">
              <a:ln>
                <a:solidFill>
                  <a:sysClr val="windowText" lastClr="000000"/>
                </a:solidFill>
              </a:ln>
              <a:solidFill>
                <a:schemeClr val="accent4">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ppt_x</p:attrName>
                                        </p:attrNameLst>
                                      </p:cBhvr>
                                      <p:tavLst>
                                        <p:tav tm="0">
                                          <p:val>
                                            <p:strVal val="#ppt_x-.2"/>
                                          </p:val>
                                        </p:tav>
                                        <p:tav tm="100000">
                                          <p:val>
                                            <p:strVal val="#ppt_x"/>
                                          </p:val>
                                        </p:tav>
                                      </p:tavLst>
                                    </p:anim>
                                    <p:anim calcmode="lin" valueType="num">
                                      <p:cBhvr>
                                        <p:cTn id="36"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3452</TotalTime>
  <Words>1510</Words>
  <Application>Microsoft Office PowerPoint</Application>
  <PresentationFormat>A4 Paper (210x297 mm)</PresentationFormat>
  <Paragraphs>91</Paragraphs>
  <Slides>15</Slides>
  <Notes>12</Notes>
  <HiddenSlides>0</HiddenSlides>
  <MMClips>0</MMClips>
  <ScaleCrop>false</ScaleCrop>
  <HeadingPairs>
    <vt:vector size="4" baseType="variant">
      <vt:variant>
        <vt:lpstr>نسق</vt:lpstr>
      </vt:variant>
      <vt:variant>
        <vt:i4>1</vt:i4>
      </vt:variant>
      <vt:variant>
        <vt:lpstr>عناوين الشرائح</vt:lpstr>
      </vt:variant>
      <vt:variant>
        <vt:i4>15</vt:i4>
      </vt:variant>
    </vt:vector>
  </HeadingPairs>
  <TitlesOfParts>
    <vt:vector size="16" baseType="lpstr">
      <vt:lpstr>Office Theme</vt:lpstr>
      <vt:lpstr>عرض تقديمي في PowerPoint</vt:lpstr>
      <vt:lpstr>المحاضرة السابعة: التزامات التاجر  (احتراف الأعمال التجارية، مسك الدفاتر التجارية)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Bassim Ali Yoseif Alsabbgh</cp:lastModifiedBy>
  <cp:revision>298</cp:revision>
  <dcterms:created xsi:type="dcterms:W3CDTF">2009-10-14T19:14:34Z</dcterms:created>
  <dcterms:modified xsi:type="dcterms:W3CDTF">2012-10-09T08:31:56Z</dcterms:modified>
</cp:coreProperties>
</file>