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diagrams/drawing1.xml" ContentType="application/vnd.ms-office.drawingml.diagramDrawing+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5" r:id="rId2"/>
    <p:sldMasterId id="2147483787" r:id="rId3"/>
    <p:sldMasterId id="2147483799" r:id="rId4"/>
    <p:sldMasterId id="2147483811" r:id="rId5"/>
    <p:sldMasterId id="2147483823" r:id="rId6"/>
    <p:sldMasterId id="2147483835" r:id="rId7"/>
    <p:sldMasterId id="2147483847" r:id="rId8"/>
    <p:sldMasterId id="2147483859" r:id="rId9"/>
  </p:sldMasterIdLst>
  <p:notesMasterIdLst>
    <p:notesMasterId r:id="rId31"/>
  </p:notesMasterIdLst>
  <p:sldIdLst>
    <p:sldId id="256" r:id="rId10"/>
    <p:sldId id="257" r:id="rId11"/>
    <p:sldId id="329" r:id="rId12"/>
    <p:sldId id="333" r:id="rId13"/>
    <p:sldId id="334" r:id="rId14"/>
    <p:sldId id="335" r:id="rId15"/>
    <p:sldId id="336" r:id="rId16"/>
    <p:sldId id="337" r:id="rId17"/>
    <p:sldId id="338" r:id="rId18"/>
    <p:sldId id="339" r:id="rId19"/>
    <p:sldId id="340" r:id="rId20"/>
    <p:sldId id="342" r:id="rId21"/>
    <p:sldId id="343" r:id="rId22"/>
    <p:sldId id="344" r:id="rId23"/>
    <p:sldId id="345" r:id="rId24"/>
    <p:sldId id="346" r:id="rId25"/>
    <p:sldId id="347" r:id="rId26"/>
    <p:sldId id="348" r:id="rId27"/>
    <p:sldId id="349" r:id="rId28"/>
    <p:sldId id="350" r:id="rId29"/>
    <p:sldId id="341" r:id="rId3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348" y="-102"/>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567ED9-1E99-43F4-B166-BE8FBA6C39C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3663D874-09CA-4C89-B128-7B08DDDE67EC}">
      <dgm:prSet phldrT="[Text]" custT="1"/>
      <dgm:spPr>
        <a:solidFill>
          <a:srgbClr val="FFFFCC"/>
        </a:solidFill>
        <a:ln>
          <a:solidFill>
            <a:schemeClr val="accent1"/>
          </a:solidFill>
        </a:ln>
      </dgm:spPr>
      <dgm:t>
        <a:bodyPr/>
        <a:lstStyle/>
        <a:p>
          <a:r>
            <a:rPr lang="ar-SA" sz="3200" b="1" dirty="0" smtClean="0">
              <a:ln>
                <a:solidFill>
                  <a:sysClr val="windowText" lastClr="000000"/>
                </a:solidFill>
              </a:ln>
              <a:solidFill>
                <a:sysClr val="windowText" lastClr="000000"/>
              </a:solidFill>
              <a:cs typeface="AL-Mohanad Bold" pitchFamily="2" charset="-78"/>
            </a:rPr>
            <a:t>الشروط الواجب توافرها حتى يكون العمل تجاريا بالتبعية </a:t>
          </a:r>
          <a:r>
            <a:rPr lang="ar-SA" sz="3200" dirty="0" smtClean="0">
              <a:ln>
                <a:solidFill>
                  <a:sysClr val="windowText" lastClr="000000"/>
                </a:solidFill>
              </a:ln>
              <a:solidFill>
                <a:sysClr val="windowText" lastClr="000000"/>
              </a:solidFill>
              <a:cs typeface="AL-Mohanad Bold" pitchFamily="2" charset="-78"/>
            </a:rPr>
            <a:t> </a:t>
          </a:r>
          <a:endParaRPr lang="en-US" sz="3200" dirty="0"/>
        </a:p>
      </dgm:t>
    </dgm:pt>
    <dgm:pt modelId="{9F98A03E-E1CF-4A0B-90B0-43F17F10DFB0}" type="parTrans" cxnId="{814AA2DB-ED87-4A2E-ABDC-92590FF12C18}">
      <dgm:prSet/>
      <dgm:spPr/>
      <dgm:t>
        <a:bodyPr/>
        <a:lstStyle/>
        <a:p>
          <a:endParaRPr lang="en-US"/>
        </a:p>
      </dgm:t>
    </dgm:pt>
    <dgm:pt modelId="{B62BC75C-A50F-4057-993C-C5683B7D81CB}" type="sibTrans" cxnId="{814AA2DB-ED87-4A2E-ABDC-92590FF12C18}">
      <dgm:prSet/>
      <dgm:spPr/>
      <dgm:t>
        <a:bodyPr/>
        <a:lstStyle/>
        <a:p>
          <a:endParaRPr lang="en-US"/>
        </a:p>
      </dgm:t>
    </dgm:pt>
    <dgm:pt modelId="{EDA34595-EACC-4771-BDFE-6E14ED08F0C3}">
      <dgm:prSet phldrT="[Text]" custT="1"/>
      <dgm:spPr>
        <a:solidFill>
          <a:srgbClr val="FFFFCC"/>
        </a:solidFill>
        <a:ln>
          <a:solidFill>
            <a:schemeClr val="accent1"/>
          </a:solidFill>
        </a:ln>
      </dgm:spPr>
      <dgm:t>
        <a:bodyPr/>
        <a:lstStyle/>
        <a:p>
          <a:r>
            <a:rPr lang="ar-SA" sz="2400" b="1" dirty="0" smtClean="0">
              <a:ln>
                <a:solidFill>
                  <a:sysClr val="windowText" lastClr="000000"/>
                </a:solidFill>
              </a:ln>
              <a:solidFill>
                <a:sysClr val="windowText" lastClr="000000"/>
              </a:solidFill>
              <a:cs typeface="AL-Mohanad Bold" pitchFamily="2" charset="-78"/>
            </a:rPr>
            <a:t>2-أن يقوم التاجر بهذا العمل لحاجات تجارته</a:t>
          </a:r>
          <a:endParaRPr lang="en-US" sz="2400" dirty="0"/>
        </a:p>
      </dgm:t>
    </dgm:pt>
    <dgm:pt modelId="{1F912933-9431-476C-9A9C-81E5DAE261CE}" type="parTrans" cxnId="{5FDC309A-1D64-492B-859E-76E2E08233EB}">
      <dgm:prSet/>
      <dgm:spPr/>
      <dgm:t>
        <a:bodyPr/>
        <a:lstStyle/>
        <a:p>
          <a:endParaRPr lang="en-US"/>
        </a:p>
      </dgm:t>
    </dgm:pt>
    <dgm:pt modelId="{F0BE01A9-FAAF-4957-BDDB-5BBD439280F1}" type="sibTrans" cxnId="{5FDC309A-1D64-492B-859E-76E2E08233EB}">
      <dgm:prSet/>
      <dgm:spPr/>
      <dgm:t>
        <a:bodyPr/>
        <a:lstStyle/>
        <a:p>
          <a:endParaRPr lang="en-US"/>
        </a:p>
      </dgm:t>
    </dgm:pt>
    <dgm:pt modelId="{FA8503D2-F26C-4D54-9266-40C3097F88A6}">
      <dgm:prSet phldrT="[Text]" custT="1"/>
      <dgm:spPr>
        <a:solidFill>
          <a:srgbClr val="FFFFCC"/>
        </a:solidFill>
        <a:ln>
          <a:solidFill>
            <a:schemeClr val="accent1"/>
          </a:solidFill>
        </a:ln>
      </dgm:spPr>
      <dgm:t>
        <a:bodyPr/>
        <a:lstStyle/>
        <a:p>
          <a:r>
            <a:rPr lang="ar-SA" sz="2400" b="1" dirty="0" smtClean="0">
              <a:ln>
                <a:solidFill>
                  <a:sysClr val="windowText" lastClr="000000"/>
                </a:solidFill>
              </a:ln>
              <a:solidFill>
                <a:sysClr val="windowText" lastClr="000000"/>
              </a:solidFill>
              <a:cs typeface="AL-Mohanad Bold" pitchFamily="2" charset="-78"/>
            </a:rPr>
            <a:t>1-أن يقوم بهذا العمل تاجر</a:t>
          </a:r>
          <a:endParaRPr lang="en-US" sz="2400" dirty="0"/>
        </a:p>
      </dgm:t>
    </dgm:pt>
    <dgm:pt modelId="{C2473E62-CCBB-47E3-987D-97C111F17E6C}" type="parTrans" cxnId="{BF2A7D20-E7DA-466E-A610-4FE5A7C85582}">
      <dgm:prSet/>
      <dgm:spPr/>
      <dgm:t>
        <a:bodyPr/>
        <a:lstStyle/>
        <a:p>
          <a:endParaRPr lang="en-US"/>
        </a:p>
      </dgm:t>
    </dgm:pt>
    <dgm:pt modelId="{DB042633-FBC2-434B-A720-012501EB4E13}" type="sibTrans" cxnId="{BF2A7D20-E7DA-466E-A610-4FE5A7C85582}">
      <dgm:prSet/>
      <dgm:spPr/>
      <dgm:t>
        <a:bodyPr/>
        <a:lstStyle/>
        <a:p>
          <a:endParaRPr lang="en-US"/>
        </a:p>
      </dgm:t>
    </dgm:pt>
    <dgm:pt modelId="{844F9217-83D2-48E5-B867-785FE89BD2D9}" type="pres">
      <dgm:prSet presAssocID="{2C567ED9-1E99-43F4-B166-BE8FBA6C39C7}" presName="hierChild1" presStyleCnt="0">
        <dgm:presLayoutVars>
          <dgm:orgChart val="1"/>
          <dgm:chPref val="1"/>
          <dgm:dir/>
          <dgm:animOne val="branch"/>
          <dgm:animLvl val="lvl"/>
          <dgm:resizeHandles/>
        </dgm:presLayoutVars>
      </dgm:prSet>
      <dgm:spPr/>
      <dgm:t>
        <a:bodyPr/>
        <a:lstStyle/>
        <a:p>
          <a:pPr rtl="1"/>
          <a:endParaRPr lang="ar-SA"/>
        </a:p>
      </dgm:t>
    </dgm:pt>
    <dgm:pt modelId="{913D5577-D407-4887-9E75-4AE683A7C928}" type="pres">
      <dgm:prSet presAssocID="{3663D874-09CA-4C89-B128-7B08DDDE67EC}" presName="hierRoot1" presStyleCnt="0">
        <dgm:presLayoutVars>
          <dgm:hierBranch val="init"/>
        </dgm:presLayoutVars>
      </dgm:prSet>
      <dgm:spPr/>
    </dgm:pt>
    <dgm:pt modelId="{AA338AA3-4FDC-46FF-A944-AD2C14148567}" type="pres">
      <dgm:prSet presAssocID="{3663D874-09CA-4C89-B128-7B08DDDE67EC}" presName="rootComposite1" presStyleCnt="0"/>
      <dgm:spPr/>
    </dgm:pt>
    <dgm:pt modelId="{8D621370-60F2-4EF3-8102-38D579168783}" type="pres">
      <dgm:prSet presAssocID="{3663D874-09CA-4C89-B128-7B08DDDE67EC}" presName="rootText1" presStyleLbl="node0" presStyleIdx="0" presStyleCnt="1">
        <dgm:presLayoutVars>
          <dgm:chPref val="3"/>
        </dgm:presLayoutVars>
      </dgm:prSet>
      <dgm:spPr/>
      <dgm:t>
        <a:bodyPr/>
        <a:lstStyle/>
        <a:p>
          <a:endParaRPr lang="en-US"/>
        </a:p>
      </dgm:t>
    </dgm:pt>
    <dgm:pt modelId="{55D4777D-6EA2-45BE-A30B-9D5D1EED7D52}" type="pres">
      <dgm:prSet presAssocID="{3663D874-09CA-4C89-B128-7B08DDDE67EC}" presName="rootConnector1" presStyleLbl="node1" presStyleIdx="0" presStyleCnt="0"/>
      <dgm:spPr/>
      <dgm:t>
        <a:bodyPr/>
        <a:lstStyle/>
        <a:p>
          <a:pPr rtl="1"/>
          <a:endParaRPr lang="ar-SA"/>
        </a:p>
      </dgm:t>
    </dgm:pt>
    <dgm:pt modelId="{948496B1-75C6-475D-83AA-F96C6072D3B8}" type="pres">
      <dgm:prSet presAssocID="{3663D874-09CA-4C89-B128-7B08DDDE67EC}" presName="hierChild2" presStyleCnt="0"/>
      <dgm:spPr/>
    </dgm:pt>
    <dgm:pt modelId="{B4DFA2F0-5F3D-4D44-8002-C78783D70A8E}" type="pres">
      <dgm:prSet presAssocID="{1F912933-9431-476C-9A9C-81E5DAE261CE}" presName="Name37" presStyleLbl="parChTrans1D2" presStyleIdx="0" presStyleCnt="2"/>
      <dgm:spPr/>
      <dgm:t>
        <a:bodyPr/>
        <a:lstStyle/>
        <a:p>
          <a:pPr rtl="1"/>
          <a:endParaRPr lang="ar-SA"/>
        </a:p>
      </dgm:t>
    </dgm:pt>
    <dgm:pt modelId="{CE0FD078-EF61-43F8-9BA9-83D34CCB537B}" type="pres">
      <dgm:prSet presAssocID="{EDA34595-EACC-4771-BDFE-6E14ED08F0C3}" presName="hierRoot2" presStyleCnt="0">
        <dgm:presLayoutVars>
          <dgm:hierBranch val="init"/>
        </dgm:presLayoutVars>
      </dgm:prSet>
      <dgm:spPr/>
    </dgm:pt>
    <dgm:pt modelId="{28697C33-2FC8-4096-A491-C3D863EBB0DE}" type="pres">
      <dgm:prSet presAssocID="{EDA34595-EACC-4771-BDFE-6E14ED08F0C3}" presName="rootComposite" presStyleCnt="0"/>
      <dgm:spPr/>
    </dgm:pt>
    <dgm:pt modelId="{DA0BE8D5-9B76-4581-8D83-48DBAAE8A3D6}" type="pres">
      <dgm:prSet presAssocID="{EDA34595-EACC-4771-BDFE-6E14ED08F0C3}" presName="rootText" presStyleLbl="node2" presStyleIdx="0" presStyleCnt="2" custScaleX="109603" custScaleY="49596">
        <dgm:presLayoutVars>
          <dgm:chPref val="3"/>
        </dgm:presLayoutVars>
      </dgm:prSet>
      <dgm:spPr/>
      <dgm:t>
        <a:bodyPr/>
        <a:lstStyle/>
        <a:p>
          <a:endParaRPr lang="en-US"/>
        </a:p>
      </dgm:t>
    </dgm:pt>
    <dgm:pt modelId="{DEE022C0-5938-45EF-9016-89911D3A23B0}" type="pres">
      <dgm:prSet presAssocID="{EDA34595-EACC-4771-BDFE-6E14ED08F0C3}" presName="rootConnector" presStyleLbl="node2" presStyleIdx="0" presStyleCnt="2"/>
      <dgm:spPr/>
      <dgm:t>
        <a:bodyPr/>
        <a:lstStyle/>
        <a:p>
          <a:pPr rtl="1"/>
          <a:endParaRPr lang="ar-SA"/>
        </a:p>
      </dgm:t>
    </dgm:pt>
    <dgm:pt modelId="{9C40A9D5-4F76-4867-B036-501385D8778C}" type="pres">
      <dgm:prSet presAssocID="{EDA34595-EACC-4771-BDFE-6E14ED08F0C3}" presName="hierChild4" presStyleCnt="0"/>
      <dgm:spPr/>
    </dgm:pt>
    <dgm:pt modelId="{BA3A512B-3192-4122-97D5-E7B1CE6CD8FE}" type="pres">
      <dgm:prSet presAssocID="{EDA34595-EACC-4771-BDFE-6E14ED08F0C3}" presName="hierChild5" presStyleCnt="0"/>
      <dgm:spPr/>
    </dgm:pt>
    <dgm:pt modelId="{40184C16-CCE5-491D-9803-6BDBF30D9ACF}" type="pres">
      <dgm:prSet presAssocID="{C2473E62-CCBB-47E3-987D-97C111F17E6C}" presName="Name37" presStyleLbl="parChTrans1D2" presStyleIdx="1" presStyleCnt="2"/>
      <dgm:spPr/>
      <dgm:t>
        <a:bodyPr/>
        <a:lstStyle/>
        <a:p>
          <a:pPr rtl="1"/>
          <a:endParaRPr lang="ar-SA"/>
        </a:p>
      </dgm:t>
    </dgm:pt>
    <dgm:pt modelId="{DB82595D-8513-45A0-8D31-12CB9D4D2C07}" type="pres">
      <dgm:prSet presAssocID="{FA8503D2-F26C-4D54-9266-40C3097F88A6}" presName="hierRoot2" presStyleCnt="0">
        <dgm:presLayoutVars>
          <dgm:hierBranch val="init"/>
        </dgm:presLayoutVars>
      </dgm:prSet>
      <dgm:spPr/>
    </dgm:pt>
    <dgm:pt modelId="{D0BA3951-11A5-47E4-8F92-3E64E4E81039}" type="pres">
      <dgm:prSet presAssocID="{FA8503D2-F26C-4D54-9266-40C3097F88A6}" presName="rootComposite" presStyleCnt="0"/>
      <dgm:spPr/>
    </dgm:pt>
    <dgm:pt modelId="{5FAB5B0F-F18D-4D62-B418-3EE44F047C23}" type="pres">
      <dgm:prSet presAssocID="{FA8503D2-F26C-4D54-9266-40C3097F88A6}" presName="rootText" presStyleLbl="node2" presStyleIdx="1" presStyleCnt="2" custScaleY="49596">
        <dgm:presLayoutVars>
          <dgm:chPref val="3"/>
        </dgm:presLayoutVars>
      </dgm:prSet>
      <dgm:spPr/>
      <dgm:t>
        <a:bodyPr/>
        <a:lstStyle/>
        <a:p>
          <a:endParaRPr lang="en-US"/>
        </a:p>
      </dgm:t>
    </dgm:pt>
    <dgm:pt modelId="{EB1E24D0-8393-4A80-846C-0B8FD9B36AA5}" type="pres">
      <dgm:prSet presAssocID="{FA8503D2-F26C-4D54-9266-40C3097F88A6}" presName="rootConnector" presStyleLbl="node2" presStyleIdx="1" presStyleCnt="2"/>
      <dgm:spPr/>
      <dgm:t>
        <a:bodyPr/>
        <a:lstStyle/>
        <a:p>
          <a:pPr rtl="1"/>
          <a:endParaRPr lang="ar-SA"/>
        </a:p>
      </dgm:t>
    </dgm:pt>
    <dgm:pt modelId="{1E983DA7-A0E7-4A05-A581-EC504BE3A9F9}" type="pres">
      <dgm:prSet presAssocID="{FA8503D2-F26C-4D54-9266-40C3097F88A6}" presName="hierChild4" presStyleCnt="0"/>
      <dgm:spPr/>
    </dgm:pt>
    <dgm:pt modelId="{F39A17DB-BE8E-46DB-B0CB-9919594DF79E}" type="pres">
      <dgm:prSet presAssocID="{FA8503D2-F26C-4D54-9266-40C3097F88A6}" presName="hierChild5" presStyleCnt="0"/>
      <dgm:spPr/>
    </dgm:pt>
    <dgm:pt modelId="{3AB3C304-8955-420E-AA5D-6AA5CE336B7C}" type="pres">
      <dgm:prSet presAssocID="{3663D874-09CA-4C89-B128-7B08DDDE67EC}" presName="hierChild3" presStyleCnt="0"/>
      <dgm:spPr/>
    </dgm:pt>
  </dgm:ptLst>
  <dgm:cxnLst>
    <dgm:cxn modelId="{1C2B9B3B-5DE2-4D6D-A39A-2C91AC42D69A}" type="presOf" srcId="{1F912933-9431-476C-9A9C-81E5DAE261CE}" destId="{B4DFA2F0-5F3D-4D44-8002-C78783D70A8E}" srcOrd="0" destOrd="0" presId="urn:microsoft.com/office/officeart/2005/8/layout/orgChart1"/>
    <dgm:cxn modelId="{A6AE9B04-F346-43A0-B686-177E72723136}" type="presOf" srcId="{FA8503D2-F26C-4D54-9266-40C3097F88A6}" destId="{EB1E24D0-8393-4A80-846C-0B8FD9B36AA5}" srcOrd="1" destOrd="0" presId="urn:microsoft.com/office/officeart/2005/8/layout/orgChart1"/>
    <dgm:cxn modelId="{5FDC309A-1D64-492B-859E-76E2E08233EB}" srcId="{3663D874-09CA-4C89-B128-7B08DDDE67EC}" destId="{EDA34595-EACC-4771-BDFE-6E14ED08F0C3}" srcOrd="0" destOrd="0" parTransId="{1F912933-9431-476C-9A9C-81E5DAE261CE}" sibTransId="{F0BE01A9-FAAF-4957-BDDB-5BBD439280F1}"/>
    <dgm:cxn modelId="{E7D96B6F-5C17-41B8-BF56-00002A26D8E2}" type="presOf" srcId="{3663D874-09CA-4C89-B128-7B08DDDE67EC}" destId="{55D4777D-6EA2-45BE-A30B-9D5D1EED7D52}" srcOrd="1" destOrd="0" presId="urn:microsoft.com/office/officeart/2005/8/layout/orgChart1"/>
    <dgm:cxn modelId="{BF2A7D20-E7DA-466E-A610-4FE5A7C85582}" srcId="{3663D874-09CA-4C89-B128-7B08DDDE67EC}" destId="{FA8503D2-F26C-4D54-9266-40C3097F88A6}" srcOrd="1" destOrd="0" parTransId="{C2473E62-CCBB-47E3-987D-97C111F17E6C}" sibTransId="{DB042633-FBC2-434B-A720-012501EB4E13}"/>
    <dgm:cxn modelId="{99AFED4F-1AA9-446D-AE70-032D820470F7}" type="presOf" srcId="{FA8503D2-F26C-4D54-9266-40C3097F88A6}" destId="{5FAB5B0F-F18D-4D62-B418-3EE44F047C23}" srcOrd="0" destOrd="0" presId="urn:microsoft.com/office/officeart/2005/8/layout/orgChart1"/>
    <dgm:cxn modelId="{0B38785C-7718-4FA8-A0A0-DB091EBEF42D}" type="presOf" srcId="{EDA34595-EACC-4771-BDFE-6E14ED08F0C3}" destId="{DA0BE8D5-9B76-4581-8D83-48DBAAE8A3D6}" srcOrd="0" destOrd="0" presId="urn:microsoft.com/office/officeart/2005/8/layout/orgChart1"/>
    <dgm:cxn modelId="{FEF5E218-B38C-409D-B423-F60CA64F956E}" type="presOf" srcId="{3663D874-09CA-4C89-B128-7B08DDDE67EC}" destId="{8D621370-60F2-4EF3-8102-38D579168783}" srcOrd="0" destOrd="0" presId="urn:microsoft.com/office/officeart/2005/8/layout/orgChart1"/>
    <dgm:cxn modelId="{CB433762-12FB-47FA-97B9-C1C23FF7160C}" type="presOf" srcId="{EDA34595-EACC-4771-BDFE-6E14ED08F0C3}" destId="{DEE022C0-5938-45EF-9016-89911D3A23B0}" srcOrd="1" destOrd="0" presId="urn:microsoft.com/office/officeart/2005/8/layout/orgChart1"/>
    <dgm:cxn modelId="{49DDA616-F6B6-4CAD-8863-947379D7A9B6}" type="presOf" srcId="{2C567ED9-1E99-43F4-B166-BE8FBA6C39C7}" destId="{844F9217-83D2-48E5-B867-785FE89BD2D9}" srcOrd="0" destOrd="0" presId="urn:microsoft.com/office/officeart/2005/8/layout/orgChart1"/>
    <dgm:cxn modelId="{814AA2DB-ED87-4A2E-ABDC-92590FF12C18}" srcId="{2C567ED9-1E99-43F4-B166-BE8FBA6C39C7}" destId="{3663D874-09CA-4C89-B128-7B08DDDE67EC}" srcOrd="0" destOrd="0" parTransId="{9F98A03E-E1CF-4A0B-90B0-43F17F10DFB0}" sibTransId="{B62BC75C-A50F-4057-993C-C5683B7D81CB}"/>
    <dgm:cxn modelId="{2E676A97-8EEA-4D43-B60A-1CA7F61CA186}" type="presOf" srcId="{C2473E62-CCBB-47E3-987D-97C111F17E6C}" destId="{40184C16-CCE5-491D-9803-6BDBF30D9ACF}" srcOrd="0" destOrd="0" presId="urn:microsoft.com/office/officeart/2005/8/layout/orgChart1"/>
    <dgm:cxn modelId="{96B4B080-8700-4352-895C-AB5659154B4E}" type="presParOf" srcId="{844F9217-83D2-48E5-B867-785FE89BD2D9}" destId="{913D5577-D407-4887-9E75-4AE683A7C928}" srcOrd="0" destOrd="0" presId="urn:microsoft.com/office/officeart/2005/8/layout/orgChart1"/>
    <dgm:cxn modelId="{0135C29F-B77C-4CDA-9C51-896024C28740}" type="presParOf" srcId="{913D5577-D407-4887-9E75-4AE683A7C928}" destId="{AA338AA3-4FDC-46FF-A944-AD2C14148567}" srcOrd="0" destOrd="0" presId="urn:microsoft.com/office/officeart/2005/8/layout/orgChart1"/>
    <dgm:cxn modelId="{B8F806D9-4D73-432C-9FBC-84BD30F5A1DB}" type="presParOf" srcId="{AA338AA3-4FDC-46FF-A944-AD2C14148567}" destId="{8D621370-60F2-4EF3-8102-38D579168783}" srcOrd="0" destOrd="0" presId="urn:microsoft.com/office/officeart/2005/8/layout/orgChart1"/>
    <dgm:cxn modelId="{25829986-1510-4B00-A67F-8B53062795C3}" type="presParOf" srcId="{AA338AA3-4FDC-46FF-A944-AD2C14148567}" destId="{55D4777D-6EA2-45BE-A30B-9D5D1EED7D52}" srcOrd="1" destOrd="0" presId="urn:microsoft.com/office/officeart/2005/8/layout/orgChart1"/>
    <dgm:cxn modelId="{47776114-22F8-4917-9FF9-7EB9F3C753C4}" type="presParOf" srcId="{913D5577-D407-4887-9E75-4AE683A7C928}" destId="{948496B1-75C6-475D-83AA-F96C6072D3B8}" srcOrd="1" destOrd="0" presId="urn:microsoft.com/office/officeart/2005/8/layout/orgChart1"/>
    <dgm:cxn modelId="{8F6FA2ED-2644-4FC6-BEBC-941D2F0C4BBE}" type="presParOf" srcId="{948496B1-75C6-475D-83AA-F96C6072D3B8}" destId="{B4DFA2F0-5F3D-4D44-8002-C78783D70A8E}" srcOrd="0" destOrd="0" presId="urn:microsoft.com/office/officeart/2005/8/layout/orgChart1"/>
    <dgm:cxn modelId="{B1C7F9B6-3B9B-47AA-8BE5-AF4FCBCB0AEB}" type="presParOf" srcId="{948496B1-75C6-475D-83AA-F96C6072D3B8}" destId="{CE0FD078-EF61-43F8-9BA9-83D34CCB537B}" srcOrd="1" destOrd="0" presId="urn:microsoft.com/office/officeart/2005/8/layout/orgChart1"/>
    <dgm:cxn modelId="{BB8E981A-B4A5-472C-9080-708942A6DE4F}" type="presParOf" srcId="{CE0FD078-EF61-43F8-9BA9-83D34CCB537B}" destId="{28697C33-2FC8-4096-A491-C3D863EBB0DE}" srcOrd="0" destOrd="0" presId="urn:microsoft.com/office/officeart/2005/8/layout/orgChart1"/>
    <dgm:cxn modelId="{D544F20C-1B35-40C1-95EC-44DD7D12FF3A}" type="presParOf" srcId="{28697C33-2FC8-4096-A491-C3D863EBB0DE}" destId="{DA0BE8D5-9B76-4581-8D83-48DBAAE8A3D6}" srcOrd="0" destOrd="0" presId="urn:microsoft.com/office/officeart/2005/8/layout/orgChart1"/>
    <dgm:cxn modelId="{7AC31FC3-0A33-47D3-B0BC-CFC4D45058E1}" type="presParOf" srcId="{28697C33-2FC8-4096-A491-C3D863EBB0DE}" destId="{DEE022C0-5938-45EF-9016-89911D3A23B0}" srcOrd="1" destOrd="0" presId="urn:microsoft.com/office/officeart/2005/8/layout/orgChart1"/>
    <dgm:cxn modelId="{F5FC9A6D-486A-428E-A767-8A03972B95E9}" type="presParOf" srcId="{CE0FD078-EF61-43F8-9BA9-83D34CCB537B}" destId="{9C40A9D5-4F76-4867-B036-501385D8778C}" srcOrd="1" destOrd="0" presId="urn:microsoft.com/office/officeart/2005/8/layout/orgChart1"/>
    <dgm:cxn modelId="{1413E126-EB70-455C-B7BD-1E0E1EE39E1B}" type="presParOf" srcId="{CE0FD078-EF61-43F8-9BA9-83D34CCB537B}" destId="{BA3A512B-3192-4122-97D5-E7B1CE6CD8FE}" srcOrd="2" destOrd="0" presId="urn:microsoft.com/office/officeart/2005/8/layout/orgChart1"/>
    <dgm:cxn modelId="{52B4E0E5-F211-4CAA-A24F-1A8061225B7D}" type="presParOf" srcId="{948496B1-75C6-475D-83AA-F96C6072D3B8}" destId="{40184C16-CCE5-491D-9803-6BDBF30D9ACF}" srcOrd="2" destOrd="0" presId="urn:microsoft.com/office/officeart/2005/8/layout/orgChart1"/>
    <dgm:cxn modelId="{80173E57-2724-4853-8B20-0D695FC2F500}" type="presParOf" srcId="{948496B1-75C6-475D-83AA-F96C6072D3B8}" destId="{DB82595D-8513-45A0-8D31-12CB9D4D2C07}" srcOrd="3" destOrd="0" presId="urn:microsoft.com/office/officeart/2005/8/layout/orgChart1"/>
    <dgm:cxn modelId="{97D190ED-DC24-493A-92D4-0CE2E2FB498D}" type="presParOf" srcId="{DB82595D-8513-45A0-8D31-12CB9D4D2C07}" destId="{D0BA3951-11A5-47E4-8F92-3E64E4E81039}" srcOrd="0" destOrd="0" presId="urn:microsoft.com/office/officeart/2005/8/layout/orgChart1"/>
    <dgm:cxn modelId="{7349AF3A-2ACE-43F9-9C10-B752A26AF0D4}" type="presParOf" srcId="{D0BA3951-11A5-47E4-8F92-3E64E4E81039}" destId="{5FAB5B0F-F18D-4D62-B418-3EE44F047C23}" srcOrd="0" destOrd="0" presId="urn:microsoft.com/office/officeart/2005/8/layout/orgChart1"/>
    <dgm:cxn modelId="{5913D877-F268-4446-B962-21AF0E8C600E}" type="presParOf" srcId="{D0BA3951-11A5-47E4-8F92-3E64E4E81039}" destId="{EB1E24D0-8393-4A80-846C-0B8FD9B36AA5}" srcOrd="1" destOrd="0" presId="urn:microsoft.com/office/officeart/2005/8/layout/orgChart1"/>
    <dgm:cxn modelId="{3C16225F-9D2E-4D61-AA1B-51FB42867F99}" type="presParOf" srcId="{DB82595D-8513-45A0-8D31-12CB9D4D2C07}" destId="{1E983DA7-A0E7-4A05-A581-EC504BE3A9F9}" srcOrd="1" destOrd="0" presId="urn:microsoft.com/office/officeart/2005/8/layout/orgChart1"/>
    <dgm:cxn modelId="{299E1AE6-FF8B-4E6D-98B9-899D19D1544C}" type="presParOf" srcId="{DB82595D-8513-45A0-8D31-12CB9D4D2C07}" destId="{F39A17DB-BE8E-46DB-B0CB-9919594DF79E}" srcOrd="2" destOrd="0" presId="urn:microsoft.com/office/officeart/2005/8/layout/orgChart1"/>
    <dgm:cxn modelId="{62566B3D-D9FB-4548-B5C6-CD63784031F0}" type="presParOf" srcId="{913D5577-D407-4887-9E75-4AE683A7C928}" destId="{3AB3C304-8955-420E-AA5D-6AA5CE336B7C}"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74DC00-17AD-4E2F-84A5-16A2BBC554E4}"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AE3E3656-6A62-44E9-9FC6-A571D9533356}">
      <dgm:prSet phldrT="[Tex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تطبيقات نظرية الأعمال التجارية بالتبعية</a:t>
          </a:r>
          <a:endParaRPr lang="en-US" dirty="0"/>
        </a:p>
      </dgm:t>
    </dgm:pt>
    <dgm:pt modelId="{5B9CE3A4-5CA7-4488-8771-E3817980BC1C}" type="parTrans" cxnId="{B19827FD-F4B6-4E26-ADF4-5C4D3C55D46B}">
      <dgm:prSet/>
      <dgm:spPr/>
      <dgm:t>
        <a:bodyPr/>
        <a:lstStyle/>
        <a:p>
          <a:pPr algn="ctr"/>
          <a:endParaRPr lang="en-US"/>
        </a:p>
      </dgm:t>
    </dgm:pt>
    <dgm:pt modelId="{E9741864-37DF-4EA4-820D-090BF7770CDD}" type="sibTrans" cxnId="{B19827FD-F4B6-4E26-ADF4-5C4D3C55D46B}">
      <dgm:prSet/>
      <dgm:spPr/>
      <dgm:t>
        <a:bodyPr/>
        <a:lstStyle/>
        <a:p>
          <a:pPr algn="ctr"/>
          <a:endParaRPr lang="en-US"/>
        </a:p>
      </dgm:t>
    </dgm:pt>
    <dgm:pt modelId="{FC3B26D9-5961-43F8-820C-FE369C3D4C36}">
      <dgm:prSet phldrT="[Tex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الالتزامات غير التعاقدية</a:t>
          </a:r>
          <a:endParaRPr lang="en-US" dirty="0"/>
        </a:p>
      </dgm:t>
    </dgm:pt>
    <dgm:pt modelId="{D0C4DD62-2D31-4F71-A1A0-11F3C7F64D96}" type="parTrans" cxnId="{589B1A50-278A-4C99-8F6A-E48477EEB6AF}">
      <dgm:prSet/>
      <dgm:spPr/>
      <dgm:t>
        <a:bodyPr/>
        <a:lstStyle/>
        <a:p>
          <a:pPr algn="ctr"/>
          <a:endParaRPr lang="en-US"/>
        </a:p>
      </dgm:t>
    </dgm:pt>
    <dgm:pt modelId="{4307F139-59AF-4654-BCC6-654EC216DABB}" type="sibTrans" cxnId="{589B1A50-278A-4C99-8F6A-E48477EEB6AF}">
      <dgm:prSet/>
      <dgm:spPr/>
      <dgm:t>
        <a:bodyPr/>
        <a:lstStyle/>
        <a:p>
          <a:pPr algn="ctr"/>
          <a:endParaRPr lang="en-US"/>
        </a:p>
      </dgm:t>
    </dgm:pt>
    <dgm:pt modelId="{3087E5CC-E828-4CBA-B3A7-54646C46971B}">
      <dgm:prSet phldrT="[Tex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الالتزامات التعاقدية</a:t>
          </a:r>
          <a:endParaRPr lang="en-US" dirty="0"/>
        </a:p>
      </dgm:t>
    </dgm:pt>
    <dgm:pt modelId="{61C83E3E-D152-48BC-8512-073354423267}" type="parTrans" cxnId="{169E4632-C92C-45E7-9984-4D89CF31E74A}">
      <dgm:prSet/>
      <dgm:spPr/>
      <dgm:t>
        <a:bodyPr/>
        <a:lstStyle/>
        <a:p>
          <a:pPr algn="ctr"/>
          <a:endParaRPr lang="en-US"/>
        </a:p>
      </dgm:t>
    </dgm:pt>
    <dgm:pt modelId="{5172CB8D-DA9D-4AD3-A12B-CCA09B9E5585}" type="sibTrans" cxnId="{169E4632-C92C-45E7-9984-4D89CF31E74A}">
      <dgm:prSet/>
      <dgm:spPr/>
      <dgm:t>
        <a:bodyPr/>
        <a:lstStyle/>
        <a:p>
          <a:pPr algn="ctr"/>
          <a:endParaRPr lang="en-US"/>
        </a:p>
      </dgm:t>
    </dgm:pt>
    <dgm:pt modelId="{3DA8A479-AC35-4D74-A593-D72B22E077AB}">
      <dgm:prSe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التعويض عن الفعل الضار </a:t>
          </a:r>
          <a:endParaRPr lang="en-US" dirty="0"/>
        </a:p>
      </dgm:t>
    </dgm:pt>
    <dgm:pt modelId="{C116EC9D-FE23-416E-9AFC-47ECF07D7384}" type="parTrans" cxnId="{0546E520-EEE7-4F42-A7BF-D33E3CD63F37}">
      <dgm:prSet/>
      <dgm:spPr/>
      <dgm:t>
        <a:bodyPr/>
        <a:lstStyle/>
        <a:p>
          <a:pPr algn="ctr"/>
          <a:endParaRPr lang="en-US"/>
        </a:p>
      </dgm:t>
    </dgm:pt>
    <dgm:pt modelId="{F3772356-99F5-425B-9B85-0E21B5E98B3F}" type="sibTrans" cxnId="{0546E520-EEE7-4F42-A7BF-D33E3CD63F37}">
      <dgm:prSet/>
      <dgm:spPr/>
      <dgm:t>
        <a:bodyPr/>
        <a:lstStyle/>
        <a:p>
          <a:pPr algn="ctr"/>
          <a:endParaRPr lang="en-US"/>
        </a:p>
      </dgm:t>
    </dgm:pt>
    <dgm:pt modelId="{02AC207F-F85A-4FC1-9513-5AB9EB405312}">
      <dgm:prSe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التعويض عن الفعل النافع</a:t>
          </a:r>
          <a:endParaRPr lang="en-US" dirty="0"/>
        </a:p>
      </dgm:t>
    </dgm:pt>
    <dgm:pt modelId="{C3FD252C-AB7C-460C-900F-5E2A6DAED3D8}" type="parTrans" cxnId="{E7B08086-37D3-4753-B099-5BB20DE10A6B}">
      <dgm:prSet/>
      <dgm:spPr/>
      <dgm:t>
        <a:bodyPr/>
        <a:lstStyle/>
        <a:p>
          <a:pPr algn="ctr"/>
          <a:endParaRPr lang="en-US"/>
        </a:p>
      </dgm:t>
    </dgm:pt>
    <dgm:pt modelId="{A7F59363-AEF2-4D95-801E-3616DAE3526E}" type="sibTrans" cxnId="{E7B08086-37D3-4753-B099-5BB20DE10A6B}">
      <dgm:prSet/>
      <dgm:spPr/>
      <dgm:t>
        <a:bodyPr/>
        <a:lstStyle/>
        <a:p>
          <a:pPr algn="ctr"/>
          <a:endParaRPr lang="en-US"/>
        </a:p>
      </dgm:t>
    </dgm:pt>
    <dgm:pt modelId="{1C2E5076-E5B3-4855-BD0F-690D29143900}">
      <dgm:prSet custT="1"/>
      <dgm:spPr>
        <a:solidFill>
          <a:srgbClr val="FFFFCC"/>
        </a:solidFill>
        <a:ln>
          <a:solidFill>
            <a:schemeClr val="accent1"/>
          </a:solidFill>
        </a:ln>
      </dgm:spPr>
      <dgm:t>
        <a:bodyPr/>
        <a:lstStyle/>
        <a:p>
          <a:pPr algn="ctr"/>
          <a:r>
            <a:rPr lang="ar-SA" sz="2000" b="1" dirty="0" smtClean="0">
              <a:ln>
                <a:solidFill>
                  <a:sysClr val="windowText" lastClr="000000"/>
                </a:solidFill>
              </a:ln>
              <a:solidFill>
                <a:sysClr val="windowText" lastClr="000000"/>
              </a:solidFill>
              <a:cs typeface="AL-Mohanad Bold" pitchFamily="2" charset="-78"/>
            </a:rPr>
            <a:t>عقد الكفالة</a:t>
          </a:r>
          <a:endParaRPr lang="en-US" sz="2000" dirty="0"/>
        </a:p>
      </dgm:t>
    </dgm:pt>
    <dgm:pt modelId="{445661E5-4561-4F7F-BEEB-EA2D7F978CBA}" type="sibTrans" cxnId="{C31511F8-936D-4E2B-83B5-B3FFB348A602}">
      <dgm:prSet/>
      <dgm:spPr/>
      <dgm:t>
        <a:bodyPr/>
        <a:lstStyle/>
        <a:p>
          <a:pPr algn="ctr"/>
          <a:endParaRPr lang="en-US"/>
        </a:p>
      </dgm:t>
    </dgm:pt>
    <dgm:pt modelId="{2D98D54E-5047-4356-BE9F-2A2458638D43}" type="parTrans" cxnId="{C31511F8-936D-4E2B-83B5-B3FFB348A602}">
      <dgm:prSet/>
      <dgm:spPr/>
      <dgm:t>
        <a:bodyPr/>
        <a:lstStyle/>
        <a:p>
          <a:pPr algn="ctr"/>
          <a:endParaRPr lang="en-US"/>
        </a:p>
      </dgm:t>
    </dgm:pt>
    <dgm:pt modelId="{20B0995B-911C-4B5D-A900-C8A089D25166}">
      <dgm:prSet/>
      <dgm:spPr>
        <a:solidFill>
          <a:srgbClr val="FFFFCC"/>
        </a:solidFill>
        <a:ln>
          <a:solidFill>
            <a:schemeClr val="accent1"/>
          </a:solidFill>
        </a:ln>
      </dgm:spPr>
      <dgm:t>
        <a:bodyPr/>
        <a:lstStyle/>
        <a:p>
          <a:pPr algn="ctr"/>
          <a:r>
            <a:rPr lang="ar-SA" b="1" dirty="0" smtClean="0">
              <a:ln>
                <a:solidFill>
                  <a:sysClr val="windowText" lastClr="000000"/>
                </a:solidFill>
              </a:ln>
              <a:solidFill>
                <a:sysClr val="windowText" lastClr="000000"/>
              </a:solidFill>
              <a:cs typeface="AL-Mohanad Bold" pitchFamily="2" charset="-78"/>
            </a:rPr>
            <a:t>العقود المتعلقة بالعقارات</a:t>
          </a:r>
          <a:endParaRPr lang="en-US" dirty="0"/>
        </a:p>
      </dgm:t>
    </dgm:pt>
    <dgm:pt modelId="{81105F81-1645-411B-B6B5-6519ACA91B68}" type="parTrans" cxnId="{EA571363-5420-4A7B-8FB4-06F724825DD7}">
      <dgm:prSet/>
      <dgm:spPr/>
      <dgm:t>
        <a:bodyPr/>
        <a:lstStyle/>
        <a:p>
          <a:pPr algn="ctr"/>
          <a:endParaRPr lang="en-US"/>
        </a:p>
      </dgm:t>
    </dgm:pt>
    <dgm:pt modelId="{CFB6822D-40B5-471B-BE61-149832F120CA}" type="sibTrans" cxnId="{EA571363-5420-4A7B-8FB4-06F724825DD7}">
      <dgm:prSet/>
      <dgm:spPr/>
      <dgm:t>
        <a:bodyPr/>
        <a:lstStyle/>
        <a:p>
          <a:pPr algn="ctr"/>
          <a:endParaRPr lang="en-US"/>
        </a:p>
      </dgm:t>
    </dgm:pt>
    <dgm:pt modelId="{A3D23809-F97B-4E5A-9083-8F9853867EB1}">
      <dgm:prSet/>
      <dgm:spPr>
        <a:solidFill>
          <a:srgbClr val="FFFFCC"/>
        </a:solidFill>
        <a:ln>
          <a:solidFill>
            <a:schemeClr val="accent1"/>
          </a:solidFill>
        </a:ln>
      </dgm:spPr>
      <dgm:t>
        <a:bodyPr/>
        <a:lstStyle/>
        <a:p>
          <a:pPr algn="ctr"/>
          <a:r>
            <a:rPr lang="ar-SA" b="1" smtClean="0">
              <a:ln>
                <a:solidFill>
                  <a:sysClr val="windowText" lastClr="000000"/>
                </a:solidFill>
              </a:ln>
              <a:solidFill>
                <a:sysClr val="windowText" lastClr="000000"/>
              </a:solidFill>
              <a:cs typeface="AL-Mohanad Bold" pitchFamily="2" charset="-78"/>
            </a:rPr>
            <a:t>شراء وبيع المحل التجاري</a:t>
          </a:r>
          <a:endParaRPr lang="en-US" dirty="0"/>
        </a:p>
      </dgm:t>
    </dgm:pt>
    <dgm:pt modelId="{44AEB3AC-1EBC-44F7-8100-5874D4C2AF59}" type="parTrans" cxnId="{7EB8DA9E-E3E2-4011-8C91-9A3684B1E679}">
      <dgm:prSet/>
      <dgm:spPr/>
      <dgm:t>
        <a:bodyPr/>
        <a:lstStyle/>
        <a:p>
          <a:pPr algn="ctr"/>
          <a:endParaRPr lang="en-US"/>
        </a:p>
      </dgm:t>
    </dgm:pt>
    <dgm:pt modelId="{63F6CEBE-2B8E-4660-985F-A6FC25F4F25F}" type="sibTrans" cxnId="{7EB8DA9E-E3E2-4011-8C91-9A3684B1E679}">
      <dgm:prSet/>
      <dgm:spPr/>
      <dgm:t>
        <a:bodyPr/>
        <a:lstStyle/>
        <a:p>
          <a:pPr algn="ctr"/>
          <a:endParaRPr lang="en-US"/>
        </a:p>
      </dgm:t>
    </dgm:pt>
    <dgm:pt modelId="{EE6F8654-2294-4F21-AAFC-D94B8B707B9D}" type="pres">
      <dgm:prSet presAssocID="{3D74DC00-17AD-4E2F-84A5-16A2BBC554E4}" presName="hierChild1" presStyleCnt="0">
        <dgm:presLayoutVars>
          <dgm:orgChart val="1"/>
          <dgm:chPref val="1"/>
          <dgm:dir/>
          <dgm:animOne val="branch"/>
          <dgm:animLvl val="lvl"/>
          <dgm:resizeHandles/>
        </dgm:presLayoutVars>
      </dgm:prSet>
      <dgm:spPr/>
      <dgm:t>
        <a:bodyPr/>
        <a:lstStyle/>
        <a:p>
          <a:pPr rtl="1"/>
          <a:endParaRPr lang="ar-SA"/>
        </a:p>
      </dgm:t>
    </dgm:pt>
    <dgm:pt modelId="{B51FB89B-5FF8-4B7B-BA36-53C164EA6778}" type="pres">
      <dgm:prSet presAssocID="{AE3E3656-6A62-44E9-9FC6-A571D9533356}" presName="hierRoot1" presStyleCnt="0">
        <dgm:presLayoutVars>
          <dgm:hierBranch val="init"/>
        </dgm:presLayoutVars>
      </dgm:prSet>
      <dgm:spPr/>
    </dgm:pt>
    <dgm:pt modelId="{25AE7AFC-DFCB-4FFB-A034-6ABBD7D200FE}" type="pres">
      <dgm:prSet presAssocID="{AE3E3656-6A62-44E9-9FC6-A571D9533356}" presName="rootComposite1" presStyleCnt="0"/>
      <dgm:spPr/>
    </dgm:pt>
    <dgm:pt modelId="{9DAD4AB9-F01D-4DC0-A659-8A20D119B49C}" type="pres">
      <dgm:prSet presAssocID="{AE3E3656-6A62-44E9-9FC6-A571D9533356}" presName="rootText1" presStyleLbl="node0" presStyleIdx="0" presStyleCnt="1" custLinFactNeighborX="-1451" custLinFactNeighborY="-7113">
        <dgm:presLayoutVars>
          <dgm:chPref val="3"/>
        </dgm:presLayoutVars>
      </dgm:prSet>
      <dgm:spPr/>
      <dgm:t>
        <a:bodyPr/>
        <a:lstStyle/>
        <a:p>
          <a:endParaRPr lang="en-US"/>
        </a:p>
      </dgm:t>
    </dgm:pt>
    <dgm:pt modelId="{A784F956-EFBE-42A8-886F-3688F963BC09}" type="pres">
      <dgm:prSet presAssocID="{AE3E3656-6A62-44E9-9FC6-A571D9533356}" presName="rootConnector1" presStyleLbl="node1" presStyleIdx="0" presStyleCnt="0"/>
      <dgm:spPr/>
      <dgm:t>
        <a:bodyPr/>
        <a:lstStyle/>
        <a:p>
          <a:pPr rtl="1"/>
          <a:endParaRPr lang="ar-SA"/>
        </a:p>
      </dgm:t>
    </dgm:pt>
    <dgm:pt modelId="{8B8558E1-074D-4744-88BC-53C305D7F1E0}" type="pres">
      <dgm:prSet presAssocID="{AE3E3656-6A62-44E9-9FC6-A571D9533356}" presName="hierChild2" presStyleCnt="0"/>
      <dgm:spPr/>
    </dgm:pt>
    <dgm:pt modelId="{50EE81E9-7DF9-45FA-AC28-BF0CF8D6AEAC}" type="pres">
      <dgm:prSet presAssocID="{D0C4DD62-2D31-4F71-A1A0-11F3C7F64D96}" presName="Name37" presStyleLbl="parChTrans1D2" presStyleIdx="0" presStyleCnt="2"/>
      <dgm:spPr/>
      <dgm:t>
        <a:bodyPr/>
        <a:lstStyle/>
        <a:p>
          <a:pPr rtl="1"/>
          <a:endParaRPr lang="ar-SA"/>
        </a:p>
      </dgm:t>
    </dgm:pt>
    <dgm:pt modelId="{E3C484C5-9209-4A3D-85F8-E3543FAE41BA}" type="pres">
      <dgm:prSet presAssocID="{FC3B26D9-5961-43F8-820C-FE369C3D4C36}" presName="hierRoot2" presStyleCnt="0">
        <dgm:presLayoutVars>
          <dgm:hierBranch val="l"/>
        </dgm:presLayoutVars>
      </dgm:prSet>
      <dgm:spPr/>
    </dgm:pt>
    <dgm:pt modelId="{4F1978BF-F8A3-4B8E-B193-A5B2D36D6D01}" type="pres">
      <dgm:prSet presAssocID="{FC3B26D9-5961-43F8-820C-FE369C3D4C36}" presName="rootComposite" presStyleCnt="0"/>
      <dgm:spPr/>
    </dgm:pt>
    <dgm:pt modelId="{EEA788A5-CB49-433B-B25E-270D80664941}" type="pres">
      <dgm:prSet presAssocID="{FC3B26D9-5961-43F8-820C-FE369C3D4C36}" presName="rootText" presStyleLbl="node2" presStyleIdx="0" presStyleCnt="2">
        <dgm:presLayoutVars>
          <dgm:chPref val="3"/>
        </dgm:presLayoutVars>
      </dgm:prSet>
      <dgm:spPr/>
      <dgm:t>
        <a:bodyPr/>
        <a:lstStyle/>
        <a:p>
          <a:endParaRPr lang="en-US"/>
        </a:p>
      </dgm:t>
    </dgm:pt>
    <dgm:pt modelId="{3BB501AB-EC38-4DCF-B160-61E36C16AEC1}" type="pres">
      <dgm:prSet presAssocID="{FC3B26D9-5961-43F8-820C-FE369C3D4C36}" presName="rootConnector" presStyleLbl="node2" presStyleIdx="0" presStyleCnt="2"/>
      <dgm:spPr/>
      <dgm:t>
        <a:bodyPr/>
        <a:lstStyle/>
        <a:p>
          <a:pPr rtl="1"/>
          <a:endParaRPr lang="ar-SA"/>
        </a:p>
      </dgm:t>
    </dgm:pt>
    <dgm:pt modelId="{C8872B2C-525A-4674-9144-30286D83AFEB}" type="pres">
      <dgm:prSet presAssocID="{FC3B26D9-5961-43F8-820C-FE369C3D4C36}" presName="hierChild4" presStyleCnt="0"/>
      <dgm:spPr/>
    </dgm:pt>
    <dgm:pt modelId="{E6FE2D88-1B51-4331-BAF1-22A3B5167584}" type="pres">
      <dgm:prSet presAssocID="{C116EC9D-FE23-416E-9AFC-47ECF07D7384}" presName="Name50" presStyleLbl="parChTrans1D3" presStyleIdx="0" presStyleCnt="5"/>
      <dgm:spPr/>
      <dgm:t>
        <a:bodyPr/>
        <a:lstStyle/>
        <a:p>
          <a:pPr rtl="1"/>
          <a:endParaRPr lang="ar-SA"/>
        </a:p>
      </dgm:t>
    </dgm:pt>
    <dgm:pt modelId="{4FC6C6B4-3D22-443E-860F-92406A9CBA63}" type="pres">
      <dgm:prSet presAssocID="{3DA8A479-AC35-4D74-A593-D72B22E077AB}" presName="hierRoot2" presStyleCnt="0">
        <dgm:presLayoutVars>
          <dgm:hierBranch val="init"/>
        </dgm:presLayoutVars>
      </dgm:prSet>
      <dgm:spPr/>
    </dgm:pt>
    <dgm:pt modelId="{DDFC8581-ABF2-4EB5-AE45-173063A80752}" type="pres">
      <dgm:prSet presAssocID="{3DA8A479-AC35-4D74-A593-D72B22E077AB}" presName="rootComposite" presStyleCnt="0"/>
      <dgm:spPr/>
    </dgm:pt>
    <dgm:pt modelId="{DC423AC1-8C7B-4D96-A3C2-ACC259C61264}" type="pres">
      <dgm:prSet presAssocID="{3DA8A479-AC35-4D74-A593-D72B22E077AB}" presName="rootText" presStyleLbl="node3" presStyleIdx="0" presStyleCnt="5">
        <dgm:presLayoutVars>
          <dgm:chPref val="3"/>
        </dgm:presLayoutVars>
      </dgm:prSet>
      <dgm:spPr/>
      <dgm:t>
        <a:bodyPr/>
        <a:lstStyle/>
        <a:p>
          <a:endParaRPr lang="en-US"/>
        </a:p>
      </dgm:t>
    </dgm:pt>
    <dgm:pt modelId="{2F446993-FC61-4289-A529-D1BD27BD5D46}" type="pres">
      <dgm:prSet presAssocID="{3DA8A479-AC35-4D74-A593-D72B22E077AB}" presName="rootConnector" presStyleLbl="node3" presStyleIdx="0" presStyleCnt="5"/>
      <dgm:spPr/>
      <dgm:t>
        <a:bodyPr/>
        <a:lstStyle/>
        <a:p>
          <a:pPr rtl="1"/>
          <a:endParaRPr lang="ar-SA"/>
        </a:p>
      </dgm:t>
    </dgm:pt>
    <dgm:pt modelId="{5DDE161F-D4AD-4ED8-90CE-B29D00C9BFFE}" type="pres">
      <dgm:prSet presAssocID="{3DA8A479-AC35-4D74-A593-D72B22E077AB}" presName="hierChild4" presStyleCnt="0"/>
      <dgm:spPr/>
    </dgm:pt>
    <dgm:pt modelId="{62CE278B-6374-4640-B8F4-00C2093FBC4C}" type="pres">
      <dgm:prSet presAssocID="{3DA8A479-AC35-4D74-A593-D72B22E077AB}" presName="hierChild5" presStyleCnt="0"/>
      <dgm:spPr/>
    </dgm:pt>
    <dgm:pt modelId="{DD954D33-91F0-47AC-A179-E33EE8C916F0}" type="pres">
      <dgm:prSet presAssocID="{C3FD252C-AB7C-460C-900F-5E2A6DAED3D8}" presName="Name50" presStyleLbl="parChTrans1D3" presStyleIdx="1" presStyleCnt="5"/>
      <dgm:spPr/>
      <dgm:t>
        <a:bodyPr/>
        <a:lstStyle/>
        <a:p>
          <a:pPr rtl="1"/>
          <a:endParaRPr lang="ar-SA"/>
        </a:p>
      </dgm:t>
    </dgm:pt>
    <dgm:pt modelId="{952B1050-CFEA-4A68-A06B-72392559BE0F}" type="pres">
      <dgm:prSet presAssocID="{02AC207F-F85A-4FC1-9513-5AB9EB405312}" presName="hierRoot2" presStyleCnt="0">
        <dgm:presLayoutVars>
          <dgm:hierBranch val="init"/>
        </dgm:presLayoutVars>
      </dgm:prSet>
      <dgm:spPr/>
    </dgm:pt>
    <dgm:pt modelId="{7CD673DF-4925-41A5-BD19-6AED0FDCD7B7}" type="pres">
      <dgm:prSet presAssocID="{02AC207F-F85A-4FC1-9513-5AB9EB405312}" presName="rootComposite" presStyleCnt="0"/>
      <dgm:spPr/>
    </dgm:pt>
    <dgm:pt modelId="{18C4CC4F-1D22-4E83-84A6-707A690FC02F}" type="pres">
      <dgm:prSet presAssocID="{02AC207F-F85A-4FC1-9513-5AB9EB405312}" presName="rootText" presStyleLbl="node3" presStyleIdx="1" presStyleCnt="5">
        <dgm:presLayoutVars>
          <dgm:chPref val="3"/>
        </dgm:presLayoutVars>
      </dgm:prSet>
      <dgm:spPr/>
      <dgm:t>
        <a:bodyPr/>
        <a:lstStyle/>
        <a:p>
          <a:endParaRPr lang="en-US"/>
        </a:p>
      </dgm:t>
    </dgm:pt>
    <dgm:pt modelId="{CE8125A1-CFBF-4BF7-A309-E2D67CFDDF87}" type="pres">
      <dgm:prSet presAssocID="{02AC207F-F85A-4FC1-9513-5AB9EB405312}" presName="rootConnector" presStyleLbl="node3" presStyleIdx="1" presStyleCnt="5"/>
      <dgm:spPr/>
      <dgm:t>
        <a:bodyPr/>
        <a:lstStyle/>
        <a:p>
          <a:pPr rtl="1"/>
          <a:endParaRPr lang="ar-SA"/>
        </a:p>
      </dgm:t>
    </dgm:pt>
    <dgm:pt modelId="{C4A70FA4-46E3-4EAC-B638-ECE3393E7C43}" type="pres">
      <dgm:prSet presAssocID="{02AC207F-F85A-4FC1-9513-5AB9EB405312}" presName="hierChild4" presStyleCnt="0"/>
      <dgm:spPr/>
    </dgm:pt>
    <dgm:pt modelId="{DB51B166-0D9F-4BE8-8A66-94A9793BCBA7}" type="pres">
      <dgm:prSet presAssocID="{02AC207F-F85A-4FC1-9513-5AB9EB405312}" presName="hierChild5" presStyleCnt="0"/>
      <dgm:spPr/>
    </dgm:pt>
    <dgm:pt modelId="{70C08373-E3B7-4BB5-84A8-4A0E9B2EB13C}" type="pres">
      <dgm:prSet presAssocID="{FC3B26D9-5961-43F8-820C-FE369C3D4C36}" presName="hierChild5" presStyleCnt="0"/>
      <dgm:spPr/>
    </dgm:pt>
    <dgm:pt modelId="{4915216C-4930-482D-AAFB-4AA0B3CEBD8C}" type="pres">
      <dgm:prSet presAssocID="{61C83E3E-D152-48BC-8512-073354423267}" presName="Name37" presStyleLbl="parChTrans1D2" presStyleIdx="1" presStyleCnt="2"/>
      <dgm:spPr/>
      <dgm:t>
        <a:bodyPr/>
        <a:lstStyle/>
        <a:p>
          <a:pPr rtl="1"/>
          <a:endParaRPr lang="ar-SA"/>
        </a:p>
      </dgm:t>
    </dgm:pt>
    <dgm:pt modelId="{AAD72495-AC30-4AC0-9F4A-DB96EE9EBF20}" type="pres">
      <dgm:prSet presAssocID="{3087E5CC-E828-4CBA-B3A7-54646C46971B}" presName="hierRoot2" presStyleCnt="0">
        <dgm:presLayoutVars>
          <dgm:hierBranch val="init"/>
        </dgm:presLayoutVars>
      </dgm:prSet>
      <dgm:spPr/>
    </dgm:pt>
    <dgm:pt modelId="{130CD2D9-DE15-4DE3-9E67-DA8B533D0269}" type="pres">
      <dgm:prSet presAssocID="{3087E5CC-E828-4CBA-B3A7-54646C46971B}" presName="rootComposite" presStyleCnt="0"/>
      <dgm:spPr/>
    </dgm:pt>
    <dgm:pt modelId="{35F644C8-0137-4C7C-AB57-BBB562DD3426}" type="pres">
      <dgm:prSet presAssocID="{3087E5CC-E828-4CBA-B3A7-54646C46971B}" presName="rootText" presStyleLbl="node2" presStyleIdx="1" presStyleCnt="2">
        <dgm:presLayoutVars>
          <dgm:chPref val="3"/>
        </dgm:presLayoutVars>
      </dgm:prSet>
      <dgm:spPr/>
      <dgm:t>
        <a:bodyPr/>
        <a:lstStyle/>
        <a:p>
          <a:endParaRPr lang="en-US"/>
        </a:p>
      </dgm:t>
    </dgm:pt>
    <dgm:pt modelId="{9A382236-F9E7-47E2-B870-6852E084E16B}" type="pres">
      <dgm:prSet presAssocID="{3087E5CC-E828-4CBA-B3A7-54646C46971B}" presName="rootConnector" presStyleLbl="node2" presStyleIdx="1" presStyleCnt="2"/>
      <dgm:spPr/>
      <dgm:t>
        <a:bodyPr/>
        <a:lstStyle/>
        <a:p>
          <a:pPr rtl="1"/>
          <a:endParaRPr lang="ar-SA"/>
        </a:p>
      </dgm:t>
    </dgm:pt>
    <dgm:pt modelId="{0FE667CA-4CA7-436F-932C-CA8C1A9E0EA2}" type="pres">
      <dgm:prSet presAssocID="{3087E5CC-E828-4CBA-B3A7-54646C46971B}" presName="hierChild4" presStyleCnt="0"/>
      <dgm:spPr/>
    </dgm:pt>
    <dgm:pt modelId="{ED0B66E5-93B0-4C58-BF8E-A296C253AF64}" type="pres">
      <dgm:prSet presAssocID="{2D98D54E-5047-4356-BE9F-2A2458638D43}" presName="Name37" presStyleLbl="parChTrans1D3" presStyleIdx="2" presStyleCnt="5"/>
      <dgm:spPr/>
      <dgm:t>
        <a:bodyPr/>
        <a:lstStyle/>
        <a:p>
          <a:pPr rtl="1"/>
          <a:endParaRPr lang="ar-SA"/>
        </a:p>
      </dgm:t>
    </dgm:pt>
    <dgm:pt modelId="{11BE3A1C-AABB-449C-B610-8837FB13935A}" type="pres">
      <dgm:prSet presAssocID="{1C2E5076-E5B3-4855-BD0F-690D29143900}" presName="hierRoot2" presStyleCnt="0">
        <dgm:presLayoutVars>
          <dgm:hierBranch val="init"/>
        </dgm:presLayoutVars>
      </dgm:prSet>
      <dgm:spPr/>
    </dgm:pt>
    <dgm:pt modelId="{9AAE302F-F765-460F-8CCE-FA02744D4EFE}" type="pres">
      <dgm:prSet presAssocID="{1C2E5076-E5B3-4855-BD0F-690D29143900}" presName="rootComposite" presStyleCnt="0"/>
      <dgm:spPr/>
    </dgm:pt>
    <dgm:pt modelId="{A3DF0039-9ADD-44EB-8ADA-EB9BC5821C18}" type="pres">
      <dgm:prSet presAssocID="{1C2E5076-E5B3-4855-BD0F-690D29143900}" presName="rootText" presStyleLbl="node3" presStyleIdx="2" presStyleCnt="5">
        <dgm:presLayoutVars>
          <dgm:chPref val="3"/>
        </dgm:presLayoutVars>
      </dgm:prSet>
      <dgm:spPr/>
      <dgm:t>
        <a:bodyPr/>
        <a:lstStyle/>
        <a:p>
          <a:endParaRPr lang="en-US"/>
        </a:p>
      </dgm:t>
    </dgm:pt>
    <dgm:pt modelId="{3B962752-7FA2-4568-8F2C-4C7E1EFDCECD}" type="pres">
      <dgm:prSet presAssocID="{1C2E5076-E5B3-4855-BD0F-690D29143900}" presName="rootConnector" presStyleLbl="node3" presStyleIdx="2" presStyleCnt="5"/>
      <dgm:spPr/>
      <dgm:t>
        <a:bodyPr/>
        <a:lstStyle/>
        <a:p>
          <a:pPr rtl="1"/>
          <a:endParaRPr lang="ar-SA"/>
        </a:p>
      </dgm:t>
    </dgm:pt>
    <dgm:pt modelId="{32EE85B7-A1FB-4E9A-ABCE-302BB0BDE388}" type="pres">
      <dgm:prSet presAssocID="{1C2E5076-E5B3-4855-BD0F-690D29143900}" presName="hierChild4" presStyleCnt="0"/>
      <dgm:spPr/>
    </dgm:pt>
    <dgm:pt modelId="{6E0B0B3D-1ADA-4FB0-9641-08FB92288C71}" type="pres">
      <dgm:prSet presAssocID="{1C2E5076-E5B3-4855-BD0F-690D29143900}" presName="hierChild5" presStyleCnt="0"/>
      <dgm:spPr/>
    </dgm:pt>
    <dgm:pt modelId="{177961E7-03CD-45C5-96C7-C0C6B4FEFF07}" type="pres">
      <dgm:prSet presAssocID="{81105F81-1645-411B-B6B5-6519ACA91B68}" presName="Name37" presStyleLbl="parChTrans1D3" presStyleIdx="3" presStyleCnt="5"/>
      <dgm:spPr/>
      <dgm:t>
        <a:bodyPr/>
        <a:lstStyle/>
        <a:p>
          <a:pPr rtl="1"/>
          <a:endParaRPr lang="ar-SA"/>
        </a:p>
      </dgm:t>
    </dgm:pt>
    <dgm:pt modelId="{758994B3-487B-4AC8-BF84-6713CB875316}" type="pres">
      <dgm:prSet presAssocID="{20B0995B-911C-4B5D-A900-C8A089D25166}" presName="hierRoot2" presStyleCnt="0">
        <dgm:presLayoutVars>
          <dgm:hierBranch val="init"/>
        </dgm:presLayoutVars>
      </dgm:prSet>
      <dgm:spPr/>
    </dgm:pt>
    <dgm:pt modelId="{99B70CC6-3305-477A-96BD-0F9AE2AEDE2D}" type="pres">
      <dgm:prSet presAssocID="{20B0995B-911C-4B5D-A900-C8A089D25166}" presName="rootComposite" presStyleCnt="0"/>
      <dgm:spPr/>
    </dgm:pt>
    <dgm:pt modelId="{DC9DCBF1-E164-423E-BC33-FE3890571075}" type="pres">
      <dgm:prSet presAssocID="{20B0995B-911C-4B5D-A900-C8A089D25166}" presName="rootText" presStyleLbl="node3" presStyleIdx="3" presStyleCnt="5">
        <dgm:presLayoutVars>
          <dgm:chPref val="3"/>
        </dgm:presLayoutVars>
      </dgm:prSet>
      <dgm:spPr/>
      <dgm:t>
        <a:bodyPr/>
        <a:lstStyle/>
        <a:p>
          <a:endParaRPr lang="en-US"/>
        </a:p>
      </dgm:t>
    </dgm:pt>
    <dgm:pt modelId="{68BE409C-40CC-4CB7-A3CD-CDD5A4169762}" type="pres">
      <dgm:prSet presAssocID="{20B0995B-911C-4B5D-A900-C8A089D25166}" presName="rootConnector" presStyleLbl="node3" presStyleIdx="3" presStyleCnt="5"/>
      <dgm:spPr/>
      <dgm:t>
        <a:bodyPr/>
        <a:lstStyle/>
        <a:p>
          <a:pPr rtl="1"/>
          <a:endParaRPr lang="ar-SA"/>
        </a:p>
      </dgm:t>
    </dgm:pt>
    <dgm:pt modelId="{201BDED4-E60C-45B8-BE85-E23B7B4C5EEC}" type="pres">
      <dgm:prSet presAssocID="{20B0995B-911C-4B5D-A900-C8A089D25166}" presName="hierChild4" presStyleCnt="0"/>
      <dgm:spPr/>
    </dgm:pt>
    <dgm:pt modelId="{275B1CD5-48D3-475B-B2AE-526F9F2A55FC}" type="pres">
      <dgm:prSet presAssocID="{20B0995B-911C-4B5D-A900-C8A089D25166}" presName="hierChild5" presStyleCnt="0"/>
      <dgm:spPr/>
    </dgm:pt>
    <dgm:pt modelId="{628132D2-A1B2-47F7-9AB9-9A2D98E80BF2}" type="pres">
      <dgm:prSet presAssocID="{44AEB3AC-1EBC-44F7-8100-5874D4C2AF59}" presName="Name37" presStyleLbl="parChTrans1D3" presStyleIdx="4" presStyleCnt="5"/>
      <dgm:spPr/>
      <dgm:t>
        <a:bodyPr/>
        <a:lstStyle/>
        <a:p>
          <a:pPr rtl="1"/>
          <a:endParaRPr lang="ar-SA"/>
        </a:p>
      </dgm:t>
    </dgm:pt>
    <dgm:pt modelId="{34D5F69B-C030-4AA0-BA89-0A6BA67D0BA5}" type="pres">
      <dgm:prSet presAssocID="{A3D23809-F97B-4E5A-9083-8F9853867EB1}" presName="hierRoot2" presStyleCnt="0">
        <dgm:presLayoutVars>
          <dgm:hierBranch val="init"/>
        </dgm:presLayoutVars>
      </dgm:prSet>
      <dgm:spPr/>
    </dgm:pt>
    <dgm:pt modelId="{351D2E73-5F82-45DC-80D9-4C6B60FBC344}" type="pres">
      <dgm:prSet presAssocID="{A3D23809-F97B-4E5A-9083-8F9853867EB1}" presName="rootComposite" presStyleCnt="0"/>
      <dgm:spPr/>
    </dgm:pt>
    <dgm:pt modelId="{B2631DDC-7BF2-4904-AC28-E9EFA9431DAF}" type="pres">
      <dgm:prSet presAssocID="{A3D23809-F97B-4E5A-9083-8F9853867EB1}" presName="rootText" presStyleLbl="node3" presStyleIdx="4" presStyleCnt="5">
        <dgm:presLayoutVars>
          <dgm:chPref val="3"/>
        </dgm:presLayoutVars>
      </dgm:prSet>
      <dgm:spPr/>
      <dgm:t>
        <a:bodyPr/>
        <a:lstStyle/>
        <a:p>
          <a:endParaRPr lang="en-US"/>
        </a:p>
      </dgm:t>
    </dgm:pt>
    <dgm:pt modelId="{0344E7B6-80F5-4C23-A654-5B75271C6208}" type="pres">
      <dgm:prSet presAssocID="{A3D23809-F97B-4E5A-9083-8F9853867EB1}" presName="rootConnector" presStyleLbl="node3" presStyleIdx="4" presStyleCnt="5"/>
      <dgm:spPr/>
      <dgm:t>
        <a:bodyPr/>
        <a:lstStyle/>
        <a:p>
          <a:pPr rtl="1"/>
          <a:endParaRPr lang="ar-SA"/>
        </a:p>
      </dgm:t>
    </dgm:pt>
    <dgm:pt modelId="{864BD19C-6E0B-4D06-A0A4-2505FDAE9FC8}" type="pres">
      <dgm:prSet presAssocID="{A3D23809-F97B-4E5A-9083-8F9853867EB1}" presName="hierChild4" presStyleCnt="0"/>
      <dgm:spPr/>
    </dgm:pt>
    <dgm:pt modelId="{C4E73CAF-0078-461B-8A9A-0B46C1CDCCA2}" type="pres">
      <dgm:prSet presAssocID="{A3D23809-F97B-4E5A-9083-8F9853867EB1}" presName="hierChild5" presStyleCnt="0"/>
      <dgm:spPr/>
    </dgm:pt>
    <dgm:pt modelId="{48496A39-1D14-4086-843D-F3FD07EE294E}" type="pres">
      <dgm:prSet presAssocID="{3087E5CC-E828-4CBA-B3A7-54646C46971B}" presName="hierChild5" presStyleCnt="0"/>
      <dgm:spPr/>
    </dgm:pt>
    <dgm:pt modelId="{73486528-71E4-40FC-9660-061BAFBCA824}" type="pres">
      <dgm:prSet presAssocID="{AE3E3656-6A62-44E9-9FC6-A571D9533356}" presName="hierChild3" presStyleCnt="0"/>
      <dgm:spPr/>
    </dgm:pt>
  </dgm:ptLst>
  <dgm:cxnLst>
    <dgm:cxn modelId="{6018F949-5E2D-44D6-9E21-BD583099592A}" type="presOf" srcId="{02AC207F-F85A-4FC1-9513-5AB9EB405312}" destId="{CE8125A1-CFBF-4BF7-A309-E2D67CFDDF87}" srcOrd="1" destOrd="0" presId="urn:microsoft.com/office/officeart/2005/8/layout/orgChart1"/>
    <dgm:cxn modelId="{589B1A50-278A-4C99-8F6A-E48477EEB6AF}" srcId="{AE3E3656-6A62-44E9-9FC6-A571D9533356}" destId="{FC3B26D9-5961-43F8-820C-FE369C3D4C36}" srcOrd="0" destOrd="0" parTransId="{D0C4DD62-2D31-4F71-A1A0-11F3C7F64D96}" sibTransId="{4307F139-59AF-4654-BCC6-654EC216DABB}"/>
    <dgm:cxn modelId="{69BAD440-4759-49FE-9A25-553462E6DF73}" type="presOf" srcId="{20B0995B-911C-4B5D-A900-C8A089D25166}" destId="{DC9DCBF1-E164-423E-BC33-FE3890571075}" srcOrd="0" destOrd="0" presId="urn:microsoft.com/office/officeart/2005/8/layout/orgChart1"/>
    <dgm:cxn modelId="{8BE183DE-2F9F-4025-AF74-7FEE871B24B0}" type="presOf" srcId="{1C2E5076-E5B3-4855-BD0F-690D29143900}" destId="{A3DF0039-9ADD-44EB-8ADA-EB9BC5821C18}" srcOrd="0" destOrd="0" presId="urn:microsoft.com/office/officeart/2005/8/layout/orgChart1"/>
    <dgm:cxn modelId="{C5A573B4-8D5E-4FEC-9454-076ED09EF3A8}" type="presOf" srcId="{D0C4DD62-2D31-4F71-A1A0-11F3C7F64D96}" destId="{50EE81E9-7DF9-45FA-AC28-BF0CF8D6AEAC}" srcOrd="0" destOrd="0" presId="urn:microsoft.com/office/officeart/2005/8/layout/orgChart1"/>
    <dgm:cxn modelId="{CA2196FD-45AF-4562-B5CD-241732ACA6AC}" type="presOf" srcId="{C116EC9D-FE23-416E-9AFC-47ECF07D7384}" destId="{E6FE2D88-1B51-4331-BAF1-22A3B5167584}" srcOrd="0" destOrd="0" presId="urn:microsoft.com/office/officeart/2005/8/layout/orgChart1"/>
    <dgm:cxn modelId="{B23D5832-625C-4595-875E-9CD2011AF0E0}" type="presOf" srcId="{AE3E3656-6A62-44E9-9FC6-A571D9533356}" destId="{9DAD4AB9-F01D-4DC0-A659-8A20D119B49C}" srcOrd="0" destOrd="0" presId="urn:microsoft.com/office/officeart/2005/8/layout/orgChart1"/>
    <dgm:cxn modelId="{BC79357A-FD49-4977-8FDE-D7E0FA2A51A2}" type="presOf" srcId="{20B0995B-911C-4B5D-A900-C8A089D25166}" destId="{68BE409C-40CC-4CB7-A3CD-CDD5A4169762}" srcOrd="1" destOrd="0" presId="urn:microsoft.com/office/officeart/2005/8/layout/orgChart1"/>
    <dgm:cxn modelId="{EB7620C7-FFDF-41A5-A2F2-77DFD5307512}" type="presOf" srcId="{A3D23809-F97B-4E5A-9083-8F9853867EB1}" destId="{0344E7B6-80F5-4C23-A654-5B75271C6208}" srcOrd="1" destOrd="0" presId="urn:microsoft.com/office/officeart/2005/8/layout/orgChart1"/>
    <dgm:cxn modelId="{B19827FD-F4B6-4E26-ADF4-5C4D3C55D46B}" srcId="{3D74DC00-17AD-4E2F-84A5-16A2BBC554E4}" destId="{AE3E3656-6A62-44E9-9FC6-A571D9533356}" srcOrd="0" destOrd="0" parTransId="{5B9CE3A4-5CA7-4488-8771-E3817980BC1C}" sibTransId="{E9741864-37DF-4EA4-820D-090BF7770CDD}"/>
    <dgm:cxn modelId="{42C7885E-A809-411C-A20F-BBFE4FE0AF7E}" type="presOf" srcId="{3DA8A479-AC35-4D74-A593-D72B22E077AB}" destId="{2F446993-FC61-4289-A529-D1BD27BD5D46}" srcOrd="1" destOrd="0" presId="urn:microsoft.com/office/officeart/2005/8/layout/orgChart1"/>
    <dgm:cxn modelId="{7EB8DA9E-E3E2-4011-8C91-9A3684B1E679}" srcId="{3087E5CC-E828-4CBA-B3A7-54646C46971B}" destId="{A3D23809-F97B-4E5A-9083-8F9853867EB1}" srcOrd="2" destOrd="0" parTransId="{44AEB3AC-1EBC-44F7-8100-5874D4C2AF59}" sibTransId="{63F6CEBE-2B8E-4660-985F-A6FC25F4F25F}"/>
    <dgm:cxn modelId="{169E4632-C92C-45E7-9984-4D89CF31E74A}" srcId="{AE3E3656-6A62-44E9-9FC6-A571D9533356}" destId="{3087E5CC-E828-4CBA-B3A7-54646C46971B}" srcOrd="1" destOrd="0" parTransId="{61C83E3E-D152-48BC-8512-073354423267}" sibTransId="{5172CB8D-DA9D-4AD3-A12B-CCA09B9E5585}"/>
    <dgm:cxn modelId="{19832DF6-81B3-4D53-8723-0446FAFB9044}" type="presOf" srcId="{AE3E3656-6A62-44E9-9FC6-A571D9533356}" destId="{A784F956-EFBE-42A8-886F-3688F963BC09}" srcOrd="1" destOrd="0" presId="urn:microsoft.com/office/officeart/2005/8/layout/orgChart1"/>
    <dgm:cxn modelId="{EA571363-5420-4A7B-8FB4-06F724825DD7}" srcId="{3087E5CC-E828-4CBA-B3A7-54646C46971B}" destId="{20B0995B-911C-4B5D-A900-C8A089D25166}" srcOrd="1" destOrd="0" parTransId="{81105F81-1645-411B-B6B5-6519ACA91B68}" sibTransId="{CFB6822D-40B5-471B-BE61-149832F120CA}"/>
    <dgm:cxn modelId="{E7B08086-37D3-4753-B099-5BB20DE10A6B}" srcId="{FC3B26D9-5961-43F8-820C-FE369C3D4C36}" destId="{02AC207F-F85A-4FC1-9513-5AB9EB405312}" srcOrd="1" destOrd="0" parTransId="{C3FD252C-AB7C-460C-900F-5E2A6DAED3D8}" sibTransId="{A7F59363-AEF2-4D95-801E-3616DAE3526E}"/>
    <dgm:cxn modelId="{BD1CD791-BB2D-4954-AA0B-76DCC50323F0}" type="presOf" srcId="{A3D23809-F97B-4E5A-9083-8F9853867EB1}" destId="{B2631DDC-7BF2-4904-AC28-E9EFA9431DAF}" srcOrd="0" destOrd="0" presId="urn:microsoft.com/office/officeart/2005/8/layout/orgChart1"/>
    <dgm:cxn modelId="{8039F0A2-AF58-427F-BC74-449C02B6DCDF}" type="presOf" srcId="{FC3B26D9-5961-43F8-820C-FE369C3D4C36}" destId="{EEA788A5-CB49-433B-B25E-270D80664941}" srcOrd="0" destOrd="0" presId="urn:microsoft.com/office/officeart/2005/8/layout/orgChart1"/>
    <dgm:cxn modelId="{C31511F8-936D-4E2B-83B5-B3FFB348A602}" srcId="{3087E5CC-E828-4CBA-B3A7-54646C46971B}" destId="{1C2E5076-E5B3-4855-BD0F-690D29143900}" srcOrd="0" destOrd="0" parTransId="{2D98D54E-5047-4356-BE9F-2A2458638D43}" sibTransId="{445661E5-4561-4F7F-BEEB-EA2D7F978CBA}"/>
    <dgm:cxn modelId="{6720D70D-3874-4017-A8CE-548E611EA1E2}" type="presOf" srcId="{02AC207F-F85A-4FC1-9513-5AB9EB405312}" destId="{18C4CC4F-1D22-4E83-84A6-707A690FC02F}" srcOrd="0" destOrd="0" presId="urn:microsoft.com/office/officeart/2005/8/layout/orgChart1"/>
    <dgm:cxn modelId="{FF4BA907-1B74-42DA-93DA-529C8978FA15}" type="presOf" srcId="{3087E5CC-E828-4CBA-B3A7-54646C46971B}" destId="{35F644C8-0137-4C7C-AB57-BBB562DD3426}" srcOrd="0" destOrd="0" presId="urn:microsoft.com/office/officeart/2005/8/layout/orgChart1"/>
    <dgm:cxn modelId="{22726A95-FD00-4004-B36B-ACC752D1D356}" type="presOf" srcId="{81105F81-1645-411B-B6B5-6519ACA91B68}" destId="{177961E7-03CD-45C5-96C7-C0C6B4FEFF07}" srcOrd="0" destOrd="0" presId="urn:microsoft.com/office/officeart/2005/8/layout/orgChart1"/>
    <dgm:cxn modelId="{0546E520-EEE7-4F42-A7BF-D33E3CD63F37}" srcId="{FC3B26D9-5961-43F8-820C-FE369C3D4C36}" destId="{3DA8A479-AC35-4D74-A593-D72B22E077AB}" srcOrd="0" destOrd="0" parTransId="{C116EC9D-FE23-416E-9AFC-47ECF07D7384}" sibTransId="{F3772356-99F5-425B-9B85-0E21B5E98B3F}"/>
    <dgm:cxn modelId="{F0D30CB2-F362-4DE3-9821-0217A7272DE7}" type="presOf" srcId="{3DA8A479-AC35-4D74-A593-D72B22E077AB}" destId="{DC423AC1-8C7B-4D96-A3C2-ACC259C61264}" srcOrd="0" destOrd="0" presId="urn:microsoft.com/office/officeart/2005/8/layout/orgChart1"/>
    <dgm:cxn modelId="{91FB0EEC-EA99-4873-A20B-AF97DF51A913}" type="presOf" srcId="{C3FD252C-AB7C-460C-900F-5E2A6DAED3D8}" destId="{DD954D33-91F0-47AC-A179-E33EE8C916F0}" srcOrd="0" destOrd="0" presId="urn:microsoft.com/office/officeart/2005/8/layout/orgChart1"/>
    <dgm:cxn modelId="{CFE816BA-B66C-415F-8892-70AF2E595140}" type="presOf" srcId="{61C83E3E-D152-48BC-8512-073354423267}" destId="{4915216C-4930-482D-AAFB-4AA0B3CEBD8C}" srcOrd="0" destOrd="0" presId="urn:microsoft.com/office/officeart/2005/8/layout/orgChart1"/>
    <dgm:cxn modelId="{62F25A05-311E-42FD-8511-2BB47ADF0C9B}" type="presOf" srcId="{3D74DC00-17AD-4E2F-84A5-16A2BBC554E4}" destId="{EE6F8654-2294-4F21-AAFC-D94B8B707B9D}" srcOrd="0" destOrd="0" presId="urn:microsoft.com/office/officeart/2005/8/layout/orgChart1"/>
    <dgm:cxn modelId="{206208EC-DA17-4AA8-8C35-740F2945CD99}" type="presOf" srcId="{3087E5CC-E828-4CBA-B3A7-54646C46971B}" destId="{9A382236-F9E7-47E2-B870-6852E084E16B}" srcOrd="1" destOrd="0" presId="urn:microsoft.com/office/officeart/2005/8/layout/orgChart1"/>
    <dgm:cxn modelId="{89C4F46A-0AF9-4518-844A-CF7B789102C4}" type="presOf" srcId="{2D98D54E-5047-4356-BE9F-2A2458638D43}" destId="{ED0B66E5-93B0-4C58-BF8E-A296C253AF64}" srcOrd="0" destOrd="0" presId="urn:microsoft.com/office/officeart/2005/8/layout/orgChart1"/>
    <dgm:cxn modelId="{CE23C0E0-32D4-48BA-B6CE-DA6E14C741D3}" type="presOf" srcId="{44AEB3AC-1EBC-44F7-8100-5874D4C2AF59}" destId="{628132D2-A1B2-47F7-9AB9-9A2D98E80BF2}" srcOrd="0" destOrd="0" presId="urn:microsoft.com/office/officeart/2005/8/layout/orgChart1"/>
    <dgm:cxn modelId="{D0581886-5D31-44ED-BA6C-E33482AAA1BF}" type="presOf" srcId="{FC3B26D9-5961-43F8-820C-FE369C3D4C36}" destId="{3BB501AB-EC38-4DCF-B160-61E36C16AEC1}" srcOrd="1" destOrd="0" presId="urn:microsoft.com/office/officeart/2005/8/layout/orgChart1"/>
    <dgm:cxn modelId="{3E133E65-B209-4256-B0CB-004A8607D9FA}" type="presOf" srcId="{1C2E5076-E5B3-4855-BD0F-690D29143900}" destId="{3B962752-7FA2-4568-8F2C-4C7E1EFDCECD}" srcOrd="1" destOrd="0" presId="urn:microsoft.com/office/officeart/2005/8/layout/orgChart1"/>
    <dgm:cxn modelId="{6B226B59-B17A-4ACD-AA9C-48A0DDEDE376}" type="presParOf" srcId="{EE6F8654-2294-4F21-AAFC-D94B8B707B9D}" destId="{B51FB89B-5FF8-4B7B-BA36-53C164EA6778}" srcOrd="0" destOrd="0" presId="urn:microsoft.com/office/officeart/2005/8/layout/orgChart1"/>
    <dgm:cxn modelId="{CFC7557D-8F83-49E2-A3D6-950476BBB8ED}" type="presParOf" srcId="{B51FB89B-5FF8-4B7B-BA36-53C164EA6778}" destId="{25AE7AFC-DFCB-4FFB-A034-6ABBD7D200FE}" srcOrd="0" destOrd="0" presId="urn:microsoft.com/office/officeart/2005/8/layout/orgChart1"/>
    <dgm:cxn modelId="{08D9D8A7-757A-4CF9-838C-7BDBF4CC8CDE}" type="presParOf" srcId="{25AE7AFC-DFCB-4FFB-A034-6ABBD7D200FE}" destId="{9DAD4AB9-F01D-4DC0-A659-8A20D119B49C}" srcOrd="0" destOrd="0" presId="urn:microsoft.com/office/officeart/2005/8/layout/orgChart1"/>
    <dgm:cxn modelId="{77B2830C-6F67-49A3-89D5-E2B7027773ED}" type="presParOf" srcId="{25AE7AFC-DFCB-4FFB-A034-6ABBD7D200FE}" destId="{A784F956-EFBE-42A8-886F-3688F963BC09}" srcOrd="1" destOrd="0" presId="urn:microsoft.com/office/officeart/2005/8/layout/orgChart1"/>
    <dgm:cxn modelId="{46746260-CFEA-4E98-ABDD-151ED7BD922C}" type="presParOf" srcId="{B51FB89B-5FF8-4B7B-BA36-53C164EA6778}" destId="{8B8558E1-074D-4744-88BC-53C305D7F1E0}" srcOrd="1" destOrd="0" presId="urn:microsoft.com/office/officeart/2005/8/layout/orgChart1"/>
    <dgm:cxn modelId="{DFF18CCD-C32E-4314-BD4A-9F59B9FCCF21}" type="presParOf" srcId="{8B8558E1-074D-4744-88BC-53C305D7F1E0}" destId="{50EE81E9-7DF9-45FA-AC28-BF0CF8D6AEAC}" srcOrd="0" destOrd="0" presId="urn:microsoft.com/office/officeart/2005/8/layout/orgChart1"/>
    <dgm:cxn modelId="{9D312373-3DB3-4DC8-91BF-8B404510755C}" type="presParOf" srcId="{8B8558E1-074D-4744-88BC-53C305D7F1E0}" destId="{E3C484C5-9209-4A3D-85F8-E3543FAE41BA}" srcOrd="1" destOrd="0" presId="urn:microsoft.com/office/officeart/2005/8/layout/orgChart1"/>
    <dgm:cxn modelId="{5FDC8862-9A89-411C-8DF7-AD6A57B0A37A}" type="presParOf" srcId="{E3C484C5-9209-4A3D-85F8-E3543FAE41BA}" destId="{4F1978BF-F8A3-4B8E-B193-A5B2D36D6D01}" srcOrd="0" destOrd="0" presId="urn:microsoft.com/office/officeart/2005/8/layout/orgChart1"/>
    <dgm:cxn modelId="{66A7AD7A-0D5D-4D8E-AC95-D6800B9D8ED8}" type="presParOf" srcId="{4F1978BF-F8A3-4B8E-B193-A5B2D36D6D01}" destId="{EEA788A5-CB49-433B-B25E-270D80664941}" srcOrd="0" destOrd="0" presId="urn:microsoft.com/office/officeart/2005/8/layout/orgChart1"/>
    <dgm:cxn modelId="{972267E8-CA06-4879-8867-B2F0FAE95E83}" type="presParOf" srcId="{4F1978BF-F8A3-4B8E-B193-A5B2D36D6D01}" destId="{3BB501AB-EC38-4DCF-B160-61E36C16AEC1}" srcOrd="1" destOrd="0" presId="urn:microsoft.com/office/officeart/2005/8/layout/orgChart1"/>
    <dgm:cxn modelId="{15049D04-E0F1-4E78-9C51-40FD62B7D033}" type="presParOf" srcId="{E3C484C5-9209-4A3D-85F8-E3543FAE41BA}" destId="{C8872B2C-525A-4674-9144-30286D83AFEB}" srcOrd="1" destOrd="0" presId="urn:microsoft.com/office/officeart/2005/8/layout/orgChart1"/>
    <dgm:cxn modelId="{8BD429B6-9FC5-4109-B9AF-218305498842}" type="presParOf" srcId="{C8872B2C-525A-4674-9144-30286D83AFEB}" destId="{E6FE2D88-1B51-4331-BAF1-22A3B5167584}" srcOrd="0" destOrd="0" presId="urn:microsoft.com/office/officeart/2005/8/layout/orgChart1"/>
    <dgm:cxn modelId="{BEBAB6B8-2ED8-439E-ACA6-25DB49E6EC84}" type="presParOf" srcId="{C8872B2C-525A-4674-9144-30286D83AFEB}" destId="{4FC6C6B4-3D22-443E-860F-92406A9CBA63}" srcOrd="1" destOrd="0" presId="urn:microsoft.com/office/officeart/2005/8/layout/orgChart1"/>
    <dgm:cxn modelId="{7C7C38B7-BC43-45C6-A99C-B546523E96CE}" type="presParOf" srcId="{4FC6C6B4-3D22-443E-860F-92406A9CBA63}" destId="{DDFC8581-ABF2-4EB5-AE45-173063A80752}" srcOrd="0" destOrd="0" presId="urn:microsoft.com/office/officeart/2005/8/layout/orgChart1"/>
    <dgm:cxn modelId="{15E0C820-02E9-4381-A762-4CE05C3C5F09}" type="presParOf" srcId="{DDFC8581-ABF2-4EB5-AE45-173063A80752}" destId="{DC423AC1-8C7B-4D96-A3C2-ACC259C61264}" srcOrd="0" destOrd="0" presId="urn:microsoft.com/office/officeart/2005/8/layout/orgChart1"/>
    <dgm:cxn modelId="{FEDFD363-BB0C-4593-AFA7-BFDD6709218F}" type="presParOf" srcId="{DDFC8581-ABF2-4EB5-AE45-173063A80752}" destId="{2F446993-FC61-4289-A529-D1BD27BD5D46}" srcOrd="1" destOrd="0" presId="urn:microsoft.com/office/officeart/2005/8/layout/orgChart1"/>
    <dgm:cxn modelId="{FBDBD657-A7AF-4013-B227-332F0AD469AF}" type="presParOf" srcId="{4FC6C6B4-3D22-443E-860F-92406A9CBA63}" destId="{5DDE161F-D4AD-4ED8-90CE-B29D00C9BFFE}" srcOrd="1" destOrd="0" presId="urn:microsoft.com/office/officeart/2005/8/layout/orgChart1"/>
    <dgm:cxn modelId="{80918CAF-4F39-4AD2-BD87-1CBAC5C9E744}" type="presParOf" srcId="{4FC6C6B4-3D22-443E-860F-92406A9CBA63}" destId="{62CE278B-6374-4640-B8F4-00C2093FBC4C}" srcOrd="2" destOrd="0" presId="urn:microsoft.com/office/officeart/2005/8/layout/orgChart1"/>
    <dgm:cxn modelId="{C93FDC2A-CF41-493C-A600-22357A9A6ADD}" type="presParOf" srcId="{C8872B2C-525A-4674-9144-30286D83AFEB}" destId="{DD954D33-91F0-47AC-A179-E33EE8C916F0}" srcOrd="2" destOrd="0" presId="urn:microsoft.com/office/officeart/2005/8/layout/orgChart1"/>
    <dgm:cxn modelId="{3F4E5BB1-2303-410B-8DA4-3E7F2AB29EFC}" type="presParOf" srcId="{C8872B2C-525A-4674-9144-30286D83AFEB}" destId="{952B1050-CFEA-4A68-A06B-72392559BE0F}" srcOrd="3" destOrd="0" presId="urn:microsoft.com/office/officeart/2005/8/layout/orgChart1"/>
    <dgm:cxn modelId="{9EAF187B-A02C-4133-9EAD-965989BC4D75}" type="presParOf" srcId="{952B1050-CFEA-4A68-A06B-72392559BE0F}" destId="{7CD673DF-4925-41A5-BD19-6AED0FDCD7B7}" srcOrd="0" destOrd="0" presId="urn:microsoft.com/office/officeart/2005/8/layout/orgChart1"/>
    <dgm:cxn modelId="{66CDD7F3-1778-4928-8795-5CF8E8BC1E6A}" type="presParOf" srcId="{7CD673DF-4925-41A5-BD19-6AED0FDCD7B7}" destId="{18C4CC4F-1D22-4E83-84A6-707A690FC02F}" srcOrd="0" destOrd="0" presId="urn:microsoft.com/office/officeart/2005/8/layout/orgChart1"/>
    <dgm:cxn modelId="{401B50B6-9102-453B-A3C5-C326F2BD9333}" type="presParOf" srcId="{7CD673DF-4925-41A5-BD19-6AED0FDCD7B7}" destId="{CE8125A1-CFBF-4BF7-A309-E2D67CFDDF87}" srcOrd="1" destOrd="0" presId="urn:microsoft.com/office/officeart/2005/8/layout/orgChart1"/>
    <dgm:cxn modelId="{1D8C96AE-84CF-43FF-B8DF-E1B88E0164A0}" type="presParOf" srcId="{952B1050-CFEA-4A68-A06B-72392559BE0F}" destId="{C4A70FA4-46E3-4EAC-B638-ECE3393E7C43}" srcOrd="1" destOrd="0" presId="urn:microsoft.com/office/officeart/2005/8/layout/orgChart1"/>
    <dgm:cxn modelId="{472C03FB-1DCE-466F-9F72-A89F68C9D580}" type="presParOf" srcId="{952B1050-CFEA-4A68-A06B-72392559BE0F}" destId="{DB51B166-0D9F-4BE8-8A66-94A9793BCBA7}" srcOrd="2" destOrd="0" presId="urn:microsoft.com/office/officeart/2005/8/layout/orgChart1"/>
    <dgm:cxn modelId="{25BCA394-EAFD-4D9C-BEF1-480B61DD91D6}" type="presParOf" srcId="{E3C484C5-9209-4A3D-85F8-E3543FAE41BA}" destId="{70C08373-E3B7-4BB5-84A8-4A0E9B2EB13C}" srcOrd="2" destOrd="0" presId="urn:microsoft.com/office/officeart/2005/8/layout/orgChart1"/>
    <dgm:cxn modelId="{82023FDB-D23D-4AE3-B030-6DA74112315B}" type="presParOf" srcId="{8B8558E1-074D-4744-88BC-53C305D7F1E0}" destId="{4915216C-4930-482D-AAFB-4AA0B3CEBD8C}" srcOrd="2" destOrd="0" presId="urn:microsoft.com/office/officeart/2005/8/layout/orgChart1"/>
    <dgm:cxn modelId="{51310EA8-231E-4839-AEDD-44F08E02CAD7}" type="presParOf" srcId="{8B8558E1-074D-4744-88BC-53C305D7F1E0}" destId="{AAD72495-AC30-4AC0-9F4A-DB96EE9EBF20}" srcOrd="3" destOrd="0" presId="urn:microsoft.com/office/officeart/2005/8/layout/orgChart1"/>
    <dgm:cxn modelId="{F3C8AA00-1D6B-4015-BEE0-9C0359D224C6}" type="presParOf" srcId="{AAD72495-AC30-4AC0-9F4A-DB96EE9EBF20}" destId="{130CD2D9-DE15-4DE3-9E67-DA8B533D0269}" srcOrd="0" destOrd="0" presId="urn:microsoft.com/office/officeart/2005/8/layout/orgChart1"/>
    <dgm:cxn modelId="{B6FB236D-55E4-42E7-BF1F-7DD14549B895}" type="presParOf" srcId="{130CD2D9-DE15-4DE3-9E67-DA8B533D0269}" destId="{35F644C8-0137-4C7C-AB57-BBB562DD3426}" srcOrd="0" destOrd="0" presId="urn:microsoft.com/office/officeart/2005/8/layout/orgChart1"/>
    <dgm:cxn modelId="{6F339A06-C38B-407B-8538-F1BAC3B8B87F}" type="presParOf" srcId="{130CD2D9-DE15-4DE3-9E67-DA8B533D0269}" destId="{9A382236-F9E7-47E2-B870-6852E084E16B}" srcOrd="1" destOrd="0" presId="urn:microsoft.com/office/officeart/2005/8/layout/orgChart1"/>
    <dgm:cxn modelId="{285B8DE8-A1E4-4D04-88A1-DF06C5302CCE}" type="presParOf" srcId="{AAD72495-AC30-4AC0-9F4A-DB96EE9EBF20}" destId="{0FE667CA-4CA7-436F-932C-CA8C1A9E0EA2}" srcOrd="1" destOrd="0" presId="urn:microsoft.com/office/officeart/2005/8/layout/orgChart1"/>
    <dgm:cxn modelId="{5814AEF3-436D-4E3D-9680-53CC701B5C06}" type="presParOf" srcId="{0FE667CA-4CA7-436F-932C-CA8C1A9E0EA2}" destId="{ED0B66E5-93B0-4C58-BF8E-A296C253AF64}" srcOrd="0" destOrd="0" presId="urn:microsoft.com/office/officeart/2005/8/layout/orgChart1"/>
    <dgm:cxn modelId="{D2D4D878-C526-4A2F-A866-B4AE8F1D2ED3}" type="presParOf" srcId="{0FE667CA-4CA7-436F-932C-CA8C1A9E0EA2}" destId="{11BE3A1C-AABB-449C-B610-8837FB13935A}" srcOrd="1" destOrd="0" presId="urn:microsoft.com/office/officeart/2005/8/layout/orgChart1"/>
    <dgm:cxn modelId="{61826695-98C3-4800-97D0-5D13FF8BA406}" type="presParOf" srcId="{11BE3A1C-AABB-449C-B610-8837FB13935A}" destId="{9AAE302F-F765-460F-8CCE-FA02744D4EFE}" srcOrd="0" destOrd="0" presId="urn:microsoft.com/office/officeart/2005/8/layout/orgChart1"/>
    <dgm:cxn modelId="{74413EC5-9A28-4A5A-88DE-3F3207220804}" type="presParOf" srcId="{9AAE302F-F765-460F-8CCE-FA02744D4EFE}" destId="{A3DF0039-9ADD-44EB-8ADA-EB9BC5821C18}" srcOrd="0" destOrd="0" presId="urn:microsoft.com/office/officeart/2005/8/layout/orgChart1"/>
    <dgm:cxn modelId="{CFA3CEBD-03FC-46F3-ACB2-306AE9C6E979}" type="presParOf" srcId="{9AAE302F-F765-460F-8CCE-FA02744D4EFE}" destId="{3B962752-7FA2-4568-8F2C-4C7E1EFDCECD}" srcOrd="1" destOrd="0" presId="urn:microsoft.com/office/officeart/2005/8/layout/orgChart1"/>
    <dgm:cxn modelId="{2644105B-B3D6-4DC4-926B-AB27031127D6}" type="presParOf" srcId="{11BE3A1C-AABB-449C-B610-8837FB13935A}" destId="{32EE85B7-A1FB-4E9A-ABCE-302BB0BDE388}" srcOrd="1" destOrd="0" presId="urn:microsoft.com/office/officeart/2005/8/layout/orgChart1"/>
    <dgm:cxn modelId="{08EB450A-A17D-41F1-95F8-A135DB0F8D31}" type="presParOf" srcId="{11BE3A1C-AABB-449C-B610-8837FB13935A}" destId="{6E0B0B3D-1ADA-4FB0-9641-08FB92288C71}" srcOrd="2" destOrd="0" presId="urn:microsoft.com/office/officeart/2005/8/layout/orgChart1"/>
    <dgm:cxn modelId="{A4310487-4C28-45B3-B0AB-3DEE4F1AA128}" type="presParOf" srcId="{0FE667CA-4CA7-436F-932C-CA8C1A9E0EA2}" destId="{177961E7-03CD-45C5-96C7-C0C6B4FEFF07}" srcOrd="2" destOrd="0" presId="urn:microsoft.com/office/officeart/2005/8/layout/orgChart1"/>
    <dgm:cxn modelId="{EE81C3E6-EE1B-4A44-9FDE-B096E2E88EDF}" type="presParOf" srcId="{0FE667CA-4CA7-436F-932C-CA8C1A9E0EA2}" destId="{758994B3-487B-4AC8-BF84-6713CB875316}" srcOrd="3" destOrd="0" presId="urn:microsoft.com/office/officeart/2005/8/layout/orgChart1"/>
    <dgm:cxn modelId="{256F6435-5A21-4E25-87A0-7022C1DFFA29}" type="presParOf" srcId="{758994B3-487B-4AC8-BF84-6713CB875316}" destId="{99B70CC6-3305-477A-96BD-0F9AE2AEDE2D}" srcOrd="0" destOrd="0" presId="urn:microsoft.com/office/officeart/2005/8/layout/orgChart1"/>
    <dgm:cxn modelId="{1A5F23C1-A902-479C-9296-D28B2F58D142}" type="presParOf" srcId="{99B70CC6-3305-477A-96BD-0F9AE2AEDE2D}" destId="{DC9DCBF1-E164-423E-BC33-FE3890571075}" srcOrd="0" destOrd="0" presId="urn:microsoft.com/office/officeart/2005/8/layout/orgChart1"/>
    <dgm:cxn modelId="{A5B017AF-FC62-4374-889D-C9EB3694E204}" type="presParOf" srcId="{99B70CC6-3305-477A-96BD-0F9AE2AEDE2D}" destId="{68BE409C-40CC-4CB7-A3CD-CDD5A4169762}" srcOrd="1" destOrd="0" presId="urn:microsoft.com/office/officeart/2005/8/layout/orgChart1"/>
    <dgm:cxn modelId="{641761CD-ED50-400D-8927-4B2F6F146EA2}" type="presParOf" srcId="{758994B3-487B-4AC8-BF84-6713CB875316}" destId="{201BDED4-E60C-45B8-BE85-E23B7B4C5EEC}" srcOrd="1" destOrd="0" presId="urn:microsoft.com/office/officeart/2005/8/layout/orgChart1"/>
    <dgm:cxn modelId="{0DF1D125-03DA-4D30-9221-5BDC72D05712}" type="presParOf" srcId="{758994B3-487B-4AC8-BF84-6713CB875316}" destId="{275B1CD5-48D3-475B-B2AE-526F9F2A55FC}" srcOrd="2" destOrd="0" presId="urn:microsoft.com/office/officeart/2005/8/layout/orgChart1"/>
    <dgm:cxn modelId="{4B22CDEE-EBF6-4964-88F0-63371A82EF16}" type="presParOf" srcId="{0FE667CA-4CA7-436F-932C-CA8C1A9E0EA2}" destId="{628132D2-A1B2-47F7-9AB9-9A2D98E80BF2}" srcOrd="4" destOrd="0" presId="urn:microsoft.com/office/officeart/2005/8/layout/orgChart1"/>
    <dgm:cxn modelId="{CD7299A3-6629-4B17-A7EC-4F02ED9D0A71}" type="presParOf" srcId="{0FE667CA-4CA7-436F-932C-CA8C1A9E0EA2}" destId="{34D5F69B-C030-4AA0-BA89-0A6BA67D0BA5}" srcOrd="5" destOrd="0" presId="urn:microsoft.com/office/officeart/2005/8/layout/orgChart1"/>
    <dgm:cxn modelId="{19347EF2-1A2A-4671-9874-1EA61A718ED3}" type="presParOf" srcId="{34D5F69B-C030-4AA0-BA89-0A6BA67D0BA5}" destId="{351D2E73-5F82-45DC-80D9-4C6B60FBC344}" srcOrd="0" destOrd="0" presId="urn:microsoft.com/office/officeart/2005/8/layout/orgChart1"/>
    <dgm:cxn modelId="{8A9E6CD6-F5E1-4FF3-8433-C8507FA7025B}" type="presParOf" srcId="{351D2E73-5F82-45DC-80D9-4C6B60FBC344}" destId="{B2631DDC-7BF2-4904-AC28-E9EFA9431DAF}" srcOrd="0" destOrd="0" presId="urn:microsoft.com/office/officeart/2005/8/layout/orgChart1"/>
    <dgm:cxn modelId="{C2B0742E-FA97-49F3-8BAE-F6B95497EA7D}" type="presParOf" srcId="{351D2E73-5F82-45DC-80D9-4C6B60FBC344}" destId="{0344E7B6-80F5-4C23-A654-5B75271C6208}" srcOrd="1" destOrd="0" presId="urn:microsoft.com/office/officeart/2005/8/layout/orgChart1"/>
    <dgm:cxn modelId="{E17C46D7-50DF-419C-B9F5-CA75046817B4}" type="presParOf" srcId="{34D5F69B-C030-4AA0-BA89-0A6BA67D0BA5}" destId="{864BD19C-6E0B-4D06-A0A4-2505FDAE9FC8}" srcOrd="1" destOrd="0" presId="urn:microsoft.com/office/officeart/2005/8/layout/orgChart1"/>
    <dgm:cxn modelId="{4CCE4759-57F8-43AF-AD57-4751B7DA1C71}" type="presParOf" srcId="{34D5F69B-C030-4AA0-BA89-0A6BA67D0BA5}" destId="{C4E73CAF-0078-461B-8A9A-0B46C1CDCCA2}" srcOrd="2" destOrd="0" presId="urn:microsoft.com/office/officeart/2005/8/layout/orgChart1"/>
    <dgm:cxn modelId="{A4755C3C-3105-4883-A203-46529D1A67D7}" type="presParOf" srcId="{AAD72495-AC30-4AC0-9F4A-DB96EE9EBF20}" destId="{48496A39-1D14-4086-843D-F3FD07EE294E}" srcOrd="2" destOrd="0" presId="urn:microsoft.com/office/officeart/2005/8/layout/orgChart1"/>
    <dgm:cxn modelId="{878079EA-5D8B-49F7-8CA3-24341575BB6E}" type="presParOf" srcId="{B51FB89B-5FF8-4B7B-BA36-53C164EA6778}" destId="{73486528-71E4-40FC-9660-061BAFBCA824}"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184C16-CCE5-491D-9803-6BDBF30D9ACF}">
      <dsp:nvSpPr>
        <dsp:cNvPr id="0" name=""/>
        <dsp:cNvSpPr/>
      </dsp:nvSpPr>
      <dsp:spPr>
        <a:xfrm>
          <a:off x="3492388" y="1791786"/>
          <a:ext cx="1976578" cy="635638"/>
        </a:xfrm>
        <a:custGeom>
          <a:avLst/>
          <a:gdLst/>
          <a:ahLst/>
          <a:cxnLst/>
          <a:rect l="0" t="0" r="0" b="0"/>
          <a:pathLst>
            <a:path>
              <a:moveTo>
                <a:pt x="0" y="0"/>
              </a:moveTo>
              <a:lnTo>
                <a:pt x="0" y="317819"/>
              </a:lnTo>
              <a:lnTo>
                <a:pt x="1976578" y="317819"/>
              </a:lnTo>
              <a:lnTo>
                <a:pt x="1976578" y="6356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DFA2F0-5F3D-4D44-8002-C78783D70A8E}">
      <dsp:nvSpPr>
        <dsp:cNvPr id="0" name=""/>
        <dsp:cNvSpPr/>
      </dsp:nvSpPr>
      <dsp:spPr>
        <a:xfrm>
          <a:off x="1661143" y="1791786"/>
          <a:ext cx="1831244" cy="635638"/>
        </a:xfrm>
        <a:custGeom>
          <a:avLst/>
          <a:gdLst/>
          <a:ahLst/>
          <a:cxnLst/>
          <a:rect l="0" t="0" r="0" b="0"/>
          <a:pathLst>
            <a:path>
              <a:moveTo>
                <a:pt x="1831244" y="0"/>
              </a:moveTo>
              <a:lnTo>
                <a:pt x="1831244" y="317819"/>
              </a:lnTo>
              <a:lnTo>
                <a:pt x="0" y="317819"/>
              </a:lnTo>
              <a:lnTo>
                <a:pt x="0" y="63563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621370-60F2-4EF3-8102-38D579168783}">
      <dsp:nvSpPr>
        <dsp:cNvPr id="0" name=""/>
        <dsp:cNvSpPr/>
      </dsp:nvSpPr>
      <dsp:spPr>
        <a:xfrm>
          <a:off x="1978963" y="278361"/>
          <a:ext cx="3026849" cy="1513424"/>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ar-SA" sz="3200" b="1" kern="1200" dirty="0" smtClean="0">
              <a:ln>
                <a:solidFill>
                  <a:sysClr val="windowText" lastClr="000000"/>
                </a:solidFill>
              </a:ln>
              <a:solidFill>
                <a:sysClr val="windowText" lastClr="000000"/>
              </a:solidFill>
              <a:cs typeface="AL-Mohanad Bold" pitchFamily="2" charset="-78"/>
            </a:rPr>
            <a:t>الشروط الواجب توافرها حتى يكون العمل تجاريا بالتبعية </a:t>
          </a:r>
          <a:r>
            <a:rPr lang="ar-SA" sz="3200" kern="1200" dirty="0" smtClean="0">
              <a:ln>
                <a:solidFill>
                  <a:sysClr val="windowText" lastClr="000000"/>
                </a:solidFill>
              </a:ln>
              <a:solidFill>
                <a:sysClr val="windowText" lastClr="000000"/>
              </a:solidFill>
              <a:cs typeface="AL-Mohanad Bold" pitchFamily="2" charset="-78"/>
            </a:rPr>
            <a:t> </a:t>
          </a:r>
          <a:endParaRPr lang="en-US" sz="3200" kern="1200" dirty="0"/>
        </a:p>
      </dsp:txBody>
      <dsp:txXfrm>
        <a:off x="1978963" y="278361"/>
        <a:ext cx="3026849" cy="1513424"/>
      </dsp:txXfrm>
    </dsp:sp>
    <dsp:sp modelId="{DA0BE8D5-9B76-4581-8D83-48DBAAE8A3D6}">
      <dsp:nvSpPr>
        <dsp:cNvPr id="0" name=""/>
        <dsp:cNvSpPr/>
      </dsp:nvSpPr>
      <dsp:spPr>
        <a:xfrm>
          <a:off x="2384" y="2427424"/>
          <a:ext cx="3317518" cy="750598"/>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dirty="0" smtClean="0">
              <a:ln>
                <a:solidFill>
                  <a:sysClr val="windowText" lastClr="000000"/>
                </a:solidFill>
              </a:ln>
              <a:solidFill>
                <a:sysClr val="windowText" lastClr="000000"/>
              </a:solidFill>
              <a:cs typeface="AL-Mohanad Bold" pitchFamily="2" charset="-78"/>
            </a:rPr>
            <a:t>2-أن يقوم التاجر بهذا العمل لحاجات تجارته</a:t>
          </a:r>
          <a:endParaRPr lang="en-US" sz="2400" kern="1200" dirty="0"/>
        </a:p>
      </dsp:txBody>
      <dsp:txXfrm>
        <a:off x="2384" y="2427424"/>
        <a:ext cx="3317518" cy="750598"/>
      </dsp:txXfrm>
    </dsp:sp>
    <dsp:sp modelId="{5FAB5B0F-F18D-4D62-B418-3EE44F047C23}">
      <dsp:nvSpPr>
        <dsp:cNvPr id="0" name=""/>
        <dsp:cNvSpPr/>
      </dsp:nvSpPr>
      <dsp:spPr>
        <a:xfrm>
          <a:off x="3955541" y="2427424"/>
          <a:ext cx="3026849" cy="750598"/>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dirty="0" smtClean="0">
              <a:ln>
                <a:solidFill>
                  <a:sysClr val="windowText" lastClr="000000"/>
                </a:solidFill>
              </a:ln>
              <a:solidFill>
                <a:sysClr val="windowText" lastClr="000000"/>
              </a:solidFill>
              <a:cs typeface="AL-Mohanad Bold" pitchFamily="2" charset="-78"/>
            </a:rPr>
            <a:t>1-أن يقوم بهذا العمل تاجر</a:t>
          </a:r>
          <a:endParaRPr lang="en-US" sz="2400" kern="1200" dirty="0"/>
        </a:p>
      </dsp:txBody>
      <dsp:txXfrm>
        <a:off x="3955541" y="2427424"/>
        <a:ext cx="3026849" cy="75059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8132D2-A1B2-47F7-9AB9-9A2D98E80BF2}">
      <dsp:nvSpPr>
        <dsp:cNvPr id="0" name=""/>
        <dsp:cNvSpPr/>
      </dsp:nvSpPr>
      <dsp:spPr>
        <a:xfrm>
          <a:off x="4700753" y="2079771"/>
          <a:ext cx="257594" cy="3228512"/>
        </a:xfrm>
        <a:custGeom>
          <a:avLst/>
          <a:gdLst/>
          <a:ahLst/>
          <a:cxnLst/>
          <a:rect l="0" t="0" r="0" b="0"/>
          <a:pathLst>
            <a:path>
              <a:moveTo>
                <a:pt x="0" y="0"/>
              </a:moveTo>
              <a:lnTo>
                <a:pt x="0" y="3228512"/>
              </a:lnTo>
              <a:lnTo>
                <a:pt x="257594" y="322851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77961E7-03CD-45C5-96C7-C0C6B4FEFF07}">
      <dsp:nvSpPr>
        <dsp:cNvPr id="0" name=""/>
        <dsp:cNvSpPr/>
      </dsp:nvSpPr>
      <dsp:spPr>
        <a:xfrm>
          <a:off x="4700753" y="2079771"/>
          <a:ext cx="257594" cy="2009233"/>
        </a:xfrm>
        <a:custGeom>
          <a:avLst/>
          <a:gdLst/>
          <a:ahLst/>
          <a:cxnLst/>
          <a:rect l="0" t="0" r="0" b="0"/>
          <a:pathLst>
            <a:path>
              <a:moveTo>
                <a:pt x="0" y="0"/>
              </a:moveTo>
              <a:lnTo>
                <a:pt x="0" y="2009233"/>
              </a:lnTo>
              <a:lnTo>
                <a:pt x="257594" y="200923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0B66E5-93B0-4C58-BF8E-A296C253AF64}">
      <dsp:nvSpPr>
        <dsp:cNvPr id="0" name=""/>
        <dsp:cNvSpPr/>
      </dsp:nvSpPr>
      <dsp:spPr>
        <a:xfrm>
          <a:off x="4700753" y="2079771"/>
          <a:ext cx="257594" cy="789955"/>
        </a:xfrm>
        <a:custGeom>
          <a:avLst/>
          <a:gdLst/>
          <a:ahLst/>
          <a:cxnLst/>
          <a:rect l="0" t="0" r="0" b="0"/>
          <a:pathLst>
            <a:path>
              <a:moveTo>
                <a:pt x="0" y="0"/>
              </a:moveTo>
              <a:lnTo>
                <a:pt x="0" y="789955"/>
              </a:lnTo>
              <a:lnTo>
                <a:pt x="257594" y="78995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915216C-4930-482D-AAFB-4AA0B3CEBD8C}">
      <dsp:nvSpPr>
        <dsp:cNvPr id="0" name=""/>
        <dsp:cNvSpPr/>
      </dsp:nvSpPr>
      <dsp:spPr>
        <a:xfrm>
          <a:off x="4323790" y="858646"/>
          <a:ext cx="1063880" cy="362478"/>
        </a:xfrm>
        <a:custGeom>
          <a:avLst/>
          <a:gdLst/>
          <a:ahLst/>
          <a:cxnLst/>
          <a:rect l="0" t="0" r="0" b="0"/>
          <a:pathLst>
            <a:path>
              <a:moveTo>
                <a:pt x="0" y="0"/>
              </a:moveTo>
              <a:lnTo>
                <a:pt x="0" y="182162"/>
              </a:lnTo>
              <a:lnTo>
                <a:pt x="1063880" y="182162"/>
              </a:lnTo>
              <a:lnTo>
                <a:pt x="1063880" y="3624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954D33-91F0-47AC-A179-E33EE8C916F0}">
      <dsp:nvSpPr>
        <dsp:cNvPr id="0" name=""/>
        <dsp:cNvSpPr/>
      </dsp:nvSpPr>
      <dsp:spPr>
        <a:xfrm>
          <a:off x="3739068" y="2079771"/>
          <a:ext cx="257594" cy="2009233"/>
        </a:xfrm>
        <a:custGeom>
          <a:avLst/>
          <a:gdLst/>
          <a:ahLst/>
          <a:cxnLst/>
          <a:rect l="0" t="0" r="0" b="0"/>
          <a:pathLst>
            <a:path>
              <a:moveTo>
                <a:pt x="257594" y="0"/>
              </a:moveTo>
              <a:lnTo>
                <a:pt x="257594" y="2009233"/>
              </a:lnTo>
              <a:lnTo>
                <a:pt x="0" y="200923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FE2D88-1B51-4331-BAF1-22A3B5167584}">
      <dsp:nvSpPr>
        <dsp:cNvPr id="0" name=""/>
        <dsp:cNvSpPr/>
      </dsp:nvSpPr>
      <dsp:spPr>
        <a:xfrm>
          <a:off x="3739068" y="2079771"/>
          <a:ext cx="257594" cy="789955"/>
        </a:xfrm>
        <a:custGeom>
          <a:avLst/>
          <a:gdLst/>
          <a:ahLst/>
          <a:cxnLst/>
          <a:rect l="0" t="0" r="0" b="0"/>
          <a:pathLst>
            <a:path>
              <a:moveTo>
                <a:pt x="257594" y="0"/>
              </a:moveTo>
              <a:lnTo>
                <a:pt x="257594" y="789955"/>
              </a:lnTo>
              <a:lnTo>
                <a:pt x="0" y="78995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EE81E9-7DF9-45FA-AC28-BF0CF8D6AEAC}">
      <dsp:nvSpPr>
        <dsp:cNvPr id="0" name=""/>
        <dsp:cNvSpPr/>
      </dsp:nvSpPr>
      <dsp:spPr>
        <a:xfrm>
          <a:off x="3309745" y="858646"/>
          <a:ext cx="1014044" cy="362478"/>
        </a:xfrm>
        <a:custGeom>
          <a:avLst/>
          <a:gdLst/>
          <a:ahLst/>
          <a:cxnLst/>
          <a:rect l="0" t="0" r="0" b="0"/>
          <a:pathLst>
            <a:path>
              <a:moveTo>
                <a:pt x="1014044" y="0"/>
              </a:moveTo>
              <a:lnTo>
                <a:pt x="1014044" y="182162"/>
              </a:lnTo>
              <a:lnTo>
                <a:pt x="0" y="182162"/>
              </a:lnTo>
              <a:lnTo>
                <a:pt x="0" y="36247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AD4AB9-F01D-4DC0-A659-8A20D119B49C}">
      <dsp:nvSpPr>
        <dsp:cNvPr id="0" name=""/>
        <dsp:cNvSpPr/>
      </dsp:nvSpPr>
      <dsp:spPr>
        <a:xfrm>
          <a:off x="3465143" y="0"/>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تطبيقات نظرية الأعمال التجارية بالتبعية</a:t>
          </a:r>
          <a:endParaRPr lang="en-US" sz="2000" kern="1200" dirty="0"/>
        </a:p>
      </dsp:txBody>
      <dsp:txXfrm>
        <a:off x="3465143" y="0"/>
        <a:ext cx="1717293" cy="858646"/>
      </dsp:txXfrm>
    </dsp:sp>
    <dsp:sp modelId="{EEA788A5-CB49-433B-B25E-270D80664941}">
      <dsp:nvSpPr>
        <dsp:cNvPr id="0" name=""/>
        <dsp:cNvSpPr/>
      </dsp:nvSpPr>
      <dsp:spPr>
        <a:xfrm>
          <a:off x="2451098" y="1221125"/>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الالتزامات غير التعاقدية</a:t>
          </a:r>
          <a:endParaRPr lang="en-US" sz="2000" kern="1200" dirty="0"/>
        </a:p>
      </dsp:txBody>
      <dsp:txXfrm>
        <a:off x="2451098" y="1221125"/>
        <a:ext cx="1717293" cy="858646"/>
      </dsp:txXfrm>
    </dsp:sp>
    <dsp:sp modelId="{DC423AC1-8C7B-4D96-A3C2-ACC259C61264}">
      <dsp:nvSpPr>
        <dsp:cNvPr id="0" name=""/>
        <dsp:cNvSpPr/>
      </dsp:nvSpPr>
      <dsp:spPr>
        <a:xfrm>
          <a:off x="2021774" y="2440403"/>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التعويض عن الفعل الضار </a:t>
          </a:r>
          <a:endParaRPr lang="en-US" sz="2000" kern="1200" dirty="0"/>
        </a:p>
      </dsp:txBody>
      <dsp:txXfrm>
        <a:off x="2021774" y="2440403"/>
        <a:ext cx="1717293" cy="858646"/>
      </dsp:txXfrm>
    </dsp:sp>
    <dsp:sp modelId="{18C4CC4F-1D22-4E83-84A6-707A690FC02F}">
      <dsp:nvSpPr>
        <dsp:cNvPr id="0" name=""/>
        <dsp:cNvSpPr/>
      </dsp:nvSpPr>
      <dsp:spPr>
        <a:xfrm>
          <a:off x="2021774" y="3659682"/>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التعويض عن الفعل النافع</a:t>
          </a:r>
          <a:endParaRPr lang="en-US" sz="2000" kern="1200" dirty="0"/>
        </a:p>
      </dsp:txBody>
      <dsp:txXfrm>
        <a:off x="2021774" y="3659682"/>
        <a:ext cx="1717293" cy="858646"/>
      </dsp:txXfrm>
    </dsp:sp>
    <dsp:sp modelId="{35F644C8-0137-4C7C-AB57-BBB562DD3426}">
      <dsp:nvSpPr>
        <dsp:cNvPr id="0" name=""/>
        <dsp:cNvSpPr/>
      </dsp:nvSpPr>
      <dsp:spPr>
        <a:xfrm>
          <a:off x="4529023" y="1221125"/>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الالتزامات التعاقدية</a:t>
          </a:r>
          <a:endParaRPr lang="en-US" sz="2000" kern="1200" dirty="0"/>
        </a:p>
      </dsp:txBody>
      <dsp:txXfrm>
        <a:off x="4529023" y="1221125"/>
        <a:ext cx="1717293" cy="858646"/>
      </dsp:txXfrm>
    </dsp:sp>
    <dsp:sp modelId="{A3DF0039-9ADD-44EB-8ADA-EB9BC5821C18}">
      <dsp:nvSpPr>
        <dsp:cNvPr id="0" name=""/>
        <dsp:cNvSpPr/>
      </dsp:nvSpPr>
      <dsp:spPr>
        <a:xfrm>
          <a:off x="4958347" y="2440403"/>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عقد الكفالة</a:t>
          </a:r>
          <a:endParaRPr lang="en-US" sz="2000" kern="1200" dirty="0"/>
        </a:p>
      </dsp:txBody>
      <dsp:txXfrm>
        <a:off x="4958347" y="2440403"/>
        <a:ext cx="1717293" cy="858646"/>
      </dsp:txXfrm>
    </dsp:sp>
    <dsp:sp modelId="{DC9DCBF1-E164-423E-BC33-FE3890571075}">
      <dsp:nvSpPr>
        <dsp:cNvPr id="0" name=""/>
        <dsp:cNvSpPr/>
      </dsp:nvSpPr>
      <dsp:spPr>
        <a:xfrm>
          <a:off x="4958347" y="3659682"/>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ln>
                <a:solidFill>
                  <a:sysClr val="windowText" lastClr="000000"/>
                </a:solidFill>
              </a:ln>
              <a:solidFill>
                <a:sysClr val="windowText" lastClr="000000"/>
              </a:solidFill>
              <a:cs typeface="AL-Mohanad Bold" pitchFamily="2" charset="-78"/>
            </a:rPr>
            <a:t>العقود المتعلقة بالعقارات</a:t>
          </a:r>
          <a:endParaRPr lang="en-US" sz="2000" kern="1200" dirty="0"/>
        </a:p>
      </dsp:txBody>
      <dsp:txXfrm>
        <a:off x="4958347" y="3659682"/>
        <a:ext cx="1717293" cy="858646"/>
      </dsp:txXfrm>
    </dsp:sp>
    <dsp:sp modelId="{B2631DDC-7BF2-4904-AC28-E9EFA9431DAF}">
      <dsp:nvSpPr>
        <dsp:cNvPr id="0" name=""/>
        <dsp:cNvSpPr/>
      </dsp:nvSpPr>
      <dsp:spPr>
        <a:xfrm>
          <a:off x="4958347" y="4878960"/>
          <a:ext cx="1717293" cy="858646"/>
        </a:xfrm>
        <a:prstGeom prst="rect">
          <a:avLst/>
        </a:prstGeom>
        <a:solidFill>
          <a:srgbClr val="FFFFCC"/>
        </a:solidFill>
        <a:ln w="25400" cap="flat" cmpd="sng" algn="ctr">
          <a:solidFill>
            <a:schemeClr val="accent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smtClean="0">
              <a:ln>
                <a:solidFill>
                  <a:sysClr val="windowText" lastClr="000000"/>
                </a:solidFill>
              </a:ln>
              <a:solidFill>
                <a:sysClr val="windowText" lastClr="000000"/>
              </a:solidFill>
              <a:cs typeface="AL-Mohanad Bold" pitchFamily="2" charset="-78"/>
            </a:rPr>
            <a:t>شراء وبيع المحل التجاري</a:t>
          </a:r>
          <a:endParaRPr lang="en-US" sz="2000" kern="1200" dirty="0"/>
        </a:p>
      </dsp:txBody>
      <dsp:txXfrm>
        <a:off x="4958347" y="4878960"/>
        <a:ext cx="1717293" cy="85864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4563"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C96CE81-E578-4404-9D29-AED34E69EE9F}" type="slidenum">
              <a:rPr lang="ar-SA">
                <a:solidFill>
                  <a:prstClr val="black"/>
                </a:solidFill>
                <a:latin typeface="Calibri" pitchFamily="34" charset="0"/>
                <a:cs typeface="Majalla UI"/>
              </a:rPr>
              <a:pPr eaLnBrk="1" hangingPunct="1"/>
              <a:t>5</a:t>
            </a:fld>
            <a:endParaRPr lang="ar-SA">
              <a:solidFill>
                <a:prstClr val="black"/>
              </a:solidFill>
              <a:latin typeface="Calibri" pitchFamily="34" charset="0"/>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377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E378C3D1-9120-44D7-BE1F-B7D3AB29E97C}" type="slidenum">
              <a:rPr lang="ar-SA" smtClean="0">
                <a:solidFill>
                  <a:prstClr val="black"/>
                </a:solidFill>
                <a:ea typeface="Majalla UI"/>
                <a:cs typeface="Majalla UI"/>
              </a:rPr>
              <a:pPr/>
              <a:t>16</a:t>
            </a:fld>
            <a:endParaRPr lang="ar-SA" smtClean="0">
              <a:solidFill>
                <a:prstClr val="black"/>
              </a:solidFill>
              <a:ea typeface="Majalla UI"/>
              <a:cs typeface="Majalla U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48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CA4EBB53-55DC-4C3F-AAB9-0EDD780B0AAA}" type="slidenum">
              <a:rPr lang="ar-SA" smtClean="0">
                <a:solidFill>
                  <a:prstClr val="black"/>
                </a:solidFill>
                <a:ea typeface="Majalla UI"/>
                <a:cs typeface="Majalla UI"/>
              </a:rPr>
              <a:pPr/>
              <a:t>18</a:t>
            </a:fld>
            <a:endParaRPr lang="ar-SA" smtClean="0">
              <a:solidFill>
                <a:prstClr val="black"/>
              </a:solidFill>
              <a:ea typeface="Majalla UI"/>
              <a:cs typeface="Majalla U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582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5AA6A2CF-B0C2-4978-954C-E5282D96F1D9}" type="slidenum">
              <a:rPr lang="ar-SA" smtClean="0">
                <a:solidFill>
                  <a:prstClr val="black"/>
                </a:solidFill>
                <a:ea typeface="Majalla UI"/>
                <a:cs typeface="Majalla UI"/>
              </a:rPr>
              <a:pPr/>
              <a:t>19</a:t>
            </a:fld>
            <a:endParaRPr lang="ar-SA" smtClean="0">
              <a:solidFill>
                <a:prstClr val="black"/>
              </a:solidFill>
              <a:ea typeface="Majalla UI"/>
              <a:cs typeface="Majalla U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68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44995AD5-F0E6-4B2E-8BD1-26D7366736C6}" type="slidenum">
              <a:rPr lang="ar-SA" smtClean="0">
                <a:solidFill>
                  <a:prstClr val="black"/>
                </a:solidFill>
                <a:ea typeface="Majalla UI"/>
                <a:cs typeface="Majalla UI"/>
              </a:rPr>
              <a:pPr/>
              <a:t>20</a:t>
            </a:fld>
            <a:endParaRPr lang="ar-SA" smtClean="0">
              <a:solidFill>
                <a:prstClr val="black"/>
              </a:solidFill>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5587"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7D26F73-FDCD-4BC3-9F16-AC1826D1ED28}" type="slidenum">
              <a:rPr lang="ar-SA">
                <a:solidFill>
                  <a:prstClr val="black"/>
                </a:solidFill>
                <a:latin typeface="Calibri" pitchFamily="34" charset="0"/>
                <a:cs typeface="Majalla UI"/>
              </a:rPr>
              <a:pPr eaLnBrk="1" hangingPunct="1"/>
              <a:t>6</a:t>
            </a:fld>
            <a:endParaRPr lang="ar-SA">
              <a:solidFill>
                <a:prstClr val="black"/>
              </a:solidFill>
              <a:latin typeface="Calibri" pitchFamily="34" charset="0"/>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6611"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EB431BB5-5343-429A-9DF1-455388DA4DE7}" type="slidenum">
              <a:rPr lang="ar-SA">
                <a:solidFill>
                  <a:prstClr val="black"/>
                </a:solidFill>
                <a:latin typeface="Calibri" pitchFamily="34" charset="0"/>
                <a:cs typeface="Majalla UI"/>
              </a:rPr>
              <a:pPr eaLnBrk="1" hangingPunct="1"/>
              <a:t>7</a:t>
            </a:fld>
            <a:endParaRPr lang="ar-SA">
              <a:solidFill>
                <a:prstClr val="black"/>
              </a:solidFill>
              <a:latin typeface="Calibri" pitchFamily="34" charset="0"/>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7635"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3B28878-371A-40A2-93AF-FED0EF71103D}" type="slidenum">
              <a:rPr lang="ar-SA">
                <a:solidFill>
                  <a:prstClr val="black"/>
                </a:solidFill>
                <a:latin typeface="Calibri" pitchFamily="34" charset="0"/>
                <a:cs typeface="Majalla UI"/>
              </a:rPr>
              <a:pPr eaLnBrk="1" hangingPunct="1"/>
              <a:t>8</a:t>
            </a:fld>
            <a:endParaRPr lang="ar-SA">
              <a:solidFill>
                <a:prstClr val="black"/>
              </a:solidFill>
              <a:latin typeface="Calibri" pitchFamily="34" charset="0"/>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8659"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F439434C-4474-4B28-94A9-97529F040B6F}" type="slidenum">
              <a:rPr lang="ar-SA">
                <a:solidFill>
                  <a:prstClr val="black"/>
                </a:solidFill>
                <a:latin typeface="Calibri" pitchFamily="34" charset="0"/>
                <a:cs typeface="Majalla UI"/>
              </a:rPr>
              <a:pPr eaLnBrk="1" hangingPunct="1"/>
              <a:t>9</a:t>
            </a:fld>
            <a:endParaRPr lang="ar-SA">
              <a:solidFill>
                <a:prstClr val="black"/>
              </a:solidFill>
              <a:latin typeface="Calibri" pitchFamily="34" charset="0"/>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99683"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D877BB48-D326-4C0D-A8BB-6223E0E621E6}" type="slidenum">
              <a:rPr lang="ar-SA">
                <a:solidFill>
                  <a:prstClr val="black"/>
                </a:solidFill>
                <a:latin typeface="Calibri" pitchFamily="34" charset="0"/>
                <a:cs typeface="Majalla UI"/>
              </a:rPr>
              <a:pPr eaLnBrk="1" hangingPunct="1"/>
              <a:t>10</a:t>
            </a:fld>
            <a:endParaRPr lang="ar-SA">
              <a:solidFill>
                <a:prstClr val="black"/>
              </a:solidFill>
              <a:latin typeface="Calibri" pitchFamily="34" charset="0"/>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00707" name="عنصر نائب للملاحظات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B928C64-5784-470D-AE56-276B1F70B54E}" type="slidenum">
              <a:rPr lang="ar-SA">
                <a:solidFill>
                  <a:prstClr val="black"/>
                </a:solidFill>
                <a:latin typeface="Calibri" pitchFamily="34" charset="0"/>
                <a:cs typeface="Majalla UI"/>
              </a:rPr>
              <a:pPr eaLnBrk="1" hangingPunct="1"/>
              <a:t>11</a:t>
            </a:fld>
            <a:endParaRPr lang="ar-SA">
              <a:solidFill>
                <a:prstClr val="black"/>
              </a:solidFill>
              <a:latin typeface="Calibri" pitchFamily="34" charset="0"/>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17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452CBEC2-E618-4271-A42A-875AA90291E7}" type="slidenum">
              <a:rPr lang="ar-SA" smtClean="0">
                <a:solidFill>
                  <a:prstClr val="black"/>
                </a:solidFill>
                <a:ea typeface="Majalla UI"/>
                <a:cs typeface="Majalla UI"/>
              </a:rPr>
              <a:pPr/>
              <a:t>14</a:t>
            </a:fld>
            <a:endParaRPr lang="ar-SA" smtClean="0">
              <a:solidFill>
                <a:prstClr val="black"/>
              </a:solidFill>
              <a:ea typeface="Majalla UI"/>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0275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07003EF4-9238-48E2-A296-140148221BC8}" type="slidenum">
              <a:rPr lang="ar-SA" smtClean="0">
                <a:solidFill>
                  <a:prstClr val="black"/>
                </a:solidFill>
                <a:ea typeface="Majalla UI"/>
                <a:cs typeface="Majalla UI"/>
              </a:rPr>
              <a:pPr/>
              <a:t>15</a:t>
            </a:fld>
            <a:endParaRPr lang="ar-SA" smtClean="0">
              <a:solidFill>
                <a:prstClr val="black"/>
              </a:solidFill>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5188278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357394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7441664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977618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2916728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779456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4933426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220250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0539322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4945809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4587854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13040852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6519469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0026125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3032591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4667008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9275524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36292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6289284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40634335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127229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320742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333290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063265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0638710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73568741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7551615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4220464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5638477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9889738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8979093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6346780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4187074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417041234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5338265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6246357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96635700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230903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0161570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425743215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43391615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8105962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615528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5853784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7322904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11853456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85099212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959037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2094946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3309335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90198879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47138598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3774186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16364768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39367704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22425691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52723704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605863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65076165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94496463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286746695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95163974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242693933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6779333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7710068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94201899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107056787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905532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82587588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513437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26420093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136987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30975999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408166835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9290119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26657278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402182051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92"/>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416"/>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 xmlns:p14="http://schemas.microsoft.com/office/powerpoint/2010/main" val="3570652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91544187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67"/>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52175163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66"/>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68404197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29331203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182717611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39"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 xmlns:p14="http://schemas.microsoft.com/office/powerpoint/2010/main" val="86607178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11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98928290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8612610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38513376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705"/>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705"/>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054"/>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 xmlns:p14="http://schemas.microsoft.com/office/powerpoint/2010/main" val="1764535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2.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1.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2.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1.jpe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291539480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29294186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1580124060"/>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1912580628"/>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1316667416"/>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3841691263"/>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4291606350"/>
      </p:ext>
    </p:extLst>
  </p:cSld>
  <p:clrMap bg1="lt1" tx1="dk1" bg2="lt2" tx2="dk2" accent1="accent1" accent2="accent2" accent3="accent3" accent4="accent4" accent5="accent5" accent6="accent6" hlink="hlink" folHlink="folHlink"/>
  <p:sldLayoutIdLst>
    <p:sldLayoutId id="2147483848" r:id="rId1"/>
    <p:sldLayoutId id="2147483849"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054"/>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6" y="5791266"/>
            <a:ext cx="838200" cy="938645"/>
          </a:xfrm>
          <a:prstGeom prst="rect">
            <a:avLst/>
          </a:prstGeom>
        </p:spPr>
      </p:pic>
      <p:sp>
        <p:nvSpPr>
          <p:cNvPr id="19" name="Rectangle 18"/>
          <p:cNvSpPr/>
          <p:nvPr userDrawn="1"/>
        </p:nvSpPr>
        <p:spPr>
          <a:xfrm>
            <a:off x="914400" y="6581067"/>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 xmlns:p14="http://schemas.microsoft.com/office/powerpoint/2010/main" val="566110889"/>
      </p:ext>
    </p:extLst>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5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6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66"/>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629"/>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1196752"/>
            <a:ext cx="9649072" cy="287519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يقصد بمحلات البيع بالمزايدة تلك المحلات التي تقوم ببيع المنقولات الجديدة أو المستعملة المملوكة للغير للجمهور بالمزاد العلني مقابل أجر يكون في العادة نسبة مئوية من ثمن المبيع . تعتبر مقاولة البيع بالمزاد العلني عملا تجاريا بصرف النظر عن طبيعة البيوع التي تتولاها (مدنية أو تجارية) وسواء كان المبيع عقارا أو منقولا لأن القائم بها يعتبر وسيطا في تداول الثروات، بالإضافة  إلي توافر عنصر المضاربة وتحقيق الربح. </a:t>
            </a:r>
            <a:endParaRPr lang="en-US" sz="2800" b="1" dirty="0">
              <a:ln>
                <a:solidFill>
                  <a:sysClr val="windowText" lastClr="000000"/>
                </a:solidFill>
              </a:ln>
              <a:solidFill>
                <a:srgbClr val="2D07CF"/>
              </a:solidFill>
              <a:cs typeface="AL-Mohanad Bold" pitchFamily="2" charset="-78"/>
            </a:endParaRPr>
          </a:p>
          <a:p>
            <a:pPr algn="just">
              <a:defRPr/>
            </a:pPr>
            <a:endParaRPr lang="en-US" sz="2800"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2666984" y="-5776"/>
            <a:ext cx="4104691"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6: </a:t>
            </a:r>
            <a:r>
              <a:rPr lang="ar-SA" sz="3200" b="1" dirty="0">
                <a:ln>
                  <a:solidFill>
                    <a:sysClr val="windowText" lastClr="000000"/>
                  </a:solidFill>
                </a:ln>
                <a:solidFill>
                  <a:schemeClr val="tx1"/>
                </a:solidFill>
                <a:cs typeface="AL-Mohanad Bold" pitchFamily="2" charset="-78"/>
              </a:rPr>
              <a:t>مقاولة البيع بالمزاد العلني </a:t>
            </a:r>
            <a:endParaRPr lang="en-US" sz="3200" b="1" dirty="0">
              <a:ln>
                <a:solidFill>
                  <a:sysClr val="windowText" lastClr="000000"/>
                </a:solidFill>
              </a:ln>
              <a:solidFill>
                <a:schemeClr val="tx1"/>
              </a:solidFill>
              <a:cs typeface="AL-Mohanad Bold" pitchFamily="2" charset="-78"/>
            </a:endParaRPr>
          </a:p>
        </p:txBody>
      </p:sp>
    </p:spTree>
    <p:extLst>
      <p:ext uri="{BB962C8B-B14F-4D97-AF65-F5344CB8AC3E}">
        <p14:creationId xmlns="" xmlns:p14="http://schemas.microsoft.com/office/powerpoint/2010/main" val="319639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1124744"/>
            <a:ext cx="9649072" cy="387589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تشمل مقاولة إنشاء المباني جميع العمليات المتعلقة بمقاولات البناء وتعديلها وهدمها وترميمها وإنشاء الجسور والطرق والسدود وخطوط الكهرباء والهاتف  والمياه وحفر الأنفاق والآبار</a:t>
            </a:r>
            <a:r>
              <a:rPr lang="ar-SA" sz="2800" b="1" dirty="0" smtClean="0">
                <a:ln>
                  <a:solidFill>
                    <a:sysClr val="windowText" lastClr="000000"/>
                  </a:solidFill>
                </a:ln>
                <a:solidFill>
                  <a:srgbClr val="2D07CF"/>
                </a:solidFill>
                <a:cs typeface="AL-Mohanad Bold" pitchFamily="2" charset="-78"/>
              </a:rPr>
              <a:t>.</a:t>
            </a:r>
            <a:r>
              <a:rPr lang="ar-SA" sz="2800" b="1" dirty="0">
                <a:ln>
                  <a:solidFill>
                    <a:sysClr val="windowText" lastClr="000000"/>
                  </a:solidFill>
                </a:ln>
                <a:solidFill>
                  <a:srgbClr val="2D07CF"/>
                </a:solidFill>
                <a:cs typeface="AL-Mohanad Bold" pitchFamily="2" charset="-78"/>
              </a:rPr>
              <a:t> </a:t>
            </a:r>
            <a:endParaRPr lang="ar-SA" sz="2800" b="1" dirty="0" smtClean="0">
              <a:ln>
                <a:solidFill>
                  <a:sysClr val="windowText" lastClr="000000"/>
                </a:solidFill>
              </a:ln>
              <a:solidFill>
                <a:srgbClr val="2D07CF"/>
              </a:solidFill>
              <a:cs typeface="AL-Mohanad Bold" pitchFamily="2" charset="-78"/>
            </a:endParaRPr>
          </a:p>
          <a:p>
            <a:pPr algn="just">
              <a:defRPr/>
            </a:pPr>
            <a:r>
              <a:rPr lang="ar-SA" sz="2800" b="1" dirty="0" smtClean="0">
                <a:ln>
                  <a:solidFill>
                    <a:sysClr val="windowText" lastClr="000000"/>
                  </a:solidFill>
                </a:ln>
                <a:solidFill>
                  <a:srgbClr val="2D07CF"/>
                </a:solidFill>
                <a:cs typeface="AL-Mohanad Bold" pitchFamily="2" charset="-78"/>
              </a:rPr>
              <a:t>يشترط </a:t>
            </a:r>
            <a:r>
              <a:rPr lang="ar-SA" sz="2800" b="1" dirty="0">
                <a:ln>
                  <a:solidFill>
                    <a:sysClr val="windowText" lastClr="000000"/>
                  </a:solidFill>
                </a:ln>
                <a:solidFill>
                  <a:srgbClr val="2D07CF"/>
                </a:solidFill>
                <a:cs typeface="AL-Mohanad Bold" pitchFamily="2" charset="-78"/>
              </a:rPr>
              <a:t>لاعتبار مقاولة البناء تجارية أن يكون المقاول متعهدا بتوريد المواد والأدوات اللازمة لها . </a:t>
            </a:r>
            <a:endParaRPr lang="en-US" sz="2800" b="1" dirty="0">
              <a:ln>
                <a:solidFill>
                  <a:sysClr val="windowText" lastClr="000000"/>
                </a:solidFill>
              </a:ln>
              <a:solidFill>
                <a:srgbClr val="2D07CF"/>
              </a:solidFill>
              <a:cs typeface="AL-Mohanad Bold" pitchFamily="2" charset="-78"/>
            </a:endParaRPr>
          </a:p>
          <a:p>
            <a:pPr algn="just">
              <a:defRPr/>
            </a:pPr>
            <a:r>
              <a:rPr lang="ar-SA" sz="2800" b="1" dirty="0">
                <a:ln>
                  <a:solidFill>
                    <a:sysClr val="windowText" lastClr="000000"/>
                  </a:solidFill>
                </a:ln>
                <a:solidFill>
                  <a:srgbClr val="2D07CF"/>
                </a:solidFill>
                <a:cs typeface="AL-Mohanad Bold" pitchFamily="2" charset="-78"/>
              </a:rPr>
              <a:t>ويعتبر القضاء عمل المقاول تجاريا وإن اقتصر علي تقديم العمال لإنشاء المباني لأنه في هذه الحالة يضارب علي عمل الغير.</a:t>
            </a:r>
            <a:r>
              <a:rPr lang="ar-SA" sz="2800" dirty="0">
                <a:ln>
                  <a:solidFill>
                    <a:sysClr val="windowText" lastClr="000000"/>
                  </a:solidFill>
                </a:ln>
                <a:solidFill>
                  <a:srgbClr val="2D07CF"/>
                </a:solidFill>
                <a:cs typeface="AL-Mohanad Bold" pitchFamily="2" charset="-78"/>
              </a:rPr>
              <a:t> </a:t>
            </a:r>
            <a:endParaRPr lang="en-US" sz="2800" dirty="0">
              <a:ln>
                <a:solidFill>
                  <a:sysClr val="windowText" lastClr="000000"/>
                </a:solidFill>
              </a:ln>
              <a:solidFill>
                <a:srgbClr val="2D07CF"/>
              </a:solidFill>
              <a:cs typeface="AL-Mohanad Bold" pitchFamily="2" charset="-78"/>
            </a:endParaRPr>
          </a:p>
          <a:p>
            <a:pPr algn="just">
              <a:defRPr/>
            </a:pPr>
            <a:r>
              <a:rPr lang="ar-SA" sz="2800" b="1" dirty="0">
                <a:ln>
                  <a:solidFill>
                    <a:sysClr val="windowText" lastClr="000000"/>
                  </a:solidFill>
                </a:ln>
                <a:solidFill>
                  <a:srgbClr val="2D07CF"/>
                </a:solidFill>
                <a:cs typeface="AL-Mohanad Bold" pitchFamily="2" charset="-78"/>
              </a:rPr>
              <a:t>لا يعتبر عمل المقاول تجاريا إذا اقتصر علي إدارة العمل فقط  .</a:t>
            </a:r>
            <a:r>
              <a:rPr lang="ar-SA" sz="2800" dirty="0">
                <a:ln>
                  <a:solidFill>
                    <a:sysClr val="windowText" lastClr="000000"/>
                  </a:solidFill>
                </a:ln>
                <a:solidFill>
                  <a:srgbClr val="2D07CF"/>
                </a:solidFill>
                <a:cs typeface="AL-Mohanad Bold" pitchFamily="2" charset="-78"/>
              </a:rPr>
              <a:t> </a:t>
            </a:r>
            <a:endParaRPr lang="en-US" sz="2800" dirty="0">
              <a:ln>
                <a:solidFill>
                  <a:sysClr val="windowText" lastClr="000000"/>
                </a:solidFill>
              </a:ln>
              <a:solidFill>
                <a:srgbClr val="2D07CF"/>
              </a:solidFill>
              <a:cs typeface="AL-Mohanad Bold" pitchFamily="2" charset="-78"/>
            </a:endParaRPr>
          </a:p>
          <a:p>
            <a:pPr algn="just">
              <a:defRPr/>
            </a:pPr>
            <a:endParaRPr lang="en-US" sz="2800"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3327803" y="0"/>
            <a:ext cx="325039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7: </a:t>
            </a:r>
            <a:r>
              <a:rPr lang="ar-SA" sz="3200" b="1" dirty="0">
                <a:ln>
                  <a:solidFill>
                    <a:sysClr val="windowText" lastClr="000000"/>
                  </a:solidFill>
                </a:ln>
                <a:solidFill>
                  <a:schemeClr val="tx1"/>
                </a:solidFill>
                <a:cs typeface="AL-Mohanad Bold" pitchFamily="2" charset="-78"/>
              </a:rPr>
              <a:t>مقاولة إنشاء </a:t>
            </a:r>
            <a:r>
              <a:rPr lang="ar-SA" sz="3200" b="1" dirty="0" smtClean="0">
                <a:ln>
                  <a:solidFill>
                    <a:sysClr val="windowText" lastClr="000000"/>
                  </a:solidFill>
                </a:ln>
                <a:solidFill>
                  <a:schemeClr val="tx1"/>
                </a:solidFill>
                <a:cs typeface="AL-Mohanad Bold" pitchFamily="2" charset="-78"/>
              </a:rPr>
              <a:t>المباني</a:t>
            </a:r>
            <a:endParaRPr lang="en-US" sz="3200" b="1" dirty="0">
              <a:ln>
                <a:solidFill>
                  <a:sysClr val="windowText" lastClr="000000"/>
                </a:solidFill>
              </a:ln>
              <a:solidFill>
                <a:schemeClr val="tx1"/>
              </a:solidFill>
              <a:cs typeface="AL-Mohanad Bold" pitchFamily="2" charset="-78"/>
            </a:endParaRPr>
          </a:p>
        </p:txBody>
      </p:sp>
    </p:spTree>
    <p:extLst>
      <p:ext uri="{BB962C8B-B14F-4D97-AF65-F5344CB8AC3E}">
        <p14:creationId xmlns="" xmlns:p14="http://schemas.microsoft.com/office/powerpoint/2010/main" val="25799597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584775"/>
            <a:ext cx="9906000" cy="5220489"/>
          </a:xfrm>
          <a:prstGeom prst="rect">
            <a:avLst/>
          </a:prstGeom>
          <a:noFill/>
          <a:ln w="9525">
            <a:noFill/>
            <a:miter lim="800000"/>
            <a:headEnd/>
            <a:tailEnd/>
          </a:ln>
          <a:effectLst/>
        </p:spPr>
      </p:pic>
      <p:sp>
        <p:nvSpPr>
          <p:cNvPr id="3" name="Rectangle 2"/>
          <p:cNvSpPr/>
          <p:nvPr/>
        </p:nvSpPr>
        <p:spPr>
          <a:xfrm>
            <a:off x="2554706" y="0"/>
            <a:ext cx="4213013" cy="584775"/>
          </a:xfrm>
          <a:prstGeom prst="rect">
            <a:avLst/>
          </a:prstGeom>
          <a:solidFill>
            <a:srgbClr val="FFFFCC"/>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3200" b="1" i="0" u="none" strike="noStrike" kern="0" cap="none" spc="0" normalizeH="0" baseline="0" noProof="0" dirty="0" smtClean="0">
                <a:ln>
                  <a:noFill/>
                </a:ln>
                <a:solidFill>
                  <a:sysClr val="windowText" lastClr="000000"/>
                </a:solidFill>
                <a:effectLst/>
                <a:uLnTx/>
                <a:uFillTx/>
                <a:latin typeface="Calibri"/>
                <a:ea typeface="Calibri"/>
                <a:cs typeface="Arial"/>
              </a:rPr>
              <a:t>ثانيا: الأعمال </a:t>
            </a:r>
            <a:r>
              <a:rPr kumimoji="0" lang="ar-SA" sz="3200" b="1" i="0" u="none" strike="noStrike" kern="0" cap="none" spc="0" normalizeH="0" baseline="0" noProof="0" dirty="0">
                <a:ln>
                  <a:noFill/>
                </a:ln>
                <a:solidFill>
                  <a:sysClr val="windowText" lastClr="000000"/>
                </a:solidFill>
                <a:effectLst/>
                <a:uLnTx/>
                <a:uFillTx/>
                <a:latin typeface="Calibri"/>
                <a:ea typeface="Calibri"/>
                <a:cs typeface="Arial"/>
              </a:rPr>
              <a:t>التجارية </a:t>
            </a:r>
            <a:r>
              <a:rPr kumimoji="0" lang="ar-SA" sz="3200" b="1" i="0" u="none" strike="noStrike" kern="0" cap="none" spc="0" normalizeH="0" baseline="0" noProof="0" dirty="0" smtClean="0">
                <a:ln>
                  <a:noFill/>
                </a:ln>
                <a:solidFill>
                  <a:sysClr val="windowText" lastClr="000000"/>
                </a:solidFill>
                <a:effectLst/>
                <a:uLnTx/>
                <a:uFillTx/>
                <a:latin typeface="Calibri"/>
                <a:ea typeface="Calibri"/>
                <a:cs typeface="Arial"/>
              </a:rPr>
              <a:t>بالتبعية</a:t>
            </a:r>
            <a:endParaRPr kumimoji="0" lang="en-US" sz="32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 xmlns:p14="http://schemas.microsoft.com/office/powerpoint/2010/main" val="144608598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38092" y="1684840"/>
            <a:ext cx="9429816" cy="3785652"/>
          </a:xfrm>
          <a:prstGeom prst="rect">
            <a:avLst/>
          </a:prstGeom>
          <a:solidFill>
            <a:srgbClr val="FFFFCC"/>
          </a:solid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ar-SA" sz="2400" dirty="0" smtClean="0">
                <a:solidFill>
                  <a:srgbClr val="0070C0"/>
                </a:solidFill>
                <a:latin typeface="Tahoma" pitchFamily="34" charset="0"/>
                <a:ea typeface="Times New Roman" pitchFamily="18" charset="0"/>
                <a:cs typeface="Times New Roman"/>
              </a:rPr>
              <a:t>استقر الفقه والقضاء على إضفاء الصفة التجارية على نوع أخر من الأعمال تتميز بأنها مدنية بطبيعتها ولكنها تخضع للقانون التجاري بعد اكتسابها للصفة التجارية .</a:t>
            </a:r>
            <a:endParaRPr lang="en-US" sz="1200" dirty="0" smtClean="0">
              <a:solidFill>
                <a:prstClr val="black"/>
              </a:solidFill>
            </a:endParaRPr>
          </a:p>
          <a:p>
            <a:pPr algn="just" eaLnBrk="0" hangingPunct="0"/>
            <a:r>
              <a:rPr lang="ar-SA" sz="2400" dirty="0" smtClean="0">
                <a:solidFill>
                  <a:srgbClr val="0070C0"/>
                </a:solidFill>
                <a:latin typeface="Tahoma" pitchFamily="34" charset="0"/>
                <a:ea typeface="Times New Roman" pitchFamily="18" charset="0"/>
                <a:cs typeface="Times New Roman"/>
              </a:rPr>
              <a:t>وتعد مصدر تجاريتها من مهنة القائم بها وهو كونه تاجراً وقام بها </a:t>
            </a:r>
            <a:r>
              <a:rPr lang="ar-SA" sz="2400" dirty="0">
                <a:solidFill>
                  <a:srgbClr val="0070C0"/>
                </a:solidFill>
                <a:latin typeface="Tahoma" pitchFamily="34" charset="0"/>
                <a:ea typeface="Times New Roman" pitchFamily="18" charset="0"/>
                <a:cs typeface="Times New Roman"/>
              </a:rPr>
              <a:t>ل</a:t>
            </a:r>
            <a:r>
              <a:rPr lang="ar-SA" sz="2400" dirty="0" smtClean="0">
                <a:solidFill>
                  <a:srgbClr val="0070C0"/>
                </a:solidFill>
                <a:latin typeface="Tahoma" pitchFamily="34" charset="0"/>
                <a:ea typeface="Times New Roman" pitchFamily="18" charset="0"/>
                <a:cs typeface="Times New Roman"/>
              </a:rPr>
              <a:t>حاجات تجارته، ويعد الأخذ بهذه الأعمال هو اعتداد المشرع بالنظرية الشخصية إلى جانب النظرية الموضوعية .ومثال ذلك التاجر الذي سيارات لنقل البضائع للعملاء فهو يشتريها للاستخدام وليس بقصد اعادة البيع ومع ذلك تكتسب هذه العملية الصفة التجارية بالرغم من انها أعمال مدنية.</a:t>
            </a:r>
            <a:endParaRPr lang="en-US" sz="1200" dirty="0" smtClean="0">
              <a:solidFill>
                <a:prstClr val="black"/>
              </a:solidFill>
            </a:endParaRPr>
          </a:p>
          <a:p>
            <a:pPr algn="just" eaLnBrk="0" hangingPunct="0"/>
            <a:r>
              <a:rPr lang="ar-SA" sz="2400" dirty="0" smtClean="0">
                <a:solidFill>
                  <a:srgbClr val="0070C0"/>
                </a:solidFill>
                <a:latin typeface="Tahoma" pitchFamily="34" charset="0"/>
                <a:ea typeface="Times New Roman" pitchFamily="18" charset="0"/>
                <a:cs typeface="Times New Roman"/>
              </a:rPr>
              <a:t>ويقابل نظرية الأعمال التجارية بالتبعية نظرية الأعمال المدنية بالتبعية حيث تفقد أصلها التجاري وتصبح مدنية نسبياً لمهنة القائم بها، مثل قيام الطبيب ببيع بعض الأدوات الطبية، وشراء صاحب المدرسة للأغذية وبيعها للجمهور، فالشراء لأجل البيع عمل تجاري بطبيعته ولكنه لأن القائم بها مدني، وأن صاحب مهنة مدنية أصلية كالطب والتعليم فيصبح عملاً مدنياً بالتبعية .</a:t>
            </a:r>
            <a:endParaRPr lang="ar-SA" sz="3200" dirty="0" smtClean="0">
              <a:solidFill>
                <a:prstClr val="black"/>
              </a:solidFill>
              <a:cs typeface="Times New Roman"/>
            </a:endParaRPr>
          </a:p>
        </p:txBody>
      </p:sp>
      <p:sp>
        <p:nvSpPr>
          <p:cNvPr id="3" name="Rectangle 3"/>
          <p:cNvSpPr txBox="1">
            <a:spLocks noRot="1" noChangeArrowheads="1"/>
          </p:cNvSpPr>
          <p:nvPr/>
        </p:nvSpPr>
        <p:spPr>
          <a:xfrm>
            <a:off x="2689708" y="116632"/>
            <a:ext cx="5030391"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ysClr val="windowText" lastClr="000000"/>
                </a:solidFill>
                <a:cs typeface="AL-Mohanad Bold" pitchFamily="2" charset="-78"/>
              </a:rPr>
              <a:t>الأعمال </a:t>
            </a:r>
            <a:r>
              <a:rPr lang="ar-SA" sz="3200" b="1" dirty="0">
                <a:ln>
                  <a:solidFill>
                    <a:sysClr val="windowText" lastClr="000000"/>
                  </a:solidFill>
                </a:ln>
                <a:solidFill>
                  <a:sysClr val="windowText" lastClr="000000"/>
                </a:solidFill>
                <a:cs typeface="AL-Mohanad Bold" pitchFamily="2" charset="-78"/>
              </a:rPr>
              <a:t>التجارية بالتبعية </a:t>
            </a:r>
            <a:endParaRPr lang="en-US" sz="3200" b="1" dirty="0">
              <a:ln>
                <a:solidFill>
                  <a:sysClr val="windowText" lastClr="000000"/>
                </a:solidFill>
              </a:ln>
              <a:solidFill>
                <a:sysClr val="windowText" lastClr="000000"/>
              </a:solidFill>
              <a:cs typeface="AL-Mohanad Bold" pitchFamily="2" charset="-78"/>
            </a:endParaRPr>
          </a:p>
        </p:txBody>
      </p:sp>
    </p:spTree>
    <p:extLst>
      <p:ext uri="{BB962C8B-B14F-4D97-AF65-F5344CB8AC3E}">
        <p14:creationId xmlns="" xmlns:p14="http://schemas.microsoft.com/office/powerpoint/2010/main" val="374577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سحابة 3"/>
          <p:cNvSpPr/>
          <p:nvPr/>
        </p:nvSpPr>
        <p:spPr>
          <a:xfrm>
            <a:off x="166654" y="428604"/>
            <a:ext cx="9739346" cy="5786478"/>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457200" indent="-457200" algn="just">
              <a:buFont typeface="Arial" pitchFamily="34" charset="0"/>
              <a:buChar char="•"/>
              <a:defRPr/>
            </a:pPr>
            <a:r>
              <a:rPr lang="ar-SA" sz="3200" b="1" dirty="0" smtClean="0">
                <a:ln>
                  <a:solidFill>
                    <a:sysClr val="windowText" lastClr="000000"/>
                  </a:solidFill>
                </a:ln>
                <a:solidFill>
                  <a:sysClr val="windowText" lastClr="000000"/>
                </a:solidFill>
                <a:cs typeface="AL-Mohanad Bold" pitchFamily="2" charset="-78"/>
              </a:rPr>
              <a:t>هي أعمال مدنية بطبيعتها، ولكنها تكتسب الصفة التجارية بسبب صدورها من تاجر لحاجات تجارته. بحكم أن الفرع يتبع الأصل. </a:t>
            </a:r>
          </a:p>
          <a:p>
            <a:pPr marL="457200" indent="-457200" algn="just">
              <a:buFont typeface="Arial" pitchFamily="34" charset="0"/>
              <a:buChar char="•"/>
              <a:defRPr/>
            </a:pPr>
            <a:r>
              <a:rPr lang="ar-SA" sz="3200" b="1" dirty="0" smtClean="0">
                <a:ln>
                  <a:solidFill>
                    <a:sysClr val="windowText" lastClr="000000"/>
                  </a:solidFill>
                </a:ln>
                <a:solidFill>
                  <a:sysClr val="windowText" lastClr="000000"/>
                </a:solidFill>
                <a:cs typeface="AL-Mohanad Bold" pitchFamily="2" charset="-78"/>
              </a:rPr>
              <a:t>وتختلف الأعمال التجارية التبعية عن الأعمال التجارية الأصلية في أنه لا يلزم أن يتوافر فيها قصد المضاربة وتحقيق الربح . </a:t>
            </a:r>
          </a:p>
          <a:p>
            <a:pPr marL="457200" indent="-457200" algn="just">
              <a:buFont typeface="Arial" pitchFamily="34" charset="0"/>
              <a:buChar char="•"/>
              <a:defRPr/>
            </a:pPr>
            <a:r>
              <a:rPr lang="ar-SA" sz="3200" b="1" dirty="0" smtClean="0">
                <a:ln>
                  <a:solidFill>
                    <a:sysClr val="windowText" lastClr="000000"/>
                  </a:solidFill>
                </a:ln>
                <a:solidFill>
                  <a:sysClr val="windowText" lastClr="000000"/>
                </a:solidFill>
                <a:cs typeface="AL-Mohanad Bold" pitchFamily="2" charset="-78"/>
              </a:rPr>
              <a:t>الأعمال المدنية بالتبعية هي الأعمال التجارية التي يقوم </a:t>
            </a:r>
            <a:r>
              <a:rPr lang="ar-SA" sz="3200" b="1" dirty="0" err="1" smtClean="0">
                <a:ln>
                  <a:solidFill>
                    <a:sysClr val="windowText" lastClr="000000"/>
                  </a:solidFill>
                </a:ln>
                <a:solidFill>
                  <a:sysClr val="windowText" lastClr="000000"/>
                </a:solidFill>
                <a:cs typeface="AL-Mohanad Bold" pitchFamily="2" charset="-78"/>
              </a:rPr>
              <a:t>بها</a:t>
            </a:r>
            <a:r>
              <a:rPr lang="ar-SA" sz="3200" b="1" dirty="0" smtClean="0">
                <a:ln>
                  <a:solidFill>
                    <a:sysClr val="windowText" lastClr="000000"/>
                  </a:solidFill>
                </a:ln>
                <a:solidFill>
                  <a:sysClr val="windowText" lastClr="000000"/>
                </a:solidFill>
                <a:cs typeface="AL-Mohanad Bold" pitchFamily="2" charset="-78"/>
              </a:rPr>
              <a:t> غير التاجر لحاجات مهنته المدنية .</a:t>
            </a:r>
            <a:r>
              <a:rPr lang="ar-SA" sz="3200" dirty="0" smtClean="0">
                <a:ln>
                  <a:solidFill>
                    <a:sysClr val="windowText" lastClr="000000"/>
                  </a:solidFill>
                </a:ln>
                <a:solidFill>
                  <a:sysClr val="windowText" lastClr="000000"/>
                </a:solidFill>
                <a:cs typeface="AL-Mohanad Bold" pitchFamily="2" charset="-78"/>
              </a:rPr>
              <a:t> </a:t>
            </a:r>
            <a:endParaRPr lang="en-US" sz="3200" dirty="0">
              <a:ln>
                <a:solidFill>
                  <a:sysClr val="windowText" lastClr="000000"/>
                </a:solidFill>
              </a:ln>
              <a:solidFill>
                <a:sysClr val="windowText" lastClr="000000"/>
              </a:solidFill>
              <a:cs typeface="AL-Mohanad Bold" pitchFamily="2" charset="-78"/>
            </a:endParaRPr>
          </a:p>
        </p:txBody>
      </p:sp>
    </p:spTree>
    <p:extLst>
      <p:ext uri="{BB962C8B-B14F-4D97-AF65-F5344CB8AC3E}">
        <p14:creationId xmlns="" xmlns:p14="http://schemas.microsoft.com/office/powerpoint/2010/main" val="5806777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200472" y="1340768"/>
            <a:ext cx="9577064" cy="14401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a:ln>
                  <a:solidFill>
                    <a:sysClr val="windowText" lastClr="000000"/>
                  </a:solidFill>
                </a:ln>
                <a:solidFill>
                  <a:sysClr val="windowText" lastClr="000000"/>
                </a:solidFill>
                <a:cs typeface="AL-Mohanad Bold" pitchFamily="2" charset="-78"/>
              </a:rPr>
              <a:t>الأساس المنطقي:   الفرع يتبع الأصل </a:t>
            </a:r>
            <a:endParaRPr lang="en-US" sz="2400" dirty="0">
              <a:ln>
                <a:solidFill>
                  <a:sysClr val="windowText" lastClr="000000"/>
                </a:solidFill>
              </a:ln>
              <a:solidFill>
                <a:sysClr val="windowText" lastClr="000000"/>
              </a:solidFill>
              <a:cs typeface="AL-Mohanad Bold" pitchFamily="2" charset="-78"/>
            </a:endParaRPr>
          </a:p>
          <a:p>
            <a:pPr>
              <a:defRPr/>
            </a:pPr>
            <a:r>
              <a:rPr lang="ar-SA" sz="2400" b="1" dirty="0" smtClean="0">
                <a:ln>
                  <a:solidFill>
                    <a:sysClr val="windowText" lastClr="000000"/>
                  </a:solidFill>
                </a:ln>
                <a:solidFill>
                  <a:sysClr val="windowText" lastClr="000000"/>
                </a:solidFill>
                <a:cs typeface="AL-Mohanad Bold" pitchFamily="2" charset="-78"/>
              </a:rPr>
              <a:t>الأساس </a:t>
            </a:r>
            <a:r>
              <a:rPr lang="ar-SA" sz="2400" b="1" dirty="0">
                <a:ln>
                  <a:solidFill>
                    <a:sysClr val="windowText" lastClr="000000"/>
                  </a:solidFill>
                </a:ln>
                <a:solidFill>
                  <a:sysClr val="windowText" lastClr="000000"/>
                </a:solidFill>
                <a:cs typeface="AL-Mohanad Bold" pitchFamily="2" charset="-78"/>
              </a:rPr>
              <a:t>القانوني </a:t>
            </a:r>
            <a:r>
              <a:rPr lang="ar-SA" sz="2400" b="1" dirty="0" smtClean="0">
                <a:ln>
                  <a:solidFill>
                    <a:sysClr val="windowText" lastClr="000000"/>
                  </a:solidFill>
                </a:ln>
                <a:solidFill>
                  <a:sysClr val="windowText" lastClr="000000"/>
                </a:solidFill>
                <a:cs typeface="AL-Mohanad Bold" pitchFamily="2" charset="-78"/>
              </a:rPr>
              <a:t>: وفقا </a:t>
            </a:r>
            <a:r>
              <a:rPr lang="ar-SA" sz="2400" b="1" dirty="0">
                <a:ln>
                  <a:solidFill>
                    <a:sysClr val="windowText" lastClr="000000"/>
                  </a:solidFill>
                </a:ln>
                <a:solidFill>
                  <a:sysClr val="windowText" lastClr="000000"/>
                </a:solidFill>
                <a:cs typeface="AL-Mohanad Bold" pitchFamily="2" charset="-78"/>
              </a:rPr>
              <a:t>لنص المادة </a:t>
            </a:r>
            <a:r>
              <a:rPr lang="ar-SA" sz="2400" b="1" dirty="0" smtClean="0">
                <a:ln>
                  <a:solidFill>
                    <a:sysClr val="windowText" lastClr="000000"/>
                  </a:solidFill>
                </a:ln>
                <a:solidFill>
                  <a:sysClr val="windowText" lastClr="000000"/>
                </a:solidFill>
                <a:cs typeface="AL-Mohanad Bold" pitchFamily="2" charset="-78"/>
              </a:rPr>
              <a:t>2 من نظام المحكمة التجارية </a:t>
            </a:r>
            <a:r>
              <a:rPr lang="ar-SA" sz="2400" b="1" dirty="0">
                <a:ln>
                  <a:solidFill>
                    <a:sysClr val="windowText" lastClr="000000"/>
                  </a:solidFill>
                </a:ln>
                <a:solidFill>
                  <a:sysClr val="windowText" lastClr="000000"/>
                </a:solidFill>
                <a:cs typeface="AL-Mohanad Bold" pitchFamily="2" charset="-78"/>
              </a:rPr>
              <a:t>العقود والتعهدات التي تتم بين التجار تكتسب الصفة التجارية ولو لم تكن ضمن التعداد القانوني للأعمال التجارية </a:t>
            </a:r>
            <a:endParaRPr lang="en-US" sz="2400" b="1" dirty="0">
              <a:ln>
                <a:solidFill>
                  <a:sysClr val="windowText" lastClr="000000"/>
                </a:solidFill>
              </a:ln>
              <a:solidFill>
                <a:sysClr val="windowText" lastClr="000000"/>
              </a:solidFill>
              <a:cs typeface="AL-Mohanad Bold" pitchFamily="2" charset="-78"/>
            </a:endParaRPr>
          </a:p>
        </p:txBody>
      </p:sp>
      <p:sp>
        <p:nvSpPr>
          <p:cNvPr id="5" name="Rectangle 3"/>
          <p:cNvSpPr txBox="1">
            <a:spLocks noRot="1" noChangeArrowheads="1"/>
          </p:cNvSpPr>
          <p:nvPr/>
        </p:nvSpPr>
        <p:spPr>
          <a:xfrm>
            <a:off x="3313567" y="188640"/>
            <a:ext cx="4411262"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ysClr val="windowText" lastClr="000000"/>
                </a:solidFill>
                <a:cs typeface="AL-Mohanad Bold" pitchFamily="2" charset="-78"/>
              </a:rPr>
              <a:t>أساس نظرية لأعمال التجارية بالتبعية  </a:t>
            </a:r>
            <a:endParaRPr lang="en-US" sz="2800" b="1" dirty="0">
              <a:ln>
                <a:solidFill>
                  <a:sysClr val="windowText" lastClr="000000"/>
                </a:solidFill>
              </a:ln>
              <a:solidFill>
                <a:sysClr val="windowText" lastClr="000000"/>
              </a:solidFill>
              <a:cs typeface="AL-Mohanad Bold" pitchFamily="2" charset="-78"/>
            </a:endParaRPr>
          </a:p>
        </p:txBody>
      </p:sp>
      <p:graphicFrame>
        <p:nvGraphicFramePr>
          <p:cNvPr id="9" name="Diagram 8"/>
          <p:cNvGraphicFramePr/>
          <p:nvPr>
            <p:extLst>
              <p:ext uri="{D42A27DB-BD31-4B8C-83A1-F6EECF244321}">
                <p14:modId xmlns="" xmlns:p14="http://schemas.microsoft.com/office/powerpoint/2010/main" val="1046722995"/>
              </p:ext>
            </p:extLst>
          </p:nvPr>
        </p:nvGraphicFramePr>
        <p:xfrm>
          <a:off x="1280592" y="2996952"/>
          <a:ext cx="6984776" cy="34563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29942626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 xmlns:p14="http://schemas.microsoft.com/office/powerpoint/2010/main" val="3255569770"/>
              </p:ext>
            </p:extLst>
          </p:nvPr>
        </p:nvGraphicFramePr>
        <p:xfrm>
          <a:off x="0" y="641874"/>
          <a:ext cx="8697416" cy="573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Cloud Callout 8"/>
          <p:cNvSpPr/>
          <p:nvPr/>
        </p:nvSpPr>
        <p:spPr>
          <a:xfrm>
            <a:off x="6738950" y="641874"/>
            <a:ext cx="3167050" cy="3147166"/>
          </a:xfrm>
          <a:prstGeom prst="cloudCallout">
            <a:avLst>
              <a:gd name="adj1" fmla="val -63371"/>
              <a:gd name="adj2" fmla="val 12704"/>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a:solidFill>
                  <a:srgbClr val="002060"/>
                </a:solidFill>
              </a:rPr>
              <a:t>تعتبر جميع العقود التي يبرمها التاجر لحاجات تجارته عملا تجاريا </a:t>
            </a:r>
            <a:r>
              <a:rPr lang="ar-SA" sz="1600" b="1" dirty="0" smtClean="0">
                <a:solidFill>
                  <a:srgbClr val="002060"/>
                </a:solidFill>
              </a:rPr>
              <a:t>بالتبعية، مثال:شراء الوقود والآلات والدفاتر والأثاث والمكاتب اللازمة لممارسة النشاط التجاري. </a:t>
            </a:r>
            <a:r>
              <a:rPr lang="ar-SA" sz="1600" b="1" dirty="0">
                <a:solidFill>
                  <a:srgbClr val="002060"/>
                </a:solidFill>
              </a:rPr>
              <a:t>غير أنه يوجد بعض العقود أثارت بعض الصعوبات وهي</a:t>
            </a:r>
          </a:p>
        </p:txBody>
      </p:sp>
      <p:sp>
        <p:nvSpPr>
          <p:cNvPr id="4" name="Rectangle 3"/>
          <p:cNvSpPr txBox="1">
            <a:spLocks noRot="1" noChangeArrowheads="1"/>
          </p:cNvSpPr>
          <p:nvPr/>
        </p:nvSpPr>
        <p:spPr>
          <a:xfrm>
            <a:off x="632520" y="20022"/>
            <a:ext cx="8424936" cy="52865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a:ln>
                  <a:solidFill>
                    <a:sysClr val="windowText" lastClr="000000"/>
                  </a:solidFill>
                </a:ln>
                <a:solidFill>
                  <a:sysClr val="windowText" lastClr="000000"/>
                </a:solidFill>
                <a:cs typeface="AL-Mohanad Bold" pitchFamily="2" charset="-78"/>
              </a:rPr>
              <a:t>تشمل تطبيقات نظرية الأعمال التجارية بالتبعية التزامات التاجر التعاقدية والتزاماته غير </a:t>
            </a:r>
            <a:r>
              <a:rPr lang="ar-SA" sz="2400" b="1" dirty="0" smtClean="0">
                <a:ln>
                  <a:solidFill>
                    <a:sysClr val="windowText" lastClr="000000"/>
                  </a:solidFill>
                </a:ln>
                <a:solidFill>
                  <a:sysClr val="windowText" lastClr="000000"/>
                </a:solidFill>
                <a:cs typeface="AL-Mohanad Bold" pitchFamily="2" charset="-78"/>
              </a:rPr>
              <a:t>التعاقدية </a:t>
            </a:r>
            <a:endParaRPr lang="en-US" sz="2400" dirty="0">
              <a:ln>
                <a:solidFill>
                  <a:sysClr val="windowText" lastClr="000000"/>
                </a:solidFill>
              </a:ln>
              <a:solidFill>
                <a:sysClr val="windowText" lastClr="000000"/>
              </a:solidFill>
              <a:cs typeface="AL-Mohanad Bold" pitchFamily="2" charset="-78"/>
            </a:endParaRPr>
          </a:p>
        </p:txBody>
      </p:sp>
    </p:spTree>
    <p:extLst>
      <p:ext uri="{BB962C8B-B14F-4D97-AF65-F5344CB8AC3E}">
        <p14:creationId xmlns="" xmlns:p14="http://schemas.microsoft.com/office/powerpoint/2010/main" val="3804926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a:xfrm>
            <a:off x="309530" y="908720"/>
            <a:ext cx="9417875" cy="42484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u="sng" dirty="0" smtClean="0">
                <a:ln>
                  <a:solidFill>
                    <a:sysClr val="windowText" lastClr="000000"/>
                  </a:solidFill>
                </a:ln>
                <a:solidFill>
                  <a:srgbClr val="C0504D"/>
                </a:solidFill>
                <a:cs typeface="AL-Mohanad Bold" pitchFamily="2" charset="-78"/>
              </a:rPr>
              <a:t>أولا :الالتزامات التعاقدية:</a:t>
            </a:r>
          </a:p>
          <a:p>
            <a:pPr marL="514350" indent="-514350" algn="just">
              <a:buFontTx/>
              <a:buAutoNum type="arabic2Minus"/>
              <a:defRPr/>
            </a:pPr>
            <a:r>
              <a:rPr lang="ar-SA" sz="2000" b="1" dirty="0" smtClean="0">
                <a:ln>
                  <a:solidFill>
                    <a:sysClr val="windowText" lastClr="000000"/>
                  </a:solidFill>
                </a:ln>
                <a:solidFill>
                  <a:srgbClr val="C0504D"/>
                </a:solidFill>
                <a:cs typeface="AL-Mohanad Bold" pitchFamily="2" charset="-78"/>
              </a:rPr>
              <a:t>عقد الكفالة</a:t>
            </a:r>
            <a:r>
              <a:rPr lang="ar-SA" sz="2000" b="1" dirty="0" smtClean="0">
                <a:ln>
                  <a:solidFill>
                    <a:sysClr val="windowText" lastClr="000000"/>
                  </a:solidFill>
                </a:ln>
                <a:solidFill>
                  <a:sysClr val="windowText" lastClr="000000"/>
                </a:solidFill>
                <a:cs typeface="AL-Mohanad Bold" pitchFamily="2" charset="-78"/>
              </a:rPr>
              <a:t>: يقصد بالكفالة تعهد شخص بضمان تنفيذ التزام للدائن به إذا لم يقم المدين بتنفيذه. والأصل أن </a:t>
            </a:r>
            <a:r>
              <a:rPr lang="ar-SA" sz="2000" b="1" dirty="0">
                <a:ln>
                  <a:solidFill>
                    <a:sysClr val="windowText" lastClr="000000"/>
                  </a:solidFill>
                </a:ln>
                <a:solidFill>
                  <a:sysClr val="windowText" lastClr="000000"/>
                </a:solidFill>
                <a:cs typeface="AL-Mohanad Bold" pitchFamily="2" charset="-78"/>
              </a:rPr>
              <a:t>عقد الكفالة مدني ولا </a:t>
            </a:r>
            <a:r>
              <a:rPr lang="ar-SA" sz="2000" b="1" dirty="0" smtClean="0">
                <a:ln>
                  <a:solidFill>
                    <a:sysClr val="windowText" lastClr="000000"/>
                  </a:solidFill>
                </a:ln>
                <a:solidFill>
                  <a:sysClr val="windowText" lastClr="000000"/>
                </a:solidFill>
                <a:cs typeface="AL-Mohanad Bold" pitchFamily="2" charset="-78"/>
              </a:rPr>
              <a:t>يهدف </a:t>
            </a:r>
            <a:r>
              <a:rPr lang="ar-SA" sz="2000" b="1" dirty="0">
                <a:ln>
                  <a:solidFill>
                    <a:sysClr val="windowText" lastClr="000000"/>
                  </a:solidFill>
                </a:ln>
                <a:solidFill>
                  <a:sysClr val="windowText" lastClr="000000"/>
                </a:solidFill>
                <a:cs typeface="AL-Mohanad Bold" pitchFamily="2" charset="-78"/>
              </a:rPr>
              <a:t>إلى </a:t>
            </a:r>
            <a:r>
              <a:rPr lang="ar-SA" sz="2000" b="1" dirty="0" smtClean="0">
                <a:ln>
                  <a:solidFill>
                    <a:sysClr val="windowText" lastClr="000000"/>
                  </a:solidFill>
                </a:ln>
                <a:solidFill>
                  <a:sysClr val="windowText" lastClr="000000"/>
                </a:solidFill>
                <a:cs typeface="AL-Mohanad Bold" pitchFamily="2" charset="-78"/>
              </a:rPr>
              <a:t>المضاربة </a:t>
            </a:r>
            <a:r>
              <a:rPr lang="ar-SA" sz="2000" b="1" dirty="0">
                <a:ln>
                  <a:solidFill>
                    <a:sysClr val="windowText" lastClr="000000"/>
                  </a:solidFill>
                </a:ln>
                <a:solidFill>
                  <a:sysClr val="windowText" lastClr="000000"/>
                </a:solidFill>
                <a:cs typeface="AL-Mohanad Bold" pitchFamily="2" charset="-78"/>
              </a:rPr>
              <a:t>وتحقيق </a:t>
            </a:r>
            <a:r>
              <a:rPr lang="ar-SA" sz="2000" b="1" dirty="0" smtClean="0">
                <a:ln>
                  <a:solidFill>
                    <a:sysClr val="windowText" lastClr="000000"/>
                  </a:solidFill>
                </a:ln>
                <a:solidFill>
                  <a:sysClr val="windowText" lastClr="000000"/>
                </a:solidFill>
                <a:cs typeface="AL-Mohanad Bold" pitchFamily="2" charset="-78"/>
              </a:rPr>
              <a:t>الربح. </a:t>
            </a:r>
            <a:r>
              <a:rPr lang="ar-SA" sz="2000" b="1" dirty="0">
                <a:ln>
                  <a:solidFill>
                    <a:sysClr val="windowText" lastClr="000000"/>
                  </a:solidFill>
                </a:ln>
                <a:solidFill>
                  <a:sysClr val="windowText" lastClr="000000"/>
                </a:solidFill>
                <a:cs typeface="AL-Mohanad Bold" pitchFamily="2" charset="-78"/>
              </a:rPr>
              <a:t>لكن في بعض الحالات تعتبر الكفالة تجارية بالتبعية إذا قام بها الكفيل لمصلحة تجارته مثل : ان يكفل تاجرا أحد عملائه التجار </a:t>
            </a:r>
            <a:r>
              <a:rPr lang="ar-SA" sz="2000" b="1" dirty="0" smtClean="0">
                <a:ln>
                  <a:solidFill>
                    <a:sysClr val="windowText" lastClr="000000"/>
                  </a:solidFill>
                </a:ln>
                <a:solidFill>
                  <a:sysClr val="windowText" lastClr="000000"/>
                </a:solidFill>
                <a:cs typeface="AL-Mohanad Bold" pitchFamily="2" charset="-78"/>
              </a:rPr>
              <a:t>ليبعد عنه </a:t>
            </a:r>
            <a:r>
              <a:rPr lang="ar-SA" sz="2000" b="1" dirty="0">
                <a:ln>
                  <a:solidFill>
                    <a:sysClr val="windowText" lastClr="000000"/>
                  </a:solidFill>
                </a:ln>
                <a:solidFill>
                  <a:sysClr val="windowText" lastClr="000000"/>
                </a:solidFill>
                <a:cs typeface="AL-Mohanad Bold" pitchFamily="2" charset="-78"/>
              </a:rPr>
              <a:t>الافلاس </a:t>
            </a:r>
            <a:r>
              <a:rPr lang="ar-SA" sz="2000" b="1" dirty="0" smtClean="0">
                <a:ln>
                  <a:solidFill>
                    <a:sysClr val="windowText" lastClr="000000"/>
                  </a:solidFill>
                </a:ln>
                <a:solidFill>
                  <a:sysClr val="windowText" lastClr="000000"/>
                </a:solidFill>
                <a:cs typeface="AL-Mohanad Bold" pitchFamily="2" charset="-78"/>
              </a:rPr>
              <a:t>ويحتفظ </a:t>
            </a:r>
            <a:r>
              <a:rPr lang="ar-SA" sz="2000" b="1" dirty="0">
                <a:ln>
                  <a:solidFill>
                    <a:sysClr val="windowText" lastClr="000000"/>
                  </a:solidFill>
                </a:ln>
                <a:solidFill>
                  <a:sysClr val="windowText" lastClr="000000"/>
                </a:solidFill>
                <a:cs typeface="AL-Mohanad Bold" pitchFamily="2" charset="-78"/>
              </a:rPr>
              <a:t>به </a:t>
            </a:r>
            <a:r>
              <a:rPr lang="ar-SA" sz="2000" b="1" dirty="0" smtClean="0">
                <a:ln>
                  <a:solidFill>
                    <a:sysClr val="windowText" lastClr="000000"/>
                  </a:solidFill>
                </a:ln>
                <a:solidFill>
                  <a:sysClr val="windowText" lastClr="000000"/>
                </a:solidFill>
                <a:cs typeface="AL-Mohanad Bold" pitchFamily="2" charset="-78"/>
              </a:rPr>
              <a:t>كعميل.</a:t>
            </a:r>
          </a:p>
          <a:p>
            <a:pPr marL="514350" indent="-514350" algn="just">
              <a:buFontTx/>
              <a:buAutoNum type="arabic2Minus"/>
              <a:defRPr/>
            </a:pPr>
            <a:r>
              <a:rPr lang="ar-SA" sz="2000" b="1" dirty="0" smtClean="0">
                <a:ln>
                  <a:solidFill>
                    <a:sysClr val="windowText" lastClr="000000"/>
                  </a:solidFill>
                </a:ln>
                <a:solidFill>
                  <a:srgbClr val="C0504D"/>
                </a:solidFill>
                <a:cs typeface="AL-Mohanad Bold" pitchFamily="2" charset="-78"/>
              </a:rPr>
              <a:t>شراء وبيع المحل التجاري</a:t>
            </a:r>
            <a:r>
              <a:rPr lang="ar-SA" sz="2000" b="1" dirty="0">
                <a:ln>
                  <a:solidFill>
                    <a:sysClr val="windowText" lastClr="000000"/>
                  </a:solidFill>
                </a:ln>
                <a:solidFill>
                  <a:sysClr val="windowText" lastClr="000000"/>
                </a:solidFill>
                <a:cs typeface="AL-Mohanad Bold" pitchFamily="2" charset="-78"/>
              </a:rPr>
              <a:t>: شراء المحل التجاري من التاجر قصد استثماره هو عمل تجاري بالتبعية اما شراء غير التاجر </a:t>
            </a:r>
            <a:r>
              <a:rPr lang="ar-SA" sz="2000" b="1" dirty="0" smtClean="0">
                <a:ln>
                  <a:solidFill>
                    <a:sysClr val="windowText" lastClr="000000"/>
                  </a:solidFill>
                </a:ln>
                <a:solidFill>
                  <a:sysClr val="windowText" lastClr="000000"/>
                </a:solidFill>
                <a:cs typeface="AL-Mohanad Bold" pitchFamily="2" charset="-78"/>
              </a:rPr>
              <a:t>المحل التجاري فهناك رأي يعتقد انه </a:t>
            </a:r>
            <a:r>
              <a:rPr lang="ar-SA" sz="2000" b="1" dirty="0">
                <a:ln>
                  <a:solidFill>
                    <a:sysClr val="windowText" lastClr="000000"/>
                  </a:solidFill>
                </a:ln>
                <a:solidFill>
                  <a:sysClr val="windowText" lastClr="000000"/>
                </a:solidFill>
                <a:cs typeface="AL-Mohanad Bold" pitchFamily="2" charset="-78"/>
              </a:rPr>
              <a:t>لا يعتبر </a:t>
            </a:r>
            <a:r>
              <a:rPr lang="ar-SA" sz="2000" b="1" dirty="0" smtClean="0">
                <a:ln>
                  <a:solidFill>
                    <a:sysClr val="windowText" lastClr="000000"/>
                  </a:solidFill>
                </a:ln>
                <a:solidFill>
                  <a:sysClr val="windowText" lastClr="000000"/>
                </a:solidFill>
                <a:cs typeface="AL-Mohanad Bold" pitchFamily="2" charset="-78"/>
              </a:rPr>
              <a:t>عملا تجاريا </a:t>
            </a:r>
            <a:r>
              <a:rPr lang="ar-SA" sz="2000" b="1" dirty="0">
                <a:ln>
                  <a:solidFill>
                    <a:sysClr val="windowText" lastClr="000000"/>
                  </a:solidFill>
                </a:ln>
                <a:solidFill>
                  <a:sysClr val="windowText" lastClr="000000"/>
                </a:solidFill>
                <a:cs typeface="AL-Mohanad Bold" pitchFamily="2" charset="-78"/>
              </a:rPr>
              <a:t>بالتبعية لان المشتري لم يكتسب صفة التاجر وقت </a:t>
            </a:r>
            <a:r>
              <a:rPr lang="ar-SA" sz="2000" b="1" dirty="0" smtClean="0">
                <a:ln>
                  <a:solidFill>
                    <a:sysClr val="windowText" lastClr="000000"/>
                  </a:solidFill>
                </a:ln>
                <a:solidFill>
                  <a:sysClr val="windowText" lastClr="000000"/>
                </a:solidFill>
                <a:cs typeface="AL-Mohanad Bold" pitchFamily="2" charset="-78"/>
              </a:rPr>
              <a:t>الشراء، غير أن الرأي الراجح </a:t>
            </a:r>
            <a:r>
              <a:rPr lang="ar-SA" sz="2000" b="1" dirty="0">
                <a:ln>
                  <a:solidFill>
                    <a:sysClr val="windowText" lastClr="000000"/>
                  </a:solidFill>
                </a:ln>
                <a:solidFill>
                  <a:sysClr val="windowText" lastClr="000000"/>
                </a:solidFill>
                <a:cs typeface="AL-Mohanad Bold" pitchFamily="2" charset="-78"/>
              </a:rPr>
              <a:t>اعتبره كذلك لان عملية الشراء هي الخطوة الأولى قصد احتراف </a:t>
            </a:r>
            <a:r>
              <a:rPr lang="ar-SA" sz="2000" b="1" dirty="0" smtClean="0">
                <a:ln>
                  <a:solidFill>
                    <a:sysClr val="windowText" lastClr="000000"/>
                  </a:solidFill>
                </a:ln>
                <a:solidFill>
                  <a:sysClr val="windowText" lastClr="000000"/>
                </a:solidFill>
                <a:cs typeface="AL-Mohanad Bold" pitchFamily="2" charset="-78"/>
              </a:rPr>
              <a:t>التجارة. </a:t>
            </a:r>
            <a:r>
              <a:rPr lang="ar-SA" sz="2000" b="1" dirty="0">
                <a:ln>
                  <a:solidFill>
                    <a:sysClr val="windowText" lastClr="000000"/>
                  </a:solidFill>
                </a:ln>
                <a:solidFill>
                  <a:sysClr val="windowText" lastClr="000000"/>
                </a:solidFill>
                <a:cs typeface="AL-Mohanad Bold" pitchFamily="2" charset="-78"/>
              </a:rPr>
              <a:t>اما </a:t>
            </a:r>
            <a:r>
              <a:rPr lang="ar-SA" sz="2000" b="1" dirty="0" smtClean="0">
                <a:ln>
                  <a:solidFill>
                    <a:sysClr val="windowText" lastClr="000000"/>
                  </a:solidFill>
                </a:ln>
                <a:solidFill>
                  <a:sysClr val="windowText" lastClr="000000"/>
                </a:solidFill>
                <a:cs typeface="AL-Mohanad Bold" pitchFamily="2" charset="-78"/>
              </a:rPr>
              <a:t>بيع </a:t>
            </a:r>
            <a:r>
              <a:rPr lang="ar-SA" sz="2000" b="1" dirty="0">
                <a:ln>
                  <a:solidFill>
                    <a:sysClr val="windowText" lastClr="000000"/>
                  </a:solidFill>
                </a:ln>
                <a:solidFill>
                  <a:sysClr val="windowText" lastClr="000000"/>
                </a:solidFill>
                <a:cs typeface="AL-Mohanad Bold" pitchFamily="2" charset="-78"/>
              </a:rPr>
              <a:t>التاجر لمحله التجاري فيعد عملا تجاريا بالتبعية </a:t>
            </a:r>
            <a:r>
              <a:rPr lang="ar-SA" sz="2000" b="1" dirty="0" smtClean="0">
                <a:ln>
                  <a:solidFill>
                    <a:sysClr val="windowText" lastClr="000000"/>
                  </a:solidFill>
                </a:ln>
                <a:solidFill>
                  <a:sysClr val="windowText" lastClr="000000"/>
                </a:solidFill>
                <a:cs typeface="AL-Mohanad Bold" pitchFamily="2" charset="-78"/>
              </a:rPr>
              <a:t>لأنه </a:t>
            </a:r>
            <a:r>
              <a:rPr lang="ar-SA" sz="2000" b="1" dirty="0">
                <a:ln>
                  <a:solidFill>
                    <a:sysClr val="windowText" lastClr="000000"/>
                  </a:solidFill>
                </a:ln>
                <a:solidFill>
                  <a:sysClr val="windowText" lastClr="000000"/>
                </a:solidFill>
                <a:cs typeface="AL-Mohanad Bold" pitchFamily="2" charset="-78"/>
              </a:rPr>
              <a:t>اخر عمل تجاري يقوم به في حياته التجارية.</a:t>
            </a:r>
            <a:endParaRPr lang="ar-SA" sz="2000" b="1" dirty="0" smtClean="0">
              <a:ln>
                <a:solidFill>
                  <a:sysClr val="windowText" lastClr="000000"/>
                </a:solidFill>
              </a:ln>
              <a:solidFill>
                <a:sysClr val="windowText" lastClr="000000"/>
              </a:solidFill>
              <a:cs typeface="AL-Mohanad Bold" pitchFamily="2" charset="-78"/>
            </a:endParaRPr>
          </a:p>
          <a:p>
            <a:pPr marL="514350" indent="-514350" algn="just">
              <a:buFont typeface="+mj-cs"/>
              <a:buAutoNum type="arabic2Minus"/>
              <a:defRPr/>
            </a:pPr>
            <a:r>
              <a:rPr lang="ar-SA" sz="2000" b="1" dirty="0" smtClean="0">
                <a:ln>
                  <a:solidFill>
                    <a:sysClr val="windowText" lastClr="000000"/>
                  </a:solidFill>
                </a:ln>
                <a:solidFill>
                  <a:srgbClr val="C0504D"/>
                </a:solidFill>
                <a:cs typeface="AL-Mohanad Bold" pitchFamily="2" charset="-78"/>
              </a:rPr>
              <a:t>العقود المتعلقة بالعقارات</a:t>
            </a:r>
            <a:r>
              <a:rPr lang="ar-SA" sz="2000" b="1" dirty="0">
                <a:ln>
                  <a:solidFill>
                    <a:sysClr val="windowText" lastClr="000000"/>
                  </a:solidFill>
                </a:ln>
                <a:solidFill>
                  <a:sysClr val="windowText" lastClr="000000"/>
                </a:solidFill>
                <a:cs typeface="AL-Mohanad Bold" pitchFamily="2" charset="-78"/>
              </a:rPr>
              <a:t>: </a:t>
            </a:r>
            <a:r>
              <a:rPr lang="ar-SA" sz="2000" b="1" dirty="0" smtClean="0">
                <a:ln>
                  <a:solidFill>
                    <a:sysClr val="windowText" lastClr="000000"/>
                  </a:solidFill>
                </a:ln>
                <a:solidFill>
                  <a:sysClr val="windowText" lastClr="000000"/>
                </a:solidFill>
                <a:cs typeface="AL-Mohanad Bold" pitchFamily="2" charset="-78"/>
              </a:rPr>
              <a:t>يعتبر </a:t>
            </a:r>
            <a:r>
              <a:rPr lang="ar-SA" sz="2000" b="1" dirty="0">
                <a:ln>
                  <a:solidFill>
                    <a:sysClr val="windowText" lastClr="000000"/>
                  </a:solidFill>
                </a:ln>
                <a:solidFill>
                  <a:sysClr val="windowText" lastClr="000000"/>
                </a:solidFill>
                <a:cs typeface="AL-Mohanad Bold" pitchFamily="2" charset="-78"/>
              </a:rPr>
              <a:t>عملا تجاريا كل شراء للعقارات </a:t>
            </a:r>
            <a:r>
              <a:rPr lang="ar-SA" sz="2000" b="1" dirty="0" smtClean="0">
                <a:ln>
                  <a:solidFill>
                    <a:sysClr val="windowText" lastClr="000000"/>
                  </a:solidFill>
                </a:ln>
                <a:solidFill>
                  <a:sysClr val="windowText" lastClr="000000"/>
                </a:solidFill>
                <a:cs typeface="AL-Mohanad Bold" pitchFamily="2" charset="-78"/>
              </a:rPr>
              <a:t>لإعادة بيعها، وبالتالي </a:t>
            </a:r>
            <a:r>
              <a:rPr lang="ar-SA" sz="2000" b="1" dirty="0">
                <a:ln>
                  <a:solidFill>
                    <a:sysClr val="windowText" lastClr="000000"/>
                  </a:solidFill>
                </a:ln>
                <a:solidFill>
                  <a:sysClr val="windowText" lastClr="000000"/>
                </a:solidFill>
                <a:cs typeface="AL-Mohanad Bold" pitchFamily="2" charset="-78"/>
              </a:rPr>
              <a:t>إذا كان التعاقد على عقار من اجل مباشرة التجارة أو التعاقد مع مقاول من اجل ترميم عقار محل تجاري مثلا فتعتبر اعمال تجارية </a:t>
            </a:r>
            <a:r>
              <a:rPr lang="ar-SA" sz="2000" b="1" dirty="0" smtClean="0">
                <a:ln>
                  <a:solidFill>
                    <a:sysClr val="windowText" lastClr="000000"/>
                  </a:solidFill>
                </a:ln>
                <a:solidFill>
                  <a:sysClr val="windowText" lastClr="000000"/>
                </a:solidFill>
                <a:cs typeface="AL-Mohanad Bold" pitchFamily="2" charset="-78"/>
              </a:rPr>
              <a:t>بالتبعية.</a:t>
            </a:r>
            <a:endParaRPr lang="en-US" sz="2000" dirty="0" smtClean="0">
              <a:ln>
                <a:solidFill>
                  <a:sysClr val="windowText" lastClr="000000"/>
                </a:solidFill>
              </a:ln>
              <a:solidFill>
                <a:sysClr val="windowText" lastClr="000000"/>
              </a:solidFill>
              <a:cs typeface="AL-Mohanad Bold" pitchFamily="2" charset="-78"/>
            </a:endParaRPr>
          </a:p>
          <a:p>
            <a:pPr marL="514350" indent="-514350" algn="just">
              <a:buFontTx/>
              <a:buAutoNum type="arabic2Minus"/>
              <a:defRPr/>
            </a:pPr>
            <a:endParaRPr lang="ar-SA" sz="2000" b="1" dirty="0" smtClean="0">
              <a:ln>
                <a:solidFill>
                  <a:sysClr val="windowText" lastClr="000000"/>
                </a:solidFill>
              </a:ln>
              <a:solidFill>
                <a:sysClr val="windowText" lastClr="000000"/>
              </a:solidFill>
              <a:cs typeface="AL-Mohanad Bold" pitchFamily="2" charset="-78"/>
            </a:endParaRPr>
          </a:p>
          <a:p>
            <a:pPr marL="514350" indent="-514350" algn="just">
              <a:defRPr/>
            </a:pPr>
            <a:endParaRPr lang="en-US" sz="2000" b="1" dirty="0" smtClean="0">
              <a:ln>
                <a:solidFill>
                  <a:sysClr val="windowText" lastClr="000000"/>
                </a:solidFill>
              </a:ln>
              <a:solidFill>
                <a:sysClr val="windowText" lastClr="000000"/>
              </a:solidFill>
              <a:cs typeface="AL-Mohanad Bold" pitchFamily="2" charset="-78"/>
            </a:endParaRPr>
          </a:p>
          <a:p>
            <a:pPr algn="just">
              <a:defRPr/>
            </a:pPr>
            <a:endParaRPr lang="en-US" sz="2000" dirty="0" smtClean="0">
              <a:ln>
                <a:solidFill>
                  <a:sysClr val="windowText" lastClr="000000"/>
                </a:solidFill>
              </a:ln>
              <a:solidFill>
                <a:sysClr val="windowText" lastClr="000000"/>
              </a:solidFill>
              <a:cs typeface="AL-Mohanad Bold" pitchFamily="2" charset="-78"/>
            </a:endParaRPr>
          </a:p>
          <a:p>
            <a:pPr algn="just">
              <a:defRPr/>
            </a:pPr>
            <a:endParaRPr lang="en-US" sz="2000" b="1" dirty="0">
              <a:ln>
                <a:solidFill>
                  <a:sysClr val="windowText" lastClr="000000"/>
                </a:solidFill>
              </a:ln>
              <a:solidFill>
                <a:sysClr val="windowText" lastClr="000000"/>
              </a:solidFill>
              <a:cs typeface="AL-Mohanad Bold" pitchFamily="2" charset="-78"/>
            </a:endParaRPr>
          </a:p>
        </p:txBody>
      </p:sp>
    </p:spTree>
    <p:extLst>
      <p:ext uri="{BB962C8B-B14F-4D97-AF65-F5344CB8AC3E}">
        <p14:creationId xmlns="" xmlns:p14="http://schemas.microsoft.com/office/powerpoint/2010/main" val="2011819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2166918" y="142852"/>
            <a:ext cx="5262565"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ysClr val="windowText" lastClr="000000"/>
                </a:solidFill>
                <a:cs typeface="AL-Mohanad Bold" pitchFamily="2" charset="-78"/>
              </a:rPr>
              <a:t>تطبيقاتها في الالتزامات غير </a:t>
            </a:r>
            <a:r>
              <a:rPr lang="ar-SA" sz="2800" b="1" dirty="0" smtClean="0">
                <a:ln>
                  <a:solidFill>
                    <a:sysClr val="windowText" lastClr="000000"/>
                  </a:solidFill>
                </a:ln>
                <a:solidFill>
                  <a:sysClr val="windowText" lastClr="000000"/>
                </a:solidFill>
                <a:cs typeface="AL-Mohanad Bold" pitchFamily="2" charset="-78"/>
              </a:rPr>
              <a:t>التعاقدية</a:t>
            </a:r>
            <a:endParaRPr lang="en-US" sz="2800" b="1" dirty="0">
              <a:ln>
                <a:solidFill>
                  <a:sysClr val="windowText" lastClr="000000"/>
                </a:solidFill>
              </a:ln>
              <a:solidFill>
                <a:sysClr val="windowText" lastClr="000000"/>
              </a:solidFill>
              <a:cs typeface="AL-Mohanad Bold" pitchFamily="2" charset="-78"/>
            </a:endParaRPr>
          </a:p>
        </p:txBody>
      </p:sp>
      <p:sp>
        <p:nvSpPr>
          <p:cNvPr id="4" name="Rectangle 3"/>
          <p:cNvSpPr txBox="1">
            <a:spLocks noRot="1" noChangeArrowheads="1"/>
          </p:cNvSpPr>
          <p:nvPr/>
        </p:nvSpPr>
        <p:spPr>
          <a:xfrm>
            <a:off x="166654" y="1142984"/>
            <a:ext cx="9572657" cy="372617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ysClr val="windowText" lastClr="000000"/>
                </a:solidFill>
                <a:cs typeface="AL-Mohanad Bold" pitchFamily="2" charset="-78"/>
              </a:rPr>
              <a:t>الالتزامات غير التعاقدية هي "الالتزامات التي تنشأ لا لحاجة التجارة إليها وانما بمناسبة مباشرتها"</a:t>
            </a:r>
          </a:p>
          <a:p>
            <a:pPr>
              <a:defRPr/>
            </a:pPr>
            <a:endParaRPr lang="ar-SA" sz="2800" b="1" dirty="0" smtClean="0">
              <a:ln>
                <a:solidFill>
                  <a:sysClr val="windowText" lastClr="000000"/>
                </a:solidFill>
              </a:ln>
              <a:solidFill>
                <a:sysClr val="windowText" lastClr="000000"/>
              </a:solidFill>
              <a:cs typeface="AL-Mohanad Bold" pitchFamily="2" charset="-78"/>
            </a:endParaRPr>
          </a:p>
          <a:p>
            <a:pPr>
              <a:defRPr/>
            </a:pPr>
            <a:r>
              <a:rPr lang="ar-SA" sz="2800" b="1" dirty="0" smtClean="0">
                <a:ln>
                  <a:solidFill>
                    <a:sysClr val="windowText" lastClr="000000"/>
                  </a:solidFill>
                </a:ln>
                <a:solidFill>
                  <a:sysClr val="windowText" lastClr="000000"/>
                </a:solidFill>
                <a:cs typeface="AL-Mohanad Bold" pitchFamily="2" charset="-78"/>
              </a:rPr>
              <a:t>أ- </a:t>
            </a:r>
            <a:r>
              <a:rPr lang="ar-SA" sz="2800" b="1" dirty="0">
                <a:ln>
                  <a:solidFill>
                    <a:sysClr val="windowText" lastClr="000000"/>
                  </a:solidFill>
                </a:ln>
                <a:solidFill>
                  <a:srgbClr val="C0504D"/>
                </a:solidFill>
                <a:cs typeface="AL-Mohanad Bold" pitchFamily="2" charset="-78"/>
              </a:rPr>
              <a:t>التعويض عن الفعل الضار</a:t>
            </a:r>
            <a:r>
              <a:rPr lang="ar-SA" sz="2800" b="1" dirty="0">
                <a:ln>
                  <a:solidFill>
                    <a:sysClr val="windowText" lastClr="000000"/>
                  </a:solidFill>
                </a:ln>
                <a:solidFill>
                  <a:sysClr val="windowText" lastClr="000000"/>
                </a:solidFill>
                <a:cs typeface="AL-Mohanad Bold" pitchFamily="2" charset="-78"/>
              </a:rPr>
              <a:t>:  </a:t>
            </a:r>
            <a:r>
              <a:rPr lang="ar-SA" sz="2800" b="1" dirty="0" smtClean="0">
                <a:ln>
                  <a:solidFill>
                    <a:sysClr val="windowText" lastClr="000000"/>
                  </a:solidFill>
                </a:ln>
                <a:solidFill>
                  <a:sysClr val="windowText" lastClr="000000"/>
                </a:solidFill>
                <a:cs typeface="AL-Mohanad Bold" pitchFamily="2" charset="-78"/>
              </a:rPr>
              <a:t>يعتبر </a:t>
            </a:r>
            <a:r>
              <a:rPr lang="ar-SA" sz="2800" b="1" dirty="0">
                <a:ln>
                  <a:solidFill>
                    <a:sysClr val="windowText" lastClr="000000"/>
                  </a:solidFill>
                </a:ln>
                <a:solidFill>
                  <a:sysClr val="windowText" lastClr="000000"/>
                </a:solidFill>
                <a:cs typeface="AL-Mohanad Bold" pitchFamily="2" charset="-78"/>
              </a:rPr>
              <a:t>عملاً تجاراً بالتبعية </a:t>
            </a:r>
            <a:r>
              <a:rPr lang="ar-SA" sz="2800" b="1" dirty="0" smtClean="0">
                <a:ln>
                  <a:solidFill>
                    <a:sysClr val="windowText" lastClr="000000"/>
                  </a:solidFill>
                </a:ln>
                <a:solidFill>
                  <a:sysClr val="windowText" lastClr="000000"/>
                </a:solidFill>
                <a:cs typeface="AL-Mohanad Bold" pitchFamily="2" charset="-78"/>
              </a:rPr>
              <a:t>التزام </a:t>
            </a:r>
            <a:r>
              <a:rPr lang="ar-SA" sz="2800" b="1" dirty="0">
                <a:ln>
                  <a:solidFill>
                    <a:sysClr val="windowText" lastClr="000000"/>
                  </a:solidFill>
                </a:ln>
                <a:solidFill>
                  <a:sysClr val="windowText" lastClr="000000"/>
                </a:solidFill>
                <a:cs typeface="AL-Mohanad Bold" pitchFamily="2" charset="-78"/>
              </a:rPr>
              <a:t>التاجر بالتعويض استناداً إلى المسؤولية غير العقدية عن الأخطاء العمدية التي يرتكبها بمناسبة مباشرة تجارته كالتزام </a:t>
            </a:r>
            <a:r>
              <a:rPr lang="ar-SA" sz="2800" b="1" dirty="0" smtClean="0">
                <a:ln>
                  <a:solidFill>
                    <a:sysClr val="windowText" lastClr="000000"/>
                  </a:solidFill>
                </a:ln>
                <a:solidFill>
                  <a:sysClr val="windowText" lastClr="000000"/>
                </a:solidFill>
                <a:cs typeface="AL-Mohanad Bold" pitchFamily="2" charset="-78"/>
              </a:rPr>
              <a:t>التاجر بالتعويض </a:t>
            </a:r>
            <a:r>
              <a:rPr lang="ar-SA" sz="2800" b="1" dirty="0">
                <a:ln>
                  <a:solidFill>
                    <a:sysClr val="windowText" lastClr="000000"/>
                  </a:solidFill>
                </a:ln>
                <a:solidFill>
                  <a:sysClr val="windowText" lastClr="000000"/>
                </a:solidFill>
                <a:cs typeface="AL-Mohanad Bold" pitchFamily="2" charset="-78"/>
              </a:rPr>
              <a:t>عن أعمال المنافسة غير المشروعة </a:t>
            </a:r>
            <a:r>
              <a:rPr lang="ar-SA" sz="2800" b="1" dirty="0" smtClean="0">
                <a:ln>
                  <a:solidFill>
                    <a:sysClr val="windowText" lastClr="000000"/>
                  </a:solidFill>
                </a:ln>
                <a:solidFill>
                  <a:sysClr val="windowText" lastClr="000000"/>
                </a:solidFill>
                <a:cs typeface="AL-Mohanad Bold" pitchFamily="2" charset="-78"/>
              </a:rPr>
              <a:t>كتقليد </a:t>
            </a:r>
            <a:r>
              <a:rPr lang="ar-SA" sz="2800" b="1" dirty="0">
                <a:ln>
                  <a:solidFill>
                    <a:sysClr val="windowText" lastClr="000000"/>
                  </a:solidFill>
                </a:ln>
                <a:solidFill>
                  <a:sysClr val="windowText" lastClr="000000"/>
                </a:solidFill>
                <a:cs typeface="AL-Mohanad Bold" pitchFamily="2" charset="-78"/>
              </a:rPr>
              <a:t>علامه تجارية مملوكة للغير.</a:t>
            </a:r>
          </a:p>
          <a:p>
            <a:pPr>
              <a:defRPr/>
            </a:pPr>
            <a:r>
              <a:rPr lang="ar-SA" sz="2800" dirty="0">
                <a:ln>
                  <a:solidFill>
                    <a:sysClr val="windowText" lastClr="000000"/>
                  </a:solidFill>
                </a:ln>
                <a:solidFill>
                  <a:sysClr val="windowText" lastClr="000000"/>
                </a:solidFill>
              </a:rPr>
              <a:t> </a:t>
            </a:r>
            <a:r>
              <a:rPr lang="ar-SA" sz="2800" b="1" dirty="0" smtClean="0">
                <a:ln>
                  <a:solidFill>
                    <a:sysClr val="windowText" lastClr="000000"/>
                  </a:solidFill>
                </a:ln>
                <a:solidFill>
                  <a:srgbClr val="C0504D"/>
                </a:solidFill>
                <a:cs typeface="AL-Mohanad Bold" pitchFamily="2" charset="-78"/>
              </a:rPr>
              <a:t>ب-التعويض عن الفعل </a:t>
            </a:r>
            <a:r>
              <a:rPr lang="ar-SA" sz="2800" b="1" dirty="0">
                <a:ln>
                  <a:solidFill>
                    <a:sysClr val="windowText" lastClr="000000"/>
                  </a:solidFill>
                </a:ln>
                <a:solidFill>
                  <a:srgbClr val="C0504D"/>
                </a:solidFill>
                <a:cs typeface="AL-Mohanad Bold" pitchFamily="2" charset="-78"/>
              </a:rPr>
              <a:t>النافع</a:t>
            </a:r>
            <a:r>
              <a:rPr lang="ar-SA" sz="2800" b="1" dirty="0">
                <a:ln>
                  <a:solidFill>
                    <a:sysClr val="windowText" lastClr="000000"/>
                  </a:solidFill>
                </a:ln>
                <a:solidFill>
                  <a:sysClr val="windowText" lastClr="000000"/>
                </a:solidFill>
                <a:cs typeface="AL-Mohanad Bold" pitchFamily="2" charset="-78"/>
              </a:rPr>
              <a:t>: يتكون هذا </a:t>
            </a:r>
            <a:r>
              <a:rPr lang="ar-SA" sz="2800" b="1" dirty="0" smtClean="0">
                <a:ln>
                  <a:solidFill>
                    <a:sysClr val="windowText" lastClr="000000"/>
                  </a:solidFill>
                </a:ln>
                <a:solidFill>
                  <a:sysClr val="windowText" lastClr="000000"/>
                </a:solidFill>
                <a:cs typeface="AL-Mohanad Bold" pitchFamily="2" charset="-78"/>
              </a:rPr>
              <a:t>الالتزام </a:t>
            </a:r>
            <a:r>
              <a:rPr lang="ar-SA" sz="2800" b="1" dirty="0">
                <a:ln>
                  <a:solidFill>
                    <a:sysClr val="windowText" lastClr="000000"/>
                  </a:solidFill>
                </a:ln>
                <a:solidFill>
                  <a:sysClr val="windowText" lastClr="000000"/>
                </a:solidFill>
                <a:cs typeface="AL-Mohanad Bold" pitchFamily="2" charset="-78"/>
              </a:rPr>
              <a:t>نتيجة فعل نافع وقع لصالح التاجر كأن دفع أحد عملائه مبلغاً أكثر من المستحق عليه أو قام شخص فضولي بعمل حقق منفعة للتاجر فيكون </a:t>
            </a:r>
            <a:r>
              <a:rPr lang="ar-SA" sz="2800" b="1" dirty="0" smtClean="0">
                <a:ln>
                  <a:solidFill>
                    <a:sysClr val="windowText" lastClr="000000"/>
                  </a:solidFill>
                </a:ln>
                <a:solidFill>
                  <a:sysClr val="windowText" lastClr="000000"/>
                </a:solidFill>
                <a:cs typeface="AL-Mohanad Bold" pitchFamily="2" charset="-78"/>
              </a:rPr>
              <a:t>التزام </a:t>
            </a:r>
            <a:r>
              <a:rPr lang="ar-SA" sz="2800" b="1" dirty="0">
                <a:ln>
                  <a:solidFill>
                    <a:sysClr val="windowText" lastClr="000000"/>
                  </a:solidFill>
                </a:ln>
                <a:solidFill>
                  <a:sysClr val="windowText" lastClr="000000"/>
                </a:solidFill>
                <a:cs typeface="AL-Mohanad Bold" pitchFamily="2" charset="-78"/>
              </a:rPr>
              <a:t>التاجر بدفع غير المستحق للعميل والفضولي </a:t>
            </a:r>
            <a:r>
              <a:rPr lang="ar-SA" sz="2800" b="1" dirty="0" smtClean="0">
                <a:ln>
                  <a:solidFill>
                    <a:sysClr val="windowText" lastClr="000000"/>
                  </a:solidFill>
                </a:ln>
                <a:solidFill>
                  <a:sysClr val="windowText" lastClr="000000"/>
                </a:solidFill>
                <a:cs typeface="AL-Mohanad Bold" pitchFamily="2" charset="-78"/>
              </a:rPr>
              <a:t>التزاما </a:t>
            </a:r>
            <a:r>
              <a:rPr lang="ar-SA" sz="2800" b="1" dirty="0">
                <a:ln>
                  <a:solidFill>
                    <a:sysClr val="windowText" lastClr="000000"/>
                  </a:solidFill>
                </a:ln>
                <a:solidFill>
                  <a:sysClr val="windowText" lastClr="000000"/>
                </a:solidFill>
                <a:cs typeface="AL-Mohanad Bold" pitchFamily="2" charset="-78"/>
              </a:rPr>
              <a:t>تجارياً لأنه تعلق بشؤون تجارته .</a:t>
            </a:r>
          </a:p>
          <a:p>
            <a:pPr>
              <a:defRPr/>
            </a:pPr>
            <a:endParaRPr lang="en-US" sz="2800" dirty="0" smtClean="0">
              <a:ln>
                <a:solidFill>
                  <a:sysClr val="windowText" lastClr="000000"/>
                </a:solidFill>
              </a:ln>
              <a:solidFill>
                <a:sysClr val="windowText" lastClr="000000"/>
              </a:solidFill>
              <a:cs typeface="AL-Mohanad Bold" pitchFamily="2" charset="-78"/>
            </a:endParaRPr>
          </a:p>
          <a:p>
            <a:pPr>
              <a:defRPr/>
            </a:pPr>
            <a:endParaRPr lang="en-US" sz="2800" dirty="0">
              <a:ln>
                <a:solidFill>
                  <a:sysClr val="windowText" lastClr="000000"/>
                </a:solidFill>
              </a:ln>
              <a:solidFill>
                <a:sysClr val="windowText" lastClr="000000"/>
              </a:solidFill>
            </a:endParaRPr>
          </a:p>
        </p:txBody>
      </p:sp>
    </p:spTree>
    <p:extLst>
      <p:ext uri="{BB962C8B-B14F-4D97-AF65-F5344CB8AC3E}">
        <p14:creationId xmlns="" xmlns:p14="http://schemas.microsoft.com/office/powerpoint/2010/main" val="16367876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15581" y="4267149"/>
            <a:ext cx="9577063" cy="11430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lvl="1">
              <a:buFont typeface="Arial" pitchFamily="34" charset="0"/>
              <a:buChar char="•"/>
              <a:defRPr/>
            </a:pPr>
            <a:r>
              <a:rPr lang="ar-SA" sz="2400" b="1" dirty="0">
                <a:ln>
                  <a:solidFill>
                    <a:sysClr val="windowText" lastClr="000000"/>
                  </a:solidFill>
                </a:ln>
                <a:solidFill>
                  <a:sysClr val="windowText" lastClr="000000"/>
                </a:solidFill>
                <a:cs typeface="AL-Mohanad Bold" pitchFamily="2" charset="-78"/>
              </a:rPr>
              <a:t>العمل التجاري المختلط </a:t>
            </a:r>
            <a:r>
              <a:rPr lang="ar-SA" sz="2400" b="1" dirty="0" smtClean="0">
                <a:ln>
                  <a:solidFill>
                    <a:sysClr val="windowText" lastClr="000000"/>
                  </a:solidFill>
                </a:ln>
                <a:solidFill>
                  <a:sysClr val="windowText" lastClr="000000"/>
                </a:solidFill>
                <a:cs typeface="AL-Mohanad Bold" pitchFamily="2" charset="-78"/>
              </a:rPr>
              <a:t>إذن هو </a:t>
            </a:r>
            <a:r>
              <a:rPr lang="ar-SA" sz="2400" b="1" dirty="0">
                <a:ln>
                  <a:solidFill>
                    <a:sysClr val="windowText" lastClr="000000"/>
                  </a:solidFill>
                </a:ln>
                <a:solidFill>
                  <a:sysClr val="windowText" lastClr="000000"/>
                </a:solidFill>
                <a:cs typeface="AL-Mohanad Bold" pitchFamily="2" charset="-78"/>
              </a:rPr>
              <a:t>العمل الذي يعتبر تجاريا بالنسبة لطرف ومدنيا بالنسبة للطرف </a:t>
            </a:r>
            <a:r>
              <a:rPr lang="ar-SA" sz="2400" b="1" dirty="0" smtClean="0">
                <a:ln>
                  <a:solidFill>
                    <a:sysClr val="windowText" lastClr="000000"/>
                  </a:solidFill>
                </a:ln>
                <a:solidFill>
                  <a:sysClr val="windowText" lastClr="000000"/>
                </a:solidFill>
                <a:cs typeface="AL-Mohanad Bold" pitchFamily="2" charset="-78"/>
              </a:rPr>
              <a:t>الآخر</a:t>
            </a:r>
          </a:p>
          <a:p>
            <a:pPr lvl="1">
              <a:buFont typeface="Arial" pitchFamily="34" charset="0"/>
              <a:buChar char="•"/>
              <a:defRPr/>
            </a:pPr>
            <a:r>
              <a:rPr lang="ar-SA" sz="2400" b="1" dirty="0" smtClean="0">
                <a:ln>
                  <a:solidFill>
                    <a:sysClr val="windowText" lastClr="000000"/>
                  </a:solidFill>
                </a:ln>
                <a:solidFill>
                  <a:sysClr val="windowText" lastClr="000000"/>
                </a:solidFill>
                <a:cs typeface="AL-Mohanad Bold" pitchFamily="2" charset="-78"/>
              </a:rPr>
              <a:t>لا تشكل الأعمال التجارية المختلطة نوعا مستقلا من الأعمال التجارية</a:t>
            </a:r>
            <a:endParaRPr lang="en-US" sz="2400" b="1" dirty="0" smtClean="0">
              <a:ln>
                <a:solidFill>
                  <a:sysClr val="windowText" lastClr="000000"/>
                </a:solidFill>
              </a:ln>
              <a:solidFill>
                <a:sysClr val="windowText" lastClr="000000"/>
              </a:solidFill>
              <a:cs typeface="AL-Mohanad Bold" pitchFamily="2" charset="-78"/>
            </a:endParaRPr>
          </a:p>
          <a:p>
            <a:pPr>
              <a:defRPr/>
            </a:pPr>
            <a:endParaRPr lang="en-US" sz="2400" dirty="0">
              <a:ln>
                <a:solidFill>
                  <a:sysClr val="windowText" lastClr="000000"/>
                </a:solidFill>
              </a:ln>
              <a:solidFill>
                <a:sysClr val="windowText" lastClr="000000"/>
              </a:solidFill>
              <a:cs typeface="AL-Mohanad Bold" pitchFamily="2" charset="-78"/>
            </a:endParaRPr>
          </a:p>
        </p:txBody>
      </p:sp>
      <p:sp>
        <p:nvSpPr>
          <p:cNvPr id="5" name="Rectangle 3"/>
          <p:cNvSpPr txBox="1">
            <a:spLocks noRot="1" noChangeArrowheads="1"/>
          </p:cNvSpPr>
          <p:nvPr/>
        </p:nvSpPr>
        <p:spPr>
          <a:xfrm>
            <a:off x="2524108" y="0"/>
            <a:ext cx="5804338" cy="5486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ln>
                  <a:solidFill>
                    <a:sysClr val="windowText" lastClr="000000"/>
                  </a:solidFill>
                </a:ln>
                <a:solidFill>
                  <a:sysClr val="windowText" lastClr="000000"/>
                </a:solidFill>
                <a:cs typeface="AL-Mohanad Bold" pitchFamily="2" charset="-78"/>
              </a:rPr>
              <a:t>رابعا </a:t>
            </a:r>
            <a:r>
              <a:rPr lang="ar-SA" sz="2800" b="1" dirty="0">
                <a:ln>
                  <a:solidFill>
                    <a:sysClr val="windowText" lastClr="000000"/>
                  </a:solidFill>
                </a:ln>
                <a:solidFill>
                  <a:sysClr val="windowText" lastClr="000000"/>
                </a:solidFill>
                <a:cs typeface="AL-Mohanad Bold" pitchFamily="2" charset="-78"/>
              </a:rPr>
              <a:t>: الأعمال التجارية المختلطة</a:t>
            </a:r>
            <a:endParaRPr lang="en-US" sz="2800" b="1" dirty="0">
              <a:ln>
                <a:solidFill>
                  <a:sysClr val="windowText" lastClr="000000"/>
                </a:solidFill>
              </a:ln>
              <a:solidFill>
                <a:sysClr val="windowText" lastClr="000000"/>
              </a:solidFill>
              <a:cs typeface="AL-Mohanad Bold" pitchFamily="2" charset="-78"/>
            </a:endParaRPr>
          </a:p>
        </p:txBody>
      </p:sp>
      <p:sp>
        <p:nvSpPr>
          <p:cNvPr id="3" name="Rectangle 2"/>
          <p:cNvSpPr/>
          <p:nvPr/>
        </p:nvSpPr>
        <p:spPr>
          <a:xfrm>
            <a:off x="234811" y="836712"/>
            <a:ext cx="9577063" cy="2554545"/>
          </a:xfrm>
          <a:prstGeom prst="rect">
            <a:avLst/>
          </a:prstGeom>
          <a:solidFill>
            <a:srgbClr val="FFFFCC"/>
          </a:solidFill>
        </p:spPr>
        <p:txBody>
          <a:bodyPr wrap="square">
            <a:spAutoFit/>
          </a:bodyPr>
          <a:lstStyle/>
          <a:p>
            <a:pPr algn="just"/>
            <a:r>
              <a:rPr lang="ar-SA" sz="2000" b="1" dirty="0">
                <a:ln>
                  <a:solidFill>
                    <a:sysClr val="windowText" lastClr="000000"/>
                  </a:solidFill>
                </a:ln>
                <a:solidFill>
                  <a:sysClr val="windowText" lastClr="000000"/>
                </a:solidFill>
                <a:latin typeface="Calibri"/>
                <a:cs typeface="AL-Mohanad Bold" pitchFamily="2" charset="-78"/>
              </a:rPr>
              <a:t>يقع العمل القانوني عادة بين شخصين فإن كان تجارياً بالنسبة إلى كل منهما فلا صعوبة في الأمر اذ تطبق بشأنه أحكام القانون التجاري بالنسبة للطرفين. مثال بيع تاجر </a:t>
            </a:r>
            <a:r>
              <a:rPr lang="ar-SA" sz="2000" b="1" dirty="0" smtClean="0">
                <a:ln>
                  <a:solidFill>
                    <a:sysClr val="windowText" lastClr="000000"/>
                  </a:solidFill>
                </a:ln>
                <a:solidFill>
                  <a:sysClr val="windowText" lastClr="000000"/>
                </a:solidFill>
                <a:latin typeface="Calibri"/>
                <a:cs typeface="AL-Mohanad Bold" pitchFamily="2" charset="-78"/>
              </a:rPr>
              <a:t>الجملة </a:t>
            </a:r>
            <a:r>
              <a:rPr lang="ar-SA" sz="2000" b="1" dirty="0">
                <a:ln>
                  <a:solidFill>
                    <a:sysClr val="windowText" lastClr="000000"/>
                  </a:solidFill>
                </a:ln>
                <a:solidFill>
                  <a:sysClr val="windowText" lastClr="000000"/>
                </a:solidFill>
                <a:latin typeface="Calibri"/>
                <a:cs typeface="AL-Mohanad Bold" pitchFamily="2" charset="-78"/>
              </a:rPr>
              <a:t>بضاعته لتاجر التجزئة. اما اذا كان العمل القانوني مدنياً بالنسبة للطرفين فتطبق بشأنه كذلك أحكام القانون المدني بالنسبة لكل منهما، و مثال ذلك قيام أحد الاشخاص باستئجار منزل بقصد السكن.</a:t>
            </a:r>
            <a:endParaRPr lang="ar-SA" sz="2000" b="1" dirty="0" smtClean="0">
              <a:ln>
                <a:solidFill>
                  <a:sysClr val="windowText" lastClr="000000"/>
                </a:solidFill>
              </a:ln>
              <a:solidFill>
                <a:sysClr val="windowText" lastClr="000000"/>
              </a:solidFill>
              <a:latin typeface="Calibri"/>
              <a:cs typeface="AL-Mohanad Bold" pitchFamily="2" charset="-78"/>
            </a:endParaRPr>
          </a:p>
          <a:p>
            <a:pPr algn="just"/>
            <a:r>
              <a:rPr lang="ar-SA" sz="2000" b="1" dirty="0">
                <a:ln>
                  <a:solidFill>
                    <a:sysClr val="windowText" lastClr="000000"/>
                  </a:solidFill>
                </a:ln>
                <a:solidFill>
                  <a:sysClr val="windowText" lastClr="000000"/>
                </a:solidFill>
                <a:latin typeface="Calibri"/>
                <a:cs typeface="AL-Mohanad Bold" pitchFamily="2" charset="-78"/>
              </a:rPr>
              <a:t>هو العمل الذي يتم بين طرفين يكون لأحدهما عمل تجاري وللأخر عمل مدني وقد يكون أحد طرفيه تاجر والأخر غير تاجر أو يكون الطرفين </a:t>
            </a:r>
            <a:r>
              <a:rPr lang="ar-SA" sz="2000" b="1" dirty="0" smtClean="0">
                <a:ln>
                  <a:solidFill>
                    <a:sysClr val="windowText" lastClr="000000"/>
                  </a:solidFill>
                </a:ln>
                <a:solidFill>
                  <a:sysClr val="windowText" lastClr="000000"/>
                </a:solidFill>
                <a:latin typeface="Calibri"/>
                <a:cs typeface="AL-Mohanad Bold" pitchFamily="2" charset="-78"/>
              </a:rPr>
              <a:t>تجار. </a:t>
            </a:r>
            <a:r>
              <a:rPr lang="ar-SA" sz="2000" b="1" dirty="0">
                <a:ln>
                  <a:solidFill>
                    <a:sysClr val="windowText" lastClr="000000"/>
                  </a:solidFill>
                </a:ln>
                <a:solidFill>
                  <a:sysClr val="windowText" lastClr="000000"/>
                </a:solidFill>
                <a:latin typeface="Calibri"/>
                <a:cs typeface="AL-Mohanad Bold" pitchFamily="2" charset="-78"/>
              </a:rPr>
              <a:t>ويخضع هذا النوع من العمل لنظام مزدوج فتطبق أحكام النظام المدني على الطرف الذي يعد العمل بالنسبة له مدني ويطبق أحكام النظام التجاري على الطرف الذي يعد العمل بالنسبة له عمل </a:t>
            </a:r>
            <a:r>
              <a:rPr lang="ar-SA" sz="2000" b="1" dirty="0" smtClean="0">
                <a:ln>
                  <a:solidFill>
                    <a:sysClr val="windowText" lastClr="000000"/>
                  </a:solidFill>
                </a:ln>
                <a:solidFill>
                  <a:sysClr val="windowText" lastClr="000000"/>
                </a:solidFill>
                <a:latin typeface="Calibri"/>
                <a:cs typeface="AL-Mohanad Bold" pitchFamily="2" charset="-78"/>
              </a:rPr>
              <a:t>تجاري</a:t>
            </a:r>
            <a:r>
              <a:rPr lang="ar-SA" sz="2000" b="1" dirty="0">
                <a:ln>
                  <a:solidFill>
                    <a:sysClr val="windowText" lastClr="000000"/>
                  </a:solidFill>
                </a:ln>
                <a:solidFill>
                  <a:sysClr val="windowText" lastClr="000000"/>
                </a:solidFill>
                <a:latin typeface="Calibri"/>
                <a:cs typeface="AL-Mohanad Bold" pitchFamily="2" charset="-78"/>
              </a:rPr>
              <a:t>. ومثال ذلك بيع </a:t>
            </a:r>
            <a:r>
              <a:rPr lang="ar-SA" sz="2000" b="1" dirty="0" smtClean="0">
                <a:ln>
                  <a:solidFill>
                    <a:sysClr val="windowText" lastClr="000000"/>
                  </a:solidFill>
                </a:ln>
                <a:solidFill>
                  <a:sysClr val="windowText" lastClr="000000"/>
                </a:solidFill>
                <a:latin typeface="Calibri"/>
                <a:cs typeface="AL-Mohanad Bold" pitchFamily="2" charset="-78"/>
              </a:rPr>
              <a:t>تاجر التجزئة </a:t>
            </a:r>
            <a:r>
              <a:rPr lang="ar-SA" sz="2000" b="1" dirty="0">
                <a:ln>
                  <a:solidFill>
                    <a:sysClr val="windowText" lastClr="000000"/>
                  </a:solidFill>
                </a:ln>
                <a:solidFill>
                  <a:sysClr val="windowText" lastClr="000000"/>
                </a:solidFill>
                <a:latin typeface="Calibri"/>
                <a:cs typeface="AL-Mohanad Bold" pitchFamily="2" charset="-78"/>
              </a:rPr>
              <a:t>سلعاً للمستهلكين، وبيع المزارع محصولاته لأحد التجار، وبيع المؤلف حقوق الطبع والنشر للناشر... فالعمل يعتبر في جميع الحالات مدنياً بالنسبة الى طرف وهو المستهلك والمزارع والمسافر، وتجارياً بالنسبة للطرف الآخر وهو التاجر والناقل ورب </a:t>
            </a:r>
            <a:r>
              <a:rPr lang="ar-SA" sz="2000" b="1" dirty="0" smtClean="0">
                <a:ln>
                  <a:solidFill>
                    <a:sysClr val="windowText" lastClr="000000"/>
                  </a:solidFill>
                </a:ln>
                <a:solidFill>
                  <a:sysClr val="windowText" lastClr="000000"/>
                </a:solidFill>
                <a:latin typeface="Calibri"/>
                <a:cs typeface="AL-Mohanad Bold" pitchFamily="2" charset="-78"/>
              </a:rPr>
              <a:t>العمل.</a:t>
            </a:r>
            <a:endParaRPr lang="en-US" sz="2000" b="1" dirty="0">
              <a:ln>
                <a:solidFill>
                  <a:sysClr val="windowText" lastClr="000000"/>
                </a:solidFill>
              </a:ln>
              <a:solidFill>
                <a:sysClr val="windowText" lastClr="000000"/>
              </a:solidFill>
              <a:latin typeface="Calibri"/>
              <a:cs typeface="AL-Mohanad Bold" pitchFamily="2" charset="-78"/>
            </a:endParaRPr>
          </a:p>
        </p:txBody>
      </p:sp>
    </p:spTree>
    <p:extLst>
      <p:ext uri="{BB962C8B-B14F-4D97-AF65-F5344CB8AC3E}">
        <p14:creationId xmlns="" xmlns:p14="http://schemas.microsoft.com/office/powerpoint/2010/main" val="36437379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4"/>
          <p:cNvSpPr>
            <a:spLocks noGrp="1"/>
          </p:cNvSpPr>
          <p:nvPr>
            <p:ph type="ctrTitle"/>
          </p:nvPr>
        </p:nvSpPr>
        <p:spPr>
          <a:xfrm>
            <a:off x="1666852" y="2130492"/>
            <a:ext cx="6500858" cy="1441383"/>
          </a:xfrm>
        </p:spPr>
        <p:txBody>
          <a:bodyPr>
            <a:noAutofit/>
          </a:bodyPr>
          <a:lstStyle/>
          <a:p>
            <a:pPr rtl="1" eaLnBrk="1" hangingPunct="1"/>
            <a:r>
              <a:rPr lang="en-US" sz="3200" b="1" spc="-150" dirty="0" smtClean="0">
                <a:solidFill>
                  <a:srgbClr val="376092"/>
                </a:solidFill>
                <a:latin typeface="ae_AlMateen" pitchFamily="2" charset="-78"/>
                <a:cs typeface="ae_AlMateen" pitchFamily="2" charset="-78"/>
              </a:rPr>
              <a:t> </a:t>
            </a:r>
            <a:r>
              <a:rPr lang="ar-SA" sz="3200" b="1" spc="-150" dirty="0" smtClean="0">
                <a:solidFill>
                  <a:srgbClr val="376092"/>
                </a:solidFill>
                <a:latin typeface="ae_AlMateen" pitchFamily="2" charset="-78"/>
                <a:cs typeface="ae_AlMateen" pitchFamily="2" charset="-78"/>
              </a:rPr>
              <a:t>المحاضرة الرابعة: أنواع الأعمال التجارية (</a:t>
            </a:r>
            <a:r>
              <a:rPr lang="ar-SA" sz="2400" b="1" spc="-150" dirty="0" smtClean="0">
                <a:solidFill>
                  <a:srgbClr val="376092"/>
                </a:solidFill>
                <a:latin typeface="ae_AlMateen" pitchFamily="2" charset="-78"/>
                <a:cs typeface="ae_AlMateen" pitchFamily="2" charset="-78"/>
              </a:rPr>
              <a:t>║</a:t>
            </a:r>
            <a:r>
              <a:rPr lang="ar-SA" sz="3200" b="1" spc="-150" dirty="0" smtClean="0">
                <a:solidFill>
                  <a:srgbClr val="376092"/>
                </a:solidFill>
                <a:latin typeface="ae_AlMateen" pitchFamily="2" charset="-78"/>
                <a:cs typeface="ae_AlMateen" pitchFamily="2" charset="-78"/>
              </a:rPr>
              <a:t>)</a:t>
            </a:r>
            <a:r>
              <a:rPr lang="en-US" sz="3200" b="1" dirty="0" smtClean="0">
                <a:ln>
                  <a:solidFill>
                    <a:sysClr val="windowText" lastClr="000000"/>
                  </a:solidFill>
                </a:ln>
                <a:solidFill>
                  <a:schemeClr val="tx1"/>
                </a:solidFill>
                <a:cs typeface="AL-Mohanad Bold"/>
              </a:rPr>
              <a:t/>
            </a:r>
            <a:br>
              <a:rPr lang="en-US" sz="3200" b="1" dirty="0" smtClean="0">
                <a:ln>
                  <a:solidFill>
                    <a:sysClr val="windowText" lastClr="000000"/>
                  </a:solidFill>
                </a:ln>
                <a:solidFill>
                  <a:schemeClr val="tx1"/>
                </a:solidFill>
                <a:cs typeface="AL-Mohanad Bold"/>
              </a:rPr>
            </a:br>
            <a:r>
              <a:rPr lang="ar-SA" sz="3200" b="1" spc="-150" dirty="0" smtClean="0">
                <a:solidFill>
                  <a:srgbClr val="376092"/>
                </a:solidFill>
                <a:latin typeface="ae_AlMateen" pitchFamily="2" charset="-78"/>
                <a:cs typeface="ae_AlMateen" pitchFamily="2" charset="-78"/>
              </a:rPr>
              <a:t>الأعمال التجارية بطريق المقاولة، بالتبعية، المختلطة</a:t>
            </a:r>
            <a:br>
              <a:rPr lang="ar-SA" sz="3200" b="1" spc="-150" dirty="0" smtClean="0">
                <a:solidFill>
                  <a:srgbClr val="376092"/>
                </a:solidFill>
                <a:latin typeface="ae_AlMateen" pitchFamily="2" charset="-78"/>
                <a:cs typeface="ae_AlMateen" pitchFamily="2" charset="-78"/>
              </a:rPr>
            </a:br>
            <a:endParaRPr lang="en-US" sz="3200" b="1" spc="-150" dirty="0" smtClean="0">
              <a:solidFill>
                <a:srgbClr val="376092"/>
              </a:solidFill>
              <a:latin typeface="ae_AlMateen" pitchFamily="2" charset="-78"/>
              <a:cs typeface="ae_AlMateen" pitchFamily="2" charset="-78"/>
            </a:endParaRPr>
          </a:p>
        </p:txBody>
      </p:sp>
      <p:sp>
        <p:nvSpPr>
          <p:cNvPr id="6148" name="Slide Number Placeholder 3"/>
          <p:cNvSpPr>
            <a:spLocks noGrp="1"/>
          </p:cNvSpPr>
          <p:nvPr>
            <p:ph type="sldNum" sz="quarter" idx="10"/>
          </p:nvPr>
        </p:nvSpPr>
        <p:spPr bwMode="auto">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7591328" y="2714315"/>
            <a:ext cx="2122050" cy="151159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sysClr val="windowText" lastClr="000000"/>
                </a:solidFill>
                <a:cs typeface="AL-Mohanad Bold" pitchFamily="2" charset="-78"/>
              </a:rPr>
              <a:t>الصفة المدنية للمدعي تعطيه الخيار بين إقامة الدعوي أمام المحكمة التجارية أو المحكمة المدنية. </a:t>
            </a:r>
            <a:endParaRPr lang="en-US" sz="2000" dirty="0">
              <a:ln>
                <a:solidFill>
                  <a:sysClr val="windowText" lastClr="000000"/>
                </a:solidFill>
              </a:ln>
              <a:solidFill>
                <a:sysClr val="windowText" lastClr="000000"/>
              </a:solidFill>
              <a:cs typeface="AL-Mohanad Bold" pitchFamily="2" charset="-78"/>
            </a:endParaRPr>
          </a:p>
        </p:txBody>
      </p:sp>
      <p:sp>
        <p:nvSpPr>
          <p:cNvPr id="3" name="Rectangle 3"/>
          <p:cNvSpPr txBox="1">
            <a:spLocks noRot="1" noChangeArrowheads="1"/>
          </p:cNvSpPr>
          <p:nvPr/>
        </p:nvSpPr>
        <p:spPr>
          <a:xfrm>
            <a:off x="5308605" y="2747563"/>
            <a:ext cx="2138707" cy="151159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sysClr val="windowText" lastClr="000000"/>
                </a:solidFill>
                <a:cs typeface="AL-Mohanad Bold" pitchFamily="2" charset="-78"/>
              </a:rPr>
              <a:t>تطبق قواعد الإثبات التجارية علي من يعتبر العمل تجاريا بالنسبة له وتطبق قواعد الإثبات المدنية علي من يعتبر العمل مدنيا بالنسبة له. </a:t>
            </a:r>
            <a:endParaRPr lang="en-US" sz="2000" b="1" dirty="0">
              <a:ln>
                <a:solidFill>
                  <a:sysClr val="windowText" lastClr="000000"/>
                </a:solidFill>
              </a:ln>
              <a:solidFill>
                <a:sysClr val="windowText" lastClr="000000"/>
              </a:solidFill>
              <a:cs typeface="AL-Mohanad Bold" pitchFamily="2" charset="-78"/>
            </a:endParaRPr>
          </a:p>
        </p:txBody>
      </p:sp>
      <p:sp>
        <p:nvSpPr>
          <p:cNvPr id="5" name="Rectangle 3"/>
          <p:cNvSpPr txBox="1">
            <a:spLocks noRot="1" noChangeArrowheads="1"/>
          </p:cNvSpPr>
          <p:nvPr/>
        </p:nvSpPr>
        <p:spPr>
          <a:xfrm>
            <a:off x="7591328" y="1759594"/>
            <a:ext cx="1562418"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a:ln>
                  <a:solidFill>
                    <a:sysClr val="windowText" lastClr="000000"/>
                  </a:solidFill>
                </a:ln>
                <a:solidFill>
                  <a:sysClr val="windowText" lastClr="000000"/>
                </a:solidFill>
                <a:cs typeface="AL-Mohanad Bold" pitchFamily="2" charset="-78"/>
              </a:rPr>
              <a:t>أولا :</a:t>
            </a:r>
            <a:r>
              <a:rPr lang="ar-SA" sz="2000" b="1" dirty="0" smtClean="0">
                <a:ln>
                  <a:solidFill>
                    <a:sysClr val="windowText" lastClr="000000"/>
                  </a:solidFill>
                </a:ln>
                <a:solidFill>
                  <a:sysClr val="windowText" lastClr="000000"/>
                </a:solidFill>
                <a:cs typeface="AL-Mohanad Bold" pitchFamily="2" charset="-78"/>
              </a:rPr>
              <a:t>الاختصاص</a:t>
            </a:r>
            <a:endParaRPr lang="en-US" sz="2400" b="1" dirty="0">
              <a:ln>
                <a:solidFill>
                  <a:sysClr val="windowText" lastClr="000000"/>
                </a:solidFill>
              </a:ln>
              <a:solidFill>
                <a:sysClr val="windowText" lastClr="000000"/>
              </a:solidFill>
              <a:cs typeface="AL-Mohanad Bold" pitchFamily="2" charset="-78"/>
            </a:endParaRPr>
          </a:p>
        </p:txBody>
      </p:sp>
      <p:sp>
        <p:nvSpPr>
          <p:cNvPr id="6" name="Rectangle 3"/>
          <p:cNvSpPr txBox="1">
            <a:spLocks noRot="1" noChangeArrowheads="1"/>
          </p:cNvSpPr>
          <p:nvPr/>
        </p:nvSpPr>
        <p:spPr>
          <a:xfrm>
            <a:off x="5308605" y="1801613"/>
            <a:ext cx="182163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a:ln>
                  <a:solidFill>
                    <a:sysClr val="windowText" lastClr="000000"/>
                  </a:solidFill>
                </a:ln>
                <a:solidFill>
                  <a:sysClr val="windowText" lastClr="000000"/>
                </a:solidFill>
                <a:cs typeface="AL-Mohanad Bold" pitchFamily="2" charset="-78"/>
              </a:rPr>
              <a:t>ثانيا :</a:t>
            </a:r>
            <a:r>
              <a:rPr lang="ar-SA" sz="2400" b="1" dirty="0" smtClean="0">
                <a:ln>
                  <a:solidFill>
                    <a:sysClr val="windowText" lastClr="000000"/>
                  </a:solidFill>
                </a:ln>
                <a:solidFill>
                  <a:sysClr val="windowText" lastClr="000000"/>
                </a:solidFill>
                <a:cs typeface="AL-Mohanad Bold" pitchFamily="2" charset="-78"/>
              </a:rPr>
              <a:t>الإثبات</a:t>
            </a:r>
            <a:endParaRPr lang="en-US" sz="2400" b="1" dirty="0">
              <a:ln>
                <a:solidFill>
                  <a:sysClr val="windowText" lastClr="000000"/>
                </a:solidFill>
              </a:ln>
              <a:solidFill>
                <a:sysClr val="windowText" lastClr="000000"/>
              </a:solidFill>
              <a:cs typeface="AL-Mohanad Bold" pitchFamily="2" charset="-78"/>
            </a:endParaRPr>
          </a:p>
        </p:txBody>
      </p:sp>
      <p:sp>
        <p:nvSpPr>
          <p:cNvPr id="7" name="Rectangle 3"/>
          <p:cNvSpPr txBox="1">
            <a:spLocks noRot="1" noChangeArrowheads="1"/>
          </p:cNvSpPr>
          <p:nvPr/>
        </p:nvSpPr>
        <p:spPr>
          <a:xfrm>
            <a:off x="2572461" y="0"/>
            <a:ext cx="4821303" cy="40466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400" b="1" dirty="0">
                <a:ln>
                  <a:solidFill>
                    <a:sysClr val="windowText" lastClr="000000"/>
                  </a:solidFill>
                </a:ln>
                <a:solidFill>
                  <a:sysClr val="windowText" lastClr="000000"/>
                </a:solidFill>
                <a:cs typeface="AL-Mohanad Bold" pitchFamily="2" charset="-78"/>
              </a:rPr>
              <a:t>النظام</a:t>
            </a:r>
            <a:r>
              <a:rPr lang="ar-SA" sz="2800" b="1" dirty="0">
                <a:ln>
                  <a:solidFill>
                    <a:sysClr val="windowText" lastClr="000000"/>
                  </a:solidFill>
                </a:ln>
                <a:solidFill>
                  <a:sysClr val="windowText" lastClr="000000"/>
                </a:solidFill>
                <a:cs typeface="AL-Mohanad Bold" pitchFamily="2" charset="-78"/>
              </a:rPr>
              <a:t> </a:t>
            </a:r>
            <a:r>
              <a:rPr lang="ar-SA" sz="2400" b="1" dirty="0">
                <a:ln>
                  <a:solidFill>
                    <a:sysClr val="windowText" lastClr="000000"/>
                  </a:solidFill>
                </a:ln>
                <a:solidFill>
                  <a:sysClr val="windowText" lastClr="000000"/>
                </a:solidFill>
                <a:cs typeface="AL-Mohanad Bold" pitchFamily="2" charset="-78"/>
              </a:rPr>
              <a:t>القانوني</a:t>
            </a:r>
            <a:r>
              <a:rPr lang="ar-SA" sz="2800" b="1" dirty="0">
                <a:ln>
                  <a:solidFill>
                    <a:sysClr val="windowText" lastClr="000000"/>
                  </a:solidFill>
                </a:ln>
                <a:solidFill>
                  <a:sysClr val="windowText" lastClr="000000"/>
                </a:solidFill>
                <a:cs typeface="AL-Mohanad Bold" pitchFamily="2" charset="-78"/>
              </a:rPr>
              <a:t> للأعمال التجارية المختلطة</a:t>
            </a:r>
            <a:endParaRPr lang="en-US" sz="2800" dirty="0">
              <a:ln>
                <a:solidFill>
                  <a:sysClr val="windowText" lastClr="000000"/>
                </a:solidFill>
              </a:ln>
              <a:solidFill>
                <a:sysClr val="windowText" lastClr="000000"/>
              </a:solidFill>
              <a:cs typeface="AL-Mohanad Bold" pitchFamily="2" charset="-78"/>
            </a:endParaRPr>
          </a:p>
          <a:p>
            <a:pPr>
              <a:defRPr/>
            </a:pPr>
            <a:r>
              <a:rPr lang="ar-SA" sz="2800" dirty="0">
                <a:ln>
                  <a:solidFill>
                    <a:sysClr val="windowText" lastClr="000000"/>
                  </a:solidFill>
                </a:ln>
                <a:solidFill>
                  <a:sysClr val="windowText" lastClr="000000"/>
                </a:solidFill>
              </a:rPr>
              <a:t> </a:t>
            </a:r>
            <a:endParaRPr lang="en-US" sz="2800" dirty="0">
              <a:ln>
                <a:solidFill>
                  <a:sysClr val="windowText" lastClr="000000"/>
                </a:solidFill>
              </a:ln>
              <a:solidFill>
                <a:sysClr val="windowText" lastClr="000000"/>
              </a:solidFill>
            </a:endParaRPr>
          </a:p>
        </p:txBody>
      </p:sp>
      <p:sp>
        <p:nvSpPr>
          <p:cNvPr id="8" name="Rectangle 3"/>
          <p:cNvSpPr txBox="1">
            <a:spLocks noRot="1" noChangeArrowheads="1"/>
          </p:cNvSpPr>
          <p:nvPr/>
        </p:nvSpPr>
        <p:spPr>
          <a:xfrm>
            <a:off x="2358318" y="548680"/>
            <a:ext cx="5137428" cy="52172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sysClr val="windowText" lastClr="000000"/>
                </a:solidFill>
                <a:cs typeface="AL-Mohanad Bold" pitchFamily="2" charset="-78"/>
              </a:rPr>
              <a:t>تخضع هذه الأعمال لنظام قانوني </a:t>
            </a:r>
            <a:r>
              <a:rPr lang="ar-SA" sz="2000" b="1" dirty="0" smtClean="0">
                <a:ln>
                  <a:solidFill>
                    <a:sysClr val="windowText" lastClr="000000"/>
                  </a:solidFill>
                </a:ln>
                <a:solidFill>
                  <a:sysClr val="windowText" lastClr="000000"/>
                </a:solidFill>
                <a:cs typeface="AL-Mohanad Bold" pitchFamily="2" charset="-78"/>
              </a:rPr>
              <a:t>مزدوج. ويثير </a:t>
            </a:r>
            <a:r>
              <a:rPr lang="ar-SA" sz="2000" b="1" dirty="0">
                <a:ln>
                  <a:solidFill>
                    <a:sysClr val="windowText" lastClr="000000"/>
                  </a:solidFill>
                </a:ln>
                <a:solidFill>
                  <a:sysClr val="windowText" lastClr="000000"/>
                </a:solidFill>
                <a:cs typeface="AL-Mohanad Bold" pitchFamily="2" charset="-78"/>
              </a:rPr>
              <a:t>ذلك الصعوبات </a:t>
            </a:r>
            <a:r>
              <a:rPr lang="ar-SA" sz="2000" b="1" dirty="0" smtClean="0">
                <a:ln>
                  <a:solidFill>
                    <a:sysClr val="windowText" lastClr="000000"/>
                  </a:solidFill>
                </a:ln>
                <a:solidFill>
                  <a:sysClr val="windowText" lastClr="000000"/>
                </a:solidFill>
                <a:cs typeface="AL-Mohanad Bold" pitchFamily="2" charset="-78"/>
              </a:rPr>
              <a:t>الآتية</a:t>
            </a:r>
            <a:endParaRPr lang="en-US" sz="2000" b="1" dirty="0">
              <a:ln>
                <a:solidFill>
                  <a:sysClr val="windowText" lastClr="000000"/>
                </a:solidFill>
              </a:ln>
              <a:solidFill>
                <a:sysClr val="windowText" lastClr="000000"/>
              </a:solidFill>
              <a:cs typeface="AL-Mohanad Bold" pitchFamily="2" charset="-78"/>
            </a:endParaRPr>
          </a:p>
        </p:txBody>
      </p:sp>
      <p:cxnSp>
        <p:nvCxnSpPr>
          <p:cNvPr id="11" name="رابط كسهم مستقيم 10"/>
          <p:cNvCxnSpPr>
            <a:stCxn id="6" idx="2"/>
          </p:cNvCxnSpPr>
          <p:nvPr/>
        </p:nvCxnSpPr>
        <p:spPr>
          <a:xfrm>
            <a:off x="6219422" y="2515993"/>
            <a:ext cx="17879" cy="2504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flipH="1">
            <a:off x="8366599" y="2464282"/>
            <a:ext cx="5938" cy="250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ectangle 3"/>
          <p:cNvSpPr txBox="1">
            <a:spLocks noRot="1" noChangeArrowheads="1"/>
          </p:cNvSpPr>
          <p:nvPr/>
        </p:nvSpPr>
        <p:spPr>
          <a:xfrm>
            <a:off x="230054" y="1749902"/>
            <a:ext cx="195260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a:ln>
                  <a:solidFill>
                    <a:sysClr val="windowText" lastClr="000000"/>
                  </a:solidFill>
                </a:ln>
                <a:solidFill>
                  <a:sysClr val="windowText" lastClr="000000"/>
                </a:solidFill>
                <a:cs typeface="AL-Mohanad Bold" pitchFamily="2" charset="-78"/>
              </a:rPr>
              <a:t>ثالثا : الرهن </a:t>
            </a:r>
            <a:r>
              <a:rPr lang="ar-SA" sz="2400" b="1" dirty="0" smtClean="0">
                <a:ln>
                  <a:solidFill>
                    <a:sysClr val="windowText" lastClr="000000"/>
                  </a:solidFill>
                </a:ln>
                <a:solidFill>
                  <a:sysClr val="windowText" lastClr="000000"/>
                </a:solidFill>
                <a:cs typeface="AL-Mohanad Bold" pitchFamily="2" charset="-78"/>
              </a:rPr>
              <a:t>التجاري</a:t>
            </a:r>
            <a:endParaRPr lang="en-US" sz="2400" b="1" dirty="0">
              <a:ln>
                <a:solidFill>
                  <a:sysClr val="windowText" lastClr="000000"/>
                </a:solidFill>
              </a:ln>
              <a:solidFill>
                <a:sysClr val="windowText" lastClr="000000"/>
              </a:solidFill>
              <a:cs typeface="AL-Mohanad Bold" pitchFamily="2" charset="-78"/>
            </a:endParaRPr>
          </a:p>
        </p:txBody>
      </p:sp>
      <p:sp>
        <p:nvSpPr>
          <p:cNvPr id="25" name="Rectangle 3"/>
          <p:cNvSpPr txBox="1">
            <a:spLocks noRot="1" noChangeArrowheads="1"/>
          </p:cNvSpPr>
          <p:nvPr/>
        </p:nvSpPr>
        <p:spPr>
          <a:xfrm>
            <a:off x="-16833" y="2641219"/>
            <a:ext cx="5241032" cy="215484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b="1" dirty="0">
                <a:ln>
                  <a:solidFill>
                    <a:sysClr val="windowText" lastClr="000000"/>
                  </a:solidFill>
                </a:ln>
                <a:solidFill>
                  <a:sysClr val="windowText" lastClr="000000"/>
                </a:solidFill>
                <a:cs typeface="AL-Mohanad Bold" pitchFamily="2" charset="-78"/>
              </a:rPr>
              <a:t>قد يصعب في بعض الحالات تجزئة العمل المختلط إلي جانب تجاري يخضع للقواعد التجارية وجانب مدني يخضع للقواعد المدنية </a:t>
            </a:r>
            <a:r>
              <a:rPr lang="ar-SA" b="1" dirty="0" smtClean="0">
                <a:ln>
                  <a:solidFill>
                    <a:sysClr val="windowText" lastClr="000000"/>
                  </a:solidFill>
                </a:ln>
                <a:solidFill>
                  <a:sysClr val="windowText" lastClr="000000"/>
                </a:solidFill>
                <a:cs typeface="AL-Mohanad Bold" pitchFamily="2" charset="-78"/>
              </a:rPr>
              <a:t>. </a:t>
            </a:r>
            <a:r>
              <a:rPr lang="ar-SA" b="1" dirty="0">
                <a:ln>
                  <a:solidFill>
                    <a:sysClr val="windowText" lastClr="000000"/>
                  </a:solidFill>
                </a:ln>
                <a:solidFill>
                  <a:sysClr val="windowText" lastClr="000000"/>
                </a:solidFill>
                <a:cs typeface="AL-Mohanad Bold" pitchFamily="2" charset="-78"/>
              </a:rPr>
              <a:t>وهذا هو الحال في عقد الرهن حيث تختلف طرق إثبات العقد وتنفيذه بحسب ما إذا كان الرهن مدنيا أو </a:t>
            </a:r>
            <a:r>
              <a:rPr lang="ar-SA" b="1" dirty="0" smtClean="0">
                <a:ln>
                  <a:solidFill>
                    <a:sysClr val="windowText" lastClr="000000"/>
                  </a:solidFill>
                </a:ln>
                <a:solidFill>
                  <a:sysClr val="windowText" lastClr="000000"/>
                </a:solidFill>
                <a:cs typeface="AL-Mohanad Bold" pitchFamily="2" charset="-78"/>
              </a:rPr>
              <a:t>تجاريا. و </a:t>
            </a:r>
            <a:r>
              <a:rPr lang="ar-SA" b="1" dirty="0">
                <a:ln>
                  <a:solidFill>
                    <a:sysClr val="windowText" lastClr="000000"/>
                  </a:solidFill>
                </a:ln>
                <a:solidFill>
                  <a:sysClr val="windowText" lastClr="000000"/>
                </a:solidFill>
                <a:cs typeface="AL-Mohanad Bold" pitchFamily="2" charset="-78"/>
              </a:rPr>
              <a:t>غير منطقي تجزئة العملية إلى جزأين يخضع كل منهما </a:t>
            </a:r>
            <a:r>
              <a:rPr lang="ar-SA" b="1" dirty="0" smtClean="0">
                <a:ln>
                  <a:solidFill>
                    <a:sysClr val="windowText" lastClr="000000"/>
                  </a:solidFill>
                </a:ln>
                <a:solidFill>
                  <a:sysClr val="windowText" lastClr="000000"/>
                </a:solidFill>
                <a:cs typeface="AL-Mohanad Bold" pitchFamily="2" charset="-78"/>
              </a:rPr>
              <a:t>لقواعد مختلفة. وهذا </a:t>
            </a:r>
            <a:r>
              <a:rPr lang="ar-SA" b="1" dirty="0">
                <a:ln>
                  <a:solidFill>
                    <a:sysClr val="windowText" lastClr="000000"/>
                  </a:solidFill>
                </a:ln>
                <a:solidFill>
                  <a:sysClr val="windowText" lastClr="000000"/>
                </a:solidFill>
                <a:cs typeface="AL-Mohanad Bold" pitchFamily="2" charset="-78"/>
              </a:rPr>
              <a:t>هو الحال في نظام الفوائد التي تختلف بحسب ما إذا كان الدين مدنيا أو تجاريا و من الطبيعي ألا يكون للدين الواحد إلا نظام واحد للفوائد و من الثابت في مثل هذه الأحوال أن العمل المختلط يجب أن لا يكون له إلا طابع واحد </a:t>
            </a:r>
            <a:r>
              <a:rPr lang="ar-SA" b="1" dirty="0" smtClean="0">
                <a:ln>
                  <a:solidFill>
                    <a:sysClr val="windowText" lastClr="000000"/>
                  </a:solidFill>
                </a:ln>
                <a:solidFill>
                  <a:sysClr val="windowText" lastClr="000000"/>
                </a:solidFill>
                <a:cs typeface="AL-Mohanad Bold" pitchFamily="2" charset="-78"/>
              </a:rPr>
              <a:t>مدني أو تجاري.</a:t>
            </a:r>
            <a:endParaRPr lang="en-US" dirty="0">
              <a:ln>
                <a:solidFill>
                  <a:sysClr val="windowText" lastClr="000000"/>
                </a:solidFill>
              </a:ln>
              <a:solidFill>
                <a:sysClr val="windowText" lastClr="000000"/>
              </a:solidFill>
            </a:endParaRPr>
          </a:p>
        </p:txBody>
      </p:sp>
      <p:cxnSp>
        <p:nvCxnSpPr>
          <p:cNvPr id="26" name="رابط كسهم مستقيم 25"/>
          <p:cNvCxnSpPr/>
          <p:nvPr/>
        </p:nvCxnSpPr>
        <p:spPr>
          <a:xfrm>
            <a:off x="1206356" y="2464283"/>
            <a:ext cx="8941" cy="1769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رابط مستقيم 28"/>
          <p:cNvCxnSpPr>
            <a:stCxn id="8" idx="2"/>
          </p:cNvCxnSpPr>
          <p:nvPr/>
        </p:nvCxnSpPr>
        <p:spPr>
          <a:xfrm>
            <a:off x="4927032" y="1070406"/>
            <a:ext cx="0" cy="240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رابط مستقيم 30"/>
          <p:cNvCxnSpPr/>
          <p:nvPr/>
        </p:nvCxnSpPr>
        <p:spPr>
          <a:xfrm rot="10800000">
            <a:off x="1331354" y="1285514"/>
            <a:ext cx="664373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p:nvPr/>
        </p:nvCxnSpPr>
        <p:spPr>
          <a:xfrm flipH="1">
            <a:off x="7989973" y="1287103"/>
            <a:ext cx="14881" cy="4619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رابط كسهم مستقيم 35"/>
          <p:cNvCxnSpPr/>
          <p:nvPr/>
        </p:nvCxnSpPr>
        <p:spPr>
          <a:xfrm flipH="1">
            <a:off x="6207452" y="1338060"/>
            <a:ext cx="1" cy="4635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رابط كسهم مستقيم 38"/>
          <p:cNvCxnSpPr/>
          <p:nvPr/>
        </p:nvCxnSpPr>
        <p:spPr>
          <a:xfrm>
            <a:off x="1332148" y="1310443"/>
            <a:ext cx="0" cy="43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Rectangle 3"/>
          <p:cNvSpPr txBox="1">
            <a:spLocks noRot="1" noChangeArrowheads="1"/>
          </p:cNvSpPr>
          <p:nvPr/>
        </p:nvSpPr>
        <p:spPr>
          <a:xfrm>
            <a:off x="0" y="4869160"/>
            <a:ext cx="9906000" cy="1008112"/>
          </a:xfrm>
          <a:prstGeom prst="rect">
            <a:avLst/>
          </a:prstGeom>
          <a:solidFill>
            <a:schemeClr val="accent2"/>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b="1" dirty="0">
                <a:ln>
                  <a:solidFill>
                    <a:sysClr val="windowText" lastClr="000000"/>
                  </a:solidFill>
                </a:ln>
                <a:solidFill>
                  <a:sysClr val="windowText" lastClr="000000"/>
                </a:solidFill>
                <a:cs typeface="AL-Mohanad Bold" pitchFamily="2" charset="-78"/>
              </a:rPr>
              <a:t>ولتحديد القواعد الواجبة التطبيق علي العمل في مثل هذه الحالات فقد ذهب القضاء إلي أن العمل المختلط يجب أن تكون له طبيعة واحدة مدنية أو تجارية حسب صفة الدين بالنسبة للمدين . ولصعوبة تجزئة العمل الواحد و إخضاع جزأ منه للقانون التجاري </a:t>
            </a:r>
            <a:r>
              <a:rPr lang="ar-SA" b="1" dirty="0" smtClean="0">
                <a:ln>
                  <a:solidFill>
                    <a:sysClr val="windowText" lastClr="000000"/>
                  </a:solidFill>
                </a:ln>
                <a:solidFill>
                  <a:sysClr val="windowText" lastClr="000000"/>
                </a:solidFill>
                <a:cs typeface="AL-Mohanad Bold" pitchFamily="2" charset="-78"/>
              </a:rPr>
              <a:t>والجزء </a:t>
            </a:r>
            <a:r>
              <a:rPr lang="ar-SA" b="1" dirty="0">
                <a:ln>
                  <a:solidFill>
                    <a:sysClr val="windowText" lastClr="000000"/>
                  </a:solidFill>
                </a:ln>
                <a:solidFill>
                  <a:sysClr val="windowText" lastClr="000000"/>
                </a:solidFill>
                <a:cs typeface="AL-Mohanad Bold" pitchFamily="2" charset="-78"/>
              </a:rPr>
              <a:t>الآخر للقانون المدني تأخذ معظم التشريعات اليوم كالتشريع الألماني </a:t>
            </a:r>
            <a:r>
              <a:rPr lang="ar-SA" b="1" dirty="0" smtClean="0">
                <a:ln>
                  <a:solidFill>
                    <a:sysClr val="windowText" lastClr="000000"/>
                  </a:solidFill>
                </a:ln>
                <a:solidFill>
                  <a:sysClr val="windowText" lastClr="000000"/>
                </a:solidFill>
                <a:cs typeface="AL-Mohanad Bold" pitchFamily="2" charset="-78"/>
              </a:rPr>
              <a:t>والإسباني </a:t>
            </a:r>
            <a:r>
              <a:rPr lang="ar-SA" b="1" dirty="0">
                <a:ln>
                  <a:solidFill>
                    <a:sysClr val="windowText" lastClr="000000"/>
                  </a:solidFill>
                </a:ln>
                <a:solidFill>
                  <a:sysClr val="windowText" lastClr="000000"/>
                </a:solidFill>
                <a:cs typeface="AL-Mohanad Bold" pitchFamily="2" charset="-78"/>
              </a:rPr>
              <a:t>بمبدأ وحدة العمل القانوني، ومن ثم فهي تخضع العمل المختلط بشقيه المدني والتجاري لأحكام القانون </a:t>
            </a:r>
            <a:r>
              <a:rPr lang="ar-SA" b="1" dirty="0" smtClean="0">
                <a:ln>
                  <a:solidFill>
                    <a:sysClr val="windowText" lastClr="000000"/>
                  </a:solidFill>
                </a:ln>
                <a:solidFill>
                  <a:sysClr val="windowText" lastClr="000000"/>
                </a:solidFill>
                <a:cs typeface="AL-Mohanad Bold" pitchFamily="2" charset="-78"/>
              </a:rPr>
              <a:t>التجاري.</a:t>
            </a:r>
            <a:endParaRPr lang="en-US" dirty="0">
              <a:ln>
                <a:solidFill>
                  <a:sysClr val="windowText" lastClr="000000"/>
                </a:solidFill>
              </a:ln>
              <a:solidFill>
                <a:sysClr val="windowText" lastClr="000000"/>
              </a:solidFill>
            </a:endParaRPr>
          </a:p>
        </p:txBody>
      </p:sp>
    </p:spTree>
    <p:extLst>
      <p:ext uri="{BB962C8B-B14F-4D97-AF65-F5344CB8AC3E}">
        <p14:creationId xmlns="" xmlns:p14="http://schemas.microsoft.com/office/powerpoint/2010/main" val="39292514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ppt_x</p:attrName>
                                        </p:attrNameLst>
                                      </p:cBhvr>
                                      <p:tavLst>
                                        <p:tav tm="0">
                                          <p:val>
                                            <p:strVal val="#ppt_x-.2"/>
                                          </p:val>
                                        </p:tav>
                                        <p:tav tm="100000">
                                          <p:val>
                                            <p:strVal val="#ppt_x"/>
                                          </p:val>
                                        </p:tav>
                                      </p:tavLst>
                                    </p:anim>
                                    <p:anim calcmode="lin" valueType="num">
                                      <p:cBhvr>
                                        <p:cTn id="29"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1000" fill="hold"/>
                                        <p:tgtEl>
                                          <p:spTgt spid="7"/>
                                        </p:tgtEl>
                                        <p:attrNameLst>
                                          <p:attrName>ppt_x</p:attrName>
                                        </p:attrNameLst>
                                      </p:cBhvr>
                                      <p:tavLst>
                                        <p:tav tm="0">
                                          <p:val>
                                            <p:strVal val="#ppt_x-.2"/>
                                          </p:val>
                                        </p:tav>
                                        <p:tav tm="100000">
                                          <p:val>
                                            <p:strVal val="#ppt_x"/>
                                          </p:val>
                                        </p:tav>
                                      </p:tavLst>
                                    </p:anim>
                                    <p:anim calcmode="lin" valueType="num">
                                      <p:cBhvr>
                                        <p:cTn id="3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7" dur="10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ppt_x</p:attrName>
                                        </p:attrNameLst>
                                      </p:cBhvr>
                                      <p:tavLst>
                                        <p:tav tm="0">
                                          <p:val>
                                            <p:strVal val="#ppt_x-.2"/>
                                          </p:val>
                                        </p:tav>
                                        <p:tav tm="100000">
                                          <p:val>
                                            <p:strVal val="#ppt_x"/>
                                          </p:val>
                                        </p:tav>
                                      </p:tavLst>
                                    </p:anim>
                                    <p:anim calcmode="lin" valueType="num">
                                      <p:cBhvr>
                                        <p:cTn id="4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44" dur="10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1000" fill="hold"/>
                                        <p:tgtEl>
                                          <p:spTgt spid="24"/>
                                        </p:tgtEl>
                                        <p:attrNameLst>
                                          <p:attrName>ppt_x</p:attrName>
                                        </p:attrNameLst>
                                      </p:cBhvr>
                                      <p:tavLst>
                                        <p:tav tm="0">
                                          <p:val>
                                            <p:strVal val="#ppt_x-.2"/>
                                          </p:val>
                                        </p:tav>
                                        <p:tav tm="100000">
                                          <p:val>
                                            <p:strVal val="#ppt_x"/>
                                          </p:val>
                                        </p:tav>
                                      </p:tavLst>
                                    </p:anim>
                                    <p:anim calcmode="lin" valueType="num">
                                      <p:cBhvr>
                                        <p:cTn id="50"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51" dur="10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1000" fill="hold"/>
                                        <p:tgtEl>
                                          <p:spTgt spid="25"/>
                                        </p:tgtEl>
                                        <p:attrNameLst>
                                          <p:attrName>ppt_x</p:attrName>
                                        </p:attrNameLst>
                                      </p:cBhvr>
                                      <p:tavLst>
                                        <p:tav tm="0">
                                          <p:val>
                                            <p:strVal val="#ppt_x-.2"/>
                                          </p:val>
                                        </p:tav>
                                        <p:tav tm="100000">
                                          <p:val>
                                            <p:strVal val="#ppt_x"/>
                                          </p:val>
                                        </p:tav>
                                      </p:tavLst>
                                    </p:anim>
                                    <p:anim calcmode="lin" valueType="num">
                                      <p:cBhvr>
                                        <p:cTn id="57"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58" dur="1000"/>
                                        <p:tgtEl>
                                          <p:spTgt spid="25"/>
                                        </p:tgtEl>
                                      </p:cBhvr>
                                    </p:animEffect>
                                  </p:childTnLst>
                                </p:cTn>
                              </p:par>
                            </p:childTnLst>
                          </p:cTn>
                        </p:par>
                      </p:childTnLst>
                    </p:cTn>
                  </p:par>
                  <p:par>
                    <p:cTn id="59" fill="hold">
                      <p:stCondLst>
                        <p:cond delay="indefinite"/>
                      </p:stCondLst>
                      <p:childTnLst>
                        <p:par>
                          <p:cTn id="60" fill="hold">
                            <p:stCondLst>
                              <p:cond delay="0"/>
                            </p:stCondLst>
                            <p:childTnLst>
                              <p:par>
                                <p:cTn id="61" presetID="29" presetClass="entr" presetSubtype="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1000" fill="hold"/>
                                        <p:tgtEl>
                                          <p:spTgt spid="40"/>
                                        </p:tgtEl>
                                        <p:attrNameLst>
                                          <p:attrName>ppt_x</p:attrName>
                                        </p:attrNameLst>
                                      </p:cBhvr>
                                      <p:tavLst>
                                        <p:tav tm="0">
                                          <p:val>
                                            <p:strVal val="#ppt_x-.2"/>
                                          </p:val>
                                        </p:tav>
                                        <p:tav tm="100000">
                                          <p:val>
                                            <p:strVal val="#ppt_x"/>
                                          </p:val>
                                        </p:tav>
                                      </p:tavLst>
                                    </p:anim>
                                    <p:anim calcmode="lin" valueType="num">
                                      <p:cBhvr>
                                        <p:cTn id="64" dur="1000" fill="hold"/>
                                        <p:tgtEl>
                                          <p:spTgt spid="40"/>
                                        </p:tgtEl>
                                        <p:attrNameLst>
                                          <p:attrName>ppt_y</p:attrName>
                                        </p:attrNameLst>
                                      </p:cBhvr>
                                      <p:tavLst>
                                        <p:tav tm="0">
                                          <p:val>
                                            <p:strVal val="#ppt_y"/>
                                          </p:val>
                                        </p:tav>
                                        <p:tav tm="100000">
                                          <p:val>
                                            <p:strVal val="#ppt_y"/>
                                          </p:val>
                                        </p:tav>
                                      </p:tavLst>
                                    </p:anim>
                                    <p:animEffect transition="in" filter="wipe(right)" prLst="gradientSize: 0.1">
                                      <p:cBhvr>
                                        <p:cTn id="6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21</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 xmlns:p14="http://schemas.microsoft.com/office/powerpoint/2010/main" val="1282006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cstate="print"/>
          <a:srcRect/>
          <a:stretch>
            <a:fillRect/>
          </a:stretch>
        </p:blipFill>
        <p:spPr bwMode="auto">
          <a:xfrm>
            <a:off x="0" y="571480"/>
            <a:ext cx="9906000" cy="5143536"/>
          </a:xfrm>
          <a:prstGeom prst="rect">
            <a:avLst/>
          </a:prstGeom>
          <a:noFill/>
          <a:ln w="9525">
            <a:noFill/>
            <a:miter lim="800000"/>
            <a:headEnd/>
            <a:tailEnd/>
          </a:ln>
          <a:effectLst/>
        </p:spPr>
      </p:pic>
      <p:sp>
        <p:nvSpPr>
          <p:cNvPr id="5" name="Rectangle 3"/>
          <p:cNvSpPr txBox="1">
            <a:spLocks noRot="1" noChangeArrowheads="1"/>
          </p:cNvSpPr>
          <p:nvPr/>
        </p:nvSpPr>
        <p:spPr>
          <a:xfrm>
            <a:off x="2166918" y="0"/>
            <a:ext cx="4875609"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a:rPr>
              <a:t>أنواع الأعمال التجارية (</a:t>
            </a:r>
            <a:r>
              <a:rPr lang="en-US" sz="2400" b="1" dirty="0" smtClean="0">
                <a:ln>
                  <a:solidFill>
                    <a:sysClr val="windowText" lastClr="000000"/>
                  </a:solidFill>
                </a:ln>
                <a:solidFill>
                  <a:schemeClr val="tx1"/>
                </a:solidFill>
                <a:cs typeface="AL-Mohanad Bold"/>
              </a:rPr>
              <a:t>ǁ</a:t>
            </a:r>
            <a:r>
              <a:rPr lang="ar-SA" sz="3200" b="1" dirty="0" smtClean="0">
                <a:ln>
                  <a:solidFill>
                    <a:sysClr val="windowText" lastClr="000000"/>
                  </a:solidFill>
                </a:ln>
                <a:solidFill>
                  <a:schemeClr val="tx1"/>
                </a:solidFill>
                <a:cs typeface="AL-Mohanad Bold"/>
              </a:rPr>
              <a:t>)</a:t>
            </a:r>
            <a:endParaRPr lang="en-US" sz="3200" b="1" dirty="0">
              <a:ln>
                <a:solidFill>
                  <a:sysClr val="windowText" lastClr="000000"/>
                </a:solidFill>
              </a:ln>
              <a:solidFill>
                <a:schemeClr val="tx1"/>
              </a:solidFill>
              <a:cs typeface="AL-Mohanad Bold"/>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91952" y="0"/>
            <a:ext cx="3975767" cy="461665"/>
          </a:xfrm>
          <a:prstGeom prst="rect">
            <a:avLst/>
          </a:prstGeom>
          <a:solidFill>
            <a:srgbClr val="FFFFCC"/>
          </a:solidFill>
        </p:spPr>
        <p:txBody>
          <a:bodyPr wrap="none">
            <a:spAutoFit/>
          </a:bodyPr>
          <a:lstStyle/>
          <a:p>
            <a:r>
              <a:rPr lang="ar-SA" sz="2400" b="1" dirty="0" smtClean="0">
                <a:latin typeface="Calibri"/>
                <a:ea typeface="Calibri"/>
                <a:cs typeface="Arial"/>
              </a:rPr>
              <a:t>أولا: الأعمال </a:t>
            </a:r>
            <a:r>
              <a:rPr lang="ar-SA" sz="2400" b="1" dirty="0">
                <a:latin typeface="Calibri"/>
                <a:ea typeface="Calibri"/>
                <a:cs typeface="Arial"/>
              </a:rPr>
              <a:t>التجارية </a:t>
            </a:r>
            <a:r>
              <a:rPr lang="ar-SA" sz="2400" b="1" dirty="0" smtClean="0">
                <a:latin typeface="Calibri"/>
                <a:ea typeface="Calibri"/>
                <a:cs typeface="Arial"/>
              </a:rPr>
              <a:t>بطريقة </a:t>
            </a:r>
            <a:r>
              <a:rPr lang="ar-SA" sz="2400" b="1" dirty="0">
                <a:latin typeface="Calibri"/>
                <a:ea typeface="Calibri"/>
                <a:cs typeface="Arial"/>
              </a:rPr>
              <a:t>المقاولة</a:t>
            </a:r>
            <a:endParaRPr lang="en-US" sz="2400" dirty="0"/>
          </a:p>
        </p:txBody>
      </p:sp>
      <p:sp>
        <p:nvSpPr>
          <p:cNvPr id="3" name="Rectangle 2"/>
          <p:cNvSpPr/>
          <p:nvPr/>
        </p:nvSpPr>
        <p:spPr>
          <a:xfrm>
            <a:off x="128464" y="980752"/>
            <a:ext cx="9649072" cy="2305372"/>
          </a:xfrm>
          <a:prstGeom prst="rect">
            <a:avLst/>
          </a:prstGeom>
          <a:solidFill>
            <a:srgbClr val="FFFFCC"/>
          </a:solidFill>
        </p:spPr>
        <p:txBody>
          <a:bodyPr wrap="square">
            <a:spAutoFit/>
          </a:bodyPr>
          <a:lstStyle/>
          <a:p>
            <a:pPr algn="just">
              <a:defRPr/>
            </a:pPr>
            <a:r>
              <a:rPr lang="ar-SA" sz="2800" b="1" dirty="0">
                <a:ln>
                  <a:solidFill>
                    <a:sysClr val="windowText" lastClr="000000"/>
                  </a:solidFill>
                </a:ln>
                <a:solidFill>
                  <a:srgbClr val="2D07CF"/>
                </a:solidFill>
                <a:latin typeface="Constantia"/>
                <a:cs typeface="AL-Mohanad Bold" pitchFamily="2" charset="-78"/>
              </a:rPr>
              <a:t>هذه الأعمال لاكتسابها الصفة التجارية لا بد من ضرورة القيام بها على وجه المقاولة أو المشروع. </a:t>
            </a:r>
            <a:r>
              <a:rPr lang="ar-SA" sz="2800" b="1" dirty="0" smtClean="0">
                <a:ln>
                  <a:solidFill>
                    <a:sysClr val="windowText" lastClr="000000"/>
                  </a:solidFill>
                </a:ln>
                <a:solidFill>
                  <a:srgbClr val="2D07CF"/>
                </a:solidFill>
                <a:latin typeface="Constantia"/>
                <a:cs typeface="AL-Mohanad Bold" pitchFamily="2" charset="-78"/>
              </a:rPr>
              <a:t>بمعنى لا </a:t>
            </a:r>
            <a:r>
              <a:rPr lang="ar-SA" sz="2800" b="1" dirty="0">
                <a:ln>
                  <a:solidFill>
                    <a:sysClr val="windowText" lastClr="000000"/>
                  </a:solidFill>
                </a:ln>
                <a:solidFill>
                  <a:srgbClr val="2D07CF"/>
                </a:solidFill>
                <a:latin typeface="Constantia"/>
                <a:cs typeface="AL-Mohanad Bold" pitchFamily="2" charset="-78"/>
              </a:rPr>
              <a:t>يعتبر هذا النوع من الأعمال تجاريا إلا إذا تم علي وجه الاحتراف أي التكرار وفي إطار مشروع منظم </a:t>
            </a:r>
            <a:r>
              <a:rPr lang="ar-SA" sz="2800" b="1" dirty="0" smtClean="0">
                <a:ln>
                  <a:solidFill>
                    <a:sysClr val="windowText" lastClr="000000"/>
                  </a:solidFill>
                </a:ln>
                <a:solidFill>
                  <a:srgbClr val="2D07CF"/>
                </a:solidFill>
                <a:latin typeface="Constantia"/>
                <a:cs typeface="AL-Mohanad Bold" pitchFamily="2" charset="-78"/>
              </a:rPr>
              <a:t>. و</a:t>
            </a:r>
            <a:r>
              <a:rPr lang="ar-SA" sz="2800" b="1" kern="0" dirty="0" smtClean="0">
                <a:ln>
                  <a:solidFill>
                    <a:sysClr val="windowText" lastClr="000000"/>
                  </a:solidFill>
                </a:ln>
                <a:solidFill>
                  <a:srgbClr val="2D07CF"/>
                </a:solidFill>
                <a:latin typeface="Constantia"/>
                <a:cs typeface="AL-Mohanad Bold" pitchFamily="2" charset="-78"/>
              </a:rPr>
              <a:t>المقاولة بهذا المعنى </a:t>
            </a:r>
            <a:r>
              <a:rPr lang="ar-SA" sz="2800" b="1" kern="0" dirty="0">
                <a:ln>
                  <a:solidFill>
                    <a:sysClr val="windowText" lastClr="000000"/>
                  </a:solidFill>
                </a:ln>
                <a:solidFill>
                  <a:srgbClr val="2D07CF"/>
                </a:solidFill>
                <a:latin typeface="Constantia"/>
                <a:cs typeface="AL-Mohanad Bold" pitchFamily="2" charset="-78"/>
              </a:rPr>
              <a:t>تقوم علي </a:t>
            </a:r>
            <a:r>
              <a:rPr lang="ar-SA" sz="2800" b="1" kern="0" dirty="0" smtClean="0">
                <a:ln>
                  <a:solidFill>
                    <a:sysClr val="windowText" lastClr="000000"/>
                  </a:solidFill>
                </a:ln>
                <a:solidFill>
                  <a:srgbClr val="2D07CF"/>
                </a:solidFill>
                <a:latin typeface="Constantia"/>
                <a:cs typeface="AL-Mohanad Bold" pitchFamily="2" charset="-78"/>
              </a:rPr>
              <a:t>عنصرين </a:t>
            </a:r>
            <a:r>
              <a:rPr lang="ar-SA" sz="2800" b="1" kern="0" dirty="0">
                <a:ln>
                  <a:solidFill>
                    <a:sysClr val="windowText" lastClr="000000"/>
                  </a:solidFill>
                </a:ln>
                <a:solidFill>
                  <a:srgbClr val="2D07CF"/>
                </a:solidFill>
                <a:latin typeface="Constantia"/>
                <a:cs typeface="AL-Mohanad Bold" pitchFamily="2" charset="-78"/>
              </a:rPr>
              <a:t>هما </a:t>
            </a:r>
            <a:r>
              <a:rPr lang="ar-SA" sz="2800" b="1" kern="0" dirty="0" smtClean="0">
                <a:ln>
                  <a:solidFill>
                    <a:sysClr val="windowText" lastClr="000000"/>
                  </a:solidFill>
                </a:ln>
                <a:solidFill>
                  <a:srgbClr val="2D07CF"/>
                </a:solidFill>
                <a:latin typeface="Constantia"/>
                <a:cs typeface="AL-Mohanad Bold" pitchFamily="2" charset="-78"/>
              </a:rPr>
              <a:t>: تكرار </a:t>
            </a:r>
            <a:r>
              <a:rPr lang="ar-SA" sz="2800" b="1" kern="0" dirty="0">
                <a:ln>
                  <a:solidFill>
                    <a:sysClr val="windowText" lastClr="000000"/>
                  </a:solidFill>
                </a:ln>
                <a:solidFill>
                  <a:srgbClr val="2D07CF"/>
                </a:solidFill>
                <a:latin typeface="Constantia"/>
                <a:cs typeface="AL-Mohanad Bold" pitchFamily="2" charset="-78"/>
              </a:rPr>
              <a:t>القيام بالعمل موضوع المقاولة علي نحو مستمر، وجود تنظيم أو مشروع لمباشرة </a:t>
            </a:r>
            <a:r>
              <a:rPr lang="ar-SA" sz="2800" b="1" kern="0" dirty="0" smtClean="0">
                <a:ln>
                  <a:solidFill>
                    <a:sysClr val="windowText" lastClr="000000"/>
                  </a:solidFill>
                </a:ln>
                <a:solidFill>
                  <a:srgbClr val="2D07CF"/>
                </a:solidFill>
                <a:latin typeface="Constantia"/>
                <a:cs typeface="AL-Mohanad Bold" pitchFamily="2" charset="-78"/>
              </a:rPr>
              <a:t>النشاط.</a:t>
            </a:r>
            <a:endParaRPr lang="en-US" sz="2800" b="1" dirty="0">
              <a:ln>
                <a:solidFill>
                  <a:sysClr val="windowText" lastClr="000000"/>
                </a:solidFill>
              </a:ln>
              <a:solidFill>
                <a:srgbClr val="2D07CF"/>
              </a:solidFill>
              <a:latin typeface="Constantia"/>
              <a:cs typeface="AL-Mohanad Bold" pitchFamily="2" charset="-78"/>
            </a:endParaRPr>
          </a:p>
        </p:txBody>
      </p:sp>
      <p:sp>
        <p:nvSpPr>
          <p:cNvPr id="5" name="Rectangle 3"/>
          <p:cNvSpPr txBox="1">
            <a:spLocks noRot="1" noChangeArrowheads="1"/>
          </p:cNvSpPr>
          <p:nvPr/>
        </p:nvSpPr>
        <p:spPr>
          <a:xfrm>
            <a:off x="166655" y="3857628"/>
            <a:ext cx="9572691" cy="1643074"/>
          </a:xfrm>
          <a:prstGeom prst="rect">
            <a:avLst/>
          </a:prstGeom>
          <a:solidFill>
            <a:srgbClr val="FFFFCC"/>
          </a:solidFill>
          <a:ln w="9525" cap="flat" cmpd="sng" algn="ctr">
            <a:solidFill>
              <a:srgbClr val="0BD0D9">
                <a:shade val="50000"/>
                <a:satMod val="103000"/>
              </a:srgbClr>
            </a:solidFill>
            <a:prstDash val="solid"/>
          </a:ln>
          <a:effectLst>
            <a:outerShdw blurRad="57150" dist="38100" dir="5400000" algn="ctr" rotWithShape="0">
              <a:srgbClr val="0BD0D9">
                <a:shade val="9000"/>
                <a:satMod val="105000"/>
                <a:alpha val="48000"/>
              </a:srgbClr>
            </a:outerShdw>
          </a:effectLst>
        </p:spPr>
        <p:txBody>
          <a:bodyPr lIns="0" rIns="18288"/>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ar-SA" sz="2800" b="1" i="0" u="none" strike="noStrike" kern="0" cap="none" spc="0" normalizeH="0" baseline="0" noProof="0" dirty="0">
                <a:ln>
                  <a:solidFill>
                    <a:sysClr val="windowText" lastClr="000000"/>
                  </a:solidFill>
                </a:ln>
                <a:solidFill>
                  <a:srgbClr val="2D07CF"/>
                </a:solidFill>
                <a:effectLst/>
                <a:uLnTx/>
                <a:uFillTx/>
                <a:latin typeface="Constantia"/>
                <a:ea typeface="+mn-ea"/>
                <a:cs typeface="AL-Mohanad Bold" pitchFamily="2" charset="-78"/>
              </a:rPr>
              <a:t>والأعمال التجارية بطريق المقاولة وفقا للنظام السعودي </a:t>
            </a:r>
            <a:r>
              <a:rPr kumimoji="0" lang="ar-SA" sz="2800" b="1" i="0" u="none" strike="noStrike" kern="0" cap="none" spc="0" normalizeH="0" baseline="0" noProof="0" dirty="0" smtClean="0">
                <a:ln>
                  <a:solidFill>
                    <a:sysClr val="windowText" lastClr="000000"/>
                  </a:solidFill>
                </a:ln>
                <a:solidFill>
                  <a:srgbClr val="2D07CF"/>
                </a:solidFill>
                <a:effectLst/>
                <a:uLnTx/>
                <a:uFillTx/>
                <a:latin typeface="Constantia"/>
                <a:ea typeface="+mn-ea"/>
                <a:cs typeface="AL-Mohanad Bold" pitchFamily="2" charset="-78"/>
              </a:rPr>
              <a:t>هي: </a:t>
            </a:r>
            <a:r>
              <a:rPr kumimoji="0" lang="ar-SA" sz="2800" b="1" i="0" u="none" strike="noStrike" kern="0" cap="none" spc="0" normalizeH="0" baseline="0" noProof="0" dirty="0">
                <a:ln>
                  <a:solidFill>
                    <a:sysClr val="windowText" lastClr="000000"/>
                  </a:solidFill>
                </a:ln>
                <a:solidFill>
                  <a:srgbClr val="2D07CF"/>
                </a:solidFill>
                <a:effectLst/>
                <a:uLnTx/>
                <a:uFillTx/>
                <a:latin typeface="Constantia"/>
                <a:ea typeface="+mn-ea"/>
                <a:cs typeface="AL-Mohanad Bold" pitchFamily="2" charset="-78"/>
              </a:rPr>
              <a:t>مقاولة الصناعة والتوريد والوكالة بالعمولة والنقل ومحلات ومكاتب الأعمال والبيع بالمزاد العلني وإنشاء المباني.</a:t>
            </a:r>
          </a:p>
        </p:txBody>
      </p:sp>
    </p:spTree>
    <p:extLst>
      <p:ext uri="{BB962C8B-B14F-4D97-AF65-F5344CB8AC3E}">
        <p14:creationId xmlns="" xmlns:p14="http://schemas.microsoft.com/office/powerpoint/2010/main" val="338376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405212" y="7872"/>
            <a:ext cx="325039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1:مقاولة </a:t>
            </a:r>
            <a:r>
              <a:rPr lang="ar-SA" sz="3200" b="1" dirty="0">
                <a:ln>
                  <a:solidFill>
                    <a:sysClr val="windowText" lastClr="000000"/>
                  </a:solidFill>
                </a:ln>
                <a:solidFill>
                  <a:schemeClr val="tx1"/>
                </a:solidFill>
                <a:cs typeface="AL-Mohanad Bold" pitchFamily="2" charset="-78"/>
              </a:rPr>
              <a:t>الصناعة</a:t>
            </a:r>
            <a:endParaRPr lang="en-US" sz="3200" b="1" dirty="0">
              <a:ln>
                <a:solidFill>
                  <a:sysClr val="windowText" lastClr="000000"/>
                </a:solidFill>
              </a:ln>
              <a:solidFill>
                <a:schemeClr val="tx1"/>
              </a:solidFill>
              <a:cs typeface="AL-Mohanad Bold" pitchFamily="2" charset="-78"/>
            </a:endParaRPr>
          </a:p>
        </p:txBody>
      </p:sp>
      <p:sp>
        <p:nvSpPr>
          <p:cNvPr id="3" name="Rectangle 3"/>
          <p:cNvSpPr txBox="1">
            <a:spLocks noRot="1" noChangeArrowheads="1"/>
          </p:cNvSpPr>
          <p:nvPr/>
        </p:nvSpPr>
        <p:spPr>
          <a:xfrm>
            <a:off x="128464" y="1052736"/>
            <a:ext cx="9649072" cy="302433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يقصد بالصناعة تحويل المواد الأولية أو نصف المصنوعة إلي سلع نصف مصنوعة أو تامة الصنع تكون صالحة لإشباع حاجات </a:t>
            </a:r>
            <a:r>
              <a:rPr lang="ar-SA" sz="2800" b="1" dirty="0" smtClean="0">
                <a:ln>
                  <a:solidFill>
                    <a:sysClr val="windowText" lastClr="000000"/>
                  </a:solidFill>
                </a:ln>
                <a:solidFill>
                  <a:srgbClr val="2D07CF"/>
                </a:solidFill>
                <a:cs typeface="AL-Mohanad Bold" pitchFamily="2" charset="-78"/>
              </a:rPr>
              <a:t>الأفراد، كتحويل </a:t>
            </a:r>
            <a:r>
              <a:rPr lang="ar-SA" sz="2800" b="1" dirty="0">
                <a:ln>
                  <a:solidFill>
                    <a:sysClr val="windowText" lastClr="000000"/>
                  </a:solidFill>
                </a:ln>
                <a:solidFill>
                  <a:srgbClr val="2D07CF"/>
                </a:solidFill>
                <a:cs typeface="AL-Mohanad Bold" pitchFamily="2" charset="-78"/>
              </a:rPr>
              <a:t>القطن إلي </a:t>
            </a:r>
            <a:r>
              <a:rPr lang="ar-SA" sz="2800" b="1" dirty="0" smtClean="0">
                <a:ln>
                  <a:solidFill>
                    <a:sysClr val="windowText" lastClr="000000"/>
                  </a:solidFill>
                </a:ln>
                <a:solidFill>
                  <a:srgbClr val="2D07CF"/>
                </a:solidFill>
                <a:cs typeface="AL-Mohanad Bold" pitchFamily="2" charset="-78"/>
              </a:rPr>
              <a:t>خيوط، وتحويل </a:t>
            </a:r>
            <a:r>
              <a:rPr lang="ar-SA" sz="2800" b="1" dirty="0">
                <a:ln>
                  <a:solidFill>
                    <a:sysClr val="windowText" lastClr="000000"/>
                  </a:solidFill>
                </a:ln>
                <a:solidFill>
                  <a:srgbClr val="2D07CF"/>
                </a:solidFill>
                <a:cs typeface="AL-Mohanad Bold" pitchFamily="2" charset="-78"/>
              </a:rPr>
              <a:t>الخيوط إلي </a:t>
            </a:r>
            <a:r>
              <a:rPr lang="ar-SA" sz="2800" b="1" dirty="0" smtClean="0">
                <a:ln>
                  <a:solidFill>
                    <a:sysClr val="windowText" lastClr="000000"/>
                  </a:solidFill>
                </a:ln>
                <a:solidFill>
                  <a:srgbClr val="2D07CF"/>
                </a:solidFill>
                <a:cs typeface="AL-Mohanad Bold" pitchFamily="2" charset="-78"/>
              </a:rPr>
              <a:t>قماش، وصناعة </a:t>
            </a:r>
            <a:r>
              <a:rPr lang="ar-SA" sz="2800" b="1" dirty="0">
                <a:ln>
                  <a:solidFill>
                    <a:sysClr val="windowText" lastClr="000000"/>
                  </a:solidFill>
                </a:ln>
                <a:solidFill>
                  <a:srgbClr val="2D07CF"/>
                </a:solidFill>
                <a:cs typeface="AL-Mohanad Bold" pitchFamily="2" charset="-78"/>
              </a:rPr>
              <a:t>السكر من قصب </a:t>
            </a:r>
            <a:r>
              <a:rPr lang="ar-SA" sz="2800" b="1" dirty="0" smtClean="0">
                <a:ln>
                  <a:solidFill>
                    <a:sysClr val="windowText" lastClr="000000"/>
                  </a:solidFill>
                </a:ln>
                <a:solidFill>
                  <a:srgbClr val="2D07CF"/>
                </a:solidFill>
                <a:cs typeface="AL-Mohanad Bold" pitchFamily="2" charset="-78"/>
              </a:rPr>
              <a:t>السكر، والأثاث </a:t>
            </a:r>
            <a:r>
              <a:rPr lang="ar-SA" sz="2800" b="1" dirty="0">
                <a:ln>
                  <a:solidFill>
                    <a:sysClr val="windowText" lastClr="000000"/>
                  </a:solidFill>
                </a:ln>
                <a:solidFill>
                  <a:srgbClr val="2D07CF"/>
                </a:solidFill>
                <a:cs typeface="AL-Mohanad Bold" pitchFamily="2" charset="-78"/>
              </a:rPr>
              <a:t>من </a:t>
            </a:r>
            <a:r>
              <a:rPr lang="ar-SA" sz="2800" b="1" dirty="0" smtClean="0">
                <a:ln>
                  <a:solidFill>
                    <a:sysClr val="windowText" lastClr="000000"/>
                  </a:solidFill>
                </a:ln>
                <a:solidFill>
                  <a:srgbClr val="2D07CF"/>
                </a:solidFill>
                <a:cs typeface="AL-Mohanad Bold" pitchFamily="2" charset="-78"/>
              </a:rPr>
              <a:t>الأخشاب.</a:t>
            </a:r>
            <a:r>
              <a:rPr lang="ar-SA" sz="2800" b="1" dirty="0">
                <a:ln>
                  <a:solidFill>
                    <a:sysClr val="windowText" lastClr="000000"/>
                  </a:solidFill>
                </a:ln>
                <a:solidFill>
                  <a:srgbClr val="2D07CF"/>
                </a:solidFill>
                <a:cs typeface="AL-Mohanad Bold" pitchFamily="2" charset="-78"/>
              </a:rPr>
              <a:t> </a:t>
            </a:r>
            <a:endParaRPr lang="ar-SA" sz="2800" b="1" dirty="0" smtClean="0">
              <a:ln>
                <a:solidFill>
                  <a:sysClr val="windowText" lastClr="000000"/>
                </a:solidFill>
              </a:ln>
              <a:solidFill>
                <a:srgbClr val="2D07CF"/>
              </a:solidFill>
              <a:cs typeface="AL-Mohanad Bold" pitchFamily="2" charset="-78"/>
            </a:endParaRPr>
          </a:p>
          <a:p>
            <a:pPr algn="just">
              <a:defRPr/>
            </a:pPr>
            <a:r>
              <a:rPr lang="ar-SA" sz="2800" b="1" dirty="0" smtClean="0">
                <a:ln>
                  <a:solidFill>
                    <a:sysClr val="windowText" lastClr="000000"/>
                  </a:solidFill>
                </a:ln>
                <a:solidFill>
                  <a:srgbClr val="2D07CF"/>
                </a:solidFill>
                <a:cs typeface="AL-Mohanad Bold" pitchFamily="2" charset="-78"/>
              </a:rPr>
              <a:t>وقد </a:t>
            </a:r>
            <a:r>
              <a:rPr lang="ar-SA" sz="2800" b="1" dirty="0">
                <a:ln>
                  <a:solidFill>
                    <a:sysClr val="windowText" lastClr="000000"/>
                  </a:solidFill>
                </a:ln>
                <a:solidFill>
                  <a:srgbClr val="2D07CF"/>
                </a:solidFill>
                <a:cs typeface="AL-Mohanad Bold" pitchFamily="2" charset="-78"/>
              </a:rPr>
              <a:t>تقتصر الصناعة علي مجرد تحسين شكل المادة لتكون أكثر قابلية </a:t>
            </a:r>
            <a:r>
              <a:rPr lang="ar-SA" sz="2800" b="1" dirty="0" smtClean="0">
                <a:ln>
                  <a:solidFill>
                    <a:sysClr val="windowText" lastClr="000000"/>
                  </a:solidFill>
                </a:ln>
                <a:solidFill>
                  <a:srgbClr val="2D07CF"/>
                </a:solidFill>
                <a:cs typeface="AL-Mohanad Bold" pitchFamily="2" charset="-78"/>
              </a:rPr>
              <a:t>للاستهلاك. </a:t>
            </a:r>
            <a:r>
              <a:rPr lang="ar-SA" sz="2800" b="1" dirty="0">
                <a:ln>
                  <a:solidFill>
                    <a:sysClr val="windowText" lastClr="000000"/>
                  </a:solidFill>
                </a:ln>
                <a:solidFill>
                  <a:srgbClr val="2D07CF"/>
                </a:solidFill>
                <a:cs typeface="AL-Mohanad Bold" pitchFamily="2" charset="-78"/>
              </a:rPr>
              <a:t>ويجب لاعتبار الصناعة عملا تجاريا أن تتخذ شكل المقاولة وأن يتوافر عنصر </a:t>
            </a:r>
            <a:r>
              <a:rPr lang="ar-SA" sz="2800" b="1" dirty="0" smtClean="0">
                <a:ln>
                  <a:solidFill>
                    <a:sysClr val="windowText" lastClr="000000"/>
                  </a:solidFill>
                </a:ln>
                <a:solidFill>
                  <a:srgbClr val="2D07CF"/>
                </a:solidFill>
                <a:cs typeface="AL-Mohanad Bold" pitchFamily="2" charset="-78"/>
              </a:rPr>
              <a:t>المضاربة. </a:t>
            </a:r>
            <a:r>
              <a:rPr lang="ar-SA" sz="2800" b="1" dirty="0">
                <a:ln>
                  <a:solidFill>
                    <a:sysClr val="windowText" lastClr="000000"/>
                  </a:solidFill>
                </a:ln>
                <a:solidFill>
                  <a:srgbClr val="2D07CF"/>
                </a:solidFill>
                <a:cs typeface="AL-Mohanad Bold" pitchFamily="2" charset="-78"/>
              </a:rPr>
              <a:t>وتعتبر أعمال الصناعة تجارية حتي ولو </a:t>
            </a:r>
            <a:r>
              <a:rPr lang="ar-SA" sz="2800" b="1" dirty="0" smtClean="0">
                <a:ln>
                  <a:solidFill>
                    <a:sysClr val="windowText" lastClr="000000"/>
                  </a:solidFill>
                </a:ln>
                <a:solidFill>
                  <a:srgbClr val="2D07CF"/>
                </a:solidFill>
                <a:cs typeface="AL-Mohanad Bold" pitchFamily="2" charset="-78"/>
              </a:rPr>
              <a:t>اقترنت </a:t>
            </a:r>
            <a:r>
              <a:rPr lang="ar-SA" sz="2800" b="1" dirty="0">
                <a:ln>
                  <a:solidFill>
                    <a:sysClr val="windowText" lastClr="000000"/>
                  </a:solidFill>
                </a:ln>
                <a:solidFill>
                  <a:srgbClr val="2D07CF"/>
                </a:solidFill>
                <a:cs typeface="AL-Mohanad Bold" pitchFamily="2" charset="-78"/>
              </a:rPr>
              <a:t>باستثمار زراعي ما دامت هي النشاط الرئيسي والزراعة تابعة لها.  </a:t>
            </a:r>
            <a:endParaRPr lang="en-US" sz="2800" b="1" dirty="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a:p>
            <a:pPr algn="just">
              <a:defRPr/>
            </a:pPr>
            <a:endParaRPr lang="ar-SA" sz="2800" b="1" dirty="0" smtClean="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p:txBody>
      </p:sp>
    </p:spTree>
    <p:extLst>
      <p:ext uri="{BB962C8B-B14F-4D97-AF65-F5344CB8AC3E}">
        <p14:creationId xmlns="" xmlns:p14="http://schemas.microsoft.com/office/powerpoint/2010/main" val="1673866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908720"/>
            <a:ext cx="9689976" cy="32346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التوريد عقد يتعهد بمقتضاه شخص بتقديم أشياء أو خدمات لمصلحة شخص آخر بصورة منتظمة ومستمرة لفترة من زمنية معينة مقابل أجر أو ثمن متفق عليه يتعهد المورد له بدفعه للمورد. </a:t>
            </a:r>
            <a:endParaRPr lang="ar-SA" sz="2800" b="1" dirty="0" smtClean="0">
              <a:ln>
                <a:solidFill>
                  <a:sysClr val="windowText" lastClr="000000"/>
                </a:solidFill>
              </a:ln>
              <a:solidFill>
                <a:srgbClr val="2D07CF"/>
              </a:solidFill>
              <a:cs typeface="AL-Mohanad Bold" pitchFamily="2" charset="-78"/>
            </a:endParaRPr>
          </a:p>
          <a:p>
            <a:pPr>
              <a:defRPr/>
            </a:pPr>
            <a:r>
              <a:rPr lang="ar-SA" sz="2800" b="1" dirty="0" smtClean="0">
                <a:ln>
                  <a:solidFill>
                    <a:sysClr val="windowText" lastClr="000000"/>
                  </a:solidFill>
                </a:ln>
                <a:solidFill>
                  <a:srgbClr val="2D07CF"/>
                </a:solidFill>
                <a:cs typeface="AL-Mohanad Bold" pitchFamily="2" charset="-78"/>
              </a:rPr>
              <a:t>يشترط </a:t>
            </a:r>
            <a:r>
              <a:rPr lang="ar-SA" sz="2800" b="1" dirty="0">
                <a:ln>
                  <a:solidFill>
                    <a:sysClr val="windowText" lastClr="000000"/>
                  </a:solidFill>
                </a:ln>
                <a:solidFill>
                  <a:srgbClr val="2D07CF"/>
                </a:solidFill>
                <a:cs typeface="AL-Mohanad Bold" pitchFamily="2" charset="-78"/>
              </a:rPr>
              <a:t>لاعتبار عمليات  التوريد تجارية أن يباشرها الشخص علي سبيل الاحتراف. </a:t>
            </a:r>
            <a:r>
              <a:rPr lang="ar-SA" sz="2800" b="1" dirty="0" smtClean="0">
                <a:ln>
                  <a:solidFill>
                    <a:sysClr val="windowText" lastClr="000000"/>
                  </a:solidFill>
                </a:ln>
                <a:solidFill>
                  <a:srgbClr val="2D07CF"/>
                </a:solidFill>
                <a:cs typeface="AL-Mohanad Bold" pitchFamily="2" charset="-78"/>
              </a:rPr>
              <a:t>ولا </a:t>
            </a:r>
            <a:r>
              <a:rPr lang="ar-SA" sz="2800" b="1" dirty="0">
                <a:ln>
                  <a:solidFill>
                    <a:sysClr val="windowText" lastClr="000000"/>
                  </a:solidFill>
                </a:ln>
                <a:solidFill>
                  <a:srgbClr val="2D07CF"/>
                </a:solidFill>
                <a:cs typeface="AL-Mohanad Bold" pitchFamily="2" charset="-78"/>
              </a:rPr>
              <a:t>يشترط أن يكون التوريد مسبوقا </a:t>
            </a:r>
            <a:r>
              <a:rPr lang="ar-SA" sz="2800" b="1" dirty="0" smtClean="0">
                <a:ln>
                  <a:solidFill>
                    <a:sysClr val="windowText" lastClr="000000"/>
                  </a:solidFill>
                </a:ln>
                <a:solidFill>
                  <a:srgbClr val="2D07CF"/>
                </a:solidFill>
                <a:cs typeface="AL-Mohanad Bold" pitchFamily="2" charset="-78"/>
              </a:rPr>
              <a:t>بالشراء، ولا </a:t>
            </a:r>
            <a:r>
              <a:rPr lang="ar-SA" sz="2800" b="1" dirty="0">
                <a:ln>
                  <a:solidFill>
                    <a:sysClr val="windowText" lastClr="000000"/>
                  </a:solidFill>
                </a:ln>
                <a:solidFill>
                  <a:srgbClr val="2D07CF"/>
                </a:solidFill>
                <a:cs typeface="AL-Mohanad Bold" pitchFamily="2" charset="-78"/>
              </a:rPr>
              <a:t>يعتبر التوريد عملا تجاريا اذا قام به الشخص بصفة عرضية </a:t>
            </a:r>
            <a:r>
              <a:rPr lang="ar-SA" sz="2800" b="1" dirty="0" smtClean="0">
                <a:ln>
                  <a:solidFill>
                    <a:sysClr val="windowText" lastClr="000000"/>
                  </a:solidFill>
                </a:ln>
                <a:solidFill>
                  <a:srgbClr val="2D07CF"/>
                </a:solidFill>
                <a:cs typeface="AL-Mohanad Bold" pitchFamily="2" charset="-78"/>
              </a:rPr>
              <a:t> </a:t>
            </a:r>
            <a:r>
              <a:rPr lang="ar-SA" sz="2800" b="1" dirty="0">
                <a:ln>
                  <a:solidFill>
                    <a:sysClr val="windowText" lastClr="000000"/>
                  </a:solidFill>
                </a:ln>
                <a:solidFill>
                  <a:srgbClr val="2D07CF"/>
                </a:solidFill>
                <a:cs typeface="AL-Mohanad Bold" pitchFamily="2" charset="-78"/>
              </a:rPr>
              <a:t>أو على نحو متقطع . </a:t>
            </a:r>
            <a:endParaRPr lang="en-US" sz="2800" b="1" dirty="0">
              <a:ln>
                <a:solidFill>
                  <a:sysClr val="windowText" lastClr="000000"/>
                </a:solidFill>
              </a:ln>
              <a:solidFill>
                <a:srgbClr val="2D07CF"/>
              </a:solidFill>
              <a:cs typeface="AL-Mohanad Bold" pitchFamily="2" charset="-78"/>
            </a:endParaRPr>
          </a:p>
          <a:p>
            <a:pPr>
              <a:defRPr/>
            </a:pPr>
            <a:endParaRPr lang="en-US" sz="2800" dirty="0">
              <a:ln>
                <a:solidFill>
                  <a:sysClr val="windowText" lastClr="000000"/>
                </a:solidFill>
              </a:ln>
              <a:solidFill>
                <a:srgbClr val="2D07CF"/>
              </a:solidFill>
              <a:cs typeface="AL-Mohanad Bold" pitchFamily="2" charset="-78"/>
            </a:endParaRPr>
          </a:p>
          <a:p>
            <a:pPr>
              <a:defRPr/>
            </a:pPr>
            <a:endParaRPr lang="en-US" sz="2800" b="1"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3327803" y="-33072"/>
            <a:ext cx="3250394"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2: مقاولة التوريد</a:t>
            </a:r>
            <a:endParaRPr lang="en-US" sz="3200" b="1" dirty="0">
              <a:ln>
                <a:solidFill>
                  <a:sysClr val="windowText" lastClr="000000"/>
                </a:solidFill>
              </a:ln>
              <a:solidFill>
                <a:schemeClr val="tx1"/>
              </a:solidFill>
              <a:cs typeface="AL-Mohanad Bold" pitchFamily="2" charset="-78"/>
            </a:endParaRPr>
          </a:p>
        </p:txBody>
      </p:sp>
    </p:spTree>
    <p:extLst>
      <p:ext uri="{BB962C8B-B14F-4D97-AF65-F5344CB8AC3E}">
        <p14:creationId xmlns="" xmlns:p14="http://schemas.microsoft.com/office/powerpoint/2010/main" val="9735246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980728"/>
            <a:ext cx="9649072" cy="451997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الوكالة بالعمولة عقد يتعهد بمقتضاه الوكيل بأن يجري باسمه تصرفا قانونيا لحساب الموكل</a:t>
            </a:r>
            <a:r>
              <a:rPr lang="ar-SA" sz="2800" b="1" dirty="0" smtClean="0">
                <a:ln>
                  <a:solidFill>
                    <a:sysClr val="windowText" lastClr="000000"/>
                  </a:solidFill>
                </a:ln>
                <a:solidFill>
                  <a:srgbClr val="2D07CF"/>
                </a:solidFill>
                <a:cs typeface="AL-Mohanad Bold" pitchFamily="2" charset="-78"/>
              </a:rPr>
              <a:t>.</a:t>
            </a:r>
            <a:r>
              <a:rPr lang="ar-SA" sz="2800" b="1" dirty="0">
                <a:ln>
                  <a:solidFill>
                    <a:sysClr val="windowText" lastClr="000000"/>
                  </a:solidFill>
                </a:ln>
                <a:solidFill>
                  <a:srgbClr val="2D07CF"/>
                </a:solidFill>
                <a:cs typeface="AL-Mohanad Bold" pitchFamily="2" charset="-78"/>
              </a:rPr>
              <a:t> </a:t>
            </a:r>
            <a:endParaRPr lang="ar-SA" sz="2800" b="1" dirty="0" smtClean="0">
              <a:ln>
                <a:solidFill>
                  <a:sysClr val="windowText" lastClr="000000"/>
                </a:solidFill>
              </a:ln>
              <a:solidFill>
                <a:srgbClr val="2D07CF"/>
              </a:solidFill>
              <a:cs typeface="AL-Mohanad Bold" pitchFamily="2" charset="-78"/>
            </a:endParaRPr>
          </a:p>
          <a:p>
            <a:pPr>
              <a:defRPr/>
            </a:pPr>
            <a:r>
              <a:rPr lang="ar-SA" sz="2800" b="1" dirty="0" smtClean="0">
                <a:ln>
                  <a:solidFill>
                    <a:sysClr val="windowText" lastClr="000000"/>
                  </a:solidFill>
                </a:ln>
                <a:solidFill>
                  <a:srgbClr val="2D07CF"/>
                </a:solidFill>
                <a:cs typeface="AL-Mohanad Bold" pitchFamily="2" charset="-78"/>
              </a:rPr>
              <a:t>الوكيل </a:t>
            </a:r>
            <a:r>
              <a:rPr lang="ar-SA" sz="2800" b="1" dirty="0">
                <a:ln>
                  <a:solidFill>
                    <a:sysClr val="windowText" lastClr="000000"/>
                  </a:solidFill>
                </a:ln>
                <a:solidFill>
                  <a:srgbClr val="2D07CF"/>
                </a:solidFill>
                <a:cs typeface="AL-Mohanad Bold" pitchFamily="2" charset="-78"/>
              </a:rPr>
              <a:t>بالعمولة شخص يتعاقد </a:t>
            </a:r>
            <a:r>
              <a:rPr lang="ar-SA" sz="2800" b="1" dirty="0" smtClean="0">
                <a:ln>
                  <a:solidFill>
                    <a:sysClr val="windowText" lastClr="000000"/>
                  </a:solidFill>
                </a:ln>
                <a:solidFill>
                  <a:srgbClr val="2D07CF"/>
                </a:solidFill>
                <a:cs typeface="AL-Mohanad Bold" pitchFamily="2" charset="-78"/>
              </a:rPr>
              <a:t>باسمه الشخصي لحساب </a:t>
            </a:r>
            <a:r>
              <a:rPr lang="ar-SA" sz="2800" b="1" dirty="0">
                <a:ln>
                  <a:solidFill>
                    <a:sysClr val="windowText" lastClr="000000"/>
                  </a:solidFill>
                </a:ln>
                <a:solidFill>
                  <a:srgbClr val="2D07CF"/>
                </a:solidFill>
                <a:cs typeface="AL-Mohanad Bold" pitchFamily="2" charset="-78"/>
              </a:rPr>
              <a:t>الموكل في مقابل أجر </a:t>
            </a:r>
            <a:r>
              <a:rPr lang="ar-SA" sz="2800" b="1" dirty="0" smtClean="0">
                <a:ln>
                  <a:solidFill>
                    <a:sysClr val="windowText" lastClr="000000"/>
                  </a:solidFill>
                </a:ln>
                <a:solidFill>
                  <a:srgbClr val="2D07CF"/>
                </a:solidFill>
                <a:cs typeface="AL-Mohanad Bold" pitchFamily="2" charset="-78"/>
              </a:rPr>
              <a:t>يسمى </a:t>
            </a:r>
            <a:r>
              <a:rPr lang="ar-SA" sz="2800" b="1" dirty="0">
                <a:ln>
                  <a:solidFill>
                    <a:sysClr val="windowText" lastClr="000000"/>
                  </a:solidFill>
                </a:ln>
                <a:solidFill>
                  <a:srgbClr val="2D07CF"/>
                </a:solidFill>
                <a:cs typeface="AL-Mohanad Bold" pitchFamily="2" charset="-78"/>
              </a:rPr>
              <a:t>العمولة</a:t>
            </a:r>
            <a:r>
              <a:rPr lang="ar-SA" sz="2800" b="1" dirty="0" smtClean="0">
                <a:ln>
                  <a:solidFill>
                    <a:sysClr val="windowText" lastClr="000000"/>
                  </a:solidFill>
                </a:ln>
                <a:solidFill>
                  <a:srgbClr val="2D07CF"/>
                </a:solidFill>
                <a:cs typeface="AL-Mohanad Bold" pitchFamily="2" charset="-78"/>
              </a:rPr>
              <a:t>.</a:t>
            </a:r>
          </a:p>
          <a:p>
            <a:pPr>
              <a:defRPr/>
            </a:pPr>
            <a:r>
              <a:rPr lang="ar-SA" sz="2800" b="1" dirty="0" smtClean="0">
                <a:ln>
                  <a:solidFill>
                    <a:sysClr val="windowText" lastClr="000000"/>
                  </a:solidFill>
                </a:ln>
                <a:solidFill>
                  <a:srgbClr val="2D07CF"/>
                </a:solidFill>
                <a:cs typeface="AL-Mohanad Bold" pitchFamily="2" charset="-78"/>
              </a:rPr>
              <a:t>يشترط </a:t>
            </a:r>
            <a:r>
              <a:rPr lang="ar-SA" sz="2800" b="1" dirty="0">
                <a:ln>
                  <a:solidFill>
                    <a:sysClr val="windowText" lastClr="000000"/>
                  </a:solidFill>
                </a:ln>
                <a:solidFill>
                  <a:srgbClr val="2D07CF"/>
                </a:solidFill>
                <a:cs typeface="AL-Mohanad Bold" pitchFamily="2" charset="-78"/>
              </a:rPr>
              <a:t>لاعتبار عمليات الوكالة بالعمولة تجارية أن يباشرها الشخص علي سبيل الاحتراف. </a:t>
            </a:r>
            <a:endParaRPr lang="en-US" sz="2800" b="1" dirty="0">
              <a:ln>
                <a:solidFill>
                  <a:sysClr val="windowText" lastClr="000000"/>
                </a:solidFill>
              </a:ln>
              <a:solidFill>
                <a:srgbClr val="2D07CF"/>
              </a:solidFill>
              <a:cs typeface="AL-Mohanad Bold" pitchFamily="2" charset="-78"/>
            </a:endParaRPr>
          </a:p>
          <a:p>
            <a:pPr>
              <a:defRPr/>
            </a:pPr>
            <a:r>
              <a:rPr lang="ar-SA" sz="2800" b="1" dirty="0">
                <a:ln>
                  <a:solidFill>
                    <a:sysClr val="windowText" lastClr="000000"/>
                  </a:solidFill>
                </a:ln>
                <a:solidFill>
                  <a:srgbClr val="2D07CF"/>
                </a:solidFill>
                <a:cs typeface="AL-Mohanad Bold" pitchFamily="2" charset="-78"/>
              </a:rPr>
              <a:t>تختلف الوكالة بالعمولة عن  كل من الوكالة </a:t>
            </a:r>
            <a:r>
              <a:rPr lang="ar-SA" sz="2800" b="1" dirty="0" smtClean="0">
                <a:ln>
                  <a:solidFill>
                    <a:sysClr val="windowText" lastClr="000000"/>
                  </a:solidFill>
                </a:ln>
                <a:solidFill>
                  <a:srgbClr val="2D07CF"/>
                </a:solidFill>
                <a:cs typeface="AL-Mohanad Bold" pitchFamily="2" charset="-78"/>
              </a:rPr>
              <a:t>العادية، والسمسرة.</a:t>
            </a:r>
            <a:endParaRPr lang="en-US" sz="2800" dirty="0">
              <a:ln>
                <a:solidFill>
                  <a:sysClr val="windowText" lastClr="000000"/>
                </a:solidFill>
              </a:ln>
              <a:solidFill>
                <a:srgbClr val="2D07CF"/>
              </a:solidFill>
              <a:cs typeface="AL-Mohanad Bold" pitchFamily="2" charset="-78"/>
            </a:endParaRPr>
          </a:p>
          <a:p>
            <a:pPr>
              <a:defRPr/>
            </a:pPr>
            <a:r>
              <a:rPr lang="ar-SA" sz="2800" b="1" dirty="0">
                <a:ln>
                  <a:solidFill>
                    <a:sysClr val="windowText" lastClr="000000"/>
                  </a:solidFill>
                </a:ln>
                <a:solidFill>
                  <a:srgbClr val="2D07CF"/>
                </a:solidFill>
                <a:cs typeface="AL-Mohanad Bold" pitchFamily="2" charset="-78"/>
              </a:rPr>
              <a:t>تعتبر مقاولة الوكالة بالعمولة عملا تجاريا دائما سواء كانت الصفقة التي يبرمها مدنية أو تجارية.</a:t>
            </a:r>
            <a:endParaRPr lang="en-US" sz="2800" dirty="0">
              <a:ln>
                <a:solidFill>
                  <a:sysClr val="windowText" lastClr="000000"/>
                </a:solidFill>
              </a:ln>
              <a:solidFill>
                <a:srgbClr val="2D07CF"/>
              </a:solidFill>
              <a:cs typeface="AL-Mohanad Bold" pitchFamily="2" charset="-78"/>
            </a:endParaRPr>
          </a:p>
          <a:p>
            <a:pPr>
              <a:defRPr/>
            </a:pPr>
            <a:endParaRPr lang="en-US" sz="2800"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3309926" y="21519"/>
            <a:ext cx="3741340"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3:مقاولة </a:t>
            </a:r>
            <a:r>
              <a:rPr lang="ar-SA" sz="3200" b="1" dirty="0">
                <a:ln>
                  <a:solidFill>
                    <a:sysClr val="windowText" lastClr="000000"/>
                  </a:solidFill>
                </a:ln>
                <a:solidFill>
                  <a:schemeClr val="tx1"/>
                </a:solidFill>
                <a:cs typeface="AL-Mohanad Bold" pitchFamily="2" charset="-78"/>
              </a:rPr>
              <a:t>الوكالة بالعمولة:</a:t>
            </a:r>
            <a:endParaRPr lang="en-US" sz="3200" b="1" dirty="0">
              <a:ln>
                <a:solidFill>
                  <a:sysClr val="windowText" lastClr="000000"/>
                </a:solidFill>
              </a:ln>
              <a:solidFill>
                <a:schemeClr val="tx1"/>
              </a:solidFill>
              <a:cs typeface="AL-Mohanad Bold" pitchFamily="2" charset="-78"/>
            </a:endParaRPr>
          </a:p>
        </p:txBody>
      </p:sp>
    </p:spTree>
    <p:extLst>
      <p:ext uri="{BB962C8B-B14F-4D97-AF65-F5344CB8AC3E}">
        <p14:creationId xmlns="" xmlns:p14="http://schemas.microsoft.com/office/powerpoint/2010/main" val="22337990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1098936"/>
            <a:ext cx="9689976" cy="305014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عقد النقل اتفاق يلتزم بمقتضاه الناقل بأن يقوم بوسائله الخاصة بنقل أشخاص أو أشياء إلي مكان معين مقابل أجرة متفق عليها. </a:t>
            </a:r>
            <a:endParaRPr lang="ar-SA" sz="2800" b="1" dirty="0" smtClean="0">
              <a:ln>
                <a:solidFill>
                  <a:sysClr val="windowText" lastClr="000000"/>
                </a:solidFill>
              </a:ln>
              <a:solidFill>
                <a:srgbClr val="2D07CF"/>
              </a:solidFill>
              <a:cs typeface="AL-Mohanad Bold" pitchFamily="2" charset="-78"/>
            </a:endParaRPr>
          </a:p>
          <a:p>
            <a:pPr algn="just">
              <a:defRPr/>
            </a:pPr>
            <a:r>
              <a:rPr lang="ar-SA" sz="2800" b="1" dirty="0" smtClean="0">
                <a:ln>
                  <a:solidFill>
                    <a:sysClr val="windowText" lastClr="000000"/>
                  </a:solidFill>
                </a:ln>
                <a:solidFill>
                  <a:srgbClr val="2D07CF"/>
                </a:solidFill>
                <a:cs typeface="AL-Mohanad Bold" pitchFamily="2" charset="-78"/>
              </a:rPr>
              <a:t>يشترط </a:t>
            </a:r>
            <a:r>
              <a:rPr lang="ar-SA" sz="2800" b="1" dirty="0">
                <a:ln>
                  <a:solidFill>
                    <a:sysClr val="windowText" lastClr="000000"/>
                  </a:solidFill>
                </a:ln>
                <a:solidFill>
                  <a:srgbClr val="2D07CF"/>
                </a:solidFill>
                <a:cs typeface="AL-Mohanad Bold" pitchFamily="2" charset="-78"/>
              </a:rPr>
              <a:t>لاعتبار أعمال النقل تجارية أن يباشرها الشخص علي سبيل الاحتراف. </a:t>
            </a:r>
            <a:endParaRPr lang="en-US" sz="2800" b="1" dirty="0">
              <a:ln>
                <a:solidFill>
                  <a:sysClr val="windowText" lastClr="000000"/>
                </a:solidFill>
              </a:ln>
              <a:solidFill>
                <a:srgbClr val="2D07CF"/>
              </a:solidFill>
              <a:cs typeface="AL-Mohanad Bold" pitchFamily="2" charset="-78"/>
            </a:endParaRPr>
          </a:p>
          <a:p>
            <a:pPr algn="just">
              <a:defRPr/>
            </a:pPr>
            <a:r>
              <a:rPr lang="ar-SA" sz="2800" b="1" dirty="0">
                <a:ln>
                  <a:solidFill>
                    <a:sysClr val="windowText" lastClr="000000"/>
                  </a:solidFill>
                </a:ln>
                <a:solidFill>
                  <a:srgbClr val="2D07CF"/>
                </a:solidFill>
                <a:cs typeface="AL-Mohanad Bold" pitchFamily="2" charset="-78"/>
              </a:rPr>
              <a:t>يعتبر النقل تجاريا دائما بالنسبة للناقل .</a:t>
            </a:r>
            <a:r>
              <a:rPr lang="ar-SA" sz="2800" dirty="0">
                <a:ln>
                  <a:solidFill>
                    <a:sysClr val="windowText" lastClr="000000"/>
                  </a:solidFill>
                </a:ln>
                <a:solidFill>
                  <a:srgbClr val="2D07CF"/>
                </a:solidFill>
                <a:cs typeface="AL-Mohanad Bold" pitchFamily="2" charset="-78"/>
              </a:rPr>
              <a:t> </a:t>
            </a:r>
            <a:endParaRPr lang="en-US" sz="2800" dirty="0">
              <a:ln>
                <a:solidFill>
                  <a:sysClr val="windowText" lastClr="000000"/>
                </a:solidFill>
              </a:ln>
              <a:solidFill>
                <a:srgbClr val="2D07CF"/>
              </a:solidFill>
              <a:cs typeface="AL-Mohanad Bold" pitchFamily="2" charset="-78"/>
            </a:endParaRPr>
          </a:p>
          <a:p>
            <a:pPr algn="just">
              <a:defRPr/>
            </a:pPr>
            <a:r>
              <a:rPr lang="ar-SA" sz="2800" b="1" dirty="0">
                <a:ln>
                  <a:solidFill>
                    <a:sysClr val="windowText" lastClr="000000"/>
                  </a:solidFill>
                </a:ln>
                <a:solidFill>
                  <a:srgbClr val="2D07CF"/>
                </a:solidFill>
                <a:cs typeface="AL-Mohanad Bold" pitchFamily="2" charset="-78"/>
              </a:rPr>
              <a:t>لا يعتبر النقل تجاريا بالنسبة للشاحن أو المسافر إلا إذا كان تاجرا وكان النقل متعلقا </a:t>
            </a:r>
            <a:r>
              <a:rPr lang="ar-SA" sz="2800" b="1" dirty="0" smtClean="0">
                <a:ln>
                  <a:solidFill>
                    <a:sysClr val="windowText" lastClr="000000"/>
                  </a:solidFill>
                </a:ln>
                <a:solidFill>
                  <a:srgbClr val="2D07CF"/>
                </a:solidFill>
                <a:cs typeface="AL-Mohanad Bold" pitchFamily="2" charset="-78"/>
              </a:rPr>
              <a:t>بتجارته</a:t>
            </a:r>
            <a:r>
              <a:rPr lang="ar-SA" sz="2800" b="1" dirty="0">
                <a:ln>
                  <a:solidFill>
                    <a:sysClr val="windowText" lastClr="000000"/>
                  </a:solidFill>
                </a:ln>
                <a:solidFill>
                  <a:srgbClr val="2D07CF"/>
                </a:solidFill>
                <a:cs typeface="AL-Mohanad Bold" pitchFamily="2" charset="-78"/>
              </a:rPr>
              <a:t>. ويعد النقل </a:t>
            </a:r>
            <a:r>
              <a:rPr lang="ar-SA" sz="2800" b="1" dirty="0" smtClean="0">
                <a:ln>
                  <a:solidFill>
                    <a:sysClr val="windowText" lastClr="000000"/>
                  </a:solidFill>
                </a:ln>
                <a:solidFill>
                  <a:srgbClr val="2D07CF"/>
                </a:solidFill>
                <a:cs typeface="AL-Mohanad Bold" pitchFamily="2" charset="-78"/>
              </a:rPr>
              <a:t>تجاريا </a:t>
            </a:r>
            <a:r>
              <a:rPr lang="ar-SA" sz="2800" b="1" dirty="0">
                <a:ln>
                  <a:solidFill>
                    <a:sysClr val="windowText" lastClr="000000"/>
                  </a:solidFill>
                </a:ln>
                <a:solidFill>
                  <a:srgbClr val="2D07CF"/>
                </a:solidFill>
                <a:cs typeface="AL-Mohanad Bold" pitchFamily="2" charset="-78"/>
              </a:rPr>
              <a:t>سواء كان نقل </a:t>
            </a:r>
            <a:r>
              <a:rPr lang="ar-SA" sz="2800" b="1" dirty="0" smtClean="0">
                <a:ln>
                  <a:solidFill>
                    <a:sysClr val="windowText" lastClr="000000"/>
                  </a:solidFill>
                </a:ln>
                <a:solidFill>
                  <a:srgbClr val="2D07CF"/>
                </a:solidFill>
                <a:cs typeface="AL-Mohanad Bold" pitchFamily="2" charset="-78"/>
              </a:rPr>
              <a:t>بري، بحري، </a:t>
            </a:r>
            <a:r>
              <a:rPr lang="ar-SA" sz="2800" b="1" dirty="0">
                <a:ln>
                  <a:solidFill>
                    <a:sysClr val="windowText" lastClr="000000"/>
                  </a:solidFill>
                </a:ln>
                <a:solidFill>
                  <a:srgbClr val="2D07CF"/>
                </a:solidFill>
                <a:cs typeface="AL-Mohanad Bold" pitchFamily="2" charset="-78"/>
              </a:rPr>
              <a:t>أو </a:t>
            </a:r>
            <a:r>
              <a:rPr lang="ar-SA" sz="2800" b="1" dirty="0" smtClean="0">
                <a:ln>
                  <a:solidFill>
                    <a:sysClr val="windowText" lastClr="000000"/>
                  </a:solidFill>
                </a:ln>
                <a:solidFill>
                  <a:srgbClr val="2D07CF"/>
                </a:solidFill>
                <a:cs typeface="AL-Mohanad Bold" pitchFamily="2" charset="-78"/>
              </a:rPr>
              <a:t>جوي، </a:t>
            </a:r>
            <a:r>
              <a:rPr lang="ar-SA" sz="2800" b="1" dirty="0">
                <a:ln>
                  <a:solidFill>
                    <a:sysClr val="windowText" lastClr="000000"/>
                  </a:solidFill>
                </a:ln>
                <a:solidFill>
                  <a:srgbClr val="2D07CF"/>
                </a:solidFill>
                <a:cs typeface="AL-Mohanad Bold" pitchFamily="2" charset="-78"/>
              </a:rPr>
              <a:t>وسواء تعلق بنقل بضائع أم نقل أشخاص .</a:t>
            </a:r>
            <a:endParaRPr lang="en-US" sz="2800" b="1" dirty="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3327797" y="0"/>
            <a:ext cx="3250406" cy="71437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solidFill>
                  <a:schemeClr val="tx1"/>
                </a:solidFill>
                <a:cs typeface="AL-Mohanad Bold" pitchFamily="2" charset="-78"/>
              </a:rPr>
              <a:t>4: </a:t>
            </a:r>
            <a:r>
              <a:rPr lang="ar-SA" sz="3200" b="1" dirty="0">
                <a:solidFill>
                  <a:schemeClr val="tx1"/>
                </a:solidFill>
                <a:cs typeface="AL-Mohanad Bold" pitchFamily="2" charset="-78"/>
              </a:rPr>
              <a:t>مقاولة النقل </a:t>
            </a:r>
            <a:endParaRPr lang="en-US" sz="3200" b="1" dirty="0">
              <a:solidFill>
                <a:schemeClr val="tx1"/>
              </a:solidFill>
              <a:cs typeface="AL-Mohanad Bold" pitchFamily="2" charset="-78"/>
            </a:endParaRPr>
          </a:p>
        </p:txBody>
      </p:sp>
    </p:spTree>
    <p:extLst>
      <p:ext uri="{BB962C8B-B14F-4D97-AF65-F5344CB8AC3E}">
        <p14:creationId xmlns="" xmlns:p14="http://schemas.microsoft.com/office/powerpoint/2010/main" val="22469239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8464" y="1052736"/>
            <a:ext cx="9649072" cy="316208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lvl="0" algn="just"/>
            <a:r>
              <a:rPr lang="ar-SA" sz="2800" b="1" dirty="0">
                <a:ln>
                  <a:solidFill>
                    <a:sysClr val="windowText" lastClr="000000"/>
                  </a:solidFill>
                </a:ln>
                <a:solidFill>
                  <a:srgbClr val="2D07CF"/>
                </a:solidFill>
                <a:cs typeface="AL-Mohanad Bold" pitchFamily="2" charset="-78"/>
              </a:rPr>
              <a:t>يقصد بالمحلات والمكاتب التجارية تلك التي تقوم بتقديم خدمات متنوعة للجمهور مقابل أجر </a:t>
            </a:r>
            <a:r>
              <a:rPr lang="ar-SA" sz="2800" b="1" dirty="0" smtClean="0">
                <a:ln>
                  <a:solidFill>
                    <a:sysClr val="windowText" lastClr="000000"/>
                  </a:solidFill>
                </a:ln>
                <a:solidFill>
                  <a:srgbClr val="2D07CF"/>
                </a:solidFill>
                <a:cs typeface="AL-Mohanad Bold" pitchFamily="2" charset="-78"/>
              </a:rPr>
              <a:t>معين</a:t>
            </a:r>
            <a:r>
              <a:rPr lang="ar-SA" b="1" dirty="0">
                <a:solidFill>
                  <a:prstClr val="black"/>
                </a:solidFill>
                <a:ea typeface="Calibri"/>
              </a:rPr>
              <a:t> </a:t>
            </a:r>
            <a:r>
              <a:rPr lang="ar-SA" sz="2800" b="1" dirty="0">
                <a:ln>
                  <a:solidFill>
                    <a:sysClr val="windowText" lastClr="000000"/>
                  </a:solidFill>
                </a:ln>
                <a:solidFill>
                  <a:srgbClr val="2D07CF"/>
                </a:solidFill>
                <a:cs typeface="AL-Mohanad Bold" pitchFamily="2" charset="-78"/>
              </a:rPr>
              <a:t>كمكاتب السياحة والسفر والتخليص الجمركي ومكاتب الاستقدام. وتعتبر أعمال هذه المكاتب تجارية متى تمت علي وجه المقاولة ولو كانت متعلقة بأعمال مدنية لأنها لا تستمد صفتها التجارية من نشاطها وإنما من احترافها هذا النشاط ولو كان مدنيا . فهي تزاول العمل التجاري بصرف النظر عن طبيعة العمل أو الخدمة التي تقدمها لعملائها ( تجارية أو مدنية ) .</a:t>
            </a:r>
            <a:endParaRPr lang="en-US" sz="2800" b="1" dirty="0">
              <a:ln>
                <a:solidFill>
                  <a:sysClr val="windowText" lastClr="000000"/>
                </a:solidFill>
              </a:ln>
              <a:solidFill>
                <a:srgbClr val="2D07CF"/>
              </a:solidFill>
              <a:cs typeface="AL-Mohanad Bold" pitchFamily="2" charset="-78"/>
            </a:endParaRPr>
          </a:p>
          <a:p>
            <a:pPr algn="just">
              <a:defRPr/>
            </a:pPr>
            <a:endParaRPr lang="en-US" sz="2800" b="1" dirty="0">
              <a:ln>
                <a:solidFill>
                  <a:sysClr val="windowText" lastClr="000000"/>
                </a:solidFill>
              </a:ln>
              <a:solidFill>
                <a:srgbClr val="2D07CF"/>
              </a:solidFill>
              <a:cs typeface="AL-Mohanad Bold" pitchFamily="2" charset="-78"/>
            </a:endParaRPr>
          </a:p>
          <a:p>
            <a:pPr algn="just">
              <a:defRPr/>
            </a:pPr>
            <a:endParaRPr lang="en-US" sz="2800"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2515195" y="0"/>
            <a:ext cx="5152449" cy="7143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pitchFamily="2" charset="-78"/>
              </a:rPr>
              <a:t>5: مقاولة </a:t>
            </a:r>
            <a:r>
              <a:rPr lang="ar-SA" sz="3200" b="1" dirty="0">
                <a:ln>
                  <a:solidFill>
                    <a:sysClr val="windowText" lastClr="000000"/>
                  </a:solidFill>
                </a:ln>
                <a:solidFill>
                  <a:schemeClr val="tx1"/>
                </a:solidFill>
                <a:cs typeface="AL-Mohanad Bold" pitchFamily="2" charset="-78"/>
              </a:rPr>
              <a:t>المحلات والمكاتب </a:t>
            </a:r>
            <a:r>
              <a:rPr lang="ar-SA" sz="3200" b="1" dirty="0" smtClean="0">
                <a:ln>
                  <a:solidFill>
                    <a:sysClr val="windowText" lastClr="000000"/>
                  </a:solidFill>
                </a:ln>
                <a:solidFill>
                  <a:schemeClr val="tx1"/>
                </a:solidFill>
                <a:cs typeface="AL-Mohanad Bold" pitchFamily="2" charset="-78"/>
              </a:rPr>
              <a:t>التجارية</a:t>
            </a:r>
            <a:endParaRPr lang="en-US" sz="3200" b="1" dirty="0">
              <a:ln>
                <a:solidFill>
                  <a:sysClr val="windowText" lastClr="000000"/>
                </a:solidFill>
              </a:ln>
              <a:solidFill>
                <a:schemeClr val="tx1"/>
              </a:solidFill>
              <a:cs typeface="AL-Mohanad Bold" pitchFamily="2" charset="-78"/>
            </a:endParaRPr>
          </a:p>
        </p:txBody>
      </p:sp>
    </p:spTree>
    <p:extLst>
      <p:ext uri="{BB962C8B-B14F-4D97-AF65-F5344CB8AC3E}">
        <p14:creationId xmlns="" xmlns:p14="http://schemas.microsoft.com/office/powerpoint/2010/main" val="11573067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6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8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2658</TotalTime>
  <Words>1697</Words>
  <Application>Microsoft Office PowerPoint</Application>
  <PresentationFormat>A4 Paper (210x297 mm)‎</PresentationFormat>
  <Paragraphs>106</Paragraphs>
  <Slides>21</Slides>
  <Notes>13</Notes>
  <HiddenSlides>0</HiddenSlides>
  <MMClips>0</MMClips>
  <ScaleCrop>false</ScaleCrop>
  <HeadingPairs>
    <vt:vector size="4" baseType="variant">
      <vt:variant>
        <vt:lpstr>سمة</vt:lpstr>
      </vt:variant>
      <vt:variant>
        <vt:i4>9</vt:i4>
      </vt:variant>
      <vt:variant>
        <vt:lpstr>عناوين الشرائح</vt:lpstr>
      </vt:variant>
      <vt:variant>
        <vt:i4>21</vt:i4>
      </vt:variant>
    </vt:vector>
  </HeadingPairs>
  <TitlesOfParts>
    <vt:vector size="30" baseType="lpstr">
      <vt:lpstr>Office Theme</vt:lpstr>
      <vt:lpstr>1_Office Theme</vt:lpstr>
      <vt:lpstr>2_Office Theme</vt:lpstr>
      <vt:lpstr>3_Office Theme</vt:lpstr>
      <vt:lpstr>4_Office Theme</vt:lpstr>
      <vt:lpstr>5_Office Theme</vt:lpstr>
      <vt:lpstr>6_Office Theme</vt:lpstr>
      <vt:lpstr>7_Office Theme</vt:lpstr>
      <vt:lpstr>8_Office Theme</vt:lpstr>
      <vt:lpstr>الشريحة 1</vt:lpstr>
      <vt:lpstr> المحاضرة الرابعة: أنواع الأعمال التجارية (║) الأعمال التجارية بطريق المقاولة، بالتبعية، المختلطة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balsabbgh</cp:lastModifiedBy>
  <cp:revision>237</cp:revision>
  <dcterms:created xsi:type="dcterms:W3CDTF">2009-10-14T19:14:34Z</dcterms:created>
  <dcterms:modified xsi:type="dcterms:W3CDTF">2012-10-01T11:49:35Z</dcterms:modified>
</cp:coreProperties>
</file>