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348" r:id="rId3"/>
    <p:sldId id="350" r:id="rId4"/>
    <p:sldId id="351" r:id="rId5"/>
    <p:sldId id="352" r:id="rId6"/>
    <p:sldId id="355" r:id="rId7"/>
    <p:sldId id="353" r:id="rId8"/>
    <p:sldId id="356" r:id="rId9"/>
    <p:sldId id="354" r:id="rId10"/>
    <p:sldId id="349" r:id="rId11"/>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AD9968"/>
    <a:srgbClr val="3B84AF"/>
    <a:srgbClr val="FF3300"/>
    <a:srgbClr val="0099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64" autoAdjust="0"/>
  </p:normalViewPr>
  <p:slideViewPr>
    <p:cSldViewPr>
      <p:cViewPr>
        <p:scale>
          <a:sx n="70" d="100"/>
          <a:sy n="70" d="100"/>
        </p:scale>
        <p:origin x="-2616" y="-978"/>
      </p:cViewPr>
      <p:guideLst>
        <p:guide orient="horz" pos="2160"/>
        <p:guide pos="3120"/>
      </p:guideLst>
    </p:cSldViewPr>
  </p:slideViewPr>
  <p:notesTextViewPr>
    <p:cViewPr>
      <p:scale>
        <a:sx n="100" d="100"/>
        <a:sy n="100" d="100"/>
      </p:scale>
      <p:origin x="0" y="0"/>
    </p:cViewPr>
  </p:notesTextViewPr>
  <p:notesViewPr>
    <p:cSldViewPr>
      <p:cViewPr varScale="1">
        <p:scale>
          <a:sx n="55" d="100"/>
          <a:sy n="55" d="100"/>
        </p:scale>
        <p:origin x="-285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70B11E-BC65-4397-BBA3-1878E69C992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773AF41A-06ED-4973-BA74-4710DB25BA29}">
      <dgm:prSet phldrT="[نص]" custT="1"/>
      <dgm:spPr>
        <a:solidFill>
          <a:srgbClr val="FFFFCC"/>
        </a:solidFill>
      </dgm:spPr>
      <dgm:t>
        <a:bodyPr/>
        <a:lstStyle/>
        <a:p>
          <a:pPr rtl="1"/>
          <a:r>
            <a:rPr lang="ar-SA" sz="2400" b="1" dirty="0" smtClean="0">
              <a:solidFill>
                <a:sysClr val="windowText" lastClr="000000"/>
              </a:solidFill>
            </a:rPr>
            <a:t>شروط اكتساب صفة التاجر</a:t>
          </a:r>
          <a:endParaRPr lang="ar-SA" sz="2400" dirty="0"/>
        </a:p>
      </dgm:t>
    </dgm:pt>
    <dgm:pt modelId="{F46654B1-33D5-49B0-A6AC-3B9C39A5C18B}" type="parTrans" cxnId="{85EC10BE-305D-4379-99DC-8806F4522C69}">
      <dgm:prSet/>
      <dgm:spPr/>
      <dgm:t>
        <a:bodyPr/>
        <a:lstStyle/>
        <a:p>
          <a:pPr rtl="1"/>
          <a:endParaRPr lang="ar-SA"/>
        </a:p>
      </dgm:t>
    </dgm:pt>
    <dgm:pt modelId="{702EC2BF-B531-42C0-A721-BC7BA5914183}" type="sibTrans" cxnId="{85EC10BE-305D-4379-99DC-8806F4522C69}">
      <dgm:prSet/>
      <dgm:spPr/>
      <dgm:t>
        <a:bodyPr/>
        <a:lstStyle/>
        <a:p>
          <a:pPr rtl="1"/>
          <a:endParaRPr lang="ar-SA"/>
        </a:p>
      </dgm:t>
    </dgm:pt>
    <dgm:pt modelId="{DEBC5FDC-52B7-4F69-A230-29FC56353781}">
      <dgm:prSet phldrT="[نص]" custT="1"/>
      <dgm:spPr>
        <a:solidFill>
          <a:srgbClr val="FFFFCC"/>
        </a:solidFill>
      </dgm:spPr>
      <dgm:t>
        <a:bodyPr/>
        <a:lstStyle/>
        <a:p>
          <a:pPr rtl="1"/>
          <a:r>
            <a:rPr lang="ar-SA" sz="2400" b="1" dirty="0" smtClean="0">
              <a:solidFill>
                <a:sysClr val="windowText" lastClr="000000"/>
              </a:solidFill>
            </a:rPr>
            <a:t>الأهلية التجارية</a:t>
          </a:r>
          <a:endParaRPr lang="ar-SA" sz="2400" dirty="0">
            <a:solidFill>
              <a:schemeClr val="tx2">
                <a:lumMod val="60000"/>
                <a:lumOff val="40000"/>
              </a:schemeClr>
            </a:solidFill>
          </a:endParaRPr>
        </a:p>
      </dgm:t>
    </dgm:pt>
    <dgm:pt modelId="{9816D63D-C60A-4E8E-9AB2-16DEFA0C63B9}" type="parTrans" cxnId="{A7969221-3F0B-4747-AA38-4BF01A71A7C7}">
      <dgm:prSet/>
      <dgm:spPr/>
      <dgm:t>
        <a:bodyPr/>
        <a:lstStyle/>
        <a:p>
          <a:pPr rtl="1"/>
          <a:endParaRPr lang="ar-SA"/>
        </a:p>
      </dgm:t>
    </dgm:pt>
    <dgm:pt modelId="{37E28CB3-F189-4BD0-949F-C715CA5EA5E2}" type="sibTrans" cxnId="{A7969221-3F0B-4747-AA38-4BF01A71A7C7}">
      <dgm:prSet/>
      <dgm:spPr/>
      <dgm:t>
        <a:bodyPr/>
        <a:lstStyle/>
        <a:p>
          <a:pPr rtl="1"/>
          <a:endParaRPr lang="ar-SA"/>
        </a:p>
      </dgm:t>
    </dgm:pt>
    <dgm:pt modelId="{9BF6F472-D8B1-4209-B8FB-42EE1AEA5AC3}">
      <dgm:prSet phldrT="[نص]" custT="1"/>
      <dgm:spPr>
        <a:solidFill>
          <a:srgbClr val="FFFFCC"/>
        </a:solidFill>
      </dgm:spPr>
      <dgm:t>
        <a:bodyPr/>
        <a:lstStyle/>
        <a:p>
          <a:pPr rtl="1"/>
          <a:r>
            <a:rPr lang="ar-SA" sz="2400" b="1" dirty="0" smtClean="0">
              <a:solidFill>
                <a:sysClr val="windowText" lastClr="000000"/>
              </a:solidFill>
            </a:rPr>
            <a:t>مباشرة الشخص الأعمال التجارية باسمه ولحسابه</a:t>
          </a:r>
          <a:endParaRPr lang="ar-SA" sz="2400" dirty="0">
            <a:solidFill>
              <a:schemeClr val="tx2">
                <a:lumMod val="60000"/>
                <a:lumOff val="40000"/>
              </a:schemeClr>
            </a:solidFill>
          </a:endParaRPr>
        </a:p>
      </dgm:t>
    </dgm:pt>
    <dgm:pt modelId="{77DBD7E2-8B44-4BD0-BCA9-EC8FFAE6852B}" type="parTrans" cxnId="{25BAE0E7-9552-488C-91D7-82A04B6A19DB}">
      <dgm:prSet/>
      <dgm:spPr/>
      <dgm:t>
        <a:bodyPr/>
        <a:lstStyle/>
        <a:p>
          <a:pPr rtl="1"/>
          <a:endParaRPr lang="ar-SA"/>
        </a:p>
      </dgm:t>
    </dgm:pt>
    <dgm:pt modelId="{78075E9C-BA60-461F-B375-F4A7A94DE539}" type="sibTrans" cxnId="{25BAE0E7-9552-488C-91D7-82A04B6A19DB}">
      <dgm:prSet/>
      <dgm:spPr/>
      <dgm:t>
        <a:bodyPr/>
        <a:lstStyle/>
        <a:p>
          <a:pPr rtl="1"/>
          <a:endParaRPr lang="ar-SA"/>
        </a:p>
      </dgm:t>
    </dgm:pt>
    <dgm:pt modelId="{FB5AED3E-DBD8-46F0-9773-C8A86C084AB1}">
      <dgm:prSet phldrT="[نص]" custT="1"/>
      <dgm:spPr>
        <a:solidFill>
          <a:srgbClr val="FFFFCC"/>
        </a:solidFill>
      </dgm:spPr>
      <dgm:t>
        <a:bodyPr/>
        <a:lstStyle/>
        <a:p>
          <a:pPr rtl="1"/>
          <a:r>
            <a:rPr lang="ar-SA" sz="2400" b="1" dirty="0" smtClean="0">
              <a:solidFill>
                <a:sysClr val="windowText" lastClr="000000"/>
              </a:solidFill>
            </a:rPr>
            <a:t>احتراف الأعمال التجارية</a:t>
          </a:r>
          <a:endParaRPr lang="ar-SA" sz="2400" dirty="0">
            <a:solidFill>
              <a:schemeClr val="tx2">
                <a:lumMod val="60000"/>
                <a:lumOff val="40000"/>
              </a:schemeClr>
            </a:solidFill>
          </a:endParaRPr>
        </a:p>
      </dgm:t>
    </dgm:pt>
    <dgm:pt modelId="{9DCEEF6B-10C2-4537-AAD8-EA75EDE31FFD}" type="parTrans" cxnId="{33756015-157E-4B2F-80CF-67C79366462C}">
      <dgm:prSet/>
      <dgm:spPr/>
      <dgm:t>
        <a:bodyPr/>
        <a:lstStyle/>
        <a:p>
          <a:pPr rtl="1"/>
          <a:endParaRPr lang="ar-SA"/>
        </a:p>
      </dgm:t>
    </dgm:pt>
    <dgm:pt modelId="{8CBF90D4-D183-46F8-86A5-6605584AC11E}" type="sibTrans" cxnId="{33756015-157E-4B2F-80CF-67C79366462C}">
      <dgm:prSet/>
      <dgm:spPr/>
      <dgm:t>
        <a:bodyPr/>
        <a:lstStyle/>
        <a:p>
          <a:pPr rtl="1"/>
          <a:endParaRPr lang="ar-SA"/>
        </a:p>
      </dgm:t>
    </dgm:pt>
    <dgm:pt modelId="{7D7BB1F4-E419-4BDA-AAEC-50EB7FA5CCFC}" type="pres">
      <dgm:prSet presAssocID="{7770B11E-BC65-4397-BBA3-1878E69C992C}" presName="hierChild1" presStyleCnt="0">
        <dgm:presLayoutVars>
          <dgm:orgChart val="1"/>
          <dgm:chPref val="1"/>
          <dgm:dir/>
          <dgm:animOne val="branch"/>
          <dgm:animLvl val="lvl"/>
          <dgm:resizeHandles/>
        </dgm:presLayoutVars>
      </dgm:prSet>
      <dgm:spPr/>
      <dgm:t>
        <a:bodyPr/>
        <a:lstStyle/>
        <a:p>
          <a:pPr rtl="1"/>
          <a:endParaRPr lang="ar-SA"/>
        </a:p>
      </dgm:t>
    </dgm:pt>
    <dgm:pt modelId="{83B82E18-D8D1-40D5-9021-6DC0F2480E33}" type="pres">
      <dgm:prSet presAssocID="{773AF41A-06ED-4973-BA74-4710DB25BA29}" presName="hierRoot1" presStyleCnt="0">
        <dgm:presLayoutVars>
          <dgm:hierBranch val="init"/>
        </dgm:presLayoutVars>
      </dgm:prSet>
      <dgm:spPr/>
    </dgm:pt>
    <dgm:pt modelId="{2C5F5E79-C51F-4CEF-BB11-21935F6058C9}" type="pres">
      <dgm:prSet presAssocID="{773AF41A-06ED-4973-BA74-4710DB25BA29}" presName="rootComposite1" presStyleCnt="0"/>
      <dgm:spPr/>
    </dgm:pt>
    <dgm:pt modelId="{7E28C260-6F54-4F44-B81A-B0EE98EE616A}" type="pres">
      <dgm:prSet presAssocID="{773AF41A-06ED-4973-BA74-4710DB25BA29}" presName="rootText1" presStyleLbl="node0" presStyleIdx="0" presStyleCnt="1">
        <dgm:presLayoutVars>
          <dgm:chPref val="3"/>
        </dgm:presLayoutVars>
      </dgm:prSet>
      <dgm:spPr/>
      <dgm:t>
        <a:bodyPr/>
        <a:lstStyle/>
        <a:p>
          <a:pPr rtl="1"/>
          <a:endParaRPr lang="ar-SA"/>
        </a:p>
      </dgm:t>
    </dgm:pt>
    <dgm:pt modelId="{0688DD87-B627-4FF5-A346-7C40A1D1E2FA}" type="pres">
      <dgm:prSet presAssocID="{773AF41A-06ED-4973-BA74-4710DB25BA29}" presName="rootConnector1" presStyleLbl="node1" presStyleIdx="0" presStyleCnt="0"/>
      <dgm:spPr/>
      <dgm:t>
        <a:bodyPr/>
        <a:lstStyle/>
        <a:p>
          <a:pPr rtl="1"/>
          <a:endParaRPr lang="ar-SA"/>
        </a:p>
      </dgm:t>
    </dgm:pt>
    <dgm:pt modelId="{CF0784C9-52F7-4E59-92CE-7AB1A0BAE452}" type="pres">
      <dgm:prSet presAssocID="{773AF41A-06ED-4973-BA74-4710DB25BA29}" presName="hierChild2" presStyleCnt="0"/>
      <dgm:spPr/>
    </dgm:pt>
    <dgm:pt modelId="{134E06C8-A8E7-4C70-91A1-07777817F296}" type="pres">
      <dgm:prSet presAssocID="{9816D63D-C60A-4E8E-9AB2-16DEFA0C63B9}" presName="Name37" presStyleLbl="parChTrans1D2" presStyleIdx="0" presStyleCnt="3"/>
      <dgm:spPr/>
      <dgm:t>
        <a:bodyPr/>
        <a:lstStyle/>
        <a:p>
          <a:pPr rtl="1"/>
          <a:endParaRPr lang="ar-SA"/>
        </a:p>
      </dgm:t>
    </dgm:pt>
    <dgm:pt modelId="{A05E9949-4BC6-4B7A-BFA3-D09ECB56DEDE}" type="pres">
      <dgm:prSet presAssocID="{DEBC5FDC-52B7-4F69-A230-29FC56353781}" presName="hierRoot2" presStyleCnt="0">
        <dgm:presLayoutVars>
          <dgm:hierBranch val="init"/>
        </dgm:presLayoutVars>
      </dgm:prSet>
      <dgm:spPr/>
    </dgm:pt>
    <dgm:pt modelId="{412D0C75-8743-4E85-BE3B-3B18859D5238}" type="pres">
      <dgm:prSet presAssocID="{DEBC5FDC-52B7-4F69-A230-29FC56353781}" presName="rootComposite" presStyleCnt="0"/>
      <dgm:spPr/>
    </dgm:pt>
    <dgm:pt modelId="{3552BB0E-8F89-477E-A4A4-D9652B77BD28}" type="pres">
      <dgm:prSet presAssocID="{DEBC5FDC-52B7-4F69-A230-29FC56353781}" presName="rootText" presStyleLbl="node2" presStyleIdx="0" presStyleCnt="3">
        <dgm:presLayoutVars>
          <dgm:chPref val="3"/>
        </dgm:presLayoutVars>
      </dgm:prSet>
      <dgm:spPr/>
      <dgm:t>
        <a:bodyPr/>
        <a:lstStyle/>
        <a:p>
          <a:pPr rtl="1"/>
          <a:endParaRPr lang="ar-SA"/>
        </a:p>
      </dgm:t>
    </dgm:pt>
    <dgm:pt modelId="{AA36AB22-538F-4B97-B671-F2B495BEC4F8}" type="pres">
      <dgm:prSet presAssocID="{DEBC5FDC-52B7-4F69-A230-29FC56353781}" presName="rootConnector" presStyleLbl="node2" presStyleIdx="0" presStyleCnt="3"/>
      <dgm:spPr/>
      <dgm:t>
        <a:bodyPr/>
        <a:lstStyle/>
        <a:p>
          <a:pPr rtl="1"/>
          <a:endParaRPr lang="ar-SA"/>
        </a:p>
      </dgm:t>
    </dgm:pt>
    <dgm:pt modelId="{1BEB309F-77BC-4626-8BF3-9407C8368467}" type="pres">
      <dgm:prSet presAssocID="{DEBC5FDC-52B7-4F69-A230-29FC56353781}" presName="hierChild4" presStyleCnt="0"/>
      <dgm:spPr/>
    </dgm:pt>
    <dgm:pt modelId="{E0C8A34A-27A1-4246-907F-32FEEE0FA093}" type="pres">
      <dgm:prSet presAssocID="{DEBC5FDC-52B7-4F69-A230-29FC56353781}" presName="hierChild5" presStyleCnt="0"/>
      <dgm:spPr/>
    </dgm:pt>
    <dgm:pt modelId="{D574B613-66E4-4301-A910-7792FEF6BF2F}" type="pres">
      <dgm:prSet presAssocID="{77DBD7E2-8B44-4BD0-BCA9-EC8FFAE6852B}" presName="Name37" presStyleLbl="parChTrans1D2" presStyleIdx="1" presStyleCnt="3"/>
      <dgm:spPr/>
      <dgm:t>
        <a:bodyPr/>
        <a:lstStyle/>
        <a:p>
          <a:pPr rtl="1"/>
          <a:endParaRPr lang="ar-SA"/>
        </a:p>
      </dgm:t>
    </dgm:pt>
    <dgm:pt modelId="{2FD0D4DC-1984-420A-B4EF-6A225860B5E4}" type="pres">
      <dgm:prSet presAssocID="{9BF6F472-D8B1-4209-B8FB-42EE1AEA5AC3}" presName="hierRoot2" presStyleCnt="0">
        <dgm:presLayoutVars>
          <dgm:hierBranch val="init"/>
        </dgm:presLayoutVars>
      </dgm:prSet>
      <dgm:spPr/>
    </dgm:pt>
    <dgm:pt modelId="{B32BA7DC-9C85-41F9-A032-16F9B3E4521C}" type="pres">
      <dgm:prSet presAssocID="{9BF6F472-D8B1-4209-B8FB-42EE1AEA5AC3}" presName="rootComposite" presStyleCnt="0"/>
      <dgm:spPr/>
    </dgm:pt>
    <dgm:pt modelId="{1C23E843-DC2B-4C84-8752-B08E1CD2E84E}" type="pres">
      <dgm:prSet presAssocID="{9BF6F472-D8B1-4209-B8FB-42EE1AEA5AC3}" presName="rootText" presStyleLbl="node2" presStyleIdx="1" presStyleCnt="3">
        <dgm:presLayoutVars>
          <dgm:chPref val="3"/>
        </dgm:presLayoutVars>
      </dgm:prSet>
      <dgm:spPr/>
      <dgm:t>
        <a:bodyPr/>
        <a:lstStyle/>
        <a:p>
          <a:pPr rtl="1"/>
          <a:endParaRPr lang="ar-SA"/>
        </a:p>
      </dgm:t>
    </dgm:pt>
    <dgm:pt modelId="{FFCD39B8-92C1-4B1B-8DA4-65C930E3D15C}" type="pres">
      <dgm:prSet presAssocID="{9BF6F472-D8B1-4209-B8FB-42EE1AEA5AC3}" presName="rootConnector" presStyleLbl="node2" presStyleIdx="1" presStyleCnt="3"/>
      <dgm:spPr/>
      <dgm:t>
        <a:bodyPr/>
        <a:lstStyle/>
        <a:p>
          <a:pPr rtl="1"/>
          <a:endParaRPr lang="ar-SA"/>
        </a:p>
      </dgm:t>
    </dgm:pt>
    <dgm:pt modelId="{E9AB450B-4BC5-474F-BF4E-BFD71B9D41C0}" type="pres">
      <dgm:prSet presAssocID="{9BF6F472-D8B1-4209-B8FB-42EE1AEA5AC3}" presName="hierChild4" presStyleCnt="0"/>
      <dgm:spPr/>
    </dgm:pt>
    <dgm:pt modelId="{73C560EE-F79E-4E79-8272-4A97BDFF7A85}" type="pres">
      <dgm:prSet presAssocID="{9BF6F472-D8B1-4209-B8FB-42EE1AEA5AC3}" presName="hierChild5" presStyleCnt="0"/>
      <dgm:spPr/>
    </dgm:pt>
    <dgm:pt modelId="{62CC9B65-2404-437F-8E1E-FF14DDE30150}" type="pres">
      <dgm:prSet presAssocID="{9DCEEF6B-10C2-4537-AAD8-EA75EDE31FFD}" presName="Name37" presStyleLbl="parChTrans1D2" presStyleIdx="2" presStyleCnt="3"/>
      <dgm:spPr/>
      <dgm:t>
        <a:bodyPr/>
        <a:lstStyle/>
        <a:p>
          <a:pPr rtl="1"/>
          <a:endParaRPr lang="ar-SA"/>
        </a:p>
      </dgm:t>
    </dgm:pt>
    <dgm:pt modelId="{21D929AA-2BA7-413D-9CA3-CA0A5B1C3F7F}" type="pres">
      <dgm:prSet presAssocID="{FB5AED3E-DBD8-46F0-9773-C8A86C084AB1}" presName="hierRoot2" presStyleCnt="0">
        <dgm:presLayoutVars>
          <dgm:hierBranch val="init"/>
        </dgm:presLayoutVars>
      </dgm:prSet>
      <dgm:spPr/>
    </dgm:pt>
    <dgm:pt modelId="{54526660-5207-4169-B6AF-91FDB2C08EE3}" type="pres">
      <dgm:prSet presAssocID="{FB5AED3E-DBD8-46F0-9773-C8A86C084AB1}" presName="rootComposite" presStyleCnt="0"/>
      <dgm:spPr/>
    </dgm:pt>
    <dgm:pt modelId="{0B73C5F5-E400-4BCE-9F1B-83DC72DCA7F6}" type="pres">
      <dgm:prSet presAssocID="{FB5AED3E-DBD8-46F0-9773-C8A86C084AB1}" presName="rootText" presStyleLbl="node2" presStyleIdx="2" presStyleCnt="3">
        <dgm:presLayoutVars>
          <dgm:chPref val="3"/>
        </dgm:presLayoutVars>
      </dgm:prSet>
      <dgm:spPr/>
      <dgm:t>
        <a:bodyPr/>
        <a:lstStyle/>
        <a:p>
          <a:pPr rtl="1"/>
          <a:endParaRPr lang="ar-SA"/>
        </a:p>
      </dgm:t>
    </dgm:pt>
    <dgm:pt modelId="{2F687D60-6884-48A3-B32F-395B8D5B5941}" type="pres">
      <dgm:prSet presAssocID="{FB5AED3E-DBD8-46F0-9773-C8A86C084AB1}" presName="rootConnector" presStyleLbl="node2" presStyleIdx="2" presStyleCnt="3"/>
      <dgm:spPr/>
      <dgm:t>
        <a:bodyPr/>
        <a:lstStyle/>
        <a:p>
          <a:pPr rtl="1"/>
          <a:endParaRPr lang="ar-SA"/>
        </a:p>
      </dgm:t>
    </dgm:pt>
    <dgm:pt modelId="{29E4880D-9FFF-4B69-9A71-482A5E45BA11}" type="pres">
      <dgm:prSet presAssocID="{FB5AED3E-DBD8-46F0-9773-C8A86C084AB1}" presName="hierChild4" presStyleCnt="0"/>
      <dgm:spPr/>
    </dgm:pt>
    <dgm:pt modelId="{AAF59561-E510-4155-A23C-3B23559F61A9}" type="pres">
      <dgm:prSet presAssocID="{FB5AED3E-DBD8-46F0-9773-C8A86C084AB1}" presName="hierChild5" presStyleCnt="0"/>
      <dgm:spPr/>
    </dgm:pt>
    <dgm:pt modelId="{CE8C6FC9-1316-435E-AA43-A504E5911DA9}" type="pres">
      <dgm:prSet presAssocID="{773AF41A-06ED-4973-BA74-4710DB25BA29}" presName="hierChild3" presStyleCnt="0"/>
      <dgm:spPr/>
    </dgm:pt>
  </dgm:ptLst>
  <dgm:cxnLst>
    <dgm:cxn modelId="{28E817BD-E8BF-4DB2-ADB1-E887E9EB5FC6}" type="presOf" srcId="{9DCEEF6B-10C2-4537-AAD8-EA75EDE31FFD}" destId="{62CC9B65-2404-437F-8E1E-FF14DDE30150}" srcOrd="0" destOrd="0" presId="urn:microsoft.com/office/officeart/2005/8/layout/orgChart1"/>
    <dgm:cxn modelId="{A7969221-3F0B-4747-AA38-4BF01A71A7C7}" srcId="{773AF41A-06ED-4973-BA74-4710DB25BA29}" destId="{DEBC5FDC-52B7-4F69-A230-29FC56353781}" srcOrd="0" destOrd="0" parTransId="{9816D63D-C60A-4E8E-9AB2-16DEFA0C63B9}" sibTransId="{37E28CB3-F189-4BD0-949F-C715CA5EA5E2}"/>
    <dgm:cxn modelId="{7BCC622B-0C21-4F0C-9D65-5629B3545171}" type="presOf" srcId="{7770B11E-BC65-4397-BBA3-1878E69C992C}" destId="{7D7BB1F4-E419-4BDA-AAEC-50EB7FA5CCFC}" srcOrd="0" destOrd="0" presId="urn:microsoft.com/office/officeart/2005/8/layout/orgChart1"/>
    <dgm:cxn modelId="{85EC10BE-305D-4379-99DC-8806F4522C69}" srcId="{7770B11E-BC65-4397-BBA3-1878E69C992C}" destId="{773AF41A-06ED-4973-BA74-4710DB25BA29}" srcOrd="0" destOrd="0" parTransId="{F46654B1-33D5-49B0-A6AC-3B9C39A5C18B}" sibTransId="{702EC2BF-B531-42C0-A721-BC7BA5914183}"/>
    <dgm:cxn modelId="{276603AC-AA42-41D6-8E06-E59406C50D29}" type="presOf" srcId="{FB5AED3E-DBD8-46F0-9773-C8A86C084AB1}" destId="{0B73C5F5-E400-4BCE-9F1B-83DC72DCA7F6}" srcOrd="0" destOrd="0" presId="urn:microsoft.com/office/officeart/2005/8/layout/orgChart1"/>
    <dgm:cxn modelId="{33756015-157E-4B2F-80CF-67C79366462C}" srcId="{773AF41A-06ED-4973-BA74-4710DB25BA29}" destId="{FB5AED3E-DBD8-46F0-9773-C8A86C084AB1}" srcOrd="2" destOrd="0" parTransId="{9DCEEF6B-10C2-4537-AAD8-EA75EDE31FFD}" sibTransId="{8CBF90D4-D183-46F8-86A5-6605584AC11E}"/>
    <dgm:cxn modelId="{26535EE0-6590-455D-A6E9-BCBDEDD92110}" type="presOf" srcId="{DEBC5FDC-52B7-4F69-A230-29FC56353781}" destId="{3552BB0E-8F89-477E-A4A4-D9652B77BD28}" srcOrd="0" destOrd="0" presId="urn:microsoft.com/office/officeart/2005/8/layout/orgChart1"/>
    <dgm:cxn modelId="{0D880F3C-CDA1-4F79-BCA7-8408F6331A59}" type="presOf" srcId="{9BF6F472-D8B1-4209-B8FB-42EE1AEA5AC3}" destId="{1C23E843-DC2B-4C84-8752-B08E1CD2E84E}" srcOrd="0" destOrd="0" presId="urn:microsoft.com/office/officeart/2005/8/layout/orgChart1"/>
    <dgm:cxn modelId="{49A29B4D-3D33-4406-8A0F-F241FE21A202}" type="presOf" srcId="{DEBC5FDC-52B7-4F69-A230-29FC56353781}" destId="{AA36AB22-538F-4B97-B671-F2B495BEC4F8}" srcOrd="1" destOrd="0" presId="urn:microsoft.com/office/officeart/2005/8/layout/orgChart1"/>
    <dgm:cxn modelId="{A8FDE095-78A1-4404-85C4-520EA10F6268}" type="presOf" srcId="{9816D63D-C60A-4E8E-9AB2-16DEFA0C63B9}" destId="{134E06C8-A8E7-4C70-91A1-07777817F296}" srcOrd="0" destOrd="0" presId="urn:microsoft.com/office/officeart/2005/8/layout/orgChart1"/>
    <dgm:cxn modelId="{25BAE0E7-9552-488C-91D7-82A04B6A19DB}" srcId="{773AF41A-06ED-4973-BA74-4710DB25BA29}" destId="{9BF6F472-D8B1-4209-B8FB-42EE1AEA5AC3}" srcOrd="1" destOrd="0" parTransId="{77DBD7E2-8B44-4BD0-BCA9-EC8FFAE6852B}" sibTransId="{78075E9C-BA60-461F-B375-F4A7A94DE539}"/>
    <dgm:cxn modelId="{21383A2F-1C41-41B9-B38D-59C2663E96EE}" type="presOf" srcId="{773AF41A-06ED-4973-BA74-4710DB25BA29}" destId="{0688DD87-B627-4FF5-A346-7C40A1D1E2FA}" srcOrd="1" destOrd="0" presId="urn:microsoft.com/office/officeart/2005/8/layout/orgChart1"/>
    <dgm:cxn modelId="{C3FE143E-4794-4668-875D-C0DD95668BFC}" type="presOf" srcId="{FB5AED3E-DBD8-46F0-9773-C8A86C084AB1}" destId="{2F687D60-6884-48A3-B32F-395B8D5B5941}" srcOrd="1" destOrd="0" presId="urn:microsoft.com/office/officeart/2005/8/layout/orgChart1"/>
    <dgm:cxn modelId="{8A4A6F60-79A8-4045-8CEE-1413CB1E76E3}" type="presOf" srcId="{9BF6F472-D8B1-4209-B8FB-42EE1AEA5AC3}" destId="{FFCD39B8-92C1-4B1B-8DA4-65C930E3D15C}" srcOrd="1" destOrd="0" presId="urn:microsoft.com/office/officeart/2005/8/layout/orgChart1"/>
    <dgm:cxn modelId="{FAD067E0-2248-45B3-98E0-436EA86FB8AC}" type="presOf" srcId="{773AF41A-06ED-4973-BA74-4710DB25BA29}" destId="{7E28C260-6F54-4F44-B81A-B0EE98EE616A}" srcOrd="0" destOrd="0" presId="urn:microsoft.com/office/officeart/2005/8/layout/orgChart1"/>
    <dgm:cxn modelId="{9F2E2956-7B56-4C7F-9875-60AC0059706A}" type="presOf" srcId="{77DBD7E2-8B44-4BD0-BCA9-EC8FFAE6852B}" destId="{D574B613-66E4-4301-A910-7792FEF6BF2F}" srcOrd="0" destOrd="0" presId="urn:microsoft.com/office/officeart/2005/8/layout/orgChart1"/>
    <dgm:cxn modelId="{991A3199-9857-49F1-9F60-F16300262DB8}" type="presParOf" srcId="{7D7BB1F4-E419-4BDA-AAEC-50EB7FA5CCFC}" destId="{83B82E18-D8D1-40D5-9021-6DC0F2480E33}" srcOrd="0" destOrd="0" presId="urn:microsoft.com/office/officeart/2005/8/layout/orgChart1"/>
    <dgm:cxn modelId="{01377DEC-67D5-4F66-81F2-18C97F102AD5}" type="presParOf" srcId="{83B82E18-D8D1-40D5-9021-6DC0F2480E33}" destId="{2C5F5E79-C51F-4CEF-BB11-21935F6058C9}" srcOrd="0" destOrd="0" presId="urn:microsoft.com/office/officeart/2005/8/layout/orgChart1"/>
    <dgm:cxn modelId="{EB4A3D00-6774-4F6B-8FD5-A6CD8801EF08}" type="presParOf" srcId="{2C5F5E79-C51F-4CEF-BB11-21935F6058C9}" destId="{7E28C260-6F54-4F44-B81A-B0EE98EE616A}" srcOrd="0" destOrd="0" presId="urn:microsoft.com/office/officeart/2005/8/layout/orgChart1"/>
    <dgm:cxn modelId="{AB94A473-1D9C-42D0-A981-2494B0531362}" type="presParOf" srcId="{2C5F5E79-C51F-4CEF-BB11-21935F6058C9}" destId="{0688DD87-B627-4FF5-A346-7C40A1D1E2FA}" srcOrd="1" destOrd="0" presId="urn:microsoft.com/office/officeart/2005/8/layout/orgChart1"/>
    <dgm:cxn modelId="{CFFACAB0-AFAF-4580-B244-7F9E8008502F}" type="presParOf" srcId="{83B82E18-D8D1-40D5-9021-6DC0F2480E33}" destId="{CF0784C9-52F7-4E59-92CE-7AB1A0BAE452}" srcOrd="1" destOrd="0" presId="urn:microsoft.com/office/officeart/2005/8/layout/orgChart1"/>
    <dgm:cxn modelId="{CA413223-BC3F-44D9-8993-FCC831C5DC4A}" type="presParOf" srcId="{CF0784C9-52F7-4E59-92CE-7AB1A0BAE452}" destId="{134E06C8-A8E7-4C70-91A1-07777817F296}" srcOrd="0" destOrd="0" presId="urn:microsoft.com/office/officeart/2005/8/layout/orgChart1"/>
    <dgm:cxn modelId="{40B8AF1A-8351-4A62-9E06-9475D27498F4}" type="presParOf" srcId="{CF0784C9-52F7-4E59-92CE-7AB1A0BAE452}" destId="{A05E9949-4BC6-4B7A-BFA3-D09ECB56DEDE}" srcOrd="1" destOrd="0" presId="urn:microsoft.com/office/officeart/2005/8/layout/orgChart1"/>
    <dgm:cxn modelId="{1EF7106F-9151-40B1-A4BD-DFB22854D1D8}" type="presParOf" srcId="{A05E9949-4BC6-4B7A-BFA3-D09ECB56DEDE}" destId="{412D0C75-8743-4E85-BE3B-3B18859D5238}" srcOrd="0" destOrd="0" presId="urn:microsoft.com/office/officeart/2005/8/layout/orgChart1"/>
    <dgm:cxn modelId="{0D1FE9E5-D085-4986-9B9A-F8EAB665A48E}" type="presParOf" srcId="{412D0C75-8743-4E85-BE3B-3B18859D5238}" destId="{3552BB0E-8F89-477E-A4A4-D9652B77BD28}" srcOrd="0" destOrd="0" presId="urn:microsoft.com/office/officeart/2005/8/layout/orgChart1"/>
    <dgm:cxn modelId="{8D242952-9867-4852-9B97-82373808893E}" type="presParOf" srcId="{412D0C75-8743-4E85-BE3B-3B18859D5238}" destId="{AA36AB22-538F-4B97-B671-F2B495BEC4F8}" srcOrd="1" destOrd="0" presId="urn:microsoft.com/office/officeart/2005/8/layout/orgChart1"/>
    <dgm:cxn modelId="{FC1296E3-51D3-4C9C-939D-F0981F4A2979}" type="presParOf" srcId="{A05E9949-4BC6-4B7A-BFA3-D09ECB56DEDE}" destId="{1BEB309F-77BC-4626-8BF3-9407C8368467}" srcOrd="1" destOrd="0" presId="urn:microsoft.com/office/officeart/2005/8/layout/orgChart1"/>
    <dgm:cxn modelId="{C09DD9A4-B048-49B0-BE23-63D52F4E29CB}" type="presParOf" srcId="{A05E9949-4BC6-4B7A-BFA3-D09ECB56DEDE}" destId="{E0C8A34A-27A1-4246-907F-32FEEE0FA093}" srcOrd="2" destOrd="0" presId="urn:microsoft.com/office/officeart/2005/8/layout/orgChart1"/>
    <dgm:cxn modelId="{A7795D5E-7E6B-40E0-8CF9-46277E37E84E}" type="presParOf" srcId="{CF0784C9-52F7-4E59-92CE-7AB1A0BAE452}" destId="{D574B613-66E4-4301-A910-7792FEF6BF2F}" srcOrd="2" destOrd="0" presId="urn:microsoft.com/office/officeart/2005/8/layout/orgChart1"/>
    <dgm:cxn modelId="{448DF231-528F-4DB8-A663-51349DC548F8}" type="presParOf" srcId="{CF0784C9-52F7-4E59-92CE-7AB1A0BAE452}" destId="{2FD0D4DC-1984-420A-B4EF-6A225860B5E4}" srcOrd="3" destOrd="0" presId="urn:microsoft.com/office/officeart/2005/8/layout/orgChart1"/>
    <dgm:cxn modelId="{D6068F6F-5D87-4AF7-B600-CFE1D2DDC192}" type="presParOf" srcId="{2FD0D4DC-1984-420A-B4EF-6A225860B5E4}" destId="{B32BA7DC-9C85-41F9-A032-16F9B3E4521C}" srcOrd="0" destOrd="0" presId="urn:microsoft.com/office/officeart/2005/8/layout/orgChart1"/>
    <dgm:cxn modelId="{A8C27A26-6FB1-4117-AD79-28DB0599806E}" type="presParOf" srcId="{B32BA7DC-9C85-41F9-A032-16F9B3E4521C}" destId="{1C23E843-DC2B-4C84-8752-B08E1CD2E84E}" srcOrd="0" destOrd="0" presId="urn:microsoft.com/office/officeart/2005/8/layout/orgChart1"/>
    <dgm:cxn modelId="{509BF7C9-0F4B-423E-8910-40C2F4ABE97C}" type="presParOf" srcId="{B32BA7DC-9C85-41F9-A032-16F9B3E4521C}" destId="{FFCD39B8-92C1-4B1B-8DA4-65C930E3D15C}" srcOrd="1" destOrd="0" presId="urn:microsoft.com/office/officeart/2005/8/layout/orgChart1"/>
    <dgm:cxn modelId="{6BD843E1-DA83-4643-B414-68FDC95DF591}" type="presParOf" srcId="{2FD0D4DC-1984-420A-B4EF-6A225860B5E4}" destId="{E9AB450B-4BC5-474F-BF4E-BFD71B9D41C0}" srcOrd="1" destOrd="0" presId="urn:microsoft.com/office/officeart/2005/8/layout/orgChart1"/>
    <dgm:cxn modelId="{2684D690-03FA-4C02-B6CA-37C101E8A696}" type="presParOf" srcId="{2FD0D4DC-1984-420A-B4EF-6A225860B5E4}" destId="{73C560EE-F79E-4E79-8272-4A97BDFF7A85}" srcOrd="2" destOrd="0" presId="urn:microsoft.com/office/officeart/2005/8/layout/orgChart1"/>
    <dgm:cxn modelId="{897C6815-318B-4D15-BAFB-6A7F6E630F68}" type="presParOf" srcId="{CF0784C9-52F7-4E59-92CE-7AB1A0BAE452}" destId="{62CC9B65-2404-437F-8E1E-FF14DDE30150}" srcOrd="4" destOrd="0" presId="urn:microsoft.com/office/officeart/2005/8/layout/orgChart1"/>
    <dgm:cxn modelId="{C0592AE7-DEF2-443A-BB1C-E68DFB3CAE64}" type="presParOf" srcId="{CF0784C9-52F7-4E59-92CE-7AB1A0BAE452}" destId="{21D929AA-2BA7-413D-9CA3-CA0A5B1C3F7F}" srcOrd="5" destOrd="0" presId="urn:microsoft.com/office/officeart/2005/8/layout/orgChart1"/>
    <dgm:cxn modelId="{DA452FAE-4911-40A3-B433-D29628A34C9B}" type="presParOf" srcId="{21D929AA-2BA7-413D-9CA3-CA0A5B1C3F7F}" destId="{54526660-5207-4169-B6AF-91FDB2C08EE3}" srcOrd="0" destOrd="0" presId="urn:microsoft.com/office/officeart/2005/8/layout/orgChart1"/>
    <dgm:cxn modelId="{559370A1-A7F8-4AC5-9D02-7CD18071D669}" type="presParOf" srcId="{54526660-5207-4169-B6AF-91FDB2C08EE3}" destId="{0B73C5F5-E400-4BCE-9F1B-83DC72DCA7F6}" srcOrd="0" destOrd="0" presId="urn:microsoft.com/office/officeart/2005/8/layout/orgChart1"/>
    <dgm:cxn modelId="{282A76BF-5941-40C5-A505-8D7401A18CBE}" type="presParOf" srcId="{54526660-5207-4169-B6AF-91FDB2C08EE3}" destId="{2F687D60-6884-48A3-B32F-395B8D5B5941}" srcOrd="1" destOrd="0" presId="urn:microsoft.com/office/officeart/2005/8/layout/orgChart1"/>
    <dgm:cxn modelId="{686846F0-1B01-48EF-94F9-16F565092D67}" type="presParOf" srcId="{21D929AA-2BA7-413D-9CA3-CA0A5B1C3F7F}" destId="{29E4880D-9FFF-4B69-9A71-482A5E45BA11}" srcOrd="1" destOrd="0" presId="urn:microsoft.com/office/officeart/2005/8/layout/orgChart1"/>
    <dgm:cxn modelId="{782441E7-587F-4B65-BFCE-149EEF0B26A9}" type="presParOf" srcId="{21D929AA-2BA7-413D-9CA3-CA0A5B1C3F7F}" destId="{AAF59561-E510-4155-A23C-3B23559F61A9}" srcOrd="2" destOrd="0" presId="urn:microsoft.com/office/officeart/2005/8/layout/orgChart1"/>
    <dgm:cxn modelId="{76EA9A0C-E9F4-45A4-BD3A-CE135826169A}" type="presParOf" srcId="{83B82E18-D8D1-40D5-9021-6DC0F2480E33}" destId="{CE8C6FC9-1316-435E-AA43-A504E5911DA9}"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CC9B65-2404-437F-8E1E-FF14DDE30150}">
      <dsp:nvSpPr>
        <dsp:cNvPr id="0" name=""/>
        <dsp:cNvSpPr/>
      </dsp:nvSpPr>
      <dsp:spPr>
        <a:xfrm>
          <a:off x="4953000" y="944936"/>
          <a:ext cx="2282539" cy="396143"/>
        </a:xfrm>
        <a:custGeom>
          <a:avLst/>
          <a:gdLst/>
          <a:ahLst/>
          <a:cxnLst/>
          <a:rect l="0" t="0" r="0" b="0"/>
          <a:pathLst>
            <a:path>
              <a:moveTo>
                <a:pt x="0" y="0"/>
              </a:moveTo>
              <a:lnTo>
                <a:pt x="0" y="198071"/>
              </a:lnTo>
              <a:lnTo>
                <a:pt x="2282539" y="198071"/>
              </a:lnTo>
              <a:lnTo>
                <a:pt x="2282539" y="3961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74B613-66E4-4301-A910-7792FEF6BF2F}">
      <dsp:nvSpPr>
        <dsp:cNvPr id="0" name=""/>
        <dsp:cNvSpPr/>
      </dsp:nvSpPr>
      <dsp:spPr>
        <a:xfrm>
          <a:off x="4907280" y="944936"/>
          <a:ext cx="91440" cy="396143"/>
        </a:xfrm>
        <a:custGeom>
          <a:avLst/>
          <a:gdLst/>
          <a:ahLst/>
          <a:cxnLst/>
          <a:rect l="0" t="0" r="0" b="0"/>
          <a:pathLst>
            <a:path>
              <a:moveTo>
                <a:pt x="45720" y="0"/>
              </a:moveTo>
              <a:lnTo>
                <a:pt x="45720" y="3961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4E06C8-A8E7-4C70-91A1-07777817F296}">
      <dsp:nvSpPr>
        <dsp:cNvPr id="0" name=""/>
        <dsp:cNvSpPr/>
      </dsp:nvSpPr>
      <dsp:spPr>
        <a:xfrm>
          <a:off x="2670460" y="944936"/>
          <a:ext cx="2282539" cy="396143"/>
        </a:xfrm>
        <a:custGeom>
          <a:avLst/>
          <a:gdLst/>
          <a:ahLst/>
          <a:cxnLst/>
          <a:rect l="0" t="0" r="0" b="0"/>
          <a:pathLst>
            <a:path>
              <a:moveTo>
                <a:pt x="2282539" y="0"/>
              </a:moveTo>
              <a:lnTo>
                <a:pt x="2282539" y="198071"/>
              </a:lnTo>
              <a:lnTo>
                <a:pt x="0" y="198071"/>
              </a:lnTo>
              <a:lnTo>
                <a:pt x="0" y="3961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28C260-6F54-4F44-B81A-B0EE98EE616A}">
      <dsp:nvSpPr>
        <dsp:cNvPr id="0" name=""/>
        <dsp:cNvSpPr/>
      </dsp:nvSpPr>
      <dsp:spPr>
        <a:xfrm>
          <a:off x="4009801" y="1738"/>
          <a:ext cx="1886396" cy="943198"/>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solidFill>
                <a:sysClr val="windowText" lastClr="000000"/>
              </a:solidFill>
            </a:rPr>
            <a:t>شروط اكتساب صفة التاجر</a:t>
          </a:r>
          <a:endParaRPr lang="ar-SA" sz="2400" kern="1200" dirty="0"/>
        </a:p>
      </dsp:txBody>
      <dsp:txXfrm>
        <a:off x="4009801" y="1738"/>
        <a:ext cx="1886396" cy="943198"/>
      </dsp:txXfrm>
    </dsp:sp>
    <dsp:sp modelId="{3552BB0E-8F89-477E-A4A4-D9652B77BD28}">
      <dsp:nvSpPr>
        <dsp:cNvPr id="0" name=""/>
        <dsp:cNvSpPr/>
      </dsp:nvSpPr>
      <dsp:spPr>
        <a:xfrm>
          <a:off x="1727262" y="1341079"/>
          <a:ext cx="1886396" cy="943198"/>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solidFill>
                <a:sysClr val="windowText" lastClr="000000"/>
              </a:solidFill>
            </a:rPr>
            <a:t>الأهلية التجارية</a:t>
          </a:r>
          <a:endParaRPr lang="ar-SA" sz="2400" kern="1200" dirty="0">
            <a:solidFill>
              <a:schemeClr val="tx2">
                <a:lumMod val="60000"/>
                <a:lumOff val="40000"/>
              </a:schemeClr>
            </a:solidFill>
          </a:endParaRPr>
        </a:p>
      </dsp:txBody>
      <dsp:txXfrm>
        <a:off x="1727262" y="1341079"/>
        <a:ext cx="1886396" cy="943198"/>
      </dsp:txXfrm>
    </dsp:sp>
    <dsp:sp modelId="{1C23E843-DC2B-4C84-8752-B08E1CD2E84E}">
      <dsp:nvSpPr>
        <dsp:cNvPr id="0" name=""/>
        <dsp:cNvSpPr/>
      </dsp:nvSpPr>
      <dsp:spPr>
        <a:xfrm>
          <a:off x="4009801" y="1341079"/>
          <a:ext cx="1886396" cy="943198"/>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solidFill>
                <a:sysClr val="windowText" lastClr="000000"/>
              </a:solidFill>
            </a:rPr>
            <a:t>مباشرة الشخص الأعمال التجارية باسمه ولحسابه</a:t>
          </a:r>
          <a:endParaRPr lang="ar-SA" sz="2400" kern="1200" dirty="0">
            <a:solidFill>
              <a:schemeClr val="tx2">
                <a:lumMod val="60000"/>
                <a:lumOff val="40000"/>
              </a:schemeClr>
            </a:solidFill>
          </a:endParaRPr>
        </a:p>
      </dsp:txBody>
      <dsp:txXfrm>
        <a:off x="4009801" y="1341079"/>
        <a:ext cx="1886396" cy="943198"/>
      </dsp:txXfrm>
    </dsp:sp>
    <dsp:sp modelId="{0B73C5F5-E400-4BCE-9F1B-83DC72DCA7F6}">
      <dsp:nvSpPr>
        <dsp:cNvPr id="0" name=""/>
        <dsp:cNvSpPr/>
      </dsp:nvSpPr>
      <dsp:spPr>
        <a:xfrm>
          <a:off x="6292341" y="1341079"/>
          <a:ext cx="1886396" cy="943198"/>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solidFill>
                <a:sysClr val="windowText" lastClr="000000"/>
              </a:solidFill>
            </a:rPr>
            <a:t>احتراف الأعمال التجارية</a:t>
          </a:r>
          <a:endParaRPr lang="ar-SA" sz="2400" kern="1200" dirty="0">
            <a:solidFill>
              <a:schemeClr val="tx2">
                <a:lumMod val="60000"/>
                <a:lumOff val="40000"/>
              </a:schemeClr>
            </a:solidFill>
          </a:endParaRPr>
        </a:p>
      </dsp:txBody>
      <dsp:txXfrm>
        <a:off x="6292341" y="1341079"/>
        <a:ext cx="1886396" cy="94319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10/8/2012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5266135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19139"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F596F661-5BD3-4E14-A637-857C48E2D872}" type="slidenum">
              <a:rPr lang="ar-SA" smtClean="0">
                <a:ea typeface="Majalla UI"/>
                <a:cs typeface="Majalla UI"/>
              </a:rPr>
              <a:pPr fontAlgn="base">
                <a:spcBef>
                  <a:spcPct val="0"/>
                </a:spcBef>
                <a:spcAft>
                  <a:spcPct val="0"/>
                </a:spcAft>
              </a:pPr>
              <a:t>3</a:t>
            </a:fld>
            <a:endParaRPr lang="ar-SA" smtClean="0">
              <a:ea typeface="Majalla UI"/>
              <a:cs typeface="Majalla U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2118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6A9B5C98-429D-4CF0-BEFF-68F84C076BBF}" type="slidenum">
              <a:rPr lang="ar-SA" smtClean="0">
                <a:ea typeface="Majalla UI"/>
                <a:cs typeface="Majalla UI"/>
              </a:rPr>
              <a:pPr fontAlgn="base">
                <a:spcBef>
                  <a:spcPct val="0"/>
                </a:spcBef>
                <a:spcAft>
                  <a:spcPct val="0"/>
                </a:spcAft>
              </a:pPr>
              <a:t>4</a:t>
            </a:fld>
            <a:endParaRPr lang="ar-SA" smtClean="0">
              <a:ea typeface="Majalla UI"/>
              <a:cs typeface="Majalla U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2221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02693839-65FF-4289-81E3-2E0B3D8FCA41}" type="slidenum">
              <a:rPr lang="ar-SA" smtClean="0">
                <a:ea typeface="Majalla UI"/>
                <a:cs typeface="Majalla UI"/>
              </a:rPr>
              <a:pPr fontAlgn="base">
                <a:spcBef>
                  <a:spcPct val="0"/>
                </a:spcBef>
                <a:spcAft>
                  <a:spcPct val="0"/>
                </a:spcAft>
              </a:pPr>
              <a:t>5</a:t>
            </a:fld>
            <a:endParaRPr lang="ar-SA" smtClean="0">
              <a:ea typeface="Majalla UI"/>
              <a:cs typeface="Majalla U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2323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F022E576-19DE-49F8-879A-FC023130E85E}" type="slidenum">
              <a:rPr lang="ar-SA" smtClean="0">
                <a:ea typeface="Majalla UI"/>
                <a:cs typeface="Majalla UI"/>
              </a:rPr>
              <a:pPr fontAlgn="base">
                <a:spcBef>
                  <a:spcPct val="0"/>
                </a:spcBef>
                <a:spcAft>
                  <a:spcPct val="0"/>
                </a:spcAft>
              </a:pPr>
              <a:t>7</a:t>
            </a:fld>
            <a:endParaRPr lang="ar-SA" smtClean="0">
              <a:ea typeface="Majalla UI"/>
              <a:cs typeface="Majalla U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25283"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A734DC6D-2E02-4B56-9F33-A561AC699356}" type="slidenum">
              <a:rPr lang="ar-SA" smtClean="0">
                <a:ea typeface="Majalla UI"/>
                <a:cs typeface="Majalla UI"/>
              </a:rPr>
              <a:pPr fontAlgn="base">
                <a:spcBef>
                  <a:spcPct val="0"/>
                </a:spcBef>
                <a:spcAft>
                  <a:spcPct val="0"/>
                </a:spcAft>
              </a:pPr>
              <a:t>9</a:t>
            </a:fld>
            <a:endParaRPr lang="ar-SA" smtClean="0">
              <a:ea typeface="Majalla UI"/>
              <a:cs typeface="Majalla U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92"/>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416"/>
            <a:ext cx="482600" cy="365125"/>
          </a:xfrm>
          <a:prstGeom prst="rect">
            <a:avLst/>
          </a:prstGeom>
        </p:spPr>
        <p:txBody>
          <a:bodyPr/>
          <a:lstStyle>
            <a:lvl1pPr>
              <a:defRPr/>
            </a:lvl1pPr>
          </a:lstStyle>
          <a:p>
            <a:pPr>
              <a:defRPr/>
            </a:pPr>
            <a:fld id="{7B8EA862-7DD5-4A06-BDE1-DB7EC5FAA60C}" type="slidenum">
              <a:rPr lang="ar-SA"/>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705"/>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705"/>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67"/>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117"/>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054"/>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6" y="5791266"/>
            <a:ext cx="838200" cy="938645"/>
          </a:xfrm>
          <a:prstGeom prst="rect">
            <a:avLst/>
          </a:prstGeom>
        </p:spPr>
      </p:pic>
      <p:sp>
        <p:nvSpPr>
          <p:cNvPr id="19" name="Rectangle 18"/>
          <p:cNvSpPr/>
          <p:nvPr userDrawn="1"/>
        </p:nvSpPr>
        <p:spPr>
          <a:xfrm>
            <a:off x="914400" y="6581067"/>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التعليم</a:t>
            </a:r>
            <a:r>
              <a:rPr lang="ar-SA" sz="1600" b="1" baseline="0" dirty="0" smtClean="0">
                <a:solidFill>
                  <a:schemeClr val="bg1"/>
                </a:solidFill>
                <a:latin typeface="+mn-lt"/>
                <a:cs typeface="+mn-cs"/>
              </a:rPr>
              <a:t> الإكتروني والتعلم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91"/>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AD9968"/>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3930650" cy="13716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accent4">
                    <a:lumMod val="50000"/>
                  </a:schemeClr>
                </a:solidFill>
                <a:latin typeface="Calibri" pitchFamily="34" charset="0"/>
              </a:rPr>
              <a:t>جامعة الملك فيصل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كلية إدارة الأعمال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قسم </a:t>
            </a:r>
            <a:r>
              <a:rPr lang="ar-SA" sz="2400" b="1" dirty="0" smtClean="0">
                <a:solidFill>
                  <a:schemeClr val="accent4">
                    <a:lumMod val="50000"/>
                  </a:schemeClr>
                </a:solidFill>
                <a:latin typeface="Calibri" pitchFamily="34" charset="0"/>
              </a:rPr>
              <a:t>القانون</a:t>
            </a:r>
            <a:endParaRPr lang="en-US" sz="2400" b="1" dirty="0">
              <a:solidFill>
                <a:schemeClr val="accent4">
                  <a:lumMod val="50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66"/>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0" name="Title 1"/>
          <p:cNvSpPr txBox="1">
            <a:spLocks/>
          </p:cNvSpPr>
          <p:nvPr/>
        </p:nvSpPr>
        <p:spPr bwMode="auto">
          <a:xfrm>
            <a:off x="457207" y="2971807"/>
            <a:ext cx="5099050" cy="1470025"/>
          </a:xfrm>
          <a:prstGeom prst="rect">
            <a:avLst/>
          </a:prstGeom>
          <a:noFill/>
          <a:ln w="9525">
            <a:noFill/>
            <a:miter lim="800000"/>
            <a:headEnd/>
            <a:tailEnd/>
          </a:ln>
        </p:spPr>
        <p:txBody>
          <a:bodyPr anchor="ctr"/>
          <a:lstStyle/>
          <a:p>
            <a:pPr algn="ctr">
              <a:lnSpc>
                <a:spcPct val="200000"/>
              </a:lnSpc>
            </a:pPr>
            <a:r>
              <a:rPr lang="ar-EG" sz="3200" b="1" dirty="0">
                <a:solidFill>
                  <a:schemeClr val="accent4">
                    <a:lumMod val="50000"/>
                  </a:schemeClr>
                </a:solidFill>
                <a:latin typeface="AYM Wadiy S_U normal."/>
                <a:cs typeface="Times New Roman" pitchFamily="18" charset="0"/>
              </a:rPr>
              <a:t>اسم </a:t>
            </a:r>
            <a:r>
              <a:rPr lang="ar-EG" sz="3200" b="1" dirty="0" smtClean="0">
                <a:solidFill>
                  <a:schemeClr val="accent4">
                    <a:lumMod val="50000"/>
                  </a:schemeClr>
                </a:solidFill>
                <a:latin typeface="AYM Wadiy S_U normal."/>
                <a:cs typeface="Times New Roman" pitchFamily="18" charset="0"/>
              </a:rPr>
              <a:t>المقرر</a:t>
            </a:r>
            <a:r>
              <a:rPr lang="ar-DZ" sz="3200" b="1" dirty="0" smtClean="0">
                <a:solidFill>
                  <a:schemeClr val="accent4">
                    <a:lumMod val="50000"/>
                  </a:schemeClr>
                </a:solidFill>
                <a:latin typeface="AYM Wadiy S_U normal."/>
                <a:cs typeface="Times New Roman" pitchFamily="18" charset="0"/>
              </a:rPr>
              <a:t>: </a:t>
            </a:r>
            <a:r>
              <a:rPr lang="ar-SA" sz="3200" b="1" dirty="0" smtClean="0">
                <a:solidFill>
                  <a:schemeClr val="accent4">
                    <a:lumMod val="50000"/>
                  </a:schemeClr>
                </a:solidFill>
                <a:latin typeface="AYM Wadiy S_U normal."/>
                <a:cs typeface="Times New Roman" pitchFamily="18" charset="0"/>
              </a:rPr>
              <a:t>القانون التجاري</a:t>
            </a:r>
            <a:r>
              <a:rPr lang="ar-EG" sz="2800" b="1" dirty="0">
                <a:solidFill>
                  <a:schemeClr val="accent4">
                    <a:lumMod val="50000"/>
                  </a:schemeClr>
                </a:solidFill>
                <a:latin typeface="Calibri" pitchFamily="34" charset="0"/>
                <a:cs typeface="Times New Roman" pitchFamily="18" charset="0"/>
              </a:rPr>
              <a:t/>
            </a:r>
            <a:br>
              <a:rPr lang="ar-EG" sz="2800" b="1" dirty="0">
                <a:solidFill>
                  <a:schemeClr val="accent4">
                    <a:lumMod val="50000"/>
                  </a:schemeClr>
                </a:solidFill>
                <a:latin typeface="Calibri" pitchFamily="34" charset="0"/>
                <a:cs typeface="Times New Roman" pitchFamily="18" charset="0"/>
              </a:rPr>
            </a:br>
            <a:r>
              <a:rPr lang="ar-SA" sz="2000" b="1" dirty="0" smtClean="0">
                <a:solidFill>
                  <a:schemeClr val="accent4">
                    <a:lumMod val="50000"/>
                  </a:schemeClr>
                </a:solidFill>
                <a:latin typeface="Calibri" pitchFamily="34" charset="0"/>
                <a:cs typeface="Times New Roman" pitchFamily="18" charset="0"/>
              </a:rPr>
              <a:t>د </a:t>
            </a:r>
            <a:r>
              <a:rPr lang="ar-SA" sz="2400" b="1" dirty="0" smtClean="0">
                <a:solidFill>
                  <a:schemeClr val="accent4">
                    <a:lumMod val="50000"/>
                  </a:schemeClr>
                </a:solidFill>
                <a:latin typeface="Calibri" pitchFamily="34" charset="0"/>
                <a:cs typeface="Times New Roman" pitchFamily="18" charset="0"/>
              </a:rPr>
              <a:t>مصطفى عبد المجيد بخوش</a:t>
            </a:r>
            <a:r>
              <a:rPr lang="en-US" sz="2400" b="1" dirty="0" smtClean="0">
                <a:solidFill>
                  <a:schemeClr val="accent4">
                    <a:lumMod val="50000"/>
                  </a:schemeClr>
                </a:solidFill>
                <a:latin typeface="Calibri" pitchFamily="34" charset="0"/>
                <a:cs typeface="Times New Roman" pitchFamily="18" charset="0"/>
              </a:rPr>
              <a:t> .</a:t>
            </a:r>
            <a:endParaRPr lang="en-US" sz="2800" b="1" dirty="0">
              <a:solidFill>
                <a:schemeClr val="accent4">
                  <a:lumMod val="50000"/>
                </a:schemeClr>
              </a:solidFill>
              <a:latin typeface="Calibri" pitchFamily="34" charset="0"/>
              <a:cs typeface="Times New Roman" pitchFamily="18" charset="0"/>
            </a:endParaRPr>
          </a:p>
        </p:txBody>
      </p:sp>
      <p:sp>
        <p:nvSpPr>
          <p:cNvPr id="5131" name="Slide Number Placeholder 10"/>
          <p:cNvSpPr txBox="1">
            <a:spLocks/>
          </p:cNvSpPr>
          <p:nvPr/>
        </p:nvSpPr>
        <p:spPr bwMode="auto">
          <a:xfrm>
            <a:off x="381000" y="6405629"/>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4294967295"/>
          </p:nvPr>
        </p:nvSpPr>
        <p:spPr bwMode="auto">
          <a:xfrm>
            <a:off x="2105025" y="6376988"/>
            <a:ext cx="5715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A631296-58AE-4C89-9862-6CC616715CB5}" type="slidenum">
              <a:rPr lang="ar-SA" smtClean="0">
                <a:solidFill>
                  <a:prstClr val="white"/>
                </a:solidFill>
                <a:latin typeface="Calibri" pitchFamily="34" charset="0"/>
              </a:rPr>
              <a:pPr eaLnBrk="1" hangingPunct="1"/>
              <a:t>10</a:t>
            </a:fld>
            <a:endParaRPr lang="en-US" smtClean="0">
              <a:solidFill>
                <a:prstClr val="white"/>
              </a:solidFill>
              <a:latin typeface="Calibri" pitchFamily="34" charset="0"/>
            </a:endParaRPr>
          </a:p>
        </p:txBody>
      </p:sp>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solidFill>
                <a:prstClr val="white"/>
              </a:solidFill>
            </a:endParaRPr>
          </a:p>
        </p:txBody>
      </p:sp>
      <p:grpSp>
        <p:nvGrpSpPr>
          <p:cNvPr id="2" name="Group 5"/>
          <p:cNvGrpSpPr>
            <a:grpSpLocks/>
          </p:cNvGrpSpPr>
          <p:nvPr/>
        </p:nvGrpSpPr>
        <p:grpSpPr bwMode="auto">
          <a:xfrm>
            <a:off x="5181600" y="1981200"/>
            <a:ext cx="2600325" cy="2524125"/>
            <a:chOff x="5210750" y="1066800"/>
            <a:chExt cx="2976900" cy="3130677"/>
          </a:xfrm>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24584" name="Picture 2" descr="http://kfu.files.googlepages.com/newKFUlogo.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0750" y="1066800"/>
              <a:ext cx="2976900" cy="3130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581" name="Rectangle 8"/>
          <p:cNvSpPr>
            <a:spLocks noChangeArrowheads="1"/>
          </p:cNvSpPr>
          <p:nvPr/>
        </p:nvSpPr>
        <p:spPr bwMode="auto">
          <a:xfrm>
            <a:off x="2362200" y="3352800"/>
            <a:ext cx="2819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rtl="0"/>
            <a:r>
              <a:rPr lang="ar-EG" sz="7200" smtClean="0">
                <a:solidFill>
                  <a:prstClr val="white"/>
                </a:solidFill>
                <a:latin typeface="Calibri" pitchFamily="34" charset="0"/>
              </a:rPr>
              <a:t>بحمد الله</a:t>
            </a:r>
            <a:endParaRPr lang="en-US" sz="7200" smtClean="0">
              <a:solidFill>
                <a:prstClr val="white"/>
              </a:solidFill>
              <a:latin typeface="Calibri" pitchFamily="34" charset="0"/>
            </a:endParaRPr>
          </a:p>
        </p:txBody>
      </p:sp>
      <p:sp>
        <p:nvSpPr>
          <p:cNvPr id="24582" name="Freeform 6"/>
          <p:cNvSpPr>
            <a:spLocks noEditPoints="1"/>
          </p:cNvSpPr>
          <p:nvPr/>
        </p:nvSpPr>
        <p:spPr bwMode="auto">
          <a:xfrm>
            <a:off x="23622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solidFill>
                <a:prstClr val="black"/>
              </a:solidFill>
            </a:endParaRPr>
          </a:p>
        </p:txBody>
      </p:sp>
    </p:spTree>
    <p:extLst>
      <p:ext uri="{BB962C8B-B14F-4D97-AF65-F5344CB8AC3E}">
        <p14:creationId xmlns:p14="http://schemas.microsoft.com/office/powerpoint/2010/main" val="1282006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666852" y="2130492"/>
            <a:ext cx="6357982" cy="1470025"/>
          </a:xfrm>
        </p:spPr>
        <p:txBody>
          <a:bodyPr/>
          <a:lstStyle/>
          <a:p>
            <a:pPr rtl="1"/>
            <a:r>
              <a:rPr lang="ar-SA" sz="2800" b="1" dirty="0" smtClean="0">
                <a:solidFill>
                  <a:schemeClr val="accent4">
                    <a:lumMod val="75000"/>
                  </a:schemeClr>
                </a:solidFill>
              </a:rPr>
              <a:t>المحاضرة السادسة: شروط اكتساب </a:t>
            </a:r>
            <a:br>
              <a:rPr lang="ar-SA" sz="2800" b="1" dirty="0" smtClean="0">
                <a:solidFill>
                  <a:schemeClr val="accent4">
                    <a:lumMod val="75000"/>
                  </a:schemeClr>
                </a:solidFill>
              </a:rPr>
            </a:br>
            <a:r>
              <a:rPr lang="ar-SA" sz="2800" b="1" dirty="0" smtClean="0">
                <a:solidFill>
                  <a:schemeClr val="accent4">
                    <a:lumMod val="75000"/>
                  </a:schemeClr>
                </a:solidFill>
              </a:rPr>
              <a:t>صفة التاجر</a:t>
            </a:r>
          </a:p>
        </p:txBody>
      </p:sp>
      <p:sp>
        <p:nvSpPr>
          <p:cNvPr id="4" name="عنصر نائب لرقم الشريحة 3"/>
          <p:cNvSpPr>
            <a:spLocks noGrp="1"/>
          </p:cNvSpPr>
          <p:nvPr>
            <p:ph type="sldNum" sz="quarter" idx="10"/>
          </p:nvPr>
        </p:nvSpPr>
        <p:spPr/>
        <p:txBody>
          <a:bodyPr/>
          <a:lstStyle/>
          <a:p>
            <a:pPr>
              <a:defRPr/>
            </a:pPr>
            <a:fld id="{7B8EA862-7DD5-4A06-BDE1-DB7EC5FAA60C}" type="slidenum">
              <a:rPr lang="ar-SA" smtClean="0"/>
              <a:pPr>
                <a:defRPr/>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3095612" y="0"/>
            <a:ext cx="4024306" cy="71435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600" b="1" dirty="0" smtClean="0">
                <a:ln>
                  <a:solidFill>
                    <a:srgbClr val="FF0000"/>
                  </a:solidFill>
                </a:ln>
                <a:solidFill>
                  <a:sysClr val="windowText" lastClr="000000"/>
                </a:solidFill>
              </a:rPr>
              <a:t>شروط اكتساب صفة التاجر</a:t>
            </a:r>
            <a:endParaRPr lang="en-US" sz="3600" b="1" dirty="0" smtClean="0">
              <a:ln>
                <a:solidFill>
                  <a:srgbClr val="FF0000"/>
                </a:solidFill>
              </a:ln>
              <a:solidFill>
                <a:sysClr val="windowText" lastClr="000000"/>
              </a:solidFill>
            </a:endParaRPr>
          </a:p>
          <a:p>
            <a:pPr algn="ctr">
              <a:defRPr/>
            </a:pPr>
            <a:endParaRPr lang="en-US" sz="3600" dirty="0">
              <a:ln>
                <a:solidFill>
                  <a:srgbClr val="FF0000"/>
                </a:solidFill>
              </a:ln>
              <a:solidFill>
                <a:sysClr val="windowText" lastClr="000000"/>
              </a:solidFill>
            </a:endParaRPr>
          </a:p>
        </p:txBody>
      </p:sp>
      <p:sp>
        <p:nvSpPr>
          <p:cNvPr id="3" name="Rectangle 3"/>
          <p:cNvSpPr txBox="1">
            <a:spLocks noRot="1" noChangeArrowheads="1"/>
          </p:cNvSpPr>
          <p:nvPr/>
        </p:nvSpPr>
        <p:spPr>
          <a:xfrm>
            <a:off x="166654" y="1000108"/>
            <a:ext cx="9501254" cy="100011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solidFill>
                  <a:sysClr val="windowText" lastClr="000000"/>
                </a:solidFill>
              </a:rPr>
              <a:t>القانون التجاري هو مجموعة القواعد القانونية التي تنظم الأعمال التجارية ونشاط التجار عند ممارسة تجارتهم</a:t>
            </a:r>
            <a:r>
              <a:rPr lang="ar-SA" sz="2400" b="1" dirty="0" smtClean="0">
                <a:solidFill>
                  <a:sysClr val="windowText" lastClr="000000"/>
                </a:solidFill>
              </a:rPr>
              <a:t>. وسوف </a:t>
            </a:r>
            <a:r>
              <a:rPr lang="ar-SA" sz="2400" b="1" dirty="0">
                <a:solidFill>
                  <a:sysClr val="windowText" lastClr="000000"/>
                </a:solidFill>
              </a:rPr>
              <a:t>نتناول في </a:t>
            </a:r>
            <a:r>
              <a:rPr lang="ar-SA" sz="2400" b="1" dirty="0" smtClean="0">
                <a:solidFill>
                  <a:sysClr val="windowText" lastClr="000000"/>
                </a:solidFill>
              </a:rPr>
              <a:t>هذه المحاضرة شروط اكتساب </a:t>
            </a:r>
            <a:r>
              <a:rPr lang="ar-SA" sz="2400" b="1" dirty="0">
                <a:solidFill>
                  <a:sysClr val="windowText" lastClr="000000"/>
                </a:solidFill>
              </a:rPr>
              <a:t>صفة </a:t>
            </a:r>
            <a:r>
              <a:rPr lang="ar-SA" sz="2400" b="1" dirty="0" smtClean="0">
                <a:solidFill>
                  <a:sysClr val="windowText" lastClr="000000"/>
                </a:solidFill>
              </a:rPr>
              <a:t>التاجر. </a:t>
            </a:r>
            <a:endParaRPr lang="en-US" sz="2400" b="1" dirty="0">
              <a:solidFill>
                <a:sysClr val="windowText" lastClr="000000"/>
              </a:solidFill>
            </a:endParaRPr>
          </a:p>
        </p:txBody>
      </p:sp>
      <p:graphicFrame>
        <p:nvGraphicFramePr>
          <p:cNvPr id="5" name="رسم تخطيطي 4"/>
          <p:cNvGraphicFramePr/>
          <p:nvPr/>
        </p:nvGraphicFramePr>
        <p:xfrm>
          <a:off x="0" y="3357563"/>
          <a:ext cx="9906000" cy="2286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3"/>
          <p:cNvSpPr txBox="1">
            <a:spLocks noRot="1" noChangeArrowheads="1"/>
          </p:cNvSpPr>
          <p:nvPr/>
        </p:nvSpPr>
        <p:spPr>
          <a:xfrm>
            <a:off x="166654" y="2214554"/>
            <a:ext cx="9501254" cy="1000125"/>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solidFill>
                  <a:sysClr val="windowText" lastClr="000000"/>
                </a:solidFill>
              </a:rPr>
              <a:t>عرفت المادة الأولي من نظام المحكمة التجارية التاجر بأنه ”من اشتغل بالمعاملات التجارية واتخذها مهنة له  ” </a:t>
            </a:r>
            <a:endParaRPr lang="en-US" sz="2400" b="1" dirty="0">
              <a:solidFill>
                <a:sysClr val="windowText" lastClr="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309794" y="0"/>
            <a:ext cx="5881688" cy="500063"/>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smtClean="0">
                <a:solidFill>
                  <a:srgbClr val="FF0000"/>
                </a:solidFill>
              </a:rPr>
              <a:t>أولا </a:t>
            </a:r>
            <a:r>
              <a:rPr lang="ar-SA" sz="2800" b="1" dirty="0">
                <a:solidFill>
                  <a:srgbClr val="FF0000"/>
                </a:solidFill>
              </a:rPr>
              <a:t>:احتراف الأعمال التجارية</a:t>
            </a:r>
          </a:p>
        </p:txBody>
      </p:sp>
      <p:sp>
        <p:nvSpPr>
          <p:cNvPr id="3" name="Rectangle 3"/>
          <p:cNvSpPr txBox="1">
            <a:spLocks noRot="1" noChangeArrowheads="1"/>
          </p:cNvSpPr>
          <p:nvPr/>
        </p:nvSpPr>
        <p:spPr>
          <a:xfrm>
            <a:off x="166654" y="642918"/>
            <a:ext cx="9572692" cy="207170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solidFill>
                  <a:sysClr val="windowText" lastClr="000000"/>
                </a:solidFill>
              </a:rPr>
              <a:t>يتطلب اكتساب الشخص لصفة التاجر أن يحترف القيام بالأعمال التجارية</a:t>
            </a:r>
            <a:r>
              <a:rPr lang="ar-SA" sz="2400" b="1" dirty="0" smtClean="0">
                <a:solidFill>
                  <a:sysClr val="windowText" lastClr="000000"/>
                </a:solidFill>
              </a:rPr>
              <a:t>، وهذه </a:t>
            </a:r>
            <a:r>
              <a:rPr lang="ar-SA" sz="2400" b="1" dirty="0">
                <a:solidFill>
                  <a:sysClr val="windowText" lastClr="000000"/>
                </a:solidFill>
              </a:rPr>
              <a:t>الأعمال التجارية هي الأعمال التجارية المنفردة والأعمال التجارية بطريق </a:t>
            </a:r>
            <a:r>
              <a:rPr lang="ar-SA" sz="2400" b="1" dirty="0" smtClean="0">
                <a:solidFill>
                  <a:sysClr val="windowText" lastClr="000000"/>
                </a:solidFill>
              </a:rPr>
              <a:t>المقاولة. أما الأعمال التجارية بالتبعية فهي أعمال </a:t>
            </a:r>
            <a:r>
              <a:rPr lang="ar-SA" sz="2400" b="1" dirty="0" smtClean="0">
                <a:solidFill>
                  <a:sysClr val="windowText" lastClr="000000"/>
                </a:solidFill>
              </a:rPr>
              <a:t>مدنية </a:t>
            </a:r>
            <a:r>
              <a:rPr lang="ar-SA" sz="2400" b="1" dirty="0" smtClean="0">
                <a:solidFill>
                  <a:sysClr val="windowText" lastClr="000000"/>
                </a:solidFill>
              </a:rPr>
              <a:t>بطبيعتها  تكتسب الصفة التجارية لصدورها من تاجر فهي تتطلب أولا اكتساب صفة التاجر. ويقصد باحتراف الأعمال التجارية: ممارسة الشخص للأعمال التجارية بصورة منتظمة ومستمرة بحيث يعتمد عليها كوسيلة للارتزاق. </a:t>
            </a:r>
            <a:endParaRPr lang="en-US" sz="2400" b="1" dirty="0">
              <a:solidFill>
                <a:sysClr val="windowText" lastClr="000000"/>
              </a:solidFill>
            </a:endParaRPr>
          </a:p>
        </p:txBody>
      </p:sp>
      <p:sp>
        <p:nvSpPr>
          <p:cNvPr id="6" name="وسيلة شرح مع سهم إلى الأسفل 5"/>
          <p:cNvSpPr/>
          <p:nvPr/>
        </p:nvSpPr>
        <p:spPr>
          <a:xfrm>
            <a:off x="2309794" y="2857496"/>
            <a:ext cx="5357850" cy="1214446"/>
          </a:xfrm>
          <a:prstGeom prst="downArrowCallou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ysClr val="windowText" lastClr="000000"/>
                </a:solidFill>
              </a:rPr>
              <a:t>يتكون  الاحتراف  من عنصرين</a:t>
            </a:r>
            <a:endParaRPr lang="ar-SA" sz="2400" dirty="0"/>
          </a:p>
        </p:txBody>
      </p:sp>
      <p:sp>
        <p:nvSpPr>
          <p:cNvPr id="9" name="وسيلة شرح على شكل سحابة 8"/>
          <p:cNvSpPr/>
          <p:nvPr/>
        </p:nvSpPr>
        <p:spPr>
          <a:xfrm>
            <a:off x="0" y="3857628"/>
            <a:ext cx="4857784" cy="2143140"/>
          </a:xfrm>
          <a:prstGeom prst="cloudCallout">
            <a:avLst>
              <a:gd name="adj1" fmla="val 51802"/>
              <a:gd name="adj2" fmla="val -40345"/>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ب-الارتزاق</a:t>
            </a:r>
            <a:r>
              <a:rPr lang="ar-SA" b="1" dirty="0" smtClean="0">
                <a:solidFill>
                  <a:schemeClr val="tx2">
                    <a:lumMod val="60000"/>
                    <a:lumOff val="40000"/>
                  </a:schemeClr>
                </a:solidFill>
              </a:rPr>
              <a:t>: </a:t>
            </a:r>
            <a:r>
              <a:rPr lang="ar-SA" b="1" dirty="0" smtClean="0">
                <a:solidFill>
                  <a:schemeClr val="tx1"/>
                </a:solidFill>
              </a:rPr>
              <a:t>يعني أن يشكل ممارسة العمل التجاري للشخص مصدرا للرزق  والحصول </a:t>
            </a:r>
            <a:r>
              <a:rPr lang="ar-SA" b="1" dirty="0" smtClean="0">
                <a:solidFill>
                  <a:schemeClr val="tx1"/>
                </a:solidFill>
              </a:rPr>
              <a:t>على </a:t>
            </a:r>
            <a:r>
              <a:rPr lang="ar-SA" b="1" dirty="0" smtClean="0">
                <a:solidFill>
                  <a:schemeClr val="tx1"/>
                </a:solidFill>
              </a:rPr>
              <a:t>الكسب ولا يشترط أن يكون هذا العمل هو النشاط الوحيد أو الرئيسي للشخص. </a:t>
            </a:r>
            <a:endParaRPr lang="en-US" b="1" dirty="0" smtClean="0">
              <a:solidFill>
                <a:schemeClr val="tx1"/>
              </a:solidFill>
            </a:endParaRPr>
          </a:p>
          <a:p>
            <a:pPr algn="ctr"/>
            <a:endParaRPr lang="ar-SA" dirty="0">
              <a:solidFill>
                <a:schemeClr val="tx2">
                  <a:lumMod val="60000"/>
                  <a:lumOff val="40000"/>
                </a:schemeClr>
              </a:solidFill>
            </a:endParaRPr>
          </a:p>
        </p:txBody>
      </p:sp>
      <p:sp>
        <p:nvSpPr>
          <p:cNvPr id="10" name="وسيلة شرح على شكل سحابة 9"/>
          <p:cNvSpPr/>
          <p:nvPr/>
        </p:nvSpPr>
        <p:spPr>
          <a:xfrm>
            <a:off x="5191092" y="3857628"/>
            <a:ext cx="4714908" cy="2143140"/>
          </a:xfrm>
          <a:prstGeom prst="cloudCallout">
            <a:avLst>
              <a:gd name="adj1" fmla="val -52326"/>
              <a:gd name="adj2" fmla="val -39072"/>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000" b="1" dirty="0" smtClean="0">
                <a:solidFill>
                  <a:schemeClr val="tx1"/>
                </a:solidFill>
              </a:rPr>
              <a:t>أ-الاعتياد</a:t>
            </a:r>
            <a:r>
              <a:rPr lang="ar-SA" sz="2000" b="1" dirty="0" smtClean="0">
                <a:solidFill>
                  <a:schemeClr val="tx2">
                    <a:lumMod val="60000"/>
                    <a:lumOff val="40000"/>
                  </a:schemeClr>
                </a:solidFill>
              </a:rPr>
              <a:t> </a:t>
            </a:r>
            <a:r>
              <a:rPr lang="ar-SA" b="1" dirty="0" smtClean="0">
                <a:solidFill>
                  <a:schemeClr val="tx2">
                    <a:lumMod val="60000"/>
                    <a:lumOff val="40000"/>
                  </a:schemeClr>
                </a:solidFill>
              </a:rPr>
              <a:t>: </a:t>
            </a:r>
            <a:r>
              <a:rPr lang="ar-SA" b="1" dirty="0" smtClean="0">
                <a:solidFill>
                  <a:schemeClr val="tx1"/>
                </a:solidFill>
              </a:rPr>
              <a:t>تكرار القيام بالعمل بصفة منتظمة</a:t>
            </a:r>
          </a:p>
          <a:p>
            <a:pPr algn="ctr"/>
            <a:endParaRPr lang="ar-SA" dirty="0" smtClean="0">
              <a:solidFill>
                <a:schemeClr val="tx2">
                  <a:lumMod val="60000"/>
                  <a:lumOff val="40000"/>
                </a:schemeClr>
              </a:solidFill>
            </a:endParaRPr>
          </a:p>
          <a:p>
            <a:pPr algn="ctr"/>
            <a:endParaRPr lang="ar-SA" dirty="0">
              <a:solidFill>
                <a:schemeClr val="tx2">
                  <a:lumMod val="60000"/>
                  <a:lumOff val="4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66654" y="571480"/>
            <a:ext cx="9572692" cy="450059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buFontTx/>
              <a:buChar char="-"/>
              <a:defRPr/>
            </a:pPr>
            <a:r>
              <a:rPr lang="ar-SA" sz="2400" b="1" dirty="0" smtClean="0">
                <a:solidFill>
                  <a:sysClr val="windowText" lastClr="000000"/>
                </a:solidFill>
              </a:rPr>
              <a:t>يجوز </a:t>
            </a:r>
            <a:r>
              <a:rPr lang="ar-SA" sz="2400" b="1" dirty="0">
                <a:solidFill>
                  <a:sysClr val="windowText" lastClr="000000"/>
                </a:solidFill>
              </a:rPr>
              <a:t>أن يحترف الشخص عدة حرف من بينها التجارة</a:t>
            </a:r>
            <a:r>
              <a:rPr lang="ar-SA" sz="2400" b="1" dirty="0" smtClean="0">
                <a:solidFill>
                  <a:sysClr val="windowText" lastClr="000000"/>
                </a:solidFill>
              </a:rPr>
              <a:t>.</a:t>
            </a:r>
          </a:p>
          <a:p>
            <a:pPr>
              <a:buFontTx/>
              <a:buChar char="-"/>
              <a:defRPr/>
            </a:pPr>
            <a:r>
              <a:rPr lang="ar-SA" sz="2400" b="1" dirty="0" smtClean="0">
                <a:solidFill>
                  <a:sysClr val="windowText" lastClr="000000"/>
                </a:solidFill>
              </a:rPr>
              <a:t>تثبت صفة التاجر لمن يحترف الأعمال التجارية بغض النظر عن حجم المشروع التجاري.</a:t>
            </a:r>
          </a:p>
          <a:p>
            <a:pPr>
              <a:buFontTx/>
              <a:buChar char="-"/>
              <a:defRPr/>
            </a:pPr>
            <a:r>
              <a:rPr lang="ar-SA" sz="2400" b="1" dirty="0" smtClean="0">
                <a:solidFill>
                  <a:sysClr val="windowText" lastClr="000000"/>
                </a:solidFill>
              </a:rPr>
              <a:t>واشتراط احتراف الأعمال التجارية لاكتساب صفة التاجر خاص بالشخص الطبيعي ولا يتطلب في الشخص الاعتباري.</a:t>
            </a:r>
            <a:endParaRPr lang="en-US" sz="2400" b="1" dirty="0" smtClean="0">
              <a:solidFill>
                <a:sysClr val="windowText" lastClr="000000"/>
              </a:solidFill>
            </a:endParaRPr>
          </a:p>
          <a:p>
            <a:pPr>
              <a:buFontTx/>
              <a:buChar char="-"/>
              <a:defRPr/>
            </a:pPr>
            <a:r>
              <a:rPr lang="ar-SA" sz="2400" b="1" dirty="0" smtClean="0">
                <a:solidFill>
                  <a:sysClr val="windowText" lastClr="000000"/>
                </a:solidFill>
              </a:rPr>
              <a:t>لا يترتب علي اكتساب الشركة صفة التاجر اكتساب الشركاء فيها هذه الصفة . </a:t>
            </a:r>
          </a:p>
          <a:p>
            <a:pPr algn="just">
              <a:defRPr/>
            </a:pPr>
            <a:r>
              <a:rPr lang="ar-SA" sz="2400" b="1" dirty="0" smtClean="0">
                <a:solidFill>
                  <a:sysClr val="windowText" lastClr="000000"/>
                </a:solidFill>
              </a:rPr>
              <a:t>ويشترط في العمل التجاري الذي يكسب الشخص صفة التاجر أن يكون مشروعا وغير مخالف للنظام العام والآداب العامة.</a:t>
            </a:r>
          </a:p>
          <a:p>
            <a:pPr algn="just">
              <a:defRPr/>
            </a:pPr>
            <a:r>
              <a:rPr lang="ar-SA" sz="2400" b="1" dirty="0" smtClean="0">
                <a:solidFill>
                  <a:sysClr val="windowText" lastClr="000000"/>
                </a:solidFill>
              </a:rPr>
              <a:t>- الأعمال المتعلقة بالأوراق التجارية لا تؤدي إلى اكتساب صفة التاجر إذ لا يتصور أن يحترف الشخص سحب الكمبيالات والشيكات فهذه الأعمال </a:t>
            </a:r>
            <a:r>
              <a:rPr lang="ar-SA" sz="2400" b="1" dirty="0" smtClean="0">
                <a:solidFill>
                  <a:sysClr val="windowText" lastClr="000000"/>
                </a:solidFill>
              </a:rPr>
              <a:t>تابعة </a:t>
            </a:r>
            <a:r>
              <a:rPr lang="ar-SA" sz="2400" b="1" dirty="0" smtClean="0">
                <a:solidFill>
                  <a:sysClr val="windowText" lastClr="000000"/>
                </a:solidFill>
              </a:rPr>
              <a:t>بطبيعتها لنشاط رئيسي أخر، وهذا النشاط قد يكون مدنياً وقد يكون تجارياً، فمالك العقار الذي يسحب كمبيالات بالأجرة على مستأجريه ليس تاجراً لأنه لا يحترف سحب الكمبيالات بل تأجير العقار .</a:t>
            </a:r>
          </a:p>
          <a:p>
            <a:pPr algn="just">
              <a:defRPr/>
            </a:pPr>
            <a:endParaRPr lang="en-US" sz="2400" b="1" dirty="0" smtClean="0">
              <a:solidFill>
                <a:sysClr val="windowText" lastClr="000000"/>
              </a:solidFill>
            </a:endParaRPr>
          </a:p>
          <a:p>
            <a:pPr>
              <a:buFontTx/>
              <a:buChar char="-"/>
              <a:defRPr/>
            </a:pPr>
            <a:endParaRPr lang="en-US" sz="2400" b="1" dirty="0" smtClean="0">
              <a:solidFill>
                <a:sysClr val="windowText" lastClr="000000"/>
              </a:solidFill>
            </a:endParaRPr>
          </a:p>
          <a:p>
            <a:pPr>
              <a:buFontTx/>
              <a:buChar char="-"/>
              <a:defRPr/>
            </a:pPr>
            <a:endParaRPr lang="en-US" sz="2400" b="1" dirty="0" smtClean="0">
              <a:solidFill>
                <a:sysClr val="windowText" lastClr="000000"/>
              </a:solidFill>
            </a:endParaRPr>
          </a:p>
          <a:p>
            <a:pPr>
              <a:buFontTx/>
              <a:buChar char="-"/>
              <a:defRPr/>
            </a:pPr>
            <a:endParaRPr lang="en-US" sz="2400" b="1" dirty="0" smtClean="0">
              <a:solidFill>
                <a:sysClr val="windowText" lastClr="000000"/>
              </a:solidFill>
            </a:endParaRPr>
          </a:p>
          <a:p>
            <a:pPr>
              <a:buFontTx/>
              <a:buChar char="-"/>
              <a:defRPr/>
            </a:pPr>
            <a:endParaRPr lang="ar-SA" sz="2400" b="1" dirty="0">
              <a:solidFill>
                <a:sysClr val="windowText" lastClr="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66654" y="2643182"/>
            <a:ext cx="9572692" cy="3108543"/>
          </a:xfrm>
          <a:prstGeom prst="rect">
            <a:avLst/>
          </a:prstGeom>
          <a:solidFill>
            <a:srgbClr val="FFFFCC"/>
          </a:solidFill>
          <a:ln w="9525">
            <a:solidFill>
              <a:schemeClr val="accent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accent4">
                    <a:lumMod val="75000"/>
                  </a:schemeClr>
                </a:solidFill>
                <a:effectLst/>
                <a:latin typeface="Times New Roman" pitchFamily="18" charset="0"/>
                <a:ea typeface="Times New Roman" pitchFamily="18" charset="0"/>
                <a:cs typeface="Times New Roman" pitchFamily="18" charset="0"/>
              </a:rPr>
              <a:t>لما كان الأصل أن الشخص غير تاجر، وعلى من يدعي هذه الصفة إثباتها، له أن يسلك في ذلك كافة طرق الإثبات بما فيها البينة والقرائن، إنما لا يكفي لإثبات هذه الصفة في السجل التجاري أو إمساك دفاتر تجارية، وتعد هذه القرينة بسيطة. كما لا يكفي أن يصف الشخص نفسه بأنه تاجر حتى تثبت له هذه الصفة، لأنها صفة قانونية لا تكتسب بإرادة الشخص، وإنما بتوافر شروطها القانونية .</a:t>
            </a:r>
          </a:p>
          <a:p>
            <a:pPr lvl="0" indent="457200" algn="just"/>
            <a:r>
              <a:rPr lang="ar-SA" sz="2800" b="1" dirty="0" smtClean="0">
                <a:solidFill>
                  <a:schemeClr val="accent4">
                    <a:lumMod val="75000"/>
                  </a:schemeClr>
                </a:solidFill>
                <a:latin typeface="Times New Roman" pitchFamily="18" charset="0"/>
                <a:ea typeface="Times New Roman" pitchFamily="18" charset="0"/>
                <a:cs typeface="Times New Roman" pitchFamily="18" charset="0"/>
              </a:rPr>
              <a:t>إن عدم قيام التاجر بالتزاماته المهنية كإهمال القيد في السجل التجاري أو مسك الدفاتر التجارية، لا يخلع عنه هذه الصفة مادام يباشر التجارة بالفعل .</a:t>
            </a:r>
          </a:p>
        </p:txBody>
      </p:sp>
      <p:sp>
        <p:nvSpPr>
          <p:cNvPr id="3" name="مستطيل 2"/>
          <p:cNvSpPr/>
          <p:nvPr/>
        </p:nvSpPr>
        <p:spPr>
          <a:xfrm>
            <a:off x="166654" y="785794"/>
            <a:ext cx="9572692" cy="1200329"/>
          </a:xfrm>
          <a:prstGeom prst="rect">
            <a:avLst/>
          </a:prstGeom>
          <a:solidFill>
            <a:srgbClr val="FFFFCC"/>
          </a:solidFill>
          <a:ln>
            <a:solidFill>
              <a:schemeClr val="accent1"/>
            </a:solidFill>
          </a:ln>
        </p:spPr>
        <p:txBody>
          <a:bodyPr wrap="square">
            <a:spAutoFit/>
          </a:bodyPr>
          <a:lstStyle/>
          <a:p>
            <a:pPr algn="just"/>
            <a:r>
              <a:rPr lang="ar-SA" sz="2400" b="1" dirty="0" smtClean="0">
                <a:solidFill>
                  <a:schemeClr val="accent4">
                    <a:lumMod val="75000"/>
                  </a:schemeClr>
                </a:solidFill>
              </a:rPr>
              <a:t>بالنسبة للأشخاص الذين منعوا من مزاولة التجارة بنص القانون، مثل المحامين والقضاة وأعضاء هيئة التدريس، إذا باشروا التجارة فهم تجار ويخضعوا لأحكام التجارة؛ وذلك حماية للغير الذين يعتمدون على الوضع الظاهر، لكن مع توقيع الجزاء المنصوص عليه في القوانين . </a:t>
            </a:r>
            <a:endParaRPr lang="ar-SA" sz="2400" dirty="0">
              <a:solidFill>
                <a:schemeClr val="accent4">
                  <a:lumMod val="7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952472" y="1"/>
            <a:ext cx="8280796" cy="85723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400" b="1" dirty="0" smtClean="0">
                <a:solidFill>
                  <a:srgbClr val="FF0000"/>
                </a:solidFill>
              </a:rPr>
              <a:t>ثانيا: </a:t>
            </a:r>
            <a:r>
              <a:rPr lang="ar-SA" sz="2400" b="1" dirty="0">
                <a:solidFill>
                  <a:srgbClr val="FF0000"/>
                </a:solidFill>
              </a:rPr>
              <a:t>مباشرة الشخص الأعمال التجارية باسمه ولحسابه</a:t>
            </a:r>
          </a:p>
          <a:p>
            <a:pPr algn="ctr">
              <a:defRPr/>
            </a:pPr>
            <a:r>
              <a:rPr lang="ar-SA" sz="2400" b="1" dirty="0">
                <a:solidFill>
                  <a:srgbClr val="2D07CF"/>
                </a:solidFill>
              </a:rPr>
              <a:t>استقلال الشخص وتحمله نتائج تجارته</a:t>
            </a:r>
            <a:r>
              <a:rPr lang="ar-SA" sz="2400" b="1" dirty="0">
                <a:solidFill>
                  <a:srgbClr val="FF0000"/>
                </a:solidFill>
              </a:rPr>
              <a:t> </a:t>
            </a:r>
          </a:p>
        </p:txBody>
      </p:sp>
      <p:sp>
        <p:nvSpPr>
          <p:cNvPr id="3" name="Rectangle 3"/>
          <p:cNvSpPr txBox="1">
            <a:spLocks noRot="1" noChangeArrowheads="1"/>
          </p:cNvSpPr>
          <p:nvPr/>
        </p:nvSpPr>
        <p:spPr>
          <a:xfrm>
            <a:off x="166654" y="1000108"/>
            <a:ext cx="9572692" cy="478634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buFontTx/>
              <a:buChar char="-"/>
              <a:defRPr/>
            </a:pPr>
            <a:r>
              <a:rPr lang="ar-SA" sz="2400" b="1" dirty="0" smtClean="0">
                <a:solidFill>
                  <a:sysClr val="windowText" lastClr="000000"/>
                </a:solidFill>
              </a:rPr>
              <a:t>لا يشترط صراحة نظام المحكمة التجارية لاكتساب صفة التاجر ضرورة قيام الشخص بمباشرة الأعمال التجارية باسمه ولحسابه الخاص، غير أن الفقه والقضاء مستقران على اشتراط الاستقلال في ممارسة الحرفة التجارية.</a:t>
            </a:r>
            <a:endParaRPr lang="en-US" sz="2400" b="1" dirty="0" smtClean="0">
              <a:solidFill>
                <a:sysClr val="windowText" lastClr="000000"/>
              </a:solidFill>
            </a:endParaRPr>
          </a:p>
          <a:p>
            <a:pPr algn="just">
              <a:buFontTx/>
              <a:buChar char="-"/>
              <a:defRPr/>
            </a:pPr>
            <a:r>
              <a:rPr lang="ar-SA" sz="2400" b="1" dirty="0" smtClean="0">
                <a:solidFill>
                  <a:sysClr val="windowText" lastClr="000000"/>
                </a:solidFill>
              </a:rPr>
              <a:t>يشترط </a:t>
            </a:r>
            <a:r>
              <a:rPr lang="ar-SA" sz="2400" b="1" dirty="0">
                <a:solidFill>
                  <a:sysClr val="windowText" lastClr="000000"/>
                </a:solidFill>
              </a:rPr>
              <a:t>الفقه والقضاء لاكتساب صفة التاجر ضرورة قيام الشخص بمباشرة الأعمال التجارية باسمه </a:t>
            </a:r>
            <a:r>
              <a:rPr lang="ar-SA" sz="2400" b="1" dirty="0" smtClean="0">
                <a:solidFill>
                  <a:sysClr val="windowText" lastClr="000000"/>
                </a:solidFill>
              </a:rPr>
              <a:t>ولحسابه. ويقصد بذلك أن يكون مستقلا عن غيره في مباشرة هذه الأعمال التجارية، ويتحمل نتائجها . فإذا كان الشخص يقوم بالأعمال التجارية باسم الغير ولحسابه، فلا يعتبر تاجرا</a:t>
            </a:r>
            <a:r>
              <a:rPr lang="ar-SA" sz="2400" b="1" dirty="0" smtClean="0">
                <a:solidFill>
                  <a:sysClr val="windowText" lastClr="000000"/>
                </a:solidFill>
              </a:rPr>
              <a:t>، لأن </a:t>
            </a:r>
            <a:r>
              <a:rPr lang="ar-SA" sz="2400" b="1" dirty="0" smtClean="0">
                <a:solidFill>
                  <a:sysClr val="windowText" lastClr="000000"/>
                </a:solidFill>
              </a:rPr>
              <a:t>التجارة تقوم علي الائتمان وهو عنصر شخصي يتحمله شخص القائم بالعمل.</a:t>
            </a:r>
          </a:p>
          <a:p>
            <a:pPr algn="just">
              <a:buFontTx/>
              <a:buChar char="-"/>
              <a:defRPr/>
            </a:pPr>
            <a:r>
              <a:rPr lang="ar-SA" sz="2400" b="1" dirty="0" smtClean="0">
                <a:solidFill>
                  <a:sysClr val="windowText" lastClr="000000"/>
                </a:solidFill>
              </a:rPr>
              <a:t> لذا لا يكتسب صفة التاجر كل من الشريك الموصي أو الشريك في الشركة ذات المسئولية المحدودة أو المساهم في شركات المساهمة. كما أن مستخدمي المحال التجارية، ومديري الشركات التجارية وأعضاء مجالس إدارتها، ومديري الفروع، وربابنة السفن، وإن كانوا يقومون بالفعل بأعمال تجارية فأنهم لا يعتبرون تجاراً، لأنهم لا يباشرون هذه الأعمال باسمهم ولحسابهم الخاص، بل لاسم رب العمل ولحسابه والذي يربطهم </a:t>
            </a:r>
            <a:r>
              <a:rPr lang="ar-SA" sz="2400" b="1" dirty="0" err="1" smtClean="0">
                <a:solidFill>
                  <a:sysClr val="windowText" lastClr="000000"/>
                </a:solidFill>
              </a:rPr>
              <a:t>به</a:t>
            </a:r>
            <a:r>
              <a:rPr lang="ar-SA" sz="2400" b="1" dirty="0" smtClean="0">
                <a:solidFill>
                  <a:sysClr val="windowText" lastClr="000000"/>
                </a:solidFill>
              </a:rPr>
              <a:t> عقد عمل يخضعون بمقتضاه لإرادته وتوجيهاته .</a:t>
            </a:r>
            <a:endParaRPr lang="en-US" sz="2400" b="1" dirty="0" smtClean="0">
              <a:solidFill>
                <a:sysClr val="windowText" lastClr="000000"/>
              </a:solidFill>
            </a:endParaRPr>
          </a:p>
          <a:p>
            <a:pPr algn="just">
              <a:buFontTx/>
              <a:buChar char="-"/>
              <a:defRPr/>
            </a:pPr>
            <a:endParaRPr lang="en-US" sz="2400" b="1" dirty="0" smtClean="0">
              <a:solidFill>
                <a:sysClr val="windowText" lastClr="000000"/>
              </a:solidFill>
            </a:endParaRPr>
          </a:p>
          <a:p>
            <a:pPr algn="just">
              <a:buFontTx/>
              <a:buChar char="-"/>
              <a:defRPr/>
            </a:pPr>
            <a:endParaRPr lang="en-US" sz="2400" b="1" dirty="0" smtClean="0">
              <a:solidFill>
                <a:sysClr val="windowText" lastClr="000000"/>
              </a:solidFill>
            </a:endParaRPr>
          </a:p>
          <a:p>
            <a:pPr algn="just">
              <a:buFontTx/>
              <a:buChar char="-"/>
              <a:defRPr/>
            </a:pPr>
            <a:endParaRPr lang="en-US" sz="2400" b="1" dirty="0" smtClean="0">
              <a:solidFill>
                <a:sysClr val="windowText" lastClr="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66654" y="0"/>
            <a:ext cx="9572692" cy="585789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buFontTx/>
              <a:buChar char="-"/>
              <a:defRPr/>
            </a:pPr>
            <a:r>
              <a:rPr lang="ar-SA" sz="2400" b="1" dirty="0" smtClean="0">
                <a:solidFill>
                  <a:sysClr val="windowText" lastClr="000000"/>
                </a:solidFill>
              </a:rPr>
              <a:t> يعتبر الوكيل بالعمولة (الذي يتعاقد باسمه ولحساب الموكل) </a:t>
            </a:r>
            <a:r>
              <a:rPr lang="ar-SA" sz="2400" b="1" dirty="0" smtClean="0">
                <a:solidFill>
                  <a:sysClr val="windowText" lastClr="000000"/>
                </a:solidFill>
              </a:rPr>
              <a:t>تاجراً، </a:t>
            </a:r>
            <a:r>
              <a:rPr lang="ar-SA" sz="2400" b="1" dirty="0" smtClean="0">
                <a:solidFill>
                  <a:sysClr val="windowText" lastClr="000000"/>
                </a:solidFill>
              </a:rPr>
              <a:t>وليس مرجع ذلك الأعمال التي يقوم بها لحساب </a:t>
            </a:r>
            <a:r>
              <a:rPr lang="ar-SA" sz="2400" b="1" dirty="0" smtClean="0">
                <a:solidFill>
                  <a:sysClr val="windowText" lastClr="000000"/>
                </a:solidFill>
              </a:rPr>
              <a:t>غيره، </a:t>
            </a:r>
            <a:r>
              <a:rPr lang="ar-SA" sz="2400" b="1" dirty="0" smtClean="0">
                <a:solidFill>
                  <a:sysClr val="windowText" lastClr="000000"/>
                </a:solidFill>
              </a:rPr>
              <a:t>وإنما لأن نظام المحكمة التجارية اعتبر عمله كممثل لغيره ضمن الأعمال التجارية </a:t>
            </a:r>
            <a:r>
              <a:rPr lang="ar-SA" sz="2400" b="1" dirty="0" smtClean="0">
                <a:solidFill>
                  <a:sysClr val="windowText" lastClr="000000"/>
                </a:solidFill>
              </a:rPr>
              <a:t>الأصلية، </a:t>
            </a:r>
            <a:r>
              <a:rPr lang="ar-SA" sz="2400" b="1" dirty="0" smtClean="0">
                <a:solidFill>
                  <a:sysClr val="windowText" lastClr="000000"/>
                </a:solidFill>
              </a:rPr>
              <a:t>وذلك بصرف </a:t>
            </a:r>
            <a:r>
              <a:rPr lang="ar-SA" sz="2400" b="1" dirty="0" smtClean="0">
                <a:solidFill>
                  <a:sysClr val="windowText" lastClr="000000"/>
                </a:solidFill>
              </a:rPr>
              <a:t>النظر </a:t>
            </a:r>
            <a:r>
              <a:rPr lang="ar-SA" sz="2400" b="1" dirty="0" smtClean="0">
                <a:solidFill>
                  <a:sysClr val="windowText" lastClr="000000"/>
                </a:solidFill>
              </a:rPr>
              <a:t>عن طبيعة الأعمال التي يبرمها لحساب الغير، ولهذا يعد الوكيل بالعمولة تاجراً ولو كانت الأعمال التي يقوم بها لحساب موكله </a:t>
            </a:r>
            <a:r>
              <a:rPr lang="ar-SA" sz="2400" b="1" dirty="0" smtClean="0">
                <a:solidFill>
                  <a:sysClr val="windowText" lastClr="000000"/>
                </a:solidFill>
              </a:rPr>
              <a:t>مدنية </a:t>
            </a:r>
            <a:r>
              <a:rPr lang="ar-SA" sz="2400" b="1" dirty="0" smtClean="0">
                <a:solidFill>
                  <a:sysClr val="windowText" lastClr="000000"/>
                </a:solidFill>
              </a:rPr>
              <a:t>.</a:t>
            </a:r>
            <a:endParaRPr lang="en-US" sz="2400" b="1" dirty="0" smtClean="0">
              <a:solidFill>
                <a:sysClr val="windowText" lastClr="000000"/>
              </a:solidFill>
            </a:endParaRPr>
          </a:p>
          <a:p>
            <a:pPr algn="just">
              <a:buFontTx/>
              <a:buChar char="-"/>
              <a:defRPr/>
            </a:pPr>
            <a:r>
              <a:rPr lang="ar-SA" sz="2400" b="1" dirty="0" smtClean="0">
                <a:solidFill>
                  <a:sysClr val="windowText" lastClr="000000"/>
                </a:solidFill>
              </a:rPr>
              <a:t>يكتسب </a:t>
            </a:r>
            <a:r>
              <a:rPr lang="ar-SA" sz="2400" b="1" dirty="0">
                <a:solidFill>
                  <a:sysClr val="windowText" lastClr="000000"/>
                </a:solidFill>
              </a:rPr>
              <a:t>الشركاء المتضامنون في شركات التضامن والتوصية صفة التاجر لأن مسئوليتهم عن ديون الشركة غير محدودة . </a:t>
            </a:r>
            <a:endParaRPr lang="ar-SA" sz="2400" b="1" dirty="0" smtClean="0">
              <a:solidFill>
                <a:sysClr val="windowText" lastClr="000000"/>
              </a:solidFill>
            </a:endParaRPr>
          </a:p>
          <a:p>
            <a:r>
              <a:rPr lang="ar-SA" sz="2400" b="1" dirty="0" smtClean="0">
                <a:solidFill>
                  <a:sysClr val="windowText" lastClr="000000"/>
                </a:solidFill>
              </a:rPr>
              <a:t>- قد يمارس الشخص التجارة مستتراً وراء شخص آخر، ويظهر هذا الأخر أمام الغير كما لو كان التاجر الحقيقي، ويحدث ذلك عندما يكون الشخص محظوراً عليه ممارسة التجارة بموجب نظام أو لائحة، كما هو الحال بالنسبة للموظفين أو المحامين، وقد ثار الخلاف حول من يكتسب صفة التاجر منهما، ويميل الرأي الراجح في الفقه والقضاء إلى الاعتبار كل من الشخص المستتر والظاهر تاجراً. أما المستر فهو لا يمارس العمل باسمه، إلا أن الاتجار يتم لحسابه وهو الذي يجني ثماره، فمن غير المقبول أن يفلت من الآثار المترتبة على صفة الأجر خاصة شهر الإفلاس. أما الظاهر وإن كان لا يقوم العمل لحسابه إلا أنه ظهر بمظهر تاجر وتعامل مع الغير على هذا ألأساس، فيجب أن يعتبر كذلك تطبيقا لنظرية الظاهر وحماية لثقة الغير المشروعة .</a:t>
            </a:r>
          </a:p>
          <a:p>
            <a:pPr algn="just">
              <a:buFontTx/>
              <a:buChar char="-"/>
              <a:defRPr/>
            </a:pPr>
            <a:r>
              <a:rPr lang="ar-SA" sz="2400" b="1" dirty="0" smtClean="0">
                <a:solidFill>
                  <a:sysClr val="windowText" lastClr="000000"/>
                </a:solidFill>
              </a:rPr>
              <a:t>لا يشترط أن يكون للشخص محل ثابت يباشر فيه التجارة . </a:t>
            </a:r>
          </a:p>
          <a:p>
            <a:pPr algn="just">
              <a:buFontTx/>
              <a:buChar char="-"/>
              <a:defRPr/>
            </a:pPr>
            <a:r>
              <a:rPr lang="ar-SA" sz="2400" b="1" dirty="0" smtClean="0">
                <a:solidFill>
                  <a:sysClr val="windowText" lastClr="000000"/>
                </a:solidFill>
              </a:rPr>
              <a:t>يتم إثبات صفة التاجر بكافة طرق الإثبات.</a:t>
            </a:r>
            <a:endParaRPr lang="en-US" sz="2400" b="1" dirty="0" smtClean="0">
              <a:solidFill>
                <a:sysClr val="windowText" lastClr="000000"/>
              </a:solidFill>
            </a:endParaRPr>
          </a:p>
          <a:p>
            <a:pPr algn="just">
              <a:buFontTx/>
              <a:buChar char="-"/>
              <a:defRPr/>
            </a:pPr>
            <a:endParaRPr lang="en-US" sz="2400" b="1" dirty="0" smtClean="0">
              <a:solidFill>
                <a:sysClr val="windowText" lastClr="000000"/>
              </a:solidFill>
            </a:endParaRPr>
          </a:p>
          <a:p>
            <a:pPr algn="just">
              <a:buFontTx/>
              <a:buChar char="-"/>
              <a:defRPr/>
            </a:pPr>
            <a:endParaRPr lang="en-US" sz="2400" b="1" dirty="0" smtClean="0">
              <a:solidFill>
                <a:sysClr val="windowText" lastClr="000000"/>
              </a:solidFill>
            </a:endParaRPr>
          </a:p>
          <a:p>
            <a:pPr algn="just">
              <a:buFontTx/>
              <a:buChar char="-"/>
              <a:defRPr/>
            </a:pPr>
            <a:endParaRPr lang="en-US" sz="2400" b="1" dirty="0">
              <a:solidFill>
                <a:sysClr val="windowText" lastClr="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2738422" y="1"/>
            <a:ext cx="4643438" cy="5714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smtClean="0">
                <a:solidFill>
                  <a:srgbClr val="FF0000"/>
                </a:solidFill>
              </a:rPr>
              <a:t>ثالثا: </a:t>
            </a:r>
            <a:r>
              <a:rPr lang="ar-SA" sz="2800" b="1" dirty="0">
                <a:solidFill>
                  <a:srgbClr val="FF0000"/>
                </a:solidFill>
              </a:rPr>
              <a:t>الأهلية التجارية</a:t>
            </a:r>
            <a:endParaRPr lang="en-US" sz="2800" b="1" dirty="0">
              <a:solidFill>
                <a:srgbClr val="FF0000"/>
              </a:solidFill>
            </a:endParaRPr>
          </a:p>
        </p:txBody>
      </p:sp>
      <p:sp>
        <p:nvSpPr>
          <p:cNvPr id="4" name="Rectangle 3"/>
          <p:cNvSpPr txBox="1">
            <a:spLocks noRot="1" noChangeArrowheads="1"/>
          </p:cNvSpPr>
          <p:nvPr/>
        </p:nvSpPr>
        <p:spPr>
          <a:xfrm>
            <a:off x="166654" y="714357"/>
            <a:ext cx="9572692" cy="2143139"/>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buFontTx/>
              <a:buChar char="-"/>
              <a:defRPr/>
            </a:pPr>
            <a:r>
              <a:rPr lang="ar-SA" sz="2200" b="1" dirty="0" smtClean="0">
                <a:solidFill>
                  <a:sysClr val="windowText" lastClr="000000"/>
                </a:solidFill>
              </a:rPr>
              <a:t>لا </a:t>
            </a:r>
            <a:r>
              <a:rPr lang="ar-SA" sz="2200" b="1" dirty="0">
                <a:solidFill>
                  <a:sysClr val="windowText" lastClr="000000"/>
                </a:solidFill>
              </a:rPr>
              <a:t>يكفي لاكتساب صفة التاجر أن يحترف الشخص الأعمال التجارية باسمه ولحسابه</a:t>
            </a:r>
            <a:r>
              <a:rPr lang="ar-SA" sz="2200" b="1" dirty="0" smtClean="0">
                <a:solidFill>
                  <a:sysClr val="windowText" lastClr="000000"/>
                </a:solidFill>
              </a:rPr>
              <a:t>، وإنما </a:t>
            </a:r>
            <a:r>
              <a:rPr lang="ar-SA" sz="2200" b="1" dirty="0">
                <a:solidFill>
                  <a:sysClr val="windowText" lastClr="000000"/>
                </a:solidFill>
              </a:rPr>
              <a:t>لابد أن تتوافر فيه أيضا الأهلية </a:t>
            </a:r>
            <a:r>
              <a:rPr lang="ar-SA" sz="2200" b="1" dirty="0" smtClean="0">
                <a:solidFill>
                  <a:sysClr val="windowText" lastClr="000000"/>
                </a:solidFill>
              </a:rPr>
              <a:t>التجارية، ويقصد </a:t>
            </a:r>
            <a:r>
              <a:rPr lang="ar-SA" sz="2200" b="1" dirty="0">
                <a:solidFill>
                  <a:sysClr val="windowText" lastClr="000000"/>
                </a:solidFill>
              </a:rPr>
              <a:t>بها صلاحية الشخص للاشتغال بالتجارة واكتساب صفة </a:t>
            </a:r>
            <a:r>
              <a:rPr lang="ar-SA" sz="2200" b="1" dirty="0" smtClean="0">
                <a:solidFill>
                  <a:sysClr val="windowText" lastClr="000000"/>
                </a:solidFill>
              </a:rPr>
              <a:t>التاجر، وتحمل </a:t>
            </a:r>
            <a:r>
              <a:rPr lang="ar-SA" sz="2200" b="1" dirty="0">
                <a:solidFill>
                  <a:sysClr val="windowText" lastClr="000000"/>
                </a:solidFill>
              </a:rPr>
              <a:t>الالتزامات المفروضة علي التجار</a:t>
            </a:r>
            <a:r>
              <a:rPr lang="ar-SA" sz="2200" b="1" dirty="0" smtClean="0">
                <a:solidFill>
                  <a:sysClr val="windowText" lastClr="000000"/>
                </a:solidFill>
              </a:rPr>
              <a:t>. ويعتبر الشخص أهلا لمباشرة التجارة في المملكة ببلوغه سن الثامنة عشر غير مصاب بأي عارض من عوارض الأهلية.“سواء كان مواطنا أو أجنبيا“. وإذا أصيب الشخص بأحد عوارض الأهلية يتم الحجر عليه، وتعين له المحكمة قيما لإدارة أمواله. ولا يجوز للقيم أن ينشئ  تجارة جديدة لحساب المحجور عليه.</a:t>
            </a:r>
            <a:endParaRPr lang="en-US" sz="2200" b="1" dirty="0" smtClean="0">
              <a:solidFill>
                <a:sysClr val="windowText" lastClr="000000"/>
              </a:solidFill>
            </a:endParaRPr>
          </a:p>
          <a:p>
            <a:pPr algn="just">
              <a:buFontTx/>
              <a:buChar char="-"/>
              <a:defRPr/>
            </a:pPr>
            <a:endParaRPr lang="en-US" sz="2200" b="1" dirty="0" smtClean="0">
              <a:solidFill>
                <a:sysClr val="windowText" lastClr="000000"/>
              </a:solidFill>
            </a:endParaRPr>
          </a:p>
          <a:p>
            <a:pPr algn="just">
              <a:buFontTx/>
              <a:buChar char="-"/>
              <a:defRPr/>
            </a:pPr>
            <a:endParaRPr lang="en-US" sz="2200" b="1" dirty="0">
              <a:solidFill>
                <a:sysClr val="windowText" lastClr="000000"/>
              </a:solidFill>
            </a:endParaRPr>
          </a:p>
        </p:txBody>
      </p:sp>
      <p:sp>
        <p:nvSpPr>
          <p:cNvPr id="7" name="Rectangle 3"/>
          <p:cNvSpPr txBox="1">
            <a:spLocks noRot="1" noChangeArrowheads="1"/>
          </p:cNvSpPr>
          <p:nvPr/>
        </p:nvSpPr>
        <p:spPr>
          <a:xfrm>
            <a:off x="166654" y="3000372"/>
            <a:ext cx="9572692" cy="285752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buFontTx/>
              <a:buChar char="-"/>
              <a:defRPr/>
            </a:pPr>
            <a:r>
              <a:rPr lang="ar-SA" sz="2200" b="1" dirty="0" smtClean="0">
                <a:solidFill>
                  <a:sysClr val="windowText" lastClr="000000"/>
                </a:solidFill>
              </a:rPr>
              <a:t>لا </a:t>
            </a:r>
            <a:r>
              <a:rPr lang="ar-SA" sz="2200" b="1" dirty="0">
                <a:solidFill>
                  <a:sysClr val="windowText" lastClr="000000"/>
                </a:solidFill>
              </a:rPr>
              <a:t>يجوز للقاصر مباشرة </a:t>
            </a:r>
            <a:r>
              <a:rPr lang="ar-SA" sz="2200" b="1" dirty="0" smtClean="0">
                <a:solidFill>
                  <a:sysClr val="windowText" lastClr="000000"/>
                </a:solidFill>
              </a:rPr>
              <a:t>التجارة، ويعتبر </a:t>
            </a:r>
            <a:r>
              <a:rPr lang="ar-SA" sz="2200" b="1" dirty="0">
                <a:solidFill>
                  <a:sysClr val="windowText" lastClr="000000"/>
                </a:solidFill>
              </a:rPr>
              <a:t>ما يقوم به من أعمال قابلا للإبطال </a:t>
            </a:r>
            <a:r>
              <a:rPr lang="ar-SA" sz="2200" b="1" dirty="0" smtClean="0">
                <a:solidFill>
                  <a:sysClr val="windowText" lastClr="000000"/>
                </a:solidFill>
              </a:rPr>
              <a:t>لمصلحته. ومع ذلك يجوز للقاصر مباشرة التجارة بشرط الحصول علي إذن من المحكمة، وهذا الإذن قد يكون مطلقا أو مقيدا. وفي هذه الحالة يعد القاصر في حكم الشخص كامل الأهلية فيكتسب صفة التاجر غير أن مسئوليته في حالة الإفلاس يجب ألا تتعدي الأموال التي حددها الإذن إذا كان مقيدا. </a:t>
            </a:r>
          </a:p>
          <a:p>
            <a:pPr algn="just">
              <a:buFontTx/>
              <a:buChar char="-"/>
              <a:defRPr/>
            </a:pPr>
            <a:r>
              <a:rPr lang="ar-SA" sz="2200" b="1" dirty="0" smtClean="0">
                <a:solidFill>
                  <a:sysClr val="windowText" lastClr="000000"/>
                </a:solidFill>
                <a:latin typeface="Arial" pitchFamily="34" charset="0"/>
                <a:cs typeface="Arial" pitchFamily="34" charset="0"/>
              </a:rPr>
              <a:t>يجوز للولي أو الوصي أن يستمر في التجارة التي تؤول للقاصر رعاية لمصلحته. </a:t>
            </a:r>
          </a:p>
          <a:p>
            <a:pPr algn="just">
              <a:defRPr/>
            </a:pPr>
            <a:r>
              <a:rPr lang="ar-SA" sz="2200" b="1" dirty="0" err="1" smtClean="0">
                <a:solidFill>
                  <a:sysClr val="windowText" lastClr="000000"/>
                </a:solidFill>
                <a:latin typeface="Arial" pitchFamily="34" charset="0"/>
                <a:cs typeface="Arial" pitchFamily="34" charset="0"/>
              </a:rPr>
              <a:t>تنص</a:t>
            </a:r>
            <a:r>
              <a:rPr lang="ar-SA" sz="2200" b="1" dirty="0" smtClean="0">
                <a:solidFill>
                  <a:sysClr val="windowText" lastClr="000000"/>
                </a:solidFill>
                <a:latin typeface="Arial" pitchFamily="34" charset="0"/>
                <a:cs typeface="Arial" pitchFamily="34" charset="0"/>
              </a:rPr>
              <a:t> المادة 35 من نظام الشركات علي أنه  ”يجوز النص في عقد شركة التضامن علي أنه إذا توفي أحد الشركاء تستمر الشركة مع ورثته ولو كانوا قصرا“.</a:t>
            </a:r>
          </a:p>
          <a:p>
            <a:pPr algn="just">
              <a:defRPr/>
            </a:pPr>
            <a:r>
              <a:rPr lang="ar-SA" sz="2200" b="1" dirty="0" smtClean="0">
                <a:solidFill>
                  <a:sysClr val="windowText" lastClr="000000"/>
                </a:solidFill>
                <a:latin typeface="Arial" pitchFamily="34" charset="0"/>
                <a:cs typeface="Arial" pitchFamily="34" charset="0"/>
              </a:rPr>
              <a:t>- </a:t>
            </a:r>
            <a:r>
              <a:rPr lang="ar-SA" sz="2200" b="1" dirty="0" smtClean="0">
                <a:solidFill>
                  <a:sysClr val="windowText" lastClr="000000"/>
                </a:solidFill>
              </a:rPr>
              <a:t>يجوز للولي أو الوصي أن يوظف أموال القاصر في أسهم شركات الأموال.</a:t>
            </a:r>
            <a:endParaRPr lang="en-US" sz="2200" b="1" dirty="0" smtClean="0">
              <a:solidFill>
                <a:sysClr val="windowText" lastClr="000000"/>
              </a:solidFill>
            </a:endParaRPr>
          </a:p>
          <a:p>
            <a:pPr algn="just">
              <a:defRPr/>
            </a:pPr>
            <a:endParaRPr lang="en-US" sz="2200" b="1" dirty="0" smtClean="0">
              <a:solidFill>
                <a:sysClr val="windowText" lastClr="000000"/>
              </a:solidFill>
            </a:endParaRPr>
          </a:p>
          <a:p>
            <a:pPr algn="just">
              <a:buFontTx/>
              <a:buChar char="-"/>
              <a:defRPr/>
            </a:pPr>
            <a:endParaRPr lang="en-US" sz="2200" b="1" dirty="0">
              <a:solidFill>
                <a:sysClr val="windowText" lastClr="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ppt_x</p:attrName>
                                        </p:attrNameLst>
                                      </p:cBhvr>
                                      <p:tavLst>
                                        <p:tav tm="0">
                                          <p:val>
                                            <p:strVal val="#ppt_x-.2"/>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animBg="1"/>
    </p:bldLst>
  </p:timing>
</p:sld>
</file>

<file path=ppt/theme/theme1.xml><?xml version="1.0" encoding="utf-8"?>
<a:theme xmlns:a="http://schemas.openxmlformats.org/drawingml/2006/main" name="Office Theme">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3341</TotalTime>
  <Words>1101</Words>
  <Application>Microsoft Office PowerPoint</Application>
  <PresentationFormat>A4 Paper (210x297 mm)</PresentationFormat>
  <Paragraphs>58</Paragraphs>
  <Slides>10</Slides>
  <Notes>5</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المحاضرة السادسة: شروط اكتساب  صفة التاجر</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Mostafa Abdulmajud Bahouhe</cp:lastModifiedBy>
  <cp:revision>282</cp:revision>
  <dcterms:created xsi:type="dcterms:W3CDTF">2009-10-14T19:14:34Z</dcterms:created>
  <dcterms:modified xsi:type="dcterms:W3CDTF">2012-10-08T08:36:39Z</dcterms:modified>
</cp:coreProperties>
</file>