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369" r:id="rId4"/>
    <p:sldId id="370" r:id="rId5"/>
    <p:sldId id="391" r:id="rId6"/>
    <p:sldId id="371" r:id="rId7"/>
    <p:sldId id="373" r:id="rId8"/>
    <p:sldId id="396" r:id="rId9"/>
    <p:sldId id="395" r:id="rId10"/>
    <p:sldId id="397" r:id="rId11"/>
    <p:sldId id="398" r:id="rId12"/>
    <p:sldId id="399" r:id="rId13"/>
    <p:sldId id="390" r:id="rId14"/>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64" autoAdjust="0"/>
  </p:normalViewPr>
  <p:slideViewPr>
    <p:cSldViewPr>
      <p:cViewPr>
        <p:scale>
          <a:sx n="70" d="100"/>
          <a:sy n="70" d="100"/>
        </p:scale>
        <p:origin x="-1218" y="-78"/>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43BEDE-ABF9-46CA-B33C-C38E4740DB2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2C5D80B1-3C0C-4B6E-8E53-C1E1C39CEB88}">
      <dgm:prSet phldrT="[نص]" custT="1"/>
      <dgm:spPr>
        <a:solidFill>
          <a:srgbClr val="FFFFCC"/>
        </a:solidFill>
      </dgm:spPr>
      <dgm:t>
        <a:bodyPr/>
        <a:lstStyle/>
        <a:p>
          <a:pPr rtl="1"/>
          <a:r>
            <a:rPr lang="ar-SA" sz="2800" b="1" dirty="0" smtClean="0">
              <a:solidFill>
                <a:srgbClr val="FF0000"/>
              </a:solidFill>
            </a:rPr>
            <a:t>خصائص المحل التجاري</a:t>
          </a:r>
        </a:p>
      </dgm:t>
    </dgm:pt>
    <dgm:pt modelId="{CCF33AED-FD19-4870-BD40-D45C264DD2C4}" type="parTrans" cxnId="{EA86455F-A919-448C-9A0D-6E6A240EE21B}">
      <dgm:prSet/>
      <dgm:spPr/>
      <dgm:t>
        <a:bodyPr/>
        <a:lstStyle/>
        <a:p>
          <a:pPr rtl="1"/>
          <a:endParaRPr lang="ar-SA"/>
        </a:p>
      </dgm:t>
    </dgm:pt>
    <dgm:pt modelId="{C0B88B7D-5459-4C2C-A006-144D60BB697F}" type="sibTrans" cxnId="{EA86455F-A919-448C-9A0D-6E6A240EE21B}">
      <dgm:prSet/>
      <dgm:spPr/>
      <dgm:t>
        <a:bodyPr/>
        <a:lstStyle/>
        <a:p>
          <a:pPr rtl="1"/>
          <a:endParaRPr lang="ar-SA"/>
        </a:p>
      </dgm:t>
    </dgm:pt>
    <dgm:pt modelId="{306AA815-AA83-49DE-8EA1-FA6673D4C749}">
      <dgm:prSet phldrT="[نص]" custT="1"/>
      <dgm:spPr>
        <a:solidFill>
          <a:srgbClr val="FFFFCC"/>
        </a:solidFill>
      </dgm:spPr>
      <dgm:t>
        <a:bodyPr/>
        <a:lstStyle/>
        <a:p>
          <a:pPr rtl="1"/>
          <a:r>
            <a:rPr lang="ar-SA" sz="2200" b="1" dirty="0" smtClean="0">
              <a:solidFill>
                <a:srgbClr val="FF0000"/>
              </a:solidFill>
            </a:rPr>
            <a:t>ثالثا: المحل التجاري ذو صفة تجارية </a:t>
          </a:r>
          <a:endParaRPr lang="ar-SA" sz="2200" dirty="0"/>
        </a:p>
      </dgm:t>
    </dgm:pt>
    <dgm:pt modelId="{0CB59BEE-C1BE-494A-8E3A-CBDD518B2FE6}" type="parTrans" cxnId="{32204F32-AEB1-485F-84B0-238F6126EA86}">
      <dgm:prSet/>
      <dgm:spPr/>
      <dgm:t>
        <a:bodyPr/>
        <a:lstStyle/>
        <a:p>
          <a:pPr rtl="1"/>
          <a:endParaRPr lang="ar-SA"/>
        </a:p>
      </dgm:t>
    </dgm:pt>
    <dgm:pt modelId="{F31B00AD-E2DE-4220-B6FA-85AF63D295FE}" type="sibTrans" cxnId="{32204F32-AEB1-485F-84B0-238F6126EA86}">
      <dgm:prSet/>
      <dgm:spPr/>
      <dgm:t>
        <a:bodyPr/>
        <a:lstStyle/>
        <a:p>
          <a:pPr rtl="1"/>
          <a:endParaRPr lang="ar-SA"/>
        </a:p>
      </dgm:t>
    </dgm:pt>
    <dgm:pt modelId="{89E4C074-02FE-4CAB-8EB6-CF48E0A252A7}">
      <dgm:prSet phldrT="[نص]" custT="1"/>
      <dgm:spPr>
        <a:solidFill>
          <a:srgbClr val="FFFFCC"/>
        </a:solidFill>
      </dgm:spPr>
      <dgm:t>
        <a:bodyPr/>
        <a:lstStyle/>
        <a:p>
          <a:pPr rtl="1"/>
          <a:r>
            <a:rPr lang="ar-SA" sz="2200" b="1" dirty="0" smtClean="0">
              <a:solidFill>
                <a:srgbClr val="FF0000"/>
              </a:solidFill>
            </a:rPr>
            <a:t>ثانيا: المحل التجاري منقول معنوي</a:t>
          </a:r>
          <a:endParaRPr lang="ar-SA" sz="2200" dirty="0"/>
        </a:p>
      </dgm:t>
    </dgm:pt>
    <dgm:pt modelId="{8807C7E3-FCB8-4FAD-8B55-F0B331E3EC79}" type="parTrans" cxnId="{F4CD699B-0D7D-48DC-BD92-B6EE09A5BD13}">
      <dgm:prSet/>
      <dgm:spPr/>
      <dgm:t>
        <a:bodyPr/>
        <a:lstStyle/>
        <a:p>
          <a:pPr rtl="1"/>
          <a:endParaRPr lang="ar-SA"/>
        </a:p>
      </dgm:t>
    </dgm:pt>
    <dgm:pt modelId="{724E7699-4328-4F91-83C3-7F421834A96B}" type="sibTrans" cxnId="{F4CD699B-0D7D-48DC-BD92-B6EE09A5BD13}">
      <dgm:prSet/>
      <dgm:spPr/>
      <dgm:t>
        <a:bodyPr/>
        <a:lstStyle/>
        <a:p>
          <a:pPr rtl="1"/>
          <a:endParaRPr lang="ar-SA"/>
        </a:p>
      </dgm:t>
    </dgm:pt>
    <dgm:pt modelId="{10A9AD71-B773-4316-B8F6-402A34C72E77}">
      <dgm:prSet phldrT="[نص]" custT="1"/>
      <dgm:spPr>
        <a:solidFill>
          <a:srgbClr val="FFFFCC"/>
        </a:solidFill>
      </dgm:spPr>
      <dgm:t>
        <a:bodyPr/>
        <a:lstStyle/>
        <a:p>
          <a:pPr rtl="1"/>
          <a:r>
            <a:rPr lang="ar-SA" sz="2200" b="1" dirty="0" smtClean="0">
              <a:solidFill>
                <a:srgbClr val="FF0000"/>
              </a:solidFill>
            </a:rPr>
            <a:t>أولا: المحل التجاري مال منقول </a:t>
          </a:r>
          <a:endParaRPr lang="ar-SA" sz="2200" dirty="0"/>
        </a:p>
      </dgm:t>
    </dgm:pt>
    <dgm:pt modelId="{294B24F8-8039-4A12-9D8F-E7F8C8D1650B}" type="parTrans" cxnId="{63A8938F-E121-4478-9CA0-F69B196E7734}">
      <dgm:prSet/>
      <dgm:spPr/>
      <dgm:t>
        <a:bodyPr/>
        <a:lstStyle/>
        <a:p>
          <a:pPr rtl="1"/>
          <a:endParaRPr lang="ar-SA"/>
        </a:p>
      </dgm:t>
    </dgm:pt>
    <dgm:pt modelId="{A40D69E9-AB7C-4E65-A5F6-929CB2626A54}" type="sibTrans" cxnId="{63A8938F-E121-4478-9CA0-F69B196E7734}">
      <dgm:prSet/>
      <dgm:spPr/>
      <dgm:t>
        <a:bodyPr/>
        <a:lstStyle/>
        <a:p>
          <a:pPr rtl="1"/>
          <a:endParaRPr lang="ar-SA"/>
        </a:p>
      </dgm:t>
    </dgm:pt>
    <dgm:pt modelId="{ABDEBAD0-6A95-4E48-9877-3622643CB2A6}" type="pres">
      <dgm:prSet presAssocID="{C443BEDE-ABF9-46CA-B33C-C38E4740DB2C}" presName="hierChild1" presStyleCnt="0">
        <dgm:presLayoutVars>
          <dgm:orgChart val="1"/>
          <dgm:chPref val="1"/>
          <dgm:dir/>
          <dgm:animOne val="branch"/>
          <dgm:animLvl val="lvl"/>
          <dgm:resizeHandles/>
        </dgm:presLayoutVars>
      </dgm:prSet>
      <dgm:spPr/>
      <dgm:t>
        <a:bodyPr/>
        <a:lstStyle/>
        <a:p>
          <a:pPr rtl="1"/>
          <a:endParaRPr lang="ar-SA"/>
        </a:p>
      </dgm:t>
    </dgm:pt>
    <dgm:pt modelId="{094DD806-6648-416B-A3BD-A297ECDB4665}" type="pres">
      <dgm:prSet presAssocID="{2C5D80B1-3C0C-4B6E-8E53-C1E1C39CEB88}" presName="hierRoot1" presStyleCnt="0">
        <dgm:presLayoutVars>
          <dgm:hierBranch val="init"/>
        </dgm:presLayoutVars>
      </dgm:prSet>
      <dgm:spPr/>
    </dgm:pt>
    <dgm:pt modelId="{C5276B0C-EE2D-45F9-B042-69A8B3F46749}" type="pres">
      <dgm:prSet presAssocID="{2C5D80B1-3C0C-4B6E-8E53-C1E1C39CEB88}" presName="rootComposite1" presStyleCnt="0"/>
      <dgm:spPr/>
    </dgm:pt>
    <dgm:pt modelId="{0DBF3313-1196-438C-BDBE-1AF324A4A86E}" type="pres">
      <dgm:prSet presAssocID="{2C5D80B1-3C0C-4B6E-8E53-C1E1C39CEB88}" presName="rootText1" presStyleLbl="node0" presStyleIdx="0" presStyleCnt="1">
        <dgm:presLayoutVars>
          <dgm:chPref val="3"/>
        </dgm:presLayoutVars>
      </dgm:prSet>
      <dgm:spPr/>
      <dgm:t>
        <a:bodyPr/>
        <a:lstStyle/>
        <a:p>
          <a:pPr rtl="1"/>
          <a:endParaRPr lang="ar-SA"/>
        </a:p>
      </dgm:t>
    </dgm:pt>
    <dgm:pt modelId="{DE07F5D4-C787-421F-9A0C-E48878FA0A1D}" type="pres">
      <dgm:prSet presAssocID="{2C5D80B1-3C0C-4B6E-8E53-C1E1C39CEB88}" presName="rootConnector1" presStyleLbl="node1" presStyleIdx="0" presStyleCnt="0"/>
      <dgm:spPr/>
      <dgm:t>
        <a:bodyPr/>
        <a:lstStyle/>
        <a:p>
          <a:pPr rtl="1"/>
          <a:endParaRPr lang="ar-SA"/>
        </a:p>
      </dgm:t>
    </dgm:pt>
    <dgm:pt modelId="{12BE9280-2D45-471F-8DCB-855551FBE66B}" type="pres">
      <dgm:prSet presAssocID="{2C5D80B1-3C0C-4B6E-8E53-C1E1C39CEB88}" presName="hierChild2" presStyleCnt="0"/>
      <dgm:spPr/>
    </dgm:pt>
    <dgm:pt modelId="{459A67A7-DBA0-457E-8FB9-52FB8D9E9447}" type="pres">
      <dgm:prSet presAssocID="{0CB59BEE-C1BE-494A-8E3A-CBDD518B2FE6}" presName="Name37" presStyleLbl="parChTrans1D2" presStyleIdx="0" presStyleCnt="3"/>
      <dgm:spPr/>
      <dgm:t>
        <a:bodyPr/>
        <a:lstStyle/>
        <a:p>
          <a:pPr rtl="1"/>
          <a:endParaRPr lang="ar-SA"/>
        </a:p>
      </dgm:t>
    </dgm:pt>
    <dgm:pt modelId="{B358BF5A-0980-4565-84AF-7E79401244E1}" type="pres">
      <dgm:prSet presAssocID="{306AA815-AA83-49DE-8EA1-FA6673D4C749}" presName="hierRoot2" presStyleCnt="0">
        <dgm:presLayoutVars>
          <dgm:hierBranch val="init"/>
        </dgm:presLayoutVars>
      </dgm:prSet>
      <dgm:spPr/>
    </dgm:pt>
    <dgm:pt modelId="{8E3F399A-372D-40D1-A8BD-1E4FA015B8F2}" type="pres">
      <dgm:prSet presAssocID="{306AA815-AA83-49DE-8EA1-FA6673D4C749}" presName="rootComposite" presStyleCnt="0"/>
      <dgm:spPr/>
    </dgm:pt>
    <dgm:pt modelId="{A06FF5E4-038E-478E-873E-E27867BC76CA}" type="pres">
      <dgm:prSet presAssocID="{306AA815-AA83-49DE-8EA1-FA6673D4C749}" presName="rootText" presStyleLbl="node2" presStyleIdx="0" presStyleCnt="3">
        <dgm:presLayoutVars>
          <dgm:chPref val="3"/>
        </dgm:presLayoutVars>
      </dgm:prSet>
      <dgm:spPr/>
      <dgm:t>
        <a:bodyPr/>
        <a:lstStyle/>
        <a:p>
          <a:pPr rtl="1"/>
          <a:endParaRPr lang="ar-SA"/>
        </a:p>
      </dgm:t>
    </dgm:pt>
    <dgm:pt modelId="{1575A873-3F4E-425A-8EC8-F90C0F68542E}" type="pres">
      <dgm:prSet presAssocID="{306AA815-AA83-49DE-8EA1-FA6673D4C749}" presName="rootConnector" presStyleLbl="node2" presStyleIdx="0" presStyleCnt="3"/>
      <dgm:spPr/>
      <dgm:t>
        <a:bodyPr/>
        <a:lstStyle/>
        <a:p>
          <a:pPr rtl="1"/>
          <a:endParaRPr lang="ar-SA"/>
        </a:p>
      </dgm:t>
    </dgm:pt>
    <dgm:pt modelId="{8EC068B7-047A-44DA-BF1D-63B91F8EABC1}" type="pres">
      <dgm:prSet presAssocID="{306AA815-AA83-49DE-8EA1-FA6673D4C749}" presName="hierChild4" presStyleCnt="0"/>
      <dgm:spPr/>
    </dgm:pt>
    <dgm:pt modelId="{DC5687DB-8C1F-4BFC-B28E-9BDE575E9C8F}" type="pres">
      <dgm:prSet presAssocID="{306AA815-AA83-49DE-8EA1-FA6673D4C749}" presName="hierChild5" presStyleCnt="0"/>
      <dgm:spPr/>
    </dgm:pt>
    <dgm:pt modelId="{1A2B9C3E-E8E1-4507-B280-0AF1B3FDBBB8}" type="pres">
      <dgm:prSet presAssocID="{8807C7E3-FCB8-4FAD-8B55-F0B331E3EC79}" presName="Name37" presStyleLbl="parChTrans1D2" presStyleIdx="1" presStyleCnt="3"/>
      <dgm:spPr/>
      <dgm:t>
        <a:bodyPr/>
        <a:lstStyle/>
        <a:p>
          <a:pPr rtl="1"/>
          <a:endParaRPr lang="ar-SA"/>
        </a:p>
      </dgm:t>
    </dgm:pt>
    <dgm:pt modelId="{36CA25D7-8CAC-4075-AE8C-A172D325A1CF}" type="pres">
      <dgm:prSet presAssocID="{89E4C074-02FE-4CAB-8EB6-CF48E0A252A7}" presName="hierRoot2" presStyleCnt="0">
        <dgm:presLayoutVars>
          <dgm:hierBranch val="init"/>
        </dgm:presLayoutVars>
      </dgm:prSet>
      <dgm:spPr/>
    </dgm:pt>
    <dgm:pt modelId="{3CEAE656-E661-442B-AA0A-6DD8011B4E7A}" type="pres">
      <dgm:prSet presAssocID="{89E4C074-02FE-4CAB-8EB6-CF48E0A252A7}" presName="rootComposite" presStyleCnt="0"/>
      <dgm:spPr/>
    </dgm:pt>
    <dgm:pt modelId="{9191CD24-D10E-44B0-9628-62037D2575A2}" type="pres">
      <dgm:prSet presAssocID="{89E4C074-02FE-4CAB-8EB6-CF48E0A252A7}" presName="rootText" presStyleLbl="node2" presStyleIdx="1" presStyleCnt="3">
        <dgm:presLayoutVars>
          <dgm:chPref val="3"/>
        </dgm:presLayoutVars>
      </dgm:prSet>
      <dgm:spPr/>
      <dgm:t>
        <a:bodyPr/>
        <a:lstStyle/>
        <a:p>
          <a:pPr rtl="1"/>
          <a:endParaRPr lang="ar-SA"/>
        </a:p>
      </dgm:t>
    </dgm:pt>
    <dgm:pt modelId="{5818342A-F025-4FD8-B7E1-1AE9EB39F07C}" type="pres">
      <dgm:prSet presAssocID="{89E4C074-02FE-4CAB-8EB6-CF48E0A252A7}" presName="rootConnector" presStyleLbl="node2" presStyleIdx="1" presStyleCnt="3"/>
      <dgm:spPr/>
      <dgm:t>
        <a:bodyPr/>
        <a:lstStyle/>
        <a:p>
          <a:pPr rtl="1"/>
          <a:endParaRPr lang="ar-SA"/>
        </a:p>
      </dgm:t>
    </dgm:pt>
    <dgm:pt modelId="{23B5F837-D7DC-4DD8-B43C-ADFE206BFA54}" type="pres">
      <dgm:prSet presAssocID="{89E4C074-02FE-4CAB-8EB6-CF48E0A252A7}" presName="hierChild4" presStyleCnt="0"/>
      <dgm:spPr/>
    </dgm:pt>
    <dgm:pt modelId="{DC55D934-AFD1-459A-86CF-32FDDED8D48E}" type="pres">
      <dgm:prSet presAssocID="{89E4C074-02FE-4CAB-8EB6-CF48E0A252A7}" presName="hierChild5" presStyleCnt="0"/>
      <dgm:spPr/>
    </dgm:pt>
    <dgm:pt modelId="{67F32549-DD99-4A2B-B998-9380DF676577}" type="pres">
      <dgm:prSet presAssocID="{294B24F8-8039-4A12-9D8F-E7F8C8D1650B}" presName="Name37" presStyleLbl="parChTrans1D2" presStyleIdx="2" presStyleCnt="3"/>
      <dgm:spPr/>
      <dgm:t>
        <a:bodyPr/>
        <a:lstStyle/>
        <a:p>
          <a:pPr rtl="1"/>
          <a:endParaRPr lang="ar-SA"/>
        </a:p>
      </dgm:t>
    </dgm:pt>
    <dgm:pt modelId="{B3ACC1FC-9538-4A90-98D7-24D15B7AE467}" type="pres">
      <dgm:prSet presAssocID="{10A9AD71-B773-4316-B8F6-402A34C72E77}" presName="hierRoot2" presStyleCnt="0">
        <dgm:presLayoutVars>
          <dgm:hierBranch val="init"/>
        </dgm:presLayoutVars>
      </dgm:prSet>
      <dgm:spPr/>
    </dgm:pt>
    <dgm:pt modelId="{D7981800-BA85-4E6B-92D1-A52475C9E14B}" type="pres">
      <dgm:prSet presAssocID="{10A9AD71-B773-4316-B8F6-402A34C72E77}" presName="rootComposite" presStyleCnt="0"/>
      <dgm:spPr/>
    </dgm:pt>
    <dgm:pt modelId="{D0A31D49-6DE1-4B45-B22E-EF49AD778FE5}" type="pres">
      <dgm:prSet presAssocID="{10A9AD71-B773-4316-B8F6-402A34C72E77}" presName="rootText" presStyleLbl="node2" presStyleIdx="2" presStyleCnt="3">
        <dgm:presLayoutVars>
          <dgm:chPref val="3"/>
        </dgm:presLayoutVars>
      </dgm:prSet>
      <dgm:spPr/>
      <dgm:t>
        <a:bodyPr/>
        <a:lstStyle/>
        <a:p>
          <a:pPr rtl="1"/>
          <a:endParaRPr lang="ar-SA"/>
        </a:p>
      </dgm:t>
    </dgm:pt>
    <dgm:pt modelId="{0A66F1A2-0F72-4FAE-A20A-C623D44D7325}" type="pres">
      <dgm:prSet presAssocID="{10A9AD71-B773-4316-B8F6-402A34C72E77}" presName="rootConnector" presStyleLbl="node2" presStyleIdx="2" presStyleCnt="3"/>
      <dgm:spPr/>
      <dgm:t>
        <a:bodyPr/>
        <a:lstStyle/>
        <a:p>
          <a:pPr rtl="1"/>
          <a:endParaRPr lang="ar-SA"/>
        </a:p>
      </dgm:t>
    </dgm:pt>
    <dgm:pt modelId="{D967DE99-D2F5-4D4B-ADD4-EAC151C1EA34}" type="pres">
      <dgm:prSet presAssocID="{10A9AD71-B773-4316-B8F6-402A34C72E77}" presName="hierChild4" presStyleCnt="0"/>
      <dgm:spPr/>
    </dgm:pt>
    <dgm:pt modelId="{72461C1F-2232-48B4-AF5B-18B747FC8507}" type="pres">
      <dgm:prSet presAssocID="{10A9AD71-B773-4316-B8F6-402A34C72E77}" presName="hierChild5" presStyleCnt="0"/>
      <dgm:spPr/>
    </dgm:pt>
    <dgm:pt modelId="{0A01445D-1863-45A2-B88F-84F3C910728A}" type="pres">
      <dgm:prSet presAssocID="{2C5D80B1-3C0C-4B6E-8E53-C1E1C39CEB88}" presName="hierChild3" presStyleCnt="0"/>
      <dgm:spPr/>
    </dgm:pt>
  </dgm:ptLst>
  <dgm:cxnLst>
    <dgm:cxn modelId="{9E0E3892-F8DF-4ED1-A3D6-CFB6B8B2682C}" type="presOf" srcId="{2C5D80B1-3C0C-4B6E-8E53-C1E1C39CEB88}" destId="{DE07F5D4-C787-421F-9A0C-E48878FA0A1D}" srcOrd="1" destOrd="0" presId="urn:microsoft.com/office/officeart/2005/8/layout/orgChart1"/>
    <dgm:cxn modelId="{32204F32-AEB1-485F-84B0-238F6126EA86}" srcId="{2C5D80B1-3C0C-4B6E-8E53-C1E1C39CEB88}" destId="{306AA815-AA83-49DE-8EA1-FA6673D4C749}" srcOrd="0" destOrd="0" parTransId="{0CB59BEE-C1BE-494A-8E3A-CBDD518B2FE6}" sibTransId="{F31B00AD-E2DE-4220-B6FA-85AF63D295FE}"/>
    <dgm:cxn modelId="{0A004BA2-2FBE-4C97-9A99-A8F1741E65AA}" type="presOf" srcId="{2C5D80B1-3C0C-4B6E-8E53-C1E1C39CEB88}" destId="{0DBF3313-1196-438C-BDBE-1AF324A4A86E}" srcOrd="0" destOrd="0" presId="urn:microsoft.com/office/officeart/2005/8/layout/orgChart1"/>
    <dgm:cxn modelId="{42708923-696F-4E3D-8386-28BCE871FD38}" type="presOf" srcId="{294B24F8-8039-4A12-9D8F-E7F8C8D1650B}" destId="{67F32549-DD99-4A2B-B998-9380DF676577}" srcOrd="0" destOrd="0" presId="urn:microsoft.com/office/officeart/2005/8/layout/orgChart1"/>
    <dgm:cxn modelId="{F6F8D281-39C6-4244-B714-AF664B8D87A6}" type="presOf" srcId="{C443BEDE-ABF9-46CA-B33C-C38E4740DB2C}" destId="{ABDEBAD0-6A95-4E48-9877-3622643CB2A6}" srcOrd="0" destOrd="0" presId="urn:microsoft.com/office/officeart/2005/8/layout/orgChart1"/>
    <dgm:cxn modelId="{B02DA20D-C2DB-4288-A5CB-BED1231AFDC7}" type="presOf" srcId="{0CB59BEE-C1BE-494A-8E3A-CBDD518B2FE6}" destId="{459A67A7-DBA0-457E-8FB9-52FB8D9E9447}" srcOrd="0" destOrd="0" presId="urn:microsoft.com/office/officeart/2005/8/layout/orgChart1"/>
    <dgm:cxn modelId="{EA86455F-A919-448C-9A0D-6E6A240EE21B}" srcId="{C443BEDE-ABF9-46CA-B33C-C38E4740DB2C}" destId="{2C5D80B1-3C0C-4B6E-8E53-C1E1C39CEB88}" srcOrd="0" destOrd="0" parTransId="{CCF33AED-FD19-4870-BD40-D45C264DD2C4}" sibTransId="{C0B88B7D-5459-4C2C-A006-144D60BB697F}"/>
    <dgm:cxn modelId="{50D07370-C875-4CB2-9E86-F5DE3C5BA24A}" type="presOf" srcId="{306AA815-AA83-49DE-8EA1-FA6673D4C749}" destId="{A06FF5E4-038E-478E-873E-E27867BC76CA}" srcOrd="0" destOrd="0" presId="urn:microsoft.com/office/officeart/2005/8/layout/orgChart1"/>
    <dgm:cxn modelId="{BB9E5EFD-9773-4E90-AA69-6B04FFF0DE8B}" type="presOf" srcId="{10A9AD71-B773-4316-B8F6-402A34C72E77}" destId="{0A66F1A2-0F72-4FAE-A20A-C623D44D7325}" srcOrd="1" destOrd="0" presId="urn:microsoft.com/office/officeart/2005/8/layout/orgChart1"/>
    <dgm:cxn modelId="{F40BD899-AEA8-4E5C-9ED7-B9CBB331EF1F}" type="presOf" srcId="{89E4C074-02FE-4CAB-8EB6-CF48E0A252A7}" destId="{5818342A-F025-4FD8-B7E1-1AE9EB39F07C}" srcOrd="1" destOrd="0" presId="urn:microsoft.com/office/officeart/2005/8/layout/orgChart1"/>
    <dgm:cxn modelId="{5354DF9E-EA09-4B69-A535-2B9DCFC38A45}" type="presOf" srcId="{306AA815-AA83-49DE-8EA1-FA6673D4C749}" destId="{1575A873-3F4E-425A-8EC8-F90C0F68542E}" srcOrd="1" destOrd="0" presId="urn:microsoft.com/office/officeart/2005/8/layout/orgChart1"/>
    <dgm:cxn modelId="{BF303BBB-D628-47C3-AE32-2A7931305946}" type="presOf" srcId="{10A9AD71-B773-4316-B8F6-402A34C72E77}" destId="{D0A31D49-6DE1-4B45-B22E-EF49AD778FE5}" srcOrd="0" destOrd="0" presId="urn:microsoft.com/office/officeart/2005/8/layout/orgChart1"/>
    <dgm:cxn modelId="{F4CD699B-0D7D-48DC-BD92-B6EE09A5BD13}" srcId="{2C5D80B1-3C0C-4B6E-8E53-C1E1C39CEB88}" destId="{89E4C074-02FE-4CAB-8EB6-CF48E0A252A7}" srcOrd="1" destOrd="0" parTransId="{8807C7E3-FCB8-4FAD-8B55-F0B331E3EC79}" sibTransId="{724E7699-4328-4F91-83C3-7F421834A96B}"/>
    <dgm:cxn modelId="{63A8938F-E121-4478-9CA0-F69B196E7734}" srcId="{2C5D80B1-3C0C-4B6E-8E53-C1E1C39CEB88}" destId="{10A9AD71-B773-4316-B8F6-402A34C72E77}" srcOrd="2" destOrd="0" parTransId="{294B24F8-8039-4A12-9D8F-E7F8C8D1650B}" sibTransId="{A40D69E9-AB7C-4E65-A5F6-929CB2626A54}"/>
    <dgm:cxn modelId="{092F0962-C110-40C8-8158-2E1DF6FE96EE}" type="presOf" srcId="{89E4C074-02FE-4CAB-8EB6-CF48E0A252A7}" destId="{9191CD24-D10E-44B0-9628-62037D2575A2}" srcOrd="0" destOrd="0" presId="urn:microsoft.com/office/officeart/2005/8/layout/orgChart1"/>
    <dgm:cxn modelId="{3EC61784-6314-4504-8644-DFBCF30FB4C2}" type="presOf" srcId="{8807C7E3-FCB8-4FAD-8B55-F0B331E3EC79}" destId="{1A2B9C3E-E8E1-4507-B280-0AF1B3FDBBB8}" srcOrd="0" destOrd="0" presId="urn:microsoft.com/office/officeart/2005/8/layout/orgChart1"/>
    <dgm:cxn modelId="{ADEE7527-4514-430D-8176-45121B3136B6}" type="presParOf" srcId="{ABDEBAD0-6A95-4E48-9877-3622643CB2A6}" destId="{094DD806-6648-416B-A3BD-A297ECDB4665}" srcOrd="0" destOrd="0" presId="urn:microsoft.com/office/officeart/2005/8/layout/orgChart1"/>
    <dgm:cxn modelId="{B61D093B-CC9B-47BE-8BBC-19F0F485224C}" type="presParOf" srcId="{094DD806-6648-416B-A3BD-A297ECDB4665}" destId="{C5276B0C-EE2D-45F9-B042-69A8B3F46749}" srcOrd="0" destOrd="0" presId="urn:microsoft.com/office/officeart/2005/8/layout/orgChart1"/>
    <dgm:cxn modelId="{D64448E1-DD79-4073-88D3-201F1D244046}" type="presParOf" srcId="{C5276B0C-EE2D-45F9-B042-69A8B3F46749}" destId="{0DBF3313-1196-438C-BDBE-1AF324A4A86E}" srcOrd="0" destOrd="0" presId="urn:microsoft.com/office/officeart/2005/8/layout/orgChart1"/>
    <dgm:cxn modelId="{145650AA-E345-47ED-A750-E9DF860D762B}" type="presParOf" srcId="{C5276B0C-EE2D-45F9-B042-69A8B3F46749}" destId="{DE07F5D4-C787-421F-9A0C-E48878FA0A1D}" srcOrd="1" destOrd="0" presId="urn:microsoft.com/office/officeart/2005/8/layout/orgChart1"/>
    <dgm:cxn modelId="{7B4B0CD5-2059-450D-A3CB-E30A57AFBB46}" type="presParOf" srcId="{094DD806-6648-416B-A3BD-A297ECDB4665}" destId="{12BE9280-2D45-471F-8DCB-855551FBE66B}" srcOrd="1" destOrd="0" presId="urn:microsoft.com/office/officeart/2005/8/layout/orgChart1"/>
    <dgm:cxn modelId="{49C0CA11-43D9-4A62-8D79-2F537AF745AD}" type="presParOf" srcId="{12BE9280-2D45-471F-8DCB-855551FBE66B}" destId="{459A67A7-DBA0-457E-8FB9-52FB8D9E9447}" srcOrd="0" destOrd="0" presId="urn:microsoft.com/office/officeart/2005/8/layout/orgChart1"/>
    <dgm:cxn modelId="{4F4EFA91-3A4B-41A9-8A05-686C8F9F5E99}" type="presParOf" srcId="{12BE9280-2D45-471F-8DCB-855551FBE66B}" destId="{B358BF5A-0980-4565-84AF-7E79401244E1}" srcOrd="1" destOrd="0" presId="urn:microsoft.com/office/officeart/2005/8/layout/orgChart1"/>
    <dgm:cxn modelId="{C9A3761F-546A-4EE3-8DE7-0F068110F513}" type="presParOf" srcId="{B358BF5A-0980-4565-84AF-7E79401244E1}" destId="{8E3F399A-372D-40D1-A8BD-1E4FA015B8F2}" srcOrd="0" destOrd="0" presId="urn:microsoft.com/office/officeart/2005/8/layout/orgChart1"/>
    <dgm:cxn modelId="{5519F558-8BFD-4B9D-9436-9330EBFD1177}" type="presParOf" srcId="{8E3F399A-372D-40D1-A8BD-1E4FA015B8F2}" destId="{A06FF5E4-038E-478E-873E-E27867BC76CA}" srcOrd="0" destOrd="0" presId="urn:microsoft.com/office/officeart/2005/8/layout/orgChart1"/>
    <dgm:cxn modelId="{0A94F284-E60F-4DB0-8FAF-55700112A371}" type="presParOf" srcId="{8E3F399A-372D-40D1-A8BD-1E4FA015B8F2}" destId="{1575A873-3F4E-425A-8EC8-F90C0F68542E}" srcOrd="1" destOrd="0" presId="urn:microsoft.com/office/officeart/2005/8/layout/orgChart1"/>
    <dgm:cxn modelId="{20A28DB9-6671-4A33-97A3-2D052829ED90}" type="presParOf" srcId="{B358BF5A-0980-4565-84AF-7E79401244E1}" destId="{8EC068B7-047A-44DA-BF1D-63B91F8EABC1}" srcOrd="1" destOrd="0" presId="urn:microsoft.com/office/officeart/2005/8/layout/orgChart1"/>
    <dgm:cxn modelId="{A7E3A62C-07DC-445D-AD9A-9F4834E8AD22}" type="presParOf" srcId="{B358BF5A-0980-4565-84AF-7E79401244E1}" destId="{DC5687DB-8C1F-4BFC-B28E-9BDE575E9C8F}" srcOrd="2" destOrd="0" presId="urn:microsoft.com/office/officeart/2005/8/layout/orgChart1"/>
    <dgm:cxn modelId="{85D5C4A9-D874-4C65-9D25-B279B9519523}" type="presParOf" srcId="{12BE9280-2D45-471F-8DCB-855551FBE66B}" destId="{1A2B9C3E-E8E1-4507-B280-0AF1B3FDBBB8}" srcOrd="2" destOrd="0" presId="urn:microsoft.com/office/officeart/2005/8/layout/orgChart1"/>
    <dgm:cxn modelId="{EC278F3F-FBD2-4D07-9382-19AF0A027CAC}" type="presParOf" srcId="{12BE9280-2D45-471F-8DCB-855551FBE66B}" destId="{36CA25D7-8CAC-4075-AE8C-A172D325A1CF}" srcOrd="3" destOrd="0" presId="urn:microsoft.com/office/officeart/2005/8/layout/orgChart1"/>
    <dgm:cxn modelId="{5BE3B591-D1EC-43E8-8969-841C147CB10E}" type="presParOf" srcId="{36CA25D7-8CAC-4075-AE8C-A172D325A1CF}" destId="{3CEAE656-E661-442B-AA0A-6DD8011B4E7A}" srcOrd="0" destOrd="0" presId="urn:microsoft.com/office/officeart/2005/8/layout/orgChart1"/>
    <dgm:cxn modelId="{BB24FD02-CE73-4A10-990D-D975BB986D20}" type="presParOf" srcId="{3CEAE656-E661-442B-AA0A-6DD8011B4E7A}" destId="{9191CD24-D10E-44B0-9628-62037D2575A2}" srcOrd="0" destOrd="0" presId="urn:microsoft.com/office/officeart/2005/8/layout/orgChart1"/>
    <dgm:cxn modelId="{594EF92F-CA9D-4BD5-A927-A103F06F66C6}" type="presParOf" srcId="{3CEAE656-E661-442B-AA0A-6DD8011B4E7A}" destId="{5818342A-F025-4FD8-B7E1-1AE9EB39F07C}" srcOrd="1" destOrd="0" presId="urn:microsoft.com/office/officeart/2005/8/layout/orgChart1"/>
    <dgm:cxn modelId="{5E183E28-D379-4D3F-B0CE-0FCD265A2A5F}" type="presParOf" srcId="{36CA25D7-8CAC-4075-AE8C-A172D325A1CF}" destId="{23B5F837-D7DC-4DD8-B43C-ADFE206BFA54}" srcOrd="1" destOrd="0" presId="urn:microsoft.com/office/officeart/2005/8/layout/orgChart1"/>
    <dgm:cxn modelId="{4E650FFD-3452-4C08-B6C7-9DD61C08B4BD}" type="presParOf" srcId="{36CA25D7-8CAC-4075-AE8C-A172D325A1CF}" destId="{DC55D934-AFD1-459A-86CF-32FDDED8D48E}" srcOrd="2" destOrd="0" presId="urn:microsoft.com/office/officeart/2005/8/layout/orgChart1"/>
    <dgm:cxn modelId="{C07139AE-6685-4500-8CAC-DE92D686DCCC}" type="presParOf" srcId="{12BE9280-2D45-471F-8DCB-855551FBE66B}" destId="{67F32549-DD99-4A2B-B998-9380DF676577}" srcOrd="4" destOrd="0" presId="urn:microsoft.com/office/officeart/2005/8/layout/orgChart1"/>
    <dgm:cxn modelId="{B4E173F1-D024-4C57-9411-2AE908499A74}" type="presParOf" srcId="{12BE9280-2D45-471F-8DCB-855551FBE66B}" destId="{B3ACC1FC-9538-4A90-98D7-24D15B7AE467}" srcOrd="5" destOrd="0" presId="urn:microsoft.com/office/officeart/2005/8/layout/orgChart1"/>
    <dgm:cxn modelId="{329F24DC-15C7-4E2F-A43F-A1A768B281ED}" type="presParOf" srcId="{B3ACC1FC-9538-4A90-98D7-24D15B7AE467}" destId="{D7981800-BA85-4E6B-92D1-A52475C9E14B}" srcOrd="0" destOrd="0" presId="urn:microsoft.com/office/officeart/2005/8/layout/orgChart1"/>
    <dgm:cxn modelId="{F38B06D1-C6C5-4C18-A5F5-086AB45F66FD}" type="presParOf" srcId="{D7981800-BA85-4E6B-92D1-A52475C9E14B}" destId="{D0A31D49-6DE1-4B45-B22E-EF49AD778FE5}" srcOrd="0" destOrd="0" presId="urn:microsoft.com/office/officeart/2005/8/layout/orgChart1"/>
    <dgm:cxn modelId="{C11A02D5-9EF4-431B-8FF7-D3079CDA165A}" type="presParOf" srcId="{D7981800-BA85-4E6B-92D1-A52475C9E14B}" destId="{0A66F1A2-0F72-4FAE-A20A-C623D44D7325}" srcOrd="1" destOrd="0" presId="urn:microsoft.com/office/officeart/2005/8/layout/orgChart1"/>
    <dgm:cxn modelId="{CEECDFA9-5496-4B76-80FA-79BD9B8D6A3F}" type="presParOf" srcId="{B3ACC1FC-9538-4A90-98D7-24D15B7AE467}" destId="{D967DE99-D2F5-4D4B-ADD4-EAC151C1EA34}" srcOrd="1" destOrd="0" presId="urn:microsoft.com/office/officeart/2005/8/layout/orgChart1"/>
    <dgm:cxn modelId="{EC9E84B3-35BA-4118-AF29-BB6CF9554537}" type="presParOf" srcId="{B3ACC1FC-9538-4A90-98D7-24D15B7AE467}" destId="{72461C1F-2232-48B4-AF5B-18B747FC8507}" srcOrd="2" destOrd="0" presId="urn:microsoft.com/office/officeart/2005/8/layout/orgChart1"/>
    <dgm:cxn modelId="{1DAD9AF7-186A-472A-854A-4DBE2A841010}" type="presParOf" srcId="{094DD806-6648-416B-A3BD-A297ECDB4665}" destId="{0A01445D-1863-45A2-B88F-84F3C910728A}" srcOrd="2" destOrd="0" presId="urn:microsoft.com/office/officeart/2005/8/layout/orgChar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F32549-DD99-4A2B-B998-9380DF676577}">
      <dsp:nvSpPr>
        <dsp:cNvPr id="0" name=""/>
        <dsp:cNvSpPr/>
      </dsp:nvSpPr>
      <dsp:spPr>
        <a:xfrm>
          <a:off x="4786346" y="2385066"/>
          <a:ext cx="3386374" cy="587717"/>
        </a:xfrm>
        <a:custGeom>
          <a:avLst/>
          <a:gdLst/>
          <a:ahLst/>
          <a:cxnLst/>
          <a:rect l="0" t="0" r="0" b="0"/>
          <a:pathLst>
            <a:path>
              <a:moveTo>
                <a:pt x="0" y="0"/>
              </a:moveTo>
              <a:lnTo>
                <a:pt x="0" y="293858"/>
              </a:lnTo>
              <a:lnTo>
                <a:pt x="3386374" y="293858"/>
              </a:lnTo>
              <a:lnTo>
                <a:pt x="3386374" y="5877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A2B9C3E-E8E1-4507-B280-0AF1B3FDBBB8}">
      <dsp:nvSpPr>
        <dsp:cNvPr id="0" name=""/>
        <dsp:cNvSpPr/>
      </dsp:nvSpPr>
      <dsp:spPr>
        <a:xfrm>
          <a:off x="4740626" y="2385066"/>
          <a:ext cx="91440" cy="587717"/>
        </a:xfrm>
        <a:custGeom>
          <a:avLst/>
          <a:gdLst/>
          <a:ahLst/>
          <a:cxnLst/>
          <a:rect l="0" t="0" r="0" b="0"/>
          <a:pathLst>
            <a:path>
              <a:moveTo>
                <a:pt x="45720" y="0"/>
              </a:moveTo>
              <a:lnTo>
                <a:pt x="45720" y="5877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9A67A7-DBA0-457E-8FB9-52FB8D9E9447}">
      <dsp:nvSpPr>
        <dsp:cNvPr id="0" name=""/>
        <dsp:cNvSpPr/>
      </dsp:nvSpPr>
      <dsp:spPr>
        <a:xfrm>
          <a:off x="1399971" y="2385066"/>
          <a:ext cx="3386374" cy="587717"/>
        </a:xfrm>
        <a:custGeom>
          <a:avLst/>
          <a:gdLst/>
          <a:ahLst/>
          <a:cxnLst/>
          <a:rect l="0" t="0" r="0" b="0"/>
          <a:pathLst>
            <a:path>
              <a:moveTo>
                <a:pt x="3386374" y="0"/>
              </a:moveTo>
              <a:lnTo>
                <a:pt x="3386374" y="293858"/>
              </a:lnTo>
              <a:lnTo>
                <a:pt x="0" y="293858"/>
              </a:lnTo>
              <a:lnTo>
                <a:pt x="0" y="5877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BF3313-1196-438C-BDBE-1AF324A4A86E}">
      <dsp:nvSpPr>
        <dsp:cNvPr id="0" name=""/>
        <dsp:cNvSpPr/>
      </dsp:nvSpPr>
      <dsp:spPr>
        <a:xfrm>
          <a:off x="3387017" y="985737"/>
          <a:ext cx="2798656" cy="139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خصائص المحل التجاري</a:t>
          </a:r>
        </a:p>
      </dsp:txBody>
      <dsp:txXfrm>
        <a:off x="3387017" y="985737"/>
        <a:ext cx="2798656" cy="1399328"/>
      </dsp:txXfrm>
    </dsp:sp>
    <dsp:sp modelId="{A06FF5E4-038E-478E-873E-E27867BC76CA}">
      <dsp:nvSpPr>
        <dsp:cNvPr id="0" name=""/>
        <dsp:cNvSpPr/>
      </dsp:nvSpPr>
      <dsp:spPr>
        <a:xfrm>
          <a:off x="642" y="2972783"/>
          <a:ext cx="2798656" cy="139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b="1" kern="1200" dirty="0" smtClean="0">
              <a:solidFill>
                <a:srgbClr val="FF0000"/>
              </a:solidFill>
            </a:rPr>
            <a:t>ثالثا: المحل التجاري ذو صفة تجارية </a:t>
          </a:r>
          <a:endParaRPr lang="ar-SA" sz="2200" kern="1200" dirty="0"/>
        </a:p>
      </dsp:txBody>
      <dsp:txXfrm>
        <a:off x="642" y="2972783"/>
        <a:ext cx="2798656" cy="1399328"/>
      </dsp:txXfrm>
    </dsp:sp>
    <dsp:sp modelId="{9191CD24-D10E-44B0-9628-62037D2575A2}">
      <dsp:nvSpPr>
        <dsp:cNvPr id="0" name=""/>
        <dsp:cNvSpPr/>
      </dsp:nvSpPr>
      <dsp:spPr>
        <a:xfrm>
          <a:off x="3387017" y="2972783"/>
          <a:ext cx="2798656" cy="139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b="1" kern="1200" dirty="0" smtClean="0">
              <a:solidFill>
                <a:srgbClr val="FF0000"/>
              </a:solidFill>
            </a:rPr>
            <a:t>ثانيا: المحل التجاري منقول معنوي</a:t>
          </a:r>
          <a:endParaRPr lang="ar-SA" sz="2200" kern="1200" dirty="0"/>
        </a:p>
      </dsp:txBody>
      <dsp:txXfrm>
        <a:off x="3387017" y="2972783"/>
        <a:ext cx="2798656" cy="1399328"/>
      </dsp:txXfrm>
    </dsp:sp>
    <dsp:sp modelId="{D0A31D49-6DE1-4B45-B22E-EF49AD778FE5}">
      <dsp:nvSpPr>
        <dsp:cNvPr id="0" name=""/>
        <dsp:cNvSpPr/>
      </dsp:nvSpPr>
      <dsp:spPr>
        <a:xfrm>
          <a:off x="6773392" y="2972783"/>
          <a:ext cx="2798656" cy="139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rtl="1">
            <a:lnSpc>
              <a:spcPct val="90000"/>
            </a:lnSpc>
            <a:spcBef>
              <a:spcPct val="0"/>
            </a:spcBef>
            <a:spcAft>
              <a:spcPct val="35000"/>
            </a:spcAft>
          </a:pPr>
          <a:r>
            <a:rPr lang="ar-SA" sz="2200" b="1" kern="1200" dirty="0" smtClean="0">
              <a:solidFill>
                <a:srgbClr val="FF0000"/>
              </a:solidFill>
            </a:rPr>
            <a:t>أولا: المحل التجاري مال منقول </a:t>
          </a:r>
          <a:endParaRPr lang="ar-SA" sz="2200" kern="1200" dirty="0"/>
        </a:p>
      </dsp:txBody>
      <dsp:txXfrm>
        <a:off x="6773392" y="2972783"/>
        <a:ext cx="2798656" cy="13993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11/9/2012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xmlns=""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5907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D826080E-1499-4215-AF20-4B278206969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1123"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70FA0911-23FA-48EB-BBA8-98FEF92B68E4}" type="slidenum">
              <a:rPr lang="ar-SA" smtClean="0">
                <a:ea typeface="Majalla UI"/>
                <a:cs typeface="Majalla UI"/>
              </a:rPr>
              <a:pPr fontAlgn="base">
                <a:spcBef>
                  <a:spcPct val="0"/>
                </a:spcBef>
                <a:spcAft>
                  <a:spcPct val="0"/>
                </a:spcAft>
              </a:pPr>
              <a:t>4</a:t>
            </a:fld>
            <a:endParaRPr lang="ar-SA" smtClean="0">
              <a:ea typeface="Majalla UI"/>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2147"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89C214E-20D5-4EBF-B122-F014B80DC440}" type="slidenum">
              <a:rPr lang="ar-SA" smtClean="0">
                <a:ea typeface="Majalla UI"/>
                <a:cs typeface="Majalla UI"/>
              </a:rPr>
              <a:pPr fontAlgn="base">
                <a:spcBef>
                  <a:spcPct val="0"/>
                </a:spcBef>
                <a:spcAft>
                  <a:spcPct val="0"/>
                </a:spcAft>
              </a:pPr>
              <a:t>6</a:t>
            </a:fld>
            <a:endParaRPr lang="ar-SA" smtClean="0">
              <a:ea typeface="Majalla UI"/>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عنصر نائب لصورة الشريحة 1"/>
          <p:cNvSpPr>
            <a:spLocks noGrp="1" noRot="1" noChangeAspect="1" noTextEdit="1"/>
          </p:cNvSpPr>
          <p:nvPr>
            <p:ph type="sldImg"/>
          </p:nvPr>
        </p:nvSpPr>
        <p:spPr bwMode="auto">
          <a:noFill/>
          <a:ln>
            <a:solidFill>
              <a:srgbClr val="000000"/>
            </a:solidFill>
            <a:miter lim="800000"/>
            <a:headEnd/>
            <a:tailEnd/>
          </a:ln>
        </p:spPr>
      </p:sp>
      <p:sp>
        <p:nvSpPr>
          <p:cNvPr id="264195"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BA919184-6AB3-4B5F-B1CE-A919A92C0DB5}" type="slidenum">
              <a:rPr lang="ar-SA" smtClean="0">
                <a:ea typeface="Majalla UI"/>
                <a:cs typeface="Majalla UI"/>
              </a:rPr>
              <a:pPr fontAlgn="base">
                <a:spcBef>
                  <a:spcPct val="0"/>
                </a:spcBef>
                <a:spcAft>
                  <a:spcPct val="0"/>
                </a:spcAft>
              </a:pPr>
              <a:t>7</a:t>
            </a:fld>
            <a:endParaRPr lang="ar-SA" smtClean="0">
              <a:ea typeface="Majalla UI"/>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1208584" y="0"/>
            <a:ext cx="7706816" cy="980728"/>
          </a:xfrm>
          <a:solidFill>
            <a:srgbClr val="FFFFCC"/>
          </a:solidFill>
        </p:spPr>
        <p:txBody>
          <a:bodyPr/>
          <a:lstStyle/>
          <a:p>
            <a:pPr algn="ctr" eaLnBrk="1" hangingPunct="1"/>
            <a:r>
              <a:rPr lang="ar-SA" b="1" dirty="0" smtClean="0"/>
              <a:t>طبيعة المحل التجاري </a:t>
            </a:r>
            <a:endParaRPr lang="en-US" b="1" dirty="0" smtClean="0"/>
          </a:p>
        </p:txBody>
      </p:sp>
      <p:sp>
        <p:nvSpPr>
          <p:cNvPr id="49155" name="Rectangle 3"/>
          <p:cNvSpPr>
            <a:spLocks noGrp="1" noChangeArrowheads="1"/>
          </p:cNvSpPr>
          <p:nvPr>
            <p:ph type="body" idx="4294967295"/>
          </p:nvPr>
        </p:nvSpPr>
        <p:spPr>
          <a:xfrm>
            <a:off x="128464" y="1268760"/>
            <a:ext cx="9577064" cy="4464496"/>
          </a:xfrm>
          <a:solidFill>
            <a:srgbClr val="FFFFCC"/>
          </a:solidFill>
        </p:spPr>
        <p:txBody>
          <a:bodyPr/>
          <a:lstStyle/>
          <a:p>
            <a:pPr algn="just" rtl="1" eaLnBrk="1" hangingPunct="1">
              <a:lnSpc>
                <a:spcPct val="90000"/>
              </a:lnSpc>
            </a:pPr>
            <a:r>
              <a:rPr lang="ar-SA" sz="2400" dirty="0" smtClean="0"/>
              <a:t>	اختلف الفقه في التك</a:t>
            </a:r>
            <a:r>
              <a:rPr lang="ar-SY" sz="2400" dirty="0" smtClean="0"/>
              <a:t>ي</a:t>
            </a:r>
            <a:r>
              <a:rPr lang="ar-SA" sz="2400" dirty="0" smtClean="0"/>
              <a:t>يف القانوني </a:t>
            </a:r>
            <a:r>
              <a:rPr lang="ar-SA" sz="2400" dirty="0" smtClean="0"/>
              <a:t>للمحل التجاري وعلة </a:t>
            </a:r>
            <a:r>
              <a:rPr lang="ar-SA" sz="2400" dirty="0" smtClean="0"/>
              <a:t>هذا الخلاف هو ما يتميز به من أحكام، لذلك انقسم الفقهاء في تكييف الطبيعة القانونية للم</a:t>
            </a:r>
            <a:r>
              <a:rPr lang="ar-SY" sz="2400" dirty="0" smtClean="0"/>
              <a:t>تجر</a:t>
            </a:r>
            <a:r>
              <a:rPr lang="ar-SA" sz="2400" dirty="0" smtClean="0"/>
              <a:t> إلى ثلاث مذاهب:</a:t>
            </a:r>
          </a:p>
          <a:p>
            <a:pPr marL="0" indent="0" algn="just" rtl="1" eaLnBrk="1" hangingPunct="1">
              <a:lnSpc>
                <a:spcPct val="90000"/>
              </a:lnSpc>
              <a:buNone/>
            </a:pPr>
            <a:r>
              <a:rPr lang="ar-SA" sz="2000" dirty="0" smtClean="0"/>
              <a:t>	</a:t>
            </a:r>
            <a:r>
              <a:rPr lang="ar-SA" sz="2800" b="1" dirty="0">
                <a:solidFill>
                  <a:srgbClr val="376092"/>
                </a:solidFill>
                <a:latin typeface="+mj-lt"/>
                <a:ea typeface="+mj-ea"/>
              </a:rPr>
              <a:t>(</a:t>
            </a:r>
            <a:r>
              <a:rPr lang="fr-FR" sz="2800" b="1" dirty="0">
                <a:solidFill>
                  <a:srgbClr val="376092"/>
                </a:solidFill>
                <a:latin typeface="+mj-lt"/>
                <a:ea typeface="+mj-ea"/>
              </a:rPr>
              <a:t>1</a:t>
            </a:r>
            <a:r>
              <a:rPr lang="ar-SA" sz="2800" b="1" dirty="0">
                <a:solidFill>
                  <a:srgbClr val="376092"/>
                </a:solidFill>
                <a:latin typeface="+mj-lt"/>
                <a:ea typeface="+mj-ea"/>
              </a:rPr>
              <a:t>) نظرية الذمة المالية المستقلة أو</a:t>
            </a:r>
            <a:r>
              <a:rPr lang="en-US" sz="2800" b="1" dirty="0">
                <a:solidFill>
                  <a:srgbClr val="376092"/>
                </a:solidFill>
                <a:latin typeface="+mj-lt"/>
                <a:ea typeface="+mj-ea"/>
              </a:rPr>
              <a:t> </a:t>
            </a:r>
            <a:r>
              <a:rPr lang="ar-SA" sz="2800" b="1" dirty="0">
                <a:solidFill>
                  <a:srgbClr val="376092"/>
                </a:solidFill>
                <a:latin typeface="+mj-lt"/>
                <a:ea typeface="+mj-ea"/>
              </a:rPr>
              <a:t>المجموع القانوني:</a:t>
            </a:r>
          </a:p>
          <a:p>
            <a:pPr algn="just" rtl="1" eaLnBrk="1" hangingPunct="1">
              <a:lnSpc>
                <a:spcPct val="90000"/>
              </a:lnSpc>
            </a:pPr>
            <a:r>
              <a:rPr lang="ar-SA" sz="2400" dirty="0" smtClean="0"/>
              <a:t>وتقوم هذه النظرية على اعتبار المحل التجاري ذمة مالية مستقلة عن ذمة التاجر لها حقوقها وعليها التزاماتها المتعلقة بالمحل التجاري والمستقلة عن بقية حقوق والتزامات التاجر. ومقتضى هذه النظرية أن الدائن بدين شخصي للمدين ولا علاقة له بالمحل التجاري (كدين الطبيب أو المحامي) لا يستطيع التنفيذ به على المحل التجاري ومن ثم ينفرد دائنو المحل التجاري بالتنفيذ عليه دون مزاحمة الدائنين الآخرين للتاجر، فيصبح بذلك المحل التجاري وحدة قانونية مستقلة عن شخص التاجر</a:t>
            </a:r>
            <a:r>
              <a:rPr lang="ar-SY" sz="2400" dirty="0" smtClean="0"/>
              <a:t>.</a:t>
            </a:r>
            <a:endParaRPr lang="ar-SA" sz="2400" dirty="0" smtClean="0"/>
          </a:p>
          <a:p>
            <a:pPr algn="just" rtl="1" eaLnBrk="1" hangingPunct="1">
              <a:lnSpc>
                <a:spcPct val="90000"/>
              </a:lnSpc>
            </a:pPr>
            <a:r>
              <a:rPr lang="ar-SA" sz="2400" dirty="0" smtClean="0"/>
              <a:t>لا محل للأخذ بهذه النظرية في القانون الفرنسي وفي الدول العربية، بعكس ما هو موجود في ألمانيا.</a:t>
            </a:r>
            <a:endParaRPr lang="en-US" sz="2400" dirty="0" smtClean="0"/>
          </a:p>
        </p:txBody>
      </p:sp>
    </p:spTree>
    <p:extLst>
      <p:ext uri="{BB962C8B-B14F-4D97-AF65-F5344CB8AC3E}">
        <p14:creationId xmlns:p14="http://schemas.microsoft.com/office/powerpoint/2010/main" xmlns="" val="5259883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3"/>
          <p:cNvSpPr>
            <a:spLocks noGrp="1" noChangeArrowheads="1"/>
          </p:cNvSpPr>
          <p:nvPr>
            <p:ph type="body" idx="4294967295"/>
          </p:nvPr>
        </p:nvSpPr>
        <p:spPr>
          <a:xfrm>
            <a:off x="272480" y="548681"/>
            <a:ext cx="9433048" cy="4392487"/>
          </a:xfrm>
          <a:solidFill>
            <a:srgbClr val="FFFFCC"/>
          </a:solidFill>
        </p:spPr>
        <p:txBody>
          <a:bodyPr/>
          <a:lstStyle/>
          <a:p>
            <a:pPr marL="0" indent="0" algn="just" rtl="1" eaLnBrk="1" hangingPunct="1">
              <a:lnSpc>
                <a:spcPct val="90000"/>
              </a:lnSpc>
              <a:buNone/>
            </a:pPr>
            <a:r>
              <a:rPr lang="ar-SA" sz="1800" b="1" dirty="0" smtClean="0"/>
              <a:t>     </a:t>
            </a:r>
            <a:r>
              <a:rPr lang="ar-SY" sz="3600" b="1" dirty="0">
                <a:solidFill>
                  <a:srgbClr val="376092"/>
                </a:solidFill>
                <a:ea typeface="+mj-ea"/>
              </a:rPr>
              <a:t>2</a:t>
            </a:r>
            <a:r>
              <a:rPr lang="ar-SA" sz="3600" b="1" dirty="0">
                <a:solidFill>
                  <a:srgbClr val="376092"/>
                </a:solidFill>
                <a:ea typeface="+mj-ea"/>
              </a:rPr>
              <a:t>) نظرية المجموع الواقعي</a:t>
            </a:r>
            <a:r>
              <a:rPr lang="ar-SA" sz="3600" b="1" dirty="0" smtClean="0">
                <a:solidFill>
                  <a:srgbClr val="376092"/>
                </a:solidFill>
                <a:ea typeface="+mj-ea"/>
              </a:rPr>
              <a:t>:</a:t>
            </a:r>
            <a:endParaRPr lang="en-US" sz="3600" b="1" dirty="0" smtClean="0">
              <a:solidFill>
                <a:srgbClr val="376092"/>
              </a:solidFill>
              <a:ea typeface="+mj-ea"/>
            </a:endParaRPr>
          </a:p>
          <a:p>
            <a:pPr algn="just" rtl="1" eaLnBrk="1" hangingPunct="1">
              <a:lnSpc>
                <a:spcPct val="90000"/>
              </a:lnSpc>
            </a:pPr>
            <a:r>
              <a:rPr lang="ar-SA" sz="2400" dirty="0" smtClean="0"/>
              <a:t>يرى</a:t>
            </a:r>
            <a:r>
              <a:rPr lang="ar-SY" sz="2400" dirty="0" smtClean="0"/>
              <a:t> </a:t>
            </a:r>
            <a:r>
              <a:rPr lang="ar-SA" sz="2400" dirty="0" smtClean="0"/>
              <a:t>أنصار هذه النظرية أن المحل التجاري ليس وحدة قانونية مستقلة بديونه وحقوقه وانما هو وحدة عناصر فعلية أو واقعية، أي أن عدة عناصر اجتمعت معا بقصد مباشرة استغلال تجاري دون أن يترتب على ذلك ذمة مالية مستقلة عن ذمة مالكه أو وجود قانوني مستقل. وبالتالي لا يترتب على التنازل عن المحل التجاري التنازل عن الحقوق والالتزامات الشخصية المتعلقة بالمحل التجاري ونشاطه التجاري إلا إذا اتفق على ذلك صراحة ويذكر أنصار هذا الرأي أن يترتب على هذه الوحدة لعناصر المحل التجاري وجود مال منقول ذو طبيعة خاصة مستقلة عن طبيعة عناصره المكونة له.</a:t>
            </a:r>
          </a:p>
          <a:p>
            <a:pPr algn="just" rtl="1" eaLnBrk="1" hangingPunct="1">
              <a:lnSpc>
                <a:spcPct val="90000"/>
              </a:lnSpc>
            </a:pPr>
            <a:r>
              <a:rPr lang="ar-SA" sz="2400" dirty="0" smtClean="0"/>
              <a:t>بيد أنه يؤخذ على هذه النظرية أن </a:t>
            </a:r>
            <a:r>
              <a:rPr lang="ar-SA" sz="2400" dirty="0"/>
              <a:t>ا</a:t>
            </a:r>
            <a:r>
              <a:rPr lang="ar-SA" sz="2400" dirty="0" smtClean="0"/>
              <a:t>ص</a:t>
            </a:r>
            <a:r>
              <a:rPr lang="ar-SY" sz="2400" dirty="0" smtClean="0"/>
              <a:t>ط</a:t>
            </a:r>
            <a:r>
              <a:rPr lang="ar-SA" sz="2400" dirty="0" smtClean="0"/>
              <a:t>لاح المجموع الواقعي ليس له مدلول قانوني فالمجموع اما أن يكون قانونيا واما لا يوجد كما أنها لا تفسر لنا على أساس من القانون إذا كان للشخص ذمة مالية مستقلة عن المحل التجاري أو ذمة مالية واحدة شاملة المحل التجاري.</a:t>
            </a:r>
            <a:endParaRPr lang="en-US" sz="2400" dirty="0" smtClean="0"/>
          </a:p>
        </p:txBody>
      </p:sp>
    </p:spTree>
    <p:extLst>
      <p:ext uri="{BB962C8B-B14F-4D97-AF65-F5344CB8AC3E}">
        <p14:creationId xmlns:p14="http://schemas.microsoft.com/office/powerpoint/2010/main" xmlns="" val="2762719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4294967295"/>
          </p:nvPr>
        </p:nvSpPr>
        <p:spPr>
          <a:xfrm>
            <a:off x="488504" y="692696"/>
            <a:ext cx="8915400" cy="4896544"/>
          </a:xfrm>
          <a:solidFill>
            <a:srgbClr val="FFFFCC"/>
          </a:solidFill>
        </p:spPr>
        <p:txBody>
          <a:bodyPr/>
          <a:lstStyle/>
          <a:p>
            <a:pPr marL="0" indent="0" algn="just" rtl="1" eaLnBrk="1" hangingPunct="1">
              <a:buNone/>
            </a:pPr>
            <a:r>
              <a:rPr lang="ar-SA" b="1" dirty="0">
                <a:solidFill>
                  <a:srgbClr val="376092"/>
                </a:solidFill>
                <a:ea typeface="+mj-ea"/>
              </a:rPr>
              <a:t>(</a:t>
            </a:r>
            <a:r>
              <a:rPr lang="fr-FR" b="1" dirty="0">
                <a:solidFill>
                  <a:srgbClr val="376092"/>
                </a:solidFill>
                <a:ea typeface="+mj-ea"/>
              </a:rPr>
              <a:t>3</a:t>
            </a:r>
            <a:r>
              <a:rPr lang="ar-SA" b="1" dirty="0">
                <a:solidFill>
                  <a:srgbClr val="376092"/>
                </a:solidFill>
                <a:ea typeface="+mj-ea"/>
              </a:rPr>
              <a:t>) نظرية الملكية </a:t>
            </a:r>
            <a:r>
              <a:rPr lang="ar-SA" b="1" dirty="0" smtClean="0">
                <a:solidFill>
                  <a:srgbClr val="376092"/>
                </a:solidFill>
                <a:ea typeface="+mj-ea"/>
              </a:rPr>
              <a:t>المعنوية:</a:t>
            </a:r>
          </a:p>
          <a:p>
            <a:pPr algn="just" rtl="1" eaLnBrk="1" hangingPunct="1"/>
            <a:r>
              <a:rPr lang="ar-SA" sz="2800" dirty="0" smtClean="0"/>
              <a:t>تقوم هذه النظرية أساسا على ضرورة التفرقة بين المحل التجاري باعتبار وحدة مستقلة، وبين عناصره المختلفة الداخلية في تكوينه وأن حق التاجر على م</a:t>
            </a:r>
            <a:r>
              <a:rPr lang="ar-SY" sz="2800" dirty="0" smtClean="0"/>
              <a:t>تجره</a:t>
            </a:r>
            <a:r>
              <a:rPr lang="ar-SA" sz="2800" dirty="0" smtClean="0"/>
              <a:t> ليس إلا حق ملكية معنوية يرد على أشياء غير مادية مثله في ذلك مثل حقوق الملكية الصناعية والفنية ويختلف بالتالي عن حقه على كل عنصر من عناصر المحل التجاري.</a:t>
            </a:r>
            <a:endParaRPr lang="ar-SY" sz="2800" dirty="0" smtClean="0"/>
          </a:p>
          <a:p>
            <a:pPr algn="just" rtl="1" eaLnBrk="1" hangingPunct="1"/>
            <a:r>
              <a:rPr lang="ar-SA" sz="2800" dirty="0" smtClean="0"/>
              <a:t> ومقتضى هذه النظرية أن يكون للتاجر حق الانفراد في محله التجاري والاحتجاج به على الكافة، وتحميه دعوى المنافسة غير المشروعة وتسمى هذه الملكية المعنوية بالملكية التجارية ويرجح الفقه هذه النظرية لنجاحها في إيجاد تفسير منطقي لطبيعة المحل التجاري.</a:t>
            </a:r>
            <a:endParaRPr lang="en-US" sz="2800" dirty="0" smtClean="0"/>
          </a:p>
        </p:txBody>
      </p:sp>
    </p:spTree>
    <p:extLst>
      <p:ext uri="{BB962C8B-B14F-4D97-AF65-F5344CB8AC3E}">
        <p14:creationId xmlns:p14="http://schemas.microsoft.com/office/powerpoint/2010/main" xmlns="" val="2154263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13</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xmlns=""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666720" y="2143116"/>
            <a:ext cx="8429684" cy="1428761"/>
          </a:xfrm>
        </p:spPr>
        <p:txBody>
          <a:bodyPr/>
          <a:lstStyle/>
          <a:p>
            <a:pPr rtl="1" eaLnBrk="1" hangingPunct="1"/>
            <a:r>
              <a:rPr lang="en-US" sz="4000" b="1" spc="-150" dirty="0" smtClean="0">
                <a:solidFill>
                  <a:srgbClr val="376092"/>
                </a:solidFill>
                <a:latin typeface="ae_AlMateen" pitchFamily="2" charset="-78"/>
                <a:cs typeface="ae_AlMateen" pitchFamily="2" charset="-78"/>
              </a:rPr>
              <a:t> </a:t>
            </a:r>
            <a:br>
              <a:rPr lang="en-US"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
            </a:r>
            <a:br>
              <a:rPr lang="ar-SA"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المحاضرة العاشرة: ماهية المحل التجاري</a:t>
            </a:r>
            <a:br>
              <a:rPr lang="ar-SA" sz="4000" b="1" spc="-150" dirty="0" smtClean="0">
                <a:solidFill>
                  <a:srgbClr val="376092"/>
                </a:solidFill>
                <a:latin typeface="ae_AlMateen" pitchFamily="2" charset="-78"/>
                <a:cs typeface="ae_AlMateen" pitchFamily="2" charset="-78"/>
              </a:rPr>
            </a:br>
            <a:r>
              <a:rPr lang="ar-SA" sz="4000" b="1" spc="-150" dirty="0" smtClean="0">
                <a:solidFill>
                  <a:srgbClr val="376092"/>
                </a:solidFill>
                <a:latin typeface="ae_AlMateen" pitchFamily="2" charset="-78"/>
                <a:cs typeface="ae_AlMateen" pitchFamily="2" charset="-78"/>
              </a:rPr>
              <a:t> </a:t>
            </a:r>
            <a:r>
              <a:rPr lang="en-US" sz="4000" dirty="0" smtClean="0"/>
              <a:t/>
            </a:r>
            <a:br>
              <a:rPr lang="en-US" sz="4000" dirty="0" smtClean="0"/>
            </a:br>
            <a:r>
              <a:rPr lang="en-US" sz="4000" b="1" dirty="0" smtClean="0">
                <a:ln>
                  <a:solidFill>
                    <a:sysClr val="windowText" lastClr="000000"/>
                  </a:solidFill>
                </a:ln>
                <a:solidFill>
                  <a:schemeClr val="tx1"/>
                </a:solidFill>
                <a:cs typeface="AL-Mohanad Bold"/>
              </a:rPr>
              <a:t/>
            </a:r>
            <a:br>
              <a:rPr lang="en-US" sz="4000" b="1" dirty="0" smtClean="0">
                <a:ln>
                  <a:solidFill>
                    <a:sysClr val="windowText" lastClr="000000"/>
                  </a:solidFill>
                </a:ln>
                <a:solidFill>
                  <a:schemeClr val="tx1"/>
                </a:solidFill>
                <a:cs typeface="AL-Mohanad Bold"/>
              </a:rPr>
            </a:br>
            <a:endParaRPr lang="en-US" sz="40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881298" y="0"/>
            <a:ext cx="4720828"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solidFill>
                  <a:srgbClr val="FF0000"/>
                </a:solidFill>
              </a:rPr>
              <a:t>المحل </a:t>
            </a:r>
            <a:r>
              <a:rPr lang="ar-SA" sz="3200" b="1" dirty="0">
                <a:solidFill>
                  <a:srgbClr val="FF0000"/>
                </a:solidFill>
              </a:rPr>
              <a:t>التجاري</a:t>
            </a:r>
            <a:endParaRPr lang="en-US" sz="3200" b="1" dirty="0">
              <a:solidFill>
                <a:srgbClr val="FF0000"/>
              </a:solidFill>
            </a:endParaRPr>
          </a:p>
        </p:txBody>
      </p:sp>
      <p:sp>
        <p:nvSpPr>
          <p:cNvPr id="3" name="Rectangle 3"/>
          <p:cNvSpPr txBox="1">
            <a:spLocks noRot="1" noChangeArrowheads="1"/>
          </p:cNvSpPr>
          <p:nvPr/>
        </p:nvSpPr>
        <p:spPr>
          <a:xfrm>
            <a:off x="166654" y="1000108"/>
            <a:ext cx="9572692" cy="42862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schemeClr val="tx1"/>
                </a:solidFill>
                <a:latin typeface="AL-Mohanad Bold"/>
              </a:rPr>
              <a:t>نشأت فكرة المحل التجاري كظاهرة اقتصادية منذ أن بدأ الإنسان يزاول حرفة تجارية مستقرا في مكان معين وتطورت هذه الفكرة مع تطور أساليب ممارسة النشاط التجاري واتخاذ التاجر اسما خاصا لمحله التجاري لكي يميزه عن غيره من المحال الأخرى وقيامه بعرض وبيع السلع والمنتجات فيه للجمهور مما أدى إلى تكوين عناصر المحل التجاري </a:t>
            </a:r>
            <a:r>
              <a:rPr lang="ar-SA" sz="2800" b="1" dirty="0" smtClean="0">
                <a:ln>
                  <a:solidFill>
                    <a:sysClr val="windowText" lastClr="000000"/>
                  </a:solidFill>
                </a:ln>
                <a:solidFill>
                  <a:schemeClr val="tx1"/>
                </a:solidFill>
                <a:latin typeface="AL-Mohanad Bold"/>
              </a:rPr>
              <a:t>. </a:t>
            </a:r>
          </a:p>
          <a:p>
            <a:pPr algn="just">
              <a:defRPr/>
            </a:pPr>
            <a:r>
              <a:rPr lang="ar-SA" sz="2800" b="1" dirty="0" smtClean="0">
                <a:ln>
                  <a:solidFill>
                    <a:sysClr val="windowText" lastClr="000000"/>
                  </a:solidFill>
                </a:ln>
                <a:solidFill>
                  <a:schemeClr val="tx1"/>
                </a:solidFill>
                <a:latin typeface="AL-Mohanad Bold"/>
              </a:rPr>
              <a:t>ولم يتعرض النظام السعودي لأحكام المحل التجاري بالتنظيم وان كان قد نظم بعض عناصره المعنوية مثل العلامات التجارية والأسماء التجارية .</a:t>
            </a:r>
            <a:endParaRPr lang="en-US" sz="2800" b="1" dirty="0" smtClean="0">
              <a:ln>
                <a:solidFill>
                  <a:sysClr val="windowText" lastClr="000000"/>
                </a:solidFill>
              </a:ln>
              <a:solidFill>
                <a:schemeClr val="tx1"/>
              </a:solidFill>
              <a:latin typeface="AL-Mohanad Bold"/>
            </a:endParaRPr>
          </a:p>
          <a:p>
            <a:pPr algn="just">
              <a:defRPr/>
            </a:pPr>
            <a:r>
              <a:rPr lang="ar-SA" sz="2800" b="1" dirty="0" smtClean="0">
                <a:ln>
                  <a:solidFill>
                    <a:sysClr val="windowText" lastClr="000000"/>
                  </a:solidFill>
                </a:ln>
                <a:solidFill>
                  <a:schemeClr val="tx1"/>
                </a:solidFill>
                <a:latin typeface="AL-Mohanad Bold"/>
              </a:rPr>
              <a:t>وفى ضوء عدم وجود نصوص قانونية خاصة بالمحل التجاري في المملكة فإننا نتناول دراسته وفقا للقواعد العامة. </a:t>
            </a:r>
            <a:endParaRPr lang="en-US" sz="2800" b="1" dirty="0" smtClean="0">
              <a:ln>
                <a:solidFill>
                  <a:sysClr val="windowText" lastClr="000000"/>
                </a:solidFill>
              </a:ln>
              <a:solidFill>
                <a:schemeClr val="tx1"/>
              </a:solidFill>
              <a:latin typeface="AL-Mohanad Bold"/>
            </a:endParaRPr>
          </a:p>
          <a:p>
            <a:pPr algn="just">
              <a:defRPr/>
            </a:pPr>
            <a:endParaRPr lang="en-US" sz="2800" b="1" dirty="0">
              <a:ln>
                <a:solidFill>
                  <a:sysClr val="windowText" lastClr="000000"/>
                </a:solidFill>
              </a:ln>
              <a:solidFill>
                <a:schemeClr val="tx1"/>
              </a:solidFill>
              <a:latin typeface="AL-Mohanad Bold"/>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666984" y="0"/>
            <a:ext cx="5804296" cy="5715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latin typeface="AL-Mohanad Bold"/>
              </a:rPr>
              <a:t>ماهية </a:t>
            </a:r>
            <a:r>
              <a:rPr lang="ar-SA" sz="2800" b="1" dirty="0">
                <a:solidFill>
                  <a:srgbClr val="FF0000"/>
                </a:solidFill>
                <a:latin typeface="AL-Mohanad Bold"/>
              </a:rPr>
              <a:t>المحل </a:t>
            </a:r>
            <a:r>
              <a:rPr lang="ar-SA" sz="2800" b="1" dirty="0" smtClean="0">
                <a:solidFill>
                  <a:srgbClr val="FF0000"/>
                </a:solidFill>
                <a:latin typeface="AL-Mohanad Bold"/>
              </a:rPr>
              <a:t>التجاري</a:t>
            </a:r>
            <a:endParaRPr lang="en-US" sz="2800" b="1" dirty="0">
              <a:solidFill>
                <a:srgbClr val="FF0000"/>
              </a:solidFill>
              <a:latin typeface="AL-Mohanad Bold"/>
            </a:endParaRPr>
          </a:p>
          <a:p>
            <a:pPr algn="ctr">
              <a:defRPr/>
            </a:pPr>
            <a:endParaRPr lang="en-US" sz="2800" b="1" dirty="0">
              <a:solidFill>
                <a:schemeClr val="tx1"/>
              </a:solidFill>
              <a:latin typeface="AL-Mohanad Bold"/>
            </a:endParaRPr>
          </a:p>
        </p:txBody>
      </p:sp>
      <p:sp>
        <p:nvSpPr>
          <p:cNvPr id="3" name="Rectangle 3"/>
          <p:cNvSpPr txBox="1">
            <a:spLocks noRot="1" noChangeArrowheads="1"/>
          </p:cNvSpPr>
          <p:nvPr/>
        </p:nvSpPr>
        <p:spPr>
          <a:xfrm>
            <a:off x="166654" y="857232"/>
            <a:ext cx="9572692" cy="494803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457200" indent="-457200" algn="just">
              <a:buFontTx/>
              <a:buChar char="-"/>
              <a:defRPr/>
            </a:pPr>
            <a:r>
              <a:rPr lang="ar-SA" sz="2600" b="1" dirty="0">
                <a:solidFill>
                  <a:srgbClr val="000000"/>
                </a:solidFill>
                <a:latin typeface="Simplified Arabic" pitchFamily="18" charset="-78"/>
                <a:ea typeface="Times New Roman" pitchFamily="18" charset="0"/>
                <a:cs typeface="Simplified Arabic" pitchFamily="18" charset="-78"/>
              </a:rPr>
              <a:t>يرجع الفضل في ظهور فكرة المحل التجاري إلى التجار أنفسهم لا إلى رجال </a:t>
            </a:r>
            <a:r>
              <a:rPr lang="ar-SA" sz="2600" b="1" dirty="0" smtClean="0">
                <a:solidFill>
                  <a:srgbClr val="000000"/>
                </a:solidFill>
                <a:latin typeface="Simplified Arabic" pitchFamily="18" charset="-78"/>
                <a:ea typeface="Times New Roman" pitchFamily="18" charset="0"/>
                <a:cs typeface="Simplified Arabic" pitchFamily="18" charset="-78"/>
              </a:rPr>
              <a:t>القانون، </a:t>
            </a:r>
            <a:r>
              <a:rPr lang="ar-SA" sz="2600" b="1" dirty="0">
                <a:solidFill>
                  <a:srgbClr val="000000"/>
                </a:solidFill>
                <a:latin typeface="Simplified Arabic" pitchFamily="18" charset="-78"/>
                <a:ea typeface="Times New Roman" pitchFamily="18" charset="0"/>
                <a:cs typeface="Simplified Arabic" pitchFamily="18" charset="-78"/>
              </a:rPr>
              <a:t>فهم الذين تصوروا لأول مرة امكانية انتقال المحل التجاري إلى الغير بكل عناصره وبكل القيم التي ينطوي عليها، أما المشرع فلم يفعل سوى أنه استجابة لهذا التطور.</a:t>
            </a:r>
          </a:p>
          <a:p>
            <a:pPr marL="457200" indent="-457200" algn="just">
              <a:buFontTx/>
              <a:buChar char="-"/>
              <a:defRPr/>
            </a:pPr>
            <a:r>
              <a:rPr lang="ar-SA" sz="2600" b="1" dirty="0">
                <a:solidFill>
                  <a:srgbClr val="000000"/>
                </a:solidFill>
                <a:latin typeface="Simplified Arabic" pitchFamily="18" charset="-78"/>
                <a:ea typeface="Times New Roman" pitchFamily="18" charset="0"/>
                <a:cs typeface="Simplified Arabic" pitchFamily="18" charset="-78"/>
              </a:rPr>
              <a:t>لا يقصد بالمحل التجاري المكان الذي يمارس فيه التاجر تجارته وإنما يقصد به مجموعة من العناصر المادية والمعنوية التي يعتمد عليها التاجر في مزاولة نشاطه التجاري. </a:t>
            </a:r>
          </a:p>
          <a:p>
            <a:pPr marL="457200" indent="-457200" algn="just">
              <a:buFontTx/>
              <a:buChar char="-"/>
              <a:defRPr/>
            </a:pPr>
            <a:r>
              <a:rPr lang="ar-SA" sz="2600" b="1" dirty="0">
                <a:solidFill>
                  <a:srgbClr val="000000"/>
                </a:solidFill>
                <a:latin typeface="Simplified Arabic" pitchFamily="18" charset="-78"/>
                <a:ea typeface="Times New Roman" pitchFamily="18" charset="0"/>
                <a:cs typeface="Simplified Arabic" pitchFamily="18" charset="-78"/>
              </a:rPr>
              <a:t>وقد تسمى مجموعة هذه العناصر </a:t>
            </a:r>
            <a:r>
              <a:rPr lang="ar-SA" sz="2600" b="1" dirty="0" smtClean="0">
                <a:solidFill>
                  <a:srgbClr val="000000"/>
                </a:solidFill>
                <a:latin typeface="Simplified Arabic" pitchFamily="18" charset="-78"/>
                <a:ea typeface="Times New Roman" pitchFamily="18" charset="0"/>
                <a:cs typeface="Simplified Arabic" pitchFamily="18" charset="-78"/>
              </a:rPr>
              <a:t>بالمتجر أو </a:t>
            </a:r>
            <a:r>
              <a:rPr lang="ar-SA" sz="2600" b="1" dirty="0">
                <a:solidFill>
                  <a:srgbClr val="000000"/>
                </a:solidFill>
                <a:latin typeface="Simplified Arabic" pitchFamily="18" charset="-78"/>
                <a:ea typeface="Times New Roman" pitchFamily="18" charset="0"/>
                <a:cs typeface="Simplified Arabic" pitchFamily="18" charset="-78"/>
              </a:rPr>
              <a:t>المصنع بحسب ما إذا كان مخصصا لمزاولة التجارة أو الصناعة وقد تسمى أيضا بالمنشأة.</a:t>
            </a:r>
            <a:r>
              <a:rPr lang="ar-DZ" sz="2600" b="1" dirty="0">
                <a:solidFill>
                  <a:srgbClr val="000000"/>
                </a:solidFill>
                <a:latin typeface="Simplified Arabic" pitchFamily="18" charset="-78"/>
                <a:ea typeface="Times New Roman" pitchFamily="18" charset="0"/>
                <a:cs typeface="Simplified Arabic" pitchFamily="18" charset="-78"/>
              </a:rPr>
              <a:t> </a:t>
            </a:r>
            <a:endParaRPr lang="en-US" sz="2600" b="1" dirty="0">
              <a:solidFill>
                <a:srgbClr val="000000"/>
              </a:solidFill>
              <a:latin typeface="Simplified Arabic" pitchFamily="18" charset="-78"/>
              <a:ea typeface="Times New Roman" pitchFamily="18" charset="0"/>
              <a:cs typeface="Simplified Arabic" pitchFamily="18" charset="-78"/>
            </a:endParaRPr>
          </a:p>
          <a:p>
            <a:pPr marL="457200" indent="-457200" algn="just">
              <a:buFontTx/>
              <a:buChar char="-"/>
              <a:defRPr/>
            </a:pPr>
            <a:r>
              <a:rPr lang="ar-SA" sz="2600" b="1" dirty="0" smtClean="0">
                <a:solidFill>
                  <a:srgbClr val="000000"/>
                </a:solidFill>
                <a:latin typeface="Simplified Arabic" pitchFamily="18" charset="-78"/>
                <a:ea typeface="Times New Roman" pitchFamily="18" charset="0"/>
                <a:cs typeface="Simplified Arabic" pitchFamily="18" charset="-78"/>
              </a:rPr>
              <a:t>المحل التجاري عبارة عن فكرة معنوية تنطوي تحتها مجموعة من الأموال المخصصة لغرض الاستغلال التجاري وتتضمن نوعين من العناصر المادية والمعنوية</a:t>
            </a:r>
          </a:p>
          <a:p>
            <a:pPr algn="just">
              <a:defRPr/>
            </a:pPr>
            <a:endParaRPr lang="ar-SA" sz="2600" b="1" dirty="0" smtClean="0">
              <a:solidFill>
                <a:srgbClr val="000000"/>
              </a:solidFill>
              <a:latin typeface="Simplified Arabic" pitchFamily="18" charset="-78"/>
              <a:ea typeface="Times New Roman" pitchFamily="18" charset="0"/>
              <a:cs typeface="Simplified Arabic" pitchFamily="18" charset="-78"/>
            </a:endParaRPr>
          </a:p>
          <a:p>
            <a:pPr algn="just">
              <a:defRPr/>
            </a:pPr>
            <a:endParaRPr lang="en-US" sz="26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1"/>
          <p:cNvSpPr>
            <a:spLocks noChangeArrowheads="1"/>
          </p:cNvSpPr>
          <p:nvPr/>
        </p:nvSpPr>
        <p:spPr bwMode="auto">
          <a:xfrm>
            <a:off x="220967" y="4164132"/>
            <a:ext cx="9501254" cy="1200329"/>
          </a:xfrm>
          <a:prstGeom prst="rect">
            <a:avLst/>
          </a:prstGeom>
          <a:solidFill>
            <a:srgbClr val="FFFFCC"/>
          </a:solidFill>
          <a:ln w="9525">
            <a:solidFill>
              <a:schemeClr val="accent5">
                <a:lumMod val="75000"/>
              </a:schemeClr>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5588" algn="just" defTabSz="914400" rtl="1" eaLnBrk="1" fontAlgn="base" latinLnBrk="0" hangingPunct="1">
              <a:lnSpc>
                <a:spcPct val="100000"/>
              </a:lnSpc>
              <a:spcBef>
                <a:spcPct val="0"/>
              </a:spcBef>
              <a:spcAft>
                <a:spcPct val="0"/>
              </a:spcAft>
              <a:buClrTx/>
              <a:buSzTx/>
              <a:buFontTx/>
              <a:buNone/>
              <a:tabLst/>
            </a:pPr>
            <a:r>
              <a:rPr lang="ar-DZ" sz="2400" b="1" dirty="0" smtClean="0">
                <a:ln>
                  <a:solidFill>
                    <a:sysClr val="windowText" lastClr="000000"/>
                  </a:solidFill>
                </a:ln>
                <a:latin typeface="+mn-lt"/>
                <a:cs typeface="+mn-cs"/>
              </a:rPr>
              <a:t>عناصر المحل إما أن تكون لها طبيعة مادية وهي المعدات، وال</a:t>
            </a:r>
            <a:r>
              <a:rPr lang="ar-SA" sz="2400" b="1" dirty="0" smtClean="0">
                <a:ln>
                  <a:solidFill>
                    <a:sysClr val="windowText" lastClr="000000"/>
                  </a:solidFill>
                </a:ln>
                <a:latin typeface="+mn-lt"/>
                <a:cs typeface="+mn-cs"/>
              </a:rPr>
              <a:t>آ</a:t>
            </a:r>
            <a:r>
              <a:rPr lang="ar-DZ" sz="2400" b="1" dirty="0" smtClean="0">
                <a:ln>
                  <a:solidFill>
                    <a:sysClr val="windowText" lastClr="000000"/>
                  </a:solidFill>
                </a:ln>
                <a:latin typeface="+mn-lt"/>
                <a:cs typeface="+mn-cs"/>
              </a:rPr>
              <a:t>ل</a:t>
            </a:r>
            <a:r>
              <a:rPr lang="ar-SA" sz="2400" b="1" dirty="0" smtClean="0">
                <a:ln>
                  <a:solidFill>
                    <a:sysClr val="windowText" lastClr="000000"/>
                  </a:solidFill>
                </a:ln>
                <a:latin typeface="+mn-lt"/>
                <a:cs typeface="+mn-cs"/>
              </a:rPr>
              <a:t>ا</a:t>
            </a:r>
            <a:r>
              <a:rPr lang="ar-DZ" sz="2400" b="1" dirty="0" smtClean="0">
                <a:ln>
                  <a:solidFill>
                    <a:sysClr val="windowText" lastClr="000000"/>
                  </a:solidFill>
                </a:ln>
                <a:latin typeface="+mn-lt"/>
                <a:cs typeface="+mn-cs"/>
              </a:rPr>
              <a:t>ت، البضائع</a:t>
            </a:r>
            <a:r>
              <a:rPr lang="ar-SA" sz="2400" b="1" dirty="0" smtClean="0">
                <a:ln>
                  <a:solidFill>
                    <a:sysClr val="windowText" lastClr="000000"/>
                  </a:solidFill>
                </a:ln>
                <a:latin typeface="+mn-lt"/>
                <a:cs typeface="+mn-cs"/>
              </a:rPr>
              <a:t>. </a:t>
            </a:r>
            <a:r>
              <a:rPr lang="ar-DZ" sz="2400" b="1" dirty="0" smtClean="0">
                <a:ln>
                  <a:solidFill>
                    <a:sysClr val="windowText" lastClr="000000"/>
                  </a:solidFill>
                </a:ln>
                <a:latin typeface="+mn-lt"/>
                <a:cs typeface="+mn-cs"/>
              </a:rPr>
              <a:t>وإما أن تكـون ذات طبيعـة غير ماديـة </a:t>
            </a:r>
            <a:r>
              <a:rPr lang="ar-SA" sz="2400" b="1" dirty="0" smtClean="0">
                <a:ln>
                  <a:solidFill>
                    <a:sysClr val="windowText" lastClr="000000"/>
                  </a:solidFill>
                </a:ln>
                <a:latin typeface="+mn-lt"/>
                <a:cs typeface="+mn-cs"/>
              </a:rPr>
              <a:t>(</a:t>
            </a:r>
            <a:r>
              <a:rPr lang="ar-DZ" sz="2400" b="1" dirty="0" smtClean="0">
                <a:ln>
                  <a:solidFill>
                    <a:sysClr val="windowText" lastClr="000000"/>
                  </a:solidFill>
                </a:ln>
                <a:latin typeface="+mn-lt"/>
                <a:cs typeface="+mn-cs"/>
              </a:rPr>
              <a:t>معنويـة</a:t>
            </a:r>
            <a:r>
              <a:rPr lang="ar-SA" sz="2400" b="1" dirty="0" smtClean="0">
                <a:ln>
                  <a:solidFill>
                    <a:sysClr val="windowText" lastClr="000000"/>
                  </a:solidFill>
                </a:ln>
                <a:latin typeface="+mn-lt"/>
                <a:cs typeface="+mn-cs"/>
              </a:rPr>
              <a:t>) </a:t>
            </a:r>
            <a:r>
              <a:rPr lang="ar-DZ" sz="2400" b="1" dirty="0" smtClean="0">
                <a:ln>
                  <a:solidFill>
                    <a:sysClr val="windowText" lastClr="000000"/>
                  </a:solidFill>
                </a:ln>
                <a:latin typeface="+mn-lt"/>
                <a:cs typeface="+mn-cs"/>
              </a:rPr>
              <a:t>وهي العملاء، الاسم التجاري، العنوان التجاري، الحق في الإيجار</a:t>
            </a:r>
            <a:r>
              <a:rPr lang="ar-SA" sz="2400" b="1" dirty="0" smtClean="0">
                <a:ln>
                  <a:solidFill>
                    <a:sysClr val="windowText" lastClr="000000"/>
                  </a:solidFill>
                </a:ln>
                <a:latin typeface="+mn-lt"/>
                <a:cs typeface="+mn-cs"/>
              </a:rPr>
              <a:t>. </a:t>
            </a:r>
            <a:r>
              <a:rPr lang="ar-DZ" sz="2400" b="1" dirty="0" smtClean="0">
                <a:ln>
                  <a:solidFill>
                    <a:sysClr val="windowText" lastClr="000000"/>
                  </a:solidFill>
                </a:ln>
                <a:latin typeface="+mn-lt"/>
                <a:cs typeface="+mn-cs"/>
              </a:rPr>
              <a:t>والطبيعة المنقولة للمحل التجاري تفرض علينا استبعاد العقارات فلا يمكن أن يشملها </a:t>
            </a:r>
            <a:r>
              <a:rPr lang="ar-SA" sz="2400" b="1" dirty="0" smtClean="0">
                <a:ln>
                  <a:solidFill>
                    <a:sysClr val="windowText" lastClr="000000"/>
                  </a:solidFill>
                </a:ln>
                <a:latin typeface="+mn-lt"/>
                <a:cs typeface="+mn-cs"/>
              </a:rPr>
              <a:t>.</a:t>
            </a:r>
          </a:p>
        </p:txBody>
      </p:sp>
      <p:sp>
        <p:nvSpPr>
          <p:cNvPr id="3" name="مستطيل 2"/>
          <p:cNvSpPr/>
          <p:nvPr/>
        </p:nvSpPr>
        <p:spPr>
          <a:xfrm>
            <a:off x="151250" y="2204864"/>
            <a:ext cx="9572692" cy="1569660"/>
          </a:xfrm>
          <a:prstGeom prst="rect">
            <a:avLst/>
          </a:prstGeom>
          <a:solidFill>
            <a:srgbClr val="FFFFCC"/>
          </a:solidFill>
          <a:ln>
            <a:solidFill>
              <a:schemeClr val="accent3"/>
            </a:solidFill>
          </a:ln>
        </p:spPr>
        <p:txBody>
          <a:bodyPr wrap="square">
            <a:spAutoFit/>
          </a:bodyPr>
          <a:lstStyle/>
          <a:p>
            <a:pPr algn="just"/>
            <a:r>
              <a:rPr lang="ar-DZ" sz="2400" b="1" dirty="0" smtClean="0">
                <a:ln>
                  <a:solidFill>
                    <a:sysClr val="windowText" lastClr="000000"/>
                  </a:solidFill>
                </a:ln>
                <a:latin typeface="+mn-lt"/>
                <a:cs typeface="+mn-cs"/>
              </a:rPr>
              <a:t>يعتبر المحل التجاري ملكية غير مادية، وقيمة متعلقة بأهمية الزبائن المتعاملين معه، وعملاء المحل مرتبطين بالميزات الشخصية للتاجر وبعناصر أخرى ليست لها علاقة بشخصيته، وإن قيمة المحل تتعلق بالمكان المختار</a:t>
            </a:r>
            <a:r>
              <a:rPr lang="ar-SA" sz="2400" b="1" dirty="0" smtClean="0">
                <a:ln>
                  <a:solidFill>
                    <a:sysClr val="windowText" lastClr="000000"/>
                  </a:solidFill>
                </a:ln>
                <a:latin typeface="+mn-lt"/>
                <a:cs typeface="+mn-cs"/>
              </a:rPr>
              <a:t>، </a:t>
            </a:r>
            <a:r>
              <a:rPr lang="ar-DZ" sz="2400" b="1" dirty="0" smtClean="0">
                <a:ln>
                  <a:solidFill>
                    <a:sysClr val="windowText" lastClr="000000"/>
                  </a:solidFill>
                </a:ln>
                <a:latin typeface="+mn-lt"/>
                <a:cs typeface="+mn-cs"/>
              </a:rPr>
              <a:t>خاصة إذا كان البيع بالتجزئة أو بعنوان المحل الذي يشد إليه الجمهور، وكذا بكمية المعدات المستعملة</a:t>
            </a:r>
            <a:r>
              <a:rPr lang="ar-SA" sz="2400" b="1" dirty="0" smtClean="0">
                <a:ln>
                  <a:solidFill>
                    <a:sysClr val="windowText" lastClr="000000"/>
                  </a:solidFill>
                </a:ln>
                <a:latin typeface="+mn-lt"/>
                <a:cs typeface="+mn-cs"/>
              </a:rPr>
              <a:t>.</a:t>
            </a:r>
            <a:r>
              <a:rPr lang="ar-DZ" sz="2400" b="1" dirty="0" smtClean="0">
                <a:ln>
                  <a:solidFill>
                    <a:sysClr val="windowText" lastClr="000000"/>
                  </a:solidFill>
                </a:ln>
                <a:latin typeface="+mn-lt"/>
                <a:cs typeface="+mn-cs"/>
              </a:rPr>
              <a:t> </a:t>
            </a:r>
            <a:endParaRPr lang="ar-SA" sz="2400" b="1" dirty="0">
              <a:ln>
                <a:solidFill>
                  <a:sysClr val="windowText" lastClr="000000"/>
                </a:solidFill>
              </a:ln>
              <a:latin typeface="+mn-lt"/>
              <a:cs typeface="+mn-cs"/>
            </a:endParaRPr>
          </a:p>
        </p:txBody>
      </p:sp>
      <p:sp>
        <p:nvSpPr>
          <p:cNvPr id="2" name="Rectangle 1"/>
          <p:cNvSpPr/>
          <p:nvPr/>
        </p:nvSpPr>
        <p:spPr>
          <a:xfrm>
            <a:off x="138929" y="620688"/>
            <a:ext cx="9570971" cy="1200329"/>
          </a:xfrm>
          <a:prstGeom prst="rect">
            <a:avLst/>
          </a:prstGeom>
          <a:solidFill>
            <a:srgbClr val="FFFFCC"/>
          </a:solidFill>
          <a:ln>
            <a:solidFill>
              <a:schemeClr val="accent4">
                <a:lumMod val="75000"/>
              </a:schemeClr>
            </a:solidFill>
          </a:ln>
        </p:spPr>
        <p:txBody>
          <a:bodyPr wrap="square">
            <a:spAutoFit/>
          </a:bodyPr>
          <a:lstStyle/>
          <a:p>
            <a:pPr lvl="0" algn="just">
              <a:defRPr/>
            </a:pPr>
            <a:r>
              <a:rPr lang="ar-SA" sz="2400" b="1" dirty="0">
                <a:ln>
                  <a:solidFill>
                    <a:sysClr val="windowText" lastClr="000000"/>
                  </a:solidFill>
                </a:ln>
                <a:solidFill>
                  <a:srgbClr val="000000"/>
                </a:solidFill>
                <a:latin typeface="Simplified Arabic" pitchFamily="18" charset="-78"/>
                <a:cs typeface="Simplified Arabic" pitchFamily="18" charset="-78"/>
              </a:rPr>
              <a:t>المحل التجاري هو </a:t>
            </a:r>
            <a:r>
              <a:rPr lang="ar-DZ" sz="2400" b="1" dirty="0">
                <a:ln>
                  <a:solidFill>
                    <a:sysClr val="windowText" lastClr="000000"/>
                  </a:solidFill>
                </a:ln>
                <a:solidFill>
                  <a:prstClr val="black"/>
                </a:solidFill>
                <a:latin typeface="Calibri"/>
                <a:cs typeface="Arial"/>
              </a:rPr>
              <a:t>مال منقول معنوي يستعمله التاجر لغرض نشاطه التجاري وسوف نتطرق إلى محتوى المحل التجاري والعناصر التي تنشئه وبهذا يتسنى لنا فهمه على أكمل وجه، لأنه بفهم العناصر المكونة له</a:t>
            </a:r>
            <a:r>
              <a:rPr lang="ar-SA" sz="2400" b="1" dirty="0">
                <a:ln>
                  <a:solidFill>
                    <a:sysClr val="windowText" lastClr="000000"/>
                  </a:solidFill>
                </a:ln>
                <a:solidFill>
                  <a:prstClr val="black"/>
                </a:solidFill>
                <a:latin typeface="Calibri"/>
                <a:cs typeface="Arial"/>
              </a:rPr>
              <a:t>،</a:t>
            </a:r>
            <a:r>
              <a:rPr lang="ar-DZ" sz="2400" b="1" dirty="0">
                <a:ln>
                  <a:solidFill>
                    <a:sysClr val="windowText" lastClr="000000"/>
                  </a:solidFill>
                </a:ln>
                <a:solidFill>
                  <a:prstClr val="black"/>
                </a:solidFill>
                <a:latin typeface="Calibri"/>
                <a:cs typeface="Arial"/>
              </a:rPr>
              <a:t> نفهم </a:t>
            </a:r>
            <a:r>
              <a:rPr lang="ar-DZ" sz="2400" b="1" dirty="0" smtClean="0">
                <a:ln>
                  <a:solidFill>
                    <a:sysClr val="windowText" lastClr="000000"/>
                  </a:solidFill>
                </a:ln>
                <a:solidFill>
                  <a:prstClr val="black"/>
                </a:solidFill>
                <a:latin typeface="Calibri"/>
                <a:cs typeface="Arial"/>
              </a:rPr>
              <a:t>المحل </a:t>
            </a:r>
            <a:r>
              <a:rPr lang="ar-DZ" sz="2400" b="1" dirty="0">
                <a:ln>
                  <a:solidFill>
                    <a:sysClr val="windowText" lastClr="000000"/>
                  </a:solidFill>
                </a:ln>
                <a:solidFill>
                  <a:prstClr val="black"/>
                </a:solidFill>
                <a:latin typeface="Calibri"/>
                <a:cs typeface="Arial"/>
              </a:rPr>
              <a:t>التجاري ومعناه الحقيقي.</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166654" y="214290"/>
          <a:ext cx="9572692"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p:cNvSpPr txBox="1">
            <a:spLocks noRot="1" noChangeArrowheads="1"/>
          </p:cNvSpPr>
          <p:nvPr/>
        </p:nvSpPr>
        <p:spPr>
          <a:xfrm>
            <a:off x="166654" y="142852"/>
            <a:ext cx="9572692" cy="178595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solidFill>
                  <a:srgbClr val="FF0000"/>
                </a:solidFill>
              </a:rPr>
              <a:t>أولا: المحل التجاري مال منقول </a:t>
            </a:r>
            <a:r>
              <a:rPr lang="ar-SA" sz="2400" b="1" dirty="0" smtClean="0">
                <a:ln>
                  <a:solidFill>
                    <a:sysClr val="windowText" lastClr="000000"/>
                  </a:solidFill>
                </a:ln>
                <a:solidFill>
                  <a:schemeClr val="tx1"/>
                </a:solidFill>
              </a:rPr>
              <a:t>: </a:t>
            </a:r>
            <a:r>
              <a:rPr lang="ar-SA" sz="2400" b="1" dirty="0" smtClean="0">
                <a:ln>
                  <a:solidFill>
                    <a:sysClr val="windowText" lastClr="000000"/>
                  </a:solidFill>
                </a:ln>
                <a:solidFill>
                  <a:schemeClr val="tx1"/>
                </a:solidFill>
                <a:latin typeface="AL-Mohanad Bold"/>
              </a:rPr>
              <a:t>يعتبر </a:t>
            </a:r>
            <a:r>
              <a:rPr lang="ar-SA" sz="2400" b="1" dirty="0">
                <a:ln>
                  <a:solidFill>
                    <a:sysClr val="windowText" lastClr="000000"/>
                  </a:solidFill>
                </a:ln>
                <a:solidFill>
                  <a:schemeClr val="tx1"/>
                </a:solidFill>
                <a:latin typeface="AL-Mohanad Bold"/>
              </a:rPr>
              <a:t>المحل التجاري من الأموال المنقولة وعلى ذلك لا يدخل المحل التجاري في عداد العقارات ويترتب على اعتبار المحل التجاري من المنقولات انه إذا باع شخص محله التجاري فان البيع يسري عليه أحكام بيع المنقولات كما أنه إذا أوصى تاجر بجميع منقولاته إلى شخص آخر فان المحل التجاري يدخل في الوصية. </a:t>
            </a:r>
            <a:endParaRPr lang="en-US" sz="2400" b="1" dirty="0">
              <a:ln>
                <a:solidFill>
                  <a:sysClr val="windowText" lastClr="000000"/>
                </a:solidFill>
              </a:ln>
              <a:solidFill>
                <a:schemeClr val="tx1"/>
              </a:solidFill>
              <a:latin typeface="AL-Mohanad Bold"/>
            </a:endParaRPr>
          </a:p>
        </p:txBody>
      </p:sp>
      <p:sp>
        <p:nvSpPr>
          <p:cNvPr id="4" name="Rectangle 1"/>
          <p:cNvSpPr>
            <a:spLocks noChangeArrowheads="1"/>
          </p:cNvSpPr>
          <p:nvPr/>
        </p:nvSpPr>
        <p:spPr bwMode="auto">
          <a:xfrm>
            <a:off x="166654" y="2315640"/>
            <a:ext cx="9572692" cy="3046988"/>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5588" algn="just" defTabSz="914400" rtl="1" eaLnBrk="1" fontAlgn="base" latinLnBrk="0" hangingPunct="1">
              <a:lnSpc>
                <a:spcPct val="100000"/>
              </a:lnSpc>
              <a:spcBef>
                <a:spcPct val="0"/>
              </a:spcBef>
              <a:spcAft>
                <a:spcPct val="0"/>
              </a:spcAft>
              <a:buClrTx/>
              <a:buSzTx/>
              <a:buFontTx/>
              <a:buNone/>
              <a:tabLst/>
            </a:pPr>
            <a:r>
              <a:rPr lang="ar-DZ" sz="2400" b="1" dirty="0" smtClean="0">
                <a:ln>
                  <a:solidFill>
                    <a:sysClr val="windowText" lastClr="000000"/>
                  </a:solidFill>
                </a:ln>
                <a:solidFill>
                  <a:srgbClr val="FF0000"/>
                </a:solidFill>
                <a:latin typeface="AL-Mohanad Bold"/>
                <a:cs typeface="+mn-cs"/>
              </a:rPr>
              <a:t>تمييز المحل التجاري عن العقار</a:t>
            </a:r>
            <a:r>
              <a:rPr lang="ar-SA" sz="2400" b="1" dirty="0" smtClean="0">
                <a:ln>
                  <a:solidFill>
                    <a:sysClr val="windowText" lastClr="000000"/>
                  </a:solidFill>
                </a:ln>
                <a:latin typeface="AL-Mohanad Bold"/>
                <a:cs typeface="+mn-cs"/>
              </a:rPr>
              <a:t>: </a:t>
            </a:r>
            <a:r>
              <a:rPr lang="ar-DZ" sz="2400" b="1" dirty="0" smtClean="0">
                <a:ln>
                  <a:solidFill>
                    <a:sysClr val="windowText" lastClr="000000"/>
                  </a:solidFill>
                </a:ln>
                <a:latin typeface="AL-Mohanad Bold"/>
                <a:cs typeface="+mn-cs"/>
              </a:rPr>
              <a:t>يجب أن نفرق بين المحل التجاري والعقار الذي يوجد فيه المحل التجاري </a:t>
            </a:r>
            <a:r>
              <a:rPr lang="ar-SA" sz="2400" b="1" dirty="0" smtClean="0">
                <a:ln>
                  <a:solidFill>
                    <a:sysClr val="windowText" lastClr="000000"/>
                  </a:solidFill>
                </a:ln>
                <a:latin typeface="AL-Mohanad Bold"/>
                <a:cs typeface="+mn-cs"/>
              </a:rPr>
              <a:t>. </a:t>
            </a:r>
            <a:r>
              <a:rPr lang="ar-DZ" sz="2400" b="1" dirty="0" smtClean="0">
                <a:ln>
                  <a:solidFill>
                    <a:sysClr val="windowText" lastClr="000000"/>
                  </a:solidFill>
                </a:ln>
                <a:latin typeface="AL-Mohanad Bold"/>
                <a:cs typeface="+mn-cs"/>
              </a:rPr>
              <a:t>ما دام المحل التجاري مال معنوي منقول فلا يمكن إدراج العقارات ضمن عناصره </a:t>
            </a:r>
            <a:r>
              <a:rPr lang="ar-SA" sz="2400" b="1" dirty="0" smtClean="0">
                <a:ln>
                  <a:solidFill>
                    <a:sysClr val="windowText" lastClr="000000"/>
                  </a:solidFill>
                </a:ln>
                <a:latin typeface="AL-Mohanad Bold"/>
                <a:cs typeface="+mn-cs"/>
              </a:rPr>
              <a:t>.</a:t>
            </a:r>
            <a:endParaRPr lang="en-US" sz="2400" b="1" dirty="0" smtClean="0">
              <a:ln>
                <a:solidFill>
                  <a:sysClr val="windowText" lastClr="000000"/>
                </a:solidFill>
              </a:ln>
              <a:latin typeface="AL-Mohanad Bold"/>
              <a:cs typeface="+mn-cs"/>
            </a:endParaRPr>
          </a:p>
          <a:p>
            <a:pPr marL="0" marR="0" lvl="0" indent="255588" algn="just" defTabSz="914400" rtl="1" eaLnBrk="0" fontAlgn="base" latinLnBrk="0" hangingPunct="0">
              <a:lnSpc>
                <a:spcPct val="100000"/>
              </a:lnSpc>
              <a:spcBef>
                <a:spcPct val="0"/>
              </a:spcBef>
              <a:spcAft>
                <a:spcPct val="0"/>
              </a:spcAft>
              <a:buClrTx/>
              <a:buSzTx/>
              <a:buFontTx/>
              <a:buNone/>
              <a:tabLst/>
            </a:pPr>
            <a:r>
              <a:rPr lang="ar-DZ" sz="2400" b="1" dirty="0" smtClean="0">
                <a:ln>
                  <a:solidFill>
                    <a:sysClr val="windowText" lastClr="000000"/>
                  </a:solidFill>
                </a:ln>
                <a:latin typeface="AL-Mohanad Bold"/>
                <a:cs typeface="+mn-cs"/>
              </a:rPr>
              <a:t>ويمكن للتاجر أن يكون مالك العقار والذي فيه المحل التجاري، أو يكون مستأجر لهذا العقار وهنا يدفع التاجر لصاحب العقار بدل إيجار</a:t>
            </a:r>
            <a:r>
              <a:rPr lang="ar-SA" sz="2400" b="1" dirty="0" smtClean="0">
                <a:ln>
                  <a:solidFill>
                    <a:sysClr val="windowText" lastClr="000000"/>
                  </a:solidFill>
                </a:ln>
                <a:latin typeface="AL-Mohanad Bold"/>
                <a:cs typeface="+mn-cs"/>
              </a:rPr>
              <a:t>، </a:t>
            </a:r>
            <a:r>
              <a:rPr lang="ar-DZ" sz="2400" b="1" dirty="0" smtClean="0">
                <a:ln>
                  <a:solidFill>
                    <a:sysClr val="windowText" lastClr="000000"/>
                  </a:solidFill>
                </a:ln>
                <a:latin typeface="AL-Mohanad Bold"/>
                <a:cs typeface="+mn-cs"/>
              </a:rPr>
              <a:t>ويصبح الحق في الإيجار عنصراً من عناصر المحل التجاري </a:t>
            </a:r>
            <a:r>
              <a:rPr lang="ar-SA" sz="2400" b="1" dirty="0" smtClean="0">
                <a:ln>
                  <a:solidFill>
                    <a:sysClr val="windowText" lastClr="000000"/>
                  </a:solidFill>
                </a:ln>
                <a:latin typeface="AL-Mohanad Bold"/>
                <a:cs typeface="+mn-cs"/>
              </a:rPr>
              <a:t>.</a:t>
            </a:r>
            <a:endParaRPr lang="en-US" sz="2400" b="1" dirty="0" smtClean="0">
              <a:ln>
                <a:solidFill>
                  <a:sysClr val="windowText" lastClr="000000"/>
                </a:solidFill>
              </a:ln>
              <a:latin typeface="AL-Mohanad Bold"/>
              <a:cs typeface="+mn-cs"/>
            </a:endParaRPr>
          </a:p>
          <a:p>
            <a:pPr marL="0" marR="0" lvl="0" indent="255588" algn="just" defTabSz="914400" rtl="1" eaLnBrk="0" fontAlgn="base" latinLnBrk="0" hangingPunct="0">
              <a:lnSpc>
                <a:spcPct val="100000"/>
              </a:lnSpc>
              <a:spcBef>
                <a:spcPct val="0"/>
              </a:spcBef>
              <a:spcAft>
                <a:spcPct val="0"/>
              </a:spcAft>
              <a:buClrTx/>
              <a:buSzTx/>
              <a:buFontTx/>
              <a:buNone/>
              <a:tabLst/>
            </a:pPr>
            <a:r>
              <a:rPr lang="ar-DZ" sz="2400" b="1" dirty="0" smtClean="0">
                <a:ln>
                  <a:solidFill>
                    <a:sysClr val="windowText" lastClr="000000"/>
                  </a:solidFill>
                </a:ln>
                <a:latin typeface="AL-Mohanad Bold"/>
                <a:cs typeface="+mn-cs"/>
              </a:rPr>
              <a:t>إذن استبعاد العقار يجد تفسيره في طبيعة المحل التجاري الذي هو مال منقول متميز عن العقار الذي يستغل فيه </a:t>
            </a:r>
            <a:r>
              <a:rPr lang="ar-SA" sz="2400" b="1" dirty="0" smtClean="0">
                <a:ln>
                  <a:solidFill>
                    <a:sysClr val="windowText" lastClr="000000"/>
                  </a:solidFill>
                </a:ln>
                <a:latin typeface="AL-Mohanad Bold"/>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1285860"/>
            <a:ext cx="9572692" cy="31432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700" b="1" dirty="0" smtClean="0">
                <a:solidFill>
                  <a:srgbClr val="FF0000"/>
                </a:solidFill>
              </a:rPr>
              <a:t>ثانيا: المحل التجاري منقول معنوي: </a:t>
            </a:r>
            <a:r>
              <a:rPr lang="ar-SA" sz="2700" b="1" dirty="0" smtClean="0">
                <a:ln>
                  <a:solidFill>
                    <a:sysClr val="windowText" lastClr="000000"/>
                  </a:solidFill>
                </a:ln>
                <a:solidFill>
                  <a:schemeClr val="tx1"/>
                </a:solidFill>
              </a:rPr>
              <a:t>المحل </a:t>
            </a:r>
            <a:r>
              <a:rPr lang="ar-SA" sz="2700" b="1" dirty="0">
                <a:ln>
                  <a:solidFill>
                    <a:sysClr val="windowText" lastClr="000000"/>
                  </a:solidFill>
                </a:ln>
                <a:solidFill>
                  <a:schemeClr val="tx1"/>
                </a:solidFill>
              </a:rPr>
              <a:t>التجاري وان كان مالا منقولا إلا انه منقول معنوي فالمحل التجاري  وصف قانوني  لمجوعة الأموال المعنوية </a:t>
            </a:r>
            <a:r>
              <a:rPr lang="ar-SA" sz="2700" b="1" dirty="0" smtClean="0">
                <a:ln>
                  <a:solidFill>
                    <a:sysClr val="windowText" lastClr="000000"/>
                  </a:solidFill>
                </a:ln>
                <a:solidFill>
                  <a:schemeClr val="tx1"/>
                </a:solidFill>
              </a:rPr>
              <a:t>والمادية، ولا </a:t>
            </a:r>
            <a:r>
              <a:rPr lang="ar-SA" sz="2700" b="1" dirty="0">
                <a:ln>
                  <a:solidFill>
                    <a:sysClr val="windowText" lastClr="000000"/>
                  </a:solidFill>
                </a:ln>
                <a:solidFill>
                  <a:schemeClr val="tx1"/>
                </a:solidFill>
              </a:rPr>
              <a:t>تقوم فكرة المحل التجاري بمدلولها القانوني إلا على أساس العناصر المعنوية  كالاسم التجاري والسمعة التجارية وثقة </a:t>
            </a:r>
            <a:r>
              <a:rPr lang="ar-SA" sz="2700" b="1" dirty="0" smtClean="0">
                <a:ln>
                  <a:solidFill>
                    <a:sysClr val="windowText" lastClr="000000"/>
                  </a:solidFill>
                </a:ln>
                <a:solidFill>
                  <a:schemeClr val="tx1"/>
                </a:solidFill>
              </a:rPr>
              <a:t>الجمهور، أما </a:t>
            </a:r>
            <a:r>
              <a:rPr lang="ar-SA" sz="2700" b="1" dirty="0">
                <a:ln>
                  <a:solidFill>
                    <a:sysClr val="windowText" lastClr="000000"/>
                  </a:solidFill>
                </a:ln>
                <a:solidFill>
                  <a:schemeClr val="tx1"/>
                </a:solidFill>
              </a:rPr>
              <a:t>البضائع والمهمات فلا تكفي وحدها لتكوين المحل </a:t>
            </a:r>
            <a:r>
              <a:rPr lang="ar-SA" sz="2700" b="1" dirty="0" smtClean="0">
                <a:ln>
                  <a:solidFill>
                    <a:sysClr val="windowText" lastClr="000000"/>
                  </a:solidFill>
                </a:ln>
                <a:solidFill>
                  <a:schemeClr val="tx1"/>
                </a:solidFill>
              </a:rPr>
              <a:t>التجاري. </a:t>
            </a:r>
            <a:endParaRPr lang="en-US" sz="2700" b="1" dirty="0" smtClean="0">
              <a:ln>
                <a:solidFill>
                  <a:sysClr val="windowText" lastClr="000000"/>
                </a:solidFill>
              </a:ln>
              <a:solidFill>
                <a:schemeClr val="tx1"/>
              </a:solidFill>
            </a:endParaRPr>
          </a:p>
          <a:p>
            <a:pPr algn="just">
              <a:defRPr/>
            </a:pPr>
            <a:endParaRPr lang="en-US" sz="2700" b="1" dirty="0">
              <a:ln>
                <a:solidFill>
                  <a:sysClr val="windowText" lastClr="000000"/>
                </a:solidFill>
              </a:ln>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1214422"/>
            <a:ext cx="9572692" cy="400052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ثالثا: المحل التجاري ذو صفة تجارية </a:t>
            </a:r>
            <a:r>
              <a:rPr lang="ar-SA" sz="2800" b="1" dirty="0" smtClean="0">
                <a:ln>
                  <a:solidFill>
                    <a:sysClr val="windowText" lastClr="000000"/>
                  </a:solidFill>
                </a:ln>
                <a:solidFill>
                  <a:srgbClr val="FF0000"/>
                </a:solidFill>
              </a:rPr>
              <a:t>: </a:t>
            </a:r>
            <a:r>
              <a:rPr lang="ar-SA" sz="2800" b="1" dirty="0" smtClean="0">
                <a:ln>
                  <a:solidFill>
                    <a:sysClr val="windowText" lastClr="000000"/>
                  </a:solidFill>
                </a:ln>
                <a:solidFill>
                  <a:schemeClr val="tx1"/>
                </a:solidFill>
              </a:rPr>
              <a:t>لا </a:t>
            </a:r>
            <a:r>
              <a:rPr lang="ar-SA" sz="2800" b="1" dirty="0">
                <a:ln>
                  <a:solidFill>
                    <a:sysClr val="windowText" lastClr="000000"/>
                  </a:solidFill>
                </a:ln>
                <a:solidFill>
                  <a:schemeClr val="tx1"/>
                </a:solidFill>
              </a:rPr>
              <a:t>يعتبر المحل من المحال التجارية إلا إذا كان يمارس نشاطا تجاريا وعلى ذلك لا تعد من قبيل المحال التجارية المهن ذات الطابع المدني حتى ولو كانت تقوم على عنصر الاتصال بالعملاء فالمهن الحرة كالطب والمحاماة والمحاسبة  بالرغم من أنها تقوم على عنصر الاتصال بالعملاء إلا أن مزاولتها لا تعد من قبيل المحال </a:t>
            </a:r>
            <a:r>
              <a:rPr lang="ar-SA" sz="2800" b="1" dirty="0" smtClean="0">
                <a:ln>
                  <a:solidFill>
                    <a:sysClr val="windowText" lastClr="000000"/>
                  </a:solidFill>
                </a:ln>
                <a:solidFill>
                  <a:schemeClr val="tx1"/>
                </a:solidFill>
              </a:rPr>
              <a:t>التجارية. ويترتب </a:t>
            </a:r>
            <a:r>
              <a:rPr lang="ar-SA" sz="2800" b="1" dirty="0">
                <a:ln>
                  <a:solidFill>
                    <a:sysClr val="windowText" lastClr="000000"/>
                  </a:solidFill>
                </a:ln>
                <a:solidFill>
                  <a:schemeClr val="tx1"/>
                </a:solidFill>
              </a:rPr>
              <a:t>علي استبعاد المهن الحرة من نطاق الأعمال التجارية أنه يمتنع تطبيق أحكام المحل التجاري عليها</a:t>
            </a:r>
            <a:r>
              <a:rPr lang="ar-SA" sz="2800" b="1" dirty="0" smtClean="0">
                <a:ln>
                  <a:solidFill>
                    <a:sysClr val="windowText" lastClr="000000"/>
                  </a:solidFill>
                </a:ln>
                <a:solidFill>
                  <a:schemeClr val="tx1"/>
                </a:solidFill>
              </a:rPr>
              <a:t>. ويجب أن يكون النشاط الذي يقوم </a:t>
            </a:r>
            <a:r>
              <a:rPr lang="ar-SA" sz="2800" b="1" dirty="0" err="1" smtClean="0">
                <a:ln>
                  <a:solidFill>
                    <a:sysClr val="windowText" lastClr="000000"/>
                  </a:solidFill>
                </a:ln>
                <a:solidFill>
                  <a:schemeClr val="tx1"/>
                </a:solidFill>
              </a:rPr>
              <a:t>به</a:t>
            </a:r>
            <a:r>
              <a:rPr lang="ar-SA" sz="2800" b="1" dirty="0" smtClean="0">
                <a:ln>
                  <a:solidFill>
                    <a:sysClr val="windowText" lastClr="000000"/>
                  </a:solidFill>
                </a:ln>
                <a:solidFill>
                  <a:schemeClr val="tx1"/>
                </a:solidFill>
              </a:rPr>
              <a:t> المحل التجاري مشروعا فلا يوجد المحل التجاري في حالة الاتجار في النشاط غير المشروع.</a:t>
            </a:r>
            <a:endParaRPr lang="en-US" sz="2800" b="1" dirty="0" smtClean="0">
              <a:ln>
                <a:solidFill>
                  <a:sysClr val="windowText" lastClr="000000"/>
                </a:solidFill>
              </a:ln>
              <a:solidFill>
                <a:schemeClr val="tx1"/>
              </a:solidFill>
            </a:endParaRPr>
          </a:p>
          <a:p>
            <a:pPr algn="just">
              <a:defRPr/>
            </a:pPr>
            <a:endParaRPr lang="en-US" sz="2800" b="1" dirty="0">
              <a:ln>
                <a:solidFill>
                  <a:sysClr val="windowText" lastClr="000000"/>
                </a:solidFill>
              </a:ln>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4352</TotalTime>
  <Words>846</Words>
  <Application>Microsoft Office PowerPoint</Application>
  <PresentationFormat>A4 Paper (210x297 mm)‎</PresentationFormat>
  <Paragraphs>48</Paragraphs>
  <Slides>13</Slides>
  <Notes>4</Notes>
  <HiddenSlides>0</HiddenSlides>
  <MMClips>0</MMClips>
  <ScaleCrop>false</ScaleCrop>
  <HeadingPairs>
    <vt:vector size="4" baseType="variant">
      <vt:variant>
        <vt:lpstr>سمة</vt:lpstr>
      </vt:variant>
      <vt:variant>
        <vt:i4>1</vt:i4>
      </vt:variant>
      <vt:variant>
        <vt:lpstr>عناوين الشرائح</vt:lpstr>
      </vt:variant>
      <vt:variant>
        <vt:i4>13</vt:i4>
      </vt:variant>
    </vt:vector>
  </HeadingPairs>
  <TitlesOfParts>
    <vt:vector size="14" baseType="lpstr">
      <vt:lpstr>Office Theme</vt:lpstr>
      <vt:lpstr>الشريحة 1</vt:lpstr>
      <vt:lpstr>   المحاضرة العاشرة: ماهية المحل التجاري    </vt:lpstr>
      <vt:lpstr>الشريحة 3</vt:lpstr>
      <vt:lpstr>الشريحة 4</vt:lpstr>
      <vt:lpstr>الشريحة 5</vt:lpstr>
      <vt:lpstr>الشريحة 6</vt:lpstr>
      <vt:lpstr>الشريحة 7</vt:lpstr>
      <vt:lpstr>الشريحة 8</vt:lpstr>
      <vt:lpstr>الشريحة 9</vt:lpstr>
      <vt:lpstr>طبيعة المحل التجاري </vt:lpstr>
      <vt:lpstr>الشريحة 11</vt:lpstr>
      <vt:lpstr>الشريحة 12</vt:lpstr>
      <vt:lpstr>الشريحة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DELL</cp:lastModifiedBy>
  <cp:revision>377</cp:revision>
  <dcterms:created xsi:type="dcterms:W3CDTF">2009-10-14T19:14:34Z</dcterms:created>
  <dcterms:modified xsi:type="dcterms:W3CDTF">2012-11-09T18:45:05Z</dcterms:modified>
</cp:coreProperties>
</file>