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329" r:id="rId4"/>
    <p:sldId id="328" r:id="rId5"/>
    <p:sldId id="326" r:id="rId6"/>
    <p:sldId id="327" r:id="rId7"/>
    <p:sldId id="330" r:id="rId8"/>
    <p:sldId id="331" r:id="rId9"/>
    <p:sldId id="332" r:id="rId10"/>
    <p:sldId id="333" r:id="rId11"/>
    <p:sldId id="334" r:id="rId12"/>
    <p:sldId id="335" r:id="rId13"/>
    <p:sldId id="336" r:id="rId14"/>
    <p:sldId id="337" r:id="rId15"/>
    <p:sldId id="338" r:id="rId16"/>
    <p:sldId id="339" r:id="rId17"/>
    <p:sldId id="340" r:id="rId18"/>
    <p:sldId id="341" r:id="rId19"/>
    <p:sldId id="342" r:id="rId20"/>
    <p:sldId id="343" r:id="rId21"/>
    <p:sldId id="344" r:id="rId22"/>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p:scale>
          <a:sx n="70" d="100"/>
          <a:sy n="70" d="100"/>
        </p:scale>
        <p:origin x="-1218" y="-78"/>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B613DA-1D02-4F69-A3E6-F171B0D2BD31}"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41AC912F-11D0-4675-A2F5-6221AEA2A44A}">
      <dgm:prSet phldrT="[نص]"/>
      <dgm:spPr>
        <a:solidFill>
          <a:srgbClr val="FFFFCC"/>
        </a:solidFill>
      </dgm:spPr>
      <dgm:t>
        <a:bodyPr/>
        <a:lstStyle/>
        <a:p>
          <a:pPr rtl="1"/>
          <a:r>
            <a:rPr lang="ar-SA" b="1" dirty="0" smtClean="0">
              <a:ln>
                <a:solidFill>
                  <a:sysClr val="windowText" lastClr="000000"/>
                </a:solidFill>
              </a:ln>
              <a:solidFill>
                <a:srgbClr val="2D07CF"/>
              </a:solidFill>
              <a:cs typeface="AL-Mohanad Bold" pitchFamily="2" charset="-78"/>
            </a:rPr>
            <a:t>يشترط ثلاثة شروط لاعتبار الشراء بقصد البيع أو التأجير عملا تجاريا</a:t>
          </a:r>
          <a:endParaRPr lang="ar-SA" dirty="0"/>
        </a:p>
      </dgm:t>
    </dgm:pt>
    <dgm:pt modelId="{C15284C2-E220-4ECF-81D4-FAD4C016E836}" type="parTrans" cxnId="{CAA604BB-C902-4293-94A1-42616F3CEBC3}">
      <dgm:prSet/>
      <dgm:spPr/>
      <dgm:t>
        <a:bodyPr/>
        <a:lstStyle/>
        <a:p>
          <a:pPr rtl="1"/>
          <a:endParaRPr lang="ar-SA"/>
        </a:p>
      </dgm:t>
    </dgm:pt>
    <dgm:pt modelId="{949EDDF8-0412-47FF-8A6D-E8A6F4B3B575}" type="sibTrans" cxnId="{CAA604BB-C902-4293-94A1-42616F3CEBC3}">
      <dgm:prSet/>
      <dgm:spPr/>
      <dgm:t>
        <a:bodyPr/>
        <a:lstStyle/>
        <a:p>
          <a:pPr rtl="1"/>
          <a:endParaRPr lang="ar-SA"/>
        </a:p>
      </dgm:t>
    </dgm:pt>
    <dgm:pt modelId="{FA2C6F5C-B8D2-4131-9206-A6879A4741EF}">
      <dgm:prSet phldrT="[نص]"/>
      <dgm:spPr>
        <a:solidFill>
          <a:srgbClr val="FFFFCC"/>
        </a:solidFill>
      </dgm:spPr>
      <dgm:t>
        <a:bodyPr/>
        <a:lstStyle/>
        <a:p>
          <a:pPr rtl="1"/>
          <a:r>
            <a:rPr lang="ar-SA" b="1" dirty="0" smtClean="0">
              <a:ln>
                <a:solidFill>
                  <a:sysClr val="windowText" lastClr="000000"/>
                </a:solidFill>
              </a:ln>
              <a:solidFill>
                <a:schemeClr val="tx1"/>
              </a:solidFill>
              <a:cs typeface="AL-Mohanad Bold" pitchFamily="2" charset="-78"/>
            </a:rPr>
            <a:t>3- أن </a:t>
          </a:r>
          <a:r>
            <a:rPr lang="ar-SA" b="1" dirty="0" smtClean="0">
              <a:ln>
                <a:solidFill>
                  <a:sysClr val="windowText" lastClr="000000"/>
                </a:solidFill>
              </a:ln>
              <a:solidFill>
                <a:schemeClr val="tx1"/>
              </a:solidFill>
              <a:cs typeface="AL-Mohanad Bold" pitchFamily="2" charset="-78"/>
            </a:rPr>
            <a:t>يكون الشراء بقصد البيع أو التأجير</a:t>
          </a:r>
          <a:endParaRPr lang="ar-SA" dirty="0">
            <a:solidFill>
              <a:schemeClr val="tx1"/>
            </a:solidFill>
          </a:endParaRPr>
        </a:p>
      </dgm:t>
    </dgm:pt>
    <dgm:pt modelId="{CDF1BCE7-188E-408E-942D-3B0B45E6419A}" type="parTrans" cxnId="{0986E581-B8F1-471D-8614-8C5DC9C281EE}">
      <dgm:prSet/>
      <dgm:spPr/>
      <dgm:t>
        <a:bodyPr/>
        <a:lstStyle/>
        <a:p>
          <a:pPr rtl="1"/>
          <a:endParaRPr lang="ar-SA"/>
        </a:p>
      </dgm:t>
    </dgm:pt>
    <dgm:pt modelId="{9F996CFD-2B7B-4029-A44A-7D942093EE69}" type="sibTrans" cxnId="{0986E581-B8F1-471D-8614-8C5DC9C281EE}">
      <dgm:prSet/>
      <dgm:spPr/>
      <dgm:t>
        <a:bodyPr/>
        <a:lstStyle/>
        <a:p>
          <a:pPr rtl="1"/>
          <a:endParaRPr lang="ar-SA"/>
        </a:p>
      </dgm:t>
    </dgm:pt>
    <dgm:pt modelId="{543F0CE6-5198-4D8A-B1EC-044842AB3F42}">
      <dgm:prSet phldrT="[نص]"/>
      <dgm:spPr>
        <a:solidFill>
          <a:srgbClr val="FFFFCC"/>
        </a:solidFill>
      </dgm:spPr>
      <dgm:t>
        <a:bodyPr/>
        <a:lstStyle/>
        <a:p>
          <a:pPr rtl="1"/>
          <a:r>
            <a:rPr lang="ar-SA" b="1" dirty="0" smtClean="0">
              <a:ln>
                <a:solidFill>
                  <a:sysClr val="windowText" lastClr="000000"/>
                </a:solidFill>
              </a:ln>
              <a:solidFill>
                <a:schemeClr val="tx1"/>
              </a:solidFill>
              <a:cs typeface="AL-Mohanad Bold" pitchFamily="2" charset="-78"/>
            </a:rPr>
            <a:t>2- أن </a:t>
          </a:r>
          <a:r>
            <a:rPr lang="ar-SA" b="1" dirty="0" smtClean="0">
              <a:ln>
                <a:solidFill>
                  <a:sysClr val="windowText" lastClr="000000"/>
                </a:solidFill>
              </a:ln>
              <a:solidFill>
                <a:schemeClr val="tx1"/>
              </a:solidFill>
              <a:cs typeface="AL-Mohanad Bold" pitchFamily="2" charset="-78"/>
            </a:rPr>
            <a:t>يرد هذا الشراء علي منقول</a:t>
          </a:r>
          <a:endParaRPr lang="ar-SA" dirty="0">
            <a:solidFill>
              <a:schemeClr val="tx1"/>
            </a:solidFill>
          </a:endParaRPr>
        </a:p>
      </dgm:t>
    </dgm:pt>
    <dgm:pt modelId="{E82AB56D-0B2C-4B30-977D-9F1CC9A7D9F2}" type="parTrans" cxnId="{7A362B5C-BE23-4F8F-8954-3DD2471176F0}">
      <dgm:prSet/>
      <dgm:spPr/>
      <dgm:t>
        <a:bodyPr/>
        <a:lstStyle/>
        <a:p>
          <a:pPr rtl="1"/>
          <a:endParaRPr lang="ar-SA"/>
        </a:p>
      </dgm:t>
    </dgm:pt>
    <dgm:pt modelId="{C00DDEB6-F883-404D-AA84-A21353528F7A}" type="sibTrans" cxnId="{7A362B5C-BE23-4F8F-8954-3DD2471176F0}">
      <dgm:prSet/>
      <dgm:spPr/>
      <dgm:t>
        <a:bodyPr/>
        <a:lstStyle/>
        <a:p>
          <a:pPr rtl="1"/>
          <a:endParaRPr lang="ar-SA"/>
        </a:p>
      </dgm:t>
    </dgm:pt>
    <dgm:pt modelId="{E4C85E0F-3694-4539-A046-76C8DAB362E7}">
      <dgm:prSet phldrT="[نص]"/>
      <dgm:spPr>
        <a:solidFill>
          <a:srgbClr val="FFFFCC"/>
        </a:solidFill>
      </dgm:spPr>
      <dgm:t>
        <a:bodyPr/>
        <a:lstStyle/>
        <a:p>
          <a:pPr rtl="1"/>
          <a:r>
            <a:rPr lang="ar-SA" b="1" dirty="0" smtClean="0">
              <a:ln>
                <a:solidFill>
                  <a:sysClr val="windowText" lastClr="000000"/>
                </a:solidFill>
              </a:ln>
              <a:solidFill>
                <a:schemeClr val="tx1"/>
              </a:solidFill>
              <a:cs typeface="AL-Mohanad Bold" pitchFamily="2" charset="-78"/>
            </a:rPr>
            <a:t>1- أن </a:t>
          </a:r>
          <a:r>
            <a:rPr lang="ar-SA" b="1" dirty="0" smtClean="0">
              <a:ln>
                <a:solidFill>
                  <a:sysClr val="windowText" lastClr="000000"/>
                </a:solidFill>
              </a:ln>
              <a:solidFill>
                <a:schemeClr val="tx1"/>
              </a:solidFill>
              <a:cs typeface="AL-Mohanad Bold" pitchFamily="2" charset="-78"/>
            </a:rPr>
            <a:t>يوجد شراء </a:t>
          </a:r>
          <a:endParaRPr lang="ar-SA" dirty="0">
            <a:solidFill>
              <a:schemeClr val="tx1"/>
            </a:solidFill>
          </a:endParaRPr>
        </a:p>
      </dgm:t>
    </dgm:pt>
    <dgm:pt modelId="{FE573F0C-E65A-4319-BEB3-F96DC0F437FA}" type="parTrans" cxnId="{146E03BE-4E35-49BF-B17A-091176A3BF38}">
      <dgm:prSet/>
      <dgm:spPr/>
      <dgm:t>
        <a:bodyPr/>
        <a:lstStyle/>
        <a:p>
          <a:pPr rtl="1"/>
          <a:endParaRPr lang="ar-SA"/>
        </a:p>
      </dgm:t>
    </dgm:pt>
    <dgm:pt modelId="{E40757F1-2079-48FC-9117-2F5D2B059D1C}" type="sibTrans" cxnId="{146E03BE-4E35-49BF-B17A-091176A3BF38}">
      <dgm:prSet/>
      <dgm:spPr/>
      <dgm:t>
        <a:bodyPr/>
        <a:lstStyle/>
        <a:p>
          <a:pPr rtl="1"/>
          <a:endParaRPr lang="ar-SA"/>
        </a:p>
      </dgm:t>
    </dgm:pt>
    <dgm:pt modelId="{558CC576-228D-4ADD-835B-CC940CE068FA}" type="pres">
      <dgm:prSet presAssocID="{4CB613DA-1D02-4F69-A3E6-F171B0D2BD31}" presName="hierChild1" presStyleCnt="0">
        <dgm:presLayoutVars>
          <dgm:orgChart val="1"/>
          <dgm:chPref val="1"/>
          <dgm:dir/>
          <dgm:animOne val="branch"/>
          <dgm:animLvl val="lvl"/>
          <dgm:resizeHandles/>
        </dgm:presLayoutVars>
      </dgm:prSet>
      <dgm:spPr/>
      <dgm:t>
        <a:bodyPr/>
        <a:lstStyle/>
        <a:p>
          <a:pPr rtl="1"/>
          <a:endParaRPr lang="ar-SA"/>
        </a:p>
      </dgm:t>
    </dgm:pt>
    <dgm:pt modelId="{22BCE945-6DEF-4123-BB75-AECF6ACBD1D6}" type="pres">
      <dgm:prSet presAssocID="{41AC912F-11D0-4675-A2F5-6221AEA2A44A}" presName="hierRoot1" presStyleCnt="0">
        <dgm:presLayoutVars>
          <dgm:hierBranch val="init"/>
        </dgm:presLayoutVars>
      </dgm:prSet>
      <dgm:spPr/>
    </dgm:pt>
    <dgm:pt modelId="{22BC1795-D4B0-4F8D-970A-B25B9D67AB72}" type="pres">
      <dgm:prSet presAssocID="{41AC912F-11D0-4675-A2F5-6221AEA2A44A}" presName="rootComposite1" presStyleCnt="0"/>
      <dgm:spPr/>
    </dgm:pt>
    <dgm:pt modelId="{7C21AA02-33A2-4A5A-9801-18A86A60647C}" type="pres">
      <dgm:prSet presAssocID="{41AC912F-11D0-4675-A2F5-6221AEA2A44A}" presName="rootText1" presStyleLbl="node0" presStyleIdx="0" presStyleCnt="1">
        <dgm:presLayoutVars>
          <dgm:chPref val="3"/>
        </dgm:presLayoutVars>
      </dgm:prSet>
      <dgm:spPr/>
      <dgm:t>
        <a:bodyPr/>
        <a:lstStyle/>
        <a:p>
          <a:pPr rtl="1"/>
          <a:endParaRPr lang="ar-SA"/>
        </a:p>
      </dgm:t>
    </dgm:pt>
    <dgm:pt modelId="{210293A6-57C5-44E7-9A19-0F7E97000360}" type="pres">
      <dgm:prSet presAssocID="{41AC912F-11D0-4675-A2F5-6221AEA2A44A}" presName="rootConnector1" presStyleLbl="node1" presStyleIdx="0" presStyleCnt="0"/>
      <dgm:spPr/>
      <dgm:t>
        <a:bodyPr/>
        <a:lstStyle/>
        <a:p>
          <a:pPr rtl="1"/>
          <a:endParaRPr lang="ar-SA"/>
        </a:p>
      </dgm:t>
    </dgm:pt>
    <dgm:pt modelId="{564B1A1E-2948-4B41-909E-9816A3D49F33}" type="pres">
      <dgm:prSet presAssocID="{41AC912F-11D0-4675-A2F5-6221AEA2A44A}" presName="hierChild2" presStyleCnt="0"/>
      <dgm:spPr/>
    </dgm:pt>
    <dgm:pt modelId="{C4D2BE99-3BA7-4D90-B616-215647DF06D7}" type="pres">
      <dgm:prSet presAssocID="{CDF1BCE7-188E-408E-942D-3B0B45E6419A}" presName="Name37" presStyleLbl="parChTrans1D2" presStyleIdx="0" presStyleCnt="3"/>
      <dgm:spPr/>
      <dgm:t>
        <a:bodyPr/>
        <a:lstStyle/>
        <a:p>
          <a:pPr rtl="1"/>
          <a:endParaRPr lang="ar-SA"/>
        </a:p>
      </dgm:t>
    </dgm:pt>
    <dgm:pt modelId="{3E0DA111-3D8F-4D49-A66C-5F8C51AD0247}" type="pres">
      <dgm:prSet presAssocID="{FA2C6F5C-B8D2-4131-9206-A6879A4741EF}" presName="hierRoot2" presStyleCnt="0">
        <dgm:presLayoutVars>
          <dgm:hierBranch val="init"/>
        </dgm:presLayoutVars>
      </dgm:prSet>
      <dgm:spPr/>
    </dgm:pt>
    <dgm:pt modelId="{07F77B4D-ED35-4590-9169-E5A9ADAB4D6B}" type="pres">
      <dgm:prSet presAssocID="{FA2C6F5C-B8D2-4131-9206-A6879A4741EF}" presName="rootComposite" presStyleCnt="0"/>
      <dgm:spPr/>
    </dgm:pt>
    <dgm:pt modelId="{0FC853B8-DDF2-4632-91E1-1369917ADC89}" type="pres">
      <dgm:prSet presAssocID="{FA2C6F5C-B8D2-4131-9206-A6879A4741EF}" presName="rootText" presStyleLbl="node2" presStyleIdx="0" presStyleCnt="3">
        <dgm:presLayoutVars>
          <dgm:chPref val="3"/>
        </dgm:presLayoutVars>
      </dgm:prSet>
      <dgm:spPr/>
      <dgm:t>
        <a:bodyPr/>
        <a:lstStyle/>
        <a:p>
          <a:pPr rtl="1"/>
          <a:endParaRPr lang="ar-SA"/>
        </a:p>
      </dgm:t>
    </dgm:pt>
    <dgm:pt modelId="{47FB5A29-271B-44C1-A218-DAD79B97C17F}" type="pres">
      <dgm:prSet presAssocID="{FA2C6F5C-B8D2-4131-9206-A6879A4741EF}" presName="rootConnector" presStyleLbl="node2" presStyleIdx="0" presStyleCnt="3"/>
      <dgm:spPr/>
      <dgm:t>
        <a:bodyPr/>
        <a:lstStyle/>
        <a:p>
          <a:pPr rtl="1"/>
          <a:endParaRPr lang="ar-SA"/>
        </a:p>
      </dgm:t>
    </dgm:pt>
    <dgm:pt modelId="{884596B9-B492-4F5A-A33C-81C40C6CE567}" type="pres">
      <dgm:prSet presAssocID="{FA2C6F5C-B8D2-4131-9206-A6879A4741EF}" presName="hierChild4" presStyleCnt="0"/>
      <dgm:spPr/>
    </dgm:pt>
    <dgm:pt modelId="{2F15CF2B-5BEB-413E-A91C-604006476BB7}" type="pres">
      <dgm:prSet presAssocID="{FA2C6F5C-B8D2-4131-9206-A6879A4741EF}" presName="hierChild5" presStyleCnt="0"/>
      <dgm:spPr/>
    </dgm:pt>
    <dgm:pt modelId="{199FFDDE-14ED-4B02-9311-36C49CA6AD95}" type="pres">
      <dgm:prSet presAssocID="{E82AB56D-0B2C-4B30-977D-9F1CC9A7D9F2}" presName="Name37" presStyleLbl="parChTrans1D2" presStyleIdx="1" presStyleCnt="3"/>
      <dgm:spPr/>
      <dgm:t>
        <a:bodyPr/>
        <a:lstStyle/>
        <a:p>
          <a:pPr rtl="1"/>
          <a:endParaRPr lang="ar-SA"/>
        </a:p>
      </dgm:t>
    </dgm:pt>
    <dgm:pt modelId="{FBEECE79-69B8-4052-BEFC-90A4211DE6C4}" type="pres">
      <dgm:prSet presAssocID="{543F0CE6-5198-4D8A-B1EC-044842AB3F42}" presName="hierRoot2" presStyleCnt="0">
        <dgm:presLayoutVars>
          <dgm:hierBranch val="init"/>
        </dgm:presLayoutVars>
      </dgm:prSet>
      <dgm:spPr/>
    </dgm:pt>
    <dgm:pt modelId="{9B52FBC3-FCDF-4A8C-B9E9-632A73CD016A}" type="pres">
      <dgm:prSet presAssocID="{543F0CE6-5198-4D8A-B1EC-044842AB3F42}" presName="rootComposite" presStyleCnt="0"/>
      <dgm:spPr/>
    </dgm:pt>
    <dgm:pt modelId="{FD0B6989-8D39-423C-A079-32CB6040B1E8}" type="pres">
      <dgm:prSet presAssocID="{543F0CE6-5198-4D8A-B1EC-044842AB3F42}" presName="rootText" presStyleLbl="node2" presStyleIdx="1" presStyleCnt="3">
        <dgm:presLayoutVars>
          <dgm:chPref val="3"/>
        </dgm:presLayoutVars>
      </dgm:prSet>
      <dgm:spPr/>
      <dgm:t>
        <a:bodyPr/>
        <a:lstStyle/>
        <a:p>
          <a:pPr rtl="1"/>
          <a:endParaRPr lang="ar-SA"/>
        </a:p>
      </dgm:t>
    </dgm:pt>
    <dgm:pt modelId="{BEC5617F-BADC-4B30-8718-98F2692DF8BE}" type="pres">
      <dgm:prSet presAssocID="{543F0CE6-5198-4D8A-B1EC-044842AB3F42}" presName="rootConnector" presStyleLbl="node2" presStyleIdx="1" presStyleCnt="3"/>
      <dgm:spPr/>
      <dgm:t>
        <a:bodyPr/>
        <a:lstStyle/>
        <a:p>
          <a:pPr rtl="1"/>
          <a:endParaRPr lang="ar-SA"/>
        </a:p>
      </dgm:t>
    </dgm:pt>
    <dgm:pt modelId="{6523A1FC-D247-498F-B3CC-BC7F53F47081}" type="pres">
      <dgm:prSet presAssocID="{543F0CE6-5198-4D8A-B1EC-044842AB3F42}" presName="hierChild4" presStyleCnt="0"/>
      <dgm:spPr/>
    </dgm:pt>
    <dgm:pt modelId="{9334179B-4F8E-478C-AFD3-DB1FFF4A4A75}" type="pres">
      <dgm:prSet presAssocID="{543F0CE6-5198-4D8A-B1EC-044842AB3F42}" presName="hierChild5" presStyleCnt="0"/>
      <dgm:spPr/>
    </dgm:pt>
    <dgm:pt modelId="{02D37EF1-7B16-4409-94DC-7A7CAB30F00F}" type="pres">
      <dgm:prSet presAssocID="{FE573F0C-E65A-4319-BEB3-F96DC0F437FA}" presName="Name37" presStyleLbl="parChTrans1D2" presStyleIdx="2" presStyleCnt="3"/>
      <dgm:spPr/>
      <dgm:t>
        <a:bodyPr/>
        <a:lstStyle/>
        <a:p>
          <a:pPr rtl="1"/>
          <a:endParaRPr lang="ar-SA"/>
        </a:p>
      </dgm:t>
    </dgm:pt>
    <dgm:pt modelId="{D902FB23-1B19-4FFC-A6E4-5ACFEC7D24D1}" type="pres">
      <dgm:prSet presAssocID="{E4C85E0F-3694-4539-A046-76C8DAB362E7}" presName="hierRoot2" presStyleCnt="0">
        <dgm:presLayoutVars>
          <dgm:hierBranch val="init"/>
        </dgm:presLayoutVars>
      </dgm:prSet>
      <dgm:spPr/>
    </dgm:pt>
    <dgm:pt modelId="{AB6C75F5-616A-40EF-B80B-21150FDD47CB}" type="pres">
      <dgm:prSet presAssocID="{E4C85E0F-3694-4539-A046-76C8DAB362E7}" presName="rootComposite" presStyleCnt="0"/>
      <dgm:spPr/>
    </dgm:pt>
    <dgm:pt modelId="{8C369FBC-36C2-46E1-A636-C4D44CCC9C20}" type="pres">
      <dgm:prSet presAssocID="{E4C85E0F-3694-4539-A046-76C8DAB362E7}" presName="rootText" presStyleLbl="node2" presStyleIdx="2" presStyleCnt="3">
        <dgm:presLayoutVars>
          <dgm:chPref val="3"/>
        </dgm:presLayoutVars>
      </dgm:prSet>
      <dgm:spPr/>
      <dgm:t>
        <a:bodyPr/>
        <a:lstStyle/>
        <a:p>
          <a:pPr rtl="1"/>
          <a:endParaRPr lang="ar-SA"/>
        </a:p>
      </dgm:t>
    </dgm:pt>
    <dgm:pt modelId="{A5A424CD-DB27-48E2-A819-E289DFF5ED08}" type="pres">
      <dgm:prSet presAssocID="{E4C85E0F-3694-4539-A046-76C8DAB362E7}" presName="rootConnector" presStyleLbl="node2" presStyleIdx="2" presStyleCnt="3"/>
      <dgm:spPr/>
      <dgm:t>
        <a:bodyPr/>
        <a:lstStyle/>
        <a:p>
          <a:pPr rtl="1"/>
          <a:endParaRPr lang="ar-SA"/>
        </a:p>
      </dgm:t>
    </dgm:pt>
    <dgm:pt modelId="{2D44D737-376F-4F6F-80D5-92E16F024669}" type="pres">
      <dgm:prSet presAssocID="{E4C85E0F-3694-4539-A046-76C8DAB362E7}" presName="hierChild4" presStyleCnt="0"/>
      <dgm:spPr/>
    </dgm:pt>
    <dgm:pt modelId="{4AC9A3BB-2642-482C-B201-39950BE934F8}" type="pres">
      <dgm:prSet presAssocID="{E4C85E0F-3694-4539-A046-76C8DAB362E7}" presName="hierChild5" presStyleCnt="0"/>
      <dgm:spPr/>
    </dgm:pt>
    <dgm:pt modelId="{71A1BB8A-5A8A-44BF-BE95-87E657F78E6C}" type="pres">
      <dgm:prSet presAssocID="{41AC912F-11D0-4675-A2F5-6221AEA2A44A}" presName="hierChild3" presStyleCnt="0"/>
      <dgm:spPr/>
    </dgm:pt>
  </dgm:ptLst>
  <dgm:cxnLst>
    <dgm:cxn modelId="{AC5E2F33-6267-4496-A277-63EAF5B9D435}" type="presOf" srcId="{FA2C6F5C-B8D2-4131-9206-A6879A4741EF}" destId="{0FC853B8-DDF2-4632-91E1-1369917ADC89}" srcOrd="0" destOrd="0" presId="urn:microsoft.com/office/officeart/2005/8/layout/orgChart1"/>
    <dgm:cxn modelId="{1D1C5E8E-0F34-47A9-BA32-0BEB34030FB0}" type="presOf" srcId="{CDF1BCE7-188E-408E-942D-3B0B45E6419A}" destId="{C4D2BE99-3BA7-4D90-B616-215647DF06D7}" srcOrd="0" destOrd="0" presId="urn:microsoft.com/office/officeart/2005/8/layout/orgChart1"/>
    <dgm:cxn modelId="{A253B1CF-B67E-44B6-A71E-1EBF98049A79}" type="presOf" srcId="{FE573F0C-E65A-4319-BEB3-F96DC0F437FA}" destId="{02D37EF1-7B16-4409-94DC-7A7CAB30F00F}" srcOrd="0" destOrd="0" presId="urn:microsoft.com/office/officeart/2005/8/layout/orgChart1"/>
    <dgm:cxn modelId="{777A1599-60B8-4C31-B618-87242BDFFF2D}" type="presOf" srcId="{543F0CE6-5198-4D8A-B1EC-044842AB3F42}" destId="{FD0B6989-8D39-423C-A079-32CB6040B1E8}" srcOrd="0" destOrd="0" presId="urn:microsoft.com/office/officeart/2005/8/layout/orgChart1"/>
    <dgm:cxn modelId="{9FDF2F50-B2C1-48D6-A9C3-29B3F258E7CF}" type="presOf" srcId="{41AC912F-11D0-4675-A2F5-6221AEA2A44A}" destId="{7C21AA02-33A2-4A5A-9801-18A86A60647C}" srcOrd="0" destOrd="0" presId="urn:microsoft.com/office/officeart/2005/8/layout/orgChart1"/>
    <dgm:cxn modelId="{279D21A3-9DB5-4C94-A240-F95AB4B3FCBC}" type="presOf" srcId="{4CB613DA-1D02-4F69-A3E6-F171B0D2BD31}" destId="{558CC576-228D-4ADD-835B-CC940CE068FA}" srcOrd="0" destOrd="0" presId="urn:microsoft.com/office/officeart/2005/8/layout/orgChart1"/>
    <dgm:cxn modelId="{14811D0E-139A-459D-91CC-931BA134C8DA}" type="presOf" srcId="{41AC912F-11D0-4675-A2F5-6221AEA2A44A}" destId="{210293A6-57C5-44E7-9A19-0F7E97000360}" srcOrd="1" destOrd="0" presId="urn:microsoft.com/office/officeart/2005/8/layout/orgChart1"/>
    <dgm:cxn modelId="{6F13AEE5-954B-4F89-ACBC-1B88E11540DB}" type="presOf" srcId="{543F0CE6-5198-4D8A-B1EC-044842AB3F42}" destId="{BEC5617F-BADC-4B30-8718-98F2692DF8BE}" srcOrd="1" destOrd="0" presId="urn:microsoft.com/office/officeart/2005/8/layout/orgChart1"/>
    <dgm:cxn modelId="{A125FA58-5889-437A-BAD1-479957F463F9}" type="presOf" srcId="{FA2C6F5C-B8D2-4131-9206-A6879A4741EF}" destId="{47FB5A29-271B-44C1-A218-DAD79B97C17F}" srcOrd="1" destOrd="0" presId="urn:microsoft.com/office/officeart/2005/8/layout/orgChart1"/>
    <dgm:cxn modelId="{7A362B5C-BE23-4F8F-8954-3DD2471176F0}" srcId="{41AC912F-11D0-4675-A2F5-6221AEA2A44A}" destId="{543F0CE6-5198-4D8A-B1EC-044842AB3F42}" srcOrd="1" destOrd="0" parTransId="{E82AB56D-0B2C-4B30-977D-9F1CC9A7D9F2}" sibTransId="{C00DDEB6-F883-404D-AA84-A21353528F7A}"/>
    <dgm:cxn modelId="{0986E581-B8F1-471D-8614-8C5DC9C281EE}" srcId="{41AC912F-11D0-4675-A2F5-6221AEA2A44A}" destId="{FA2C6F5C-B8D2-4131-9206-A6879A4741EF}" srcOrd="0" destOrd="0" parTransId="{CDF1BCE7-188E-408E-942D-3B0B45E6419A}" sibTransId="{9F996CFD-2B7B-4029-A44A-7D942093EE69}"/>
    <dgm:cxn modelId="{6103377F-F752-4279-85F7-A97207F3879F}" type="presOf" srcId="{E82AB56D-0B2C-4B30-977D-9F1CC9A7D9F2}" destId="{199FFDDE-14ED-4B02-9311-36C49CA6AD95}" srcOrd="0" destOrd="0" presId="urn:microsoft.com/office/officeart/2005/8/layout/orgChart1"/>
    <dgm:cxn modelId="{0E7800E4-87BE-4768-A78A-AFFB75A4DAF4}" type="presOf" srcId="{E4C85E0F-3694-4539-A046-76C8DAB362E7}" destId="{8C369FBC-36C2-46E1-A636-C4D44CCC9C20}" srcOrd="0" destOrd="0" presId="urn:microsoft.com/office/officeart/2005/8/layout/orgChart1"/>
    <dgm:cxn modelId="{CAA604BB-C902-4293-94A1-42616F3CEBC3}" srcId="{4CB613DA-1D02-4F69-A3E6-F171B0D2BD31}" destId="{41AC912F-11D0-4675-A2F5-6221AEA2A44A}" srcOrd="0" destOrd="0" parTransId="{C15284C2-E220-4ECF-81D4-FAD4C016E836}" sibTransId="{949EDDF8-0412-47FF-8A6D-E8A6F4B3B575}"/>
    <dgm:cxn modelId="{146E03BE-4E35-49BF-B17A-091176A3BF38}" srcId="{41AC912F-11D0-4675-A2F5-6221AEA2A44A}" destId="{E4C85E0F-3694-4539-A046-76C8DAB362E7}" srcOrd="2" destOrd="0" parTransId="{FE573F0C-E65A-4319-BEB3-F96DC0F437FA}" sibTransId="{E40757F1-2079-48FC-9117-2F5D2B059D1C}"/>
    <dgm:cxn modelId="{4462396B-8725-466B-A135-742E142A3816}" type="presOf" srcId="{E4C85E0F-3694-4539-A046-76C8DAB362E7}" destId="{A5A424CD-DB27-48E2-A819-E289DFF5ED08}" srcOrd="1" destOrd="0" presId="urn:microsoft.com/office/officeart/2005/8/layout/orgChart1"/>
    <dgm:cxn modelId="{3E68E89E-E5DC-4092-B28A-39E261AA6728}" type="presParOf" srcId="{558CC576-228D-4ADD-835B-CC940CE068FA}" destId="{22BCE945-6DEF-4123-BB75-AECF6ACBD1D6}" srcOrd="0" destOrd="0" presId="urn:microsoft.com/office/officeart/2005/8/layout/orgChart1"/>
    <dgm:cxn modelId="{06EFC694-C32D-45B3-B57B-2E8D766D219B}" type="presParOf" srcId="{22BCE945-6DEF-4123-BB75-AECF6ACBD1D6}" destId="{22BC1795-D4B0-4F8D-970A-B25B9D67AB72}" srcOrd="0" destOrd="0" presId="urn:microsoft.com/office/officeart/2005/8/layout/orgChart1"/>
    <dgm:cxn modelId="{B0FBBD71-1693-4989-87B5-804E34EC6027}" type="presParOf" srcId="{22BC1795-D4B0-4F8D-970A-B25B9D67AB72}" destId="{7C21AA02-33A2-4A5A-9801-18A86A60647C}" srcOrd="0" destOrd="0" presId="urn:microsoft.com/office/officeart/2005/8/layout/orgChart1"/>
    <dgm:cxn modelId="{C86FE4E3-E2E6-4CD5-BA58-2FD651C334A9}" type="presParOf" srcId="{22BC1795-D4B0-4F8D-970A-B25B9D67AB72}" destId="{210293A6-57C5-44E7-9A19-0F7E97000360}" srcOrd="1" destOrd="0" presId="urn:microsoft.com/office/officeart/2005/8/layout/orgChart1"/>
    <dgm:cxn modelId="{002B102D-8C1F-4E56-BDF5-321653540CDC}" type="presParOf" srcId="{22BCE945-6DEF-4123-BB75-AECF6ACBD1D6}" destId="{564B1A1E-2948-4B41-909E-9816A3D49F33}" srcOrd="1" destOrd="0" presId="urn:microsoft.com/office/officeart/2005/8/layout/orgChart1"/>
    <dgm:cxn modelId="{53B01441-F61A-41B1-873E-42297E99068D}" type="presParOf" srcId="{564B1A1E-2948-4B41-909E-9816A3D49F33}" destId="{C4D2BE99-3BA7-4D90-B616-215647DF06D7}" srcOrd="0" destOrd="0" presId="urn:microsoft.com/office/officeart/2005/8/layout/orgChart1"/>
    <dgm:cxn modelId="{2CF25246-7736-4A0C-9792-AA589861078C}" type="presParOf" srcId="{564B1A1E-2948-4B41-909E-9816A3D49F33}" destId="{3E0DA111-3D8F-4D49-A66C-5F8C51AD0247}" srcOrd="1" destOrd="0" presId="urn:microsoft.com/office/officeart/2005/8/layout/orgChart1"/>
    <dgm:cxn modelId="{BDB6459A-89BD-4F62-9946-A53EF96E6B99}" type="presParOf" srcId="{3E0DA111-3D8F-4D49-A66C-5F8C51AD0247}" destId="{07F77B4D-ED35-4590-9169-E5A9ADAB4D6B}" srcOrd="0" destOrd="0" presId="urn:microsoft.com/office/officeart/2005/8/layout/orgChart1"/>
    <dgm:cxn modelId="{0846C837-D36B-4F28-894C-1FF862AB3299}" type="presParOf" srcId="{07F77B4D-ED35-4590-9169-E5A9ADAB4D6B}" destId="{0FC853B8-DDF2-4632-91E1-1369917ADC89}" srcOrd="0" destOrd="0" presId="urn:microsoft.com/office/officeart/2005/8/layout/orgChart1"/>
    <dgm:cxn modelId="{5AD25E92-4BD2-490E-9DC8-CE0C2A46F314}" type="presParOf" srcId="{07F77B4D-ED35-4590-9169-E5A9ADAB4D6B}" destId="{47FB5A29-271B-44C1-A218-DAD79B97C17F}" srcOrd="1" destOrd="0" presId="urn:microsoft.com/office/officeart/2005/8/layout/orgChart1"/>
    <dgm:cxn modelId="{D0BF21F4-DFB1-47D1-90FA-D94E2885E644}" type="presParOf" srcId="{3E0DA111-3D8F-4D49-A66C-5F8C51AD0247}" destId="{884596B9-B492-4F5A-A33C-81C40C6CE567}" srcOrd="1" destOrd="0" presId="urn:microsoft.com/office/officeart/2005/8/layout/orgChart1"/>
    <dgm:cxn modelId="{297B12F9-7276-438D-A14B-AC78AF502FEA}" type="presParOf" srcId="{3E0DA111-3D8F-4D49-A66C-5F8C51AD0247}" destId="{2F15CF2B-5BEB-413E-A91C-604006476BB7}" srcOrd="2" destOrd="0" presId="urn:microsoft.com/office/officeart/2005/8/layout/orgChart1"/>
    <dgm:cxn modelId="{6A2F08FA-C185-458A-9679-827B00622EA7}" type="presParOf" srcId="{564B1A1E-2948-4B41-909E-9816A3D49F33}" destId="{199FFDDE-14ED-4B02-9311-36C49CA6AD95}" srcOrd="2" destOrd="0" presId="urn:microsoft.com/office/officeart/2005/8/layout/orgChart1"/>
    <dgm:cxn modelId="{A8585B7F-09B2-495A-89AC-27AC0CAD2B9D}" type="presParOf" srcId="{564B1A1E-2948-4B41-909E-9816A3D49F33}" destId="{FBEECE79-69B8-4052-BEFC-90A4211DE6C4}" srcOrd="3" destOrd="0" presId="urn:microsoft.com/office/officeart/2005/8/layout/orgChart1"/>
    <dgm:cxn modelId="{8F2D7CF3-E77E-49AC-AC4F-8211C06086F6}" type="presParOf" srcId="{FBEECE79-69B8-4052-BEFC-90A4211DE6C4}" destId="{9B52FBC3-FCDF-4A8C-B9E9-632A73CD016A}" srcOrd="0" destOrd="0" presId="urn:microsoft.com/office/officeart/2005/8/layout/orgChart1"/>
    <dgm:cxn modelId="{FC2AD24A-C620-4908-AFEF-89A996091C14}" type="presParOf" srcId="{9B52FBC3-FCDF-4A8C-B9E9-632A73CD016A}" destId="{FD0B6989-8D39-423C-A079-32CB6040B1E8}" srcOrd="0" destOrd="0" presId="urn:microsoft.com/office/officeart/2005/8/layout/orgChart1"/>
    <dgm:cxn modelId="{D9555ADC-5C05-4390-A2C3-0DB351916562}" type="presParOf" srcId="{9B52FBC3-FCDF-4A8C-B9E9-632A73CD016A}" destId="{BEC5617F-BADC-4B30-8718-98F2692DF8BE}" srcOrd="1" destOrd="0" presId="urn:microsoft.com/office/officeart/2005/8/layout/orgChart1"/>
    <dgm:cxn modelId="{38F67CEA-D956-4DDD-954A-DEBC6AB68828}" type="presParOf" srcId="{FBEECE79-69B8-4052-BEFC-90A4211DE6C4}" destId="{6523A1FC-D247-498F-B3CC-BC7F53F47081}" srcOrd="1" destOrd="0" presId="urn:microsoft.com/office/officeart/2005/8/layout/orgChart1"/>
    <dgm:cxn modelId="{96A0E4B2-BCA3-4E51-B078-74BD074168DE}" type="presParOf" srcId="{FBEECE79-69B8-4052-BEFC-90A4211DE6C4}" destId="{9334179B-4F8E-478C-AFD3-DB1FFF4A4A75}" srcOrd="2" destOrd="0" presId="urn:microsoft.com/office/officeart/2005/8/layout/orgChart1"/>
    <dgm:cxn modelId="{53C83618-DBE0-48E1-A18E-44267F0364CA}" type="presParOf" srcId="{564B1A1E-2948-4B41-909E-9816A3D49F33}" destId="{02D37EF1-7B16-4409-94DC-7A7CAB30F00F}" srcOrd="4" destOrd="0" presId="urn:microsoft.com/office/officeart/2005/8/layout/orgChart1"/>
    <dgm:cxn modelId="{A4357D60-5CB0-486B-8302-0F2E24DC934C}" type="presParOf" srcId="{564B1A1E-2948-4B41-909E-9816A3D49F33}" destId="{D902FB23-1B19-4FFC-A6E4-5ACFEC7D24D1}" srcOrd="5" destOrd="0" presId="urn:microsoft.com/office/officeart/2005/8/layout/orgChart1"/>
    <dgm:cxn modelId="{1CF32DB2-6065-478D-9FD2-DF68E6CFF516}" type="presParOf" srcId="{D902FB23-1B19-4FFC-A6E4-5ACFEC7D24D1}" destId="{AB6C75F5-616A-40EF-B80B-21150FDD47CB}" srcOrd="0" destOrd="0" presId="urn:microsoft.com/office/officeart/2005/8/layout/orgChart1"/>
    <dgm:cxn modelId="{E89D2B5B-CC27-4F31-AF51-11F457C746F0}" type="presParOf" srcId="{AB6C75F5-616A-40EF-B80B-21150FDD47CB}" destId="{8C369FBC-36C2-46E1-A636-C4D44CCC9C20}" srcOrd="0" destOrd="0" presId="urn:microsoft.com/office/officeart/2005/8/layout/orgChart1"/>
    <dgm:cxn modelId="{3BDA0B17-0482-4F69-8E0E-F89DB33160D7}" type="presParOf" srcId="{AB6C75F5-616A-40EF-B80B-21150FDD47CB}" destId="{A5A424CD-DB27-48E2-A819-E289DFF5ED08}" srcOrd="1" destOrd="0" presId="urn:microsoft.com/office/officeart/2005/8/layout/orgChart1"/>
    <dgm:cxn modelId="{3144FD69-57E4-4D18-B1DE-9728E07FBA5D}" type="presParOf" srcId="{D902FB23-1B19-4FFC-A6E4-5ACFEC7D24D1}" destId="{2D44D737-376F-4F6F-80D5-92E16F024669}" srcOrd="1" destOrd="0" presId="urn:microsoft.com/office/officeart/2005/8/layout/orgChart1"/>
    <dgm:cxn modelId="{C75CBFBD-38C5-449D-9210-C227966A91A9}" type="presParOf" srcId="{D902FB23-1B19-4FFC-A6E4-5ACFEC7D24D1}" destId="{4AC9A3BB-2642-482C-B201-39950BE934F8}" srcOrd="2" destOrd="0" presId="urn:microsoft.com/office/officeart/2005/8/layout/orgChart1"/>
    <dgm:cxn modelId="{3D80D7AA-8B09-4CD0-A4E7-CE67FC138B69}" type="presParOf" srcId="{22BCE945-6DEF-4123-BB75-AECF6ACBD1D6}" destId="{71A1BB8A-5A8A-44BF-BE95-87E657F78E6C}"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9/17/2012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xmlns=""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61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005337E6-69E7-44BE-B6B1-A2C04265E3EB}" type="slidenum">
              <a:rPr lang="ar-SA" smtClean="0">
                <a:ea typeface="Majalla UI"/>
                <a:cs typeface="Majalla UI"/>
              </a:rPr>
              <a:pPr fontAlgn="base">
                <a:spcBef>
                  <a:spcPct val="0"/>
                </a:spcBef>
                <a:spcAft>
                  <a:spcPct val="0"/>
                </a:spcAft>
              </a:pPr>
              <a:t>4</a:t>
            </a:fld>
            <a:endParaRPr lang="ar-SA" smtClean="0">
              <a:ea typeface="Majalla UI"/>
              <a:cs typeface="Majalla U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841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5490D37F-41E8-4CAD-8678-5B092CD03415}" type="slidenum">
              <a:rPr lang="ar-SA" smtClean="0">
                <a:ea typeface="Majalla UI"/>
                <a:cs typeface="Majalla UI"/>
              </a:rPr>
              <a:pPr fontAlgn="base">
                <a:spcBef>
                  <a:spcPct val="0"/>
                </a:spcBef>
                <a:spcAft>
                  <a:spcPct val="0"/>
                </a:spcAft>
              </a:pPr>
              <a:t>17</a:t>
            </a:fld>
            <a:endParaRPr lang="ar-SA" smtClean="0">
              <a:ea typeface="Majalla UI"/>
              <a:cs typeface="Majalla U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90467"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AE80484-D54A-4379-B424-EEDA272FACC8}" type="slidenum">
              <a:rPr lang="ar-SA">
                <a:solidFill>
                  <a:prstClr val="black"/>
                </a:solidFill>
                <a:latin typeface="Calibri" pitchFamily="34" charset="0"/>
                <a:cs typeface="Majalla UI"/>
              </a:rPr>
              <a:pPr eaLnBrk="1" hangingPunct="1"/>
              <a:t>18</a:t>
            </a:fld>
            <a:endParaRPr lang="ar-SA">
              <a:solidFill>
                <a:prstClr val="black"/>
              </a:solidFill>
              <a:latin typeface="Calibri" pitchFamily="34" charset="0"/>
              <a:cs typeface="Majalla U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91491"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EF91B4B-FD77-4154-A8C1-5A56A7CA8FFE}" type="slidenum">
              <a:rPr lang="ar-SA">
                <a:solidFill>
                  <a:prstClr val="black"/>
                </a:solidFill>
                <a:latin typeface="Calibri" pitchFamily="34" charset="0"/>
                <a:cs typeface="Majalla UI"/>
              </a:rPr>
              <a:pPr eaLnBrk="1" hangingPunct="1"/>
              <a:t>19</a:t>
            </a:fld>
            <a:endParaRPr lang="ar-SA">
              <a:solidFill>
                <a:prstClr val="black"/>
              </a:solidFill>
              <a:latin typeface="Calibri" pitchFamily="34" charset="0"/>
              <a:cs typeface="Majalla U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92515" name="عنصر نائب للملاحظات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EFD0442D-0418-4852-94C3-D250286CD413}" type="slidenum">
              <a:rPr lang="ar-SA" smtClean="0">
                <a:latin typeface="Calibri" pitchFamily="34" charset="0"/>
                <a:ea typeface="Majalla UI"/>
                <a:cs typeface="Majalla UI"/>
              </a:rPr>
              <a:pPr eaLnBrk="1" fontAlgn="base" hangingPunct="1">
                <a:spcBef>
                  <a:spcPct val="0"/>
                </a:spcBef>
                <a:spcAft>
                  <a:spcPct val="0"/>
                </a:spcAft>
              </a:pPr>
              <a:t>20</a:t>
            </a:fld>
            <a:endParaRPr lang="ar-SA" smtClean="0">
              <a:latin typeface="Calibri" pitchFamily="34" charset="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pPr>
              <a:defRPr/>
            </a:pPr>
            <a:fld id="{CC3E2321-BEA1-483A-B63E-43351015782E}" type="slidenum">
              <a:rPr lang="ar-SA" smtClean="0"/>
              <a:pPr>
                <a:defRPr/>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920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908C2EF9-FEB9-44AD-9DD9-03F59834E3C4}" type="slidenum">
              <a:rPr lang="ar-SA" smtClean="0">
                <a:ea typeface="Majalla UI"/>
                <a:cs typeface="Majalla UI"/>
              </a:rPr>
              <a:pPr fontAlgn="base">
                <a:spcBef>
                  <a:spcPct val="0"/>
                </a:spcBef>
                <a:spcAft>
                  <a:spcPct val="0"/>
                </a:spcAft>
              </a:pPr>
              <a:t>8</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022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94C111E2-B1A3-4886-8942-C6CFB9B6584A}"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125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B79D7399-145B-4356-A3CC-7ECAEB8B8F1C}" type="slidenum">
              <a:rPr lang="ar-SA" smtClean="0">
                <a:ea typeface="Majalla UI"/>
                <a:cs typeface="Majalla UI"/>
              </a:rPr>
              <a:pPr fontAlgn="base">
                <a:spcBef>
                  <a:spcPct val="0"/>
                </a:spcBef>
                <a:spcAft>
                  <a:spcPct val="0"/>
                </a:spcAft>
              </a:pPr>
              <a:t>10</a:t>
            </a:fld>
            <a:endParaRPr lang="ar-SA" smtClean="0">
              <a:ea typeface="Majalla UI"/>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432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A129DCB9-C7CA-4CAE-B5FA-741C767B5160}" type="slidenum">
              <a:rPr lang="ar-SA" smtClean="0">
                <a:ea typeface="Majalla UI"/>
                <a:cs typeface="Majalla UI"/>
              </a:rPr>
              <a:pPr fontAlgn="base">
                <a:spcBef>
                  <a:spcPct val="0"/>
                </a:spcBef>
                <a:spcAft>
                  <a:spcPct val="0"/>
                </a:spcAft>
              </a:pPr>
              <a:t>13</a:t>
            </a:fld>
            <a:endParaRPr lang="ar-SA" smtClean="0">
              <a:ea typeface="Majalla UI"/>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53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058C9F50-2C24-4F80-B143-AF95C9AF48AF}" type="slidenum">
              <a:rPr lang="ar-SA" smtClean="0">
                <a:ea typeface="Majalla UI"/>
                <a:cs typeface="Majalla UI"/>
              </a:rPr>
              <a:pPr fontAlgn="base">
                <a:spcBef>
                  <a:spcPct val="0"/>
                </a:spcBef>
                <a:spcAft>
                  <a:spcPct val="0"/>
                </a:spcAft>
              </a:pPr>
              <a:t>14</a:t>
            </a:fld>
            <a:endParaRPr lang="ar-SA" smtClean="0">
              <a:ea typeface="Majalla UI"/>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637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6DA55223-523B-4EB5-8DCA-0EC76A5D0491}" type="slidenum">
              <a:rPr lang="ar-SA" smtClean="0">
                <a:ea typeface="Majalla UI"/>
                <a:cs typeface="Majalla UI"/>
              </a:rPr>
              <a:pPr fontAlgn="base">
                <a:spcBef>
                  <a:spcPct val="0"/>
                </a:spcBef>
                <a:spcAft>
                  <a:spcPct val="0"/>
                </a:spcAft>
              </a:pPr>
              <a:t>15</a:t>
            </a:fld>
            <a:endParaRPr lang="ar-SA" smtClean="0">
              <a:ea typeface="Majalla UI"/>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8739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3CEE24BB-553E-4229-AB20-7BAA733222EC}" type="slidenum">
              <a:rPr lang="ar-SA" smtClean="0">
                <a:ea typeface="Majalla UI"/>
                <a:cs typeface="Majalla UI"/>
              </a:rPr>
              <a:pPr fontAlgn="base">
                <a:spcBef>
                  <a:spcPct val="0"/>
                </a:spcBef>
                <a:spcAft>
                  <a:spcPct val="0"/>
                </a:spcAft>
              </a:pPr>
              <a:t>16</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0" y="2971800"/>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381232" y="428604"/>
            <a:ext cx="5030391"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chemeClr val="tx1"/>
                </a:solidFill>
                <a:cs typeface="AL-Mohanad Bold" pitchFamily="2" charset="-78"/>
              </a:rPr>
              <a:t>3-أن يكون الشراء بقصد البيع أو التأجير:</a:t>
            </a:r>
            <a:endParaRPr lang="en-US" sz="2800" b="1" dirty="0">
              <a:ln>
                <a:solidFill>
                  <a:sysClr val="windowText" lastClr="000000"/>
                </a:solidFill>
              </a:ln>
              <a:solidFill>
                <a:schemeClr val="tx1"/>
              </a:solidFill>
              <a:cs typeface="AL-Mohanad Bold" pitchFamily="2" charset="-78"/>
            </a:endParaRPr>
          </a:p>
        </p:txBody>
      </p:sp>
      <p:sp>
        <p:nvSpPr>
          <p:cNvPr id="3" name="Rectangle 3"/>
          <p:cNvSpPr txBox="1">
            <a:spLocks noRot="1" noChangeArrowheads="1"/>
          </p:cNvSpPr>
          <p:nvPr/>
        </p:nvSpPr>
        <p:spPr>
          <a:xfrm>
            <a:off x="238092" y="1714488"/>
            <a:ext cx="9358378" cy="257176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marL="971550" lvl="1" indent="-514350">
              <a:defRPr/>
            </a:pPr>
            <a:r>
              <a:rPr lang="ar-SA" sz="2800" b="1" dirty="0">
                <a:ln>
                  <a:solidFill>
                    <a:sysClr val="windowText" lastClr="000000"/>
                  </a:solidFill>
                </a:ln>
                <a:solidFill>
                  <a:schemeClr val="tx1"/>
                </a:solidFill>
                <a:cs typeface="AL-Mohanad Bold" pitchFamily="2" charset="-78"/>
              </a:rPr>
              <a:t>يجب لاعتبار شراء المنقول عملا تجاريا أن يكون بقصد إعادة بيعه</a:t>
            </a:r>
            <a:r>
              <a:rPr lang="ar-SA" sz="2800" b="1" dirty="0" smtClean="0">
                <a:ln>
                  <a:solidFill>
                    <a:sysClr val="windowText" lastClr="000000"/>
                  </a:solidFill>
                </a:ln>
                <a:solidFill>
                  <a:schemeClr val="tx1"/>
                </a:solidFill>
                <a:cs typeface="AL-Mohanad Bold" pitchFamily="2" charset="-78"/>
              </a:rPr>
              <a:t>.</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يستوي أن يباع الشيء بحالته وقت الشراء أو بعد تحويله أو صنعه.</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 العبرة بتوافر نية البيع وقت الشراء ولو لم يتم البيع فعلا.</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لا يشترط أن يسبق الشراء البيع.</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يجب أن يكون الهدف من الشراء بقصد البيع أو التأجير هو المضاربة وتحقيق الربح </a:t>
            </a:r>
            <a:r>
              <a:rPr lang="ar-SA" sz="2800" dirty="0" smtClean="0">
                <a:ln>
                  <a:solidFill>
                    <a:sysClr val="windowText" lastClr="000000"/>
                  </a:solidFill>
                </a:ln>
                <a:solidFill>
                  <a:schemeClr val="tx1"/>
                </a:solidFill>
                <a:cs typeface="AL-Mohanad Bold" pitchFamily="2" charset="-78"/>
              </a:rPr>
              <a:t>.</a:t>
            </a:r>
            <a:endParaRPr lang="en-US" sz="2800" dirty="0" smtClean="0">
              <a:ln>
                <a:solidFill>
                  <a:sysClr val="windowText" lastClr="000000"/>
                </a:solidFill>
              </a:ln>
              <a:solidFill>
                <a:schemeClr val="tx1"/>
              </a:solidFill>
              <a:cs typeface="AL-Mohanad Bold" pitchFamily="2" charset="-78"/>
            </a:endParaRPr>
          </a:p>
          <a:p>
            <a:pPr marL="514350" indent="-514350">
              <a:buFont typeface="+mj-lt"/>
              <a:buAutoNum type="arabicPeriod"/>
              <a:defRPr/>
            </a:pPr>
            <a:endParaRPr lang="en-US" sz="2800" b="1" dirty="0" smtClean="0">
              <a:ln>
                <a:solidFill>
                  <a:sysClr val="windowText" lastClr="000000"/>
                </a:solidFill>
              </a:ln>
              <a:solidFill>
                <a:schemeClr val="tx1"/>
              </a:solidFill>
              <a:cs typeface="AL-Mohanad Bold" pitchFamily="2" charset="-78"/>
            </a:endParaRPr>
          </a:p>
          <a:p>
            <a:pPr marL="514350" indent="-514350">
              <a:buFont typeface="+mj-lt"/>
              <a:buAutoNum type="arabicPeriod"/>
              <a:defRPr/>
            </a:pPr>
            <a:endParaRPr lang="en-US" sz="2800" b="1" dirty="0" smtClean="0">
              <a:ln>
                <a:solidFill>
                  <a:sysClr val="windowText" lastClr="000000"/>
                </a:solidFill>
              </a:ln>
              <a:solidFill>
                <a:schemeClr val="tx1"/>
              </a:solidFill>
              <a:cs typeface="AL-Mohanad Bold" pitchFamily="2" charset="-78"/>
            </a:endParaRPr>
          </a:p>
          <a:p>
            <a:pPr marL="514350" indent="-514350">
              <a:buFont typeface="+mj-lt"/>
              <a:buAutoNum type="arabicPeriod"/>
              <a:defRPr/>
            </a:pPr>
            <a:endParaRPr lang="en-US" sz="2800" b="1" dirty="0">
              <a:ln>
                <a:solidFill>
                  <a:sysClr val="windowText" lastClr="000000"/>
                </a:solidFill>
              </a:ln>
              <a:solidFill>
                <a:schemeClr val="tx1"/>
              </a:solidFill>
              <a:cs typeface="AL-Mohanad Bold" pitchFamily="2" charset="-78"/>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3024174" y="0"/>
            <a:ext cx="4929187" cy="725488"/>
          </a:xfrm>
          <a:solidFill>
            <a:srgbClr val="FFFFCC"/>
          </a:solidFill>
        </p:spPr>
        <p:txBody>
          <a:bodyPr/>
          <a:lstStyle/>
          <a:p>
            <a:pPr algn="ctr"/>
            <a:r>
              <a:rPr lang="ar-SA" sz="3600" b="1" dirty="0" smtClean="0">
                <a:ln>
                  <a:solidFill>
                    <a:sysClr val="windowText" lastClr="000000"/>
                  </a:solidFill>
                </a:ln>
                <a:solidFill>
                  <a:schemeClr val="tx2">
                    <a:lumMod val="10000"/>
                  </a:schemeClr>
                </a:solidFill>
                <a:latin typeface="+mn-lt"/>
                <a:ea typeface="+mn-ea"/>
                <a:cs typeface="AL-Mohanad Bold" pitchFamily="2" charset="-78"/>
              </a:rPr>
              <a:t>ثانيا: الأوراق</a:t>
            </a:r>
            <a:r>
              <a:rPr lang="ar-SA" dirty="0" smtClean="0"/>
              <a:t> </a:t>
            </a:r>
            <a:r>
              <a:rPr lang="ar-SA" sz="3600" b="1" dirty="0" smtClean="0">
                <a:ln>
                  <a:solidFill>
                    <a:sysClr val="windowText" lastClr="000000"/>
                  </a:solidFill>
                </a:ln>
                <a:solidFill>
                  <a:schemeClr val="tx2">
                    <a:lumMod val="10000"/>
                  </a:schemeClr>
                </a:solidFill>
                <a:latin typeface="+mn-lt"/>
                <a:ea typeface="+mn-ea"/>
                <a:cs typeface="AL-Mohanad Bold" pitchFamily="2" charset="-78"/>
              </a:rPr>
              <a:t>التجارية</a:t>
            </a:r>
            <a:endParaRPr lang="ar-SA" sz="3600" b="1" dirty="0">
              <a:ln>
                <a:solidFill>
                  <a:sysClr val="windowText" lastClr="000000"/>
                </a:solidFill>
              </a:ln>
              <a:solidFill>
                <a:schemeClr val="tx2">
                  <a:lumMod val="10000"/>
                </a:schemeClr>
              </a:solidFill>
              <a:latin typeface="+mn-lt"/>
              <a:ea typeface="+mn-ea"/>
              <a:cs typeface="AL-Mohanad Bold" pitchFamily="2" charset="-78"/>
            </a:endParaRPr>
          </a:p>
        </p:txBody>
      </p:sp>
      <p:sp>
        <p:nvSpPr>
          <p:cNvPr id="5" name="Rectangle 3"/>
          <p:cNvSpPr txBox="1">
            <a:spLocks noRot="1" noChangeArrowheads="1"/>
          </p:cNvSpPr>
          <p:nvPr/>
        </p:nvSpPr>
        <p:spPr>
          <a:xfrm>
            <a:off x="166654" y="928670"/>
            <a:ext cx="9572692" cy="171451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lvl="1" algn="just">
              <a:defRPr/>
            </a:pPr>
            <a:r>
              <a:rPr lang="ar-SA" sz="2800" b="1" dirty="0">
                <a:ln>
                  <a:solidFill>
                    <a:sysClr val="windowText" lastClr="000000"/>
                  </a:solidFill>
                </a:ln>
                <a:solidFill>
                  <a:schemeClr val="tx1"/>
                </a:solidFill>
                <a:cs typeface="AL-Mohanad Bold" pitchFamily="2" charset="-78"/>
              </a:rPr>
              <a:t>يمكن تعريف الأوراق التجارية بأنها محررات مكتوبة وفقا لأوضاع شكلية محددة وتتضمن بيانات معينة حددها القانون وقابلة </a:t>
            </a:r>
            <a:r>
              <a:rPr lang="ar-SA" sz="2800" b="1" dirty="0" smtClean="0">
                <a:ln>
                  <a:solidFill>
                    <a:sysClr val="windowText" lastClr="000000"/>
                  </a:solidFill>
                </a:ln>
                <a:solidFill>
                  <a:schemeClr val="tx1"/>
                </a:solidFill>
                <a:cs typeface="AL-Mohanad Bold" pitchFamily="2" charset="-78"/>
              </a:rPr>
              <a:t>للتداول </a:t>
            </a:r>
            <a:r>
              <a:rPr lang="ar-SA" sz="2800" b="1" dirty="0">
                <a:ln>
                  <a:solidFill>
                    <a:sysClr val="windowText" lastClr="000000"/>
                  </a:solidFill>
                </a:ln>
                <a:solidFill>
                  <a:schemeClr val="tx1"/>
                </a:solidFill>
                <a:cs typeface="AL-Mohanad Bold" pitchFamily="2" charset="-78"/>
              </a:rPr>
              <a:t>بالطرق التجارية وتمثل حقا موضوعه مبلغا من النقود مستحق الوفاء لدي الإطلاع أو في ميعاد معين أو قابل للتعيين .</a:t>
            </a:r>
          </a:p>
          <a:p>
            <a:pPr lvl="2" algn="just">
              <a:defRPr/>
            </a:pPr>
            <a:r>
              <a:rPr lang="ar-SA" sz="2800" b="1" dirty="0">
                <a:ln>
                  <a:solidFill>
                    <a:sysClr val="windowText" lastClr="000000"/>
                  </a:solidFill>
                </a:ln>
                <a:solidFill>
                  <a:schemeClr val="tx1"/>
                </a:solidFill>
                <a:cs typeface="AL-Mohanad Bold" pitchFamily="2" charset="-78"/>
              </a:rPr>
              <a:t>والأوراق التجارية ثلاثة </a:t>
            </a:r>
            <a:r>
              <a:rPr lang="ar-SA" sz="2800" b="1" dirty="0" smtClean="0">
                <a:ln>
                  <a:solidFill>
                    <a:sysClr val="windowText" lastClr="000000"/>
                  </a:solidFill>
                </a:ln>
                <a:solidFill>
                  <a:schemeClr val="tx1"/>
                </a:solidFill>
                <a:cs typeface="AL-Mohanad Bold" pitchFamily="2" charset="-78"/>
              </a:rPr>
              <a:t>هي:</a:t>
            </a:r>
            <a:endParaRPr lang="ar-SA" sz="2800" b="1" dirty="0">
              <a:ln>
                <a:solidFill>
                  <a:sysClr val="windowText" lastClr="000000"/>
                </a:solidFill>
              </a:ln>
              <a:solidFill>
                <a:schemeClr val="tx1"/>
              </a:solidFill>
              <a:cs typeface="AL-Mohanad Bold" pitchFamily="2" charset="-78"/>
            </a:endParaRPr>
          </a:p>
          <a:p>
            <a:pPr algn="just">
              <a:defRPr/>
            </a:pPr>
            <a:endParaRPr lang="en-US" sz="2800" dirty="0">
              <a:ln>
                <a:solidFill>
                  <a:sysClr val="windowText" lastClr="000000"/>
                </a:solidFill>
              </a:ln>
              <a:solidFill>
                <a:schemeClr val="tx1"/>
              </a:solidFill>
              <a:cs typeface="AL-Mohanad Bold" pitchFamily="2" charset="-78"/>
            </a:endParaRPr>
          </a:p>
        </p:txBody>
      </p:sp>
      <p:grpSp>
        <p:nvGrpSpPr>
          <p:cNvPr id="7" name="Organization Chart 2"/>
          <p:cNvGrpSpPr>
            <a:grpSpLocks noChangeAspect="1"/>
          </p:cNvGrpSpPr>
          <p:nvPr/>
        </p:nvGrpSpPr>
        <p:grpSpPr bwMode="auto">
          <a:xfrm>
            <a:off x="452406" y="3071926"/>
            <a:ext cx="9215502" cy="2500901"/>
            <a:chOff x="1878" y="7397"/>
            <a:chExt cx="7514" cy="1461"/>
          </a:xfrm>
          <a:solidFill>
            <a:srgbClr val="FFFFCC"/>
          </a:solidFill>
        </p:grpSpPr>
        <p:cxnSp>
          <p:nvCxnSpPr>
            <p:cNvPr id="1028" name="_s1028"/>
            <p:cNvCxnSpPr>
              <a:cxnSpLocks noChangeShapeType="1"/>
              <a:stCxn id="14" idx="0"/>
              <a:endCxn id="11" idx="2"/>
            </p:cNvCxnSpPr>
            <p:nvPr/>
          </p:nvCxnSpPr>
          <p:spPr bwMode="auto">
            <a:xfrm rot="16200000" flipV="1">
              <a:off x="6762" y="6854"/>
              <a:ext cx="376" cy="2630"/>
            </a:xfrm>
            <a:prstGeom prst="bentConnector3">
              <a:avLst>
                <a:gd name="adj1" fmla="val 50000"/>
              </a:avLst>
            </a:prstGeom>
            <a:grpFill/>
            <a:ln w="28575">
              <a:solidFill>
                <a:srgbClr val="000000"/>
              </a:solidFill>
              <a:miter lim="800000"/>
              <a:headEnd/>
              <a:tailEnd/>
            </a:ln>
          </p:spPr>
        </p:cxnSp>
        <p:cxnSp>
          <p:nvCxnSpPr>
            <p:cNvPr id="1029" name="_s1029"/>
            <p:cNvCxnSpPr>
              <a:cxnSpLocks noChangeShapeType="1"/>
              <a:stCxn id="13" idx="0"/>
              <a:endCxn id="11" idx="2"/>
            </p:cNvCxnSpPr>
            <p:nvPr/>
          </p:nvCxnSpPr>
          <p:spPr bwMode="auto">
            <a:xfrm rot="5400000" flipH="1" flipV="1">
              <a:off x="5447" y="8169"/>
              <a:ext cx="376" cy="1"/>
            </a:xfrm>
            <a:prstGeom prst="straightConnector1">
              <a:avLst/>
            </a:prstGeom>
            <a:grpFill/>
            <a:ln w="28575">
              <a:solidFill>
                <a:srgbClr val="000000"/>
              </a:solidFill>
              <a:round/>
              <a:headEnd/>
              <a:tailEnd/>
            </a:ln>
          </p:spPr>
        </p:cxnSp>
        <p:cxnSp>
          <p:nvCxnSpPr>
            <p:cNvPr id="1030" name="_s1030"/>
            <p:cNvCxnSpPr>
              <a:cxnSpLocks noChangeShapeType="1"/>
              <a:stCxn id="12" idx="0"/>
              <a:endCxn id="11" idx="2"/>
            </p:cNvCxnSpPr>
            <p:nvPr/>
          </p:nvCxnSpPr>
          <p:spPr bwMode="auto">
            <a:xfrm rot="5400000" flipH="1" flipV="1">
              <a:off x="4132" y="6854"/>
              <a:ext cx="376" cy="2630"/>
            </a:xfrm>
            <a:prstGeom prst="bentConnector3">
              <a:avLst>
                <a:gd name="adj1" fmla="val 50000"/>
              </a:avLst>
            </a:prstGeom>
            <a:grpFill/>
            <a:ln w="28575">
              <a:solidFill>
                <a:srgbClr val="000000"/>
              </a:solidFill>
              <a:miter lim="800000"/>
              <a:headEnd/>
              <a:tailEnd/>
            </a:ln>
          </p:spPr>
        </p:cxnSp>
        <p:sp>
          <p:nvSpPr>
            <p:cNvPr id="11" name="_s1031"/>
            <p:cNvSpPr>
              <a:spLocks noChangeArrowheads="1"/>
            </p:cNvSpPr>
            <p:nvPr/>
          </p:nvSpPr>
          <p:spPr bwMode="auto">
            <a:xfrm>
              <a:off x="4508" y="7397"/>
              <a:ext cx="2254" cy="584"/>
            </a:xfrm>
            <a:prstGeom prst="roundRect">
              <a:avLst>
                <a:gd name="adj" fmla="val 16667"/>
              </a:avLst>
            </a:prstGeom>
            <a:grp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effectLst/>
                  <a:latin typeface="Arial" pitchFamily="34" charset="0"/>
                  <a:ea typeface="Arial" pitchFamily="34" charset="0"/>
                  <a:cs typeface="Arial" pitchFamily="34" charset="0"/>
                </a:rPr>
                <a:t>الأوراق التجارية</a:t>
              </a:r>
              <a:endParaRPr kumimoji="0" lang="ar-SA" sz="3200" b="1" i="0" u="none" strike="noStrike" cap="none" normalizeH="0" baseline="0" dirty="0" smtClean="0">
                <a:ln>
                  <a:noFill/>
                </a:ln>
                <a:effectLst/>
                <a:latin typeface="Arial" pitchFamily="34" charset="0"/>
                <a:cs typeface="Arial" pitchFamily="34" charset="0"/>
              </a:endParaRPr>
            </a:p>
          </p:txBody>
        </p:sp>
        <p:sp>
          <p:nvSpPr>
            <p:cNvPr id="12" name="_s1032"/>
            <p:cNvSpPr>
              <a:spLocks noChangeArrowheads="1"/>
            </p:cNvSpPr>
            <p:nvPr/>
          </p:nvSpPr>
          <p:spPr bwMode="auto">
            <a:xfrm>
              <a:off x="1878" y="8357"/>
              <a:ext cx="2254" cy="501"/>
            </a:xfrm>
            <a:prstGeom prst="roundRect">
              <a:avLst>
                <a:gd name="adj" fmla="val 16667"/>
              </a:avLst>
            </a:prstGeom>
            <a:grp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effectLst/>
                  <a:latin typeface="Arial" pitchFamily="34" charset="0"/>
                  <a:ea typeface="Arial" pitchFamily="34" charset="0"/>
                  <a:cs typeface="Arial" pitchFamily="34" charset="0"/>
                </a:rPr>
                <a:t>الشيك</a:t>
              </a:r>
              <a:endParaRPr kumimoji="0" lang="ar-SA" sz="3200" b="1" i="0" u="none" strike="noStrike" cap="none" normalizeH="0" baseline="0" dirty="0" smtClean="0">
                <a:ln>
                  <a:noFill/>
                </a:ln>
                <a:effectLst/>
                <a:latin typeface="Arial" pitchFamily="34" charset="0"/>
                <a:cs typeface="Arial" pitchFamily="34" charset="0"/>
              </a:endParaRPr>
            </a:p>
          </p:txBody>
        </p:sp>
        <p:sp>
          <p:nvSpPr>
            <p:cNvPr id="13" name="_s1033"/>
            <p:cNvSpPr>
              <a:spLocks noChangeArrowheads="1"/>
            </p:cNvSpPr>
            <p:nvPr/>
          </p:nvSpPr>
          <p:spPr bwMode="auto">
            <a:xfrm>
              <a:off x="4508" y="8357"/>
              <a:ext cx="2254" cy="501"/>
            </a:xfrm>
            <a:prstGeom prst="roundRect">
              <a:avLst>
                <a:gd name="adj" fmla="val 16667"/>
              </a:avLst>
            </a:prstGeom>
            <a:grp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effectLst/>
                  <a:latin typeface="Arial" pitchFamily="34" charset="0"/>
                  <a:ea typeface="Arial" pitchFamily="34" charset="0"/>
                  <a:cs typeface="Arial" pitchFamily="34" charset="0"/>
                </a:rPr>
                <a:t>السند </a:t>
              </a:r>
              <a:r>
                <a:rPr kumimoji="0" lang="ar-SA" sz="2400" b="1" i="0" u="none" strike="noStrike" cap="none" normalizeH="0" baseline="0" dirty="0" err="1" smtClean="0">
                  <a:ln>
                    <a:noFill/>
                  </a:ln>
                  <a:effectLst/>
                  <a:latin typeface="Arial" pitchFamily="34" charset="0"/>
                  <a:ea typeface="Arial" pitchFamily="34" charset="0"/>
                  <a:cs typeface="Arial" pitchFamily="34" charset="0"/>
                </a:rPr>
                <a:t>الإذني</a:t>
              </a:r>
              <a:endParaRPr kumimoji="0" lang="ar-SA" sz="3200" b="0" i="0" u="none" strike="noStrike" cap="none" normalizeH="0" baseline="0" dirty="0" smtClean="0">
                <a:ln>
                  <a:noFill/>
                </a:ln>
                <a:effectLst/>
                <a:latin typeface="Arial" pitchFamily="34" charset="0"/>
                <a:cs typeface="Arial" pitchFamily="34" charset="0"/>
              </a:endParaRPr>
            </a:p>
          </p:txBody>
        </p:sp>
        <p:sp>
          <p:nvSpPr>
            <p:cNvPr id="14" name="_s1034"/>
            <p:cNvSpPr>
              <a:spLocks noChangeArrowheads="1"/>
            </p:cNvSpPr>
            <p:nvPr/>
          </p:nvSpPr>
          <p:spPr bwMode="auto">
            <a:xfrm>
              <a:off x="7138" y="8357"/>
              <a:ext cx="2254" cy="483"/>
            </a:xfrm>
            <a:prstGeom prst="roundRect">
              <a:avLst>
                <a:gd name="adj" fmla="val 16667"/>
              </a:avLst>
            </a:prstGeom>
            <a:grp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ts val="1000"/>
                </a:spcAft>
                <a:buClrTx/>
                <a:buSzTx/>
                <a:buFontTx/>
                <a:buNone/>
                <a:tabLst/>
              </a:pPr>
              <a:r>
                <a:rPr kumimoji="0" lang="ar-SA" sz="2400" b="1" i="0" u="none" strike="noStrike" cap="none" normalizeH="0" baseline="0" dirty="0" smtClean="0">
                  <a:ln>
                    <a:noFill/>
                  </a:ln>
                  <a:effectLst/>
                  <a:latin typeface="Arial" pitchFamily="34" charset="0"/>
                  <a:ea typeface="Arial" pitchFamily="34" charset="0"/>
                  <a:cs typeface="Arial" pitchFamily="34" charset="0"/>
                </a:rPr>
                <a:t>الكمبيالة</a:t>
              </a:r>
              <a:endParaRPr kumimoji="0" lang="ar-SA" sz="3200" b="0" i="0" u="none" strike="noStrike" cap="none" normalizeH="0" baseline="0" dirty="0" smtClean="0">
                <a:ln>
                  <a:noFill/>
                </a:ln>
                <a:effectLst/>
                <a:latin typeface="Arial" pitchFamily="34" charset="0"/>
                <a:cs typeface="Arial"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3952868" y="0"/>
            <a:ext cx="2928958" cy="5714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smtClean="0">
                <a:ln>
                  <a:solidFill>
                    <a:sysClr val="windowText" lastClr="000000"/>
                  </a:solidFill>
                </a:ln>
                <a:solidFill>
                  <a:sysClr val="windowText" lastClr="000000"/>
                </a:solidFill>
                <a:cs typeface="AL-Mohanad Bold" pitchFamily="2" charset="-78"/>
              </a:rPr>
              <a:t>الكمبيالة</a:t>
            </a:r>
            <a:endParaRPr lang="en-US" sz="3600" b="1" dirty="0">
              <a:ln>
                <a:solidFill>
                  <a:sysClr val="windowText" lastClr="000000"/>
                </a:solidFill>
              </a:ln>
              <a:solidFill>
                <a:sysClr val="windowText" lastClr="000000"/>
              </a:solidFill>
              <a:cs typeface="AL-Mohanad Bold" pitchFamily="2" charset="-78"/>
            </a:endParaRPr>
          </a:p>
        </p:txBody>
      </p:sp>
      <p:sp>
        <p:nvSpPr>
          <p:cNvPr id="5" name="Rectangle 3"/>
          <p:cNvSpPr txBox="1">
            <a:spLocks noRot="1" noChangeArrowheads="1"/>
          </p:cNvSpPr>
          <p:nvPr/>
        </p:nvSpPr>
        <p:spPr>
          <a:xfrm>
            <a:off x="166654" y="714356"/>
            <a:ext cx="9572692"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sysClr val="windowText" lastClr="000000"/>
                </a:solidFill>
                <a:cs typeface="AL-Mohanad Bold" pitchFamily="2" charset="-78"/>
              </a:rPr>
              <a:t>الكمبيالة هي محرر مكتوب وفق شكل حدده القانون يتضمن أمرا من شخص يسمي الساحب إلي شخص آخر يسمي المسحوب عليه بأن يدفع مبلغا من النقود بمجرد الإطلاع أو في ميعاد معين أو قابل للتعيين  لشخص ثالث أو لأمره يسمي المستفيد .</a:t>
            </a:r>
          </a:p>
          <a:p>
            <a:pPr algn="just">
              <a:defRPr/>
            </a:pPr>
            <a:endParaRPr lang="en-US" sz="2400" dirty="0">
              <a:ln>
                <a:solidFill>
                  <a:sysClr val="windowText" lastClr="000000"/>
                </a:solidFill>
              </a:ln>
              <a:solidFill>
                <a:sysClr val="windowText" lastClr="000000"/>
              </a:solidFill>
              <a:cs typeface="AL-Mohanad Bold" pitchFamily="2" charset="-78"/>
            </a:endParaRPr>
          </a:p>
        </p:txBody>
      </p:sp>
      <p:sp>
        <p:nvSpPr>
          <p:cNvPr id="6" name="Rectangle 3"/>
          <p:cNvSpPr txBox="1">
            <a:spLocks noRot="1" noChangeArrowheads="1"/>
          </p:cNvSpPr>
          <p:nvPr/>
        </p:nvSpPr>
        <p:spPr>
          <a:xfrm>
            <a:off x="166654" y="1857364"/>
            <a:ext cx="9572692" cy="392909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rgbClr val="2D07CF"/>
                </a:solidFill>
                <a:cs typeface="AL-Mohanad Bold" pitchFamily="2" charset="-78"/>
              </a:rPr>
              <a:t>وقد حددت المادة الأولي من نظام الأوراق التجارية بيانات الكمبيالة في الآتي:</a:t>
            </a:r>
          </a:p>
          <a:p>
            <a:pPr>
              <a:defRPr/>
            </a:pPr>
            <a:r>
              <a:rPr lang="ar-SA" sz="2800" b="1" dirty="0">
                <a:ln>
                  <a:solidFill>
                    <a:sysClr val="windowText" lastClr="000000"/>
                  </a:solidFill>
                </a:ln>
                <a:solidFill>
                  <a:srgbClr val="2D07CF"/>
                </a:solidFill>
                <a:cs typeface="AL-Mohanad Bold" pitchFamily="2" charset="-78"/>
              </a:rPr>
              <a:t>أ-كلمة كمبيالة</a:t>
            </a:r>
          </a:p>
          <a:p>
            <a:pPr>
              <a:defRPr/>
            </a:pPr>
            <a:r>
              <a:rPr lang="ar-SA" sz="2800" b="1" dirty="0">
                <a:ln>
                  <a:solidFill>
                    <a:sysClr val="windowText" lastClr="000000"/>
                  </a:solidFill>
                </a:ln>
                <a:solidFill>
                  <a:srgbClr val="2D07CF"/>
                </a:solidFill>
                <a:cs typeface="AL-Mohanad Bold" pitchFamily="2" charset="-78"/>
              </a:rPr>
              <a:t>ب-أمر غير معلق علي شرط بوفاء مبلغ معين من النقود </a:t>
            </a:r>
          </a:p>
          <a:p>
            <a:pPr>
              <a:defRPr/>
            </a:pPr>
            <a:r>
              <a:rPr lang="ar-SA" sz="2800" b="1" dirty="0">
                <a:ln>
                  <a:solidFill>
                    <a:sysClr val="windowText" lastClr="000000"/>
                  </a:solidFill>
                </a:ln>
                <a:solidFill>
                  <a:srgbClr val="2D07CF"/>
                </a:solidFill>
                <a:cs typeface="AL-Mohanad Bold" pitchFamily="2" charset="-78"/>
              </a:rPr>
              <a:t>ج-اسم المسحوب عليه</a:t>
            </a:r>
          </a:p>
          <a:p>
            <a:pPr>
              <a:defRPr/>
            </a:pPr>
            <a:r>
              <a:rPr lang="ar-SA" sz="2800" b="1" dirty="0">
                <a:ln>
                  <a:solidFill>
                    <a:sysClr val="windowText" lastClr="000000"/>
                  </a:solidFill>
                </a:ln>
                <a:solidFill>
                  <a:srgbClr val="2D07CF"/>
                </a:solidFill>
                <a:cs typeface="AL-Mohanad Bold" pitchFamily="2" charset="-78"/>
              </a:rPr>
              <a:t>د-ميعاد الاستحقاق</a:t>
            </a:r>
          </a:p>
          <a:p>
            <a:pPr>
              <a:defRPr/>
            </a:pPr>
            <a:r>
              <a:rPr lang="ar-SA" sz="2800" b="1" dirty="0">
                <a:ln>
                  <a:solidFill>
                    <a:sysClr val="windowText" lastClr="000000"/>
                  </a:solidFill>
                </a:ln>
                <a:solidFill>
                  <a:srgbClr val="2D07CF"/>
                </a:solidFill>
                <a:cs typeface="AL-Mohanad Bold" pitchFamily="2" charset="-78"/>
              </a:rPr>
              <a:t>ه-مكان الوفاء </a:t>
            </a:r>
          </a:p>
          <a:p>
            <a:pPr>
              <a:defRPr/>
            </a:pPr>
            <a:r>
              <a:rPr lang="ar-SA" sz="2800" b="1" dirty="0">
                <a:ln>
                  <a:solidFill>
                    <a:sysClr val="windowText" lastClr="000000"/>
                  </a:solidFill>
                </a:ln>
                <a:solidFill>
                  <a:srgbClr val="2D07CF"/>
                </a:solidFill>
                <a:cs typeface="AL-Mohanad Bold" pitchFamily="2" charset="-78"/>
              </a:rPr>
              <a:t>و-اسم من يجب الوفاء له أو لأمره ”المستفيد“</a:t>
            </a:r>
          </a:p>
          <a:p>
            <a:pPr>
              <a:defRPr/>
            </a:pPr>
            <a:r>
              <a:rPr lang="ar-SA" sz="2800" b="1" dirty="0">
                <a:ln>
                  <a:solidFill>
                    <a:sysClr val="windowText" lastClr="000000"/>
                  </a:solidFill>
                </a:ln>
                <a:solidFill>
                  <a:srgbClr val="2D07CF"/>
                </a:solidFill>
                <a:cs typeface="AL-Mohanad Bold" pitchFamily="2" charset="-78"/>
              </a:rPr>
              <a:t>ز_تاريخ ومكان إصدار الكمبيالة </a:t>
            </a:r>
          </a:p>
          <a:p>
            <a:pPr>
              <a:defRPr/>
            </a:pPr>
            <a:r>
              <a:rPr lang="ar-SA" sz="2800" b="1" dirty="0">
                <a:ln>
                  <a:solidFill>
                    <a:sysClr val="windowText" lastClr="000000"/>
                  </a:solidFill>
                </a:ln>
                <a:solidFill>
                  <a:srgbClr val="2D07CF"/>
                </a:solidFill>
                <a:cs typeface="AL-Mohanad Bold" pitchFamily="2" charset="-78"/>
              </a:rPr>
              <a:t>ح-توقيع من أصدر الكمبيالة  </a:t>
            </a:r>
          </a:p>
          <a:p>
            <a:pPr>
              <a:defRPr/>
            </a:pPr>
            <a:r>
              <a:rPr lang="ar-SA" sz="2800" b="1" dirty="0">
                <a:ln>
                  <a:solidFill>
                    <a:sysClr val="windowText" lastClr="000000"/>
                  </a:solidFill>
                </a:ln>
                <a:solidFill>
                  <a:srgbClr val="2D07CF"/>
                </a:solidFill>
                <a:cs typeface="AL-Mohanad Bold" pitchFamily="2" charset="-78"/>
              </a:rPr>
              <a:t> </a:t>
            </a:r>
            <a:endParaRPr lang="en-US" sz="2800" b="1" dirty="0">
              <a:ln>
                <a:solidFill>
                  <a:sysClr val="windowText" lastClr="000000"/>
                </a:solidFill>
              </a:ln>
              <a:solidFill>
                <a:srgbClr val="2D07CF"/>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166654" y="571480"/>
            <a:ext cx="9572692" cy="31432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ysClr val="windowText" lastClr="000000"/>
                </a:solidFill>
              </a:rPr>
              <a:t>كمبيالة </a:t>
            </a:r>
          </a:p>
          <a:p>
            <a:pPr>
              <a:defRPr/>
            </a:pPr>
            <a:r>
              <a:rPr lang="ar-SA" sz="2800" b="1" dirty="0">
                <a:ln>
                  <a:solidFill>
                    <a:sysClr val="windowText" lastClr="000000"/>
                  </a:solidFill>
                </a:ln>
                <a:solidFill>
                  <a:sysClr val="windowText" lastClr="000000"/>
                </a:solidFill>
              </a:rPr>
              <a:t>مكان وتاريخ الإنشاء                                    مبلغ</a:t>
            </a:r>
          </a:p>
          <a:p>
            <a:pPr>
              <a:defRPr/>
            </a:pPr>
            <a:r>
              <a:rPr lang="ar-SA" sz="2800" b="1" dirty="0">
                <a:ln>
                  <a:solidFill>
                    <a:sysClr val="windowText" lastClr="000000"/>
                  </a:solidFill>
                </a:ln>
                <a:solidFill>
                  <a:sysClr val="windowText" lastClr="000000"/>
                </a:solidFill>
              </a:rPr>
              <a:t>إلي</a:t>
            </a:r>
            <a:r>
              <a:rPr lang="ar-SA" sz="2800" b="1" dirty="0">
                <a:ln>
                  <a:solidFill>
                    <a:sysClr val="windowText" lastClr="000000"/>
                  </a:solidFill>
                </a:ln>
                <a:solidFill>
                  <a:schemeClr val="bg1"/>
                </a:solidFill>
              </a:rPr>
              <a:t>   </a:t>
            </a:r>
            <a:r>
              <a:rPr lang="ar-SA" sz="2800" b="1" dirty="0">
                <a:ln>
                  <a:solidFill>
                    <a:sysClr val="windowText" lastClr="000000"/>
                  </a:solidFill>
                </a:ln>
                <a:solidFill>
                  <a:srgbClr val="FF0000"/>
                </a:solidFill>
              </a:rPr>
              <a:t>المسحوب عليه                                    </a:t>
            </a:r>
            <a:r>
              <a:rPr lang="ar-SA" sz="2800" b="1" dirty="0">
                <a:ln>
                  <a:solidFill>
                    <a:sysClr val="windowText" lastClr="000000"/>
                  </a:solidFill>
                </a:ln>
                <a:solidFill>
                  <a:sysClr val="windowText" lastClr="000000"/>
                </a:solidFill>
              </a:rPr>
              <a:t>وعنوانه</a:t>
            </a:r>
          </a:p>
          <a:p>
            <a:pPr>
              <a:defRPr/>
            </a:pPr>
            <a:r>
              <a:rPr lang="ar-SA" sz="2800" b="1" dirty="0">
                <a:ln>
                  <a:solidFill>
                    <a:sysClr val="windowText" lastClr="000000"/>
                  </a:solidFill>
                </a:ln>
                <a:solidFill>
                  <a:sysClr val="windowText" lastClr="000000"/>
                </a:solidFill>
              </a:rPr>
              <a:t>ادفعوا إلي أو لأمر             </a:t>
            </a:r>
            <a:r>
              <a:rPr lang="ar-SA" sz="2800" b="1" dirty="0">
                <a:ln>
                  <a:solidFill>
                    <a:sysClr val="windowText" lastClr="000000"/>
                  </a:solidFill>
                </a:ln>
                <a:solidFill>
                  <a:srgbClr val="FF0000"/>
                </a:solidFill>
              </a:rPr>
              <a:t>أسم المستفيد</a:t>
            </a:r>
          </a:p>
          <a:p>
            <a:pPr>
              <a:defRPr/>
            </a:pPr>
            <a:r>
              <a:rPr lang="ar-SA" sz="2800" b="1" dirty="0">
                <a:ln>
                  <a:solidFill>
                    <a:sysClr val="windowText" lastClr="000000"/>
                  </a:solidFill>
                </a:ln>
                <a:solidFill>
                  <a:sysClr val="windowText" lastClr="000000"/>
                </a:solidFill>
              </a:rPr>
              <a:t>مبلغ            </a:t>
            </a:r>
          </a:p>
          <a:p>
            <a:pPr>
              <a:defRPr/>
            </a:pPr>
            <a:r>
              <a:rPr lang="ar-SA" sz="2800" b="1" dirty="0">
                <a:ln>
                  <a:solidFill>
                    <a:sysClr val="windowText" lastClr="000000"/>
                  </a:solidFill>
                </a:ln>
                <a:solidFill>
                  <a:sysClr val="windowText" lastClr="000000"/>
                </a:solidFill>
              </a:rPr>
              <a:t>في</a:t>
            </a:r>
            <a:r>
              <a:rPr lang="ar-SA" sz="2800" b="1" dirty="0">
                <a:ln>
                  <a:solidFill>
                    <a:sysClr val="windowText" lastClr="000000"/>
                  </a:solidFill>
                </a:ln>
                <a:solidFill>
                  <a:schemeClr val="bg1"/>
                </a:solidFill>
              </a:rPr>
              <a:t>                                 </a:t>
            </a:r>
            <a:r>
              <a:rPr lang="ar-SA" sz="2800" b="1" dirty="0">
                <a:ln>
                  <a:solidFill>
                    <a:sysClr val="windowText" lastClr="000000"/>
                  </a:solidFill>
                </a:ln>
                <a:solidFill>
                  <a:srgbClr val="FF0000"/>
                </a:solidFill>
              </a:rPr>
              <a:t>تاريخ الاستحقاق</a:t>
            </a:r>
          </a:p>
          <a:p>
            <a:pPr algn="l">
              <a:defRPr/>
            </a:pPr>
            <a:r>
              <a:rPr lang="ar-SA" sz="2800" b="1" dirty="0">
                <a:ln>
                  <a:solidFill>
                    <a:sysClr val="windowText" lastClr="000000"/>
                  </a:solidFill>
                </a:ln>
                <a:solidFill>
                  <a:sysClr val="windowText" lastClr="000000"/>
                </a:solidFill>
              </a:rPr>
              <a:t>توقيع الساحب</a:t>
            </a:r>
          </a:p>
          <a:p>
            <a:pPr algn="l">
              <a:defRPr/>
            </a:pPr>
            <a:endParaRPr lang="ar-SA" sz="2800" dirty="0">
              <a:ln>
                <a:solidFill>
                  <a:sysClr val="windowText" lastClr="000000"/>
                </a:solidFill>
              </a:ln>
              <a:solidFill>
                <a:srgbClr val="FF0000"/>
              </a:solidFill>
            </a:endParaRPr>
          </a:p>
          <a:p>
            <a:pPr algn="l">
              <a:defRPr/>
            </a:pPr>
            <a:r>
              <a:rPr lang="ar-SA" sz="2800" dirty="0">
                <a:ln>
                  <a:solidFill>
                    <a:sysClr val="windowText" lastClr="000000"/>
                  </a:solidFill>
                </a:ln>
                <a:solidFill>
                  <a:srgbClr val="FF0000"/>
                </a:solidFill>
              </a:rPr>
              <a:t> </a:t>
            </a:r>
            <a:endParaRPr lang="en-US" sz="2800" dirty="0">
              <a:ln>
                <a:solidFill>
                  <a:sysClr val="windowText" lastClr="000000"/>
                </a:solidFill>
              </a:ln>
              <a:solidFill>
                <a:srgbClr val="FF0000"/>
              </a:solidFill>
            </a:endParaRPr>
          </a:p>
        </p:txBody>
      </p:sp>
      <p:sp>
        <p:nvSpPr>
          <p:cNvPr id="3" name="Rectangle 3"/>
          <p:cNvSpPr txBox="1">
            <a:spLocks noRot="1" noChangeArrowheads="1"/>
          </p:cNvSpPr>
          <p:nvPr/>
        </p:nvSpPr>
        <p:spPr>
          <a:xfrm>
            <a:off x="166654" y="4214818"/>
            <a:ext cx="9572692" cy="121444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dirty="0">
                <a:ln>
                  <a:solidFill>
                    <a:sysClr val="windowText" lastClr="000000"/>
                  </a:solidFill>
                </a:ln>
                <a:solidFill>
                  <a:sysClr val="windowText" lastClr="000000"/>
                </a:solidFill>
              </a:rPr>
              <a:t>تعتبر الكمبيالة عملا تجاريا دائما ولو كان الموقع عليها شخصا عاديا وكان تحريرها بمناسبة عملية مدنية</a:t>
            </a:r>
            <a:endParaRPr lang="en-US" sz="2800" dirty="0">
              <a:ln>
                <a:solidFill>
                  <a:sysClr val="windowText" lastClr="000000"/>
                </a:solidFill>
              </a:ln>
              <a:solidFill>
                <a:sysClr val="windowText" lastClr="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4024306" y="0"/>
            <a:ext cx="2940830"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smtClean="0">
                <a:ln>
                  <a:solidFill>
                    <a:sysClr val="windowText" lastClr="000000"/>
                  </a:solidFill>
                </a:ln>
                <a:solidFill>
                  <a:srgbClr val="2D07CF"/>
                </a:solidFill>
                <a:cs typeface="AL-Mohanad Bold" pitchFamily="2" charset="-78"/>
              </a:rPr>
              <a:t>السند </a:t>
            </a:r>
            <a:r>
              <a:rPr lang="ar-SA" sz="3600" b="1" dirty="0" err="1" smtClean="0">
                <a:ln>
                  <a:solidFill>
                    <a:sysClr val="windowText" lastClr="000000"/>
                  </a:solidFill>
                </a:ln>
                <a:solidFill>
                  <a:srgbClr val="2D07CF"/>
                </a:solidFill>
                <a:cs typeface="AL-Mohanad Bold" pitchFamily="2" charset="-78"/>
              </a:rPr>
              <a:t>الإذني</a:t>
            </a:r>
            <a:endParaRPr lang="en-US" sz="3600" dirty="0">
              <a:ln>
                <a:solidFill>
                  <a:sysClr val="windowText" lastClr="000000"/>
                </a:solidFill>
              </a:ln>
              <a:solidFill>
                <a:srgbClr val="2D07CF"/>
              </a:solidFill>
              <a:cs typeface="AL-Mohanad Bold" pitchFamily="2" charset="-78"/>
            </a:endParaRPr>
          </a:p>
        </p:txBody>
      </p:sp>
      <p:sp>
        <p:nvSpPr>
          <p:cNvPr id="3" name="Rectangle 3"/>
          <p:cNvSpPr txBox="1">
            <a:spLocks noRot="1" noChangeArrowheads="1"/>
          </p:cNvSpPr>
          <p:nvPr/>
        </p:nvSpPr>
        <p:spPr>
          <a:xfrm>
            <a:off x="166654" y="785794"/>
            <a:ext cx="9572692" cy="107157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محرر مكتوب وفق شكل حدده القانون يتضمن تعهد من شخص يسمي المحرر بأن يدفع مبلغا من النقود في تاريخ معين أو قابل للتعيين لشخص آخر أو لأمره يسمي المستفيد. </a:t>
            </a:r>
            <a:endParaRPr lang="en-US" sz="2800"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166654" y="2071678"/>
            <a:ext cx="9572692" cy="350046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rgbClr val="2D07CF"/>
                </a:solidFill>
                <a:cs typeface="AL-Mohanad Bold" pitchFamily="2" charset="-78"/>
              </a:rPr>
              <a:t>وقد حددت المادة </a:t>
            </a:r>
            <a:r>
              <a:rPr lang="ar-SA" sz="2800" b="1" dirty="0" smtClean="0">
                <a:ln>
                  <a:solidFill>
                    <a:sysClr val="windowText" lastClr="000000"/>
                  </a:solidFill>
                </a:ln>
                <a:solidFill>
                  <a:srgbClr val="2D07CF"/>
                </a:solidFill>
                <a:cs typeface="AL-Mohanad Bold" pitchFamily="2" charset="-78"/>
              </a:rPr>
              <a:t>87 من </a:t>
            </a:r>
            <a:r>
              <a:rPr lang="ar-SA" sz="2800" b="1" dirty="0">
                <a:ln>
                  <a:solidFill>
                    <a:sysClr val="windowText" lastClr="000000"/>
                  </a:solidFill>
                </a:ln>
                <a:solidFill>
                  <a:srgbClr val="2D07CF"/>
                </a:solidFill>
                <a:cs typeface="AL-Mohanad Bold" pitchFamily="2" charset="-78"/>
              </a:rPr>
              <a:t>نظام الأوراق التجارية بيانات السند في الآتي:</a:t>
            </a:r>
          </a:p>
          <a:p>
            <a:pPr>
              <a:defRPr/>
            </a:pPr>
            <a:r>
              <a:rPr lang="ar-SA" sz="2800" b="1" dirty="0">
                <a:ln>
                  <a:solidFill>
                    <a:sysClr val="windowText" lastClr="000000"/>
                  </a:solidFill>
                </a:ln>
                <a:solidFill>
                  <a:srgbClr val="2D07CF"/>
                </a:solidFill>
                <a:cs typeface="AL-Mohanad Bold" pitchFamily="2" charset="-78"/>
              </a:rPr>
              <a:t>أ-كلمة سند لأمر أو لإذن</a:t>
            </a:r>
          </a:p>
          <a:p>
            <a:pPr>
              <a:defRPr/>
            </a:pPr>
            <a:r>
              <a:rPr lang="ar-SA" sz="2800" b="1" dirty="0">
                <a:ln>
                  <a:solidFill>
                    <a:sysClr val="windowText" lastClr="000000"/>
                  </a:solidFill>
                </a:ln>
                <a:solidFill>
                  <a:srgbClr val="2D07CF"/>
                </a:solidFill>
                <a:cs typeface="AL-Mohanad Bold" pitchFamily="2" charset="-78"/>
              </a:rPr>
              <a:t>ب-تعهد غير معلق علي شرط بوفاء مبلغ معين من النقود </a:t>
            </a:r>
          </a:p>
          <a:p>
            <a:pPr>
              <a:defRPr/>
            </a:pPr>
            <a:r>
              <a:rPr lang="ar-SA" sz="2800" b="1" dirty="0">
                <a:ln>
                  <a:solidFill>
                    <a:sysClr val="windowText" lastClr="000000"/>
                  </a:solidFill>
                </a:ln>
                <a:solidFill>
                  <a:srgbClr val="2D07CF"/>
                </a:solidFill>
                <a:cs typeface="AL-Mohanad Bold" pitchFamily="2" charset="-78"/>
              </a:rPr>
              <a:t>ج-ميعاد الاستحقاق</a:t>
            </a:r>
          </a:p>
          <a:p>
            <a:pPr>
              <a:defRPr/>
            </a:pPr>
            <a:r>
              <a:rPr lang="ar-SA" sz="2800" b="1" dirty="0">
                <a:ln>
                  <a:solidFill>
                    <a:sysClr val="windowText" lastClr="000000"/>
                  </a:solidFill>
                </a:ln>
                <a:solidFill>
                  <a:srgbClr val="2D07CF"/>
                </a:solidFill>
                <a:cs typeface="AL-Mohanad Bold" pitchFamily="2" charset="-78"/>
              </a:rPr>
              <a:t>د-مكان الوفاء </a:t>
            </a:r>
          </a:p>
          <a:p>
            <a:pPr>
              <a:defRPr/>
            </a:pPr>
            <a:r>
              <a:rPr lang="ar-SA" sz="2800" b="1" dirty="0">
                <a:ln>
                  <a:solidFill>
                    <a:sysClr val="windowText" lastClr="000000"/>
                  </a:solidFill>
                </a:ln>
                <a:solidFill>
                  <a:srgbClr val="2D07CF"/>
                </a:solidFill>
                <a:cs typeface="AL-Mohanad Bold" pitchFamily="2" charset="-78"/>
              </a:rPr>
              <a:t>ه-اسم من يجب الوفاء له أو لأمره ”المستفيد“</a:t>
            </a:r>
          </a:p>
          <a:p>
            <a:pPr>
              <a:defRPr/>
            </a:pPr>
            <a:r>
              <a:rPr lang="ar-SA" sz="2800" b="1" dirty="0">
                <a:ln>
                  <a:solidFill>
                    <a:sysClr val="windowText" lastClr="000000"/>
                  </a:solidFill>
                </a:ln>
                <a:solidFill>
                  <a:srgbClr val="2D07CF"/>
                </a:solidFill>
                <a:cs typeface="AL-Mohanad Bold" pitchFamily="2" charset="-78"/>
              </a:rPr>
              <a:t>و_تاريخ ومكان إصدار السند </a:t>
            </a:r>
          </a:p>
          <a:p>
            <a:pPr>
              <a:defRPr/>
            </a:pPr>
            <a:r>
              <a:rPr lang="ar-SA" sz="2800" b="1" dirty="0">
                <a:ln>
                  <a:solidFill>
                    <a:sysClr val="windowText" lastClr="000000"/>
                  </a:solidFill>
                </a:ln>
                <a:solidFill>
                  <a:srgbClr val="2D07CF"/>
                </a:solidFill>
                <a:cs typeface="AL-Mohanad Bold" pitchFamily="2" charset="-78"/>
              </a:rPr>
              <a:t>ز-توقيع من أصدر السند  </a:t>
            </a:r>
          </a:p>
          <a:p>
            <a:pPr>
              <a:defRPr/>
            </a:pPr>
            <a:r>
              <a:rPr lang="ar-SA" sz="2800" b="1" dirty="0">
                <a:ln>
                  <a:solidFill>
                    <a:sysClr val="windowText" lastClr="000000"/>
                  </a:solidFill>
                </a:ln>
                <a:solidFill>
                  <a:srgbClr val="2D07CF"/>
                </a:solidFill>
                <a:cs typeface="AL-Mohanad Bold" pitchFamily="2" charset="-78"/>
              </a:rPr>
              <a:t> </a:t>
            </a:r>
            <a:endParaRPr lang="en-US" sz="2800" b="1" dirty="0">
              <a:ln>
                <a:solidFill>
                  <a:sysClr val="windowText" lastClr="000000"/>
                </a:solidFill>
              </a:ln>
              <a:solidFill>
                <a:srgbClr val="2D07CF"/>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ppt_x</p:attrName>
                                        </p:attrNameLst>
                                      </p:cBhvr>
                                      <p:tavLst>
                                        <p:tav tm="0">
                                          <p:val>
                                            <p:strVal val="#ppt_x-.2"/>
                                          </p:val>
                                        </p:tav>
                                        <p:tav tm="100000">
                                          <p:val>
                                            <p:strVal val="#ppt_x"/>
                                          </p:val>
                                        </p:tav>
                                      </p:tavLst>
                                    </p:anim>
                                    <p:anim calcmode="lin" valueType="num">
                                      <p:cBhvr>
                                        <p:cTn id="2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4143380"/>
            <a:ext cx="9501254" cy="107157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لا يكتسب السند </a:t>
            </a:r>
            <a:r>
              <a:rPr lang="ar-SA" sz="2800" b="1" dirty="0" err="1" smtClean="0">
                <a:ln>
                  <a:solidFill>
                    <a:sysClr val="windowText" lastClr="000000"/>
                  </a:solidFill>
                </a:ln>
                <a:solidFill>
                  <a:srgbClr val="2D07CF"/>
                </a:solidFill>
                <a:cs typeface="AL-Mohanad Bold" pitchFamily="2" charset="-78"/>
              </a:rPr>
              <a:t>الإذني</a:t>
            </a:r>
            <a:r>
              <a:rPr lang="ar-SA" sz="2800" b="1" dirty="0" smtClean="0">
                <a:ln>
                  <a:solidFill>
                    <a:sysClr val="windowText" lastClr="000000"/>
                  </a:solidFill>
                </a:ln>
                <a:solidFill>
                  <a:srgbClr val="2D07CF"/>
                </a:solidFill>
                <a:cs typeface="AL-Mohanad Bold" pitchFamily="2" charset="-78"/>
              </a:rPr>
              <a:t> الصفة </a:t>
            </a:r>
            <a:r>
              <a:rPr lang="ar-SA" sz="2800" b="1" dirty="0">
                <a:ln>
                  <a:solidFill>
                    <a:sysClr val="windowText" lastClr="000000"/>
                  </a:solidFill>
                </a:ln>
                <a:solidFill>
                  <a:srgbClr val="2D07CF"/>
                </a:solidFill>
                <a:cs typeface="AL-Mohanad Bold" pitchFamily="2" charset="-78"/>
              </a:rPr>
              <a:t>التجارية إلا إذا كان تحريره بمناسبة عمل تجاري سواء كان محرره تاجر أم غير تاجر </a:t>
            </a:r>
            <a:r>
              <a:rPr lang="ar-SA" sz="2800" b="1" dirty="0" smtClean="0">
                <a:ln>
                  <a:solidFill>
                    <a:sysClr val="windowText" lastClr="000000"/>
                  </a:solidFill>
                </a:ln>
                <a:solidFill>
                  <a:srgbClr val="2D07CF"/>
                </a:solidFill>
                <a:cs typeface="AL-Mohanad Bold" pitchFamily="2" charset="-78"/>
              </a:rPr>
              <a:t>. أما </a:t>
            </a:r>
            <a:r>
              <a:rPr lang="ar-SA" sz="2800" b="1" dirty="0">
                <a:ln>
                  <a:solidFill>
                    <a:sysClr val="windowText" lastClr="000000"/>
                  </a:solidFill>
                </a:ln>
                <a:solidFill>
                  <a:srgbClr val="2D07CF"/>
                </a:solidFill>
                <a:cs typeface="AL-Mohanad Bold" pitchFamily="2" charset="-78"/>
              </a:rPr>
              <a:t>تحريره من قبل تاجر فيعتبر قرينة بسيطة علي أن تحرير السند كان بمناسبة عمل تجاري</a:t>
            </a:r>
            <a:endParaRPr lang="en-US" sz="2800" b="1" dirty="0">
              <a:ln>
                <a:solidFill>
                  <a:sysClr val="windowText" lastClr="000000"/>
                </a:solidFill>
              </a:ln>
              <a:solidFill>
                <a:srgbClr val="2D07CF"/>
              </a:solidFill>
              <a:cs typeface="AL-Mohanad Bold" pitchFamily="2" charset="-78"/>
            </a:endParaRPr>
          </a:p>
        </p:txBody>
      </p:sp>
      <p:sp>
        <p:nvSpPr>
          <p:cNvPr id="6" name="Rectangle 3"/>
          <p:cNvSpPr txBox="1">
            <a:spLocks noRot="1" noChangeArrowheads="1"/>
          </p:cNvSpPr>
          <p:nvPr/>
        </p:nvSpPr>
        <p:spPr>
          <a:xfrm>
            <a:off x="166654" y="571480"/>
            <a:ext cx="9501254" cy="31432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chemeClr val="tx1"/>
                </a:solidFill>
              </a:rPr>
              <a:t>سند أذني أو لأمر </a:t>
            </a:r>
          </a:p>
          <a:p>
            <a:pPr>
              <a:defRPr/>
            </a:pPr>
            <a:r>
              <a:rPr lang="ar-SA" sz="2800" b="1" dirty="0">
                <a:ln>
                  <a:solidFill>
                    <a:sysClr val="windowText" lastClr="000000"/>
                  </a:solidFill>
                </a:ln>
                <a:solidFill>
                  <a:schemeClr val="tx1"/>
                </a:solidFill>
              </a:rPr>
              <a:t>مكان وتاريخ الإنشاء                                    مبلغ</a:t>
            </a:r>
          </a:p>
          <a:p>
            <a:pPr>
              <a:defRPr/>
            </a:pPr>
            <a:r>
              <a:rPr lang="ar-SA" sz="2800" b="1" dirty="0">
                <a:ln>
                  <a:solidFill>
                    <a:sysClr val="windowText" lastClr="000000"/>
                  </a:solidFill>
                </a:ln>
                <a:solidFill>
                  <a:schemeClr val="tx1"/>
                </a:solidFill>
              </a:rPr>
              <a:t>أتعهد بأن أدفع بموجب هذا السند إلي إذن أو لأمر             </a:t>
            </a:r>
            <a:r>
              <a:rPr lang="ar-SA" sz="2800" b="1" dirty="0">
                <a:ln>
                  <a:solidFill>
                    <a:sysClr val="windowText" lastClr="000000"/>
                  </a:solidFill>
                </a:ln>
                <a:solidFill>
                  <a:srgbClr val="FF0000"/>
                </a:solidFill>
              </a:rPr>
              <a:t>أسم المستفيد</a:t>
            </a:r>
          </a:p>
          <a:p>
            <a:pPr>
              <a:defRPr/>
            </a:pPr>
            <a:r>
              <a:rPr lang="ar-SA" sz="2800" b="1" dirty="0">
                <a:ln>
                  <a:solidFill>
                    <a:sysClr val="windowText" lastClr="000000"/>
                  </a:solidFill>
                </a:ln>
                <a:solidFill>
                  <a:schemeClr val="tx1"/>
                </a:solidFill>
              </a:rPr>
              <a:t>مبلغ            </a:t>
            </a:r>
          </a:p>
          <a:p>
            <a:pPr>
              <a:defRPr/>
            </a:pPr>
            <a:r>
              <a:rPr lang="ar-SA" sz="2800" b="1" dirty="0">
                <a:ln>
                  <a:solidFill>
                    <a:sysClr val="windowText" lastClr="000000"/>
                  </a:solidFill>
                </a:ln>
                <a:solidFill>
                  <a:schemeClr val="tx1"/>
                </a:solidFill>
              </a:rPr>
              <a:t>في                                 </a:t>
            </a:r>
            <a:r>
              <a:rPr lang="ar-SA" sz="2800" b="1" dirty="0">
                <a:ln>
                  <a:solidFill>
                    <a:sysClr val="windowText" lastClr="000000"/>
                  </a:solidFill>
                </a:ln>
                <a:solidFill>
                  <a:srgbClr val="FF0000"/>
                </a:solidFill>
              </a:rPr>
              <a:t>تاريخ الاستحقاق</a:t>
            </a:r>
          </a:p>
          <a:p>
            <a:pPr algn="l">
              <a:defRPr/>
            </a:pPr>
            <a:r>
              <a:rPr lang="ar-SA" sz="2800" b="1" dirty="0">
                <a:ln>
                  <a:solidFill>
                    <a:sysClr val="windowText" lastClr="000000"/>
                  </a:solidFill>
                </a:ln>
                <a:solidFill>
                  <a:schemeClr val="tx1"/>
                </a:solidFill>
              </a:rPr>
              <a:t>توقيع المحرر</a:t>
            </a:r>
          </a:p>
          <a:p>
            <a:pPr algn="l">
              <a:defRPr/>
            </a:pPr>
            <a:endParaRPr lang="ar-SA" sz="2800" dirty="0">
              <a:ln>
                <a:solidFill>
                  <a:sysClr val="windowText" lastClr="000000"/>
                </a:solidFill>
              </a:ln>
              <a:solidFill>
                <a:srgbClr val="FF0000"/>
              </a:solidFill>
            </a:endParaRPr>
          </a:p>
          <a:p>
            <a:pPr algn="l">
              <a:defRPr/>
            </a:pPr>
            <a:r>
              <a:rPr lang="ar-SA" sz="2800" dirty="0">
                <a:ln>
                  <a:solidFill>
                    <a:sysClr val="windowText" lastClr="000000"/>
                  </a:solidFill>
                </a:ln>
                <a:solidFill>
                  <a:srgbClr val="FF0000"/>
                </a:solidFill>
              </a:rPr>
              <a:t> </a:t>
            </a:r>
            <a:endParaRPr lang="en-US" sz="2800" dirty="0">
              <a:ln>
                <a:solidFill>
                  <a:sysClr val="windowText" lastClr="000000"/>
                </a:solidFill>
              </a:ln>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3881430" y="0"/>
            <a:ext cx="2553874" cy="6429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4000" b="1" dirty="0" smtClean="0">
                <a:ln>
                  <a:solidFill>
                    <a:sysClr val="windowText" lastClr="000000"/>
                  </a:solidFill>
                </a:ln>
                <a:solidFill>
                  <a:sysClr val="windowText" lastClr="000000"/>
                </a:solidFill>
                <a:cs typeface="AL-Mohanad Bold" pitchFamily="2" charset="-78"/>
              </a:rPr>
              <a:t>الشيك</a:t>
            </a:r>
            <a:endParaRPr lang="en-US" sz="4000" dirty="0">
              <a:ln>
                <a:solidFill>
                  <a:sysClr val="windowText" lastClr="000000"/>
                </a:solidFill>
              </a:ln>
              <a:solidFill>
                <a:sysClr val="windowText" lastClr="000000"/>
              </a:solidFill>
            </a:endParaRPr>
          </a:p>
        </p:txBody>
      </p:sp>
      <p:sp>
        <p:nvSpPr>
          <p:cNvPr id="6" name="Rectangle 3"/>
          <p:cNvSpPr txBox="1">
            <a:spLocks noRot="1" noChangeArrowheads="1"/>
          </p:cNvSpPr>
          <p:nvPr/>
        </p:nvSpPr>
        <p:spPr>
          <a:xfrm>
            <a:off x="166654" y="857232"/>
            <a:ext cx="9572692" cy="100013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srgbClr val="2D07CF"/>
                </a:solidFill>
                <a:cs typeface="AL-Mohanad Bold" pitchFamily="2" charset="-78"/>
              </a:rPr>
              <a:t>هو محرر مكتوب وفق شكل حدده القانون يتضمن أمرا من شخص يسمي الساحب إلي شخص آخر يسمي المسحوب عليه </a:t>
            </a:r>
            <a:r>
              <a:rPr lang="ar-SA" sz="2400" b="1" dirty="0">
                <a:ln>
                  <a:solidFill>
                    <a:sysClr val="windowText" lastClr="000000"/>
                  </a:solidFill>
                </a:ln>
                <a:solidFill>
                  <a:srgbClr val="FF0000"/>
                </a:solidFill>
                <a:cs typeface="AL-Mohanad Bold" pitchFamily="2" charset="-78"/>
              </a:rPr>
              <a:t> بنك </a:t>
            </a:r>
            <a:r>
              <a:rPr lang="ar-SA" sz="2400" b="1" dirty="0">
                <a:ln>
                  <a:solidFill>
                    <a:sysClr val="windowText" lastClr="000000"/>
                  </a:solidFill>
                </a:ln>
                <a:solidFill>
                  <a:srgbClr val="2D07CF"/>
                </a:solidFill>
                <a:cs typeface="AL-Mohanad Bold" pitchFamily="2" charset="-78"/>
              </a:rPr>
              <a:t>بأن يدفع مبلغا من النقود بمجرد الإطلاع لشخص ثالث أو لأمره  أو لحامله  أو لأمر الساحب نفسه </a:t>
            </a:r>
            <a:r>
              <a:rPr lang="ar-SA" sz="2400" b="1" dirty="0">
                <a:ln>
                  <a:solidFill>
                    <a:sysClr val="windowText" lastClr="000000"/>
                  </a:solidFill>
                </a:ln>
                <a:solidFill>
                  <a:srgbClr val="FF0000"/>
                </a:solidFill>
                <a:cs typeface="AL-Mohanad Bold" pitchFamily="2" charset="-78"/>
              </a:rPr>
              <a:t>يسمي المستفيد </a:t>
            </a:r>
            <a:r>
              <a:rPr lang="ar-SA" sz="2400" b="1" dirty="0">
                <a:ln>
                  <a:solidFill>
                    <a:sysClr val="windowText" lastClr="000000"/>
                  </a:solidFill>
                </a:ln>
                <a:solidFill>
                  <a:srgbClr val="2D07CF"/>
                </a:solidFill>
                <a:cs typeface="AL-Mohanad Bold" pitchFamily="2" charset="-78"/>
              </a:rPr>
              <a:t>.</a:t>
            </a:r>
          </a:p>
          <a:p>
            <a:pPr algn="just">
              <a:defRPr/>
            </a:pPr>
            <a:endParaRPr lang="en-US" sz="2400" dirty="0">
              <a:ln>
                <a:solidFill>
                  <a:sysClr val="windowText" lastClr="000000"/>
                </a:solidFill>
              </a:ln>
              <a:solidFill>
                <a:srgbClr val="2D07CF"/>
              </a:solidFill>
              <a:cs typeface="AL-Mohanad Bold" pitchFamily="2" charset="-78"/>
            </a:endParaRPr>
          </a:p>
        </p:txBody>
      </p:sp>
      <p:sp>
        <p:nvSpPr>
          <p:cNvPr id="8" name="Rectangle 3"/>
          <p:cNvSpPr txBox="1">
            <a:spLocks noRot="1" noChangeArrowheads="1"/>
          </p:cNvSpPr>
          <p:nvPr/>
        </p:nvSpPr>
        <p:spPr>
          <a:xfrm>
            <a:off x="166654" y="2071678"/>
            <a:ext cx="9572692" cy="350046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rgbClr val="2D07CF"/>
                </a:solidFill>
                <a:cs typeface="AL-Mohanad Bold" pitchFamily="2" charset="-78"/>
              </a:rPr>
              <a:t>وقد حددت المادة </a:t>
            </a:r>
            <a:r>
              <a:rPr lang="ar-SA" sz="2800" b="1" dirty="0" smtClean="0">
                <a:ln>
                  <a:solidFill>
                    <a:sysClr val="windowText" lastClr="000000"/>
                  </a:solidFill>
                </a:ln>
                <a:solidFill>
                  <a:srgbClr val="2D07CF"/>
                </a:solidFill>
                <a:cs typeface="AL-Mohanad Bold" pitchFamily="2" charset="-78"/>
              </a:rPr>
              <a:t>91 </a:t>
            </a:r>
            <a:r>
              <a:rPr lang="ar-SA" sz="2800" b="1" dirty="0">
                <a:ln>
                  <a:solidFill>
                    <a:sysClr val="windowText" lastClr="000000"/>
                  </a:solidFill>
                </a:ln>
                <a:solidFill>
                  <a:srgbClr val="2D07CF"/>
                </a:solidFill>
                <a:cs typeface="AL-Mohanad Bold" pitchFamily="2" charset="-78"/>
              </a:rPr>
              <a:t>من نظام الأوراق التجارية بيانات الشيك في الآتي:</a:t>
            </a:r>
          </a:p>
          <a:p>
            <a:pPr>
              <a:defRPr/>
            </a:pPr>
            <a:r>
              <a:rPr lang="ar-SA" sz="2800" b="1" dirty="0">
                <a:ln>
                  <a:solidFill>
                    <a:sysClr val="windowText" lastClr="000000"/>
                  </a:solidFill>
                </a:ln>
                <a:solidFill>
                  <a:srgbClr val="2D07CF"/>
                </a:solidFill>
                <a:cs typeface="AL-Mohanad Bold" pitchFamily="2" charset="-78"/>
              </a:rPr>
              <a:t>أ-كلمة شيك</a:t>
            </a:r>
          </a:p>
          <a:p>
            <a:pPr>
              <a:defRPr/>
            </a:pPr>
            <a:r>
              <a:rPr lang="ar-SA" sz="2800" b="1" dirty="0">
                <a:ln>
                  <a:solidFill>
                    <a:sysClr val="windowText" lastClr="000000"/>
                  </a:solidFill>
                </a:ln>
                <a:solidFill>
                  <a:srgbClr val="2D07CF"/>
                </a:solidFill>
                <a:cs typeface="AL-Mohanad Bold" pitchFamily="2" charset="-78"/>
              </a:rPr>
              <a:t>ب-أمر غير معلق علي شرط بوفاء مبلغ معين من النقود مكتوبا بالحروف والأرقام  </a:t>
            </a:r>
          </a:p>
          <a:p>
            <a:pPr>
              <a:defRPr/>
            </a:pPr>
            <a:r>
              <a:rPr lang="ar-SA" sz="2800" b="1" dirty="0">
                <a:ln>
                  <a:solidFill>
                    <a:sysClr val="windowText" lastClr="000000"/>
                  </a:solidFill>
                </a:ln>
                <a:solidFill>
                  <a:srgbClr val="2D07CF"/>
                </a:solidFill>
                <a:cs typeface="AL-Mohanad Bold" pitchFamily="2" charset="-78"/>
              </a:rPr>
              <a:t>ج-اسم البنك المسحوب عليه</a:t>
            </a:r>
          </a:p>
          <a:p>
            <a:pPr>
              <a:defRPr/>
            </a:pPr>
            <a:r>
              <a:rPr lang="ar-SA" sz="2800" b="1" dirty="0">
                <a:ln>
                  <a:solidFill>
                    <a:sysClr val="windowText" lastClr="000000"/>
                  </a:solidFill>
                </a:ln>
                <a:solidFill>
                  <a:srgbClr val="2D07CF"/>
                </a:solidFill>
                <a:cs typeface="AL-Mohanad Bold" pitchFamily="2" charset="-78"/>
              </a:rPr>
              <a:t>د-مكان الوفاء </a:t>
            </a:r>
          </a:p>
          <a:p>
            <a:pPr>
              <a:defRPr/>
            </a:pPr>
            <a:r>
              <a:rPr lang="ar-SA" sz="2800" b="1" dirty="0">
                <a:ln>
                  <a:solidFill>
                    <a:sysClr val="windowText" lastClr="000000"/>
                  </a:solidFill>
                </a:ln>
                <a:solidFill>
                  <a:srgbClr val="2D07CF"/>
                </a:solidFill>
                <a:cs typeface="AL-Mohanad Bold" pitchFamily="2" charset="-78"/>
              </a:rPr>
              <a:t>ه-اسم من يجب الوفاء له أو لأمره ”المستفيد“ أو لحامله</a:t>
            </a:r>
          </a:p>
          <a:p>
            <a:pPr>
              <a:defRPr/>
            </a:pPr>
            <a:r>
              <a:rPr lang="ar-SA" sz="2800" b="1" dirty="0">
                <a:ln>
                  <a:solidFill>
                    <a:sysClr val="windowText" lastClr="000000"/>
                  </a:solidFill>
                </a:ln>
                <a:solidFill>
                  <a:srgbClr val="2D07CF"/>
                </a:solidFill>
                <a:cs typeface="AL-Mohanad Bold" pitchFamily="2" charset="-78"/>
              </a:rPr>
              <a:t>و_تاريخ ومكان إصدار الشيك </a:t>
            </a:r>
          </a:p>
          <a:p>
            <a:pPr>
              <a:defRPr/>
            </a:pPr>
            <a:r>
              <a:rPr lang="ar-SA" sz="2800" b="1" dirty="0">
                <a:ln>
                  <a:solidFill>
                    <a:sysClr val="windowText" lastClr="000000"/>
                  </a:solidFill>
                </a:ln>
                <a:solidFill>
                  <a:srgbClr val="2D07CF"/>
                </a:solidFill>
                <a:cs typeface="AL-Mohanad Bold" pitchFamily="2" charset="-78"/>
              </a:rPr>
              <a:t>ز-توقيع من أصدر الشيك </a:t>
            </a:r>
            <a:r>
              <a:rPr lang="ar-SA" sz="2800" b="1" dirty="0">
                <a:ln>
                  <a:solidFill>
                    <a:sysClr val="windowText" lastClr="000000"/>
                  </a:solidFill>
                </a:ln>
                <a:solidFill>
                  <a:srgbClr val="FF0000"/>
                </a:solidFill>
                <a:cs typeface="AL-Mohanad Bold" pitchFamily="2" charset="-78"/>
              </a:rPr>
              <a:t>الساحب</a:t>
            </a:r>
            <a:r>
              <a:rPr lang="ar-SA" sz="2800" b="1" dirty="0">
                <a:ln>
                  <a:solidFill>
                    <a:sysClr val="windowText" lastClr="000000"/>
                  </a:solidFill>
                </a:ln>
                <a:solidFill>
                  <a:srgbClr val="2D07CF"/>
                </a:solidFill>
                <a:cs typeface="AL-Mohanad Bold" pitchFamily="2" charset="-78"/>
              </a:rPr>
              <a:t> </a:t>
            </a:r>
          </a:p>
          <a:p>
            <a:pPr>
              <a:defRPr/>
            </a:pPr>
            <a:r>
              <a:rPr lang="ar-SA" sz="2800" b="1" dirty="0">
                <a:ln>
                  <a:solidFill>
                    <a:sysClr val="windowText" lastClr="000000"/>
                  </a:solidFill>
                </a:ln>
                <a:solidFill>
                  <a:srgbClr val="2D07CF"/>
                </a:solidFill>
                <a:cs typeface="AL-Mohanad Bold" pitchFamily="2" charset="-78"/>
              </a:rPr>
              <a:t> </a:t>
            </a:r>
            <a:endParaRPr lang="en-US" sz="2800" b="1" dirty="0">
              <a:ln>
                <a:solidFill>
                  <a:sysClr val="windowText" lastClr="000000"/>
                </a:solidFill>
              </a:ln>
              <a:solidFill>
                <a:srgbClr val="2D07CF"/>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166654" y="500042"/>
            <a:ext cx="9501254" cy="31432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chemeClr val="tx1"/>
                </a:solidFill>
              </a:rPr>
              <a:t>شيك </a:t>
            </a:r>
          </a:p>
          <a:p>
            <a:pPr>
              <a:defRPr/>
            </a:pPr>
            <a:r>
              <a:rPr lang="ar-SA" sz="2800" b="1" dirty="0">
                <a:ln>
                  <a:solidFill>
                    <a:sysClr val="windowText" lastClr="000000"/>
                  </a:solidFill>
                </a:ln>
                <a:solidFill>
                  <a:schemeClr val="tx1"/>
                </a:solidFill>
              </a:rPr>
              <a:t>مكان وتاريخ الإنشاء                                    مبلغ</a:t>
            </a:r>
          </a:p>
          <a:p>
            <a:pPr>
              <a:defRPr/>
            </a:pPr>
            <a:r>
              <a:rPr lang="ar-SA" sz="2800" b="1" dirty="0">
                <a:ln>
                  <a:solidFill>
                    <a:sysClr val="windowText" lastClr="000000"/>
                  </a:solidFill>
                </a:ln>
                <a:solidFill>
                  <a:schemeClr val="tx1"/>
                </a:solidFill>
              </a:rPr>
              <a:t>إلي</a:t>
            </a:r>
            <a:r>
              <a:rPr lang="ar-SA" sz="2800" b="1" dirty="0">
                <a:ln>
                  <a:solidFill>
                    <a:sysClr val="windowText" lastClr="000000"/>
                  </a:solidFill>
                </a:ln>
                <a:solidFill>
                  <a:schemeClr val="bg1"/>
                </a:solidFill>
              </a:rPr>
              <a:t>   </a:t>
            </a:r>
            <a:r>
              <a:rPr lang="ar-SA" sz="2800" b="1" dirty="0">
                <a:ln>
                  <a:solidFill>
                    <a:sysClr val="windowText" lastClr="000000"/>
                  </a:solidFill>
                </a:ln>
                <a:solidFill>
                  <a:srgbClr val="FF0000"/>
                </a:solidFill>
              </a:rPr>
              <a:t>المسحوب عليه                                    بنك -فرع</a:t>
            </a:r>
          </a:p>
          <a:p>
            <a:pPr>
              <a:defRPr/>
            </a:pPr>
            <a:r>
              <a:rPr lang="ar-SA" sz="2800" b="1" dirty="0">
                <a:ln>
                  <a:solidFill>
                    <a:sysClr val="windowText" lastClr="000000"/>
                  </a:solidFill>
                </a:ln>
                <a:solidFill>
                  <a:schemeClr val="tx1"/>
                </a:solidFill>
              </a:rPr>
              <a:t>ادفعوا بموجب هذا الشيك  إلي أو لأمر             </a:t>
            </a:r>
            <a:r>
              <a:rPr lang="ar-SA" sz="2800" b="1" dirty="0">
                <a:ln>
                  <a:solidFill>
                    <a:sysClr val="windowText" lastClr="000000"/>
                  </a:solidFill>
                </a:ln>
                <a:solidFill>
                  <a:srgbClr val="FF0000"/>
                </a:solidFill>
              </a:rPr>
              <a:t>أسم المستفيد-أو لحامله</a:t>
            </a:r>
          </a:p>
          <a:p>
            <a:pPr>
              <a:defRPr/>
            </a:pPr>
            <a:r>
              <a:rPr lang="ar-SA" sz="2800" b="1" dirty="0">
                <a:ln>
                  <a:solidFill>
                    <a:sysClr val="windowText" lastClr="000000"/>
                  </a:solidFill>
                </a:ln>
                <a:solidFill>
                  <a:schemeClr val="tx1"/>
                </a:solidFill>
              </a:rPr>
              <a:t>مبلغ            </a:t>
            </a:r>
          </a:p>
          <a:p>
            <a:pPr algn="l">
              <a:defRPr/>
            </a:pPr>
            <a:r>
              <a:rPr lang="ar-SA" sz="2800" b="1" dirty="0">
                <a:ln>
                  <a:solidFill>
                    <a:sysClr val="windowText" lastClr="000000"/>
                  </a:solidFill>
                </a:ln>
                <a:solidFill>
                  <a:schemeClr val="tx1"/>
                </a:solidFill>
              </a:rPr>
              <a:t>توقيع الساحب</a:t>
            </a:r>
          </a:p>
          <a:p>
            <a:pPr algn="l">
              <a:defRPr/>
            </a:pPr>
            <a:endParaRPr lang="ar-SA" sz="2800" dirty="0">
              <a:ln>
                <a:solidFill>
                  <a:sysClr val="windowText" lastClr="000000"/>
                </a:solidFill>
              </a:ln>
              <a:solidFill>
                <a:srgbClr val="FF0000"/>
              </a:solidFill>
            </a:endParaRPr>
          </a:p>
          <a:p>
            <a:pPr algn="l">
              <a:defRPr/>
            </a:pPr>
            <a:r>
              <a:rPr lang="ar-SA" sz="2800" dirty="0">
                <a:ln>
                  <a:solidFill>
                    <a:sysClr val="windowText" lastClr="000000"/>
                  </a:solidFill>
                </a:ln>
                <a:solidFill>
                  <a:srgbClr val="FF0000"/>
                </a:solidFill>
              </a:rPr>
              <a:t> </a:t>
            </a:r>
            <a:endParaRPr lang="en-US" sz="2800" dirty="0">
              <a:ln>
                <a:solidFill>
                  <a:sysClr val="windowText" lastClr="000000"/>
                </a:solidFill>
              </a:ln>
              <a:solidFill>
                <a:srgbClr val="FF0000"/>
              </a:solidFill>
            </a:endParaRPr>
          </a:p>
        </p:txBody>
      </p:sp>
      <p:sp>
        <p:nvSpPr>
          <p:cNvPr id="5" name="Rectangle 3"/>
          <p:cNvSpPr txBox="1">
            <a:spLocks noRot="1" noChangeArrowheads="1"/>
          </p:cNvSpPr>
          <p:nvPr/>
        </p:nvSpPr>
        <p:spPr>
          <a:xfrm>
            <a:off x="166654" y="4357694"/>
            <a:ext cx="9501254" cy="11430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rgbClr val="2D07CF"/>
                </a:solidFill>
                <a:cs typeface="AL-Mohanad Bold" pitchFamily="2" charset="-78"/>
              </a:rPr>
              <a:t>لا يكتسب الشيك الصفة التجارية إلا إذا كان تحريره بمناسبة عمل تجاري سواء كان محرره تاجر أم غير تاجر .أما تحريره من قبل تاجر فيعتبر قرينة بسيطة علي أن تحرير الشيك كان بمناسبة عمل تجاري</a:t>
            </a:r>
            <a:endParaRPr lang="en-US" sz="2800" b="1" dirty="0">
              <a:ln>
                <a:solidFill>
                  <a:sysClr val="windowText" lastClr="000000"/>
                </a:solidFill>
              </a:ln>
              <a:solidFill>
                <a:srgbClr val="2D07CF"/>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309926" y="0"/>
            <a:ext cx="3893083" cy="620688"/>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ctr">
              <a:defRPr/>
            </a:pPr>
            <a:r>
              <a:rPr lang="ar-SA" sz="3600" b="1" dirty="0" smtClean="0">
                <a:ln>
                  <a:solidFill>
                    <a:sysClr val="windowText" lastClr="000000"/>
                  </a:solidFill>
                </a:ln>
                <a:solidFill>
                  <a:schemeClr val="tx2">
                    <a:lumMod val="10000"/>
                  </a:schemeClr>
                </a:solidFill>
                <a:cs typeface="AL-Mohanad Bold" pitchFamily="2" charset="-78"/>
              </a:rPr>
              <a:t>ثالثا</a:t>
            </a:r>
            <a:r>
              <a:rPr lang="ar-SA" sz="2800" b="1" dirty="0" smtClean="0">
                <a:ln>
                  <a:solidFill>
                    <a:sysClr val="windowText" lastClr="000000"/>
                  </a:solidFill>
                </a:ln>
                <a:solidFill>
                  <a:prstClr val="black"/>
                </a:solidFill>
                <a:cs typeface="AL-Mohanad Bold" pitchFamily="2" charset="-78"/>
              </a:rPr>
              <a:t>: </a:t>
            </a:r>
            <a:r>
              <a:rPr lang="ar-SA" sz="3600" b="1" dirty="0" smtClean="0">
                <a:ln>
                  <a:solidFill>
                    <a:sysClr val="windowText" lastClr="000000"/>
                  </a:solidFill>
                </a:ln>
                <a:solidFill>
                  <a:schemeClr val="tx2">
                    <a:lumMod val="10000"/>
                  </a:schemeClr>
                </a:solidFill>
                <a:cs typeface="AL-Mohanad Bold" pitchFamily="2" charset="-78"/>
              </a:rPr>
              <a:t>أعمال</a:t>
            </a:r>
            <a:r>
              <a:rPr lang="ar-SA" sz="2800" b="1" dirty="0" smtClean="0">
                <a:ln>
                  <a:solidFill>
                    <a:sysClr val="windowText" lastClr="000000"/>
                  </a:solidFill>
                </a:ln>
                <a:solidFill>
                  <a:prstClr val="black"/>
                </a:solidFill>
                <a:cs typeface="AL-Mohanad Bold" pitchFamily="2" charset="-78"/>
              </a:rPr>
              <a:t> </a:t>
            </a:r>
            <a:r>
              <a:rPr lang="ar-SA" sz="3600" b="1" dirty="0">
                <a:ln>
                  <a:solidFill>
                    <a:sysClr val="windowText" lastClr="000000"/>
                  </a:solidFill>
                </a:ln>
                <a:solidFill>
                  <a:schemeClr val="tx2">
                    <a:lumMod val="10000"/>
                  </a:schemeClr>
                </a:solidFill>
                <a:cs typeface="AL-Mohanad Bold" pitchFamily="2" charset="-78"/>
              </a:rPr>
              <a:t>الصرف</a:t>
            </a:r>
            <a:r>
              <a:rPr lang="ar-SA" sz="2800" b="1" dirty="0">
                <a:ln>
                  <a:solidFill>
                    <a:sysClr val="windowText" lastClr="000000"/>
                  </a:solidFill>
                </a:ln>
                <a:solidFill>
                  <a:prstClr val="black"/>
                </a:solidFill>
                <a:cs typeface="AL-Mohanad Bold" pitchFamily="2" charset="-78"/>
              </a:rPr>
              <a:t> </a:t>
            </a:r>
            <a:r>
              <a:rPr lang="ar-SA" sz="3600" b="1" dirty="0">
                <a:ln>
                  <a:solidFill>
                    <a:sysClr val="windowText" lastClr="000000"/>
                  </a:solidFill>
                </a:ln>
                <a:solidFill>
                  <a:schemeClr val="tx2">
                    <a:lumMod val="10000"/>
                  </a:schemeClr>
                </a:solidFill>
                <a:cs typeface="AL-Mohanad Bold" pitchFamily="2" charset="-78"/>
              </a:rPr>
              <a:t>والبنوك</a:t>
            </a:r>
            <a:endParaRPr lang="en-US" sz="3600" b="1" dirty="0">
              <a:ln>
                <a:solidFill>
                  <a:sysClr val="windowText" lastClr="000000"/>
                </a:solidFill>
              </a:ln>
              <a:solidFill>
                <a:schemeClr val="tx2">
                  <a:lumMod val="10000"/>
                </a:schemeClr>
              </a:solidFill>
              <a:cs typeface="AL-Mohanad Bold" pitchFamily="2" charset="-78"/>
            </a:endParaRPr>
          </a:p>
        </p:txBody>
      </p:sp>
      <p:sp>
        <p:nvSpPr>
          <p:cNvPr id="3" name="Rectangle 3"/>
          <p:cNvSpPr txBox="1">
            <a:spLocks noRot="1" noChangeArrowheads="1"/>
          </p:cNvSpPr>
          <p:nvPr/>
        </p:nvSpPr>
        <p:spPr>
          <a:xfrm>
            <a:off x="1738290" y="908720"/>
            <a:ext cx="7358114" cy="591454"/>
          </a:xfrm>
          <a:prstGeom prst="rect">
            <a:avLst/>
          </a:prstGeom>
          <a:solidFill>
            <a:srgbClr val="FFFFCC"/>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lIns="0" rIns="18288"/>
          <a:lstStyle/>
          <a:p>
            <a:pPr>
              <a:defRPr/>
            </a:pPr>
            <a:r>
              <a:rPr lang="ar-SA" sz="2400" b="1" dirty="0" smtClean="0">
                <a:ln>
                  <a:solidFill>
                    <a:sysClr val="windowText" lastClr="000000"/>
                  </a:solidFill>
                </a:ln>
                <a:solidFill>
                  <a:srgbClr val="2D07CF"/>
                </a:solidFill>
                <a:cs typeface="AL-Mohanad Bold" pitchFamily="2" charset="-78"/>
              </a:rPr>
              <a:t>الصرافة </a:t>
            </a:r>
            <a:r>
              <a:rPr lang="ar-SA" sz="2400" b="1" dirty="0">
                <a:ln>
                  <a:solidFill>
                    <a:sysClr val="windowText" lastClr="000000"/>
                  </a:solidFill>
                </a:ln>
                <a:solidFill>
                  <a:srgbClr val="2D07CF"/>
                </a:solidFill>
                <a:cs typeface="AL-Mohanad Bold" pitchFamily="2" charset="-78"/>
              </a:rPr>
              <a:t>استبدال  نقود بنقود من عملة </a:t>
            </a:r>
            <a:r>
              <a:rPr lang="ar-SA" sz="2400" b="1" dirty="0" smtClean="0">
                <a:ln>
                  <a:solidFill>
                    <a:sysClr val="windowText" lastClr="000000"/>
                  </a:solidFill>
                </a:ln>
                <a:solidFill>
                  <a:srgbClr val="2D07CF"/>
                </a:solidFill>
                <a:cs typeface="AL-Mohanad Bold" pitchFamily="2" charset="-78"/>
              </a:rPr>
              <a:t>أخرى </a:t>
            </a:r>
            <a:r>
              <a:rPr lang="ar-SA" sz="2400" b="1" dirty="0">
                <a:ln>
                  <a:solidFill>
                    <a:sysClr val="windowText" lastClr="000000"/>
                  </a:solidFill>
                </a:ln>
                <a:solidFill>
                  <a:srgbClr val="2D07CF"/>
                </a:solidFill>
                <a:cs typeface="AL-Mohanad Bold" pitchFamily="2" charset="-78"/>
              </a:rPr>
              <a:t>نظير عمولة يتقاضاها الصيرفي أو البنك </a:t>
            </a:r>
            <a:r>
              <a:rPr lang="ar-SA" sz="2400" b="1" dirty="0" smtClean="0">
                <a:ln>
                  <a:solidFill>
                    <a:sysClr val="windowText" lastClr="000000"/>
                  </a:solidFill>
                </a:ln>
                <a:solidFill>
                  <a:srgbClr val="2D07CF"/>
                </a:solidFill>
                <a:cs typeface="AL-Mohanad Bold" pitchFamily="2" charset="-78"/>
              </a:rPr>
              <a:t>. والصرف </a:t>
            </a:r>
            <a:r>
              <a:rPr lang="ar-SA" sz="2400" b="1" dirty="0">
                <a:ln>
                  <a:solidFill>
                    <a:sysClr val="windowText" lastClr="000000"/>
                  </a:solidFill>
                </a:ln>
                <a:solidFill>
                  <a:srgbClr val="2D07CF"/>
                </a:solidFill>
                <a:cs typeface="AL-Mohanad Bold" pitchFamily="2" charset="-78"/>
              </a:rPr>
              <a:t>نوعان: </a:t>
            </a:r>
            <a:endParaRPr lang="en-US" sz="2400" b="1" dirty="0">
              <a:ln>
                <a:solidFill>
                  <a:sysClr val="windowText" lastClr="000000"/>
                </a:solidFill>
              </a:ln>
              <a:solidFill>
                <a:srgbClr val="2D07CF"/>
              </a:solidFill>
              <a:cs typeface="AL-Mohanad Bold" pitchFamily="2" charset="-78"/>
            </a:endParaRPr>
          </a:p>
          <a:p>
            <a:pPr>
              <a:defRPr/>
            </a:pPr>
            <a:endParaRPr lang="en-US" sz="2400" b="1" dirty="0">
              <a:ln>
                <a:solidFill>
                  <a:sysClr val="windowText" lastClr="000000"/>
                </a:solidFill>
              </a:ln>
              <a:solidFill>
                <a:schemeClr val="tx1"/>
              </a:solidFill>
              <a:cs typeface="AL-Mohanad Bold" pitchFamily="2" charset="-78"/>
            </a:endParaRPr>
          </a:p>
        </p:txBody>
      </p:sp>
      <p:sp>
        <p:nvSpPr>
          <p:cNvPr id="5" name="Rectangle 3"/>
          <p:cNvSpPr txBox="1">
            <a:spLocks noRot="1" noChangeArrowheads="1"/>
          </p:cNvSpPr>
          <p:nvPr/>
        </p:nvSpPr>
        <p:spPr>
          <a:xfrm>
            <a:off x="5738818" y="2071678"/>
            <a:ext cx="3960440" cy="1357322"/>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fontAlgn="auto">
              <a:spcBef>
                <a:spcPts val="0"/>
              </a:spcBef>
              <a:spcAft>
                <a:spcPts val="0"/>
              </a:spcAft>
              <a:defRPr/>
            </a:pPr>
            <a:r>
              <a:rPr lang="ar-SA" sz="2400" b="1" dirty="0">
                <a:ln>
                  <a:solidFill>
                    <a:sysClr val="windowText" lastClr="000000"/>
                  </a:solidFill>
                </a:ln>
                <a:solidFill>
                  <a:srgbClr val="FF0000"/>
                </a:solidFill>
                <a:cs typeface="AL-Mohanad Bold" pitchFamily="2" charset="-78"/>
              </a:rPr>
              <a:t>الصرف اليدوي </a:t>
            </a:r>
            <a:r>
              <a:rPr lang="ar-SA" sz="2400" b="1" dirty="0">
                <a:ln>
                  <a:solidFill>
                    <a:sysClr val="windowText" lastClr="000000"/>
                  </a:solidFill>
                </a:ln>
                <a:solidFill>
                  <a:srgbClr val="2D07CF"/>
                </a:solidFill>
                <a:cs typeface="AL-Mohanad Bold" pitchFamily="2" charset="-78"/>
              </a:rPr>
              <a:t>استبدال نقود بنقود من عملة </a:t>
            </a:r>
            <a:r>
              <a:rPr lang="ar-SA" sz="2400" b="1" dirty="0" smtClean="0">
                <a:ln>
                  <a:solidFill>
                    <a:sysClr val="windowText" lastClr="000000"/>
                  </a:solidFill>
                </a:ln>
                <a:solidFill>
                  <a:srgbClr val="2D07CF"/>
                </a:solidFill>
                <a:cs typeface="AL-Mohanad Bold" pitchFamily="2" charset="-78"/>
              </a:rPr>
              <a:t>أخرى </a:t>
            </a:r>
            <a:r>
              <a:rPr lang="ar-SA" sz="2400" b="1" dirty="0">
                <a:ln>
                  <a:solidFill>
                    <a:sysClr val="windowText" lastClr="000000"/>
                  </a:solidFill>
                </a:ln>
                <a:solidFill>
                  <a:srgbClr val="2D07CF"/>
                </a:solidFill>
                <a:cs typeface="AL-Mohanad Bold" pitchFamily="2" charset="-78"/>
              </a:rPr>
              <a:t>في نفس المكان أي عن طريق المناولة </a:t>
            </a:r>
            <a:r>
              <a:rPr lang="ar-SA" sz="2400" b="1" dirty="0" smtClean="0">
                <a:ln>
                  <a:solidFill>
                    <a:sysClr val="windowText" lastClr="000000"/>
                  </a:solidFill>
                </a:ln>
                <a:solidFill>
                  <a:srgbClr val="2D07CF"/>
                </a:solidFill>
                <a:cs typeface="AL-Mohanad Bold" pitchFamily="2" charset="-78"/>
              </a:rPr>
              <a:t>اليدوية.</a:t>
            </a:r>
            <a:endParaRPr lang="en-US" sz="2400" b="1" dirty="0">
              <a:ln>
                <a:solidFill>
                  <a:sysClr val="windowText" lastClr="000000"/>
                </a:solidFill>
              </a:ln>
              <a:solidFill>
                <a:srgbClr val="2D07CF"/>
              </a:solidFill>
              <a:cs typeface="AL-Mohanad Bold" pitchFamily="2" charset="-78"/>
            </a:endParaRPr>
          </a:p>
        </p:txBody>
      </p:sp>
      <p:sp>
        <p:nvSpPr>
          <p:cNvPr id="6" name="Rectangle 3"/>
          <p:cNvSpPr txBox="1">
            <a:spLocks noRot="1" noChangeArrowheads="1"/>
          </p:cNvSpPr>
          <p:nvPr/>
        </p:nvSpPr>
        <p:spPr>
          <a:xfrm>
            <a:off x="595282" y="2071679"/>
            <a:ext cx="4781938" cy="1357322"/>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fontAlgn="auto">
              <a:spcBef>
                <a:spcPts val="0"/>
              </a:spcBef>
              <a:spcAft>
                <a:spcPts val="0"/>
              </a:spcAft>
              <a:defRPr/>
            </a:pPr>
            <a:r>
              <a:rPr lang="ar-SA" sz="2000" b="1" dirty="0">
                <a:ln>
                  <a:solidFill>
                    <a:sysClr val="windowText" lastClr="000000"/>
                  </a:solidFill>
                </a:ln>
                <a:solidFill>
                  <a:srgbClr val="FF0000"/>
                </a:solidFill>
                <a:cs typeface="AL-Mohanad Bold" pitchFamily="2" charset="-78"/>
              </a:rPr>
              <a:t>الصرف المسحوب </a:t>
            </a:r>
            <a:r>
              <a:rPr lang="ar-SA" sz="2000" b="1" dirty="0">
                <a:ln>
                  <a:solidFill>
                    <a:sysClr val="windowText" lastClr="000000"/>
                  </a:solidFill>
                </a:ln>
                <a:solidFill>
                  <a:srgbClr val="2D07CF"/>
                </a:solidFill>
                <a:cs typeface="AL-Mohanad Bold" pitchFamily="2" charset="-78"/>
              </a:rPr>
              <a:t>يتم عن طريق استبدال النقود بورقة تجارية أي عن طريق تسليم الصراف عملة في بلد معين مقابل استلام ورقة تجارية تتضمن أمرا إلي شخص آخر ”بنك –شركة صرافة</a:t>
            </a:r>
            <a:r>
              <a:rPr lang="ar-SA" sz="2000" b="1" dirty="0" smtClean="0">
                <a:ln>
                  <a:solidFill>
                    <a:sysClr val="windowText" lastClr="000000"/>
                  </a:solidFill>
                </a:ln>
                <a:solidFill>
                  <a:srgbClr val="2D07CF"/>
                </a:solidFill>
                <a:cs typeface="AL-Mohanad Bold" pitchFamily="2" charset="-78"/>
              </a:rPr>
              <a:t>“ في </a:t>
            </a:r>
            <a:r>
              <a:rPr lang="ar-SA" sz="2000" b="1" dirty="0">
                <a:ln>
                  <a:solidFill>
                    <a:sysClr val="windowText" lastClr="000000"/>
                  </a:solidFill>
                </a:ln>
                <a:solidFill>
                  <a:srgbClr val="2D07CF"/>
                </a:solidFill>
                <a:cs typeface="AL-Mohanad Bold" pitchFamily="2" charset="-78"/>
              </a:rPr>
              <a:t>بلد آخر بالدفع لحامل هذه الورقة مبلغ من النقود بعملة بديلة. </a:t>
            </a:r>
            <a:endParaRPr lang="en-US" sz="2000" b="1" dirty="0">
              <a:ln>
                <a:solidFill>
                  <a:sysClr val="windowText" lastClr="000000"/>
                </a:solidFill>
              </a:ln>
              <a:solidFill>
                <a:srgbClr val="FF0000"/>
              </a:solidFill>
              <a:cs typeface="AL-Mohanad Bold" pitchFamily="2" charset="-78"/>
            </a:endParaRPr>
          </a:p>
        </p:txBody>
      </p:sp>
      <p:sp>
        <p:nvSpPr>
          <p:cNvPr id="7" name="Right Brace 6"/>
          <p:cNvSpPr/>
          <p:nvPr/>
        </p:nvSpPr>
        <p:spPr>
          <a:xfrm rot="16200000">
            <a:off x="5070701" y="168027"/>
            <a:ext cx="576064" cy="3240358"/>
          </a:xfrm>
          <a:prstGeom prst="rightBrace">
            <a:avLst>
              <a:gd name="adj1" fmla="val 8333"/>
              <a:gd name="adj2" fmla="val 52246"/>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57150">
                <a:solidFill>
                  <a:schemeClr val="tx1"/>
                </a:solidFill>
              </a:ln>
            </a:endParaRPr>
          </a:p>
        </p:txBody>
      </p:sp>
      <p:sp>
        <p:nvSpPr>
          <p:cNvPr id="8" name="Rectangle 3"/>
          <p:cNvSpPr txBox="1">
            <a:spLocks noRot="1" noChangeArrowheads="1"/>
          </p:cNvSpPr>
          <p:nvPr/>
        </p:nvSpPr>
        <p:spPr>
          <a:xfrm>
            <a:off x="238092" y="3786190"/>
            <a:ext cx="9429816" cy="171451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srgbClr val="2D07CF"/>
                </a:solidFill>
                <a:cs typeface="AL-Mohanad Bold" pitchFamily="2" charset="-78"/>
              </a:rPr>
              <a:t>وتعتبر أعمال الصرافة تجارية بالنسبة للصراف ولو وقعت منفردة أو تمت لحساب شخص غير </a:t>
            </a:r>
            <a:r>
              <a:rPr lang="ar-SA" sz="2400" b="1" dirty="0" smtClean="0">
                <a:ln>
                  <a:solidFill>
                    <a:sysClr val="windowText" lastClr="000000"/>
                  </a:solidFill>
                </a:ln>
                <a:solidFill>
                  <a:srgbClr val="2D07CF"/>
                </a:solidFill>
                <a:cs typeface="AL-Mohanad Bold" pitchFamily="2" charset="-78"/>
              </a:rPr>
              <a:t>تاجر.</a:t>
            </a:r>
          </a:p>
          <a:p>
            <a:pPr algn="just">
              <a:defRPr/>
            </a:pPr>
            <a:r>
              <a:rPr lang="ar-SA" sz="2400" b="1" dirty="0" smtClean="0">
                <a:ln>
                  <a:solidFill>
                    <a:sysClr val="windowText" lastClr="000000"/>
                  </a:solidFill>
                </a:ln>
                <a:solidFill>
                  <a:srgbClr val="FF0000"/>
                </a:solidFill>
                <a:cs typeface="AL-Mohanad Bold" pitchFamily="2" charset="-78"/>
              </a:rPr>
              <a:t>عمليات البنوك: </a:t>
            </a:r>
            <a:r>
              <a:rPr lang="ar-SA" sz="2400" b="1" dirty="0" smtClean="0">
                <a:ln>
                  <a:solidFill>
                    <a:sysClr val="windowText" lastClr="000000"/>
                  </a:solidFill>
                </a:ln>
                <a:solidFill>
                  <a:srgbClr val="2D07CF"/>
                </a:solidFill>
                <a:cs typeface="AL-Mohanad Bold" pitchFamily="2" charset="-78"/>
              </a:rPr>
              <a:t>تعتبر </a:t>
            </a:r>
            <a:r>
              <a:rPr lang="ar-SA" sz="2400" b="1" dirty="0">
                <a:ln>
                  <a:solidFill>
                    <a:sysClr val="windowText" lastClr="000000"/>
                  </a:solidFill>
                </a:ln>
                <a:solidFill>
                  <a:srgbClr val="2D07CF"/>
                </a:solidFill>
                <a:cs typeface="AL-Mohanad Bold" pitchFamily="2" charset="-78"/>
              </a:rPr>
              <a:t>جميع عمليات البنوك تجارية بالنسبة </a:t>
            </a:r>
            <a:r>
              <a:rPr lang="ar-SA" sz="2400" b="1" dirty="0" smtClean="0">
                <a:ln>
                  <a:solidFill>
                    <a:sysClr val="windowText" lastClr="000000"/>
                  </a:solidFill>
                </a:ln>
                <a:solidFill>
                  <a:srgbClr val="2D07CF"/>
                </a:solidFill>
                <a:cs typeface="AL-Mohanad Bold" pitchFamily="2" charset="-78"/>
              </a:rPr>
              <a:t>للبنك، </a:t>
            </a:r>
            <a:r>
              <a:rPr lang="ar-SA" sz="2400" b="1" dirty="0">
                <a:ln>
                  <a:solidFill>
                    <a:sysClr val="windowText" lastClr="000000"/>
                  </a:solidFill>
                </a:ln>
                <a:solidFill>
                  <a:srgbClr val="2D07CF"/>
                </a:solidFill>
                <a:cs typeface="AL-Mohanad Bold" pitchFamily="2" charset="-78"/>
              </a:rPr>
              <a:t>أما </a:t>
            </a:r>
            <a:r>
              <a:rPr lang="ar-SA" sz="2400" b="1" dirty="0" smtClean="0">
                <a:ln>
                  <a:solidFill>
                    <a:sysClr val="windowText" lastClr="000000"/>
                  </a:solidFill>
                </a:ln>
                <a:solidFill>
                  <a:srgbClr val="2D07CF"/>
                </a:solidFill>
                <a:cs typeface="AL-Mohanad Bold" pitchFamily="2" charset="-78"/>
              </a:rPr>
              <a:t>بالنسبة للعميل </a:t>
            </a:r>
            <a:r>
              <a:rPr lang="ar-SA" sz="2400" b="1" dirty="0">
                <a:ln>
                  <a:solidFill>
                    <a:sysClr val="windowText" lastClr="000000"/>
                  </a:solidFill>
                </a:ln>
                <a:solidFill>
                  <a:srgbClr val="2D07CF"/>
                </a:solidFill>
                <a:cs typeface="AL-Mohanad Bold" pitchFamily="2" charset="-78"/>
              </a:rPr>
              <a:t>فقد تكون تجارية بالتبعية إذا كانت لحاجات تجارته وكان العميل </a:t>
            </a:r>
            <a:r>
              <a:rPr lang="ar-SA" sz="2400" b="1" dirty="0" smtClean="0">
                <a:ln>
                  <a:solidFill>
                    <a:sysClr val="windowText" lastClr="000000"/>
                  </a:solidFill>
                </a:ln>
                <a:solidFill>
                  <a:srgbClr val="2D07CF"/>
                </a:solidFill>
                <a:cs typeface="AL-Mohanad Bold" pitchFamily="2" charset="-78"/>
              </a:rPr>
              <a:t>تاجرا، وقد </a:t>
            </a:r>
            <a:r>
              <a:rPr lang="ar-SA" sz="2400" b="1" dirty="0">
                <a:ln>
                  <a:solidFill>
                    <a:sysClr val="windowText" lastClr="000000"/>
                  </a:solidFill>
                </a:ln>
                <a:solidFill>
                  <a:srgbClr val="2D07CF"/>
                </a:solidFill>
                <a:cs typeface="AL-Mohanad Bold" pitchFamily="2" charset="-78"/>
              </a:rPr>
              <a:t>تكون أعمالا مدنية إذا كانت لحاجاته الشخصية. </a:t>
            </a:r>
            <a:endParaRPr lang="en-US" sz="2400" b="1" dirty="0">
              <a:ln>
                <a:solidFill>
                  <a:sysClr val="windowText" lastClr="000000"/>
                </a:solidFill>
              </a:ln>
              <a:solidFill>
                <a:srgbClr val="2D07CF"/>
              </a:solidFill>
              <a:cs typeface="AL-Mohanad Bold" pitchFamily="2" charset="-78"/>
            </a:endParaRPr>
          </a:p>
          <a:p>
            <a:pPr algn="just">
              <a:defRPr/>
            </a:pPr>
            <a:endParaRPr lang="en-US" sz="2400" dirty="0">
              <a:ln>
                <a:solidFill>
                  <a:sysClr val="windowText" lastClr="000000"/>
                </a:solidFill>
              </a:ln>
              <a:solidFill>
                <a:srgbClr val="2D07CF"/>
              </a:solidFill>
              <a:cs typeface="AL-Mohanad Bold" pitchFamily="2" charset="-78"/>
            </a:endParaRPr>
          </a:p>
        </p:txBody>
      </p:sp>
    </p:spTree>
    <p:extLst>
      <p:ext uri="{BB962C8B-B14F-4D97-AF65-F5344CB8AC3E}">
        <p14:creationId xmlns:p14="http://schemas.microsoft.com/office/powerpoint/2010/main" xmlns="" val="12944060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6"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6"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ppt_x</p:attrName>
                                        </p:attrNameLst>
                                      </p:cBhvr>
                                      <p:tavLst>
                                        <p:tav tm="0">
                                          <p:val>
                                            <p:strVal val="#ppt_x-.2"/>
                                          </p:val>
                                        </p:tav>
                                        <p:tav tm="100000">
                                          <p:val>
                                            <p:strVal val="#ppt_x"/>
                                          </p:val>
                                        </p:tav>
                                      </p:tavLst>
                                    </p:anim>
                                    <p:anim calcmode="lin" valueType="num">
                                      <p:cBhvr>
                                        <p:cTn id="2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128464" y="836712"/>
            <a:ext cx="9649072" cy="122413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ln>
                  <a:solidFill>
                    <a:sysClr val="windowText" lastClr="000000"/>
                  </a:solidFill>
                </a:ln>
                <a:solidFill>
                  <a:srgbClr val="2D07CF"/>
                </a:solidFill>
                <a:cs typeface="AL-Mohanad Bold" pitchFamily="2" charset="-78"/>
              </a:rPr>
              <a:t>السمسرة </a:t>
            </a:r>
            <a:r>
              <a:rPr lang="ar-SA" sz="2400" b="1" dirty="0">
                <a:ln>
                  <a:solidFill>
                    <a:sysClr val="windowText" lastClr="000000"/>
                  </a:solidFill>
                </a:ln>
                <a:solidFill>
                  <a:srgbClr val="2D07CF"/>
                </a:solidFill>
                <a:cs typeface="AL-Mohanad Bold" pitchFamily="2" charset="-78"/>
              </a:rPr>
              <a:t>عقد يتعهد بمقتضاه السمسار لشخص بالبحث عن طرف ثان لإبرام عقد معين والتوسط في إبرامه وذلك مقابل أجر يكون عادة نسبة من قيمة </a:t>
            </a:r>
            <a:r>
              <a:rPr lang="ar-SA" sz="2400" b="1" dirty="0" smtClean="0">
                <a:ln>
                  <a:solidFill>
                    <a:sysClr val="windowText" lastClr="000000"/>
                  </a:solidFill>
                </a:ln>
                <a:solidFill>
                  <a:srgbClr val="2D07CF"/>
                </a:solidFill>
                <a:cs typeface="AL-Mohanad Bold" pitchFamily="2" charset="-78"/>
              </a:rPr>
              <a:t>العقد. </a:t>
            </a:r>
            <a:endParaRPr lang="en-US" sz="2400" b="1" dirty="0">
              <a:ln>
                <a:solidFill>
                  <a:sysClr val="windowText" lastClr="000000"/>
                </a:solidFill>
              </a:ln>
              <a:solidFill>
                <a:srgbClr val="2D07CF"/>
              </a:solidFill>
              <a:cs typeface="AL-Mohanad Bold" pitchFamily="2" charset="-78"/>
            </a:endParaRPr>
          </a:p>
        </p:txBody>
      </p:sp>
      <p:sp>
        <p:nvSpPr>
          <p:cNvPr id="5" name="Rectangle 4"/>
          <p:cNvSpPr/>
          <p:nvPr/>
        </p:nvSpPr>
        <p:spPr>
          <a:xfrm>
            <a:off x="3809992" y="48"/>
            <a:ext cx="2357454" cy="646331"/>
          </a:xfrm>
          <a:prstGeom prst="rect">
            <a:avLst/>
          </a:prstGeom>
          <a:solidFill>
            <a:srgbClr val="FFFFCC"/>
          </a:solidFill>
        </p:spPr>
        <p:txBody>
          <a:bodyPr wrap="square">
            <a:spAutoFit/>
          </a:bodyPr>
          <a:lstStyle/>
          <a:p>
            <a:pPr algn="ctr"/>
            <a:r>
              <a:rPr lang="ar-SA" sz="3600" b="1" dirty="0" smtClean="0">
                <a:ln>
                  <a:solidFill>
                    <a:sysClr val="windowText" lastClr="000000"/>
                  </a:solidFill>
                </a:ln>
                <a:solidFill>
                  <a:schemeClr val="tx2">
                    <a:lumMod val="10000"/>
                  </a:schemeClr>
                </a:solidFill>
                <a:latin typeface="+mn-lt"/>
                <a:cs typeface="AL-Mohanad Bold" pitchFamily="2" charset="-78"/>
              </a:rPr>
              <a:t>رابعا</a:t>
            </a:r>
            <a:r>
              <a:rPr lang="ar-SA" sz="3200" b="1" dirty="0" smtClean="0">
                <a:ln>
                  <a:solidFill>
                    <a:sysClr val="windowText" lastClr="000000"/>
                  </a:solidFill>
                </a:ln>
                <a:latin typeface="Constantia"/>
                <a:cs typeface="AL-Mohanad Bold" pitchFamily="2" charset="-78"/>
              </a:rPr>
              <a:t>: </a:t>
            </a:r>
            <a:r>
              <a:rPr lang="ar-SA" sz="3600" b="1" dirty="0" smtClean="0">
                <a:ln>
                  <a:solidFill>
                    <a:sysClr val="windowText" lastClr="000000"/>
                  </a:solidFill>
                </a:ln>
                <a:solidFill>
                  <a:schemeClr val="tx2">
                    <a:lumMod val="10000"/>
                  </a:schemeClr>
                </a:solidFill>
                <a:latin typeface="+mn-lt"/>
                <a:cs typeface="AL-Mohanad Bold" pitchFamily="2" charset="-78"/>
              </a:rPr>
              <a:t>السمسرة </a:t>
            </a:r>
            <a:endParaRPr lang="en-US" sz="3600" b="1" dirty="0">
              <a:ln>
                <a:solidFill>
                  <a:sysClr val="windowText" lastClr="000000"/>
                </a:solidFill>
              </a:ln>
              <a:solidFill>
                <a:schemeClr val="tx2">
                  <a:lumMod val="10000"/>
                </a:schemeClr>
              </a:solidFill>
              <a:latin typeface="+mn-lt"/>
              <a:cs typeface="AL-Mohanad Bold" pitchFamily="2" charset="-78"/>
            </a:endParaRPr>
          </a:p>
        </p:txBody>
      </p:sp>
      <p:sp>
        <p:nvSpPr>
          <p:cNvPr id="6" name="Rectangle 5"/>
          <p:cNvSpPr/>
          <p:nvPr/>
        </p:nvSpPr>
        <p:spPr>
          <a:xfrm>
            <a:off x="128464" y="2368225"/>
            <a:ext cx="9649072" cy="2308324"/>
          </a:xfrm>
          <a:prstGeom prst="rect">
            <a:avLst/>
          </a:prstGeom>
          <a:solidFill>
            <a:srgbClr val="FFFFCC"/>
          </a:solidFill>
        </p:spPr>
        <p:txBody>
          <a:bodyPr wrap="square">
            <a:spAutoFit/>
          </a:bodyPr>
          <a:lstStyle/>
          <a:p>
            <a:pPr algn="just">
              <a:spcBef>
                <a:spcPts val="0"/>
              </a:spcBef>
              <a:spcAft>
                <a:spcPts val="0"/>
              </a:spcAft>
            </a:pPr>
            <a:r>
              <a:rPr lang="ar-SA" sz="2400" b="1" dirty="0">
                <a:ln>
                  <a:solidFill>
                    <a:sysClr val="windowText" lastClr="000000"/>
                  </a:solidFill>
                </a:ln>
                <a:solidFill>
                  <a:srgbClr val="2D07CF"/>
                </a:solidFill>
                <a:latin typeface="+mn-lt"/>
                <a:cs typeface="AL-Mohanad Bold" pitchFamily="2" charset="-78"/>
              </a:rPr>
              <a:t>مهمة السمسار: التقريب بين طرفي التعاقد نظير عمولة تكون عاده </a:t>
            </a:r>
            <a:r>
              <a:rPr lang="ar-SA" sz="2400" b="1" dirty="0" smtClean="0">
                <a:ln>
                  <a:solidFill>
                    <a:sysClr val="windowText" lastClr="000000"/>
                  </a:solidFill>
                </a:ln>
                <a:solidFill>
                  <a:srgbClr val="2D07CF"/>
                </a:solidFill>
                <a:latin typeface="+mn-lt"/>
                <a:cs typeface="AL-Mohanad Bold" pitchFamily="2" charset="-78"/>
              </a:rPr>
              <a:t>نسبة </a:t>
            </a:r>
            <a:r>
              <a:rPr lang="ar-SA" sz="2400" b="1" dirty="0">
                <a:ln>
                  <a:solidFill>
                    <a:sysClr val="windowText" lastClr="000000"/>
                  </a:solidFill>
                </a:ln>
                <a:solidFill>
                  <a:srgbClr val="2D07CF"/>
                </a:solidFill>
                <a:latin typeface="+mn-lt"/>
                <a:cs typeface="AL-Mohanad Bold" pitchFamily="2" charset="-78"/>
              </a:rPr>
              <a:t>مئوية من </a:t>
            </a:r>
            <a:r>
              <a:rPr lang="ar-SA" sz="2400" b="1" dirty="0" smtClean="0">
                <a:ln>
                  <a:solidFill>
                    <a:sysClr val="windowText" lastClr="000000"/>
                  </a:solidFill>
                </a:ln>
                <a:solidFill>
                  <a:srgbClr val="2D07CF"/>
                </a:solidFill>
                <a:latin typeface="+mn-lt"/>
                <a:cs typeface="AL-Mohanad Bold" pitchFamily="2" charset="-78"/>
              </a:rPr>
              <a:t>قيمة </a:t>
            </a:r>
            <a:r>
              <a:rPr lang="ar-SA" sz="2400" b="1" dirty="0">
                <a:ln>
                  <a:solidFill>
                    <a:sysClr val="windowText" lastClr="000000"/>
                  </a:solidFill>
                </a:ln>
                <a:solidFill>
                  <a:srgbClr val="2D07CF"/>
                </a:solidFill>
                <a:latin typeface="+mn-lt"/>
                <a:cs typeface="AL-Mohanad Bold" pitchFamily="2" charset="-78"/>
              </a:rPr>
              <a:t>المتفق وهو يستحق العمولة متى تم إبرام العقد بناء على </a:t>
            </a:r>
            <a:r>
              <a:rPr lang="ar-SA" sz="2400" b="1" dirty="0" smtClean="0">
                <a:ln>
                  <a:solidFill>
                    <a:sysClr val="windowText" lastClr="000000"/>
                  </a:solidFill>
                </a:ln>
                <a:solidFill>
                  <a:srgbClr val="2D07CF"/>
                </a:solidFill>
                <a:latin typeface="+mn-lt"/>
                <a:cs typeface="AL-Mohanad Bold" pitchFamily="2" charset="-78"/>
              </a:rPr>
              <a:t>وساطته، </a:t>
            </a:r>
            <a:r>
              <a:rPr lang="ar-SA" sz="2400" b="1" dirty="0">
                <a:ln>
                  <a:solidFill>
                    <a:sysClr val="windowText" lastClr="000000"/>
                  </a:solidFill>
                </a:ln>
                <a:solidFill>
                  <a:srgbClr val="2D07CF"/>
                </a:solidFill>
                <a:latin typeface="+mn-lt"/>
                <a:cs typeface="AL-Mohanad Bold" pitchFamily="2" charset="-78"/>
              </a:rPr>
              <a:t>والسمسار ليس وكيلا بل هو وسيط وليس طرفا في العقد بل يقرب بين أطراف العقد مثل: عقد الشراء يقرب بين البائع </a:t>
            </a:r>
            <a:r>
              <a:rPr lang="ar-SA" sz="2400" b="1" dirty="0" smtClean="0">
                <a:ln>
                  <a:solidFill>
                    <a:sysClr val="windowText" lastClr="000000"/>
                  </a:solidFill>
                </a:ln>
                <a:solidFill>
                  <a:srgbClr val="2D07CF"/>
                </a:solidFill>
                <a:latin typeface="+mn-lt"/>
                <a:cs typeface="AL-Mohanad Bold" pitchFamily="2" charset="-78"/>
              </a:rPr>
              <a:t>والمشتري. والسمسرة </a:t>
            </a:r>
            <a:r>
              <a:rPr lang="ar-SA" sz="2400" b="1" dirty="0">
                <a:ln>
                  <a:solidFill>
                    <a:sysClr val="windowText" lastClr="000000"/>
                  </a:solidFill>
                </a:ln>
                <a:solidFill>
                  <a:srgbClr val="2D07CF"/>
                </a:solidFill>
                <a:latin typeface="+mn-lt"/>
                <a:cs typeface="AL-Mohanad Bold" pitchFamily="2" charset="-78"/>
              </a:rPr>
              <a:t>في المملكة عملا تجاريا سواء قام بها محترف أو غير محترف وسواء العقد  مدنيا أو </a:t>
            </a:r>
            <a:r>
              <a:rPr lang="ar-SA" sz="2400" b="1" dirty="0" smtClean="0">
                <a:ln>
                  <a:solidFill>
                    <a:sysClr val="windowText" lastClr="000000"/>
                  </a:solidFill>
                </a:ln>
                <a:solidFill>
                  <a:srgbClr val="2D07CF"/>
                </a:solidFill>
                <a:latin typeface="+mn-lt"/>
                <a:cs typeface="AL-Mohanad Bold" pitchFamily="2" charset="-78"/>
              </a:rPr>
              <a:t>تجاريا. وتعتبر </a:t>
            </a:r>
            <a:r>
              <a:rPr lang="ar-SA" sz="2400" b="1" dirty="0">
                <a:ln>
                  <a:solidFill>
                    <a:sysClr val="windowText" lastClr="000000"/>
                  </a:solidFill>
                </a:ln>
                <a:solidFill>
                  <a:srgbClr val="2D07CF"/>
                </a:solidFill>
                <a:latin typeface="+mn-lt"/>
                <a:cs typeface="AL-Mohanad Bold" pitchFamily="2" charset="-78"/>
              </a:rPr>
              <a:t>أعمال السمسرة التجارية بالنسبة للسمسار وحده أما فيما يتعلق بعميل السمسار وهو الشخص </a:t>
            </a:r>
            <a:r>
              <a:rPr lang="ar-SA" sz="2400" b="1" dirty="0" smtClean="0">
                <a:ln>
                  <a:solidFill>
                    <a:sysClr val="windowText" lastClr="000000"/>
                  </a:solidFill>
                </a:ln>
                <a:solidFill>
                  <a:srgbClr val="2D07CF"/>
                </a:solidFill>
                <a:latin typeface="+mn-lt"/>
                <a:cs typeface="AL-Mohanad Bold" pitchFamily="2" charset="-78"/>
              </a:rPr>
              <a:t>الذي وسطه </a:t>
            </a:r>
            <a:r>
              <a:rPr lang="ar-SA" sz="2400" b="1" dirty="0">
                <a:ln>
                  <a:solidFill>
                    <a:sysClr val="windowText" lastClr="000000"/>
                  </a:solidFill>
                </a:ln>
                <a:solidFill>
                  <a:srgbClr val="2D07CF"/>
                </a:solidFill>
                <a:latin typeface="+mn-lt"/>
                <a:cs typeface="AL-Mohanad Bold" pitchFamily="2" charset="-78"/>
              </a:rPr>
              <a:t>لإبرام العقد فان الأمر يتوقف على صفة هذا الشخص وما إذا كان تاجرا أو غير تاجر وعلى </a:t>
            </a:r>
            <a:r>
              <a:rPr lang="ar-SA" sz="2400" b="1" dirty="0" smtClean="0">
                <a:ln>
                  <a:solidFill>
                    <a:sysClr val="windowText" lastClr="000000"/>
                  </a:solidFill>
                </a:ln>
                <a:solidFill>
                  <a:srgbClr val="2D07CF"/>
                </a:solidFill>
                <a:latin typeface="+mn-lt"/>
                <a:cs typeface="AL-Mohanad Bold" pitchFamily="2" charset="-78"/>
              </a:rPr>
              <a:t>طبيعة المراد </a:t>
            </a:r>
            <a:r>
              <a:rPr lang="ar-SA" sz="2400" b="1" dirty="0">
                <a:ln>
                  <a:solidFill>
                    <a:sysClr val="windowText" lastClr="000000"/>
                  </a:solidFill>
                </a:ln>
                <a:solidFill>
                  <a:srgbClr val="2D07CF"/>
                </a:solidFill>
                <a:latin typeface="+mn-lt"/>
                <a:cs typeface="AL-Mohanad Bold" pitchFamily="2" charset="-78"/>
              </a:rPr>
              <a:t>إبرامه فإذا كانت </a:t>
            </a:r>
            <a:r>
              <a:rPr lang="ar-SA" sz="2400" b="1" dirty="0" smtClean="0">
                <a:ln>
                  <a:solidFill>
                    <a:sysClr val="windowText" lastClr="000000"/>
                  </a:solidFill>
                </a:ln>
                <a:solidFill>
                  <a:srgbClr val="2D07CF"/>
                </a:solidFill>
                <a:latin typeface="+mn-lt"/>
                <a:cs typeface="AL-Mohanad Bold" pitchFamily="2" charset="-78"/>
              </a:rPr>
              <a:t>مدنية </a:t>
            </a:r>
            <a:r>
              <a:rPr lang="ar-SA" sz="2400" b="1" dirty="0">
                <a:ln>
                  <a:solidFill>
                    <a:sysClr val="windowText" lastClr="000000"/>
                  </a:solidFill>
                </a:ln>
                <a:solidFill>
                  <a:srgbClr val="2D07CF"/>
                </a:solidFill>
                <a:latin typeface="+mn-lt"/>
                <a:cs typeface="AL-Mohanad Bold" pitchFamily="2" charset="-78"/>
              </a:rPr>
              <a:t>كبيع أو شراء العقار اعتبر عقد السمسرة </a:t>
            </a:r>
            <a:r>
              <a:rPr lang="ar-SA" sz="2400" b="1" dirty="0" smtClean="0">
                <a:ln>
                  <a:solidFill>
                    <a:sysClr val="windowText" lastClr="000000"/>
                  </a:solidFill>
                </a:ln>
                <a:solidFill>
                  <a:srgbClr val="2D07CF"/>
                </a:solidFill>
                <a:latin typeface="+mn-lt"/>
                <a:cs typeface="AL-Mohanad Bold" pitchFamily="2" charset="-78"/>
              </a:rPr>
              <a:t>مدنيا </a:t>
            </a:r>
            <a:r>
              <a:rPr lang="ar-SA" sz="2400" b="1" dirty="0">
                <a:ln>
                  <a:solidFill>
                    <a:sysClr val="windowText" lastClr="000000"/>
                  </a:solidFill>
                </a:ln>
                <a:solidFill>
                  <a:srgbClr val="2D07CF"/>
                </a:solidFill>
                <a:latin typeface="+mn-lt"/>
                <a:cs typeface="AL-Mohanad Bold" pitchFamily="2" charset="-78"/>
              </a:rPr>
              <a:t>بالنسبة لهذا </a:t>
            </a:r>
            <a:r>
              <a:rPr lang="ar-SA" sz="2400" b="1" dirty="0" smtClean="0">
                <a:ln>
                  <a:solidFill>
                    <a:sysClr val="windowText" lastClr="000000"/>
                  </a:solidFill>
                </a:ln>
                <a:solidFill>
                  <a:srgbClr val="2D07CF"/>
                </a:solidFill>
                <a:latin typeface="+mn-lt"/>
                <a:cs typeface="AL-Mohanad Bold" pitchFamily="2" charset="-78"/>
              </a:rPr>
              <a:t>العميل.</a:t>
            </a:r>
            <a:endParaRPr lang="en-US" sz="2400" b="1" dirty="0">
              <a:ln>
                <a:solidFill>
                  <a:sysClr val="windowText" lastClr="000000"/>
                </a:solidFill>
              </a:ln>
              <a:solidFill>
                <a:srgbClr val="2D07CF"/>
              </a:solidFill>
              <a:latin typeface="+mn-lt"/>
              <a:cs typeface="AL-Mohanad Bold" pitchFamily="2" charset="-78"/>
            </a:endParaRPr>
          </a:p>
        </p:txBody>
      </p:sp>
    </p:spTree>
    <p:extLst>
      <p:ext uri="{BB962C8B-B14F-4D97-AF65-F5344CB8AC3E}">
        <p14:creationId xmlns:p14="http://schemas.microsoft.com/office/powerpoint/2010/main" xmlns="" val="28045633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1523976" y="2143116"/>
            <a:ext cx="6858048" cy="1398587"/>
          </a:xfrm>
        </p:spPr>
        <p:txBody>
          <a:bodyPr/>
          <a:lstStyle/>
          <a:p>
            <a:pPr rtl="1" eaLnBrk="1" hangingPunct="1"/>
            <a:r>
              <a:rPr lang="en-US" sz="4000" b="1" spc="-150" dirty="0" smtClean="0">
                <a:solidFill>
                  <a:srgbClr val="376092"/>
                </a:solidFill>
                <a:latin typeface="ae_AlMateen" pitchFamily="2" charset="-78"/>
                <a:cs typeface="ae_AlMateen" pitchFamily="2" charset="-78"/>
              </a:rPr>
              <a:t> </a:t>
            </a:r>
            <a:r>
              <a:rPr lang="ar-SA" sz="4000" b="1" spc="-150" dirty="0" smtClean="0">
                <a:solidFill>
                  <a:srgbClr val="376092"/>
                </a:solidFill>
                <a:latin typeface="ae_AlMateen" pitchFamily="2" charset="-78"/>
                <a:cs typeface="ae_AlMateen" pitchFamily="2" charset="-78"/>
              </a:rPr>
              <a:t>المحاضرة </a:t>
            </a:r>
            <a:r>
              <a:rPr lang="ar-SA" sz="4000" b="1" spc="-150" dirty="0" smtClean="0">
                <a:solidFill>
                  <a:srgbClr val="376092"/>
                </a:solidFill>
                <a:latin typeface="ae_AlMateen" pitchFamily="2" charset="-78"/>
                <a:cs typeface="ae_AlMateen" pitchFamily="2" charset="-78"/>
              </a:rPr>
              <a:t>الثالثة: </a:t>
            </a:r>
            <a:r>
              <a:rPr lang="ar-SA" sz="4000" b="1" spc="-150" dirty="0" smtClean="0">
                <a:solidFill>
                  <a:srgbClr val="376092"/>
                </a:solidFill>
                <a:latin typeface="ae_AlMateen" pitchFamily="2" charset="-78"/>
                <a:cs typeface="ae_AlMateen" pitchFamily="2" charset="-78"/>
              </a:rPr>
              <a:t>أنواع الأعمال التجارية (</a:t>
            </a:r>
            <a:r>
              <a:rPr lang="ar-SA" sz="2800" b="1" spc="-150" dirty="0" smtClean="0">
                <a:solidFill>
                  <a:srgbClr val="376092"/>
                </a:solidFill>
                <a:latin typeface="ae_AlMateen" pitchFamily="2" charset="-78"/>
                <a:cs typeface="ae_AlMateen" pitchFamily="2" charset="-78"/>
              </a:rPr>
              <a:t>│</a:t>
            </a:r>
            <a:r>
              <a:rPr lang="ar-SA" sz="4000" b="1" spc="-150" dirty="0" smtClean="0">
                <a:solidFill>
                  <a:srgbClr val="376092"/>
                </a:solidFill>
                <a:latin typeface="ae_AlMateen" pitchFamily="2" charset="-78"/>
                <a:cs typeface="ae_AlMateen" pitchFamily="2" charset="-78"/>
              </a:rPr>
              <a:t>)</a:t>
            </a:r>
            <a:r>
              <a:rPr lang="en-US" sz="4000" b="1" dirty="0" smtClean="0">
                <a:ln>
                  <a:solidFill>
                    <a:sysClr val="windowText" lastClr="000000"/>
                  </a:solidFill>
                </a:ln>
                <a:solidFill>
                  <a:schemeClr val="tx1"/>
                </a:solidFill>
                <a:cs typeface="AL-Mohanad Bold"/>
              </a:rPr>
              <a:t/>
            </a:r>
            <a:br>
              <a:rPr lang="en-US" sz="4000" b="1" dirty="0" smtClean="0">
                <a:ln>
                  <a:solidFill>
                    <a:sysClr val="windowText" lastClr="000000"/>
                  </a:solidFill>
                </a:ln>
                <a:solidFill>
                  <a:schemeClr val="tx1"/>
                </a:solidFill>
                <a:cs typeface="AL-Mohanad Bold"/>
              </a:rPr>
            </a:br>
            <a:endParaRPr lang="en-US" sz="4000"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928670"/>
            <a:ext cx="9572692" cy="271692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srgbClr val="2D07CF"/>
                </a:solidFill>
                <a:cs typeface="AL-Mohanad Bold" pitchFamily="2" charset="-78"/>
              </a:rPr>
              <a:t>تعتبر</a:t>
            </a:r>
            <a:r>
              <a:rPr lang="ar-SA" sz="2400" b="1" dirty="0" smtClean="0">
                <a:ln>
                  <a:solidFill>
                    <a:sysClr val="windowText" lastClr="000000"/>
                  </a:solidFill>
                </a:ln>
                <a:solidFill>
                  <a:srgbClr val="FF0000"/>
                </a:solidFill>
                <a:cs typeface="AL-Mohanad Bold" pitchFamily="2" charset="-78"/>
              </a:rPr>
              <a:t> </a:t>
            </a:r>
            <a:r>
              <a:rPr lang="ar-SA" sz="2400" b="1" dirty="0">
                <a:ln>
                  <a:solidFill>
                    <a:sysClr val="windowText" lastClr="000000"/>
                  </a:solidFill>
                </a:ln>
                <a:solidFill>
                  <a:srgbClr val="2D07CF"/>
                </a:solidFill>
                <a:cs typeface="AL-Mohanad Bold" pitchFamily="2" charset="-78"/>
              </a:rPr>
              <a:t>أعمال التجارة البحرية من قبيل الأعمال التجارية المنفردة وفقا لنص المادة 2 من نظام المحكمة التجارية ويدخل في ذلك الأوجه  المختلفة لهذه الأعمال وهي : </a:t>
            </a:r>
            <a:endParaRPr lang="ar-SA" sz="2400" b="1" dirty="0" smtClean="0">
              <a:ln>
                <a:solidFill>
                  <a:sysClr val="windowText" lastClr="000000"/>
                </a:solidFill>
              </a:ln>
              <a:solidFill>
                <a:srgbClr val="2D07CF"/>
              </a:solidFill>
              <a:cs typeface="AL-Mohanad Bold" pitchFamily="2" charset="-78"/>
            </a:endParaRPr>
          </a:p>
          <a:p>
            <a:pPr>
              <a:defRPr/>
            </a:pPr>
            <a:r>
              <a:rPr lang="ar-SA" sz="2400" b="1" dirty="0" smtClean="0">
                <a:ln>
                  <a:solidFill>
                    <a:sysClr val="windowText" lastClr="000000"/>
                  </a:solidFill>
                </a:ln>
                <a:solidFill>
                  <a:srgbClr val="2D07CF"/>
                </a:solidFill>
                <a:cs typeface="AL-Mohanad Bold" pitchFamily="2" charset="-78"/>
              </a:rPr>
              <a:t>-</a:t>
            </a:r>
            <a:r>
              <a:rPr lang="ar-SA" sz="2400" b="1" dirty="0">
                <a:ln>
                  <a:solidFill>
                    <a:sysClr val="windowText" lastClr="000000"/>
                  </a:solidFill>
                </a:ln>
                <a:solidFill>
                  <a:srgbClr val="2D07CF"/>
                </a:solidFill>
                <a:cs typeface="AL-Mohanad Bold" pitchFamily="2" charset="-78"/>
              </a:rPr>
              <a:t>بناء السفن وإصلاحها وصيانتها .</a:t>
            </a:r>
          </a:p>
          <a:p>
            <a:pPr>
              <a:defRPr/>
            </a:pPr>
            <a:r>
              <a:rPr lang="ar-SA" sz="2400" b="1" dirty="0">
                <a:ln>
                  <a:solidFill>
                    <a:sysClr val="windowText" lastClr="000000"/>
                  </a:solidFill>
                </a:ln>
                <a:solidFill>
                  <a:srgbClr val="2D07CF"/>
                </a:solidFill>
                <a:cs typeface="AL-Mohanad Bold" pitchFamily="2" charset="-78"/>
              </a:rPr>
              <a:t>-شراء أو بيع أو تأجير أو استئجار السفن.</a:t>
            </a:r>
          </a:p>
          <a:p>
            <a:pPr>
              <a:defRPr/>
            </a:pPr>
            <a:r>
              <a:rPr lang="ar-SA" sz="2400" b="1" dirty="0">
                <a:ln>
                  <a:solidFill>
                    <a:sysClr val="windowText" lastClr="000000"/>
                  </a:solidFill>
                </a:ln>
                <a:solidFill>
                  <a:srgbClr val="2D07CF"/>
                </a:solidFill>
                <a:cs typeface="AL-Mohanad Bold" pitchFamily="2" charset="-78"/>
              </a:rPr>
              <a:t>-بيع وشراء معدات أو أدوات أو مواد تموين السفن.</a:t>
            </a:r>
          </a:p>
          <a:p>
            <a:pPr>
              <a:defRPr/>
            </a:pPr>
            <a:r>
              <a:rPr lang="ar-SA" sz="2400" b="1" dirty="0">
                <a:ln>
                  <a:solidFill>
                    <a:sysClr val="windowText" lastClr="000000"/>
                  </a:solidFill>
                </a:ln>
                <a:solidFill>
                  <a:srgbClr val="2D07CF"/>
                </a:solidFill>
                <a:cs typeface="AL-Mohanad Bold" pitchFamily="2" charset="-78"/>
              </a:rPr>
              <a:t>-استخدام الملاحين وغيرهم من العاملين  في السفن.</a:t>
            </a:r>
          </a:p>
          <a:p>
            <a:pPr>
              <a:defRPr/>
            </a:pPr>
            <a:r>
              <a:rPr lang="ar-SA" sz="2400" b="1" dirty="0">
                <a:ln>
                  <a:solidFill>
                    <a:sysClr val="windowText" lastClr="000000"/>
                  </a:solidFill>
                </a:ln>
                <a:solidFill>
                  <a:srgbClr val="2D07CF"/>
                </a:solidFill>
                <a:cs typeface="AL-Mohanad Bold" pitchFamily="2" charset="-78"/>
              </a:rPr>
              <a:t>-عمليات الاقتراض التي تتم بضمان السفينة أو ضمان حمولتها.</a:t>
            </a:r>
          </a:p>
          <a:p>
            <a:pPr algn="just">
              <a:defRPr/>
            </a:pPr>
            <a:r>
              <a:rPr lang="ar-SA" sz="2400" b="1" dirty="0" smtClean="0">
                <a:ln>
                  <a:solidFill>
                    <a:sysClr val="windowText" lastClr="000000"/>
                  </a:solidFill>
                </a:ln>
                <a:solidFill>
                  <a:srgbClr val="2D07CF"/>
                </a:solidFill>
                <a:cs typeface="AL-Mohanad Bold" pitchFamily="2" charset="-78"/>
              </a:rPr>
              <a:t> </a:t>
            </a:r>
            <a:endParaRPr lang="en-US" sz="2400" b="1" dirty="0">
              <a:ln>
                <a:solidFill>
                  <a:sysClr val="windowText" lastClr="000000"/>
                </a:solidFill>
              </a:ln>
              <a:solidFill>
                <a:srgbClr val="2D07CF"/>
              </a:solidFill>
              <a:cs typeface="AL-Mohanad Bold" pitchFamily="2" charset="-78"/>
            </a:endParaRPr>
          </a:p>
        </p:txBody>
      </p:sp>
      <p:sp>
        <p:nvSpPr>
          <p:cNvPr id="4" name="Rectangle 3"/>
          <p:cNvSpPr/>
          <p:nvPr/>
        </p:nvSpPr>
        <p:spPr>
          <a:xfrm>
            <a:off x="3512843" y="42959"/>
            <a:ext cx="4438080" cy="646331"/>
          </a:xfrm>
          <a:prstGeom prst="rect">
            <a:avLst/>
          </a:prstGeom>
          <a:solidFill>
            <a:srgbClr val="FFFFCC"/>
          </a:solidFill>
        </p:spPr>
        <p:txBody>
          <a:bodyPr wrap="square">
            <a:spAutoFit/>
          </a:bodyPr>
          <a:lstStyle/>
          <a:p>
            <a:pPr algn="ctr"/>
            <a:r>
              <a:rPr lang="ar-SA" sz="3600" b="1" dirty="0" smtClean="0">
                <a:ln>
                  <a:solidFill>
                    <a:sysClr val="windowText" lastClr="000000"/>
                  </a:solidFill>
                </a:ln>
                <a:solidFill>
                  <a:schemeClr val="tx2">
                    <a:lumMod val="10000"/>
                  </a:schemeClr>
                </a:solidFill>
                <a:latin typeface="+mn-lt"/>
                <a:cs typeface="AL-Mohanad Bold" pitchFamily="2" charset="-78"/>
              </a:rPr>
              <a:t>خامسا</a:t>
            </a:r>
            <a:r>
              <a:rPr lang="ar-SA" sz="2800" b="1" dirty="0" smtClean="0">
                <a:ln>
                  <a:solidFill>
                    <a:sysClr val="windowText" lastClr="000000"/>
                  </a:solidFill>
                </a:ln>
                <a:latin typeface="Constantia"/>
                <a:cs typeface="AL-Mohanad Bold" pitchFamily="2" charset="-78"/>
              </a:rPr>
              <a:t>: </a:t>
            </a:r>
            <a:r>
              <a:rPr lang="ar-SA" sz="3600" b="1" dirty="0" smtClean="0">
                <a:ln>
                  <a:solidFill>
                    <a:sysClr val="windowText" lastClr="000000"/>
                  </a:solidFill>
                </a:ln>
                <a:solidFill>
                  <a:schemeClr val="tx2">
                    <a:lumMod val="10000"/>
                  </a:schemeClr>
                </a:solidFill>
                <a:latin typeface="+mn-lt"/>
                <a:cs typeface="AL-Mohanad Bold" pitchFamily="2" charset="-78"/>
              </a:rPr>
              <a:t>أعمال</a:t>
            </a:r>
            <a:r>
              <a:rPr lang="ar-SA" sz="2800" b="1" dirty="0" smtClean="0">
                <a:ln>
                  <a:solidFill>
                    <a:sysClr val="windowText" lastClr="000000"/>
                  </a:solidFill>
                </a:ln>
                <a:latin typeface="Constantia"/>
                <a:cs typeface="AL-Mohanad Bold" pitchFamily="2" charset="-78"/>
              </a:rPr>
              <a:t> </a:t>
            </a:r>
            <a:r>
              <a:rPr lang="ar-SA" sz="3600" b="1" dirty="0">
                <a:ln>
                  <a:solidFill>
                    <a:sysClr val="windowText" lastClr="000000"/>
                  </a:solidFill>
                </a:ln>
                <a:solidFill>
                  <a:schemeClr val="tx2">
                    <a:lumMod val="10000"/>
                  </a:schemeClr>
                </a:solidFill>
                <a:latin typeface="+mn-lt"/>
                <a:cs typeface="AL-Mohanad Bold" pitchFamily="2" charset="-78"/>
              </a:rPr>
              <a:t>التجارة</a:t>
            </a:r>
            <a:r>
              <a:rPr lang="ar-SA" sz="2800" b="1" dirty="0">
                <a:ln>
                  <a:solidFill>
                    <a:sysClr val="windowText" lastClr="000000"/>
                  </a:solidFill>
                </a:ln>
                <a:latin typeface="Constantia"/>
                <a:cs typeface="AL-Mohanad Bold" pitchFamily="2" charset="-78"/>
              </a:rPr>
              <a:t> </a:t>
            </a:r>
            <a:r>
              <a:rPr lang="ar-SA" sz="3600" b="1" dirty="0">
                <a:ln>
                  <a:solidFill>
                    <a:sysClr val="windowText" lastClr="000000"/>
                  </a:solidFill>
                </a:ln>
                <a:solidFill>
                  <a:schemeClr val="tx2">
                    <a:lumMod val="10000"/>
                  </a:schemeClr>
                </a:solidFill>
                <a:latin typeface="+mn-lt"/>
                <a:cs typeface="AL-Mohanad Bold" pitchFamily="2" charset="-78"/>
              </a:rPr>
              <a:t>البحرية</a:t>
            </a:r>
            <a:endParaRPr lang="en-US" sz="3600" b="1" dirty="0">
              <a:ln>
                <a:solidFill>
                  <a:sysClr val="windowText" lastClr="000000"/>
                </a:solidFill>
              </a:ln>
              <a:solidFill>
                <a:schemeClr val="tx2">
                  <a:lumMod val="10000"/>
                </a:schemeClr>
              </a:solidFill>
              <a:latin typeface="+mn-lt"/>
              <a:cs typeface="AL-Mohanad Bold" pitchFamily="2" charset="-78"/>
            </a:endParaRPr>
          </a:p>
        </p:txBody>
      </p:sp>
      <p:sp>
        <p:nvSpPr>
          <p:cNvPr id="5" name="Rectangle 4"/>
          <p:cNvSpPr/>
          <p:nvPr/>
        </p:nvSpPr>
        <p:spPr>
          <a:xfrm>
            <a:off x="166654" y="4000504"/>
            <a:ext cx="9572692" cy="1569660"/>
          </a:xfrm>
          <a:prstGeom prst="rect">
            <a:avLst/>
          </a:prstGeom>
          <a:solidFill>
            <a:srgbClr val="FFFFCC"/>
          </a:solidFill>
        </p:spPr>
        <p:txBody>
          <a:bodyPr wrap="square">
            <a:spAutoFit/>
          </a:bodyPr>
          <a:lstStyle/>
          <a:p>
            <a:pPr algn="just">
              <a:spcBef>
                <a:spcPts val="0"/>
              </a:spcBef>
              <a:spcAft>
                <a:spcPts val="0"/>
              </a:spcAft>
            </a:pPr>
            <a:r>
              <a:rPr lang="ar-SA" sz="2400" b="1" dirty="0">
                <a:ln>
                  <a:solidFill>
                    <a:sysClr val="windowText" lastClr="000000"/>
                  </a:solidFill>
                </a:ln>
                <a:solidFill>
                  <a:srgbClr val="2D07CF"/>
                </a:solidFill>
                <a:latin typeface="+mn-lt"/>
                <a:cs typeface="AL-Mohanad Bold" pitchFamily="2" charset="-78"/>
              </a:rPr>
              <a:t>تعتبر أعمال التجارة البحرية أعمالا تجاريه منفردة حتى لو قام بها الشخص مرة واحده لو كان تاجر أو غير تاجر، وتعتبر الأعمال تجاريه بالنسبة لصاحب السفينة أو مجهزها أما  بالنسبة للطرف الأخر فان الأمر يتوقف على صفة تاجر أو غير تاجر وعلى طبيعة العمل بالنسبة له.</a:t>
            </a:r>
            <a:endParaRPr lang="en-US" sz="2400" b="1" dirty="0">
              <a:ln>
                <a:solidFill>
                  <a:sysClr val="windowText" lastClr="000000"/>
                </a:solidFill>
              </a:ln>
              <a:solidFill>
                <a:srgbClr val="2D07CF"/>
              </a:solidFill>
              <a:latin typeface="+mn-lt"/>
              <a:cs typeface="AL-Mohanad Bold" pitchFamily="2" charset="-78"/>
            </a:endParaRPr>
          </a:p>
          <a:p>
            <a:pPr algn="just">
              <a:spcBef>
                <a:spcPts val="0"/>
              </a:spcBef>
              <a:spcAft>
                <a:spcPts val="0"/>
              </a:spcAft>
            </a:pPr>
            <a:r>
              <a:rPr lang="ar-SA" sz="2400" b="1" dirty="0">
                <a:ln>
                  <a:solidFill>
                    <a:sysClr val="windowText" lastClr="000000"/>
                  </a:solidFill>
                </a:ln>
                <a:solidFill>
                  <a:srgbClr val="2D07CF"/>
                </a:solidFill>
                <a:latin typeface="+mn-lt"/>
                <a:cs typeface="AL-Mohanad Bold" pitchFamily="2" charset="-78"/>
              </a:rPr>
              <a:t> تجدر الإشارة أن الأعمال المتعلقة بسفن النزهة لا تعتبر من الأعمال التجارية وذلك لانتفاء قصد المضاربة وتحقيق الربح</a:t>
            </a:r>
            <a:endParaRPr lang="en-US" sz="2400" b="1" dirty="0">
              <a:ln>
                <a:solidFill>
                  <a:sysClr val="windowText" lastClr="000000"/>
                </a:solidFill>
              </a:ln>
              <a:solidFill>
                <a:srgbClr val="2D07CF"/>
              </a:solidFill>
              <a:latin typeface="+mn-lt"/>
              <a:cs typeface="AL-Mohanad Bold" pitchFamily="2" charset="-78"/>
            </a:endParaRPr>
          </a:p>
        </p:txBody>
      </p:sp>
    </p:spTree>
    <p:extLst>
      <p:ext uri="{BB962C8B-B14F-4D97-AF65-F5344CB8AC3E}">
        <p14:creationId xmlns:p14="http://schemas.microsoft.com/office/powerpoint/2010/main" xmlns="" val="235803647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21</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 xmlns:p14="http://schemas.microsoft.com/office/powerpoint/2010/main" val="1282006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0" y="500042"/>
            <a:ext cx="9906000" cy="5214974"/>
          </a:xfrm>
          <a:prstGeom prst="rect">
            <a:avLst/>
          </a:prstGeom>
          <a:noFill/>
          <a:ln w="9525">
            <a:noFill/>
            <a:miter lim="800000"/>
            <a:headEnd/>
            <a:tailEnd/>
          </a:ln>
          <a:effectLst/>
        </p:spPr>
      </p:pic>
      <p:sp>
        <p:nvSpPr>
          <p:cNvPr id="5" name="Rectangle 3"/>
          <p:cNvSpPr txBox="1">
            <a:spLocks noRot="1" noChangeArrowheads="1"/>
          </p:cNvSpPr>
          <p:nvPr/>
        </p:nvSpPr>
        <p:spPr>
          <a:xfrm>
            <a:off x="2166918" y="0"/>
            <a:ext cx="4875609" cy="5714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a:rPr>
              <a:t>أنواع الأعمال </a:t>
            </a:r>
            <a:r>
              <a:rPr lang="ar-SA" sz="3200" b="1" dirty="0" smtClean="0">
                <a:ln>
                  <a:solidFill>
                    <a:sysClr val="windowText" lastClr="000000"/>
                  </a:solidFill>
                </a:ln>
                <a:solidFill>
                  <a:schemeClr val="tx1"/>
                </a:solidFill>
                <a:cs typeface="AL-Mohanad Bold"/>
              </a:rPr>
              <a:t>التجارية</a:t>
            </a:r>
            <a:endParaRPr lang="en-US" sz="3200" b="1" dirty="0">
              <a:ln>
                <a:solidFill>
                  <a:sysClr val="windowText" lastClr="000000"/>
                </a:solidFill>
              </a:ln>
              <a:solidFill>
                <a:schemeClr val="tx1"/>
              </a:solidFill>
              <a:cs typeface="AL-Mohanad Bold"/>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3309926" y="1071546"/>
            <a:ext cx="6357982" cy="150019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a:ln>
                  <a:solidFill>
                    <a:sysClr val="windowText" lastClr="000000"/>
                  </a:solidFill>
                </a:ln>
                <a:solidFill>
                  <a:srgbClr val="2D07CF"/>
                </a:solidFill>
                <a:cs typeface="AL-Mohanad Bold" pitchFamily="2" charset="-78"/>
              </a:rPr>
              <a:t>الأعمال التجارية الأصلية هي الأعمال التي نص نظام المحكمة التجارية علي تجاريتها صراحة </a:t>
            </a:r>
            <a:r>
              <a:rPr lang="ar-SA" sz="2000" b="1" dirty="0" smtClean="0">
                <a:ln>
                  <a:solidFill>
                    <a:sysClr val="windowText" lastClr="000000"/>
                  </a:solidFill>
                </a:ln>
                <a:solidFill>
                  <a:srgbClr val="2D07CF"/>
                </a:solidFill>
                <a:cs typeface="AL-Mohanad Bold" pitchFamily="2" charset="-78"/>
              </a:rPr>
              <a:t>أو اعتبرت </a:t>
            </a:r>
            <a:r>
              <a:rPr lang="ar-SA" sz="2000" b="1" dirty="0">
                <a:ln>
                  <a:solidFill>
                    <a:sysClr val="windowText" lastClr="000000"/>
                  </a:solidFill>
                </a:ln>
                <a:solidFill>
                  <a:srgbClr val="2D07CF"/>
                </a:solidFill>
                <a:cs typeface="AL-Mohanad Bold" pitchFamily="2" charset="-78"/>
              </a:rPr>
              <a:t>تجارية بطريق القياس</a:t>
            </a:r>
            <a:r>
              <a:rPr lang="ar-SA" sz="2000" b="1" dirty="0" smtClean="0">
                <a:ln>
                  <a:solidFill>
                    <a:sysClr val="windowText" lastClr="000000"/>
                  </a:solidFill>
                </a:ln>
                <a:solidFill>
                  <a:srgbClr val="2D07CF"/>
                </a:solidFill>
                <a:cs typeface="AL-Mohanad Bold" pitchFamily="2" charset="-78"/>
              </a:rPr>
              <a:t>. وتنقسم </a:t>
            </a:r>
            <a:r>
              <a:rPr lang="ar-SA" sz="2000" b="1" dirty="0">
                <a:ln>
                  <a:solidFill>
                    <a:sysClr val="windowText" lastClr="000000"/>
                  </a:solidFill>
                </a:ln>
                <a:solidFill>
                  <a:srgbClr val="2D07CF"/>
                </a:solidFill>
                <a:cs typeface="AL-Mohanad Bold" pitchFamily="2" charset="-78"/>
              </a:rPr>
              <a:t>إلي نوعين أعمال تجارية منفردة وهي الأعمال التي تعتبر تجارية ولو وقعت لمرة واحدة </a:t>
            </a:r>
            <a:r>
              <a:rPr lang="ar-SA" sz="2000" b="1" dirty="0" smtClean="0">
                <a:ln>
                  <a:solidFill>
                    <a:sysClr val="windowText" lastClr="000000"/>
                  </a:solidFill>
                </a:ln>
                <a:solidFill>
                  <a:srgbClr val="2D07CF"/>
                </a:solidFill>
                <a:cs typeface="AL-Mohanad Bold" pitchFamily="2" charset="-78"/>
              </a:rPr>
              <a:t>وبصرف </a:t>
            </a:r>
            <a:r>
              <a:rPr lang="ar-SA" sz="2000" b="1" dirty="0">
                <a:ln>
                  <a:solidFill>
                    <a:sysClr val="windowText" lastClr="000000"/>
                  </a:solidFill>
                </a:ln>
                <a:solidFill>
                  <a:srgbClr val="2D07CF"/>
                </a:solidFill>
                <a:cs typeface="AL-Mohanad Bold" pitchFamily="2" charset="-78"/>
              </a:rPr>
              <a:t>النظر عن صفة الشخص القائم </a:t>
            </a:r>
            <a:r>
              <a:rPr lang="ar-SA" sz="2000" b="1" dirty="0" err="1" smtClean="0">
                <a:ln>
                  <a:solidFill>
                    <a:sysClr val="windowText" lastClr="000000"/>
                  </a:solidFill>
                </a:ln>
                <a:solidFill>
                  <a:srgbClr val="2D07CF"/>
                </a:solidFill>
                <a:cs typeface="AL-Mohanad Bold" pitchFamily="2" charset="-78"/>
              </a:rPr>
              <a:t>بها</a:t>
            </a:r>
            <a:r>
              <a:rPr lang="ar-SA" sz="2000" b="1" dirty="0" smtClean="0">
                <a:ln>
                  <a:solidFill>
                    <a:sysClr val="windowText" lastClr="000000"/>
                  </a:solidFill>
                </a:ln>
                <a:solidFill>
                  <a:srgbClr val="2D07CF"/>
                </a:solidFill>
                <a:cs typeface="AL-Mohanad Bold" pitchFamily="2" charset="-78"/>
              </a:rPr>
              <a:t>. وأعمال </a:t>
            </a:r>
            <a:r>
              <a:rPr lang="ar-SA" sz="2000" b="1" dirty="0">
                <a:ln>
                  <a:solidFill>
                    <a:sysClr val="windowText" lastClr="000000"/>
                  </a:solidFill>
                </a:ln>
                <a:solidFill>
                  <a:srgbClr val="2D07CF"/>
                </a:solidFill>
                <a:cs typeface="AL-Mohanad Bold" pitchFamily="2" charset="-78"/>
              </a:rPr>
              <a:t>تجارية بطريق المقاولة وهي الأعمال التي تعتبر تجارية  إذا تمت علي وجه المقاولة أي علي سبيل التكرار والاحتراف.</a:t>
            </a:r>
            <a:endParaRPr lang="en-US" sz="2000" b="1" dirty="0">
              <a:ln>
                <a:solidFill>
                  <a:sysClr val="windowText" lastClr="000000"/>
                </a:solidFill>
              </a:ln>
              <a:solidFill>
                <a:srgbClr val="2D07CF"/>
              </a:solidFill>
              <a:cs typeface="AL-Mohanad" pitchFamily="2" charset="-78"/>
            </a:endParaRPr>
          </a:p>
        </p:txBody>
      </p:sp>
      <p:sp>
        <p:nvSpPr>
          <p:cNvPr id="9" name="Rectangle 3"/>
          <p:cNvSpPr txBox="1">
            <a:spLocks noRot="1" noChangeArrowheads="1"/>
          </p:cNvSpPr>
          <p:nvPr/>
        </p:nvSpPr>
        <p:spPr>
          <a:xfrm>
            <a:off x="1666852" y="3000372"/>
            <a:ext cx="4429156" cy="128588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ln>
                  <a:solidFill>
                    <a:sysClr val="windowText" lastClr="000000"/>
                  </a:solidFill>
                </a:ln>
                <a:solidFill>
                  <a:srgbClr val="2D07CF"/>
                </a:solidFill>
                <a:cs typeface="AL-Mohanad Bold" pitchFamily="2" charset="-78"/>
              </a:rPr>
              <a:t>يوجد </a:t>
            </a:r>
            <a:r>
              <a:rPr lang="ar-SA" sz="2000" b="1" dirty="0">
                <a:ln>
                  <a:solidFill>
                    <a:sysClr val="windowText" lastClr="000000"/>
                  </a:solidFill>
                </a:ln>
                <a:solidFill>
                  <a:srgbClr val="2D07CF"/>
                </a:solidFill>
                <a:cs typeface="AL-Mohanad Bold" pitchFamily="2" charset="-78"/>
              </a:rPr>
              <a:t>إلي جانب هذه الأعمال </a:t>
            </a:r>
            <a:r>
              <a:rPr lang="ar-SA" sz="2000" b="1" dirty="0" smtClean="0">
                <a:ln>
                  <a:solidFill>
                    <a:sysClr val="windowText" lastClr="000000"/>
                  </a:solidFill>
                </a:ln>
                <a:solidFill>
                  <a:srgbClr val="2D07CF"/>
                </a:solidFill>
                <a:cs typeface="AL-Mohanad Bold" pitchFamily="2" charset="-78"/>
              </a:rPr>
              <a:t>التجارية الأصلية </a:t>
            </a:r>
            <a:r>
              <a:rPr lang="ar-SA" sz="2000" b="1" dirty="0">
                <a:ln>
                  <a:solidFill>
                    <a:sysClr val="windowText" lastClr="000000"/>
                  </a:solidFill>
                </a:ln>
                <a:solidFill>
                  <a:srgbClr val="2D07CF"/>
                </a:solidFill>
                <a:cs typeface="AL-Mohanad Bold" pitchFamily="2" charset="-78"/>
              </a:rPr>
              <a:t>أعمال مدنية أصلا ولكن تكتسب الصفة التجارية إذا قام بها تاجر لحاجات تجارته ويطلق عليها الأعمال التجارية بالتبعية.</a:t>
            </a:r>
          </a:p>
          <a:p>
            <a:pPr algn="just">
              <a:defRPr/>
            </a:pPr>
            <a:endParaRPr lang="ar-SA" sz="2000" dirty="0">
              <a:ln>
                <a:solidFill>
                  <a:sysClr val="windowText" lastClr="000000"/>
                </a:solidFill>
              </a:ln>
              <a:solidFill>
                <a:srgbClr val="2D07CF"/>
              </a:solidFill>
              <a:cs typeface="AL-Mohanad Bold" pitchFamily="2" charset="-78"/>
            </a:endParaRPr>
          </a:p>
        </p:txBody>
      </p:sp>
      <p:sp>
        <p:nvSpPr>
          <p:cNvPr id="4" name="Rectangle 3"/>
          <p:cNvSpPr txBox="1">
            <a:spLocks noRot="1" noChangeArrowheads="1"/>
          </p:cNvSpPr>
          <p:nvPr/>
        </p:nvSpPr>
        <p:spPr>
          <a:xfrm>
            <a:off x="2708656" y="0"/>
            <a:ext cx="4875609" cy="6429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chemeClr val="tx1"/>
                </a:solidFill>
                <a:cs typeface="AL-Mohanad Bold"/>
              </a:rPr>
              <a:t>أنواع الأعمال </a:t>
            </a:r>
            <a:r>
              <a:rPr lang="ar-SA" sz="3200" b="1" dirty="0" smtClean="0">
                <a:ln>
                  <a:solidFill>
                    <a:sysClr val="windowText" lastClr="000000"/>
                  </a:solidFill>
                </a:ln>
                <a:solidFill>
                  <a:schemeClr val="tx1"/>
                </a:solidFill>
                <a:cs typeface="AL-Mohanad Bold"/>
              </a:rPr>
              <a:t>التجارية</a:t>
            </a:r>
            <a:endParaRPr lang="en-US" sz="3200" b="1" dirty="0">
              <a:ln>
                <a:solidFill>
                  <a:sysClr val="windowText" lastClr="000000"/>
                </a:solidFill>
              </a:ln>
              <a:solidFill>
                <a:schemeClr val="tx1"/>
              </a:solidFill>
              <a:cs typeface="AL-Mohanad Bold"/>
            </a:endParaRPr>
          </a:p>
        </p:txBody>
      </p:sp>
      <p:sp>
        <p:nvSpPr>
          <p:cNvPr id="5" name="مستطيل 4"/>
          <p:cNvSpPr/>
          <p:nvPr/>
        </p:nvSpPr>
        <p:spPr>
          <a:xfrm>
            <a:off x="523844" y="4714884"/>
            <a:ext cx="3571900" cy="1015663"/>
          </a:xfrm>
          <a:prstGeom prst="rect">
            <a:avLst/>
          </a:prstGeom>
          <a:solidFill>
            <a:srgbClr val="FFFFCC"/>
          </a:solidFill>
          <a:ln w="9525">
            <a:solidFill>
              <a:schemeClr val="tx1"/>
            </a:solidFill>
          </a:ln>
        </p:spPr>
        <p:txBody>
          <a:bodyPr wrap="square">
            <a:spAutoFit/>
          </a:bodyPr>
          <a:lstStyle/>
          <a:p>
            <a:pPr algn="just">
              <a:defRPr/>
            </a:pPr>
            <a:r>
              <a:rPr lang="ar-SA" sz="2000" b="1" dirty="0" smtClean="0">
                <a:ln>
                  <a:solidFill>
                    <a:sysClr val="windowText" lastClr="000000"/>
                  </a:solidFill>
                </a:ln>
                <a:solidFill>
                  <a:srgbClr val="2D07CF"/>
                </a:solidFill>
                <a:cs typeface="AL-Mohanad Bold" pitchFamily="2" charset="-78"/>
              </a:rPr>
              <a:t>وهناك طائفة أخري من الأعمال تعتبر مدنية بالنسبة لطرف وتجارية بالنسبة للطرف الآخر وهي ما تسمي بالأعمال التجارية المختلطة</a:t>
            </a:r>
            <a:endParaRPr lang="ar-SA" sz="2000" b="1" dirty="0">
              <a:ln>
                <a:solidFill>
                  <a:sysClr val="windowText" lastClr="000000"/>
                </a:solidFill>
              </a:ln>
              <a:solidFill>
                <a:srgbClr val="2D07CF"/>
              </a:solidFill>
              <a:cs typeface="AL-Mohanad Bold" pitchFamily="2" charset="-78"/>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ppt_x</p:attrName>
                                        </p:attrNameLst>
                                      </p:cBhvr>
                                      <p:tavLst>
                                        <p:tav tm="0">
                                          <p:val>
                                            <p:strVal val="#ppt_x-.2"/>
                                          </p:val>
                                        </p:tav>
                                        <p:tav tm="100000">
                                          <p:val>
                                            <p:strVal val="#ppt_x"/>
                                          </p:val>
                                        </p:tav>
                                      </p:tavLst>
                                    </p:anim>
                                    <p:anim calcmode="lin" valueType="num">
                                      <p:cBhvr>
                                        <p:cTn id="22"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728084"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l"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rgbClr val="9900CC"/>
                </a:solidFill>
                <a:effectLst/>
                <a:latin typeface="Arial" pitchFamily="34" charset="0"/>
                <a:ea typeface="Times New Roman" pitchFamily="18" charset="0"/>
                <a:cs typeface="Arial" pitchFamily="34" charset="0"/>
              </a:rPr>
              <a:t>.</a:t>
            </a:r>
            <a:r>
              <a:rPr kumimoji="0" lang="en-US"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326" name="Rectangle 14"/>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pSp>
        <p:nvGrpSpPr>
          <p:cNvPr id="21" name="Organization Chart 1"/>
          <p:cNvGrpSpPr>
            <a:grpSpLocks noChangeAspect="1"/>
          </p:cNvGrpSpPr>
          <p:nvPr/>
        </p:nvGrpSpPr>
        <p:grpSpPr bwMode="auto">
          <a:xfrm>
            <a:off x="166654" y="2857496"/>
            <a:ext cx="9429816" cy="2914652"/>
            <a:chOff x="1233" y="1890"/>
            <a:chExt cx="12772" cy="1878"/>
          </a:xfrm>
        </p:grpSpPr>
        <p:cxnSp>
          <p:nvCxnSpPr>
            <p:cNvPr id="13324" name="_s13324"/>
            <p:cNvCxnSpPr>
              <a:cxnSpLocks noChangeShapeType="1"/>
              <a:stCxn id="32" idx="0"/>
              <a:endCxn id="27" idx="2"/>
            </p:cNvCxnSpPr>
            <p:nvPr/>
          </p:nvCxnSpPr>
          <p:spPr bwMode="auto">
            <a:xfrm rot="5400000" flipH="1" flipV="1">
              <a:off x="6116" y="1514"/>
              <a:ext cx="376" cy="2630"/>
            </a:xfrm>
            <a:prstGeom prst="bentConnector3">
              <a:avLst>
                <a:gd name="adj1" fmla="val 50000"/>
              </a:avLst>
            </a:prstGeom>
            <a:noFill/>
            <a:ln w="28575">
              <a:solidFill>
                <a:srgbClr val="000000"/>
              </a:solidFill>
              <a:miter lim="800000"/>
              <a:headEnd/>
              <a:tailEnd/>
            </a:ln>
          </p:spPr>
        </p:cxnSp>
        <p:cxnSp>
          <p:nvCxnSpPr>
            <p:cNvPr id="13323" name="_s13323"/>
            <p:cNvCxnSpPr>
              <a:cxnSpLocks noChangeShapeType="1"/>
              <a:stCxn id="31" idx="0"/>
              <a:endCxn id="27" idx="2"/>
            </p:cNvCxnSpPr>
            <p:nvPr/>
          </p:nvCxnSpPr>
          <p:spPr bwMode="auto">
            <a:xfrm rot="5400000" flipH="1" flipV="1">
              <a:off x="7431" y="2829"/>
              <a:ext cx="376" cy="0"/>
            </a:xfrm>
            <a:prstGeom prst="straightConnector1">
              <a:avLst/>
            </a:prstGeom>
            <a:noFill/>
            <a:ln w="28575">
              <a:solidFill>
                <a:srgbClr val="000000"/>
              </a:solidFill>
              <a:round/>
              <a:headEnd/>
              <a:tailEnd/>
            </a:ln>
          </p:spPr>
        </p:cxnSp>
        <p:cxnSp>
          <p:nvCxnSpPr>
            <p:cNvPr id="13322" name="_s13322"/>
            <p:cNvCxnSpPr>
              <a:cxnSpLocks noChangeShapeType="1"/>
              <a:stCxn id="30" idx="0"/>
              <a:endCxn id="27" idx="2"/>
            </p:cNvCxnSpPr>
            <p:nvPr/>
          </p:nvCxnSpPr>
          <p:spPr bwMode="auto">
            <a:xfrm rot="16200000" flipV="1">
              <a:off x="10060" y="199"/>
              <a:ext cx="376" cy="5259"/>
            </a:xfrm>
            <a:prstGeom prst="bentConnector3">
              <a:avLst>
                <a:gd name="adj1" fmla="val 50000"/>
              </a:avLst>
            </a:prstGeom>
            <a:noFill/>
            <a:ln w="28575">
              <a:solidFill>
                <a:srgbClr val="000000"/>
              </a:solidFill>
              <a:miter lim="800000"/>
              <a:headEnd/>
              <a:tailEnd/>
            </a:ln>
          </p:spPr>
        </p:cxnSp>
        <p:cxnSp>
          <p:nvCxnSpPr>
            <p:cNvPr id="13321" name="_s13321"/>
            <p:cNvCxnSpPr>
              <a:cxnSpLocks noChangeShapeType="1"/>
              <a:stCxn id="29" idx="0"/>
              <a:endCxn id="27" idx="2"/>
            </p:cNvCxnSpPr>
            <p:nvPr/>
          </p:nvCxnSpPr>
          <p:spPr bwMode="auto">
            <a:xfrm rot="16200000" flipV="1">
              <a:off x="8745" y="1514"/>
              <a:ext cx="376" cy="2629"/>
            </a:xfrm>
            <a:prstGeom prst="bentConnector3">
              <a:avLst>
                <a:gd name="adj1" fmla="val 50000"/>
              </a:avLst>
            </a:prstGeom>
            <a:noFill/>
            <a:ln w="28575">
              <a:solidFill>
                <a:srgbClr val="000000"/>
              </a:solidFill>
              <a:miter lim="800000"/>
              <a:headEnd/>
              <a:tailEnd/>
            </a:ln>
          </p:spPr>
        </p:cxnSp>
        <p:cxnSp>
          <p:nvCxnSpPr>
            <p:cNvPr id="13320" name="_s13320"/>
            <p:cNvCxnSpPr>
              <a:cxnSpLocks noChangeShapeType="1"/>
              <a:stCxn id="28" idx="0"/>
              <a:endCxn id="27" idx="2"/>
            </p:cNvCxnSpPr>
            <p:nvPr/>
          </p:nvCxnSpPr>
          <p:spPr bwMode="auto">
            <a:xfrm rot="5400000" flipH="1" flipV="1">
              <a:off x="4801" y="199"/>
              <a:ext cx="376" cy="5259"/>
            </a:xfrm>
            <a:prstGeom prst="bentConnector3">
              <a:avLst>
                <a:gd name="adj1" fmla="val 50000"/>
              </a:avLst>
            </a:prstGeom>
            <a:noFill/>
            <a:ln w="28575">
              <a:solidFill>
                <a:srgbClr val="000000"/>
              </a:solidFill>
              <a:miter lim="800000"/>
              <a:headEnd/>
              <a:tailEnd/>
            </a:ln>
          </p:spPr>
        </p:cxnSp>
        <p:sp>
          <p:nvSpPr>
            <p:cNvPr id="27" name="_s13319"/>
            <p:cNvSpPr>
              <a:spLocks noChangeArrowheads="1"/>
            </p:cNvSpPr>
            <p:nvPr/>
          </p:nvSpPr>
          <p:spPr bwMode="auto">
            <a:xfrm>
              <a:off x="6071" y="1890"/>
              <a:ext cx="3096"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effectLst/>
                  <a:latin typeface="Arial" pitchFamily="34" charset="0"/>
                  <a:ea typeface="Times New Roman" pitchFamily="18" charset="0"/>
                  <a:cs typeface="Arial" pitchFamily="34" charset="0"/>
                </a:rPr>
                <a:t>أولا: الأعمال التجارية المنفردة</a:t>
              </a:r>
              <a:endParaRPr kumimoji="0" lang="ar-SA" sz="14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_s13318"/>
            <p:cNvSpPr>
              <a:spLocks noChangeArrowheads="1"/>
            </p:cNvSpPr>
            <p:nvPr/>
          </p:nvSpPr>
          <p:spPr bwMode="auto">
            <a:xfrm>
              <a:off x="1233" y="3017"/>
              <a:ext cx="2254"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effectLst/>
                  <a:latin typeface="Arial" pitchFamily="34" charset="0"/>
                  <a:ea typeface="Times New Roman" pitchFamily="18" charset="0"/>
                  <a:cs typeface="Arial" pitchFamily="34" charset="0"/>
                </a:rPr>
                <a:t>الأعمال التجارية البحرية</a:t>
              </a:r>
              <a:endParaRPr kumimoji="0" lang="ar-SA" sz="1800" b="1" i="0" u="none" strike="noStrike" cap="none" normalizeH="0" baseline="0" smtClean="0">
                <a:ln>
                  <a:noFill/>
                </a:ln>
                <a:effectLst/>
                <a:latin typeface="Arial" pitchFamily="34" charset="0"/>
                <a:cs typeface="Arial" pitchFamily="34" charset="0"/>
              </a:endParaRPr>
            </a:p>
          </p:txBody>
        </p:sp>
        <p:sp>
          <p:nvSpPr>
            <p:cNvPr id="29" name="_s13317"/>
            <p:cNvSpPr>
              <a:spLocks noChangeArrowheads="1"/>
            </p:cNvSpPr>
            <p:nvPr/>
          </p:nvSpPr>
          <p:spPr bwMode="auto">
            <a:xfrm>
              <a:off x="9121" y="3017"/>
              <a:ext cx="2254"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effectLst/>
                  <a:latin typeface="Arial" pitchFamily="34" charset="0"/>
                  <a:ea typeface="Times New Roman" pitchFamily="18" charset="0"/>
                  <a:cs typeface="Arial" pitchFamily="34" charset="0"/>
                </a:rPr>
                <a:t>الأوراق التجارية</a:t>
              </a:r>
              <a:endParaRPr kumimoji="0" lang="ar-SA" sz="1800" b="1" i="0" u="none" strike="noStrike" cap="none" normalizeH="0" baseline="0" smtClean="0">
                <a:ln>
                  <a:noFill/>
                </a:ln>
                <a:effectLst/>
                <a:latin typeface="Arial" pitchFamily="34" charset="0"/>
                <a:cs typeface="Arial" pitchFamily="34" charset="0"/>
              </a:endParaRPr>
            </a:p>
          </p:txBody>
        </p:sp>
        <p:sp>
          <p:nvSpPr>
            <p:cNvPr id="30" name="_s13316"/>
            <p:cNvSpPr>
              <a:spLocks noChangeArrowheads="1"/>
            </p:cNvSpPr>
            <p:nvPr/>
          </p:nvSpPr>
          <p:spPr bwMode="auto">
            <a:xfrm>
              <a:off x="11751" y="3017"/>
              <a:ext cx="2254"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effectLst/>
                  <a:latin typeface="Arial" pitchFamily="34" charset="0"/>
                  <a:ea typeface="Times New Roman" pitchFamily="18" charset="0"/>
                  <a:cs typeface="Arial" pitchFamily="34" charset="0"/>
                </a:rPr>
                <a:t>الشراء لأجل البيع</a:t>
              </a:r>
              <a:endParaRPr kumimoji="0" lang="ar-SA" sz="1800" b="1" i="0" u="none" strike="noStrike" cap="none" normalizeH="0" baseline="0" smtClean="0">
                <a:ln>
                  <a:noFill/>
                </a:ln>
                <a:effectLst/>
                <a:latin typeface="Arial" pitchFamily="34" charset="0"/>
                <a:cs typeface="Arial" pitchFamily="34" charset="0"/>
              </a:endParaRPr>
            </a:p>
          </p:txBody>
        </p:sp>
        <p:sp>
          <p:nvSpPr>
            <p:cNvPr id="31" name="_s13315"/>
            <p:cNvSpPr>
              <a:spLocks noChangeArrowheads="1"/>
            </p:cNvSpPr>
            <p:nvPr/>
          </p:nvSpPr>
          <p:spPr bwMode="auto">
            <a:xfrm>
              <a:off x="6492" y="3017"/>
              <a:ext cx="2253"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effectLst/>
                  <a:latin typeface="Arial" pitchFamily="34" charset="0"/>
                  <a:ea typeface="Times New Roman" pitchFamily="18" charset="0"/>
                  <a:cs typeface="Arial" pitchFamily="34" charset="0"/>
                </a:rPr>
                <a:t>أعمال الصرف</a:t>
              </a:r>
              <a:endParaRPr kumimoji="0" lang="ar-SA" sz="900" b="1" i="0" u="none" strike="noStrike" cap="none" normalizeH="0" baseline="0" smtClean="0">
                <a:ln>
                  <a:noFill/>
                </a:ln>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800" b="1" i="0" u="none" strike="noStrike" cap="none" normalizeH="0" baseline="0" smtClean="0">
                  <a:ln>
                    <a:noFill/>
                  </a:ln>
                  <a:effectLst/>
                  <a:latin typeface="Arial" pitchFamily="34" charset="0"/>
                  <a:ea typeface="Times New Roman" pitchFamily="18" charset="0"/>
                  <a:cs typeface="Arial" pitchFamily="34" charset="0"/>
                </a:rPr>
                <a:t>والبنوك </a:t>
              </a:r>
              <a:endParaRPr kumimoji="0" lang="ar-SA" sz="1800" b="1" i="0" u="none" strike="noStrike" cap="none" normalizeH="0" baseline="0" smtClean="0">
                <a:ln>
                  <a:noFill/>
                </a:ln>
                <a:effectLst/>
                <a:latin typeface="Arial" pitchFamily="34" charset="0"/>
                <a:cs typeface="Arial" pitchFamily="34" charset="0"/>
              </a:endParaRPr>
            </a:p>
          </p:txBody>
        </p:sp>
        <p:sp>
          <p:nvSpPr>
            <p:cNvPr id="32" name="_s13314"/>
            <p:cNvSpPr>
              <a:spLocks noChangeArrowheads="1"/>
            </p:cNvSpPr>
            <p:nvPr/>
          </p:nvSpPr>
          <p:spPr bwMode="auto">
            <a:xfrm>
              <a:off x="3863" y="3017"/>
              <a:ext cx="2253"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effectLst/>
                  <a:latin typeface="Arial" pitchFamily="34" charset="0"/>
                  <a:ea typeface="Times New Roman" pitchFamily="18" charset="0"/>
                  <a:cs typeface="Arial" pitchFamily="34" charset="0"/>
                </a:rPr>
                <a:t>السمسرة</a:t>
              </a:r>
              <a:endParaRPr kumimoji="0" lang="ar-SA" sz="1800" b="1" i="0" u="none" strike="noStrike" cap="none" normalizeH="0" baseline="0" smtClean="0">
                <a:ln>
                  <a:noFill/>
                </a:ln>
                <a:effectLst/>
                <a:latin typeface="Arial" pitchFamily="34" charset="0"/>
                <a:cs typeface="Arial" pitchFamily="34" charset="0"/>
              </a:endParaRPr>
            </a:p>
          </p:txBody>
        </p:sp>
      </p:grpSp>
      <p:sp>
        <p:nvSpPr>
          <p:cNvPr id="13340" name="Rectangle 28"/>
          <p:cNvSpPr>
            <a:spLocks noChangeArrowheads="1"/>
          </p:cNvSpPr>
          <p:nvPr/>
        </p:nvSpPr>
        <p:spPr bwMode="auto">
          <a:xfrm>
            <a:off x="0" y="0"/>
            <a:ext cx="9906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pSp>
        <p:nvGrpSpPr>
          <p:cNvPr id="15" name="Organization Chart 21"/>
          <p:cNvGrpSpPr>
            <a:grpSpLocks noChangeAspect="1"/>
          </p:cNvGrpSpPr>
          <p:nvPr/>
        </p:nvGrpSpPr>
        <p:grpSpPr bwMode="auto">
          <a:xfrm>
            <a:off x="309530" y="142852"/>
            <a:ext cx="9286940" cy="2536281"/>
            <a:chOff x="1233" y="2046"/>
            <a:chExt cx="4884" cy="1932"/>
          </a:xfrm>
        </p:grpSpPr>
        <p:cxnSp>
          <p:nvCxnSpPr>
            <p:cNvPr id="13338" name="_s13338"/>
            <p:cNvCxnSpPr>
              <a:cxnSpLocks noChangeShapeType="1"/>
              <a:stCxn id="20" idx="0"/>
              <a:endCxn id="18" idx="2"/>
            </p:cNvCxnSpPr>
            <p:nvPr/>
          </p:nvCxnSpPr>
          <p:spPr bwMode="auto">
            <a:xfrm rot="16200000" flipV="1">
              <a:off x="4117" y="2354"/>
              <a:ext cx="430" cy="1315"/>
            </a:xfrm>
            <a:prstGeom prst="bentConnector3">
              <a:avLst>
                <a:gd name="adj1" fmla="val 50000"/>
              </a:avLst>
            </a:prstGeom>
            <a:noFill/>
            <a:ln w="28575">
              <a:solidFill>
                <a:srgbClr val="000000"/>
              </a:solidFill>
              <a:miter lim="800000"/>
              <a:headEnd/>
              <a:tailEnd/>
            </a:ln>
          </p:spPr>
        </p:cxnSp>
        <p:cxnSp>
          <p:nvCxnSpPr>
            <p:cNvPr id="13337" name="_s13337"/>
            <p:cNvCxnSpPr>
              <a:cxnSpLocks noChangeShapeType="1"/>
              <a:stCxn id="19" idx="0"/>
              <a:endCxn id="18" idx="2"/>
            </p:cNvCxnSpPr>
            <p:nvPr/>
          </p:nvCxnSpPr>
          <p:spPr bwMode="auto">
            <a:xfrm rot="5400000" flipH="1" flipV="1">
              <a:off x="2802" y="2354"/>
              <a:ext cx="430" cy="1315"/>
            </a:xfrm>
            <a:prstGeom prst="bentConnector3">
              <a:avLst>
                <a:gd name="adj1" fmla="val 50000"/>
              </a:avLst>
            </a:prstGeom>
            <a:noFill/>
            <a:ln w="28575">
              <a:solidFill>
                <a:srgbClr val="000000"/>
              </a:solidFill>
              <a:miter lim="800000"/>
              <a:headEnd/>
              <a:tailEnd/>
            </a:ln>
          </p:spPr>
        </p:cxnSp>
        <p:sp>
          <p:nvSpPr>
            <p:cNvPr id="18" name="_s13336"/>
            <p:cNvSpPr>
              <a:spLocks noChangeArrowheads="1"/>
            </p:cNvSpPr>
            <p:nvPr/>
          </p:nvSpPr>
          <p:spPr bwMode="auto">
            <a:xfrm>
              <a:off x="2548" y="2046"/>
              <a:ext cx="2254"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effectLst/>
                  <a:latin typeface="Arial" pitchFamily="34" charset="0"/>
                  <a:ea typeface="Times New Roman" pitchFamily="18" charset="0"/>
                  <a:cs typeface="Arial" pitchFamily="34" charset="0"/>
                </a:rPr>
                <a:t>الأعمال التجارية الأصلية</a:t>
              </a:r>
              <a:endParaRPr kumimoji="0" lang="ar-SA"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_s13335"/>
            <p:cNvSpPr>
              <a:spLocks noChangeArrowheads="1"/>
            </p:cNvSpPr>
            <p:nvPr/>
          </p:nvSpPr>
          <p:spPr bwMode="auto">
            <a:xfrm>
              <a:off x="1233" y="3227"/>
              <a:ext cx="2254"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1D1B11"/>
                  </a:solidFill>
                  <a:effectLst/>
                  <a:latin typeface="Arial" pitchFamily="34" charset="0"/>
                  <a:ea typeface="Times New Roman" pitchFamily="18" charset="0"/>
                  <a:cs typeface="Arial" pitchFamily="34" charset="0"/>
                </a:rPr>
                <a:t>أعمال تجارية بطريقة المقاولة</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_s13334"/>
            <p:cNvSpPr>
              <a:spLocks noChangeArrowheads="1"/>
            </p:cNvSpPr>
            <p:nvPr/>
          </p:nvSpPr>
          <p:spPr bwMode="auto">
            <a:xfrm>
              <a:off x="3863" y="3227"/>
              <a:ext cx="2254" cy="751"/>
            </a:xfrm>
            <a:prstGeom prst="roundRect">
              <a:avLst>
                <a:gd name="adj" fmla="val 16667"/>
              </a:avLst>
            </a:prstGeom>
            <a:solidFill>
              <a:srgbClr val="FFFFCC"/>
            </a:solidFill>
            <a:ln w="9525">
              <a:solidFill>
                <a:srgbClr val="000000"/>
              </a:solidFill>
              <a:round/>
              <a:headEnd/>
              <a:tailEnd/>
            </a:ln>
          </p:spPr>
          <p:txBody>
            <a:bodyPr vert="horz" wrap="square" lIns="0" tIns="0" rIns="0" bIns="0" numCol="1" anchor="ctr"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smtClean="0">
                  <a:ln>
                    <a:noFill/>
                  </a:ln>
                  <a:solidFill>
                    <a:srgbClr val="1D1B11"/>
                  </a:solidFill>
                  <a:effectLst/>
                  <a:latin typeface="Arial" pitchFamily="34" charset="0"/>
                  <a:ea typeface="Times New Roman" pitchFamily="18" charset="0"/>
                  <a:cs typeface="Arial" pitchFamily="34" charset="0"/>
                </a:rPr>
                <a:t>الأعمال التجارية المنفردة</a:t>
              </a:r>
              <a:endParaRPr kumimoji="0" lang="ar-SA" sz="32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4" name="Rectangle 16"/>
          <p:cNvSpPr>
            <a:spLocks noChangeArrowheads="1"/>
          </p:cNvSpPr>
          <p:nvPr/>
        </p:nvSpPr>
        <p:spPr bwMode="auto">
          <a:xfrm>
            <a:off x="0" y="0"/>
            <a:ext cx="9906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sp>
        <p:nvSpPr>
          <p:cNvPr id="17" name="Rectangle 3"/>
          <p:cNvSpPr txBox="1">
            <a:spLocks noRot="1" noChangeArrowheads="1"/>
          </p:cNvSpPr>
          <p:nvPr/>
        </p:nvSpPr>
        <p:spPr>
          <a:xfrm>
            <a:off x="2166918" y="0"/>
            <a:ext cx="5572132" cy="7858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smtClean="0">
                <a:ln>
                  <a:solidFill>
                    <a:sysClr val="windowText" lastClr="000000"/>
                  </a:solidFill>
                </a:ln>
                <a:solidFill>
                  <a:schemeClr val="tx2">
                    <a:lumMod val="10000"/>
                  </a:schemeClr>
                </a:solidFill>
                <a:cs typeface="AL-Mohanad Bold" pitchFamily="2" charset="-78"/>
              </a:rPr>
              <a:t>الأعمال </a:t>
            </a:r>
            <a:r>
              <a:rPr lang="ar-SA" sz="3600" b="1" dirty="0">
                <a:ln>
                  <a:solidFill>
                    <a:sysClr val="windowText" lastClr="000000"/>
                  </a:solidFill>
                </a:ln>
                <a:solidFill>
                  <a:schemeClr val="tx2">
                    <a:lumMod val="10000"/>
                  </a:schemeClr>
                </a:solidFill>
                <a:cs typeface="AL-Mohanad Bold" pitchFamily="2" charset="-78"/>
              </a:rPr>
              <a:t>التجارية المنفردة </a:t>
            </a:r>
            <a:endParaRPr lang="en-US" sz="3600" b="1" dirty="0">
              <a:ln>
                <a:solidFill>
                  <a:sysClr val="windowText" lastClr="000000"/>
                </a:solidFill>
              </a:ln>
              <a:solidFill>
                <a:schemeClr val="tx2">
                  <a:lumMod val="10000"/>
                </a:schemeClr>
              </a:solidFill>
              <a:cs typeface="AL-Mohanad Bold" pitchFamily="2" charset="-78"/>
            </a:endParaRPr>
          </a:p>
        </p:txBody>
      </p:sp>
      <p:sp>
        <p:nvSpPr>
          <p:cNvPr id="18" name="Rectangle 3"/>
          <p:cNvSpPr txBox="1">
            <a:spLocks noRot="1" noChangeArrowheads="1"/>
          </p:cNvSpPr>
          <p:nvPr/>
        </p:nvSpPr>
        <p:spPr>
          <a:xfrm>
            <a:off x="309530" y="1285860"/>
            <a:ext cx="9144000" cy="107157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2D07CF"/>
                </a:solidFill>
                <a:cs typeface="AL-Mohanad Bold" pitchFamily="2" charset="-78"/>
              </a:rPr>
              <a:t>تشمل هذه الأعمال طبقا لنص المادة الثانية من نظام المحكمة التجارية : الشراء لأجل البيع أو </a:t>
            </a:r>
            <a:r>
              <a:rPr lang="ar-SA" sz="2800" b="1" dirty="0" smtClean="0">
                <a:ln>
                  <a:solidFill>
                    <a:sysClr val="windowText" lastClr="000000"/>
                  </a:solidFill>
                </a:ln>
                <a:solidFill>
                  <a:srgbClr val="2D07CF"/>
                </a:solidFill>
                <a:cs typeface="AL-Mohanad Bold" pitchFamily="2" charset="-78"/>
              </a:rPr>
              <a:t>التأجير، الأوراق التجارية، أعمال </a:t>
            </a:r>
            <a:r>
              <a:rPr lang="ar-SA" sz="2800" b="1" dirty="0">
                <a:ln>
                  <a:solidFill>
                    <a:sysClr val="windowText" lastClr="000000"/>
                  </a:solidFill>
                </a:ln>
                <a:solidFill>
                  <a:srgbClr val="2D07CF"/>
                </a:solidFill>
                <a:cs typeface="AL-Mohanad Bold" pitchFamily="2" charset="-78"/>
              </a:rPr>
              <a:t>الصرف </a:t>
            </a:r>
            <a:r>
              <a:rPr lang="ar-SA" sz="2800" b="1" dirty="0" smtClean="0">
                <a:ln>
                  <a:solidFill>
                    <a:sysClr val="windowText" lastClr="000000"/>
                  </a:solidFill>
                </a:ln>
                <a:solidFill>
                  <a:srgbClr val="2D07CF"/>
                </a:solidFill>
                <a:cs typeface="AL-Mohanad Bold" pitchFamily="2" charset="-78"/>
              </a:rPr>
              <a:t>والبنوك، السمسرة، أعمال </a:t>
            </a:r>
            <a:r>
              <a:rPr lang="ar-SA" sz="2800" b="1" dirty="0">
                <a:ln>
                  <a:solidFill>
                    <a:sysClr val="windowText" lastClr="000000"/>
                  </a:solidFill>
                </a:ln>
                <a:solidFill>
                  <a:srgbClr val="2D07CF"/>
                </a:solidFill>
                <a:cs typeface="AL-Mohanad Bold" pitchFamily="2" charset="-78"/>
              </a:rPr>
              <a:t>التجارة البحرية.</a:t>
            </a:r>
            <a:endParaRPr lang="en-US" sz="2800" b="1" dirty="0">
              <a:ln>
                <a:solidFill>
                  <a:sysClr val="windowText" lastClr="000000"/>
                </a:solidFill>
              </a:ln>
              <a:solidFill>
                <a:srgbClr val="2D07CF"/>
              </a:solidFill>
              <a:cs typeface="AL-Mohanad Bold" pitchFamily="2" charset="-78"/>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ppt_x</p:attrName>
                                        </p:attrNameLst>
                                      </p:cBhvr>
                                      <p:tavLst>
                                        <p:tav tm="0">
                                          <p:val>
                                            <p:strVal val="#ppt_x-.2"/>
                                          </p:val>
                                        </p:tav>
                                        <p:tav tm="100000">
                                          <p:val>
                                            <p:strVal val="#ppt_x"/>
                                          </p:val>
                                        </p:tav>
                                      </p:tavLst>
                                    </p:anim>
                                    <p:anim calcmode="lin" valueType="num">
                                      <p:cBhvr>
                                        <p:cTn id="8"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ppt_x</p:attrName>
                                        </p:attrNameLst>
                                      </p:cBhvr>
                                      <p:tavLst>
                                        <p:tav tm="0">
                                          <p:val>
                                            <p:strVal val="#ppt_x-.2"/>
                                          </p:val>
                                        </p:tav>
                                        <p:tav tm="100000">
                                          <p:val>
                                            <p:strVal val="#ppt_x"/>
                                          </p:val>
                                        </p:tav>
                                      </p:tavLst>
                                    </p:anim>
                                    <p:anim calcmode="lin" valueType="num">
                                      <p:cBhvr>
                                        <p:cTn id="15" dur="10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381232" y="357166"/>
            <a:ext cx="4500562"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a:ln>
                  <a:solidFill>
                    <a:sysClr val="windowText" lastClr="000000"/>
                  </a:solidFill>
                </a:ln>
                <a:solidFill>
                  <a:schemeClr val="tx2">
                    <a:lumMod val="10000"/>
                  </a:schemeClr>
                </a:solidFill>
                <a:cs typeface="AL-Mohanad Bold" pitchFamily="2" charset="-78"/>
              </a:rPr>
              <a:t>أولا : الشراء لأجل البيع أو التأجير </a:t>
            </a:r>
            <a:endParaRPr lang="en-US" sz="3600" b="1" dirty="0">
              <a:ln>
                <a:solidFill>
                  <a:sysClr val="windowText" lastClr="000000"/>
                </a:solidFill>
              </a:ln>
              <a:solidFill>
                <a:srgbClr val="2D07CF"/>
              </a:solidFill>
              <a:cs typeface="AL-Mohanad Bold" pitchFamily="2" charset="-78"/>
            </a:endParaRPr>
          </a:p>
        </p:txBody>
      </p:sp>
      <p:graphicFrame>
        <p:nvGraphicFramePr>
          <p:cNvPr id="4" name="رسم تخطيطي 3"/>
          <p:cNvGraphicFramePr/>
          <p:nvPr/>
        </p:nvGraphicFramePr>
        <p:xfrm>
          <a:off x="0" y="1071547"/>
          <a:ext cx="9906000" cy="46434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4167182" y="0"/>
            <a:ext cx="2553874"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chemeClr val="tx1"/>
                </a:solidFill>
                <a:cs typeface="AL-Mohanad Bold" pitchFamily="2" charset="-78"/>
              </a:rPr>
              <a:t>1-أن يوجد شراء :</a:t>
            </a:r>
            <a:endParaRPr lang="en-US" sz="2800" b="1" dirty="0">
              <a:ln>
                <a:solidFill>
                  <a:sysClr val="windowText" lastClr="000000"/>
                </a:solidFill>
              </a:ln>
              <a:solidFill>
                <a:schemeClr val="tx1"/>
              </a:solidFill>
              <a:cs typeface="AL-Mohanad Bold" pitchFamily="2" charset="-78"/>
            </a:endParaRPr>
          </a:p>
        </p:txBody>
      </p:sp>
      <p:sp>
        <p:nvSpPr>
          <p:cNvPr id="4" name="Rectangle 3"/>
          <p:cNvSpPr txBox="1">
            <a:spLocks noRot="1" noChangeArrowheads="1"/>
          </p:cNvSpPr>
          <p:nvPr/>
        </p:nvSpPr>
        <p:spPr>
          <a:xfrm>
            <a:off x="0" y="785794"/>
            <a:ext cx="9906000" cy="271464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marL="514350" indent="-514350">
              <a:defRPr/>
            </a:pPr>
            <a:r>
              <a:rPr lang="ar-SA" sz="2800" b="1" dirty="0">
                <a:ln>
                  <a:solidFill>
                    <a:sysClr val="windowText" lastClr="000000"/>
                  </a:solidFill>
                </a:ln>
                <a:solidFill>
                  <a:schemeClr val="tx1"/>
                </a:solidFill>
                <a:cs typeface="AL-Mohanad Bold" pitchFamily="2" charset="-78"/>
              </a:rPr>
              <a:t>الشراء يعني انتقال ملكية الشئ إلي المشتري نظير مقابل معين سواء كان هذا المقابل نقديا أو أي </a:t>
            </a:r>
            <a:r>
              <a:rPr lang="ar-SA" sz="2800" b="1" dirty="0" smtClean="0">
                <a:ln>
                  <a:solidFill>
                    <a:sysClr val="windowText" lastClr="000000"/>
                  </a:solidFill>
                </a:ln>
                <a:solidFill>
                  <a:schemeClr val="tx1"/>
                </a:solidFill>
                <a:cs typeface="AL-Mohanad Bold" pitchFamily="2" charset="-78"/>
              </a:rPr>
              <a:t>شيء آخر (المقايضة).</a:t>
            </a:r>
          </a:p>
          <a:p>
            <a:pPr marL="971550" lvl="1" indent="-514350">
              <a:defRPr/>
            </a:pPr>
            <a:r>
              <a:rPr lang="ar-SA" sz="2800" b="1" dirty="0" smtClean="0">
                <a:ln>
                  <a:solidFill>
                    <a:sysClr val="windowText" lastClr="000000"/>
                  </a:solidFill>
                </a:ln>
                <a:solidFill>
                  <a:schemeClr val="tx1"/>
                </a:solidFill>
                <a:cs typeface="AL-Mohanad Bold" pitchFamily="2" charset="-78"/>
              </a:rPr>
              <a:t>وبناء علي ذلك:</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 تخرج الأعمال الزراعية من نطاق الأعمال التجارية باعتبارها عملا مدنيا.</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كما تستبعد العمليات </a:t>
            </a:r>
            <a:r>
              <a:rPr lang="ar-SA" sz="2800" b="1" dirty="0" err="1" smtClean="0">
                <a:ln>
                  <a:solidFill>
                    <a:sysClr val="windowText" lastClr="000000"/>
                  </a:solidFill>
                </a:ln>
                <a:solidFill>
                  <a:schemeClr val="tx1"/>
                </a:solidFill>
                <a:cs typeface="AL-Mohanad Bold" pitchFamily="2" charset="-78"/>
              </a:rPr>
              <a:t>الإستخراجية</a:t>
            </a:r>
            <a:r>
              <a:rPr lang="ar-SA" sz="2800" b="1" dirty="0" smtClean="0">
                <a:ln>
                  <a:solidFill>
                    <a:sysClr val="windowText" lastClr="000000"/>
                  </a:solidFill>
                </a:ln>
                <a:solidFill>
                  <a:schemeClr val="tx1"/>
                </a:solidFill>
                <a:cs typeface="AL-Mohanad Bold" pitchFamily="2" charset="-78"/>
              </a:rPr>
              <a:t> من نطاق الأعمال التجارية.</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كذلك تخرج المهن الحرة من نطاق الأعمال التجارية.</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كذلك تخرج أعمال الإنتاج الذهني من نطاق الأعمال التجارية.</a:t>
            </a:r>
            <a:endParaRPr lang="en-US" sz="2800" b="1" dirty="0" smtClean="0">
              <a:ln>
                <a:solidFill>
                  <a:sysClr val="windowText" lastClr="000000"/>
                </a:solidFill>
              </a:ln>
              <a:solidFill>
                <a:schemeClr val="tx1"/>
              </a:solidFill>
              <a:cs typeface="AL-Mohanad Bold" pitchFamily="2" charset="-78"/>
            </a:endParaRPr>
          </a:p>
          <a:p>
            <a:pPr marL="514350" indent="-514350">
              <a:buFont typeface="+mj-lt"/>
              <a:buAutoNum type="arabicPeriod"/>
              <a:defRPr/>
            </a:pPr>
            <a:endParaRPr lang="en-US" sz="2800" b="1" dirty="0" smtClean="0">
              <a:ln>
                <a:solidFill>
                  <a:sysClr val="windowText" lastClr="000000"/>
                </a:solidFill>
              </a:ln>
              <a:solidFill>
                <a:schemeClr val="tx1"/>
              </a:solidFill>
              <a:cs typeface="AL-Mohanad Bold" pitchFamily="2" charset="-78"/>
            </a:endParaRPr>
          </a:p>
          <a:p>
            <a:pPr marL="514350" indent="-514350">
              <a:buFont typeface="+mj-lt"/>
              <a:buAutoNum type="arabicPeriod"/>
              <a:defRPr/>
            </a:pPr>
            <a:endParaRPr lang="en-US" sz="2800" b="1" dirty="0" smtClean="0">
              <a:ln>
                <a:solidFill>
                  <a:sysClr val="windowText" lastClr="000000"/>
                </a:solidFill>
              </a:ln>
              <a:solidFill>
                <a:schemeClr val="tx1"/>
              </a:solidFill>
              <a:cs typeface="AL-Mohanad Bold" pitchFamily="2" charset="-78"/>
            </a:endParaRPr>
          </a:p>
          <a:p>
            <a:pPr marL="514350" indent="-514350">
              <a:defRPr/>
            </a:pPr>
            <a:endParaRPr lang="en-US" sz="2800" b="1" dirty="0" smtClean="0">
              <a:ln>
                <a:solidFill>
                  <a:sysClr val="windowText" lastClr="000000"/>
                </a:solidFill>
              </a:ln>
              <a:solidFill>
                <a:schemeClr val="tx1"/>
              </a:solidFill>
              <a:cs typeface="AL-Mohanad Bold" pitchFamily="2" charset="-78"/>
            </a:endParaRPr>
          </a:p>
          <a:p>
            <a:pPr marL="514350" indent="-514350">
              <a:defRPr/>
            </a:pPr>
            <a:endParaRPr lang="en-US" sz="2800" b="1" dirty="0">
              <a:ln>
                <a:solidFill>
                  <a:sysClr val="windowText" lastClr="000000"/>
                </a:solidFill>
              </a:ln>
              <a:solidFill>
                <a:schemeClr val="tx1"/>
              </a:solidFill>
              <a:cs typeface="AL-Mohanad Bold" pitchFamily="2" charset="-78"/>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238488" y="0"/>
            <a:ext cx="4411262"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chemeClr val="tx1"/>
                </a:solidFill>
                <a:cs typeface="AL-Mohanad Bold" pitchFamily="2" charset="-78"/>
              </a:rPr>
              <a:t>2-أن يرد هذا الشراء علي منقول:</a:t>
            </a:r>
            <a:endParaRPr lang="en-US" sz="2800" b="1" dirty="0">
              <a:ln>
                <a:solidFill>
                  <a:sysClr val="windowText" lastClr="000000"/>
                </a:solidFill>
              </a:ln>
              <a:solidFill>
                <a:schemeClr val="tx1"/>
              </a:solidFill>
              <a:cs typeface="AL-Mohanad Bold" pitchFamily="2" charset="-78"/>
            </a:endParaRPr>
          </a:p>
        </p:txBody>
      </p:sp>
      <p:sp>
        <p:nvSpPr>
          <p:cNvPr id="4" name="Rectangle 3"/>
          <p:cNvSpPr txBox="1">
            <a:spLocks noRot="1" noChangeArrowheads="1"/>
          </p:cNvSpPr>
          <p:nvPr/>
        </p:nvSpPr>
        <p:spPr>
          <a:xfrm>
            <a:off x="166654" y="928670"/>
            <a:ext cx="9572692" cy="321471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lvl="1"/>
            <a:r>
              <a:rPr lang="ar-SA" sz="2800" b="1" dirty="0" smtClean="0">
                <a:ln>
                  <a:solidFill>
                    <a:sysClr val="windowText" lastClr="000000"/>
                  </a:solidFill>
                </a:ln>
                <a:solidFill>
                  <a:schemeClr val="tx1"/>
                </a:solidFill>
                <a:cs typeface="AL-Mohanad Bold" pitchFamily="2" charset="-78"/>
              </a:rPr>
              <a:t>ممكن أن تكون المنقولات ماديه(كأغلال والمأكولات) وقد تكون معنوية(كالأوراق المالية مثل الأسهم - حقوق الملكية </a:t>
            </a:r>
            <a:r>
              <a:rPr lang="ar-SA" sz="2800" b="1" dirty="0" smtClean="0">
                <a:ln>
                  <a:solidFill>
                    <a:sysClr val="windowText" lastClr="000000"/>
                  </a:solidFill>
                </a:ln>
                <a:solidFill>
                  <a:schemeClr val="tx1"/>
                </a:solidFill>
                <a:cs typeface="AL-Mohanad Bold" pitchFamily="2" charset="-78"/>
              </a:rPr>
              <a:t>الأدبية </a:t>
            </a:r>
            <a:r>
              <a:rPr lang="ar-SA" sz="2800" b="1" dirty="0" smtClean="0">
                <a:ln>
                  <a:solidFill>
                    <a:sysClr val="windowText" lastClr="000000"/>
                  </a:solidFill>
                </a:ln>
                <a:solidFill>
                  <a:schemeClr val="tx1"/>
                </a:solidFill>
                <a:cs typeface="AL-Mohanad Bold" pitchFamily="2" charset="-78"/>
              </a:rPr>
              <a:t>والفنية-براءات الاختراع-المحلات التجارية). ويتسع مفهوم المنقولات ليشمل المنقولات بحسب المآل فيعتبر تجاريا مثل: شراء منزل بقصد هدمه وبيع أنقاضه.</a:t>
            </a:r>
          </a:p>
          <a:p>
            <a:pPr marL="971550" lvl="1" indent="-514350">
              <a:defRPr/>
            </a:pPr>
            <a:r>
              <a:rPr lang="ar-SA" sz="2800" b="1" dirty="0" smtClean="0">
                <a:ln>
                  <a:solidFill>
                    <a:sysClr val="windowText" lastClr="000000"/>
                  </a:solidFill>
                </a:ln>
                <a:solidFill>
                  <a:schemeClr val="tx1"/>
                </a:solidFill>
                <a:cs typeface="AL-Mohanad Bold" pitchFamily="2" charset="-78"/>
              </a:rPr>
              <a:t>المنقول إذن </a:t>
            </a:r>
            <a:r>
              <a:rPr lang="ar-SA" sz="2800" b="1" dirty="0">
                <a:ln>
                  <a:solidFill>
                    <a:sysClr val="windowText" lastClr="000000"/>
                  </a:solidFill>
                </a:ln>
                <a:solidFill>
                  <a:schemeClr val="tx1"/>
                </a:solidFill>
                <a:cs typeface="AL-Mohanad Bold" pitchFamily="2" charset="-78"/>
              </a:rPr>
              <a:t>هو كل شئ يمكن نقله من مكان لآخر دون تلف </a:t>
            </a:r>
            <a:r>
              <a:rPr lang="ar-SA" sz="2800" b="1" dirty="0" smtClean="0">
                <a:ln>
                  <a:solidFill>
                    <a:sysClr val="windowText" lastClr="000000"/>
                  </a:solidFill>
                </a:ln>
                <a:solidFill>
                  <a:schemeClr val="tx1"/>
                </a:solidFill>
                <a:cs typeface="AL-Mohanad Bold" pitchFamily="2" charset="-78"/>
              </a:rPr>
              <a:t>.</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ويستوي أن يكون المنقول ماديا أو معنويا.</a:t>
            </a:r>
          </a:p>
          <a:p>
            <a:pPr marL="514350" indent="-514350">
              <a:buFont typeface="+mj-lt"/>
              <a:buAutoNum type="arabicPeriod"/>
              <a:defRPr/>
            </a:pPr>
            <a:r>
              <a:rPr lang="ar-SA" sz="2800" b="1" dirty="0" smtClean="0">
                <a:ln>
                  <a:solidFill>
                    <a:sysClr val="windowText" lastClr="000000"/>
                  </a:solidFill>
                </a:ln>
                <a:solidFill>
                  <a:schemeClr val="tx1"/>
                </a:solidFill>
                <a:cs typeface="AL-Mohanad Bold" pitchFamily="2" charset="-78"/>
              </a:rPr>
              <a:t>كما يستوي أن يكون منقولا بطبيعته أو بحسب المآل.</a:t>
            </a:r>
            <a:endParaRPr lang="en-US" sz="2800" b="1" dirty="0" smtClean="0">
              <a:ln>
                <a:solidFill>
                  <a:sysClr val="windowText" lastClr="000000"/>
                </a:solidFill>
              </a:ln>
              <a:solidFill>
                <a:schemeClr val="tx1"/>
              </a:solidFill>
              <a:cs typeface="AL-Mohanad Bold" pitchFamily="2" charset="-78"/>
            </a:endParaRPr>
          </a:p>
          <a:p>
            <a:pPr marL="514350" indent="-514350">
              <a:defRPr/>
            </a:pPr>
            <a:endParaRPr lang="en-US" sz="2800" b="1" dirty="0">
              <a:ln>
                <a:solidFill>
                  <a:sysClr val="windowText" lastClr="000000"/>
                </a:solidFill>
              </a:ln>
              <a:solidFill>
                <a:schemeClr val="tx1"/>
              </a:solidFill>
              <a:cs typeface="AL-Mohanad Bold" pitchFamily="2" charset="-78"/>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2480</TotalTime>
  <Words>1370</Words>
  <Application>Microsoft Office PowerPoint</Application>
  <PresentationFormat>A4 Paper (210x297 mm)‎</PresentationFormat>
  <Paragraphs>156</Paragraphs>
  <Slides>21</Slides>
  <Notes>13</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Office Theme</vt:lpstr>
      <vt:lpstr>الشريحة 1</vt:lpstr>
      <vt:lpstr> المحاضرة الثالثة: أنواع الأعمال التجارية (│) </vt:lpstr>
      <vt:lpstr>الشريحة 3</vt:lpstr>
      <vt:lpstr>الشريحة 4</vt:lpstr>
      <vt:lpstr>الشريحة 5</vt:lpstr>
      <vt:lpstr>الشريحة 6</vt:lpstr>
      <vt:lpstr>الشريحة 7</vt:lpstr>
      <vt:lpstr>الشريحة 8</vt:lpstr>
      <vt:lpstr>الشريحة 9</vt:lpstr>
      <vt:lpstr>الشريحة 10</vt:lpstr>
      <vt:lpstr>ثانيا: الأوراق التجارية</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DELL</cp:lastModifiedBy>
  <cp:revision>220</cp:revision>
  <dcterms:created xsi:type="dcterms:W3CDTF">2009-10-14T19:14:34Z</dcterms:created>
  <dcterms:modified xsi:type="dcterms:W3CDTF">2012-09-17T19:30:50Z</dcterms:modified>
</cp:coreProperties>
</file>