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6" d="100"/>
          <a:sy n="46"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FC376A5-20D5-4E61-A885-BA55C8E662AD}" type="datetimeFigureOut">
              <a:rPr lang="ar-SA" smtClean="0"/>
              <a:t>06/01/34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D5347C6-593F-4BEB-94BD-3A72B2F3E83F}"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D5347C6-593F-4BEB-94BD-3A72B2F3E83F}" type="slidenum">
              <a:rPr lang="ar-SA" smtClean="0"/>
              <a:t>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8EABC9B-73A2-4B9F-AA9E-109EF1E90185}" type="datetimeFigureOut">
              <a:rPr lang="ar-SA" smtClean="0"/>
              <a:pPr/>
              <a:t>06/01/34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8EABC9B-73A2-4B9F-AA9E-109EF1E90185}" type="datetimeFigureOut">
              <a:rPr lang="ar-SA" smtClean="0"/>
              <a:pPr/>
              <a:t>06/01/34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8EABC9B-73A2-4B9F-AA9E-109EF1E90185}" type="datetimeFigureOut">
              <a:rPr lang="ar-SA" smtClean="0"/>
              <a:pPr/>
              <a:t>06/01/34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8EABC9B-73A2-4B9F-AA9E-109EF1E90185}" type="datetimeFigureOut">
              <a:rPr lang="ar-SA" smtClean="0"/>
              <a:pPr/>
              <a:t>06/01/34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8EABC9B-73A2-4B9F-AA9E-109EF1E90185}" type="datetimeFigureOut">
              <a:rPr lang="ar-SA" smtClean="0"/>
              <a:pPr/>
              <a:t>06/01/34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8EABC9B-73A2-4B9F-AA9E-109EF1E90185}" type="datetimeFigureOut">
              <a:rPr lang="ar-SA" smtClean="0"/>
              <a:pPr/>
              <a:t>06/01/34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8EABC9B-73A2-4B9F-AA9E-109EF1E90185}" type="datetimeFigureOut">
              <a:rPr lang="ar-SA" smtClean="0"/>
              <a:pPr/>
              <a:t>06/01/34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8EABC9B-73A2-4B9F-AA9E-109EF1E90185}" type="datetimeFigureOut">
              <a:rPr lang="ar-SA" smtClean="0"/>
              <a:pPr/>
              <a:t>06/01/34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8EABC9B-73A2-4B9F-AA9E-109EF1E90185}" type="datetimeFigureOut">
              <a:rPr lang="ar-SA" smtClean="0"/>
              <a:pPr/>
              <a:t>06/01/34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EABC9B-73A2-4B9F-AA9E-109EF1E90185}" type="datetimeFigureOut">
              <a:rPr lang="ar-SA" smtClean="0"/>
              <a:pPr/>
              <a:t>06/01/34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EABC9B-73A2-4B9F-AA9E-109EF1E90185}" type="datetimeFigureOut">
              <a:rPr lang="ar-SA" smtClean="0"/>
              <a:pPr/>
              <a:t>06/01/34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3A4E86C-AA44-4811-8D8E-45A12801D02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8EABC9B-73A2-4B9F-AA9E-109EF1E90185}" type="datetimeFigureOut">
              <a:rPr lang="ar-SA" smtClean="0"/>
              <a:pPr/>
              <a:t>06/01/34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3A4E86C-AA44-4811-8D8E-45A12801D02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755650" y="476250"/>
            <a:ext cx="8229600" cy="5976938"/>
          </a:xfrm>
        </p:spPr>
        <p:style>
          <a:lnRef idx="2">
            <a:schemeClr val="dk1">
              <a:shade val="50000"/>
            </a:schemeClr>
          </a:lnRef>
          <a:fillRef idx="1">
            <a:schemeClr val="dk1"/>
          </a:fillRef>
          <a:effectRef idx="0">
            <a:schemeClr val="dk1"/>
          </a:effectRef>
          <a:fontRef idx="minor">
            <a:schemeClr val="lt1"/>
          </a:fontRef>
        </p:style>
        <p:txBody>
          <a:bodyPr rtlCol="1">
            <a:normAutofit/>
          </a:bodyPr>
          <a:lstStyle/>
          <a:p>
            <a:pPr eaLnBrk="1" fontAlgn="auto" hangingPunct="1">
              <a:spcAft>
                <a:spcPts val="0"/>
              </a:spcAft>
              <a:defRPr/>
            </a:pPr>
            <a:r>
              <a:rPr lang="ar-SA" sz="9600" dirty="0" smtClean="0"/>
              <a:t>المحاضرة الخامسة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لمحتوى 2"/>
          <p:cNvSpPr>
            <a:spLocks noGrp="1"/>
          </p:cNvSpPr>
          <p:nvPr>
            <p:ph idx="1"/>
          </p:nvPr>
        </p:nvSpPr>
        <p:spPr>
          <a:xfrm>
            <a:off x="457200" y="357188"/>
            <a:ext cx="8229600" cy="5768975"/>
          </a:xfrm>
        </p:spPr>
        <p:txBody>
          <a:bodyPr/>
          <a:lstStyle/>
          <a:p>
            <a:pPr eaLnBrk="1" hangingPunct="1">
              <a:buFont typeface="Arial" pitchFamily="34" charset="0"/>
              <a:buNone/>
            </a:pPr>
            <a:endParaRPr lang="ar-SA" sz="2800" smtClean="0"/>
          </a:p>
          <a:p>
            <a:pPr eaLnBrk="1" hangingPunct="1">
              <a:buFont typeface="Arial" pitchFamily="34" charset="0"/>
              <a:buNone/>
            </a:pPr>
            <a:endParaRPr lang="ar-SA" sz="2800" smtClean="0"/>
          </a:p>
          <a:p>
            <a:pPr eaLnBrk="1" hangingPunct="1">
              <a:buFont typeface="Arial" pitchFamily="34" charset="0"/>
              <a:buNone/>
            </a:pPr>
            <a:endParaRPr lang="ar-SA" sz="2800" smtClean="0"/>
          </a:p>
          <a:p>
            <a:pPr eaLnBrk="1" hangingPunct="1">
              <a:buFont typeface="Arial" pitchFamily="34" charset="0"/>
              <a:buNone/>
            </a:pPr>
            <a:endParaRPr lang="ar-SA" sz="2800" smtClean="0"/>
          </a:p>
        </p:txBody>
      </p:sp>
      <p:sp>
        <p:nvSpPr>
          <p:cNvPr id="4" name="مربع نص 3"/>
          <p:cNvSpPr txBox="1">
            <a:spLocks noChangeArrowheads="1"/>
          </p:cNvSpPr>
          <p:nvPr/>
        </p:nvSpPr>
        <p:spPr bwMode="auto">
          <a:xfrm>
            <a:off x="0" y="0"/>
            <a:ext cx="9144000" cy="68580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ar-SA" sz="4000" dirty="0">
                <a:latin typeface="Calibri" pitchFamily="34" charset="0"/>
              </a:rPr>
              <a:t>باب الربا والصرف</a:t>
            </a:r>
          </a:p>
          <a:p>
            <a:pPr algn="ctr"/>
            <a:endParaRPr lang="ar-SA" sz="2800" dirty="0">
              <a:latin typeface="Calibri" pitchFamily="34" charset="0"/>
            </a:endParaRPr>
          </a:p>
          <a:p>
            <a:pPr>
              <a:buFont typeface="Arial" pitchFamily="34" charset="0"/>
              <a:buChar char="•"/>
            </a:pPr>
            <a:r>
              <a:rPr lang="ar-SA" sz="2800" dirty="0">
                <a:latin typeface="Calibri" pitchFamily="34" charset="0"/>
              </a:rPr>
              <a:t>الربا </a:t>
            </a:r>
            <a:r>
              <a:rPr lang="ar-SA" sz="2800" dirty="0" smtClean="0">
                <a:latin typeface="Calibri" pitchFamily="34" charset="0"/>
              </a:rPr>
              <a:t> </a:t>
            </a:r>
            <a:r>
              <a:rPr lang="ar-SA" sz="2800" dirty="0">
                <a:latin typeface="Calibri" pitchFamily="34" charset="0"/>
              </a:rPr>
              <a:t>لغةً: الزيادة لقوله تعالى: ( فإذا أنزلنا عليها الماء اهتزت وربت ) أي علت وشرعاً: زيادة في شيء مخصوص. </a:t>
            </a:r>
          </a:p>
          <a:p>
            <a:pPr>
              <a:buFont typeface="Arial" pitchFamily="34" charset="0"/>
              <a:buChar char="•"/>
            </a:pPr>
            <a:r>
              <a:rPr lang="ar-SA" sz="2800" dirty="0">
                <a:latin typeface="Calibri" pitchFamily="34" charset="0"/>
              </a:rPr>
              <a:t>والإجماع على تحريمه لقوله تعالى:( وحرم الربا ) والصرف بيع نقد بنقد قيل سمي به لصريفهما وهو تصويتهما في الميزان. </a:t>
            </a:r>
          </a:p>
          <a:p>
            <a:pPr>
              <a:buFont typeface="Arial" pitchFamily="34" charset="0"/>
              <a:buChar char="•"/>
            </a:pPr>
            <a:r>
              <a:rPr lang="ar-SA" sz="2800" dirty="0">
                <a:latin typeface="Calibri" pitchFamily="34" charset="0"/>
              </a:rPr>
              <a:t>ربا الفضل:</a:t>
            </a:r>
          </a:p>
          <a:p>
            <a:r>
              <a:rPr lang="ar-SA" sz="2800" dirty="0">
                <a:latin typeface="Calibri" pitchFamily="34" charset="0"/>
              </a:rPr>
              <a:t>(ويحرم ربا الفضل في ) كل ( مكيل ) (و) في كل ( موزون بيع بجنسه ) مطعوماً.</a:t>
            </a:r>
          </a:p>
          <a:p>
            <a:pPr>
              <a:buFont typeface="Arial" pitchFamily="34" charset="0"/>
              <a:buChar char="•"/>
            </a:pPr>
            <a:r>
              <a:rPr lang="ar-SA" sz="2800" dirty="0" smtClean="0">
                <a:latin typeface="Calibri" pitchFamily="34" charset="0"/>
              </a:rPr>
              <a:t>لحديث عبادة بن الصامت </a:t>
            </a:r>
            <a:r>
              <a:rPr lang="ar-SA" sz="2800" dirty="0">
                <a:latin typeface="Calibri" pitchFamily="34" charset="0"/>
              </a:rPr>
              <a:t>مرفوعاً: ( الذهب بالذهب والفضة بالفضة والبر بالبر والشعير بالشعير والتمر بالتمر والملح بالملح مثلاً يداً بيد) رواه أحمد ومسلم.</a:t>
            </a:r>
          </a:p>
          <a:p>
            <a:pPr>
              <a:buFont typeface="Arial" pitchFamily="34" charset="0"/>
              <a:buChar char="•"/>
            </a:pPr>
            <a:r>
              <a:rPr lang="ar-SA" sz="2800" dirty="0">
                <a:latin typeface="Calibri" pitchFamily="34" charset="0"/>
              </a:rPr>
              <a:t>( ويجب فيه) أي: يشترط في بيع مكيل أو موزون بجنسه </a:t>
            </a:r>
            <a:r>
              <a:rPr lang="ar-SA" sz="2800" dirty="0" err="1" smtClean="0">
                <a:latin typeface="Calibri" pitchFamily="34" charset="0"/>
              </a:rPr>
              <a:t>التمائل</a:t>
            </a:r>
            <a:r>
              <a:rPr lang="ar-SA" sz="2800" dirty="0" smtClean="0">
                <a:latin typeface="Calibri" pitchFamily="34" charset="0"/>
              </a:rPr>
              <a:t>.و</a:t>
            </a:r>
            <a:endParaRPr lang="ar-SA" sz="2800" dirty="0">
              <a:latin typeface="Calibri" pitchFamily="34" charset="0"/>
            </a:endParaRPr>
          </a:p>
          <a:p>
            <a:pPr>
              <a:buFont typeface="Arial" pitchFamily="34" charset="0"/>
              <a:buChar char="•"/>
            </a:pPr>
            <a:r>
              <a:rPr lang="ar-SA" sz="2800" dirty="0">
                <a:latin typeface="Calibri" pitchFamily="34" charset="0"/>
              </a:rPr>
              <a:t>( الحلول والقبض ) من الجانبين بالمجلس لقوله صلى الله عليه وسلم فيما سبق ( يداً بيد ). </a:t>
            </a:r>
          </a:p>
          <a:p>
            <a:endParaRPr lang="ar-SA" sz="28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1000" fill="hold"/>
                                        <p:tgtEl>
                                          <p:spTgt spid="4">
                                            <p:txEl>
                                              <p:pRg st="2" end="2"/>
                                            </p:txEl>
                                          </p:spTgt>
                                        </p:tgtEl>
                                        <p:attrNameLst>
                                          <p:attrName>ppt_w</p:attrName>
                                        </p:attrNameLst>
                                      </p:cBhvr>
                                      <p:tavLst>
                                        <p:tav tm="0">
                                          <p:val>
                                            <p:strVal val="#ppt_w+.3"/>
                                          </p:val>
                                        </p:tav>
                                        <p:tav tm="100000">
                                          <p:val>
                                            <p:strVal val="#ppt_w"/>
                                          </p:val>
                                        </p:tav>
                                      </p:tavLst>
                                    </p:anim>
                                    <p:anim calcmode="lin" valueType="num">
                                      <p:cBhvr>
                                        <p:cTn id="15"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Scale>
                                      <p:cBhvr>
                                        <p:cTn id="21" dur="1000" decel="50000" fill="hold">
                                          <p:stCondLst>
                                            <p:cond delay="0"/>
                                          </p:stCondLst>
                                        </p:cTn>
                                        <p:tgtEl>
                                          <p:spTgt spid="4">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xEl>
                                              <p:pRg st="3" end="3"/>
                                            </p:txEl>
                                          </p:spTgt>
                                        </p:tgtEl>
                                        <p:attrNameLst>
                                          <p:attrName>ppt_x</p:attrName>
                                          <p:attrName>ppt_y</p:attrName>
                                        </p:attrNameLst>
                                      </p:cBhvr>
                                    </p:animMotion>
                                    <p:animEffect transition="in" filter="fade">
                                      <p:cBhvr>
                                        <p:cTn id="23" dur="10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fade">
                                      <p:cBhvr>
                                        <p:cTn id="34" dur="1000"/>
                                        <p:tgtEl>
                                          <p:spTgt spid="4">
                                            <p:txEl>
                                              <p:pRg st="5" end="5"/>
                                            </p:txEl>
                                          </p:spTgt>
                                        </p:tgtEl>
                                      </p:cBhvr>
                                    </p:animEffect>
                                    <p:anim calcmode="lin" valueType="num">
                                      <p:cBhvr>
                                        <p:cTn id="3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4">
                                            <p:txEl>
                                              <p:pRg st="5" end="5"/>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4">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4" presetClass="entr" presetSubtype="0"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from="(-#ppt_w/2)" to="(#ppt_x)" calcmode="lin" valueType="num">
                                      <p:cBhvr>
                                        <p:cTn id="42" dur="600" fill="hold">
                                          <p:stCondLst>
                                            <p:cond delay="0"/>
                                          </p:stCondLst>
                                        </p:cTn>
                                        <p:tgtEl>
                                          <p:spTgt spid="4">
                                            <p:txEl>
                                              <p:pRg st="6" end="6"/>
                                            </p:txEl>
                                          </p:spTgt>
                                        </p:tgtEl>
                                        <p:attrNameLst>
                                          <p:attrName>ppt_x</p:attrName>
                                        </p:attrNameLst>
                                      </p:cBhvr>
                                    </p:anim>
                                    <p:anim from="0" to="-1.0" calcmode="lin" valueType="num">
                                      <p:cBhvr>
                                        <p:cTn id="43" dur="200" decel="50000" autoRev="1" fill="hold">
                                          <p:stCondLst>
                                            <p:cond delay="600"/>
                                          </p:stCondLst>
                                        </p:cTn>
                                        <p:tgtEl>
                                          <p:spTgt spid="4">
                                            <p:txEl>
                                              <p:pRg st="6" end="6"/>
                                            </p:txEl>
                                          </p:spTgt>
                                        </p:tgtEl>
                                        <p:attrNameLst>
                                          <p:attrName>xshear</p:attrName>
                                        </p:attrNameLst>
                                      </p:cBhvr>
                                    </p:anim>
                                    <p:animScale>
                                      <p:cBhvr>
                                        <p:cTn id="44" dur="200" decel="100000" autoRev="1" fill="hold">
                                          <p:stCondLst>
                                            <p:cond delay="600"/>
                                          </p:stCondLst>
                                        </p:cTn>
                                        <p:tgtEl>
                                          <p:spTgt spid="4">
                                            <p:txEl>
                                              <p:pRg st="6" end="6"/>
                                            </p:txEl>
                                          </p:spTgt>
                                        </p:tgtEl>
                                      </p:cBhvr>
                                      <p:from x="100000" y="100000"/>
                                      <p:to x="80000" y="100000"/>
                                    </p:animScale>
                                    <p:anim by="(#ppt_h/3+#ppt_w*0.1)" calcmode="lin" valueType="num">
                                      <p:cBhvr additive="sum">
                                        <p:cTn id="45" dur="200" decel="100000" autoRev="1" fill="hold">
                                          <p:stCondLst>
                                            <p:cond delay="600"/>
                                          </p:stCondLst>
                                        </p:cTn>
                                        <p:tgtEl>
                                          <p:spTgt spid="4">
                                            <p:txEl>
                                              <p:pRg st="6" end="6"/>
                                            </p:txEl>
                                          </p:spTgt>
                                        </p:tgtEl>
                                        <p:attrNameLst>
                                          <p:attrName>ppt_x</p:attrName>
                                        </p:attrNameLst>
                                      </p:cBhvr>
                                    </p:anim>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Effect transition="in" filter="wipe(down)">
                                      <p:cBhvr>
                                        <p:cTn id="50" dur="580">
                                          <p:stCondLst>
                                            <p:cond delay="0"/>
                                          </p:stCondLst>
                                        </p:cTn>
                                        <p:tgtEl>
                                          <p:spTgt spid="4">
                                            <p:txEl>
                                              <p:pRg st="7" end="7"/>
                                            </p:txEl>
                                          </p:spTgt>
                                        </p:tgtEl>
                                      </p:cBhvr>
                                    </p:animEffect>
                                    <p:anim calcmode="lin" valueType="num">
                                      <p:cBhvr>
                                        <p:cTn id="51" dur="1822" tmFilter="0,0; 0.14,0.36; 0.43,0.73; 0.71,0.91; 1.0,1.0">
                                          <p:stCondLst>
                                            <p:cond delay="0"/>
                                          </p:stCondLst>
                                        </p:cTn>
                                        <p:tgtEl>
                                          <p:spTgt spid="4">
                                            <p:txEl>
                                              <p:pRg st="7" end="7"/>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4">
                                            <p:txEl>
                                              <p:pRg st="7" end="7"/>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4">
                                            <p:txEl>
                                              <p:pRg st="7" end="7"/>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4">
                                            <p:txEl>
                                              <p:pRg st="7" end="7"/>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4">
                                            <p:txEl>
                                              <p:pRg st="7" end="7"/>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4">
                                            <p:txEl>
                                              <p:pRg st="7" end="7"/>
                                            </p:txEl>
                                          </p:spTgt>
                                        </p:tgtEl>
                                      </p:cBhvr>
                                      <p:to x="100000" y="60000"/>
                                    </p:animScale>
                                    <p:animScale>
                                      <p:cBhvr>
                                        <p:cTn id="57" dur="166" decel="50000">
                                          <p:stCondLst>
                                            <p:cond delay="676"/>
                                          </p:stCondLst>
                                        </p:cTn>
                                        <p:tgtEl>
                                          <p:spTgt spid="4">
                                            <p:txEl>
                                              <p:pRg st="7" end="7"/>
                                            </p:txEl>
                                          </p:spTgt>
                                        </p:tgtEl>
                                      </p:cBhvr>
                                      <p:to x="100000" y="100000"/>
                                    </p:animScale>
                                    <p:animScale>
                                      <p:cBhvr>
                                        <p:cTn id="58" dur="26">
                                          <p:stCondLst>
                                            <p:cond delay="1312"/>
                                          </p:stCondLst>
                                        </p:cTn>
                                        <p:tgtEl>
                                          <p:spTgt spid="4">
                                            <p:txEl>
                                              <p:pRg st="7" end="7"/>
                                            </p:txEl>
                                          </p:spTgt>
                                        </p:tgtEl>
                                      </p:cBhvr>
                                      <p:to x="100000" y="80000"/>
                                    </p:animScale>
                                    <p:animScale>
                                      <p:cBhvr>
                                        <p:cTn id="59" dur="166" decel="50000">
                                          <p:stCondLst>
                                            <p:cond delay="1338"/>
                                          </p:stCondLst>
                                        </p:cTn>
                                        <p:tgtEl>
                                          <p:spTgt spid="4">
                                            <p:txEl>
                                              <p:pRg st="7" end="7"/>
                                            </p:txEl>
                                          </p:spTgt>
                                        </p:tgtEl>
                                      </p:cBhvr>
                                      <p:to x="100000" y="100000"/>
                                    </p:animScale>
                                    <p:animScale>
                                      <p:cBhvr>
                                        <p:cTn id="60" dur="26">
                                          <p:stCondLst>
                                            <p:cond delay="1642"/>
                                          </p:stCondLst>
                                        </p:cTn>
                                        <p:tgtEl>
                                          <p:spTgt spid="4">
                                            <p:txEl>
                                              <p:pRg st="7" end="7"/>
                                            </p:txEl>
                                          </p:spTgt>
                                        </p:tgtEl>
                                      </p:cBhvr>
                                      <p:to x="100000" y="90000"/>
                                    </p:animScale>
                                    <p:animScale>
                                      <p:cBhvr>
                                        <p:cTn id="61" dur="166" decel="50000">
                                          <p:stCondLst>
                                            <p:cond delay="1668"/>
                                          </p:stCondLst>
                                        </p:cTn>
                                        <p:tgtEl>
                                          <p:spTgt spid="4">
                                            <p:txEl>
                                              <p:pRg st="7" end="7"/>
                                            </p:txEl>
                                          </p:spTgt>
                                        </p:tgtEl>
                                      </p:cBhvr>
                                      <p:to x="100000" y="100000"/>
                                    </p:animScale>
                                    <p:animScale>
                                      <p:cBhvr>
                                        <p:cTn id="62" dur="26">
                                          <p:stCondLst>
                                            <p:cond delay="1808"/>
                                          </p:stCondLst>
                                        </p:cTn>
                                        <p:tgtEl>
                                          <p:spTgt spid="4">
                                            <p:txEl>
                                              <p:pRg st="7" end="7"/>
                                            </p:txEl>
                                          </p:spTgt>
                                        </p:tgtEl>
                                      </p:cBhvr>
                                      <p:to x="100000" y="95000"/>
                                    </p:animScale>
                                    <p:animScale>
                                      <p:cBhvr>
                                        <p:cTn id="63" dur="166" decel="50000">
                                          <p:stCondLst>
                                            <p:cond delay="1834"/>
                                          </p:stCondLst>
                                        </p:cTn>
                                        <p:tgtEl>
                                          <p:spTgt spid="4">
                                            <p:txEl>
                                              <p:pRg st="7" end="7"/>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30" presetClass="entr" presetSubtype="0" fill="hold" nodeType="clickEffect">
                                  <p:stCondLst>
                                    <p:cond delay="0"/>
                                  </p:stCondLst>
                                  <p:childTnLst>
                                    <p:set>
                                      <p:cBhvr>
                                        <p:cTn id="67" dur="1" fill="hold">
                                          <p:stCondLst>
                                            <p:cond delay="0"/>
                                          </p:stCondLst>
                                        </p:cTn>
                                        <p:tgtEl>
                                          <p:spTgt spid="4">
                                            <p:txEl>
                                              <p:pRg st="8" end="8"/>
                                            </p:txEl>
                                          </p:spTgt>
                                        </p:tgtEl>
                                        <p:attrNameLst>
                                          <p:attrName>style.visibility</p:attrName>
                                        </p:attrNameLst>
                                      </p:cBhvr>
                                      <p:to>
                                        <p:strVal val="visible"/>
                                      </p:to>
                                    </p:set>
                                    <p:animEffect transition="in" filter="fade">
                                      <p:cBhvr>
                                        <p:cTn id="68" dur="800" decel="100000"/>
                                        <p:tgtEl>
                                          <p:spTgt spid="4">
                                            <p:txEl>
                                              <p:pRg st="8" end="8"/>
                                            </p:txEl>
                                          </p:spTgt>
                                        </p:tgtEl>
                                      </p:cBhvr>
                                    </p:animEffect>
                                    <p:anim calcmode="lin" valueType="num">
                                      <p:cBhvr>
                                        <p:cTn id="69" dur="800" decel="100000" fill="hold"/>
                                        <p:tgtEl>
                                          <p:spTgt spid="4">
                                            <p:txEl>
                                              <p:pRg st="8" end="8"/>
                                            </p:txEl>
                                          </p:spTgt>
                                        </p:tgtEl>
                                        <p:attrNameLst>
                                          <p:attrName>style.rotation</p:attrName>
                                        </p:attrNameLst>
                                      </p:cBhvr>
                                      <p:tavLst>
                                        <p:tav tm="0">
                                          <p:val>
                                            <p:fltVal val="-90"/>
                                          </p:val>
                                        </p:tav>
                                        <p:tav tm="100000">
                                          <p:val>
                                            <p:fltVal val="0"/>
                                          </p:val>
                                        </p:tav>
                                      </p:tavLst>
                                    </p:anim>
                                    <p:anim calcmode="lin" valueType="num">
                                      <p:cBhvr>
                                        <p:cTn id="70" dur="800" decel="100000" fill="hold"/>
                                        <p:tgtEl>
                                          <p:spTgt spid="4">
                                            <p:txEl>
                                              <p:pRg st="8" end="8"/>
                                            </p:txEl>
                                          </p:spTgt>
                                        </p:tgtEl>
                                        <p:attrNameLst>
                                          <p:attrName>ppt_x</p:attrName>
                                        </p:attrNameLst>
                                      </p:cBhvr>
                                      <p:tavLst>
                                        <p:tav tm="0">
                                          <p:val>
                                            <p:strVal val="#ppt_x+0.4"/>
                                          </p:val>
                                        </p:tav>
                                        <p:tav tm="100000">
                                          <p:val>
                                            <p:strVal val="#ppt_x-0.05"/>
                                          </p:val>
                                        </p:tav>
                                      </p:tavLst>
                                    </p:anim>
                                    <p:anim calcmode="lin" valueType="num">
                                      <p:cBhvr>
                                        <p:cTn id="71" dur="800" decel="100000" fill="hold"/>
                                        <p:tgtEl>
                                          <p:spTgt spid="4">
                                            <p:txEl>
                                              <p:pRg st="8" end="8"/>
                                            </p:txEl>
                                          </p:spTgt>
                                        </p:tgtEl>
                                        <p:attrNameLst>
                                          <p:attrName>ppt_y</p:attrName>
                                        </p:attrNameLst>
                                      </p:cBhvr>
                                      <p:tavLst>
                                        <p:tav tm="0">
                                          <p:val>
                                            <p:strVal val="#ppt_y-0.4"/>
                                          </p:val>
                                        </p:tav>
                                        <p:tav tm="100000">
                                          <p:val>
                                            <p:strVal val="#ppt_y+0.1"/>
                                          </p:val>
                                        </p:tav>
                                      </p:tavLst>
                                    </p:anim>
                                    <p:anim calcmode="lin" valueType="num">
                                      <p:cBhvr>
                                        <p:cTn id="72" dur="200" accel="100000" fill="hold">
                                          <p:stCondLst>
                                            <p:cond delay="800"/>
                                          </p:stCondLst>
                                        </p:cTn>
                                        <p:tgtEl>
                                          <p:spTgt spid="4">
                                            <p:txEl>
                                              <p:pRg st="8" end="8"/>
                                            </p:txEl>
                                          </p:spTgt>
                                        </p:tgtEl>
                                        <p:attrNameLst>
                                          <p:attrName>ppt_x</p:attrName>
                                        </p:attrNameLst>
                                      </p:cBhvr>
                                      <p:tavLst>
                                        <p:tav tm="0">
                                          <p:val>
                                            <p:strVal val="#ppt_x-0.05"/>
                                          </p:val>
                                        </p:tav>
                                        <p:tav tm="100000">
                                          <p:val>
                                            <p:strVal val="#ppt_x"/>
                                          </p:val>
                                        </p:tav>
                                      </p:tavLst>
                                    </p:anim>
                                    <p:anim calcmode="lin" valueType="num">
                                      <p:cBhvr>
                                        <p:cTn id="73" dur="200" accel="100000" fill="hold">
                                          <p:stCondLst>
                                            <p:cond delay="800"/>
                                          </p:stCondLst>
                                        </p:cTn>
                                        <p:tgtEl>
                                          <p:spTgt spid="4">
                                            <p:txEl>
                                              <p:pRg st="8" end="8"/>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lstStyle/>
          <a:p>
            <a:pPr marL="185738" indent="-185738" eaLnBrk="1" hangingPunct="1"/>
            <a:r>
              <a:rPr lang="ar-SA" sz="2800" dirty="0" smtClean="0"/>
              <a:t>( ولا يصح بيع لحم حيوان بحيوان من جنسه ) لما روى مالك عن زيد بن أسلم عن سعيد بن المسيب ( أن النبي صلى الله عليه وسلم نهى عن بيغ اللحم بالحيوان ). ( ويصح ) بيع اللحم بحيوان من (غير جنسه ) كلحم ضأن ببقرة.</a:t>
            </a:r>
          </a:p>
          <a:p>
            <a:pPr marL="185738" indent="-185738" eaLnBrk="1" hangingPunct="1"/>
            <a:r>
              <a:rPr lang="ar-SA" sz="2800" dirty="0" smtClean="0"/>
              <a:t>( ولا يجوز بيع حب) كبر ( بدقيقه ولا سويقه ) لتعذر التساوي لأن أجزاء الحب تنتشر بالطحن والنار قد أخذت من السويق.</a:t>
            </a:r>
          </a:p>
          <a:p>
            <a:pPr marL="185738" indent="-185738" eaLnBrk="1" hangingPunct="1"/>
            <a:r>
              <a:rPr lang="ar-SA" sz="2800" dirty="0" smtClean="0"/>
              <a:t>(و) بيع ( نيئه بمطبوخه) كالحنطة بالهريسة أو الخبز بالنشاء.</a:t>
            </a:r>
          </a:p>
          <a:p>
            <a:pPr marL="185738" indent="-185738" eaLnBrk="1" hangingPunct="1"/>
            <a:r>
              <a:rPr lang="ar-SA" sz="2800" dirty="0" smtClean="0"/>
              <a:t>( ولا يباع </a:t>
            </a:r>
            <a:r>
              <a:rPr lang="ar-SA" sz="2800" dirty="0" err="1" smtClean="0"/>
              <a:t>ربوي</a:t>
            </a:r>
            <a:r>
              <a:rPr lang="ar-SA" sz="2800" dirty="0" smtClean="0"/>
              <a:t> بجنسه ومعه ) أي: مع أحد العوضين، ( أو معهما من  غير جنسه )، كمد عجوة ودرهم بدرهمين، أو بمدي عجوة أو بمد ودرهم، لما روى أبو داود عن فضالة بن عبيد، قال أتى النبي صلى الله عليه وسلم بقلادة فيها ذهب وخرز ابتاعها رجل بتسعة دنانيرـ أو سبعة دنانيرـ فقال النبي صلى الله عليه وسلم: ( لا، حتى تُميز بينهما).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10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10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10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10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lstStyle/>
          <a:p>
            <a:pPr algn="ctr" eaLnBrk="1" hangingPunct="1">
              <a:buFont typeface="Arial" pitchFamily="34" charset="0"/>
              <a:buNone/>
            </a:pPr>
            <a:r>
              <a:rPr lang="ar-SA" sz="4400" dirty="0" smtClean="0"/>
              <a:t>ربا النسيئة</a:t>
            </a:r>
          </a:p>
          <a:p>
            <a:pPr eaLnBrk="1" hangingPunct="1"/>
            <a:r>
              <a:rPr lang="ar-SA" sz="2800" dirty="0" smtClean="0"/>
              <a:t>( ويحرم ربا النسيئة ) من النساء بالمد، وهو التأخير.</a:t>
            </a:r>
          </a:p>
          <a:p>
            <a:pPr eaLnBrk="1" hangingPunct="1"/>
            <a:r>
              <a:rPr lang="ar-SA" sz="2800" dirty="0" smtClean="0"/>
              <a:t>( في بيع كل جنسين اتفقا في علة ربا الفضل )، وهو الكيل والوزن.</a:t>
            </a:r>
          </a:p>
          <a:p>
            <a:pPr eaLnBrk="1" hangingPunct="1"/>
            <a:r>
              <a:rPr lang="ar-SA" sz="2800" dirty="0" smtClean="0"/>
              <a:t>(ليس أحدهما)، أي أحد الجنسين ( نقداً )، فإن كان أحدهما نقداًن كحديد بذهب أو فضة، جاز النَّساء.</a:t>
            </a:r>
          </a:p>
          <a:p>
            <a:pPr eaLnBrk="1" hangingPunct="1"/>
            <a:r>
              <a:rPr lang="ar-SA" sz="2800" dirty="0" smtClean="0"/>
              <a:t>( وإن تفرقا قبل القبض، بطل ) العقد، لقوله عليه الصلاة والسلام :( إذا اختلف هذه الأصناف فبيعوا كيف شئتم يداً بيد). والمراد </a:t>
            </a:r>
            <a:r>
              <a:rPr lang="ar-SA" sz="2800" dirty="0" err="1" smtClean="0"/>
              <a:t>به</a:t>
            </a:r>
            <a:r>
              <a:rPr lang="ar-SA" sz="2800" dirty="0" smtClean="0"/>
              <a:t>: القبض. </a:t>
            </a:r>
          </a:p>
          <a:p>
            <a:pPr eaLnBrk="1" hangingPunct="1"/>
            <a:r>
              <a:rPr lang="ar-SA" sz="2800" dirty="0" smtClean="0"/>
              <a:t>( ولا يجوز بيع الدين بالدين ) لحديث</a:t>
            </a:r>
            <a:r>
              <a:rPr lang="ar-SA" sz="2800" dirty="0" smtClean="0">
                <a:sym typeface="Wingdings" pitchFamily="2" charset="2"/>
              </a:rPr>
              <a:t>: ( نهى النبي     عن بيع الكالىء بالكالىء).</a:t>
            </a:r>
            <a:endParaRPr lang="ar-SA" sz="2800" dirty="0" smtClean="0"/>
          </a:p>
        </p:txBody>
      </p:sp>
      <p:pic>
        <p:nvPicPr>
          <p:cNvPr id="4" name="صورة 3" descr="429PX-~1.PNG"/>
          <p:cNvPicPr>
            <a:picLocks noChangeAspect="1"/>
          </p:cNvPicPr>
          <p:nvPr/>
        </p:nvPicPr>
        <p:blipFill>
          <a:blip r:embed="rId2" cstate="print"/>
          <a:srcRect/>
          <a:stretch>
            <a:fillRect/>
          </a:stretch>
        </p:blipFill>
        <p:spPr bwMode="auto">
          <a:xfrm>
            <a:off x="2627784" y="4077072"/>
            <a:ext cx="433387" cy="428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800" decel="100000"/>
                                        <p:tgtEl>
                                          <p:spTgt spid="3">
                                            <p:txEl>
                                              <p:pRg st="4" end="4"/>
                                            </p:txEl>
                                          </p:spTgt>
                                        </p:tgtEl>
                                      </p:cBhvr>
                                    </p:animEffect>
                                    <p:anim calcmode="lin" valueType="num">
                                      <p:cBhvr>
                                        <p:cTn id="4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800" decel="100000"/>
                                        <p:tgtEl>
                                          <p:spTgt spid="3">
                                            <p:txEl>
                                              <p:pRg st="5" end="5"/>
                                            </p:txEl>
                                          </p:spTgt>
                                        </p:tgtEl>
                                      </p:cBhvr>
                                    </p:animEffect>
                                    <p:anim calcmode="lin" valueType="num">
                                      <p:cBhvr>
                                        <p:cTn id="5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par>
                                <p:cTn id="63" presetID="30" presetClass="entr" presetSubtype="0" fill="hold" nodeType="with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800" decel="100000"/>
                                        <p:tgtEl>
                                          <p:spTgt spid="4"/>
                                        </p:tgtEl>
                                      </p:cBhvr>
                                    </p:animEffect>
                                    <p:anim calcmode="lin" valueType="num">
                                      <p:cBhvr>
                                        <p:cTn id="66" dur="800" decel="100000" fill="hold"/>
                                        <p:tgtEl>
                                          <p:spTgt spid="4"/>
                                        </p:tgtEl>
                                        <p:attrNameLst>
                                          <p:attrName>style.rotation</p:attrName>
                                        </p:attrNameLst>
                                      </p:cBhvr>
                                      <p:tavLst>
                                        <p:tav tm="0">
                                          <p:val>
                                            <p:fltVal val="-90"/>
                                          </p:val>
                                        </p:tav>
                                        <p:tav tm="100000">
                                          <p:val>
                                            <p:fltVal val="0"/>
                                          </p:val>
                                        </p:tav>
                                      </p:tavLst>
                                    </p:anim>
                                    <p:anim calcmode="lin" valueType="num">
                                      <p:cBhvr>
                                        <p:cTn id="67" dur="800" decel="100000" fill="hold"/>
                                        <p:tgtEl>
                                          <p:spTgt spid="4"/>
                                        </p:tgtEl>
                                        <p:attrNameLst>
                                          <p:attrName>ppt_x</p:attrName>
                                        </p:attrNameLst>
                                      </p:cBhvr>
                                      <p:tavLst>
                                        <p:tav tm="0">
                                          <p:val>
                                            <p:strVal val="#ppt_x+0.4"/>
                                          </p:val>
                                        </p:tav>
                                        <p:tav tm="100000">
                                          <p:val>
                                            <p:strVal val="#ppt_x-0.05"/>
                                          </p:val>
                                        </p:tav>
                                      </p:tavLst>
                                    </p:anim>
                                    <p:anim calcmode="lin" valueType="num">
                                      <p:cBhvr>
                                        <p:cTn id="68" dur="800" decel="100000" fill="hold"/>
                                        <p:tgtEl>
                                          <p:spTgt spid="4"/>
                                        </p:tgtEl>
                                        <p:attrNameLst>
                                          <p:attrName>ppt_y</p:attrName>
                                        </p:attrNameLst>
                                      </p:cBhvr>
                                      <p:tavLst>
                                        <p:tav tm="0">
                                          <p:val>
                                            <p:strVal val="#ppt_y-0.4"/>
                                          </p:val>
                                        </p:tav>
                                        <p:tav tm="100000">
                                          <p:val>
                                            <p:strVal val="#ppt_y+0.1"/>
                                          </p:val>
                                        </p:tav>
                                      </p:tavLst>
                                    </p:anim>
                                    <p:anim calcmode="lin" valueType="num">
                                      <p:cBhvr>
                                        <p:cTn id="6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7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a:spLocks noChangeArrowheads="1"/>
          </p:cNvSpPr>
          <p:nvPr/>
        </p:nvSpPr>
        <p:spPr bwMode="auto">
          <a:xfrm>
            <a:off x="0" y="-315415"/>
            <a:ext cx="9144000" cy="747897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ar-SA" sz="4400" dirty="0">
                <a:latin typeface="Calibri" pitchFamily="34" charset="0"/>
              </a:rPr>
              <a:t>قبض بدلي </a:t>
            </a:r>
            <a:r>
              <a:rPr lang="ar-SA" sz="4400" dirty="0" smtClean="0">
                <a:latin typeface="Calibri" pitchFamily="34" charset="0"/>
              </a:rPr>
              <a:t>الصرف</a:t>
            </a:r>
          </a:p>
          <a:p>
            <a:pPr algn="ctr"/>
            <a:endParaRPr lang="ar-SA" sz="4400" dirty="0">
              <a:latin typeface="Calibri" pitchFamily="34" charset="0"/>
            </a:endParaRPr>
          </a:p>
          <a:p>
            <a:pPr>
              <a:buFont typeface="Arial" pitchFamily="34" charset="0"/>
              <a:buChar char="•"/>
            </a:pPr>
            <a:endParaRPr lang="ar-SA" sz="2800" dirty="0">
              <a:latin typeface="Calibri" pitchFamily="34" charset="0"/>
            </a:endParaRPr>
          </a:p>
          <a:p>
            <a:pPr>
              <a:buFont typeface="Arial" pitchFamily="34" charset="0"/>
              <a:buChar char="•"/>
            </a:pPr>
            <a:r>
              <a:rPr lang="ar-SA" sz="2800" dirty="0">
                <a:latin typeface="Calibri" pitchFamily="34" charset="0"/>
              </a:rPr>
              <a:t>(متى افترق </a:t>
            </a:r>
            <a:r>
              <a:rPr lang="ar-SA" sz="2800" dirty="0" err="1">
                <a:latin typeface="Calibri" pitchFamily="34" charset="0"/>
              </a:rPr>
              <a:t>المتصارفان</a:t>
            </a:r>
            <a:r>
              <a:rPr lang="ar-SA" sz="2800" dirty="0">
                <a:latin typeface="Calibri" pitchFamily="34" charset="0"/>
              </a:rPr>
              <a:t>) بأبدانهما -كما تقدم في خيار المجلس- (قبل قبض الكل) أو (قبل قبض البعض منه) ( بطل العقد فيما لم يقبض) لقوله     : ((وبيعوا الذهب بالفضة كيف شئتم يداً بيد</a:t>
            </a:r>
            <a:r>
              <a:rPr lang="ar-SA" sz="2800" dirty="0" smtClean="0">
                <a:latin typeface="Calibri" pitchFamily="34" charset="0"/>
              </a:rPr>
              <a:t>)).</a:t>
            </a:r>
          </a:p>
          <a:p>
            <a:pPr>
              <a:buFont typeface="Arial" pitchFamily="34" charset="0"/>
              <a:buChar char="•"/>
            </a:pPr>
            <a:endParaRPr lang="ar-SA" sz="2800" dirty="0">
              <a:latin typeface="Calibri" pitchFamily="34" charset="0"/>
            </a:endParaRPr>
          </a:p>
          <a:p>
            <a:pPr>
              <a:buFont typeface="Arial" pitchFamily="34" charset="0"/>
              <a:buChar char="•"/>
            </a:pPr>
            <a:r>
              <a:rPr lang="ar-SA" sz="2800" dirty="0">
                <a:latin typeface="Calibri" pitchFamily="34" charset="0"/>
              </a:rPr>
              <a:t>(والدراهم والدنانير تتعين بالتعيين في العقد) فلا تبدل</a:t>
            </a:r>
            <a:r>
              <a:rPr lang="ar-SA" sz="2800" dirty="0" smtClean="0">
                <a:latin typeface="Calibri" pitchFamily="34" charset="0"/>
              </a:rPr>
              <a:t>.</a:t>
            </a:r>
          </a:p>
          <a:p>
            <a:pPr>
              <a:buFont typeface="Arial" pitchFamily="34" charset="0"/>
              <a:buChar char="•"/>
            </a:pPr>
            <a:endParaRPr lang="ar-SA" sz="2800" dirty="0">
              <a:latin typeface="Calibri" pitchFamily="34" charset="0"/>
            </a:endParaRPr>
          </a:p>
          <a:p>
            <a:pPr>
              <a:buFont typeface="Arial" pitchFamily="34" charset="0"/>
              <a:buChar char="•"/>
            </a:pPr>
            <a:r>
              <a:rPr lang="ar-SA" sz="2800" dirty="0">
                <a:latin typeface="Calibri" pitchFamily="34" charset="0"/>
              </a:rPr>
              <a:t>(وإن وجدها مغصوبة بطل) العقد</a:t>
            </a:r>
            <a:r>
              <a:rPr lang="ar-SA" sz="2800" dirty="0" smtClean="0">
                <a:latin typeface="Calibri" pitchFamily="34" charset="0"/>
              </a:rPr>
              <a:t>.</a:t>
            </a:r>
          </a:p>
          <a:p>
            <a:pPr>
              <a:buFont typeface="Arial" pitchFamily="34" charset="0"/>
              <a:buChar char="•"/>
            </a:pPr>
            <a:endParaRPr lang="ar-SA" sz="2800" dirty="0">
              <a:latin typeface="Calibri" pitchFamily="34" charset="0"/>
            </a:endParaRPr>
          </a:p>
          <a:p>
            <a:pPr>
              <a:buFont typeface="Arial" pitchFamily="34" charset="0"/>
              <a:buChar char="•"/>
            </a:pPr>
            <a:r>
              <a:rPr lang="ar-SA" sz="2800" dirty="0">
                <a:latin typeface="Calibri" pitchFamily="34" charset="0"/>
              </a:rPr>
              <a:t>(وإن وجدها معيبة من جنسها) كالوضوح في الذهب والسواد في الفضة، (أمسك) بلا أرش أو (رد العقد للعيب</a:t>
            </a:r>
            <a:r>
              <a:rPr lang="ar-SA" sz="2800" dirty="0" smtClean="0">
                <a:latin typeface="Calibri" pitchFamily="34" charset="0"/>
              </a:rPr>
              <a:t>).</a:t>
            </a:r>
          </a:p>
          <a:p>
            <a:pPr>
              <a:buFont typeface="Arial" pitchFamily="34" charset="0"/>
              <a:buChar char="•"/>
            </a:pPr>
            <a:endParaRPr lang="ar-SA" sz="2800" dirty="0">
              <a:latin typeface="Calibri" pitchFamily="34" charset="0"/>
            </a:endParaRPr>
          </a:p>
          <a:p>
            <a:pPr>
              <a:buFont typeface="Arial" pitchFamily="34" charset="0"/>
              <a:buChar char="•"/>
            </a:pPr>
            <a:r>
              <a:rPr lang="ar-SA" sz="2800" dirty="0">
                <a:latin typeface="Calibri" pitchFamily="34" charset="0"/>
              </a:rPr>
              <a:t>(ويحرم الربا بين المسلم والحربي) ويحرم بين المسلمين مطلقا (بدار إسلام أو حرب). </a:t>
            </a:r>
          </a:p>
        </p:txBody>
      </p:sp>
      <p:pic>
        <p:nvPicPr>
          <p:cNvPr id="6" name="صورة 5" descr="429PX-~1.PNG"/>
          <p:cNvPicPr>
            <a:picLocks noChangeAspect="1"/>
          </p:cNvPicPr>
          <p:nvPr/>
        </p:nvPicPr>
        <p:blipFill>
          <a:blip r:embed="rId3" cstate="print"/>
          <a:srcRect/>
          <a:stretch>
            <a:fillRect/>
          </a:stretch>
        </p:blipFill>
        <p:spPr bwMode="auto">
          <a:xfrm>
            <a:off x="1285875" y="2000250"/>
            <a:ext cx="433388" cy="428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1000"/>
                                        <p:tgtEl>
                                          <p:spTgt spid="5">
                                            <p:txEl>
                                              <p:pRg st="3" end="3"/>
                                            </p:txEl>
                                          </p:spTgt>
                                        </p:tgtEl>
                                      </p:cBhvr>
                                    </p:animEffect>
                                    <p:anim calcmode="lin" valueType="num">
                                      <p:cBhvr>
                                        <p:cTn id="1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xEl>
                                              <p:pRg st="3" end="3"/>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900" decel="100000" fill="hold"/>
                                        <p:tgtEl>
                                          <p:spTgt spid="6"/>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Effect transition="in" filter="fade">
                                      <p:cBhvr>
                                        <p:cTn id="29" dur="1000"/>
                                        <p:tgtEl>
                                          <p:spTgt spid="5">
                                            <p:txEl>
                                              <p:pRg st="5" end="5"/>
                                            </p:txEl>
                                          </p:spTgt>
                                        </p:tgtEl>
                                      </p:cBhvr>
                                    </p:animEffect>
                                    <p:anim calcmode="lin" valueType="num">
                                      <p:cBhvr>
                                        <p:cTn id="3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5">
                                            <p:txEl>
                                              <p:pRg st="5" end="5"/>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5">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1000"/>
                                        <p:tgtEl>
                                          <p:spTgt spid="5">
                                            <p:txEl>
                                              <p:pRg st="7" end="7"/>
                                            </p:txEl>
                                          </p:spTgt>
                                        </p:tgtEl>
                                      </p:cBhvr>
                                    </p:animEffect>
                                    <p:anim calcmode="lin" valueType="num">
                                      <p:cBhvr>
                                        <p:cTn id="38"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5">
                                            <p:txEl>
                                              <p:pRg st="7" end="7"/>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5">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nodeType="clickEffect">
                                  <p:stCondLst>
                                    <p:cond delay="0"/>
                                  </p:stCondLst>
                                  <p:childTnLst>
                                    <p:set>
                                      <p:cBhvr>
                                        <p:cTn id="44" dur="1" fill="hold">
                                          <p:stCondLst>
                                            <p:cond delay="0"/>
                                          </p:stCondLst>
                                        </p:cTn>
                                        <p:tgtEl>
                                          <p:spTgt spid="5">
                                            <p:txEl>
                                              <p:pRg st="9" end="9"/>
                                            </p:txEl>
                                          </p:spTgt>
                                        </p:tgtEl>
                                        <p:attrNameLst>
                                          <p:attrName>style.visibility</p:attrName>
                                        </p:attrNameLst>
                                      </p:cBhvr>
                                      <p:to>
                                        <p:strVal val="visible"/>
                                      </p:to>
                                    </p:set>
                                    <p:animEffect transition="in" filter="fade">
                                      <p:cBhvr>
                                        <p:cTn id="45" dur="1000"/>
                                        <p:tgtEl>
                                          <p:spTgt spid="5">
                                            <p:txEl>
                                              <p:pRg st="9" end="9"/>
                                            </p:txEl>
                                          </p:spTgt>
                                        </p:tgtEl>
                                      </p:cBhvr>
                                    </p:animEffect>
                                    <p:anim calcmode="lin" valueType="num">
                                      <p:cBhvr>
                                        <p:cTn id="46"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5">
                                            <p:txEl>
                                              <p:pRg st="9" end="9"/>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5">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5">
                                            <p:txEl>
                                              <p:pRg st="11" end="11"/>
                                            </p:txEl>
                                          </p:spTgt>
                                        </p:tgtEl>
                                        <p:attrNameLst>
                                          <p:attrName>style.visibility</p:attrName>
                                        </p:attrNameLst>
                                      </p:cBhvr>
                                      <p:to>
                                        <p:strVal val="visible"/>
                                      </p:to>
                                    </p:set>
                                    <p:animEffect transition="in" filter="fade">
                                      <p:cBhvr>
                                        <p:cTn id="53" dur="1000"/>
                                        <p:tgtEl>
                                          <p:spTgt spid="5">
                                            <p:txEl>
                                              <p:pRg st="11" end="11"/>
                                            </p:txEl>
                                          </p:spTgt>
                                        </p:tgtEl>
                                      </p:cBhvr>
                                    </p:animEffect>
                                    <p:anim calcmode="lin" valueType="num">
                                      <p:cBhvr>
                                        <p:cTn id="54"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5">
                                            <p:txEl>
                                              <p:pRg st="11" end="11"/>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5">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TotalTime>
  <Words>501</Words>
  <Application>Microsoft Office PowerPoint</Application>
  <PresentationFormat>عرض على الشاشة (3:4)‏</PresentationFormat>
  <Paragraphs>35</Paragraphs>
  <Slides>5</Slides>
  <Notes>1</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المحاضرة الخامسة</vt:lpstr>
      <vt:lpstr>الشريحة 2</vt:lpstr>
      <vt:lpstr>الشريحة 3</vt:lpstr>
      <vt:lpstr>الشريحة 4</vt:lpstr>
      <vt:lpstr>الشريحة 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dc:title>
  <dc:creator>Vista</dc:creator>
  <cp:lastModifiedBy>Vista</cp:lastModifiedBy>
  <cp:revision>4</cp:revision>
  <dcterms:created xsi:type="dcterms:W3CDTF">2012-11-18T19:45:31Z</dcterms:created>
  <dcterms:modified xsi:type="dcterms:W3CDTF">2012-11-19T16:00:15Z</dcterms:modified>
</cp:coreProperties>
</file>