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87" autoAdjust="0"/>
    <p:restoredTop sz="86380" autoAdjust="0"/>
  </p:normalViewPr>
  <p:slideViewPr>
    <p:cSldViewPr>
      <p:cViewPr>
        <p:scale>
          <a:sx n="90" d="100"/>
          <a:sy n="90" d="100"/>
        </p:scale>
        <p:origin x="-1440" y="600"/>
      </p:cViewPr>
      <p:guideLst>
        <p:guide orient="horz" pos="2160"/>
        <p:guide pos="2880"/>
      </p:guideLst>
    </p:cSldViewPr>
  </p:slideViewPr>
  <p:outlineViewPr>
    <p:cViewPr>
      <p:scale>
        <a:sx n="33" d="100"/>
        <a:sy n="33" d="100"/>
      </p:scale>
      <p:origin x="216"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FE000E-A0B9-4FAB-9278-6420AD40D239}" type="datetimeFigureOut">
              <a:rPr lang="en-GB" smtClean="0"/>
              <a:pPr/>
              <a:t>05/10/2013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C4683F-7F05-4669-944B-A1199AFBAED0}"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9C4683F-7F05-4669-944B-A1199AFBAED0}"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F4819B-9806-46CC-84E8-9ED0593F010B}" type="datetimeFigureOut">
              <a:rPr lang="en-GB" smtClean="0"/>
              <a:pPr/>
              <a:t>05/10/2013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CBE88B3-1159-46C9-A88A-6BB1EE9F0FF0}" type="slidenum">
              <a:rPr lang="en-GB" smtClean="0"/>
              <a:pPr/>
              <a:t>‹#›</a:t>
            </a:fld>
            <a:endParaRPr lang="en-GB"/>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F4819B-9806-46CC-84E8-9ED0593F010B}" type="datetimeFigureOut">
              <a:rPr lang="en-GB" smtClean="0"/>
              <a:pPr/>
              <a:t>05/10/2013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BE88B3-1159-46C9-A88A-6BB1EE9F0FF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di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smtClean="0">
                <a:latin typeface="Aharoni" pitchFamily="2" charset="-79"/>
                <a:cs typeface="Aharoni" pitchFamily="2" charset="-79"/>
              </a:rPr>
              <a:t>English</a:t>
            </a:r>
            <a:r>
              <a:rPr lang="en-GB" dirty="0" smtClean="0">
                <a:latin typeface="Aharoni" pitchFamily="2" charset="-79"/>
                <a:cs typeface="Aharoni" pitchFamily="2" charset="-79"/>
              </a:rPr>
              <a:t> Thought and Culture</a:t>
            </a:r>
            <a:br>
              <a:rPr lang="en-GB" dirty="0" smtClean="0">
                <a:latin typeface="Aharoni" pitchFamily="2" charset="-79"/>
                <a:cs typeface="Aharoni" pitchFamily="2" charset="-79"/>
              </a:rPr>
            </a:br>
            <a:endParaRPr lang="en-GB" dirty="0"/>
          </a:p>
        </p:txBody>
      </p:sp>
      <p:sp>
        <p:nvSpPr>
          <p:cNvPr id="3" name="Subtitle 2"/>
          <p:cNvSpPr>
            <a:spLocks noGrp="1"/>
          </p:cNvSpPr>
          <p:nvPr>
            <p:ph type="subTitle" idx="1"/>
          </p:nvPr>
        </p:nvSpPr>
        <p:spPr/>
        <p:txBody>
          <a:bodyPr/>
          <a:lstStyle/>
          <a:p>
            <a:r>
              <a:rPr lang="en-GB" b="1" dirty="0" smtClean="0">
                <a:solidFill>
                  <a:schemeClr val="tx1"/>
                </a:solidFill>
                <a:latin typeface="Aharoni" pitchFamily="2" charset="-79"/>
                <a:cs typeface="Aharoni" pitchFamily="2" charset="-79"/>
              </a:rPr>
              <a:t>Dr. </a:t>
            </a:r>
            <a:r>
              <a:rPr lang="en-GB" b="1" dirty="0" err="1" smtClean="0">
                <a:solidFill>
                  <a:schemeClr val="tx1"/>
                </a:solidFill>
                <a:latin typeface="Aharoni" pitchFamily="2" charset="-79"/>
                <a:cs typeface="Aharoni" pitchFamily="2" charset="-79"/>
              </a:rPr>
              <a:t>Chamseddine</a:t>
            </a:r>
            <a:r>
              <a:rPr lang="en-GB" b="1" dirty="0" smtClean="0">
                <a:solidFill>
                  <a:schemeClr val="tx1"/>
                </a:solidFill>
                <a:latin typeface="Aharoni" pitchFamily="2" charset="-79"/>
                <a:cs typeface="Aharoni" pitchFamily="2" charset="-79"/>
              </a:rPr>
              <a:t> </a:t>
            </a:r>
            <a:r>
              <a:rPr lang="en-GB" b="1" dirty="0" err="1" smtClean="0">
                <a:solidFill>
                  <a:schemeClr val="tx1"/>
                </a:solidFill>
                <a:latin typeface="Aharoni" pitchFamily="2" charset="-79"/>
                <a:cs typeface="Aharoni" pitchFamily="2" charset="-79"/>
              </a:rPr>
              <a:t>Mnasri</a:t>
            </a:r>
            <a:endParaRPr lang="en-GB" b="1" dirty="0" smtClean="0">
              <a:solidFill>
                <a:schemeClr val="tx1"/>
              </a:solidFill>
              <a:latin typeface="Aharoni" pitchFamily="2" charset="-79"/>
              <a:cs typeface="Aharoni" pitchFamily="2" charset="-79"/>
            </a:endParaRPr>
          </a:p>
          <a:p>
            <a:r>
              <a:rPr lang="en-GB" b="1" dirty="0" smtClean="0">
                <a:solidFill>
                  <a:schemeClr val="tx1"/>
                </a:solidFill>
                <a:latin typeface="Aharoni" pitchFamily="2" charset="-79"/>
                <a:cs typeface="Aharoni" pitchFamily="2" charset="-79"/>
              </a:rPr>
              <a:t>English Department</a:t>
            </a:r>
            <a:endParaRPr lang="ar-TN" b="1" dirty="0" smtClean="0">
              <a:solidFill>
                <a:schemeClr val="tx1"/>
              </a:solidFill>
              <a:latin typeface="Simplified Arabic" pitchFamily="18" charset="-78"/>
              <a:cs typeface="Simplified Arabic" pitchFamily="18" charset="-78"/>
            </a:endParaRPr>
          </a:p>
          <a:p>
            <a:endParaRPr lang="en-GB" dirty="0"/>
          </a:p>
        </p:txBody>
      </p:sp>
    </p:spTree>
  </p:cSld>
  <p:clrMapOvr>
    <a:masterClrMapping/>
  </p:clrMapOvr>
  <p:transition>
    <p:wipe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 </a:t>
            </a:r>
            <a:endParaRPr lang="en-GB" sz="2800" dirty="0"/>
          </a:p>
        </p:txBody>
      </p:sp>
      <p:sp>
        <p:nvSpPr>
          <p:cNvPr id="3" name="Content Placeholder 2"/>
          <p:cNvSpPr>
            <a:spLocks noGrp="1"/>
          </p:cNvSpPr>
          <p:nvPr>
            <p:ph idx="1"/>
          </p:nvPr>
        </p:nvSpPr>
        <p:spPr/>
        <p:txBody>
          <a:bodyPr>
            <a:normAutofit lnSpcReduction="10000"/>
          </a:bodyPr>
          <a:lstStyle/>
          <a:p>
            <a:pPr>
              <a:buNone/>
            </a:pPr>
            <a:r>
              <a:rPr lang="en-GB" b="1" dirty="0" smtClean="0">
                <a:latin typeface="Times New Roman" pitchFamily="18" charset="0"/>
                <a:cs typeface="Times New Roman" pitchFamily="18" charset="0"/>
              </a:rPr>
              <a:t>	</a:t>
            </a:r>
            <a:r>
              <a:rPr lang="en-GB" sz="1800" dirty="0" smtClean="0">
                <a:latin typeface="Times New Roman" pitchFamily="18" charset="0"/>
                <a:cs typeface="Times New Roman" pitchFamily="18" charset="0"/>
              </a:rPr>
              <a:t>▫ The true "Forms" of natural things or of concepts exist in the way that mathematical truths or forms exist.</a:t>
            </a:r>
          </a:p>
          <a:p>
            <a:pPr>
              <a:buNone/>
            </a:pPr>
            <a:r>
              <a:rPr lang="en-GB" sz="1800" dirty="0" smtClean="0">
                <a:latin typeface="Times New Roman" pitchFamily="18" charset="0"/>
                <a:cs typeface="Times New Roman" pitchFamily="18" charset="0"/>
              </a:rPr>
              <a:t>▫ Thus attempting to understand the Truth of things by examining the natural world is not only folly, but likely dangerously misleading.</a:t>
            </a:r>
          </a:p>
          <a:p>
            <a:pPr>
              <a:buNone/>
            </a:pPr>
            <a:r>
              <a:rPr lang="en-GB" sz="1800" dirty="0" smtClean="0">
                <a:latin typeface="Times New Roman" pitchFamily="18" charset="0"/>
                <a:cs typeface="Times New Roman" pitchFamily="18" charset="0"/>
              </a:rPr>
              <a:t>▫ As Truth lies in the abstract and exists more clearly in our minds than in the natural world, philosophical contemplation -- rather than observation -- is the road toward Truth.</a:t>
            </a:r>
            <a:r>
              <a:rPr lang="en-GB" sz="1800" b="1" dirty="0" smtClean="0">
                <a:latin typeface="Times New Roman" pitchFamily="18" charset="0"/>
                <a:cs typeface="Times New Roman" pitchFamily="18" charset="0"/>
              </a:rPr>
              <a:t> </a:t>
            </a:r>
            <a:endParaRPr lang="en-GB" b="1" dirty="0" smtClean="0">
              <a:latin typeface="Times New Roman" pitchFamily="18" charset="0"/>
              <a:cs typeface="Times New Roman" pitchFamily="18" charset="0"/>
            </a:endParaRPr>
          </a:p>
          <a:p>
            <a:pPr>
              <a:buNone/>
            </a:pPr>
            <a:r>
              <a:rPr lang="en-GB" sz="1800" dirty="0" smtClean="0">
                <a:latin typeface="Times New Roman" pitchFamily="18" charset="0"/>
                <a:cs typeface="Times New Roman" pitchFamily="18" charset="0"/>
              </a:rPr>
              <a:t>▫ Thus: Only those who have a strong control of philosophical Truths should be allowed to make important decisions.</a:t>
            </a:r>
          </a:p>
          <a:p>
            <a:pPr>
              <a:buNone/>
            </a:pPr>
            <a:r>
              <a:rPr lang="en-GB" sz="1800" dirty="0" smtClean="0">
                <a:solidFill>
                  <a:srgbClr val="FF0000"/>
                </a:solidFill>
                <a:latin typeface="Times New Roman" pitchFamily="18" charset="0"/>
                <a:cs typeface="Times New Roman" pitchFamily="18" charset="0"/>
              </a:rPr>
              <a:t>▫ </a:t>
            </a:r>
            <a:r>
              <a:rPr lang="en-GB" sz="1800" dirty="0" smtClean="0">
                <a:latin typeface="Times New Roman" pitchFamily="18" charset="0"/>
                <a:cs typeface="Times New Roman" pitchFamily="18" charset="0"/>
              </a:rPr>
              <a:t>All the other arts, including poetry and argumentation, only confuse us more, tricking us into believing false visions of Truth (example: we mistake what we see on the television for reality; a cunning lawyer can trick a stupid jury into believing the guilty innocent).</a:t>
            </a:r>
            <a:endParaRPr lang="en-GB" sz="1800" dirty="0" smtClean="0">
              <a:solidFill>
                <a:srgbClr val="FF0000"/>
              </a:solidFill>
              <a:latin typeface="Times New Roman" pitchFamily="18" charset="0"/>
              <a:cs typeface="Times New Roman" pitchFamily="18" charset="0"/>
            </a:endParaRPr>
          </a:p>
          <a:p>
            <a:pPr>
              <a:buNone/>
            </a:pPr>
            <a:r>
              <a:rPr lang="en-GB" sz="1800" dirty="0" smtClean="0">
                <a:latin typeface="Times New Roman" pitchFamily="18" charset="0"/>
                <a:cs typeface="Times New Roman" pitchFamily="18" charset="0"/>
              </a:rPr>
              <a:t>▫ </a:t>
            </a:r>
            <a:r>
              <a:rPr lang="en-GB" sz="1800" b="1" i="1" dirty="0" smtClean="0">
                <a:latin typeface="Times New Roman" pitchFamily="18" charset="0"/>
                <a:cs typeface="Times New Roman" pitchFamily="18" charset="0"/>
              </a:rPr>
              <a:t> As a result: </a:t>
            </a:r>
            <a:r>
              <a:rPr lang="en-GB" sz="1800" dirty="0" smtClean="0">
                <a:latin typeface="Times New Roman" pitchFamily="18" charset="0"/>
                <a:cs typeface="Times New Roman" pitchFamily="18" charset="0"/>
              </a:rPr>
              <a:t>Plato's mystical Idealism will be adopted by subsequent generations of Christians to explain the nature of God.</a:t>
            </a:r>
          </a:p>
          <a:p>
            <a:pPr>
              <a:buNone/>
            </a:pPr>
            <a:endParaRPr lang="en-GB" sz="1800" b="1" dirty="0" smtClean="0">
              <a:latin typeface="Times New Roman" pitchFamily="18" charset="0"/>
              <a:cs typeface="Times New Roman" pitchFamily="18" charset="0"/>
            </a:endParaRPr>
          </a:p>
          <a:p>
            <a:pPr>
              <a:buNone/>
            </a:pPr>
            <a:endParaRPr lang="en-GB" dirty="0"/>
          </a:p>
        </p:txBody>
      </p:sp>
    </p:spTree>
  </p:cSld>
  <p:clrMapOvr>
    <a:masterClrMapping/>
  </p:clrMapOvr>
  <p:transition>
    <p:wipe di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800" dirty="0" smtClean="0"/>
              <a:t>English Thought and Culture</a:t>
            </a:r>
            <a:endParaRPr lang="en-GB" sz="1800" dirty="0"/>
          </a:p>
        </p:txBody>
      </p:sp>
      <p:sp>
        <p:nvSpPr>
          <p:cNvPr id="3" name="Content Placeholder 2"/>
          <p:cNvSpPr>
            <a:spLocks noGrp="1"/>
          </p:cNvSpPr>
          <p:nvPr>
            <p:ph idx="1"/>
          </p:nvPr>
        </p:nvSpPr>
        <p:spPr/>
        <p:txBody>
          <a:bodyPr>
            <a:normAutofit fontScale="92500" lnSpcReduction="10000"/>
          </a:bodyPr>
          <a:lstStyle/>
          <a:p>
            <a:pPr>
              <a:buNone/>
            </a:pPr>
            <a:r>
              <a:rPr lang="en-GB" sz="1800" dirty="0" smtClean="0">
                <a:latin typeface="Times New Roman" pitchFamily="18" charset="0"/>
                <a:cs typeface="+mj-cs"/>
              </a:rPr>
              <a:t>■ </a:t>
            </a:r>
            <a:r>
              <a:rPr lang="en-GB" sz="1800" b="1" dirty="0" smtClean="0">
                <a:latin typeface="Times New Roman" pitchFamily="18" charset="0"/>
                <a:cs typeface="+mj-cs"/>
              </a:rPr>
              <a:t>Aristotelian Analytic Empiricism</a:t>
            </a:r>
            <a:r>
              <a:rPr lang="en-GB" sz="1800" dirty="0" smtClean="0">
                <a:latin typeface="Times New Roman" pitchFamily="18" charset="0"/>
                <a:cs typeface="+mj-cs"/>
              </a:rPr>
              <a:t>:</a:t>
            </a:r>
          </a:p>
          <a:p>
            <a:pPr>
              <a:buNone/>
            </a:pPr>
            <a:r>
              <a:rPr lang="en-GB" sz="1800" dirty="0" smtClean="0">
                <a:latin typeface="Times New Roman" pitchFamily="18" charset="0"/>
                <a:cs typeface="+mj-cs"/>
              </a:rPr>
              <a:t> 		▫ </a:t>
            </a:r>
            <a:r>
              <a:rPr lang="en-GB" sz="1800" dirty="0" smtClean="0">
                <a:cs typeface="+mj-cs"/>
              </a:rPr>
              <a:t>We can apply the fundamental principles of mathematical proofs to locate to the True form of nature natural things:</a:t>
            </a:r>
          </a:p>
          <a:p>
            <a:pPr>
              <a:buNone/>
            </a:pPr>
            <a:endParaRPr lang="en-GB" sz="1800" dirty="0" smtClean="0">
              <a:latin typeface="Times New Roman" pitchFamily="18" charset="0"/>
              <a:cs typeface="+mj-cs"/>
            </a:endParaRPr>
          </a:p>
          <a:p>
            <a:pPr>
              <a:buNone/>
            </a:pPr>
            <a:r>
              <a:rPr lang="en-GB" sz="1800" dirty="0" smtClean="0">
                <a:latin typeface="Times New Roman" pitchFamily="18" charset="0"/>
                <a:cs typeface="+mj-cs"/>
              </a:rPr>
              <a:t>		▫ </a:t>
            </a:r>
            <a:r>
              <a:rPr lang="en-GB" sz="1800" dirty="0" smtClean="0">
                <a:cs typeface="+mj-cs"/>
              </a:rPr>
              <a:t>Through the </a:t>
            </a:r>
            <a:r>
              <a:rPr lang="en-GB" sz="1800" b="1" i="1" dirty="0" smtClean="0">
                <a:cs typeface="+mj-cs"/>
              </a:rPr>
              <a:t>systematic</a:t>
            </a:r>
            <a:r>
              <a:rPr lang="en-GB" sz="1800" dirty="0" smtClean="0">
                <a:cs typeface="+mj-cs"/>
              </a:rPr>
              <a:t> </a:t>
            </a:r>
            <a:r>
              <a:rPr lang="en-GB" sz="1800" b="1" dirty="0" smtClean="0">
                <a:cs typeface="+mj-cs"/>
              </a:rPr>
              <a:t>observation</a:t>
            </a:r>
            <a:r>
              <a:rPr lang="en-GB" sz="1800" dirty="0" smtClean="0">
                <a:cs typeface="+mj-cs"/>
              </a:rPr>
              <a:t> and </a:t>
            </a:r>
            <a:r>
              <a:rPr lang="en-GB" sz="1800" i="1" dirty="0" smtClean="0">
                <a:cs typeface="+mj-cs"/>
              </a:rPr>
              <a:t>analysis (breaking down and classification) </a:t>
            </a:r>
            <a:r>
              <a:rPr lang="en-GB" sz="1800" dirty="0" smtClean="0">
                <a:cs typeface="+mj-cs"/>
              </a:rPr>
              <a:t>of </a:t>
            </a:r>
            <a:r>
              <a:rPr lang="en-GB" sz="1800" b="1" dirty="0" smtClean="0">
                <a:cs typeface="+mj-cs"/>
              </a:rPr>
              <a:t>the natural world</a:t>
            </a:r>
            <a:r>
              <a:rPr lang="en-GB" sz="1800" dirty="0" smtClean="0">
                <a:cs typeface="+mj-cs"/>
              </a:rPr>
              <a:t>, in combination with rigorous logic we can make True statements about the natural world and understand:</a:t>
            </a:r>
            <a:endParaRPr lang="en-GB" sz="1800" dirty="0" smtClean="0">
              <a:latin typeface="Times New Roman" pitchFamily="18" charset="0"/>
              <a:cs typeface="+mj-cs"/>
            </a:endParaRPr>
          </a:p>
          <a:p>
            <a:pPr>
              <a:buNone/>
            </a:pPr>
            <a:r>
              <a:rPr lang="en-GB" sz="1800" dirty="0" smtClean="0">
                <a:latin typeface="Times New Roman" pitchFamily="18" charset="0"/>
                <a:cs typeface="+mj-cs"/>
              </a:rPr>
              <a:t>			a. </a:t>
            </a:r>
            <a:r>
              <a:rPr lang="en-GB" sz="1800" dirty="0" smtClean="0">
                <a:cs typeface="+mj-cs"/>
              </a:rPr>
              <a:t>The nature of essences (what something is</a:t>
            </a:r>
            <a:r>
              <a:rPr lang="ar-TN" sz="1800" dirty="0" smtClean="0">
                <a:cs typeface="+mj-cs"/>
              </a:rPr>
              <a:t>ماهية </a:t>
            </a:r>
            <a:r>
              <a:rPr lang="ar-TN" sz="1800" dirty="0" err="1" smtClean="0">
                <a:cs typeface="+mj-cs"/>
              </a:rPr>
              <a:t>الشيىء</a:t>
            </a:r>
            <a:r>
              <a:rPr lang="ar-TN" sz="1800" dirty="0" smtClean="0">
                <a:cs typeface="+mj-cs"/>
              </a:rPr>
              <a:t> </a:t>
            </a:r>
            <a:r>
              <a:rPr lang="en-GB" sz="1800" dirty="0" smtClean="0">
                <a:cs typeface="+mj-cs"/>
              </a:rPr>
              <a:t>)</a:t>
            </a:r>
          </a:p>
          <a:p>
            <a:pPr>
              <a:buNone/>
            </a:pPr>
            <a:r>
              <a:rPr lang="en-GB" sz="1800" dirty="0" smtClean="0">
                <a:latin typeface="Times New Roman" pitchFamily="18" charset="0"/>
                <a:cs typeface="+mj-cs"/>
              </a:rPr>
              <a:t>			b. </a:t>
            </a:r>
            <a:r>
              <a:rPr lang="en-GB" sz="1800" dirty="0" smtClean="0">
                <a:cs typeface="+mj-cs"/>
              </a:rPr>
              <a:t>The nature of causes (why things occur)</a:t>
            </a:r>
            <a:endParaRPr lang="en-GB" sz="1800" dirty="0" smtClean="0">
              <a:latin typeface="Times New Roman" pitchFamily="18" charset="0"/>
              <a:cs typeface="+mj-cs"/>
            </a:endParaRPr>
          </a:p>
          <a:p>
            <a:pPr>
              <a:buNone/>
            </a:pPr>
            <a:r>
              <a:rPr lang="en-GB" sz="1800" dirty="0" smtClean="0">
                <a:latin typeface="Times New Roman" pitchFamily="18" charset="0"/>
                <a:cs typeface="+mj-cs"/>
              </a:rPr>
              <a:t>		▫ </a:t>
            </a:r>
            <a:r>
              <a:rPr lang="en-GB" sz="1800" dirty="0" smtClean="0">
                <a:cs typeface="+mj-cs"/>
              </a:rPr>
              <a:t>Unlike Plato, Aristotle believes that </a:t>
            </a:r>
            <a:r>
              <a:rPr lang="en-GB" sz="1800" b="1" dirty="0" smtClean="0">
                <a:cs typeface="+mj-cs"/>
              </a:rPr>
              <a:t>the other arts are very useful for helping us understand things</a:t>
            </a:r>
            <a:r>
              <a:rPr lang="en-GB" sz="1800" dirty="0" smtClean="0">
                <a:cs typeface="+mj-cs"/>
              </a:rPr>
              <a:t>. </a:t>
            </a:r>
          </a:p>
          <a:p>
            <a:pPr>
              <a:buNone/>
            </a:pPr>
            <a:r>
              <a:rPr lang="en-GB" sz="1800" dirty="0" smtClean="0">
                <a:cs typeface="+mj-cs"/>
              </a:rPr>
              <a:t>He believes </a:t>
            </a:r>
            <a:r>
              <a:rPr lang="en-GB" sz="1800" b="1" dirty="0" smtClean="0">
                <a:cs typeface="+mj-cs"/>
              </a:rPr>
              <a:t>argument</a:t>
            </a:r>
            <a:r>
              <a:rPr lang="en-GB" sz="1800" dirty="0" smtClean="0">
                <a:cs typeface="+mj-cs"/>
              </a:rPr>
              <a:t> -- or </a:t>
            </a:r>
            <a:r>
              <a:rPr lang="en-GB" sz="1800" b="1" dirty="0" smtClean="0">
                <a:cs typeface="+mj-cs"/>
              </a:rPr>
              <a:t>dialectic</a:t>
            </a:r>
            <a:r>
              <a:rPr lang="en-GB" sz="1800" dirty="0" smtClean="0">
                <a:cs typeface="+mj-cs"/>
              </a:rPr>
              <a:t> -- is a key ingredient for people reaching understandings: by arguing over issues the truth and falsity of the claims becomes </a:t>
            </a:r>
            <a:r>
              <a:rPr lang="en-GB" sz="1800" i="1" dirty="0" smtClean="0">
                <a:cs typeface="+mj-cs"/>
              </a:rPr>
              <a:t>increasingly apparent</a:t>
            </a:r>
            <a:r>
              <a:rPr lang="en-GB" sz="1800" dirty="0" smtClean="0">
                <a:cs typeface="+mj-cs"/>
              </a:rPr>
              <a:t>, where Plato might have believed that honing such rhetorical arts only confuses the matter. Example:</a:t>
            </a:r>
          </a:p>
          <a:p>
            <a:pPr>
              <a:buNone/>
            </a:pPr>
            <a:r>
              <a:rPr lang="en-GB" sz="1800" dirty="0" smtClean="0">
                <a:cs typeface="+mj-cs"/>
              </a:rPr>
              <a:t>	 even though television is not reality, it helps us understand our own emotions;  juries should be smart enough to differentiate between which lawyer is telling the truth)</a:t>
            </a:r>
            <a:endParaRPr lang="en-GB" sz="1800" dirty="0" smtClean="0">
              <a:latin typeface="Times New Roman" pitchFamily="18" charset="0"/>
              <a:cs typeface="+mj-cs"/>
            </a:endParaRPr>
          </a:p>
          <a:p>
            <a:pPr>
              <a:buNone/>
            </a:pPr>
            <a:endParaRPr lang="en-GB" sz="1800" dirty="0">
              <a:cs typeface="+mj-cs"/>
            </a:endParaRPr>
          </a:p>
        </p:txBody>
      </p:sp>
    </p:spTree>
  </p:cSld>
  <p:clrMapOvr>
    <a:masterClrMapping/>
  </p:clrMapOvr>
  <p:transition>
    <p:wipe dir="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274638"/>
            <a:ext cx="8075240" cy="634082"/>
          </a:xfrm>
        </p:spPr>
        <p:txBody>
          <a:bodyPr>
            <a:normAutofit/>
          </a:bodyPr>
          <a:lstStyle/>
          <a:p>
            <a:r>
              <a:rPr lang="en-GB" sz="1800" dirty="0" smtClean="0"/>
              <a:t>English Thought and Culture</a:t>
            </a:r>
            <a:endParaRPr lang="en-GB" sz="1800" dirty="0"/>
          </a:p>
        </p:txBody>
      </p:sp>
      <p:sp>
        <p:nvSpPr>
          <p:cNvPr id="3" name="Content Placeholder 2"/>
          <p:cNvSpPr>
            <a:spLocks noGrp="1"/>
          </p:cNvSpPr>
          <p:nvPr>
            <p:ph idx="1"/>
          </p:nvPr>
        </p:nvSpPr>
        <p:spPr/>
        <p:txBody>
          <a:bodyPr>
            <a:normAutofit/>
          </a:bodyPr>
          <a:lstStyle/>
          <a:p>
            <a:pPr>
              <a:buNone/>
            </a:pPr>
            <a:r>
              <a:rPr lang="en-GB" sz="1800" dirty="0"/>
              <a:t>	</a:t>
            </a:r>
            <a:r>
              <a:rPr lang="en-GB" sz="1800" dirty="0" smtClean="0">
                <a:latin typeface="Times New Roman" pitchFamily="18" charset="0"/>
                <a:cs typeface="Times New Roman" pitchFamily="18" charset="0"/>
              </a:rPr>
              <a:t>▫ </a:t>
            </a:r>
            <a:r>
              <a:rPr lang="en-GB" sz="1800" b="1" i="1" dirty="0" smtClean="0">
                <a:latin typeface="Times New Roman" pitchFamily="18" charset="0"/>
                <a:cs typeface="Times New Roman" pitchFamily="18" charset="0"/>
              </a:rPr>
              <a:t>As a result: </a:t>
            </a:r>
            <a:r>
              <a:rPr lang="en-GB" sz="1800" dirty="0" smtClean="0">
                <a:latin typeface="Times New Roman" pitchFamily="18" charset="0"/>
                <a:cs typeface="Times New Roman" pitchFamily="18" charset="0"/>
              </a:rPr>
              <a:t>Aristotle's in-depth treatment of the correct methodology for achieving these types of understanding created what we would now call "science" or the "scientific method".</a:t>
            </a:r>
          </a:p>
          <a:p>
            <a:pPr>
              <a:buNone/>
            </a:pPr>
            <a:endParaRPr lang="en-GB" sz="1800" dirty="0"/>
          </a:p>
        </p:txBody>
      </p:sp>
    </p:spTree>
  </p:cSld>
  <p:clrMapOvr>
    <a:masterClrMapping/>
  </p:clrMapOvr>
  <p:transition>
    <p:wipe di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b="1" dirty="0" smtClean="0">
                <a:latin typeface="Times New Roman" pitchFamily="18" charset="0"/>
                <a:cs typeface="Times New Roman" pitchFamily="18" charset="0"/>
              </a:rPr>
              <a:t>The Dialectic Approach and Critical Thinking</a:t>
            </a:r>
            <a:endParaRPr lang="en-GB" sz="2400" b="1" dirty="0"/>
          </a:p>
        </p:txBody>
      </p:sp>
      <p:sp>
        <p:nvSpPr>
          <p:cNvPr id="3" name="Content Placeholder 2"/>
          <p:cNvSpPr>
            <a:spLocks noGrp="1"/>
          </p:cNvSpPr>
          <p:nvPr>
            <p:ph idx="1"/>
          </p:nvPr>
        </p:nvSpPr>
        <p:spPr/>
        <p:txBody>
          <a:bodyPr>
            <a:normAutofit lnSpcReduction="10000"/>
          </a:bodyPr>
          <a:lstStyle/>
          <a:p>
            <a:pPr>
              <a:buAutoNum type="arabicPeriod"/>
            </a:pPr>
            <a:r>
              <a:rPr lang="en-GB" sz="1800" b="1" dirty="0" smtClean="0">
                <a:latin typeface="Times New Roman" pitchFamily="18" charset="0"/>
                <a:cs typeface="Times New Roman" pitchFamily="18" charset="0"/>
              </a:rPr>
              <a:t>The Socratic Method: the Way to Critical Thinking</a:t>
            </a:r>
            <a:r>
              <a:rPr lang="en-GB" sz="1800" b="1" dirty="0" smtClean="0">
                <a:latin typeface="Times New Roman" pitchFamily="18" charset="0"/>
                <a:cs typeface="Times New Roman" pitchFamily="18" charset="0"/>
              </a:rPr>
              <a:t>:</a:t>
            </a:r>
          </a:p>
          <a:p>
            <a:pPr>
              <a:buNone/>
            </a:pPr>
            <a:endParaRPr lang="en-GB" sz="1800" b="1" dirty="0" smtClean="0">
              <a:latin typeface="Times New Roman" pitchFamily="18" charset="0"/>
              <a:cs typeface="Times New Roman" pitchFamily="18" charset="0"/>
            </a:endParaRPr>
          </a:p>
          <a:p>
            <a:pPr>
              <a:buNone/>
            </a:pPr>
            <a:r>
              <a:rPr lang="en-GB" sz="1800" b="1" dirty="0" smtClean="0">
                <a:latin typeface="Times New Roman" pitchFamily="18" charset="0"/>
                <a:cs typeface="Times New Roman" pitchFamily="18" charset="0"/>
              </a:rPr>
              <a:t>■ </a:t>
            </a:r>
            <a:r>
              <a:rPr lang="en-GB" sz="1800" dirty="0" smtClean="0">
                <a:latin typeface="Times New Roman" pitchFamily="18" charset="0"/>
                <a:cs typeface="Times New Roman" pitchFamily="18" charset="0"/>
              </a:rPr>
              <a:t>Fostering the Socratic Method means coming to terms with the </a:t>
            </a:r>
            <a:r>
              <a:rPr lang="en-GB" sz="1800" b="1" dirty="0" smtClean="0">
                <a:latin typeface="Times New Roman" pitchFamily="18" charset="0"/>
                <a:cs typeface="Times New Roman" pitchFamily="18" charset="0"/>
              </a:rPr>
              <a:t>dialectical</a:t>
            </a: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method.</a:t>
            </a:r>
          </a:p>
          <a:p>
            <a:pPr>
              <a:buNone/>
            </a:pPr>
            <a:r>
              <a:rPr lang="en-GB" sz="1800" b="1" dirty="0" smtClean="0">
                <a:latin typeface="Times New Roman" pitchFamily="18" charset="0"/>
                <a:cs typeface="Times New Roman" pitchFamily="18" charset="0"/>
              </a:rPr>
              <a:t>■ </a:t>
            </a:r>
            <a:r>
              <a:rPr lang="en-GB" sz="1800" dirty="0" smtClean="0">
                <a:latin typeface="Times New Roman" pitchFamily="18" charset="0"/>
                <a:cs typeface="Times New Roman" pitchFamily="18" charset="0"/>
              </a:rPr>
              <a:t>Such a method  refers to </a:t>
            </a:r>
            <a:r>
              <a:rPr lang="en-GB" sz="1800" b="1" dirty="0" smtClean="0">
                <a:latin typeface="Times New Roman" pitchFamily="18" charset="0"/>
                <a:cs typeface="Times New Roman" pitchFamily="18" charset="0"/>
              </a:rPr>
              <a:t>dialectics </a:t>
            </a:r>
            <a:r>
              <a:rPr lang="en-GB" sz="1800" dirty="0" smtClean="0">
                <a:latin typeface="Times New Roman" pitchFamily="18" charset="0"/>
                <a:cs typeface="Times New Roman" pitchFamily="18" charset="0"/>
              </a:rPr>
              <a:t> </a:t>
            </a:r>
            <a:r>
              <a:rPr lang="en-GB" sz="1800" dirty="0" smtClean="0">
                <a:latin typeface="Times New Roman" pitchFamily="18" charset="0"/>
                <a:cs typeface="Times New Roman" pitchFamily="18" charset="0"/>
              </a:rPr>
              <a:t>and is named after the Greek philosopher Socrates (Plato’s teacher)</a:t>
            </a:r>
            <a:endParaRPr lang="en-GB" sz="1800" b="1" dirty="0" smtClean="0">
              <a:latin typeface="Times New Roman" pitchFamily="18" charset="0"/>
              <a:cs typeface="Times New Roman" pitchFamily="18" charset="0"/>
            </a:endParaRPr>
          </a:p>
          <a:p>
            <a:pPr>
              <a:buNone/>
            </a:pPr>
            <a:r>
              <a:rPr lang="en-GB" sz="1800" dirty="0" smtClean="0">
                <a:latin typeface="Times New Roman"/>
                <a:cs typeface="Times New Roman"/>
              </a:rPr>
              <a:t>■ Dialectics involves a debate between individuals who hold different attitudes and ideas, and is based primarily based on posing questions and answering them.</a:t>
            </a:r>
          </a:p>
          <a:p>
            <a:pPr>
              <a:buNone/>
            </a:pPr>
            <a:r>
              <a:rPr lang="en-GB" sz="1800" dirty="0" smtClean="0">
                <a:latin typeface="Times New Roman"/>
                <a:cs typeface="Times New Roman"/>
              </a:rPr>
              <a:t>■ The purpose behind such interactive method is to ‘‘stimulate </a:t>
            </a:r>
            <a:r>
              <a:rPr lang="en-GB" sz="1800" b="1" dirty="0" smtClean="0">
                <a:latin typeface="Times New Roman"/>
                <a:cs typeface="Times New Roman"/>
              </a:rPr>
              <a:t>critical thinking.</a:t>
            </a:r>
          </a:p>
          <a:p>
            <a:pPr>
              <a:buNone/>
            </a:pPr>
            <a:endParaRPr lang="en-GB" sz="1800" b="1" dirty="0" smtClean="0">
              <a:latin typeface="Times New Roman"/>
              <a:cs typeface="Times New Roman"/>
            </a:endParaRPr>
          </a:p>
          <a:p>
            <a:pPr>
              <a:buNone/>
            </a:pPr>
            <a:r>
              <a:rPr lang="en-GB" sz="1800" dirty="0" smtClean="0">
                <a:latin typeface="Times New Roman"/>
                <a:cs typeface="Times New Roman"/>
              </a:rPr>
              <a:t>■ The debate comes in the form of a discussion between individuals who have opposite views; each will try to prove his views right</a:t>
            </a:r>
          </a:p>
          <a:p>
            <a:pPr>
              <a:buNone/>
            </a:pPr>
            <a:r>
              <a:rPr lang="en-GB" sz="1800" dirty="0" smtClean="0">
                <a:latin typeface="Times New Roman"/>
                <a:cs typeface="Times New Roman"/>
              </a:rPr>
              <a:t>■ The aim behind such discussions was to find better ‘‘hypotheses’ about certain forms of truth: persons would respond to questions that test their ‘beliefs’ about specific topics and relying on their reading and understanding of </a:t>
            </a:r>
            <a:r>
              <a:rPr lang="en-GB" sz="1800" i="1" dirty="0" smtClean="0">
                <a:latin typeface="Times New Roman"/>
                <a:cs typeface="Times New Roman"/>
              </a:rPr>
              <a:t>logos</a:t>
            </a:r>
            <a:r>
              <a:rPr lang="en-GB" sz="1800" dirty="0" smtClean="0">
                <a:latin typeface="Times New Roman"/>
                <a:cs typeface="Times New Roman"/>
              </a:rPr>
              <a:t> (</a:t>
            </a:r>
            <a:r>
              <a:rPr lang="ar-TN" sz="1800" dirty="0" smtClean="0">
                <a:latin typeface="Times New Roman"/>
                <a:cs typeface="Times New Roman"/>
              </a:rPr>
              <a:t>(العقل</a:t>
            </a:r>
            <a:endParaRPr lang="en-GB" sz="1800" dirty="0" smtClean="0">
              <a:latin typeface="Times New Roman"/>
              <a:cs typeface="Times New Roman"/>
            </a:endParaRPr>
          </a:p>
          <a:p>
            <a:pPr>
              <a:buNone/>
            </a:pPr>
            <a:r>
              <a:rPr lang="en-GB" sz="1800" dirty="0" smtClean="0">
                <a:latin typeface="Times New Roman"/>
                <a:cs typeface="Times New Roman"/>
              </a:rPr>
              <a:t> </a:t>
            </a:r>
            <a:endParaRPr lang="en-GB" sz="1800" dirty="0"/>
          </a:p>
        </p:txBody>
      </p:sp>
    </p:spTree>
  </p:cSld>
  <p:clrMapOvr>
    <a:masterClrMapping/>
  </p:clrMapOvr>
  <p:transition>
    <p:wipe di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a:bodyPr>
          <a:lstStyle/>
          <a:p>
            <a:endParaRPr lang="en-GB" dirty="0"/>
          </a:p>
        </p:txBody>
      </p:sp>
    </p:spTree>
  </p:cSld>
  <p:clrMapOvr>
    <a:masterClrMapping/>
  </p:clrMapOvr>
  <p:transition>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a:bodyPr>
          <a:lstStyle/>
          <a:p>
            <a:endParaRPr lang="en-GB" dirty="0"/>
          </a:p>
        </p:txBody>
      </p:sp>
    </p:spTree>
  </p:cSld>
  <p:clrMapOvr>
    <a:masterClrMapping/>
  </p:clrMapOvr>
  <p:transition>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100" dirty="0" smtClean="0">
                <a:latin typeface="Times New Roman" pitchFamily="18" charset="0"/>
                <a:cs typeface="Times New Roman" pitchFamily="18" charset="0"/>
              </a:rPr>
              <a:t> I. </a:t>
            </a:r>
            <a:r>
              <a:rPr lang="en-GB" sz="3100" b="1" dirty="0" smtClean="0">
                <a:latin typeface="Times New Roman" pitchFamily="18" charset="0"/>
                <a:cs typeface="Times New Roman" pitchFamily="18" charset="0"/>
              </a:rPr>
              <a:t>Rationale of the Course</a:t>
            </a:r>
            <a:r>
              <a:rPr lang="en-GB" sz="3600" dirty="0" smtClean="0"/>
              <a:t/>
            </a:r>
            <a:br>
              <a:rPr lang="en-GB" sz="3600" dirty="0" smtClean="0"/>
            </a:br>
            <a:endParaRPr lang="en-GB" dirty="0"/>
          </a:p>
        </p:txBody>
      </p:sp>
      <p:sp>
        <p:nvSpPr>
          <p:cNvPr id="3" name="Content Placeholder 2"/>
          <p:cNvSpPr>
            <a:spLocks noGrp="1"/>
          </p:cNvSpPr>
          <p:nvPr>
            <p:ph idx="1"/>
          </p:nvPr>
        </p:nvSpPr>
        <p:spPr/>
        <p:txBody>
          <a:bodyPr>
            <a:normAutofit/>
          </a:bodyPr>
          <a:lstStyle/>
          <a:p>
            <a:pPr>
              <a:buNone/>
            </a:pPr>
            <a:r>
              <a:rPr lang="en-GB" sz="1800" dirty="0" smtClean="0">
                <a:latin typeface="Times New Roman" pitchFamily="18" charset="0"/>
                <a:cs typeface="Times New Roman" pitchFamily="18" charset="0"/>
              </a:rPr>
              <a:t>The main elements of this course are ‘‘</a:t>
            </a:r>
            <a:r>
              <a:rPr lang="en-GB" sz="1800" b="1" dirty="0" smtClean="0">
                <a:latin typeface="Times New Roman" pitchFamily="18" charset="0"/>
                <a:cs typeface="Times New Roman" pitchFamily="18" charset="0"/>
              </a:rPr>
              <a:t>thought</a:t>
            </a:r>
            <a:r>
              <a:rPr lang="en-GB" sz="1800" dirty="0" smtClean="0">
                <a:latin typeface="Times New Roman" pitchFamily="18" charset="0"/>
                <a:cs typeface="Times New Roman" pitchFamily="18" charset="0"/>
              </a:rPr>
              <a:t>’’ and ‘‘</a:t>
            </a:r>
            <a:r>
              <a:rPr lang="en-GB" sz="1800" b="1" dirty="0" smtClean="0">
                <a:latin typeface="Times New Roman" pitchFamily="18" charset="0"/>
                <a:cs typeface="Times New Roman" pitchFamily="18" charset="0"/>
              </a:rPr>
              <a:t>culture</a:t>
            </a:r>
            <a:r>
              <a:rPr lang="en-GB" sz="1800" dirty="0" smtClean="0">
                <a:latin typeface="Times New Roman" pitchFamily="18" charset="0"/>
                <a:cs typeface="Times New Roman" pitchFamily="18" charset="0"/>
              </a:rPr>
              <a:t>’’. The word ‘‘English’’ here denotes more ‘‘</a:t>
            </a:r>
            <a:r>
              <a:rPr lang="en-GB" sz="1800" b="1" dirty="0" smtClean="0">
                <a:latin typeface="Times New Roman" pitchFamily="18" charset="0"/>
                <a:cs typeface="Times New Roman" pitchFamily="18" charset="0"/>
              </a:rPr>
              <a:t>identity</a:t>
            </a:r>
            <a:r>
              <a:rPr lang="en-GB" sz="1800" dirty="0" smtClean="0">
                <a:latin typeface="Times New Roman" pitchFamily="18" charset="0"/>
                <a:cs typeface="Times New Roman" pitchFamily="18" charset="0"/>
              </a:rPr>
              <a:t>’’ than ‘‘</a:t>
            </a:r>
            <a:r>
              <a:rPr lang="en-GB" sz="1800" b="1" dirty="0" smtClean="0">
                <a:latin typeface="Times New Roman" pitchFamily="18" charset="0"/>
                <a:cs typeface="Times New Roman" pitchFamily="18" charset="0"/>
              </a:rPr>
              <a:t>language</a:t>
            </a:r>
            <a:r>
              <a:rPr lang="en-GB" sz="1800" dirty="0" smtClean="0">
                <a:latin typeface="Times New Roman" pitchFamily="18" charset="0"/>
                <a:cs typeface="Times New Roman" pitchFamily="18" charset="0"/>
              </a:rPr>
              <a:t>’’. What is meant by ‘‘English’’ in this course is rather the identity that is informed by </a:t>
            </a:r>
            <a:r>
              <a:rPr lang="en-GB" sz="1800" b="1" dirty="0" smtClean="0">
                <a:latin typeface="Times New Roman" pitchFamily="18" charset="0"/>
                <a:cs typeface="Times New Roman" pitchFamily="18" charset="0"/>
              </a:rPr>
              <a:t>culture </a:t>
            </a:r>
            <a:r>
              <a:rPr lang="en-GB" sz="1800" dirty="0" smtClean="0">
                <a:latin typeface="Times New Roman" pitchFamily="18" charset="0"/>
                <a:cs typeface="Times New Roman" pitchFamily="18" charset="0"/>
              </a:rPr>
              <a:t>and </a:t>
            </a:r>
            <a:r>
              <a:rPr lang="en-GB" sz="1800" b="1" dirty="0" smtClean="0">
                <a:latin typeface="Times New Roman" pitchFamily="18" charset="0"/>
                <a:cs typeface="Times New Roman" pitchFamily="18" charset="0"/>
              </a:rPr>
              <a:t>thought</a:t>
            </a:r>
            <a:r>
              <a:rPr lang="en-GB" sz="1800" dirty="0" smtClean="0">
                <a:latin typeface="Times New Roman" pitchFamily="18" charset="0"/>
                <a:cs typeface="Times New Roman" pitchFamily="18" charset="0"/>
              </a:rPr>
              <a:t>. However, we must be aware that English as a ‘‘language’’ is an integral part of English culture. </a:t>
            </a:r>
          </a:p>
          <a:p>
            <a:pPr>
              <a:buNone/>
            </a:pPr>
            <a:r>
              <a:rPr lang="en-GB" sz="1800" dirty="0" smtClean="0">
                <a:latin typeface="Times New Roman" pitchFamily="18" charset="0"/>
                <a:cs typeface="Times New Roman" pitchFamily="18" charset="0"/>
              </a:rPr>
              <a:t>As a matter of fact, our primary aim in this course is to study and examine English thought and culture as aggregated (cumulated ) historically. English thought and culture have come of age through the interplay of language, intellectual history, sociology, psychology and works of art (including literature, painting, etc), and particularly </a:t>
            </a:r>
            <a:r>
              <a:rPr lang="en-GB" sz="1800" b="1" dirty="0" smtClean="0">
                <a:latin typeface="Times New Roman" pitchFamily="18" charset="0"/>
                <a:cs typeface="Times New Roman" pitchFamily="18" charset="0"/>
              </a:rPr>
              <a:t>philosophy.</a:t>
            </a:r>
            <a:r>
              <a:rPr lang="en-GB" sz="1800" dirty="0" smtClean="0">
                <a:latin typeface="Times New Roman" pitchFamily="18" charset="0"/>
                <a:cs typeface="Times New Roman" pitchFamily="18" charset="0"/>
              </a:rPr>
              <a:t> </a:t>
            </a:r>
          </a:p>
          <a:p>
            <a:pPr>
              <a:buNone/>
            </a:pPr>
            <a:r>
              <a:rPr lang="en-GB" sz="1800" dirty="0" smtClean="0">
                <a:latin typeface="Times New Roman" pitchFamily="18" charset="0"/>
                <a:cs typeface="Times New Roman" pitchFamily="18" charset="0"/>
              </a:rPr>
              <a:t>It seems that teaching such a course  is ambitious (challenging) in a number of ways; that is why it should be limited to certain issues that we have carefully selected.</a:t>
            </a:r>
            <a:endParaRPr lang="en-GB" sz="1800" dirty="0"/>
          </a:p>
        </p:txBody>
      </p:sp>
    </p:spTree>
  </p:cSld>
  <p:clrMapOvr>
    <a:masterClrMapping/>
  </p:clrMapOvr>
  <p:transition>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smtClean="0"/>
              <a:t>English Thought and Culture</a:t>
            </a:r>
            <a:endParaRPr lang="en-GB" sz="2000" dirty="0"/>
          </a:p>
        </p:txBody>
      </p:sp>
      <p:sp>
        <p:nvSpPr>
          <p:cNvPr id="3" name="Content Placeholder 2"/>
          <p:cNvSpPr>
            <a:spLocks noGrp="1"/>
          </p:cNvSpPr>
          <p:nvPr>
            <p:ph idx="1"/>
          </p:nvPr>
        </p:nvSpPr>
        <p:spPr>
          <a:xfrm>
            <a:off x="457200" y="1600200"/>
            <a:ext cx="8229600" cy="4525963"/>
          </a:xfrm>
        </p:spPr>
        <p:txBody>
          <a:bodyPr>
            <a:normAutofit/>
          </a:bodyPr>
          <a:lstStyle/>
          <a:p>
            <a:pPr>
              <a:buNone/>
            </a:pPr>
            <a:r>
              <a:rPr lang="en-GB" sz="1800" dirty="0" smtClean="0">
                <a:latin typeface="Times New Roman" pitchFamily="18" charset="0"/>
                <a:cs typeface="Times New Roman" pitchFamily="18" charset="0"/>
              </a:rPr>
              <a:t>We need to remind ourselves that we are dealing with the study of </a:t>
            </a:r>
            <a:r>
              <a:rPr lang="en-GB" sz="1800" b="1" dirty="0" smtClean="0">
                <a:latin typeface="Times New Roman" pitchFamily="18" charset="0"/>
                <a:cs typeface="Times New Roman" pitchFamily="18" charset="0"/>
              </a:rPr>
              <a:t>English thought and culture</a:t>
            </a:r>
            <a:r>
              <a:rPr lang="en-GB" sz="1800" dirty="0" smtClean="0">
                <a:latin typeface="Times New Roman" pitchFamily="18" charset="0"/>
                <a:cs typeface="Times New Roman" pitchFamily="18" charset="0"/>
              </a:rPr>
              <a:t>, just as we plan to study for instance </a:t>
            </a:r>
            <a:r>
              <a:rPr lang="en-GB" sz="1800" b="1" dirty="0" smtClean="0">
                <a:latin typeface="Times New Roman" pitchFamily="18" charset="0"/>
                <a:cs typeface="Times New Roman" pitchFamily="18" charset="0"/>
              </a:rPr>
              <a:t>Saudi/French/Swedish thought and culture</a:t>
            </a:r>
            <a:r>
              <a:rPr lang="en-GB" sz="1800" dirty="0" smtClean="0">
                <a:latin typeface="Times New Roman" pitchFamily="18" charset="0"/>
                <a:cs typeface="Times New Roman" pitchFamily="18" charset="0"/>
              </a:rPr>
              <a:t>. Certainly, the </a:t>
            </a:r>
            <a:r>
              <a:rPr lang="en-GB" sz="1800" b="1" dirty="0" smtClean="0">
                <a:latin typeface="Times New Roman" pitchFamily="18" charset="0"/>
                <a:cs typeface="Times New Roman" pitchFamily="18" charset="0"/>
              </a:rPr>
              <a:t>language</a:t>
            </a:r>
            <a:r>
              <a:rPr lang="en-GB" sz="1800" dirty="0" smtClean="0">
                <a:latin typeface="Times New Roman" pitchFamily="18" charset="0"/>
                <a:cs typeface="Times New Roman" pitchFamily="18" charset="0"/>
              </a:rPr>
              <a:t> component is </a:t>
            </a:r>
            <a:r>
              <a:rPr lang="en-GB" sz="1800" b="1" dirty="0" smtClean="0">
                <a:latin typeface="Times New Roman" pitchFamily="18" charset="0"/>
                <a:cs typeface="Times New Roman" pitchFamily="18" charset="0"/>
              </a:rPr>
              <a:t>essential</a:t>
            </a:r>
            <a:r>
              <a:rPr lang="en-GB" sz="1800" dirty="0" smtClean="0">
                <a:latin typeface="Times New Roman" pitchFamily="18" charset="0"/>
                <a:cs typeface="Times New Roman" pitchFamily="18" charset="0"/>
              </a:rPr>
              <a:t> in such a study but </a:t>
            </a:r>
            <a:r>
              <a:rPr lang="en-GB" sz="1800" i="1" dirty="0" smtClean="0">
                <a:latin typeface="Times New Roman" pitchFamily="18" charset="0"/>
                <a:cs typeface="Times New Roman" pitchFamily="18" charset="0"/>
              </a:rPr>
              <a:t>is </a:t>
            </a:r>
            <a:r>
              <a:rPr lang="en-GB" sz="1800" dirty="0" smtClean="0">
                <a:latin typeface="Times New Roman" pitchFamily="18" charset="0"/>
                <a:cs typeface="Times New Roman" pitchFamily="18" charset="0"/>
              </a:rPr>
              <a:t>only as important as other components such as </a:t>
            </a:r>
            <a:r>
              <a:rPr lang="en-GB" sz="1800" b="1" dirty="0" smtClean="0">
                <a:latin typeface="Times New Roman" pitchFamily="18" charset="0"/>
                <a:cs typeface="Times New Roman" pitchFamily="18" charset="0"/>
              </a:rPr>
              <a:t>habits, customs, religion, etc. </a:t>
            </a:r>
            <a:r>
              <a:rPr lang="en-GB" sz="1800" dirty="0" smtClean="0">
                <a:latin typeface="Times New Roman" pitchFamily="18" charset="0"/>
                <a:cs typeface="Times New Roman" pitchFamily="18" charset="0"/>
              </a:rPr>
              <a:t>For instance, in studying Saudi thought and culture we would not focus primarily on Arabic, but we would look forward to examining religious thinking, the effect of literature, social and political transformation and how Saudi cultural identity has been formed. </a:t>
            </a:r>
          </a:p>
          <a:p>
            <a:pPr>
              <a:buNone/>
            </a:pPr>
            <a:r>
              <a:rPr lang="en-GB" sz="1800" dirty="0" smtClean="0">
                <a:latin typeface="Times New Roman" pitchFamily="18" charset="0"/>
                <a:cs typeface="Times New Roman" pitchFamily="18" charset="0"/>
              </a:rPr>
              <a:t>Therefore, our course will take up the English language as an indispensible ingredient in English culture but not its defining element. It will be part of the study of thought and culture.</a:t>
            </a:r>
          </a:p>
          <a:p>
            <a:pPr>
              <a:buNone/>
            </a:pPr>
            <a:r>
              <a:rPr lang="en-GB" sz="1800" b="1" dirty="0" smtClean="0">
                <a:latin typeface="Times New Roman" pitchFamily="18" charset="0"/>
                <a:cs typeface="Times New Roman" pitchFamily="18" charset="0"/>
              </a:rPr>
              <a:t>			</a:t>
            </a:r>
            <a:r>
              <a:rPr lang="en-GB" sz="2800" dirty="0" smtClean="0">
                <a:latin typeface="Times New Roman" pitchFamily="18" charset="0"/>
                <a:cs typeface="Times New Roman" pitchFamily="18" charset="0"/>
              </a:rPr>
              <a:t>2.  Defining ‘thought’ and  ‘culture’</a:t>
            </a:r>
          </a:p>
          <a:p>
            <a:pPr>
              <a:buNone/>
            </a:pPr>
            <a:r>
              <a:rPr lang="en-GB" sz="1800" b="1" dirty="0" smtClean="0">
                <a:latin typeface="Times New Roman" pitchFamily="18" charset="0"/>
                <a:cs typeface="Times New Roman" pitchFamily="18" charset="0"/>
              </a:rPr>
              <a:t>● Thought: </a:t>
            </a:r>
            <a:endParaRPr lang="en-GB" sz="1800" dirty="0" smtClean="0">
              <a:latin typeface="Times New Roman" pitchFamily="18" charset="0"/>
              <a:cs typeface="Times New Roman" pitchFamily="18" charset="0"/>
            </a:endParaRPr>
          </a:p>
          <a:p>
            <a:pPr>
              <a:buNone/>
            </a:pPr>
            <a:r>
              <a:rPr lang="en-GB" sz="1800" dirty="0" smtClean="0">
                <a:latin typeface="Times New Roman" pitchFamily="18" charset="0"/>
                <a:cs typeface="Times New Roman" pitchFamily="18" charset="0"/>
              </a:rPr>
              <a:t>Speaking about thought necessarily involves the process of thinking, of</a:t>
            </a:r>
            <a:endParaRPr lang="en-GB" sz="1800" dirty="0">
              <a:latin typeface="Times New Roman" pitchFamily="18" charset="0"/>
              <a:cs typeface="Times New Roman" pitchFamily="18" charset="0"/>
            </a:endParaRPr>
          </a:p>
        </p:txBody>
      </p:sp>
    </p:spTree>
  </p:cSld>
  <p:clrMapOvr>
    <a:masterClrMapping/>
  </p:clrMapOvr>
  <p:transition>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000" dirty="0" smtClean="0"/>
              <a:t>English Thought and Culture</a:t>
            </a:r>
            <a:endParaRPr lang="en-GB" sz="2000" dirty="0"/>
          </a:p>
        </p:txBody>
      </p:sp>
      <p:sp>
        <p:nvSpPr>
          <p:cNvPr id="3" name="Content Placeholder 2"/>
          <p:cNvSpPr>
            <a:spLocks noGrp="1"/>
          </p:cNvSpPr>
          <p:nvPr>
            <p:ph idx="1"/>
          </p:nvPr>
        </p:nvSpPr>
        <p:spPr/>
        <p:txBody>
          <a:bodyPr>
            <a:normAutofit fontScale="55000" lnSpcReduction="20000"/>
          </a:bodyPr>
          <a:lstStyle/>
          <a:p>
            <a:pPr>
              <a:buNone/>
            </a:pPr>
            <a:r>
              <a:rPr lang="en-GB" dirty="0" smtClean="0">
                <a:latin typeface="Times New Roman" pitchFamily="18" charset="0"/>
                <a:cs typeface="Times New Roman" pitchFamily="18" charset="0"/>
              </a:rPr>
              <a:t>	producing ideas and concepts. It has to do with any mental activity and the human powers of the intellect.  A person’s cognitive ability relates to thought.  </a:t>
            </a:r>
          </a:p>
          <a:p>
            <a:pPr>
              <a:buNone/>
            </a:pPr>
            <a:r>
              <a:rPr lang="en-GB" dirty="0" smtClean="0">
                <a:latin typeface="Times New Roman" pitchFamily="18" charset="0"/>
                <a:cs typeface="Times New Roman" pitchFamily="18" charset="0"/>
              </a:rPr>
              <a:t>Being </a:t>
            </a:r>
            <a:r>
              <a:rPr lang="en-GB" b="1" dirty="0" smtClean="0">
                <a:latin typeface="Times New Roman" pitchFamily="18" charset="0"/>
                <a:cs typeface="Times New Roman" pitchFamily="18" charset="0"/>
              </a:rPr>
              <a:t>conscious</a:t>
            </a:r>
            <a:r>
              <a:rPr lang="en-GB" dirty="0" smtClean="0">
                <a:latin typeface="Times New Roman" pitchFamily="18" charset="0"/>
                <a:cs typeface="Times New Roman" pitchFamily="18" charset="0"/>
              </a:rPr>
              <a:t> of what is around us or what is going on somewhere or what others might be doing or thinking about is what one would call </a:t>
            </a:r>
            <a:r>
              <a:rPr lang="en-GB" b="1" dirty="0" smtClean="0">
                <a:latin typeface="Times New Roman" pitchFamily="18" charset="0"/>
                <a:cs typeface="Times New Roman" pitchFamily="18" charset="0"/>
              </a:rPr>
              <a:t>thought.</a:t>
            </a:r>
          </a:p>
          <a:p>
            <a:pPr>
              <a:buNone/>
            </a:pPr>
            <a:r>
              <a:rPr lang="en-GB" b="1" dirty="0" smtClean="0">
                <a:latin typeface="Times New Roman" pitchFamily="18" charset="0"/>
                <a:cs typeface="Times New Roman" pitchFamily="18" charset="0"/>
              </a:rPr>
              <a:t>Thought </a:t>
            </a:r>
            <a:r>
              <a:rPr lang="en-GB" dirty="0" smtClean="0">
                <a:latin typeface="Times New Roman" pitchFamily="18" charset="0"/>
                <a:cs typeface="Times New Roman" pitchFamily="18" charset="0"/>
              </a:rPr>
              <a:t>is a state and condition of thinking as well as a subject of study by many disciplines, including mathematics, biology, psychology, linguistics,  sociology, history, literary theory and, most importantly, </a:t>
            </a:r>
            <a:r>
              <a:rPr lang="en-GB" b="1" dirty="0" smtClean="0">
                <a:latin typeface="Times New Roman" pitchFamily="18" charset="0"/>
                <a:cs typeface="Times New Roman" pitchFamily="18" charset="0"/>
              </a:rPr>
              <a:t>philosophy</a:t>
            </a:r>
            <a:r>
              <a:rPr lang="en-GB" dirty="0" smtClean="0">
                <a:latin typeface="Times New Roman" pitchFamily="18" charset="0"/>
                <a:cs typeface="Times New Roman" pitchFamily="18" charset="0"/>
              </a:rPr>
              <a:t>.</a:t>
            </a:r>
          </a:p>
          <a:p>
            <a:pPr>
              <a:buNone/>
            </a:pPr>
            <a:r>
              <a:rPr lang="en-GB" dirty="0" smtClean="0">
                <a:latin typeface="Times New Roman" pitchFamily="18" charset="0"/>
                <a:cs typeface="Times New Roman" pitchFamily="18" charset="0"/>
              </a:rPr>
              <a:t>		</a:t>
            </a:r>
            <a:r>
              <a:rPr lang="en-GB" dirty="0" smtClean="0">
                <a:latin typeface="Times New Roman"/>
                <a:cs typeface="Times New Roman"/>
              </a:rPr>
              <a:t>■ Why is philosophy the most significant?</a:t>
            </a:r>
          </a:p>
          <a:p>
            <a:pPr>
              <a:buNone/>
            </a:pPr>
            <a:r>
              <a:rPr lang="en-GB" dirty="0" smtClean="0">
                <a:latin typeface="Times New Roman"/>
                <a:cs typeface="Times New Roman"/>
              </a:rPr>
              <a:t>	▫ Philosophy is considered as the mother of the sciences, and it was the first discipline ever to have raised questions and treated crucial issues through metaphysics,  ontology (the nature of existence),  epistemology </a:t>
            </a:r>
            <a:r>
              <a:rPr lang="en-GB" dirty="0" smtClean="0">
                <a:latin typeface="Times New Roman" pitchFamily="18" charset="0"/>
                <a:cs typeface="Times New Roman" pitchFamily="18" charset="0"/>
              </a:rPr>
              <a:t>(theory of knowledge), logic, etc. 	</a:t>
            </a:r>
          </a:p>
          <a:p>
            <a:pPr>
              <a:buNone/>
            </a:pPr>
            <a:r>
              <a:rPr lang="en-GB" dirty="0" smtClean="0">
                <a:latin typeface="Times New Roman" pitchFamily="18" charset="0"/>
                <a:cs typeface="Times New Roman" pitchFamily="18" charset="0"/>
              </a:rPr>
              <a:t>        ▫ Philosophy used to include the sciences, but by the 18</a:t>
            </a:r>
            <a:r>
              <a:rPr lang="en-GB" baseline="30000" dirty="0" smtClean="0">
                <a:latin typeface="Times New Roman" pitchFamily="18" charset="0"/>
                <a:cs typeface="Times New Roman" pitchFamily="18" charset="0"/>
              </a:rPr>
              <a:t>h</a:t>
            </a:r>
            <a:r>
              <a:rPr lang="en-GB" dirty="0" smtClean="0">
                <a:latin typeface="Times New Roman" pitchFamily="18" charset="0"/>
                <a:cs typeface="Times New Roman" pitchFamily="18" charset="0"/>
              </a:rPr>
              <a:t> century the social and human sciences became independent and took the ‘subject’, that is the human agent, and the natural sciences took the ‘object’, that is, nature.</a:t>
            </a:r>
          </a:p>
          <a:p>
            <a:pPr>
              <a:buNone/>
            </a:pPr>
            <a:r>
              <a:rPr lang="en-GB" dirty="0" smtClean="0">
                <a:latin typeface="Times New Roman" pitchFamily="18" charset="0"/>
                <a:cs typeface="Times New Roman" pitchFamily="18" charset="0"/>
              </a:rPr>
              <a:t>          ▫ Therefore, the totality of human thought was produced within philosophical thinking and continued in various forms to be linked to philosophy.</a:t>
            </a:r>
            <a:endParaRPr lang="en-GB" dirty="0">
              <a:latin typeface="Times New Roman" pitchFamily="18" charset="0"/>
              <a:cs typeface="Times New Roman" pitchFamily="18" charset="0"/>
            </a:endParaRPr>
          </a:p>
          <a:p>
            <a:pPr>
              <a:buNone/>
            </a:pPr>
            <a:endParaRPr lang="en-GB" dirty="0" smtClean="0">
              <a:latin typeface="Times New Roman" pitchFamily="18" charset="0"/>
              <a:cs typeface="Times New Roman" pitchFamily="18" charset="0"/>
            </a:endParaRPr>
          </a:p>
          <a:p>
            <a:pPr>
              <a:buNone/>
            </a:pPr>
            <a:endParaRPr lang="en-GB" dirty="0">
              <a:latin typeface="Times New Roman" pitchFamily="18" charset="0"/>
              <a:cs typeface="Times New Roman" pitchFamily="18" charset="0"/>
            </a:endParaRPr>
          </a:p>
          <a:p>
            <a:pPr>
              <a:buNone/>
            </a:pPr>
            <a:endParaRPr lang="en-GB" dirty="0" smtClean="0">
              <a:latin typeface="Times New Roman" pitchFamily="18" charset="0"/>
              <a:cs typeface="Times New Roman" pitchFamily="18" charset="0"/>
            </a:endParaRPr>
          </a:p>
          <a:p>
            <a:pPr>
              <a:buNone/>
            </a:pPr>
            <a:endParaRPr lang="en-GB" dirty="0">
              <a:latin typeface="Times New Roman" pitchFamily="18" charset="0"/>
              <a:cs typeface="Times New Roman" pitchFamily="18" charset="0"/>
            </a:endParaRPr>
          </a:p>
          <a:p>
            <a:pPr>
              <a:buNone/>
            </a:pPr>
            <a:endParaRPr lang="en-GB" dirty="0" smtClean="0">
              <a:latin typeface="Times New Roman" pitchFamily="18" charset="0"/>
              <a:cs typeface="Times New Roman" pitchFamily="18" charset="0"/>
            </a:endParaRPr>
          </a:p>
          <a:p>
            <a:pPr>
              <a:buNone/>
            </a:pPr>
            <a:endParaRPr lang="en-GB" dirty="0">
              <a:latin typeface="Times New Roman" pitchFamily="18" charset="0"/>
              <a:cs typeface="Times New Roman" pitchFamily="18" charset="0"/>
            </a:endParaRPr>
          </a:p>
          <a:p>
            <a:pPr>
              <a:buNone/>
            </a:pPr>
            <a:endParaRPr lang="en-GB" dirty="0" smtClean="0">
              <a:latin typeface="Times New Roman" pitchFamily="18" charset="0"/>
              <a:cs typeface="Times New Roman" pitchFamily="18" charset="0"/>
            </a:endParaRPr>
          </a:p>
          <a:p>
            <a:pPr>
              <a:buNone/>
            </a:pPr>
            <a:endParaRPr lang="en-GB" dirty="0">
              <a:latin typeface="Times New Roman" pitchFamily="18" charset="0"/>
              <a:cs typeface="Times New Roman" pitchFamily="18" charset="0"/>
            </a:endParaRPr>
          </a:p>
          <a:p>
            <a:pPr>
              <a:buNone/>
            </a:pPr>
            <a:endParaRPr lang="en-GB" dirty="0" smtClean="0">
              <a:latin typeface="Times New Roman" pitchFamily="18" charset="0"/>
              <a:cs typeface="Times New Roman" pitchFamily="18" charset="0"/>
            </a:endParaRPr>
          </a:p>
          <a:p>
            <a:pPr>
              <a:buNone/>
            </a:pPr>
            <a:endParaRPr lang="en-GB" dirty="0">
              <a:latin typeface="Times New Roman" pitchFamily="18" charset="0"/>
              <a:cs typeface="Times New Roman" pitchFamily="18" charset="0"/>
            </a:endParaRPr>
          </a:p>
          <a:p>
            <a:pPr>
              <a:buNone/>
            </a:pPr>
            <a:endParaRPr lang="en-GB" dirty="0" smtClean="0">
              <a:latin typeface="Times New Roman" pitchFamily="18" charset="0"/>
              <a:cs typeface="Times New Roman" pitchFamily="18" charset="0"/>
            </a:endParaRPr>
          </a:p>
          <a:p>
            <a:pPr>
              <a:buNone/>
            </a:pPr>
            <a:endParaRPr lang="en-GB" dirty="0" smtClean="0">
              <a:latin typeface="Times New Roman" pitchFamily="18" charset="0"/>
              <a:cs typeface="Times New Roman" pitchFamily="18" charset="0"/>
            </a:endParaRPr>
          </a:p>
          <a:p>
            <a:endParaRPr lang="en-GB" dirty="0"/>
          </a:p>
        </p:txBody>
      </p:sp>
    </p:spTree>
  </p:cSld>
  <p:clrMapOvr>
    <a:masterClrMapping/>
  </p:clrMapOvr>
  <p:transition>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800" dirty="0" smtClean="0"/>
              <a:t>English Thought and Culture</a:t>
            </a:r>
            <a:endParaRPr lang="en-GB" sz="1800" dirty="0"/>
          </a:p>
        </p:txBody>
      </p:sp>
      <p:sp>
        <p:nvSpPr>
          <p:cNvPr id="3" name="Content Placeholder 2"/>
          <p:cNvSpPr>
            <a:spLocks noGrp="1"/>
          </p:cNvSpPr>
          <p:nvPr>
            <p:ph idx="1"/>
          </p:nvPr>
        </p:nvSpPr>
        <p:spPr/>
        <p:txBody>
          <a:bodyPr>
            <a:normAutofit fontScale="92500" lnSpcReduction="10000"/>
          </a:bodyPr>
          <a:lstStyle/>
          <a:p>
            <a:pPr>
              <a:buNone/>
            </a:pPr>
            <a:r>
              <a:rPr lang="en-GB" sz="1800" dirty="0" smtClean="0">
                <a:latin typeface="Times New Roman" pitchFamily="18" charset="0"/>
                <a:cs typeface="Times New Roman" pitchFamily="18" charset="0"/>
              </a:rPr>
              <a:t>▫ Today major fields within the social and human sciences refer themselves to Aristotle's ‘Virtue ethics’ and Plato’s Republic.</a:t>
            </a:r>
          </a:p>
          <a:p>
            <a:pPr>
              <a:buNone/>
            </a:pPr>
            <a:r>
              <a:rPr lang="en-GB" sz="1800" dirty="0" smtClean="0">
                <a:latin typeface="Times New Roman" pitchFamily="18" charset="0"/>
                <a:cs typeface="Times New Roman" pitchFamily="18" charset="0"/>
              </a:rPr>
              <a:t>● </a:t>
            </a:r>
            <a:r>
              <a:rPr lang="en-GB" sz="1800" b="1" u="sng" dirty="0" smtClean="0">
                <a:latin typeface="Times New Roman" pitchFamily="18" charset="0"/>
                <a:cs typeface="Times New Roman" pitchFamily="18" charset="0"/>
              </a:rPr>
              <a:t>Notable Quotes on Thought</a:t>
            </a:r>
            <a:r>
              <a:rPr lang="en-GB" sz="1800" b="1" dirty="0" smtClean="0">
                <a:latin typeface="Times New Roman" pitchFamily="18" charset="0"/>
                <a:cs typeface="Times New Roman" pitchFamily="18" charset="0"/>
              </a:rPr>
              <a:t>:</a:t>
            </a:r>
          </a:p>
          <a:p>
            <a:pPr>
              <a:buNone/>
            </a:pPr>
            <a:r>
              <a:rPr lang="en-GB" sz="1800" b="1" dirty="0" smtClean="0">
                <a:latin typeface="Times New Roman" pitchFamily="18" charset="0"/>
                <a:cs typeface="Times New Roman" pitchFamily="18" charset="0"/>
              </a:rPr>
              <a:t>	‘‘Liberty</a:t>
            </a:r>
            <a:r>
              <a:rPr lang="en-GB" sz="1800" dirty="0" smtClean="0">
                <a:latin typeface="Times New Roman" pitchFamily="18" charset="0"/>
                <a:cs typeface="Times New Roman" pitchFamily="18" charset="0"/>
              </a:rPr>
              <a:t>, according to my metaphysics, is an </a:t>
            </a:r>
            <a:r>
              <a:rPr lang="en-GB" sz="1800" b="1" dirty="0" smtClean="0">
                <a:latin typeface="Times New Roman" pitchFamily="18" charset="0"/>
                <a:cs typeface="Times New Roman" pitchFamily="18" charset="0"/>
              </a:rPr>
              <a:t>intellectual</a:t>
            </a:r>
            <a:r>
              <a:rPr lang="en-GB" sz="1800" dirty="0" smtClean="0">
                <a:latin typeface="Times New Roman" pitchFamily="18" charset="0"/>
                <a:cs typeface="Times New Roman" pitchFamily="18" charset="0"/>
              </a:rPr>
              <a:t> quality, an attribute that belongs not to fate nor chance. Neither possesses it, neither is capable of it. There is nothing moral or immoral in </a:t>
            </a:r>
            <a:r>
              <a:rPr lang="en-GB" sz="1800" b="1" dirty="0" smtClean="0">
                <a:latin typeface="Times New Roman" pitchFamily="18" charset="0"/>
                <a:cs typeface="Times New Roman" pitchFamily="18" charset="0"/>
              </a:rPr>
              <a:t>the idea </a:t>
            </a:r>
            <a:r>
              <a:rPr lang="en-GB" sz="1800" dirty="0" smtClean="0">
                <a:latin typeface="Times New Roman" pitchFamily="18" charset="0"/>
                <a:cs typeface="Times New Roman" pitchFamily="18" charset="0"/>
              </a:rPr>
              <a:t>of it. The definition of it is a self-determining power in an intellectual agent. It implies </a:t>
            </a:r>
            <a:r>
              <a:rPr lang="en-GB" sz="1800" b="1" dirty="0" smtClean="0">
                <a:latin typeface="Times New Roman" pitchFamily="18" charset="0"/>
                <a:cs typeface="Times New Roman" pitchFamily="18" charset="0"/>
              </a:rPr>
              <a:t>thought</a:t>
            </a:r>
            <a:r>
              <a:rPr lang="en-GB" sz="1800" dirty="0" smtClean="0">
                <a:latin typeface="Times New Roman" pitchFamily="18" charset="0"/>
                <a:cs typeface="Times New Roman" pitchFamily="18" charset="0"/>
              </a:rPr>
              <a:t> and choice and power; it can elect between objects, indifferent in point of morality, neither morally good nor morally evil.’’ </a:t>
            </a:r>
            <a:r>
              <a:rPr lang="en-GB" sz="1800" b="1" dirty="0" smtClean="0">
                <a:latin typeface="Times New Roman" pitchFamily="18" charset="0"/>
                <a:cs typeface="Times New Roman" pitchFamily="18" charset="0"/>
              </a:rPr>
              <a:t>John Adams</a:t>
            </a:r>
          </a:p>
          <a:p>
            <a:pPr>
              <a:buNone/>
            </a:pPr>
            <a:r>
              <a:rPr lang="en-GB" sz="1800" dirty="0" smtClean="0">
                <a:latin typeface="Times New Roman" pitchFamily="18" charset="0"/>
                <a:cs typeface="Times New Roman" pitchFamily="18" charset="0"/>
              </a:rPr>
              <a:t>    	‘‘The man who has no </a:t>
            </a:r>
            <a:r>
              <a:rPr lang="en-GB" sz="1800" b="1" dirty="0" smtClean="0">
                <a:latin typeface="Times New Roman" pitchFamily="18" charset="0"/>
                <a:cs typeface="Times New Roman" pitchFamily="18" charset="0"/>
              </a:rPr>
              <a:t>imagination</a:t>
            </a:r>
            <a:r>
              <a:rPr lang="en-GB" sz="1800" dirty="0" smtClean="0">
                <a:latin typeface="Times New Roman" pitchFamily="18" charset="0"/>
                <a:cs typeface="Times New Roman" pitchFamily="18" charset="0"/>
              </a:rPr>
              <a:t> has no wings’’. Mohammed Ali</a:t>
            </a:r>
          </a:p>
          <a:p>
            <a:pPr>
              <a:buNone/>
            </a:pP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Intellectual freedom </a:t>
            </a:r>
            <a:r>
              <a:rPr lang="en-GB" sz="1800" dirty="0" smtClean="0">
                <a:latin typeface="Times New Roman" pitchFamily="18" charset="0"/>
                <a:cs typeface="Times New Roman" pitchFamily="18" charset="0"/>
              </a:rPr>
              <a:t>is the right of every individual to both seek and receive </a:t>
            </a:r>
            <a:r>
              <a:rPr lang="en-GB" sz="1800" b="1" dirty="0" smtClean="0">
                <a:latin typeface="Times New Roman" pitchFamily="18" charset="0"/>
                <a:cs typeface="Times New Roman" pitchFamily="18" charset="0"/>
              </a:rPr>
              <a:t>information</a:t>
            </a:r>
            <a:r>
              <a:rPr lang="en-GB" sz="1800" dirty="0" smtClean="0">
                <a:latin typeface="Times New Roman" pitchFamily="18" charset="0"/>
                <a:cs typeface="Times New Roman" pitchFamily="18" charset="0"/>
              </a:rPr>
              <a:t> from all points of view without restriction. It provides for free access of all </a:t>
            </a:r>
            <a:r>
              <a:rPr lang="en-GB" sz="1800" b="1" dirty="0" smtClean="0">
                <a:latin typeface="Times New Roman" pitchFamily="18" charset="0"/>
                <a:cs typeface="Times New Roman" pitchFamily="18" charset="0"/>
              </a:rPr>
              <a:t>expressions of ideas </a:t>
            </a:r>
            <a:r>
              <a:rPr lang="en-GB" sz="1800" dirty="0" smtClean="0">
                <a:latin typeface="Times New Roman" pitchFamily="18" charset="0"/>
                <a:cs typeface="Times New Roman" pitchFamily="18" charset="0"/>
              </a:rPr>
              <a:t>through which any and all sides of a question, cause or movement may be explored.’’ American Library Association</a:t>
            </a:r>
          </a:p>
          <a:p>
            <a:pPr>
              <a:buNone/>
            </a:pP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Philosophy</a:t>
            </a:r>
            <a:r>
              <a:rPr lang="en-GB" sz="1800" dirty="0" smtClean="0">
                <a:latin typeface="Times New Roman" pitchFamily="18" charset="0"/>
                <a:cs typeface="Times New Roman" pitchFamily="18" charset="0"/>
              </a:rPr>
              <a:t> means </a:t>
            </a:r>
            <a:r>
              <a:rPr lang="en-GB" sz="1800" b="1" dirty="0" smtClean="0">
                <a:latin typeface="Times New Roman" pitchFamily="18" charset="0"/>
                <a:cs typeface="Times New Roman" pitchFamily="18" charset="0"/>
              </a:rPr>
              <a:t>the complete liberty of the mind</a:t>
            </a:r>
            <a:r>
              <a:rPr lang="en-GB" sz="1800" dirty="0" smtClean="0">
                <a:latin typeface="Times New Roman" pitchFamily="18" charset="0"/>
                <a:cs typeface="Times New Roman" pitchFamily="18" charset="0"/>
              </a:rPr>
              <a:t>, and therefore independence of all social, political or religious prejudice... It loves one thing only... </a:t>
            </a:r>
            <a:r>
              <a:rPr lang="en-GB" sz="1800" b="1" dirty="0" smtClean="0">
                <a:latin typeface="Times New Roman" pitchFamily="18" charset="0"/>
                <a:cs typeface="Times New Roman" pitchFamily="18" charset="0"/>
              </a:rPr>
              <a:t>truth</a:t>
            </a:r>
            <a:r>
              <a:rPr lang="en-GB" sz="1800" dirty="0" smtClean="0">
                <a:latin typeface="Times New Roman" pitchFamily="18" charset="0"/>
                <a:cs typeface="Times New Roman" pitchFamily="18" charset="0"/>
              </a:rPr>
              <a:t>.’’ Henry Fredric </a:t>
            </a:r>
            <a:r>
              <a:rPr lang="en-GB" sz="1800" dirty="0" err="1" smtClean="0">
                <a:latin typeface="Times New Roman" pitchFamily="18" charset="0"/>
                <a:cs typeface="Times New Roman" pitchFamily="18" charset="0"/>
              </a:rPr>
              <a:t>Amiel</a:t>
            </a:r>
            <a:endParaRPr lang="en-GB" sz="1800" dirty="0" smtClean="0">
              <a:latin typeface="Times New Roman" pitchFamily="18" charset="0"/>
              <a:cs typeface="Times New Roman" pitchFamily="18" charset="0"/>
            </a:endParaRPr>
          </a:p>
          <a:p>
            <a:pPr>
              <a:buNone/>
            </a:pPr>
            <a:endParaRPr lang="en-GB" sz="1800" dirty="0" smtClean="0">
              <a:latin typeface="Times New Roman" pitchFamily="18" charset="0"/>
              <a:cs typeface="Times New Roman" pitchFamily="18" charset="0"/>
            </a:endParaRPr>
          </a:p>
          <a:p>
            <a:pPr>
              <a:buNone/>
            </a:pPr>
            <a:endParaRPr lang="en-GB" dirty="0">
              <a:latin typeface="Times New Roman" pitchFamily="18" charset="0"/>
              <a:cs typeface="Times New Roman" pitchFamily="18" charset="0"/>
            </a:endParaRPr>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800" dirty="0" smtClean="0"/>
              <a:t>English Thought and Culture</a:t>
            </a:r>
            <a:endParaRPr lang="en-GB" sz="1800" dirty="0"/>
          </a:p>
        </p:txBody>
      </p:sp>
      <p:sp>
        <p:nvSpPr>
          <p:cNvPr id="3" name="Content Placeholder 2"/>
          <p:cNvSpPr>
            <a:spLocks noGrp="1"/>
          </p:cNvSpPr>
          <p:nvPr>
            <p:ph idx="1"/>
          </p:nvPr>
        </p:nvSpPr>
        <p:spPr/>
        <p:txBody>
          <a:bodyPr>
            <a:normAutofit/>
          </a:bodyPr>
          <a:lstStyle/>
          <a:p>
            <a:pPr>
              <a:buNone/>
            </a:pPr>
            <a:r>
              <a:rPr lang="en-GB" sz="1800" dirty="0" smtClean="0"/>
              <a:t> </a:t>
            </a:r>
            <a:r>
              <a:rPr lang="en-GB" sz="1800" dirty="0" smtClean="0">
                <a:latin typeface="Times New Roman" pitchFamily="18" charset="0"/>
                <a:cs typeface="Times New Roman" pitchFamily="18" charset="0"/>
              </a:rPr>
              <a:t>‘‘</a:t>
            </a:r>
            <a:r>
              <a:rPr lang="en-GB" sz="1800" b="1" dirty="0" smtClean="0">
                <a:latin typeface="Times New Roman" pitchFamily="18" charset="0"/>
                <a:cs typeface="Times New Roman" pitchFamily="18" charset="0"/>
              </a:rPr>
              <a:t>Imagination</a:t>
            </a:r>
            <a:r>
              <a:rPr lang="en-GB" sz="1800" dirty="0" smtClean="0">
                <a:latin typeface="Times New Roman" pitchFamily="18" charset="0"/>
                <a:cs typeface="Times New Roman" pitchFamily="18" charset="0"/>
              </a:rPr>
              <a:t> was given to man to compensate him for what he is not; a sense of </a:t>
            </a:r>
            <a:r>
              <a:rPr lang="en-GB" sz="1800" dirty="0" err="1" smtClean="0">
                <a:latin typeface="Times New Roman" pitchFamily="18" charset="0"/>
                <a:cs typeface="Times New Roman" pitchFamily="18" charset="0"/>
              </a:rPr>
              <a:t>humor</a:t>
            </a:r>
            <a:r>
              <a:rPr lang="en-GB" sz="1800" dirty="0" smtClean="0">
                <a:latin typeface="Times New Roman" pitchFamily="18" charset="0"/>
                <a:cs typeface="Times New Roman" pitchFamily="18" charset="0"/>
              </a:rPr>
              <a:t> to console him for what he is.’’ Sir Francis Bacon</a:t>
            </a:r>
          </a:p>
          <a:p>
            <a:pPr>
              <a:buNone/>
            </a:pPr>
            <a:r>
              <a:rPr lang="en-GB" sz="1800" dirty="0" smtClean="0">
                <a:latin typeface="Times New Roman" pitchFamily="18" charset="0"/>
                <a:cs typeface="Times New Roman" pitchFamily="18" charset="0"/>
              </a:rPr>
              <a:t> ‘‘The empires of the future are the empires of the mind.’’ Winston Churchill </a:t>
            </a:r>
          </a:p>
          <a:p>
            <a:pPr>
              <a:buNone/>
            </a:pPr>
            <a:r>
              <a:rPr lang="en-GB" sz="1800" dirty="0" smtClean="0">
                <a:latin typeface="Times New Roman" pitchFamily="18" charset="0"/>
                <a:cs typeface="Times New Roman" pitchFamily="18" charset="0"/>
              </a:rPr>
              <a:t> ‘‘I know of but one freedom and that is the freedom of the mind.’’ Antoine de Saint-Exupery</a:t>
            </a:r>
          </a:p>
          <a:p>
            <a:pPr>
              <a:buNone/>
            </a:pPr>
            <a:endParaRPr lang="en-GB" sz="1800" dirty="0" smtClean="0">
              <a:latin typeface="Times New Roman" pitchFamily="18" charset="0"/>
              <a:cs typeface="Times New Roman" pitchFamily="18" charset="0"/>
            </a:endParaRPr>
          </a:p>
          <a:p>
            <a:pPr algn="just">
              <a:buNone/>
            </a:pP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Culture: </a:t>
            </a:r>
          </a:p>
          <a:p>
            <a:pPr algn="just">
              <a:buNone/>
            </a:pPr>
            <a:r>
              <a:rPr lang="en-GB" sz="1800" dirty="0" smtClean="0">
                <a:latin typeface="Times New Roman" pitchFamily="18" charset="0"/>
                <a:cs typeface="Times New Roman" pitchFamily="18" charset="0"/>
              </a:rPr>
              <a:t>Broadly defined, culture encompasses ‘knowledge’, customs, habits, art, belief systems (religion, etc). The concept has been widely defined, and below are some of the definitions:</a:t>
            </a:r>
          </a:p>
          <a:p>
            <a:pPr>
              <a:buNone/>
            </a:pPr>
            <a:r>
              <a:rPr lang="en-GB" sz="1800" b="1" dirty="0" smtClean="0">
                <a:latin typeface="Times New Roman" pitchFamily="18" charset="0"/>
                <a:cs typeface="Times New Roman" pitchFamily="18" charset="0"/>
              </a:rPr>
              <a:t>	</a:t>
            </a:r>
            <a:r>
              <a:rPr lang="en-GB" sz="1800" dirty="0" smtClean="0">
                <a:latin typeface="Times New Roman" pitchFamily="18" charset="0"/>
                <a:cs typeface="Times New Roman" pitchFamily="18" charset="0"/>
              </a:rPr>
              <a:t>‘‘Culture ... is that complex whole which includes </a:t>
            </a:r>
            <a:r>
              <a:rPr lang="en-GB" sz="1800" b="1" dirty="0" smtClean="0">
                <a:latin typeface="Times New Roman" pitchFamily="18" charset="0"/>
                <a:cs typeface="Times New Roman" pitchFamily="18" charset="0"/>
              </a:rPr>
              <a:t>knowledge</a:t>
            </a: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belief</a:t>
            </a: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art</a:t>
            </a: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law</a:t>
            </a: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morals</a:t>
            </a: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custom</a:t>
            </a:r>
            <a:r>
              <a:rPr lang="en-GB" sz="1800" dirty="0" smtClean="0">
                <a:latin typeface="Times New Roman" pitchFamily="18" charset="0"/>
                <a:cs typeface="Times New Roman" pitchFamily="18" charset="0"/>
              </a:rPr>
              <a:t>, and any other capabilities and habits acquired by man as a member of society. </a:t>
            </a:r>
            <a:r>
              <a:rPr lang="en-GB" sz="1800" i="1" dirty="0" smtClean="0">
                <a:latin typeface="Times New Roman" pitchFamily="18" charset="0"/>
                <a:cs typeface="Times New Roman" pitchFamily="18" charset="0"/>
              </a:rPr>
              <a:t>Edward </a:t>
            </a:r>
            <a:r>
              <a:rPr lang="en-GB" sz="1800" i="1" dirty="0" err="1" smtClean="0">
                <a:latin typeface="Times New Roman" pitchFamily="18" charset="0"/>
                <a:cs typeface="Times New Roman" pitchFamily="18" charset="0"/>
              </a:rPr>
              <a:t>Tylor</a:t>
            </a:r>
            <a:r>
              <a:rPr lang="en-GB" sz="1800" i="1" dirty="0" smtClean="0">
                <a:latin typeface="Times New Roman" pitchFamily="18" charset="0"/>
                <a:cs typeface="Times New Roman" pitchFamily="18" charset="0"/>
              </a:rPr>
              <a:t> (1871)</a:t>
            </a:r>
            <a:endParaRPr lang="en-GB" sz="1800" dirty="0" smtClean="0">
              <a:latin typeface="Times New Roman" pitchFamily="18" charset="0"/>
              <a:cs typeface="Times New Roman" pitchFamily="18" charset="0"/>
            </a:endParaRPr>
          </a:p>
          <a:p>
            <a:pPr>
              <a:buNone/>
            </a:pPr>
            <a:endParaRPr lang="en-GB" sz="1800" dirty="0"/>
          </a:p>
        </p:txBody>
      </p:sp>
    </p:spTree>
  </p:cSld>
  <p:clrMapOvr>
    <a:masterClrMapping/>
  </p:clrMapOvr>
  <p:transition>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800" dirty="0" smtClean="0"/>
              <a:t>English Thought and Culture</a:t>
            </a:r>
            <a:endParaRPr lang="en-GB" sz="1800" dirty="0"/>
          </a:p>
        </p:txBody>
      </p:sp>
      <p:sp>
        <p:nvSpPr>
          <p:cNvPr id="3" name="Content Placeholder 2"/>
          <p:cNvSpPr>
            <a:spLocks noGrp="1"/>
          </p:cNvSpPr>
          <p:nvPr>
            <p:ph idx="1"/>
          </p:nvPr>
        </p:nvSpPr>
        <p:spPr/>
        <p:txBody>
          <a:bodyPr>
            <a:normAutofit/>
          </a:bodyPr>
          <a:lstStyle/>
          <a:p>
            <a:pPr>
              <a:buNone/>
            </a:pPr>
            <a:r>
              <a:rPr lang="en-GB" sz="1800" dirty="0" smtClean="0">
                <a:latin typeface="Times New Roman" pitchFamily="18" charset="0"/>
                <a:cs typeface="Times New Roman" pitchFamily="18" charset="0"/>
              </a:rPr>
              <a:t> ‘‘What really binds men together is their culture, -- </a:t>
            </a:r>
            <a:r>
              <a:rPr lang="en-GB" sz="1800" b="1" dirty="0" smtClean="0">
                <a:latin typeface="Times New Roman" pitchFamily="18" charset="0"/>
                <a:cs typeface="Times New Roman" pitchFamily="18" charset="0"/>
              </a:rPr>
              <a:t>the ideas and the standards they have in common</a:t>
            </a:r>
            <a:r>
              <a:rPr lang="en-GB" sz="1800" dirty="0" smtClean="0">
                <a:latin typeface="Times New Roman" pitchFamily="18" charset="0"/>
                <a:cs typeface="Times New Roman" pitchFamily="18" charset="0"/>
              </a:rPr>
              <a:t>.’’ </a:t>
            </a:r>
            <a:r>
              <a:rPr lang="en-GB" sz="1800" i="1" dirty="0" smtClean="0">
                <a:latin typeface="Times New Roman" pitchFamily="18" charset="0"/>
                <a:cs typeface="Times New Roman" pitchFamily="18" charset="0"/>
              </a:rPr>
              <a:t>Ruth Benedict (1934)</a:t>
            </a:r>
            <a:endParaRPr lang="en-GB" sz="1800" dirty="0">
              <a:latin typeface="Times New Roman" pitchFamily="18" charset="0"/>
              <a:cs typeface="Times New Roman" pitchFamily="18" charset="0"/>
            </a:endParaRPr>
          </a:p>
        </p:txBody>
      </p:sp>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dirty="0" smtClean="0"/>
              <a:t> 3. Origins of thought and culture</a:t>
            </a:r>
            <a:endParaRPr lang="en-GB" sz="2800" dirty="0"/>
          </a:p>
        </p:txBody>
      </p:sp>
      <p:sp>
        <p:nvSpPr>
          <p:cNvPr id="3" name="Content Placeholder 2"/>
          <p:cNvSpPr>
            <a:spLocks noGrp="1"/>
          </p:cNvSpPr>
          <p:nvPr>
            <p:ph idx="1"/>
          </p:nvPr>
        </p:nvSpPr>
        <p:spPr/>
        <p:txBody>
          <a:bodyPr>
            <a:normAutofit fontScale="92500" lnSpcReduction="10000"/>
          </a:bodyPr>
          <a:lstStyle/>
          <a:p>
            <a:pPr>
              <a:buNone/>
            </a:pPr>
            <a:r>
              <a:rPr lang="en-GB" sz="1800" dirty="0" smtClean="0">
                <a:latin typeface="Times New Roman" pitchFamily="18" charset="0"/>
                <a:cs typeface="Times New Roman" pitchFamily="18" charset="0"/>
              </a:rPr>
              <a:t>In order to trace how both thought and culture came into being and developed into their present form, we need to look at two key concepts related to philosophy and the evolution of human thought: </a:t>
            </a:r>
            <a:r>
              <a:rPr lang="en-GB" sz="1800" u="sng" dirty="0" smtClean="0">
                <a:latin typeface="Times New Roman" pitchFamily="18" charset="0"/>
                <a:cs typeface="Times New Roman" pitchFamily="18" charset="0"/>
              </a:rPr>
              <a:t>Ontology</a:t>
            </a:r>
            <a:r>
              <a:rPr lang="en-GB" sz="1800" dirty="0" smtClean="0">
                <a:latin typeface="Times New Roman" pitchFamily="18" charset="0"/>
                <a:cs typeface="Times New Roman" pitchFamily="18" charset="0"/>
              </a:rPr>
              <a:t> and </a:t>
            </a:r>
            <a:r>
              <a:rPr lang="en-GB" sz="1800" u="sng" dirty="0" smtClean="0">
                <a:latin typeface="Times New Roman" pitchFamily="18" charset="0"/>
                <a:cs typeface="Times New Roman" pitchFamily="18" charset="0"/>
              </a:rPr>
              <a:t>Epistemology</a:t>
            </a:r>
            <a:r>
              <a:rPr lang="en-GB" sz="1800" dirty="0" smtClean="0">
                <a:latin typeface="Times New Roman" pitchFamily="18" charset="0"/>
                <a:cs typeface="Times New Roman" pitchFamily="18" charset="0"/>
              </a:rPr>
              <a:t>.</a:t>
            </a:r>
          </a:p>
          <a:p>
            <a:pPr>
              <a:buNone/>
            </a:pPr>
            <a:r>
              <a:rPr lang="en-GB" sz="1800" dirty="0" smtClean="0">
                <a:latin typeface="Times New Roman" pitchFamily="18" charset="0"/>
                <a:cs typeface="Times New Roman" pitchFamily="18" charset="0"/>
              </a:rPr>
              <a:t>● Ontology:</a:t>
            </a:r>
          </a:p>
          <a:p>
            <a:pPr>
              <a:buNone/>
            </a:pPr>
            <a:r>
              <a:rPr lang="en-GB" sz="1800" dirty="0" smtClean="0">
                <a:latin typeface="Times New Roman" pitchFamily="18" charset="0"/>
                <a:cs typeface="Times New Roman" pitchFamily="18" charset="0"/>
              </a:rPr>
              <a:t>	It is ‘‘the branch of metaphysics (philosophy concerning the overall nature of what things are) concerned with identifying, in the most general terms, the kinds of things that actually exist.  In other words, </a:t>
            </a:r>
            <a:r>
              <a:rPr lang="en-GB" sz="1800" b="1" dirty="0" smtClean="0">
                <a:latin typeface="Times New Roman" pitchFamily="18" charset="0"/>
                <a:cs typeface="Times New Roman" pitchFamily="18" charset="0"/>
              </a:rPr>
              <a:t>what is existence? What is the nature of existence?</a:t>
            </a:r>
            <a:r>
              <a:rPr lang="en-GB" sz="1800" dirty="0" smtClean="0">
                <a:latin typeface="Times New Roman" pitchFamily="18" charset="0"/>
                <a:cs typeface="Times New Roman" pitchFamily="18" charset="0"/>
              </a:rPr>
              <a:t>  When we ask deep questions about "what is the nature of the universe?" or "</a:t>
            </a:r>
            <a:r>
              <a:rPr lang="en-GB" sz="1800" b="1" dirty="0" smtClean="0">
                <a:latin typeface="Times New Roman" pitchFamily="18" charset="0"/>
                <a:cs typeface="Times New Roman" pitchFamily="18" charset="0"/>
              </a:rPr>
              <a:t>Is there a god?</a:t>
            </a:r>
            <a:r>
              <a:rPr lang="en-GB" sz="1800" dirty="0" smtClean="0">
                <a:latin typeface="Times New Roman" pitchFamily="18" charset="0"/>
                <a:cs typeface="Times New Roman" pitchFamily="18" charset="0"/>
              </a:rPr>
              <a:t>" or "</a:t>
            </a:r>
            <a:r>
              <a:rPr lang="en-GB" sz="1800" b="1" dirty="0" smtClean="0">
                <a:latin typeface="Times New Roman" pitchFamily="18" charset="0"/>
                <a:cs typeface="Times New Roman" pitchFamily="18" charset="0"/>
              </a:rPr>
              <a:t>What happens to us when we die?" </a:t>
            </a:r>
            <a:r>
              <a:rPr lang="en-GB" sz="1800" dirty="0" smtClean="0">
                <a:latin typeface="Times New Roman" pitchFamily="18" charset="0"/>
                <a:cs typeface="Times New Roman" pitchFamily="18" charset="0"/>
              </a:rPr>
              <a:t>or "</a:t>
            </a:r>
            <a:r>
              <a:rPr lang="en-GB" sz="1800" b="1" dirty="0" smtClean="0">
                <a:latin typeface="Times New Roman" pitchFamily="18" charset="0"/>
                <a:cs typeface="Times New Roman" pitchFamily="18" charset="0"/>
              </a:rPr>
              <a:t>What principles govern the properties of matter?" </a:t>
            </a:r>
            <a:r>
              <a:rPr lang="en-GB" sz="1800" dirty="0" smtClean="0">
                <a:latin typeface="Times New Roman" pitchFamily="18" charset="0"/>
                <a:cs typeface="Times New Roman" pitchFamily="18" charset="0"/>
              </a:rPr>
              <a:t>we are asking inherently ontological questions’’. </a:t>
            </a:r>
          </a:p>
          <a:p>
            <a:pPr>
              <a:buNone/>
            </a:pPr>
            <a:r>
              <a:rPr lang="en-GB" sz="1800" dirty="0" smtClean="0">
                <a:solidFill>
                  <a:schemeClr val="accent4"/>
                </a:solidFill>
                <a:latin typeface="Times New Roman" pitchFamily="18" charset="0"/>
                <a:cs typeface="Times New Roman" pitchFamily="18" charset="0"/>
              </a:rPr>
              <a:t> </a:t>
            </a:r>
          </a:p>
          <a:p>
            <a:pPr>
              <a:buNone/>
            </a:pPr>
            <a:r>
              <a:rPr lang="en-GB" sz="1800" i="1" dirty="0" smtClean="0">
                <a:latin typeface="Times New Roman" pitchFamily="18" charset="0"/>
                <a:cs typeface="Times New Roman" pitchFamily="18" charset="0"/>
              </a:rPr>
              <a:t>●</a:t>
            </a:r>
            <a:r>
              <a:rPr lang="en-GB" sz="1800" dirty="0" smtClean="0">
                <a:latin typeface="Times New Roman" pitchFamily="18" charset="0"/>
                <a:cs typeface="Times New Roman" pitchFamily="18" charset="0"/>
              </a:rPr>
              <a:t>Epistemology: </a:t>
            </a:r>
          </a:p>
          <a:p>
            <a:pPr>
              <a:buNone/>
            </a:pPr>
            <a:r>
              <a:rPr lang="en-GB" sz="1800" dirty="0" smtClean="0">
                <a:latin typeface="Times New Roman" pitchFamily="18" charset="0"/>
                <a:cs typeface="Times New Roman" pitchFamily="18" charset="0"/>
              </a:rPr>
              <a:t>	It is ‘‘the branch of philosophy concerned with </a:t>
            </a:r>
            <a:r>
              <a:rPr lang="en-GB" sz="1800" b="1" dirty="0" smtClean="0">
                <a:latin typeface="Times New Roman" pitchFamily="18" charset="0"/>
                <a:cs typeface="Times New Roman" pitchFamily="18" charset="0"/>
              </a:rPr>
              <a:t>the nature of knowledge </a:t>
            </a:r>
            <a:r>
              <a:rPr lang="en-GB" sz="1800" dirty="0" smtClean="0">
                <a:latin typeface="Times New Roman" pitchFamily="18" charset="0"/>
                <a:cs typeface="Times New Roman" pitchFamily="18" charset="0"/>
              </a:rPr>
              <a:t>itself, its </a:t>
            </a:r>
            <a:r>
              <a:rPr lang="en-GB" sz="1800" b="1" dirty="0" smtClean="0">
                <a:latin typeface="Times New Roman" pitchFamily="18" charset="0"/>
                <a:cs typeface="Times New Roman" pitchFamily="18" charset="0"/>
              </a:rPr>
              <a:t>possibility</a:t>
            </a:r>
            <a:r>
              <a:rPr lang="en-GB" sz="1800" dirty="0" smtClean="0">
                <a:latin typeface="Times New Roman" pitchFamily="18" charset="0"/>
                <a:cs typeface="Times New Roman" pitchFamily="18" charset="0"/>
              </a:rPr>
              <a:t>, scope, and  general basis.  How do we go about </a:t>
            </a:r>
            <a:r>
              <a:rPr lang="en-GB" sz="1800" b="1" i="1" dirty="0" smtClean="0">
                <a:latin typeface="Times New Roman" pitchFamily="18" charset="0"/>
                <a:cs typeface="Times New Roman" pitchFamily="18" charset="0"/>
              </a:rPr>
              <a:t>knowing </a:t>
            </a:r>
            <a:r>
              <a:rPr lang="en-GB" sz="1800" b="1" dirty="0" smtClean="0">
                <a:latin typeface="Times New Roman" pitchFamily="18" charset="0"/>
                <a:cs typeface="Times New Roman" pitchFamily="18" charset="0"/>
              </a:rPr>
              <a:t>things</a:t>
            </a:r>
            <a:r>
              <a:rPr lang="en-GB" sz="1800" dirty="0" smtClean="0">
                <a:latin typeface="Times New Roman" pitchFamily="18" charset="0"/>
                <a:cs typeface="Times New Roman" pitchFamily="18" charset="0"/>
              </a:rPr>
              <a:t>?  When we ask "How do we go  about knowing what is true and false?" or "</a:t>
            </a:r>
            <a:r>
              <a:rPr lang="en-GB" sz="1800" b="1" dirty="0" smtClean="0">
                <a:latin typeface="Times New Roman" pitchFamily="18" charset="0"/>
                <a:cs typeface="Times New Roman" pitchFamily="18" charset="0"/>
              </a:rPr>
              <a:t>How can we be confident when we have located 'truth'?</a:t>
            </a: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What are the systematic ways we can determine when something is good or bad</a:t>
            </a:r>
            <a:r>
              <a:rPr lang="en-GB" sz="1800" dirty="0" smtClean="0">
                <a:latin typeface="Times New Roman" pitchFamily="18" charset="0"/>
                <a:cs typeface="Times New Roman" pitchFamily="18" charset="0"/>
              </a:rPr>
              <a:t>?’’  </a:t>
            </a:r>
            <a:r>
              <a:rPr lang="en-GB" sz="1800" dirty="0" smtClean="0"/>
              <a:t> </a:t>
            </a:r>
          </a:p>
          <a:p>
            <a:pPr algn="just">
              <a:buNone/>
            </a:pPr>
            <a:endParaRPr lang="en-GB" sz="1800" dirty="0" smtClean="0"/>
          </a:p>
        </p:txBody>
      </p:sp>
    </p:spTree>
  </p:cSld>
  <p:clrMapOvr>
    <a:masterClrMapping/>
  </p:clrMapOvr>
  <p:transition>
    <p:wipe di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1800" dirty="0" smtClean="0"/>
              <a:t>English Thought and Culture</a:t>
            </a:r>
            <a:endParaRPr lang="en-GB" sz="1800" dirty="0"/>
          </a:p>
        </p:txBody>
      </p:sp>
      <p:sp>
        <p:nvSpPr>
          <p:cNvPr id="3" name="Content Placeholder 2"/>
          <p:cNvSpPr>
            <a:spLocks noGrp="1"/>
          </p:cNvSpPr>
          <p:nvPr>
            <p:ph idx="1"/>
          </p:nvPr>
        </p:nvSpPr>
        <p:spPr/>
        <p:txBody>
          <a:bodyPr>
            <a:normAutofit/>
          </a:bodyPr>
          <a:lstStyle/>
          <a:p>
            <a:pPr>
              <a:buNone/>
            </a:pPr>
            <a:r>
              <a:rPr lang="en-GB" sz="1800" b="1" dirty="0" smtClean="0"/>
              <a:t> </a:t>
            </a: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The Plato/Aristotle Divide</a:t>
            </a:r>
            <a:r>
              <a:rPr lang="en-GB" sz="1800" dirty="0" smtClean="0">
                <a:latin typeface="Times New Roman" pitchFamily="18" charset="0"/>
                <a:cs typeface="Times New Roman" pitchFamily="18" charset="0"/>
              </a:rPr>
              <a:t>: </a:t>
            </a:r>
          </a:p>
          <a:p>
            <a:pPr>
              <a:buNone/>
            </a:pPr>
            <a:r>
              <a:rPr lang="en-GB" sz="1800" dirty="0" smtClean="0">
                <a:latin typeface="Times New Roman" pitchFamily="18" charset="0"/>
                <a:cs typeface="Times New Roman" pitchFamily="18" charset="0"/>
              </a:rPr>
              <a:t>	Plato (428 BC-328BC) and Aristotle (384BC-322BC) differed sharply on how they viewed </a:t>
            </a:r>
            <a:r>
              <a:rPr lang="en-GB" sz="1800" b="1" dirty="0" smtClean="0">
                <a:latin typeface="Times New Roman" pitchFamily="18" charset="0"/>
                <a:cs typeface="Times New Roman" pitchFamily="18" charset="0"/>
              </a:rPr>
              <a:t>the nature of being </a:t>
            </a:r>
            <a:r>
              <a:rPr lang="en-GB" sz="1800" dirty="0" smtClean="0">
                <a:latin typeface="Times New Roman" pitchFamily="18" charset="0"/>
                <a:cs typeface="Times New Roman" pitchFamily="18" charset="0"/>
              </a:rPr>
              <a:t>and how they regarded ‘‘Truth’’ and our </a:t>
            </a:r>
            <a:r>
              <a:rPr lang="en-GB" sz="1800" b="1" dirty="0" smtClean="0">
                <a:latin typeface="Times New Roman" pitchFamily="18" charset="0"/>
                <a:cs typeface="Times New Roman" pitchFamily="18" charset="0"/>
              </a:rPr>
              <a:t>knowledge</a:t>
            </a:r>
            <a:r>
              <a:rPr lang="en-GB" sz="1800" dirty="0" smtClean="0">
                <a:latin typeface="Times New Roman" pitchFamily="18" charset="0"/>
                <a:cs typeface="Times New Roman" pitchFamily="18" charset="0"/>
              </a:rPr>
              <a:t> about the world, etc.</a:t>
            </a:r>
          </a:p>
          <a:p>
            <a:pPr>
              <a:buNone/>
            </a:pPr>
            <a:r>
              <a:rPr lang="en-GB" sz="1800" dirty="0" smtClean="0">
                <a:latin typeface="Times New Roman" pitchFamily="18" charset="0"/>
                <a:cs typeface="Times New Roman" pitchFamily="18" charset="0"/>
              </a:rPr>
              <a:t>■ </a:t>
            </a:r>
            <a:r>
              <a:rPr lang="en-GB" sz="1800" b="1" dirty="0" smtClean="0">
                <a:latin typeface="Times New Roman" pitchFamily="18" charset="0"/>
                <a:cs typeface="Times New Roman" pitchFamily="18" charset="0"/>
              </a:rPr>
              <a:t>Platonic Idealism:</a:t>
            </a:r>
          </a:p>
          <a:p>
            <a:pPr>
              <a:buNone/>
            </a:pPr>
            <a:r>
              <a:rPr lang="en-GB" sz="1800" dirty="0" smtClean="0">
                <a:latin typeface="Times New Roman" pitchFamily="18" charset="0"/>
                <a:cs typeface="Times New Roman" pitchFamily="18" charset="0"/>
              </a:rPr>
              <a:t>It is based on the following:</a:t>
            </a:r>
          </a:p>
          <a:p>
            <a:pPr>
              <a:buNone/>
            </a:pPr>
            <a:r>
              <a:rPr lang="en-GB" sz="1800" dirty="0" smtClean="0">
                <a:latin typeface="Times New Roman" pitchFamily="18" charset="0"/>
                <a:cs typeface="Times New Roman" pitchFamily="18" charset="0"/>
              </a:rPr>
              <a:t>	▫ "Truth" lays in an abstract "Ideal".  We can apply the fundamental principles of mathematical proofs to locate to the True form of these transcendent truths or Ideals.</a:t>
            </a:r>
          </a:p>
          <a:p>
            <a:pPr>
              <a:buNone/>
            </a:pPr>
            <a:r>
              <a:rPr lang="en-GB" sz="1800" dirty="0" smtClean="0">
                <a:latin typeface="Times New Roman" pitchFamily="18" charset="0"/>
                <a:cs typeface="Times New Roman" pitchFamily="18" charset="0"/>
              </a:rPr>
              <a:t>	▫ The natural world we perceive through our senses (see, hear, touch etc.) reveals only a fallen, shadow, incomplete versions of this Ideal Truth.</a:t>
            </a:r>
          </a:p>
          <a:p>
            <a:pPr>
              <a:buNone/>
            </a:pPr>
            <a:endParaRPr lang="en-GB" sz="1800" dirty="0" smtClean="0"/>
          </a:p>
          <a:p>
            <a:pPr>
              <a:buNone/>
            </a:pPr>
            <a:r>
              <a:rPr lang="en-GB" sz="1800" b="1" dirty="0" smtClean="0"/>
              <a:t>	</a:t>
            </a:r>
            <a:endParaRPr lang="en-GB" sz="1800" dirty="0"/>
          </a:p>
        </p:txBody>
      </p:sp>
    </p:spTree>
  </p:cSld>
  <p:clrMapOvr>
    <a:masterClrMapping/>
  </p:clrMapOvr>
  <p:transition>
    <p:wipe dir="d"/>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1574</TotalTime>
  <Words>746</Words>
  <Application>Microsoft Office PowerPoint</Application>
  <PresentationFormat>On-screen Show (4:3)</PresentationFormat>
  <Paragraphs>96</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English Thought and Culture </vt:lpstr>
      <vt:lpstr> I. Rationale of the Course </vt:lpstr>
      <vt:lpstr>English Thought and Culture</vt:lpstr>
      <vt:lpstr>English Thought and Culture</vt:lpstr>
      <vt:lpstr>English Thought and Culture</vt:lpstr>
      <vt:lpstr>English Thought and Culture</vt:lpstr>
      <vt:lpstr>English Thought and Culture</vt:lpstr>
      <vt:lpstr> 3. Origins of thought and culture</vt:lpstr>
      <vt:lpstr>English Thought and Culture</vt:lpstr>
      <vt:lpstr> </vt:lpstr>
      <vt:lpstr>English Thought and Culture</vt:lpstr>
      <vt:lpstr>English Thought and Culture</vt:lpstr>
      <vt:lpstr>The Dialectic Approach and Critical Thinking</vt:lpstr>
      <vt:lpstr>Slide 14</vt:lpstr>
      <vt:lpstr>Slide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Thought and Culture</dc:title>
  <dc:creator>chamseddine</dc:creator>
  <cp:lastModifiedBy>chamseddine</cp:lastModifiedBy>
  <cp:revision>21</cp:revision>
  <dcterms:created xsi:type="dcterms:W3CDTF">2013-10-04T14:05:47Z</dcterms:created>
  <dcterms:modified xsi:type="dcterms:W3CDTF">2013-10-05T16:21:03Z</dcterms:modified>
</cp:coreProperties>
</file>