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7"/>
  </p:notesMasterIdLst>
  <p:sldIdLst>
    <p:sldId id="256" r:id="rId2"/>
    <p:sldId id="317" r:id="rId3"/>
    <p:sldId id="257" r:id="rId4"/>
    <p:sldId id="258" r:id="rId5"/>
    <p:sldId id="319" r:id="rId6"/>
    <p:sldId id="320" r:id="rId7"/>
    <p:sldId id="321" r:id="rId8"/>
    <p:sldId id="322" r:id="rId9"/>
    <p:sldId id="323" r:id="rId10"/>
    <p:sldId id="324" r:id="rId11"/>
    <p:sldId id="325" r:id="rId12"/>
    <p:sldId id="326" r:id="rId13"/>
    <p:sldId id="327" r:id="rId14"/>
    <p:sldId id="328" r:id="rId15"/>
    <p:sldId id="329" r:id="rId16"/>
    <p:sldId id="330" r:id="rId17"/>
    <p:sldId id="331" r:id="rId18"/>
    <p:sldId id="332" r:id="rId19"/>
    <p:sldId id="335" r:id="rId20"/>
    <p:sldId id="336" r:id="rId21"/>
    <p:sldId id="337" r:id="rId22"/>
    <p:sldId id="334" r:id="rId23"/>
    <p:sldId id="333" r:id="rId24"/>
    <p:sldId id="366" r:id="rId25"/>
    <p:sldId id="367" r:id="rId26"/>
    <p:sldId id="368" r:id="rId27"/>
    <p:sldId id="338" r:id="rId28"/>
    <p:sldId id="339" r:id="rId29"/>
    <p:sldId id="340" r:id="rId30"/>
    <p:sldId id="341" r:id="rId31"/>
    <p:sldId id="342" r:id="rId32"/>
    <p:sldId id="343" r:id="rId33"/>
    <p:sldId id="344" r:id="rId34"/>
    <p:sldId id="345" r:id="rId35"/>
    <p:sldId id="346" r:id="rId36"/>
    <p:sldId id="347" r:id="rId37"/>
    <p:sldId id="348" r:id="rId38"/>
    <p:sldId id="349" r:id="rId39"/>
    <p:sldId id="350" r:id="rId40"/>
    <p:sldId id="351" r:id="rId41"/>
    <p:sldId id="352" r:id="rId42"/>
    <p:sldId id="353" r:id="rId43"/>
    <p:sldId id="354" r:id="rId44"/>
    <p:sldId id="355" r:id="rId45"/>
    <p:sldId id="356" r:id="rId46"/>
    <p:sldId id="357" r:id="rId47"/>
    <p:sldId id="358" r:id="rId48"/>
    <p:sldId id="359" r:id="rId49"/>
    <p:sldId id="360" r:id="rId50"/>
    <p:sldId id="361" r:id="rId51"/>
    <p:sldId id="362" r:id="rId52"/>
    <p:sldId id="363" r:id="rId53"/>
    <p:sldId id="364" r:id="rId54"/>
    <p:sldId id="365" r:id="rId55"/>
    <p:sldId id="318" r:id="rId56"/>
  </p:sldIdLst>
  <p:sldSz cx="9144000" cy="6858000" type="screen4x3"/>
  <p:notesSz cx="6858000" cy="9144000"/>
  <p:defaultTextStyle>
    <a:defPPr>
      <a:defRPr lang="en-US"/>
    </a:defPPr>
    <a:lvl1pPr algn="r" rtl="1" fontAlgn="base">
      <a:spcBef>
        <a:spcPct val="0"/>
      </a:spcBef>
      <a:spcAft>
        <a:spcPct val="0"/>
      </a:spcAft>
      <a:defRPr kern="1200">
        <a:solidFill>
          <a:schemeClr val="tx1"/>
        </a:solidFill>
        <a:latin typeface="Arial" charset="0"/>
        <a:ea typeface="+mn-ea"/>
        <a:cs typeface="Arial" charset="0"/>
      </a:defRPr>
    </a:lvl1pPr>
    <a:lvl2pPr marL="457200" algn="r" rtl="1" fontAlgn="base">
      <a:spcBef>
        <a:spcPct val="0"/>
      </a:spcBef>
      <a:spcAft>
        <a:spcPct val="0"/>
      </a:spcAft>
      <a:defRPr kern="1200">
        <a:solidFill>
          <a:schemeClr val="tx1"/>
        </a:solidFill>
        <a:latin typeface="Arial" charset="0"/>
        <a:ea typeface="+mn-ea"/>
        <a:cs typeface="Arial" charset="0"/>
      </a:defRPr>
    </a:lvl2pPr>
    <a:lvl3pPr marL="914400" algn="r" rtl="1" fontAlgn="base">
      <a:spcBef>
        <a:spcPct val="0"/>
      </a:spcBef>
      <a:spcAft>
        <a:spcPct val="0"/>
      </a:spcAft>
      <a:defRPr kern="1200">
        <a:solidFill>
          <a:schemeClr val="tx1"/>
        </a:solidFill>
        <a:latin typeface="Arial" charset="0"/>
        <a:ea typeface="+mn-ea"/>
        <a:cs typeface="Arial" charset="0"/>
      </a:defRPr>
    </a:lvl3pPr>
    <a:lvl4pPr marL="1371600" algn="r" rtl="1" fontAlgn="base">
      <a:spcBef>
        <a:spcPct val="0"/>
      </a:spcBef>
      <a:spcAft>
        <a:spcPct val="0"/>
      </a:spcAft>
      <a:defRPr kern="1200">
        <a:solidFill>
          <a:schemeClr val="tx1"/>
        </a:solidFill>
        <a:latin typeface="Arial" charset="0"/>
        <a:ea typeface="+mn-ea"/>
        <a:cs typeface="Arial" charset="0"/>
      </a:defRPr>
    </a:lvl4pPr>
    <a:lvl5pPr marL="1828800" algn="r" rtl="1"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62C7D"/>
  </p:clrMru>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3729" autoAdjust="0"/>
  </p:normalViewPr>
  <p:slideViewPr>
    <p:cSldViewPr>
      <p:cViewPr>
        <p:scale>
          <a:sx n="66" d="100"/>
          <a:sy n="66" d="100"/>
        </p:scale>
        <p:origin x="-1506" y="-15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notesMaster" Target="notesMasters/notesMaster1.xml"/><Relationship Id="rId61"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عنصر نائب للتاريخ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9A007CB-8189-45EB-B377-FB2353E6DAED}" type="datetimeFigureOut">
              <a:rPr lang="en-US" smtClean="0"/>
              <a:pPr/>
              <a:t>12/31/2011</a:t>
            </a:fld>
            <a:endParaRPr lang="en-US"/>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6" name="عنصر نائب للتذييل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عنصر نائب لرقم الشريحة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4BBA5DE-CB44-4B1B-8588-F9AC76827DFD}"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en-US" dirty="0"/>
          </a:p>
        </p:txBody>
      </p:sp>
      <p:sp>
        <p:nvSpPr>
          <p:cNvPr id="4" name="عنصر نائب لرقم الشريحة 3"/>
          <p:cNvSpPr>
            <a:spLocks noGrp="1"/>
          </p:cNvSpPr>
          <p:nvPr>
            <p:ph type="sldNum" sz="quarter" idx="10"/>
          </p:nvPr>
        </p:nvSpPr>
        <p:spPr/>
        <p:txBody>
          <a:bodyPr/>
          <a:lstStyle/>
          <a:p>
            <a:fld id="{24BBA5DE-CB44-4B1B-8588-F9AC76827DFD}" type="slidenum">
              <a:rPr lang="en-US" smtClean="0"/>
              <a:pPr/>
              <a:t>16</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r>
              <a:rPr lang="ar-SA" dirty="0" smtClean="0"/>
              <a:t> </a:t>
            </a:r>
            <a:endParaRPr lang="en-US" dirty="0"/>
          </a:p>
        </p:txBody>
      </p:sp>
      <p:sp>
        <p:nvSpPr>
          <p:cNvPr id="4" name="عنصر نائب لرقم الشريحة 3"/>
          <p:cNvSpPr>
            <a:spLocks noGrp="1"/>
          </p:cNvSpPr>
          <p:nvPr>
            <p:ph type="sldNum" sz="quarter" idx="10"/>
          </p:nvPr>
        </p:nvSpPr>
        <p:spPr/>
        <p:txBody>
          <a:bodyPr/>
          <a:lstStyle/>
          <a:p>
            <a:fld id="{24BBA5DE-CB44-4B1B-8588-F9AC76827DFD}" type="slidenum">
              <a:rPr lang="en-US" smtClean="0"/>
              <a:pPr/>
              <a:t>33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en-US" dirty="0"/>
          </a:p>
        </p:txBody>
      </p:sp>
      <p:sp>
        <p:nvSpPr>
          <p:cNvPr id="4" name="عنصر نائب لرقم الشريحة 3"/>
          <p:cNvSpPr>
            <a:spLocks noGrp="1"/>
          </p:cNvSpPr>
          <p:nvPr>
            <p:ph type="sldNum" sz="quarter" idx="10"/>
          </p:nvPr>
        </p:nvSpPr>
        <p:spPr/>
        <p:txBody>
          <a:bodyPr/>
          <a:lstStyle/>
          <a:p>
            <a:fld id="{24BBA5DE-CB44-4B1B-8588-F9AC76827DFD}" type="slidenum">
              <a:rPr lang="en-US" smtClean="0"/>
              <a:pPr/>
              <a:t>44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4" name="مستطيل 3"/>
          <p:cNvSpPr/>
          <p:nvPr/>
        </p:nvSpPr>
        <p:spPr>
          <a:xfrm flipV="1">
            <a:off x="5410200" y="3810000"/>
            <a:ext cx="3733800" cy="90488"/>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0" fontAlgn="auto">
              <a:spcBef>
                <a:spcPts val="0"/>
              </a:spcBef>
              <a:spcAft>
                <a:spcPts val="0"/>
              </a:spcAft>
              <a:defRPr/>
            </a:pPr>
            <a:endParaRPr lang="en-US" dirty="0"/>
          </a:p>
        </p:txBody>
      </p:sp>
      <p:sp>
        <p:nvSpPr>
          <p:cNvPr id="5" name="مستطيل 4"/>
          <p:cNvSpPr/>
          <p:nvPr/>
        </p:nvSpPr>
        <p:spPr>
          <a:xfrm flipV="1">
            <a:off x="5410200" y="3897313"/>
            <a:ext cx="3733800" cy="19208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0" fontAlgn="auto">
              <a:spcBef>
                <a:spcPts val="0"/>
              </a:spcBef>
              <a:spcAft>
                <a:spcPts val="0"/>
              </a:spcAft>
              <a:defRPr/>
            </a:pPr>
            <a:endParaRPr lang="en-US" dirty="0"/>
          </a:p>
        </p:txBody>
      </p:sp>
      <p:sp>
        <p:nvSpPr>
          <p:cNvPr id="6" name="مستطيل 5"/>
          <p:cNvSpPr/>
          <p:nvPr/>
        </p:nvSpPr>
        <p:spPr>
          <a:xfrm flipV="1">
            <a:off x="5410200" y="4114800"/>
            <a:ext cx="3733800" cy="9525"/>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0" fontAlgn="auto">
              <a:spcBef>
                <a:spcPts val="0"/>
              </a:spcBef>
              <a:spcAft>
                <a:spcPts val="0"/>
              </a:spcAft>
              <a:defRPr/>
            </a:pPr>
            <a:endParaRPr lang="en-US" dirty="0"/>
          </a:p>
        </p:txBody>
      </p:sp>
      <p:sp>
        <p:nvSpPr>
          <p:cNvPr id="7" name="مستطيل 6"/>
          <p:cNvSpPr/>
          <p:nvPr/>
        </p:nvSpPr>
        <p:spPr>
          <a:xfrm flipV="1">
            <a:off x="5410200" y="4164013"/>
            <a:ext cx="1965325" cy="19050"/>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0" fontAlgn="auto">
              <a:spcBef>
                <a:spcPts val="0"/>
              </a:spcBef>
              <a:spcAft>
                <a:spcPts val="0"/>
              </a:spcAft>
              <a:defRPr/>
            </a:pPr>
            <a:endParaRPr lang="en-US" dirty="0"/>
          </a:p>
        </p:txBody>
      </p:sp>
      <p:sp>
        <p:nvSpPr>
          <p:cNvPr id="10" name="مستطيل 9"/>
          <p:cNvSpPr/>
          <p:nvPr/>
        </p:nvSpPr>
        <p:spPr>
          <a:xfrm flipV="1">
            <a:off x="5410200" y="4198938"/>
            <a:ext cx="1965325" cy="9525"/>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0" fontAlgn="auto">
              <a:spcBef>
                <a:spcPts val="0"/>
              </a:spcBef>
              <a:spcAft>
                <a:spcPts val="0"/>
              </a:spcAft>
              <a:defRPr/>
            </a:pPr>
            <a:endParaRPr lang="en-US" dirty="0"/>
          </a:p>
        </p:txBody>
      </p:sp>
      <p:sp useBgFill="1">
        <p:nvSpPr>
          <p:cNvPr id="11" name="مستطيل مستدير الزوايا 10"/>
          <p:cNvSpPr/>
          <p:nvPr/>
        </p:nvSpPr>
        <p:spPr bwMode="white">
          <a:xfrm>
            <a:off x="5410200" y="3962400"/>
            <a:ext cx="3063875" cy="26988"/>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0" fontAlgn="auto">
              <a:spcBef>
                <a:spcPts val="0"/>
              </a:spcBef>
              <a:spcAft>
                <a:spcPts val="0"/>
              </a:spcAft>
              <a:defRPr/>
            </a:pPr>
            <a:endParaRPr lang="en-US" dirty="0"/>
          </a:p>
        </p:txBody>
      </p:sp>
      <p:sp useBgFill="1">
        <p:nvSpPr>
          <p:cNvPr id="12" name="مستطيل مستدير الزوايا 11"/>
          <p:cNvSpPr/>
          <p:nvPr/>
        </p:nvSpPr>
        <p:spPr bwMode="white">
          <a:xfrm>
            <a:off x="7377113" y="4060825"/>
            <a:ext cx="1600200" cy="36513"/>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0" fontAlgn="auto">
              <a:spcBef>
                <a:spcPts val="0"/>
              </a:spcBef>
              <a:spcAft>
                <a:spcPts val="0"/>
              </a:spcAft>
              <a:defRPr/>
            </a:pPr>
            <a:endParaRPr lang="en-US" dirty="0"/>
          </a:p>
        </p:txBody>
      </p:sp>
      <p:sp>
        <p:nvSpPr>
          <p:cNvPr id="13" name="مستطيل 12"/>
          <p:cNvSpPr/>
          <p:nvPr/>
        </p:nvSpPr>
        <p:spPr>
          <a:xfrm>
            <a:off x="0" y="3649663"/>
            <a:ext cx="9144000" cy="24447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0" fontAlgn="auto">
              <a:spcBef>
                <a:spcPts val="0"/>
              </a:spcBef>
              <a:spcAft>
                <a:spcPts val="0"/>
              </a:spcAft>
              <a:defRPr/>
            </a:pPr>
            <a:endParaRPr lang="en-US" dirty="0"/>
          </a:p>
        </p:txBody>
      </p:sp>
      <p:sp>
        <p:nvSpPr>
          <p:cNvPr id="14" name="مستطيل 13"/>
          <p:cNvSpPr/>
          <p:nvPr/>
        </p:nvSpPr>
        <p:spPr>
          <a:xfrm>
            <a:off x="0" y="3675063"/>
            <a:ext cx="9144000" cy="1412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0" fontAlgn="auto">
              <a:spcBef>
                <a:spcPts val="0"/>
              </a:spcBef>
              <a:spcAft>
                <a:spcPts val="0"/>
              </a:spcAft>
              <a:defRPr/>
            </a:pPr>
            <a:endParaRPr lang="en-US" dirty="0"/>
          </a:p>
        </p:txBody>
      </p:sp>
      <p:sp>
        <p:nvSpPr>
          <p:cNvPr id="15" name="مستطيل 14"/>
          <p:cNvSpPr/>
          <p:nvPr/>
        </p:nvSpPr>
        <p:spPr>
          <a:xfrm flipV="1">
            <a:off x="6413500" y="3643313"/>
            <a:ext cx="2730500" cy="247650"/>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0" fontAlgn="auto">
              <a:spcBef>
                <a:spcPts val="0"/>
              </a:spcBef>
              <a:spcAft>
                <a:spcPts val="0"/>
              </a:spcAft>
              <a:defRPr/>
            </a:pPr>
            <a:endParaRPr lang="en-US" dirty="0"/>
          </a:p>
        </p:txBody>
      </p:sp>
      <p:sp>
        <p:nvSpPr>
          <p:cNvPr id="16" name="مستطيل 15"/>
          <p:cNvSpPr/>
          <p:nvPr/>
        </p:nvSpPr>
        <p:spPr>
          <a:xfrm>
            <a:off x="0" y="0"/>
            <a:ext cx="9144000" cy="370205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0" fontAlgn="auto">
              <a:spcBef>
                <a:spcPts val="0"/>
              </a:spcBef>
              <a:spcAft>
                <a:spcPts val="0"/>
              </a:spcAft>
              <a:defRPr/>
            </a:pPr>
            <a:endParaRPr lang="en-US" dirty="0"/>
          </a:p>
        </p:txBody>
      </p:sp>
      <p:sp>
        <p:nvSpPr>
          <p:cNvPr id="8" name="عنوان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lang="ar-SA" smtClean="0"/>
              <a:t>انقر لتحرير نمط العنوان الرئيسي</a:t>
            </a:r>
            <a:endParaRPr lang="en-US"/>
          </a:p>
        </p:txBody>
      </p:sp>
      <p:sp>
        <p:nvSpPr>
          <p:cNvPr id="9" name="عنوان فرعي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ar-SA" smtClean="0"/>
              <a:t>انقر لتحرير نمط العنوان الثانوي الرئيسي</a:t>
            </a:r>
            <a:endParaRPr lang="en-US"/>
          </a:p>
        </p:txBody>
      </p:sp>
      <p:sp>
        <p:nvSpPr>
          <p:cNvPr id="17" name="عنصر نائب للتاريخ 27"/>
          <p:cNvSpPr>
            <a:spLocks noGrp="1"/>
          </p:cNvSpPr>
          <p:nvPr>
            <p:ph type="dt" sz="half" idx="10"/>
          </p:nvPr>
        </p:nvSpPr>
        <p:spPr>
          <a:xfrm>
            <a:off x="6705600" y="4206875"/>
            <a:ext cx="960438" cy="457200"/>
          </a:xfrm>
        </p:spPr>
        <p:txBody>
          <a:bodyPr/>
          <a:lstStyle>
            <a:lvl1pPr>
              <a:defRPr/>
            </a:lvl1pPr>
          </a:lstStyle>
          <a:p>
            <a:pPr>
              <a:defRPr/>
            </a:pPr>
            <a:fld id="{C7D7CFF6-535F-482D-9CE3-38E3B09D8390}" type="datetimeFigureOut">
              <a:rPr lang="en-US"/>
              <a:pPr>
                <a:defRPr/>
              </a:pPr>
              <a:t>12/31/2011</a:t>
            </a:fld>
            <a:endParaRPr lang="en-US" dirty="0"/>
          </a:p>
        </p:txBody>
      </p:sp>
      <p:sp>
        <p:nvSpPr>
          <p:cNvPr id="18" name="عنصر نائب للتذييل 16"/>
          <p:cNvSpPr>
            <a:spLocks noGrp="1"/>
          </p:cNvSpPr>
          <p:nvPr>
            <p:ph type="ftr" sz="quarter" idx="11"/>
          </p:nvPr>
        </p:nvSpPr>
        <p:spPr>
          <a:xfrm>
            <a:off x="5410200" y="4205288"/>
            <a:ext cx="1295400" cy="457200"/>
          </a:xfrm>
        </p:spPr>
        <p:txBody>
          <a:bodyPr/>
          <a:lstStyle>
            <a:lvl1pPr>
              <a:defRPr/>
            </a:lvl1pPr>
          </a:lstStyle>
          <a:p>
            <a:pPr>
              <a:defRPr/>
            </a:pPr>
            <a:endParaRPr lang="en-US"/>
          </a:p>
        </p:txBody>
      </p:sp>
      <p:sp>
        <p:nvSpPr>
          <p:cNvPr id="19" name="عنصر نائب لرقم الشريحة 28"/>
          <p:cNvSpPr>
            <a:spLocks noGrp="1"/>
          </p:cNvSpPr>
          <p:nvPr>
            <p:ph type="sldNum" sz="quarter" idx="12"/>
          </p:nvPr>
        </p:nvSpPr>
        <p:spPr>
          <a:xfrm>
            <a:off x="8320088" y="1588"/>
            <a:ext cx="747712" cy="365125"/>
          </a:xfrm>
        </p:spPr>
        <p:txBody>
          <a:bodyPr/>
          <a:lstStyle>
            <a:lvl1pPr algn="r">
              <a:defRPr sz="1800" smtClean="0">
                <a:solidFill>
                  <a:schemeClr val="bg1"/>
                </a:solidFill>
              </a:defRPr>
            </a:lvl1pPr>
          </a:lstStyle>
          <a:p>
            <a:pPr>
              <a:defRPr/>
            </a:pPr>
            <a:fld id="{B1E1BE0B-49A0-493E-8151-99D9BC4DD091}"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13"/>
          <p:cNvSpPr>
            <a:spLocks noGrp="1"/>
          </p:cNvSpPr>
          <p:nvPr>
            <p:ph type="dt" sz="half" idx="10"/>
          </p:nvPr>
        </p:nvSpPr>
        <p:spPr/>
        <p:txBody>
          <a:bodyPr/>
          <a:lstStyle>
            <a:lvl1pPr>
              <a:defRPr/>
            </a:lvl1pPr>
          </a:lstStyle>
          <a:p>
            <a:pPr>
              <a:defRPr/>
            </a:pPr>
            <a:fld id="{3369E3B8-0945-4A53-8CC5-BFB4AE53475A}" type="datetimeFigureOut">
              <a:rPr lang="en-US"/>
              <a:pPr>
                <a:defRPr/>
              </a:pPr>
              <a:t>12/31/2011</a:t>
            </a:fld>
            <a:endParaRPr lang="en-US" dirty="0"/>
          </a:p>
        </p:txBody>
      </p:sp>
      <p:sp>
        <p:nvSpPr>
          <p:cNvPr id="5" name="عنصر نائب للتذييل 2"/>
          <p:cNvSpPr>
            <a:spLocks noGrp="1"/>
          </p:cNvSpPr>
          <p:nvPr>
            <p:ph type="ftr" sz="quarter" idx="11"/>
          </p:nvPr>
        </p:nvSpPr>
        <p:spPr/>
        <p:txBody>
          <a:bodyPr/>
          <a:lstStyle>
            <a:lvl1pPr>
              <a:defRPr/>
            </a:lvl1pPr>
          </a:lstStyle>
          <a:p>
            <a:pPr>
              <a:defRPr/>
            </a:pPr>
            <a:endParaRPr lang="en-US"/>
          </a:p>
        </p:txBody>
      </p:sp>
      <p:sp>
        <p:nvSpPr>
          <p:cNvPr id="6" name="عنصر نائب لرقم الشريحة 22"/>
          <p:cNvSpPr>
            <a:spLocks noGrp="1"/>
          </p:cNvSpPr>
          <p:nvPr>
            <p:ph type="sldNum" sz="quarter" idx="12"/>
          </p:nvPr>
        </p:nvSpPr>
        <p:spPr/>
        <p:txBody>
          <a:bodyPr/>
          <a:lstStyle>
            <a:lvl1pPr>
              <a:defRPr/>
            </a:lvl1pPr>
          </a:lstStyle>
          <a:p>
            <a:pPr>
              <a:defRPr/>
            </a:pPr>
            <a:fld id="{27FB14EA-6013-4CD5-B063-AA3B4FA83B3B}"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781800" y="1143000"/>
            <a:ext cx="1905000" cy="5486400"/>
          </a:xfrm>
        </p:spPr>
        <p:txBody>
          <a:bodyPr vert="eaVert"/>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a:xfrm>
            <a:off x="457200" y="1143000"/>
            <a:ext cx="6248400" cy="5486400"/>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13"/>
          <p:cNvSpPr>
            <a:spLocks noGrp="1"/>
          </p:cNvSpPr>
          <p:nvPr>
            <p:ph type="dt" sz="half" idx="10"/>
          </p:nvPr>
        </p:nvSpPr>
        <p:spPr/>
        <p:txBody>
          <a:bodyPr/>
          <a:lstStyle>
            <a:lvl1pPr>
              <a:defRPr/>
            </a:lvl1pPr>
          </a:lstStyle>
          <a:p>
            <a:pPr>
              <a:defRPr/>
            </a:pPr>
            <a:fld id="{950B072C-199B-45EC-A210-EBA6890D15F6}" type="datetimeFigureOut">
              <a:rPr lang="en-US"/>
              <a:pPr>
                <a:defRPr/>
              </a:pPr>
              <a:t>12/31/2011</a:t>
            </a:fld>
            <a:endParaRPr lang="en-US" dirty="0"/>
          </a:p>
        </p:txBody>
      </p:sp>
      <p:sp>
        <p:nvSpPr>
          <p:cNvPr id="5" name="عنصر نائب للتذييل 2"/>
          <p:cNvSpPr>
            <a:spLocks noGrp="1"/>
          </p:cNvSpPr>
          <p:nvPr>
            <p:ph type="ftr" sz="quarter" idx="11"/>
          </p:nvPr>
        </p:nvSpPr>
        <p:spPr/>
        <p:txBody>
          <a:bodyPr/>
          <a:lstStyle>
            <a:lvl1pPr>
              <a:defRPr/>
            </a:lvl1pPr>
          </a:lstStyle>
          <a:p>
            <a:pPr>
              <a:defRPr/>
            </a:pPr>
            <a:endParaRPr lang="en-US"/>
          </a:p>
        </p:txBody>
      </p:sp>
      <p:sp>
        <p:nvSpPr>
          <p:cNvPr id="6" name="عنصر نائب لرقم الشريحة 22"/>
          <p:cNvSpPr>
            <a:spLocks noGrp="1"/>
          </p:cNvSpPr>
          <p:nvPr>
            <p:ph type="sldNum" sz="quarter" idx="12"/>
          </p:nvPr>
        </p:nvSpPr>
        <p:spPr/>
        <p:txBody>
          <a:bodyPr/>
          <a:lstStyle>
            <a:lvl1pPr>
              <a:defRPr/>
            </a:lvl1pPr>
          </a:lstStyle>
          <a:p>
            <a:pPr>
              <a:defRPr/>
            </a:pPr>
            <a:fld id="{6C44582E-E012-433B-84E6-2C26288A2AFD}"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13"/>
          <p:cNvSpPr>
            <a:spLocks noGrp="1"/>
          </p:cNvSpPr>
          <p:nvPr>
            <p:ph type="dt" sz="half" idx="10"/>
          </p:nvPr>
        </p:nvSpPr>
        <p:spPr/>
        <p:txBody>
          <a:bodyPr/>
          <a:lstStyle>
            <a:lvl1pPr>
              <a:defRPr/>
            </a:lvl1pPr>
          </a:lstStyle>
          <a:p>
            <a:pPr>
              <a:defRPr/>
            </a:pPr>
            <a:fld id="{24D2271A-0F91-420B-A9F9-B2EF2557B828}" type="datetimeFigureOut">
              <a:rPr lang="en-US"/>
              <a:pPr>
                <a:defRPr/>
              </a:pPr>
              <a:t>12/31/2011</a:t>
            </a:fld>
            <a:endParaRPr lang="en-US" dirty="0"/>
          </a:p>
        </p:txBody>
      </p:sp>
      <p:sp>
        <p:nvSpPr>
          <p:cNvPr id="5" name="عنصر نائب للتذييل 2"/>
          <p:cNvSpPr>
            <a:spLocks noGrp="1"/>
          </p:cNvSpPr>
          <p:nvPr>
            <p:ph type="ftr" sz="quarter" idx="11"/>
          </p:nvPr>
        </p:nvSpPr>
        <p:spPr/>
        <p:txBody>
          <a:bodyPr/>
          <a:lstStyle>
            <a:lvl1pPr>
              <a:defRPr/>
            </a:lvl1pPr>
          </a:lstStyle>
          <a:p>
            <a:pPr>
              <a:defRPr/>
            </a:pPr>
            <a:endParaRPr lang="en-US"/>
          </a:p>
        </p:txBody>
      </p:sp>
      <p:sp>
        <p:nvSpPr>
          <p:cNvPr id="6" name="عنصر نائب لرقم الشريحة 22"/>
          <p:cNvSpPr>
            <a:spLocks noGrp="1"/>
          </p:cNvSpPr>
          <p:nvPr>
            <p:ph type="sldNum" sz="quarter" idx="12"/>
          </p:nvPr>
        </p:nvSpPr>
        <p:spPr/>
        <p:txBody>
          <a:bodyPr/>
          <a:lstStyle>
            <a:lvl1pPr>
              <a:defRPr/>
            </a:lvl1pPr>
          </a:lstStyle>
          <a:p>
            <a:pPr>
              <a:defRPr/>
            </a:pPr>
            <a:fld id="{7FE58A2C-5730-461B-9918-44DD7CA1565B}"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722313" y="3367088"/>
            <a:ext cx="7772400" cy="1509712"/>
          </a:xfrm>
        </p:spPr>
        <p:txBody>
          <a:bodyPr/>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ar-SA" smtClean="0"/>
              <a:t>انقر لتحرير أنماط النص الرئيسي</a:t>
            </a:r>
          </a:p>
        </p:txBody>
      </p:sp>
      <p:sp>
        <p:nvSpPr>
          <p:cNvPr id="4" name="عنصر نائب للتاريخ 13"/>
          <p:cNvSpPr>
            <a:spLocks noGrp="1"/>
          </p:cNvSpPr>
          <p:nvPr>
            <p:ph type="dt" sz="half" idx="10"/>
          </p:nvPr>
        </p:nvSpPr>
        <p:spPr/>
        <p:txBody>
          <a:bodyPr/>
          <a:lstStyle>
            <a:lvl1pPr>
              <a:defRPr/>
            </a:lvl1pPr>
          </a:lstStyle>
          <a:p>
            <a:pPr>
              <a:defRPr/>
            </a:pPr>
            <a:fld id="{F5F37BF7-B9B4-4E60-9DD2-1A6409E8A95E}" type="datetimeFigureOut">
              <a:rPr lang="en-US"/>
              <a:pPr>
                <a:defRPr/>
              </a:pPr>
              <a:t>12/31/2011</a:t>
            </a:fld>
            <a:endParaRPr lang="en-US" dirty="0"/>
          </a:p>
        </p:txBody>
      </p:sp>
      <p:sp>
        <p:nvSpPr>
          <p:cNvPr id="5" name="عنصر نائب للتذييل 2"/>
          <p:cNvSpPr>
            <a:spLocks noGrp="1"/>
          </p:cNvSpPr>
          <p:nvPr>
            <p:ph type="ftr" sz="quarter" idx="11"/>
          </p:nvPr>
        </p:nvSpPr>
        <p:spPr/>
        <p:txBody>
          <a:bodyPr/>
          <a:lstStyle>
            <a:lvl1pPr>
              <a:defRPr/>
            </a:lvl1pPr>
          </a:lstStyle>
          <a:p>
            <a:pPr>
              <a:defRPr/>
            </a:pPr>
            <a:endParaRPr lang="en-US"/>
          </a:p>
        </p:txBody>
      </p:sp>
      <p:sp>
        <p:nvSpPr>
          <p:cNvPr id="6" name="عنصر نائب لرقم الشريحة 22"/>
          <p:cNvSpPr>
            <a:spLocks noGrp="1"/>
          </p:cNvSpPr>
          <p:nvPr>
            <p:ph type="sldNum" sz="quarter" idx="12"/>
          </p:nvPr>
        </p:nvSpPr>
        <p:spPr/>
        <p:txBody>
          <a:bodyPr/>
          <a:lstStyle>
            <a:lvl1pPr>
              <a:defRPr/>
            </a:lvl1pPr>
          </a:lstStyle>
          <a:p>
            <a:pPr>
              <a:defRPr/>
            </a:pPr>
            <a:fld id="{A20B9806-83B2-4CE5-9029-1339A44E8372}"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محتوى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محتوى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تاريخ 13"/>
          <p:cNvSpPr>
            <a:spLocks noGrp="1"/>
          </p:cNvSpPr>
          <p:nvPr>
            <p:ph type="dt" sz="half" idx="10"/>
          </p:nvPr>
        </p:nvSpPr>
        <p:spPr/>
        <p:txBody>
          <a:bodyPr/>
          <a:lstStyle>
            <a:lvl1pPr>
              <a:defRPr/>
            </a:lvl1pPr>
          </a:lstStyle>
          <a:p>
            <a:pPr>
              <a:defRPr/>
            </a:pPr>
            <a:fld id="{881285B6-CB8C-4E81-97E6-743000682E19}" type="datetimeFigureOut">
              <a:rPr lang="en-US"/>
              <a:pPr>
                <a:defRPr/>
              </a:pPr>
              <a:t>12/31/2011</a:t>
            </a:fld>
            <a:endParaRPr lang="en-US" dirty="0"/>
          </a:p>
        </p:txBody>
      </p:sp>
      <p:sp>
        <p:nvSpPr>
          <p:cNvPr id="6" name="عنصر نائب للتذييل 2"/>
          <p:cNvSpPr>
            <a:spLocks noGrp="1"/>
          </p:cNvSpPr>
          <p:nvPr>
            <p:ph type="ftr" sz="quarter" idx="11"/>
          </p:nvPr>
        </p:nvSpPr>
        <p:spPr/>
        <p:txBody>
          <a:bodyPr/>
          <a:lstStyle>
            <a:lvl1pPr>
              <a:defRPr/>
            </a:lvl1pPr>
          </a:lstStyle>
          <a:p>
            <a:pPr>
              <a:defRPr/>
            </a:pPr>
            <a:endParaRPr lang="en-US"/>
          </a:p>
        </p:txBody>
      </p:sp>
      <p:sp>
        <p:nvSpPr>
          <p:cNvPr id="7" name="عنصر نائب لرقم الشريحة 22"/>
          <p:cNvSpPr>
            <a:spLocks noGrp="1"/>
          </p:cNvSpPr>
          <p:nvPr>
            <p:ph type="sldNum" sz="quarter" idx="12"/>
          </p:nvPr>
        </p:nvSpPr>
        <p:spPr/>
        <p:txBody>
          <a:bodyPr/>
          <a:lstStyle>
            <a:lvl1pPr>
              <a:defRPr/>
            </a:lvl1pPr>
          </a:lstStyle>
          <a:p>
            <a:pPr>
              <a:defRPr/>
            </a:pPr>
            <a:fld id="{AE114816-0F91-4E83-AB01-EDDA4E081CD3}"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381000" y="1143000"/>
            <a:ext cx="8382000" cy="1069848"/>
          </a:xfrm>
        </p:spPr>
        <p:txBody>
          <a:bodyPr/>
          <a:lstStyle>
            <a:lvl1pPr>
              <a:defRPr sz="4000" b="0" i="0" cap="none" baseline="0"/>
            </a:lvl1p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a:r>
              <a:rPr lang="ar-SA" smtClean="0"/>
              <a:t>انقر لتحرير أنماط النص الرئيسي</a:t>
            </a:r>
          </a:p>
        </p:txBody>
      </p:sp>
      <p:sp>
        <p:nvSpPr>
          <p:cNvPr id="4" name="عنصر نائب للنص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a:r>
              <a:rPr lang="ar-SA" smtClean="0"/>
              <a:t>انقر لتحرير أنماط النص الرئيسي</a:t>
            </a:r>
          </a:p>
        </p:txBody>
      </p:sp>
      <p:sp>
        <p:nvSpPr>
          <p:cNvPr id="5" name="عنصر نائب للمحتوى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6" name="عنصر نائب للمحتوى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7" name="عنصر نائب للتاريخ 25"/>
          <p:cNvSpPr>
            <a:spLocks noGrp="1"/>
          </p:cNvSpPr>
          <p:nvPr>
            <p:ph type="dt" sz="half" idx="10"/>
          </p:nvPr>
        </p:nvSpPr>
        <p:spPr/>
        <p:txBody>
          <a:bodyPr rtlCol="0"/>
          <a:lstStyle>
            <a:lvl1pPr>
              <a:defRPr/>
            </a:lvl1pPr>
          </a:lstStyle>
          <a:p>
            <a:pPr>
              <a:defRPr/>
            </a:pPr>
            <a:fld id="{F27F8154-EC9F-4E53-83D8-FE64B7D65B68}" type="datetimeFigureOut">
              <a:rPr lang="en-US"/>
              <a:pPr>
                <a:defRPr/>
              </a:pPr>
              <a:t>12/31/2011</a:t>
            </a:fld>
            <a:endParaRPr lang="en-US" dirty="0"/>
          </a:p>
        </p:txBody>
      </p:sp>
      <p:sp>
        <p:nvSpPr>
          <p:cNvPr id="8" name="عنصر نائب لرقم الشريحة 26"/>
          <p:cNvSpPr>
            <a:spLocks noGrp="1"/>
          </p:cNvSpPr>
          <p:nvPr>
            <p:ph type="sldNum" sz="quarter" idx="11"/>
          </p:nvPr>
        </p:nvSpPr>
        <p:spPr/>
        <p:txBody>
          <a:bodyPr rtlCol="0"/>
          <a:lstStyle>
            <a:lvl1pPr>
              <a:defRPr/>
            </a:lvl1pPr>
          </a:lstStyle>
          <a:p>
            <a:pPr>
              <a:defRPr/>
            </a:pPr>
            <a:fld id="{9AA47B1D-3C0A-4136-9023-70C0CA754487}" type="slidenum">
              <a:rPr lang="en-US"/>
              <a:pPr>
                <a:defRPr/>
              </a:pPr>
              <a:t>‹#›</a:t>
            </a:fld>
            <a:endParaRPr lang="en-US" dirty="0"/>
          </a:p>
        </p:txBody>
      </p:sp>
      <p:sp>
        <p:nvSpPr>
          <p:cNvPr id="9" name="عنصر نائب للتذييل 27"/>
          <p:cNvSpPr>
            <a:spLocks noGrp="1"/>
          </p:cNvSpPr>
          <p:nvPr>
            <p:ph type="ftr" sz="quarter" idx="12"/>
          </p:nvPr>
        </p:nvSpPr>
        <p:spPr/>
        <p:txBody>
          <a:bodyPr rtlCol="0"/>
          <a:lstStyle>
            <a:lvl1pPr>
              <a:defRPr/>
            </a:lvl1pPr>
          </a:lstStyle>
          <a:p>
            <a:pPr>
              <a:defRPr/>
            </a:pP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143000"/>
            <a:ext cx="8229600" cy="1069848"/>
          </a:xfrm>
        </p:spPr>
        <p:txBody>
          <a:bodyPr/>
          <a:lstStyle>
            <a:lvl1pPr>
              <a:defRPr sz="4000">
                <a:solidFill>
                  <a:schemeClr val="tx2"/>
                </a:solidFill>
              </a:defRPr>
            </a:lvl1pPr>
          </a:lstStyle>
          <a:p>
            <a:r>
              <a:rPr lang="ar-SA" smtClean="0"/>
              <a:t>انقر لتحرير نمط العنوان الرئيسي</a:t>
            </a:r>
            <a:endParaRPr lang="en-US"/>
          </a:p>
        </p:txBody>
      </p:sp>
      <p:sp>
        <p:nvSpPr>
          <p:cNvPr id="3" name="عنصر نائب للتاريخ 2"/>
          <p:cNvSpPr>
            <a:spLocks noGrp="1"/>
          </p:cNvSpPr>
          <p:nvPr>
            <p:ph type="dt" sz="half" idx="10"/>
          </p:nvPr>
        </p:nvSpPr>
        <p:spPr>
          <a:xfrm>
            <a:off x="6583363" y="612775"/>
            <a:ext cx="957262" cy="457200"/>
          </a:xfrm>
        </p:spPr>
        <p:txBody>
          <a:bodyPr/>
          <a:lstStyle>
            <a:lvl1pPr>
              <a:defRPr/>
            </a:lvl1pPr>
          </a:lstStyle>
          <a:p>
            <a:pPr>
              <a:defRPr/>
            </a:pPr>
            <a:fld id="{E0CA0961-05A9-4723-B051-FA02F30EA8FD}" type="datetimeFigureOut">
              <a:rPr lang="en-US"/>
              <a:pPr>
                <a:defRPr/>
              </a:pPr>
              <a:t>12/31/2011</a:t>
            </a:fld>
            <a:endParaRPr lang="en-US" dirty="0"/>
          </a:p>
        </p:txBody>
      </p:sp>
      <p:sp>
        <p:nvSpPr>
          <p:cNvPr id="4" name="عنصر نائب للتذييل 3"/>
          <p:cNvSpPr>
            <a:spLocks noGrp="1"/>
          </p:cNvSpPr>
          <p:nvPr>
            <p:ph type="ftr" sz="quarter" idx="11"/>
          </p:nvPr>
        </p:nvSpPr>
        <p:spPr/>
        <p:txBody>
          <a:bodyPr/>
          <a:lstStyle>
            <a:lvl1pPr>
              <a:defRPr/>
            </a:lvl1pPr>
          </a:lstStyle>
          <a:p>
            <a:pPr>
              <a:defRPr/>
            </a:pPr>
            <a:endParaRPr lang="en-US"/>
          </a:p>
        </p:txBody>
      </p:sp>
      <p:sp>
        <p:nvSpPr>
          <p:cNvPr id="5" name="عنصر نائب لرقم الشريحة 4"/>
          <p:cNvSpPr>
            <a:spLocks noGrp="1"/>
          </p:cNvSpPr>
          <p:nvPr>
            <p:ph type="sldNum" sz="quarter" idx="12"/>
          </p:nvPr>
        </p:nvSpPr>
        <p:spPr/>
        <p:txBody>
          <a:bodyPr/>
          <a:lstStyle>
            <a:lvl1pPr>
              <a:defRPr/>
            </a:lvl1pPr>
          </a:lstStyle>
          <a:p>
            <a:pPr>
              <a:defRPr/>
            </a:pPr>
            <a:fld id="{34A33A22-ABAD-4085-A3F9-6FACFB35084F}"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3"/>
          <p:cNvSpPr>
            <a:spLocks noGrp="1"/>
          </p:cNvSpPr>
          <p:nvPr>
            <p:ph type="dt" sz="half" idx="10"/>
          </p:nvPr>
        </p:nvSpPr>
        <p:spPr/>
        <p:txBody>
          <a:bodyPr/>
          <a:lstStyle>
            <a:lvl1pPr>
              <a:defRPr/>
            </a:lvl1pPr>
          </a:lstStyle>
          <a:p>
            <a:pPr>
              <a:defRPr/>
            </a:pPr>
            <a:fld id="{EAFCEA74-A4E9-47DF-A860-0AF4658F31D9}" type="datetimeFigureOut">
              <a:rPr lang="en-US"/>
              <a:pPr>
                <a:defRPr/>
              </a:pPr>
              <a:t>12/31/2011</a:t>
            </a:fld>
            <a:endParaRPr lang="en-US" dirty="0"/>
          </a:p>
        </p:txBody>
      </p:sp>
      <p:sp>
        <p:nvSpPr>
          <p:cNvPr id="3" name="عنصر نائب للتذييل 2"/>
          <p:cNvSpPr>
            <a:spLocks noGrp="1"/>
          </p:cNvSpPr>
          <p:nvPr>
            <p:ph type="ftr" sz="quarter" idx="11"/>
          </p:nvPr>
        </p:nvSpPr>
        <p:spPr/>
        <p:txBody>
          <a:bodyPr/>
          <a:lstStyle>
            <a:lvl1pPr>
              <a:defRPr/>
            </a:lvl1pPr>
          </a:lstStyle>
          <a:p>
            <a:pPr>
              <a:defRPr/>
            </a:pPr>
            <a:endParaRPr lang="en-US"/>
          </a:p>
        </p:txBody>
      </p:sp>
      <p:sp>
        <p:nvSpPr>
          <p:cNvPr id="4" name="عنصر نائب لرقم الشريحة 22"/>
          <p:cNvSpPr>
            <a:spLocks noGrp="1"/>
          </p:cNvSpPr>
          <p:nvPr>
            <p:ph type="sldNum" sz="quarter" idx="12"/>
          </p:nvPr>
        </p:nvSpPr>
        <p:spPr/>
        <p:txBody>
          <a:bodyPr/>
          <a:lstStyle>
            <a:lvl1pPr>
              <a:defRPr/>
            </a:lvl1pPr>
          </a:lstStyle>
          <a:p>
            <a:pPr>
              <a:defRPr/>
            </a:pPr>
            <a:fld id="{462BD3CA-E4CD-4357-89B0-62C746B4B3D6}"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353496" y="1101970"/>
            <a:ext cx="3383280" cy="877824"/>
          </a:xfrm>
        </p:spPr>
        <p:txBody>
          <a:bodyPr anchor="b"/>
          <a:lstStyle>
            <a:lvl1pPr algn="l">
              <a:buNone/>
              <a:defRPr sz="1800" b="1"/>
            </a:lvl1pPr>
          </a:lstStyle>
          <a:p>
            <a:r>
              <a:rPr lang="ar-SA" smtClean="0"/>
              <a:t>انقر لتحرير نمط العنوان الرئيسي</a:t>
            </a:r>
            <a:endParaRPr lang="en-US"/>
          </a:p>
        </p:txBody>
      </p:sp>
      <p:sp>
        <p:nvSpPr>
          <p:cNvPr id="3" name="عنصر نائب للنص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a:r>
              <a:rPr lang="ar-SA" smtClean="0"/>
              <a:t>انقر لتحرير أنماط النص الرئيسي</a:t>
            </a:r>
          </a:p>
        </p:txBody>
      </p:sp>
      <p:sp>
        <p:nvSpPr>
          <p:cNvPr id="4" name="عنصر نائب للمحتوى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تاريخ 13"/>
          <p:cNvSpPr>
            <a:spLocks noGrp="1"/>
          </p:cNvSpPr>
          <p:nvPr>
            <p:ph type="dt" sz="half" idx="10"/>
          </p:nvPr>
        </p:nvSpPr>
        <p:spPr/>
        <p:txBody>
          <a:bodyPr/>
          <a:lstStyle>
            <a:lvl1pPr>
              <a:defRPr/>
            </a:lvl1pPr>
          </a:lstStyle>
          <a:p>
            <a:pPr>
              <a:defRPr/>
            </a:pPr>
            <a:fld id="{B95AF34E-E8B3-4CEE-86F6-E3DC9042FA46}" type="datetimeFigureOut">
              <a:rPr lang="en-US"/>
              <a:pPr>
                <a:defRPr/>
              </a:pPr>
              <a:t>12/31/2011</a:t>
            </a:fld>
            <a:endParaRPr lang="en-US" dirty="0"/>
          </a:p>
        </p:txBody>
      </p:sp>
      <p:sp>
        <p:nvSpPr>
          <p:cNvPr id="6" name="عنصر نائب للتذييل 2"/>
          <p:cNvSpPr>
            <a:spLocks noGrp="1"/>
          </p:cNvSpPr>
          <p:nvPr>
            <p:ph type="ftr" sz="quarter" idx="11"/>
          </p:nvPr>
        </p:nvSpPr>
        <p:spPr/>
        <p:txBody>
          <a:bodyPr/>
          <a:lstStyle>
            <a:lvl1pPr>
              <a:defRPr/>
            </a:lvl1pPr>
          </a:lstStyle>
          <a:p>
            <a:pPr>
              <a:defRPr/>
            </a:pPr>
            <a:endParaRPr lang="en-US"/>
          </a:p>
        </p:txBody>
      </p:sp>
      <p:sp>
        <p:nvSpPr>
          <p:cNvPr id="7" name="عنصر نائب لرقم الشريحة 22"/>
          <p:cNvSpPr>
            <a:spLocks noGrp="1"/>
          </p:cNvSpPr>
          <p:nvPr>
            <p:ph type="sldNum" sz="quarter" idx="12"/>
          </p:nvPr>
        </p:nvSpPr>
        <p:spPr/>
        <p:txBody>
          <a:bodyPr/>
          <a:lstStyle>
            <a:lvl1pPr>
              <a:defRPr/>
            </a:lvl1pPr>
          </a:lstStyle>
          <a:p>
            <a:pPr>
              <a:defRPr/>
            </a:pPr>
            <a:fld id="{36B5B53D-A0CD-4750-BDB7-158F20FB1999}"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lang="ar-SA" smtClean="0"/>
              <a:t>انقر لتحرير نمط العنوان الرئيسي</a:t>
            </a:r>
            <a:endParaRPr lang="en-US"/>
          </a:p>
        </p:txBody>
      </p:sp>
      <p:sp>
        <p:nvSpPr>
          <p:cNvPr id="3" name="عنصر نائب للصورة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normAutofit/>
          </a:bodyPr>
          <a:lstStyle>
            <a:lvl1pPr marL="0" indent="0">
              <a:buNone/>
              <a:defRPr sz="3200"/>
            </a:lvl1pPr>
          </a:lstStyle>
          <a:p>
            <a:pPr lvl="0"/>
            <a:r>
              <a:rPr lang="ar-SA" noProof="0" dirty="0" smtClean="0"/>
              <a:t>انقر فوق الرمز لإضافة صورة</a:t>
            </a:r>
            <a:endParaRPr lang="en-US" noProof="0" dirty="0"/>
          </a:p>
        </p:txBody>
      </p:sp>
      <p:sp>
        <p:nvSpPr>
          <p:cNvPr id="4" name="عنصر نائب للنص 3"/>
          <p:cNvSpPr>
            <a:spLocks noGrp="1"/>
          </p:cNvSpPr>
          <p:nvPr>
            <p:ph type="body" sz="half" idx="2"/>
          </p:nvPr>
        </p:nvSpPr>
        <p:spPr>
          <a:xfrm>
            <a:off x="6088443" y="3274308"/>
            <a:ext cx="2590800" cy="2516489"/>
          </a:xfrm>
        </p:spPr>
        <p:txBody>
          <a:bodyPr lIns="0" tIns="0" rIns="45720"/>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a:r>
              <a:rPr lang="ar-SA" smtClean="0"/>
              <a:t>انقر لتحرير أنماط النص الرئيسي</a:t>
            </a:r>
          </a:p>
        </p:txBody>
      </p:sp>
      <p:sp>
        <p:nvSpPr>
          <p:cNvPr id="5" name="عنصر نائب للتاريخ 13"/>
          <p:cNvSpPr>
            <a:spLocks noGrp="1"/>
          </p:cNvSpPr>
          <p:nvPr>
            <p:ph type="dt" sz="half" idx="10"/>
          </p:nvPr>
        </p:nvSpPr>
        <p:spPr/>
        <p:txBody>
          <a:bodyPr/>
          <a:lstStyle>
            <a:lvl1pPr>
              <a:defRPr/>
            </a:lvl1pPr>
          </a:lstStyle>
          <a:p>
            <a:pPr>
              <a:defRPr/>
            </a:pPr>
            <a:fld id="{FBB8231A-FB28-4A01-BF11-B9C1A1143642}" type="datetimeFigureOut">
              <a:rPr lang="en-US"/>
              <a:pPr>
                <a:defRPr/>
              </a:pPr>
              <a:t>12/31/2011</a:t>
            </a:fld>
            <a:endParaRPr lang="en-US" dirty="0"/>
          </a:p>
        </p:txBody>
      </p:sp>
      <p:sp>
        <p:nvSpPr>
          <p:cNvPr id="6" name="عنصر نائب للتذييل 2"/>
          <p:cNvSpPr>
            <a:spLocks noGrp="1"/>
          </p:cNvSpPr>
          <p:nvPr>
            <p:ph type="ftr" sz="quarter" idx="11"/>
          </p:nvPr>
        </p:nvSpPr>
        <p:spPr/>
        <p:txBody>
          <a:bodyPr/>
          <a:lstStyle>
            <a:lvl1pPr>
              <a:defRPr/>
            </a:lvl1pPr>
          </a:lstStyle>
          <a:p>
            <a:pPr>
              <a:defRPr/>
            </a:pPr>
            <a:endParaRPr lang="en-US"/>
          </a:p>
        </p:txBody>
      </p:sp>
      <p:sp>
        <p:nvSpPr>
          <p:cNvPr id="7" name="عنصر نائب لرقم الشريحة 22"/>
          <p:cNvSpPr>
            <a:spLocks noGrp="1"/>
          </p:cNvSpPr>
          <p:nvPr>
            <p:ph type="sldNum" sz="quarter" idx="12"/>
          </p:nvPr>
        </p:nvSpPr>
        <p:spPr/>
        <p:txBody>
          <a:bodyPr/>
          <a:lstStyle>
            <a:lvl1pPr>
              <a:defRPr/>
            </a:lvl1pPr>
          </a:lstStyle>
          <a:p>
            <a:pPr>
              <a:defRPr/>
            </a:pPr>
            <a:fld id="{34FC65D6-F747-437F-9D1E-E1496E360C94}"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مستطيل 27"/>
          <p:cNvSpPr/>
          <p:nvPr/>
        </p:nvSpPr>
        <p:spPr>
          <a:xfrm>
            <a:off x="0" y="366713"/>
            <a:ext cx="9144000" cy="8413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0" fontAlgn="auto">
              <a:spcBef>
                <a:spcPts val="0"/>
              </a:spcBef>
              <a:spcAft>
                <a:spcPts val="0"/>
              </a:spcAft>
              <a:defRPr/>
            </a:pPr>
            <a:endParaRPr lang="en-US" dirty="0"/>
          </a:p>
        </p:txBody>
      </p:sp>
      <p:sp>
        <p:nvSpPr>
          <p:cNvPr id="29" name="مستطيل 28"/>
          <p:cNvSpPr/>
          <p:nvPr/>
        </p:nvSpPr>
        <p:spPr>
          <a:xfrm>
            <a:off x="0" y="0"/>
            <a:ext cx="9144000" cy="31115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0" fontAlgn="auto">
              <a:spcBef>
                <a:spcPts val="0"/>
              </a:spcBef>
              <a:spcAft>
                <a:spcPts val="0"/>
              </a:spcAft>
              <a:defRPr/>
            </a:pPr>
            <a:endParaRPr lang="en-US" dirty="0"/>
          </a:p>
        </p:txBody>
      </p:sp>
      <p:sp>
        <p:nvSpPr>
          <p:cNvPr id="30" name="مستطيل 29"/>
          <p:cNvSpPr/>
          <p:nvPr/>
        </p:nvSpPr>
        <p:spPr>
          <a:xfrm>
            <a:off x="0" y="307975"/>
            <a:ext cx="9144000" cy="92075"/>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0" fontAlgn="auto">
              <a:spcBef>
                <a:spcPts val="0"/>
              </a:spcBef>
              <a:spcAft>
                <a:spcPts val="0"/>
              </a:spcAft>
              <a:defRPr/>
            </a:pPr>
            <a:endParaRPr lang="en-US" dirty="0"/>
          </a:p>
        </p:txBody>
      </p:sp>
      <p:sp>
        <p:nvSpPr>
          <p:cNvPr id="31" name="مستطيل 30"/>
          <p:cNvSpPr/>
          <p:nvPr/>
        </p:nvSpPr>
        <p:spPr>
          <a:xfrm flipV="1">
            <a:off x="5410200" y="360363"/>
            <a:ext cx="3733800" cy="904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0" fontAlgn="auto">
              <a:spcBef>
                <a:spcPts val="0"/>
              </a:spcBef>
              <a:spcAft>
                <a:spcPts val="0"/>
              </a:spcAft>
              <a:defRPr/>
            </a:pPr>
            <a:endParaRPr lang="en-US" dirty="0"/>
          </a:p>
        </p:txBody>
      </p:sp>
      <p:sp>
        <p:nvSpPr>
          <p:cNvPr id="32" name="مستطيل 31"/>
          <p:cNvSpPr/>
          <p:nvPr/>
        </p:nvSpPr>
        <p:spPr>
          <a:xfrm flipV="1">
            <a:off x="5410200" y="439738"/>
            <a:ext cx="3733800" cy="18097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0" fontAlgn="auto">
              <a:spcBef>
                <a:spcPts val="0"/>
              </a:spcBef>
              <a:spcAft>
                <a:spcPts val="0"/>
              </a:spcAft>
              <a:defRPr/>
            </a:pPr>
            <a:endParaRPr lang="en-US" dirty="0"/>
          </a:p>
        </p:txBody>
      </p:sp>
      <p:sp useBgFill="1">
        <p:nvSpPr>
          <p:cNvPr id="33" name="مستطيل مستدير الزوايا 32"/>
          <p:cNvSpPr/>
          <p:nvPr/>
        </p:nvSpPr>
        <p:spPr bwMode="white">
          <a:xfrm>
            <a:off x="5407025" y="496888"/>
            <a:ext cx="3063875" cy="28575"/>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0" fontAlgn="auto">
              <a:spcBef>
                <a:spcPts val="0"/>
              </a:spcBef>
              <a:spcAft>
                <a:spcPts val="0"/>
              </a:spcAft>
              <a:defRPr/>
            </a:pPr>
            <a:endParaRPr lang="en-US" dirty="0"/>
          </a:p>
        </p:txBody>
      </p:sp>
      <p:sp useBgFill="1">
        <p:nvSpPr>
          <p:cNvPr id="34" name="مستطيل مستدير الزوايا 33"/>
          <p:cNvSpPr/>
          <p:nvPr/>
        </p:nvSpPr>
        <p:spPr bwMode="white">
          <a:xfrm>
            <a:off x="7373938" y="588963"/>
            <a:ext cx="1600200" cy="3651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0" fontAlgn="auto">
              <a:spcBef>
                <a:spcPts val="0"/>
              </a:spcBef>
              <a:spcAft>
                <a:spcPts val="0"/>
              </a:spcAft>
              <a:defRPr/>
            </a:pPr>
            <a:endParaRPr lang="en-US" dirty="0"/>
          </a:p>
        </p:txBody>
      </p:sp>
      <p:sp>
        <p:nvSpPr>
          <p:cNvPr id="35" name="مستطيل 34"/>
          <p:cNvSpPr/>
          <p:nvPr/>
        </p:nvSpPr>
        <p:spPr bwMode="invGray">
          <a:xfrm>
            <a:off x="9085263" y="-1588"/>
            <a:ext cx="57150" cy="620713"/>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0" fontAlgn="auto">
              <a:spcBef>
                <a:spcPts val="0"/>
              </a:spcBef>
              <a:spcAft>
                <a:spcPts val="0"/>
              </a:spcAft>
              <a:defRPr/>
            </a:pPr>
            <a:endParaRPr lang="en-US" dirty="0"/>
          </a:p>
        </p:txBody>
      </p:sp>
      <p:sp>
        <p:nvSpPr>
          <p:cNvPr id="36" name="مستطيل 35"/>
          <p:cNvSpPr/>
          <p:nvPr/>
        </p:nvSpPr>
        <p:spPr bwMode="invGray">
          <a:xfrm>
            <a:off x="9043988" y="-1588"/>
            <a:ext cx="28575" cy="620713"/>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0" fontAlgn="auto">
              <a:spcBef>
                <a:spcPts val="0"/>
              </a:spcBef>
              <a:spcAft>
                <a:spcPts val="0"/>
              </a:spcAft>
              <a:defRPr/>
            </a:pPr>
            <a:endParaRPr lang="en-US" dirty="0"/>
          </a:p>
        </p:txBody>
      </p:sp>
      <p:sp>
        <p:nvSpPr>
          <p:cNvPr id="37" name="مستطيل 36"/>
          <p:cNvSpPr/>
          <p:nvPr/>
        </p:nvSpPr>
        <p:spPr bwMode="invGray">
          <a:xfrm>
            <a:off x="9024938" y="-1588"/>
            <a:ext cx="9525" cy="620713"/>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0" fontAlgn="auto">
              <a:spcBef>
                <a:spcPts val="0"/>
              </a:spcBef>
              <a:spcAft>
                <a:spcPts val="0"/>
              </a:spcAft>
              <a:defRPr/>
            </a:pPr>
            <a:endParaRPr lang="en-US" dirty="0"/>
          </a:p>
        </p:txBody>
      </p:sp>
      <p:sp>
        <p:nvSpPr>
          <p:cNvPr id="38" name="مستطيل 37"/>
          <p:cNvSpPr/>
          <p:nvPr/>
        </p:nvSpPr>
        <p:spPr bwMode="invGray">
          <a:xfrm>
            <a:off x="8975725" y="-1588"/>
            <a:ext cx="26988" cy="620713"/>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0" fontAlgn="auto">
              <a:spcBef>
                <a:spcPts val="0"/>
              </a:spcBef>
              <a:spcAft>
                <a:spcPts val="0"/>
              </a:spcAft>
              <a:defRPr/>
            </a:pPr>
            <a:endParaRPr lang="en-US" dirty="0"/>
          </a:p>
        </p:txBody>
      </p:sp>
      <p:sp>
        <p:nvSpPr>
          <p:cNvPr id="39" name="مستطيل 38"/>
          <p:cNvSpPr/>
          <p:nvPr/>
        </p:nvSpPr>
        <p:spPr bwMode="invGray">
          <a:xfrm>
            <a:off x="8915400" y="0"/>
            <a:ext cx="55563" cy="585788"/>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0" fontAlgn="auto">
              <a:spcBef>
                <a:spcPts val="0"/>
              </a:spcBef>
              <a:spcAft>
                <a:spcPts val="0"/>
              </a:spcAft>
              <a:defRPr/>
            </a:pPr>
            <a:endParaRPr lang="en-US" dirty="0"/>
          </a:p>
        </p:txBody>
      </p:sp>
      <p:sp>
        <p:nvSpPr>
          <p:cNvPr id="40" name="مستطيل 39"/>
          <p:cNvSpPr/>
          <p:nvPr/>
        </p:nvSpPr>
        <p:spPr bwMode="invGray">
          <a:xfrm>
            <a:off x="8874125" y="0"/>
            <a:ext cx="7938" cy="585788"/>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0" fontAlgn="auto">
              <a:spcBef>
                <a:spcPts val="0"/>
              </a:spcBef>
              <a:spcAft>
                <a:spcPts val="0"/>
              </a:spcAft>
              <a:defRPr/>
            </a:pPr>
            <a:endParaRPr lang="en-US" dirty="0"/>
          </a:p>
        </p:txBody>
      </p:sp>
      <p:sp>
        <p:nvSpPr>
          <p:cNvPr id="1039" name="عنصر نائب للعنوان 21"/>
          <p:cNvSpPr>
            <a:spLocks noGrp="1"/>
          </p:cNvSpPr>
          <p:nvPr>
            <p:ph type="title"/>
          </p:nvPr>
        </p:nvSpPr>
        <p:spPr bwMode="auto">
          <a:xfrm>
            <a:off x="457200" y="1143000"/>
            <a:ext cx="8229600" cy="1066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ar-SA" smtClean="0"/>
              <a:t>انقر لتحرير نمط العنوان الرئيسي</a:t>
            </a:r>
            <a:endParaRPr lang="en-US" smtClean="0"/>
          </a:p>
        </p:txBody>
      </p:sp>
      <p:sp>
        <p:nvSpPr>
          <p:cNvPr id="1040" name="عنصر نائب للنص 12"/>
          <p:cNvSpPr>
            <a:spLocks noGrp="1"/>
          </p:cNvSpPr>
          <p:nvPr>
            <p:ph type="body" idx="1"/>
          </p:nvPr>
        </p:nvSpPr>
        <p:spPr bwMode="auto">
          <a:xfrm>
            <a:off x="457200" y="2249488"/>
            <a:ext cx="8229600" cy="43243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ar-SA" smtClean="0"/>
              <a:t>انقر لتحرير أنماط النص الرئيسي</a:t>
            </a:r>
            <a:endParaRPr lang="en-US" smtClean="0"/>
          </a:p>
          <a:p>
            <a:pPr lvl="1"/>
            <a:r>
              <a:rPr lang="ar-SA" smtClean="0"/>
              <a:t>المستوى الثاني</a:t>
            </a:r>
            <a:endParaRPr lang="en-US" smtClean="0"/>
          </a:p>
          <a:p>
            <a:pPr lvl="2"/>
            <a:r>
              <a:rPr lang="ar-SA" smtClean="0"/>
              <a:t>المستوى الثالث</a:t>
            </a:r>
            <a:endParaRPr lang="en-US" smtClean="0"/>
          </a:p>
          <a:p>
            <a:pPr lvl="3"/>
            <a:r>
              <a:rPr lang="ar-SA" smtClean="0"/>
              <a:t>المستوى الرابع</a:t>
            </a:r>
            <a:endParaRPr lang="en-US" smtClean="0"/>
          </a:p>
          <a:p>
            <a:pPr lvl="4"/>
            <a:r>
              <a:rPr lang="ar-SA" smtClean="0"/>
              <a:t>المستوى الخامس</a:t>
            </a:r>
            <a:endParaRPr lang="en-US" smtClean="0"/>
          </a:p>
        </p:txBody>
      </p:sp>
      <p:sp>
        <p:nvSpPr>
          <p:cNvPr id="14" name="عنصر نائب للتاريخ 13"/>
          <p:cNvSpPr>
            <a:spLocks noGrp="1"/>
          </p:cNvSpPr>
          <p:nvPr>
            <p:ph type="dt" sz="half" idx="2"/>
          </p:nvPr>
        </p:nvSpPr>
        <p:spPr>
          <a:xfrm>
            <a:off x="6586538" y="612775"/>
            <a:ext cx="957262" cy="457200"/>
          </a:xfrm>
          <a:prstGeom prst="rect">
            <a:avLst/>
          </a:prstGeom>
        </p:spPr>
        <p:txBody>
          <a:bodyPr vert="horz"/>
          <a:lstStyle>
            <a:lvl1pPr algn="l" rtl="0" eaLnBrk="1" fontAlgn="auto" latinLnBrk="0" hangingPunct="1">
              <a:spcBef>
                <a:spcPts val="0"/>
              </a:spcBef>
              <a:spcAft>
                <a:spcPts val="0"/>
              </a:spcAft>
              <a:defRPr kumimoji="0" sz="800" smtClean="0">
                <a:solidFill>
                  <a:schemeClr val="accent2"/>
                </a:solidFill>
                <a:latin typeface="+mn-lt"/>
                <a:cs typeface="+mn-cs"/>
              </a:defRPr>
            </a:lvl1pPr>
          </a:lstStyle>
          <a:p>
            <a:pPr>
              <a:defRPr/>
            </a:pPr>
            <a:fld id="{6E70492D-9AE8-4145-991D-E30562BC364B}" type="datetimeFigureOut">
              <a:rPr lang="en-US"/>
              <a:pPr>
                <a:defRPr/>
              </a:pPr>
              <a:t>12/31/2011</a:t>
            </a:fld>
            <a:endParaRPr lang="en-US" dirty="0"/>
          </a:p>
        </p:txBody>
      </p:sp>
      <p:sp>
        <p:nvSpPr>
          <p:cNvPr id="3" name="عنصر نائب للتذييل 2"/>
          <p:cNvSpPr>
            <a:spLocks noGrp="1"/>
          </p:cNvSpPr>
          <p:nvPr>
            <p:ph type="ftr" sz="quarter" idx="3"/>
          </p:nvPr>
        </p:nvSpPr>
        <p:spPr>
          <a:xfrm>
            <a:off x="5257800" y="612775"/>
            <a:ext cx="1325563" cy="457200"/>
          </a:xfrm>
          <a:prstGeom prst="rect">
            <a:avLst/>
          </a:prstGeom>
        </p:spPr>
        <p:txBody>
          <a:bodyPr vert="horz"/>
          <a:lstStyle>
            <a:lvl1pPr algn="r" rtl="0" eaLnBrk="1" fontAlgn="auto" latinLnBrk="0" hangingPunct="1">
              <a:spcBef>
                <a:spcPts val="0"/>
              </a:spcBef>
              <a:spcAft>
                <a:spcPts val="0"/>
              </a:spcAft>
              <a:defRPr kumimoji="0" sz="800" dirty="0">
                <a:solidFill>
                  <a:schemeClr val="accent2"/>
                </a:solidFill>
                <a:latin typeface="+mn-lt"/>
                <a:cs typeface="+mn-cs"/>
              </a:defRPr>
            </a:lvl1pPr>
          </a:lstStyle>
          <a:p>
            <a:pPr>
              <a:defRPr/>
            </a:pPr>
            <a:endParaRPr lang="en-US"/>
          </a:p>
        </p:txBody>
      </p:sp>
      <p:sp>
        <p:nvSpPr>
          <p:cNvPr id="23" name="عنصر نائب لرقم الشريحة 22"/>
          <p:cNvSpPr>
            <a:spLocks noGrp="1"/>
          </p:cNvSpPr>
          <p:nvPr>
            <p:ph type="sldNum" sz="quarter" idx="4"/>
          </p:nvPr>
        </p:nvSpPr>
        <p:spPr>
          <a:xfrm>
            <a:off x="8174038" y="1588"/>
            <a:ext cx="762000" cy="366712"/>
          </a:xfrm>
          <a:prstGeom prst="rect">
            <a:avLst/>
          </a:prstGeom>
        </p:spPr>
        <p:txBody>
          <a:bodyPr vert="horz" anchor="b"/>
          <a:lstStyle>
            <a:lvl1pPr algn="r" rtl="0" eaLnBrk="1" fontAlgn="auto" latinLnBrk="0" hangingPunct="1">
              <a:spcBef>
                <a:spcPts val="0"/>
              </a:spcBef>
              <a:spcAft>
                <a:spcPts val="0"/>
              </a:spcAft>
              <a:defRPr kumimoji="0" sz="1800" smtClean="0">
                <a:solidFill>
                  <a:srgbClr val="FFFFFF"/>
                </a:solidFill>
                <a:latin typeface="+mn-lt"/>
                <a:cs typeface="+mn-cs"/>
              </a:defRPr>
            </a:lvl1pPr>
          </a:lstStyle>
          <a:p>
            <a:pPr>
              <a:defRPr/>
            </a:pPr>
            <a:fld id="{7E3748D9-6FEB-4143-ADF5-7F8A27B9B7F2}"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83" r:id="rId1"/>
    <p:sldLayoutId id="2147483675" r:id="rId2"/>
    <p:sldLayoutId id="2147483676" r:id="rId3"/>
    <p:sldLayoutId id="2147483677" r:id="rId4"/>
    <p:sldLayoutId id="2147483684" r:id="rId5"/>
    <p:sldLayoutId id="2147483685" r:id="rId6"/>
    <p:sldLayoutId id="2147483678" r:id="rId7"/>
    <p:sldLayoutId id="2147483679" r:id="rId8"/>
    <p:sldLayoutId id="2147483680" r:id="rId9"/>
    <p:sldLayoutId id="2147483681" r:id="rId10"/>
    <p:sldLayoutId id="2147483682" r:id="rId11"/>
  </p:sldLayoutIdLst>
  <p:txStyles>
    <p:titleStyle>
      <a:lvl1pPr algn="l" rtl="0" fontAlgn="base">
        <a:spcBef>
          <a:spcPct val="0"/>
        </a:spcBef>
        <a:spcAft>
          <a:spcPct val="0"/>
        </a:spcAft>
        <a:defRPr sz="4000" kern="1200">
          <a:solidFill>
            <a:schemeClr val="tx2"/>
          </a:solidFill>
          <a:latin typeface="+mj-lt"/>
          <a:ea typeface="+mj-ea"/>
          <a:cs typeface="Arial" charset="0"/>
        </a:defRPr>
      </a:lvl1pPr>
      <a:lvl2pPr algn="l" rtl="0" fontAlgn="base">
        <a:spcBef>
          <a:spcPct val="0"/>
        </a:spcBef>
        <a:spcAft>
          <a:spcPct val="0"/>
        </a:spcAft>
        <a:defRPr sz="4000">
          <a:solidFill>
            <a:schemeClr val="tx2"/>
          </a:solidFill>
          <a:latin typeface="Trebuchet MS" pitchFamily="34" charset="0"/>
          <a:cs typeface="Arial" charset="0"/>
        </a:defRPr>
      </a:lvl2pPr>
      <a:lvl3pPr algn="l" rtl="0" fontAlgn="base">
        <a:spcBef>
          <a:spcPct val="0"/>
        </a:spcBef>
        <a:spcAft>
          <a:spcPct val="0"/>
        </a:spcAft>
        <a:defRPr sz="4000">
          <a:solidFill>
            <a:schemeClr val="tx2"/>
          </a:solidFill>
          <a:latin typeface="Trebuchet MS" pitchFamily="34" charset="0"/>
          <a:cs typeface="Arial" charset="0"/>
        </a:defRPr>
      </a:lvl3pPr>
      <a:lvl4pPr algn="l" rtl="0" fontAlgn="base">
        <a:spcBef>
          <a:spcPct val="0"/>
        </a:spcBef>
        <a:spcAft>
          <a:spcPct val="0"/>
        </a:spcAft>
        <a:defRPr sz="4000">
          <a:solidFill>
            <a:schemeClr val="tx2"/>
          </a:solidFill>
          <a:latin typeface="Trebuchet MS" pitchFamily="34" charset="0"/>
          <a:cs typeface="Arial" charset="0"/>
        </a:defRPr>
      </a:lvl4pPr>
      <a:lvl5pPr algn="l" rtl="0" fontAlgn="base">
        <a:spcBef>
          <a:spcPct val="0"/>
        </a:spcBef>
        <a:spcAft>
          <a:spcPct val="0"/>
        </a:spcAft>
        <a:defRPr sz="4000">
          <a:solidFill>
            <a:schemeClr val="tx2"/>
          </a:solidFill>
          <a:latin typeface="Trebuchet MS" pitchFamily="34" charset="0"/>
          <a:cs typeface="Arial" charset="0"/>
        </a:defRPr>
      </a:lvl5pPr>
      <a:lvl6pPr marL="457200" algn="l" rtl="0" fontAlgn="base">
        <a:spcBef>
          <a:spcPct val="0"/>
        </a:spcBef>
        <a:spcAft>
          <a:spcPct val="0"/>
        </a:spcAft>
        <a:defRPr sz="4000">
          <a:solidFill>
            <a:schemeClr val="tx2"/>
          </a:solidFill>
          <a:latin typeface="Trebuchet MS" pitchFamily="34" charset="0"/>
          <a:cs typeface="Arial" charset="0"/>
        </a:defRPr>
      </a:lvl6pPr>
      <a:lvl7pPr marL="914400" algn="l" rtl="0" fontAlgn="base">
        <a:spcBef>
          <a:spcPct val="0"/>
        </a:spcBef>
        <a:spcAft>
          <a:spcPct val="0"/>
        </a:spcAft>
        <a:defRPr sz="4000">
          <a:solidFill>
            <a:schemeClr val="tx2"/>
          </a:solidFill>
          <a:latin typeface="Trebuchet MS" pitchFamily="34" charset="0"/>
          <a:cs typeface="Arial" charset="0"/>
        </a:defRPr>
      </a:lvl7pPr>
      <a:lvl8pPr marL="1371600" algn="l" rtl="0" fontAlgn="base">
        <a:spcBef>
          <a:spcPct val="0"/>
        </a:spcBef>
        <a:spcAft>
          <a:spcPct val="0"/>
        </a:spcAft>
        <a:defRPr sz="4000">
          <a:solidFill>
            <a:schemeClr val="tx2"/>
          </a:solidFill>
          <a:latin typeface="Trebuchet MS" pitchFamily="34" charset="0"/>
          <a:cs typeface="Arial" charset="0"/>
        </a:defRPr>
      </a:lvl8pPr>
      <a:lvl9pPr marL="1828800" algn="l" rtl="0" fontAlgn="base">
        <a:spcBef>
          <a:spcPct val="0"/>
        </a:spcBef>
        <a:spcAft>
          <a:spcPct val="0"/>
        </a:spcAft>
        <a:defRPr sz="4000">
          <a:solidFill>
            <a:schemeClr val="tx2"/>
          </a:solidFill>
          <a:latin typeface="Trebuchet MS" pitchFamily="34" charset="0"/>
          <a:cs typeface="Arial" charset="0"/>
        </a:defRPr>
      </a:lvl9pPr>
    </p:titleStyle>
    <p:bodyStyle>
      <a:lvl1pPr marL="365125" indent="-255588" algn="l" rtl="0" fontAlgn="base">
        <a:spcBef>
          <a:spcPts val="300"/>
        </a:spcBef>
        <a:spcAft>
          <a:spcPct val="0"/>
        </a:spcAft>
        <a:buClr>
          <a:srgbClr val="A04DA3"/>
        </a:buClr>
        <a:buFont typeface="Georgia" pitchFamily="18" charset="0"/>
        <a:buChar char="•"/>
        <a:defRPr sz="2800" kern="1200">
          <a:solidFill>
            <a:schemeClr val="tx1"/>
          </a:solidFill>
          <a:latin typeface="+mn-lt"/>
          <a:ea typeface="+mn-ea"/>
          <a:cs typeface="Arial" charset="0"/>
        </a:defRPr>
      </a:lvl1pPr>
      <a:lvl2pPr marL="657225" indent="-246063" algn="l" rtl="0" fontAlgn="base">
        <a:spcBef>
          <a:spcPts val="300"/>
        </a:spcBef>
        <a:spcAft>
          <a:spcPct val="0"/>
        </a:spcAft>
        <a:buClr>
          <a:schemeClr val="accent2"/>
        </a:buClr>
        <a:buFont typeface="Georgia" pitchFamily="18" charset="0"/>
        <a:buChar char="▫"/>
        <a:defRPr sz="2600" kern="1200">
          <a:solidFill>
            <a:schemeClr val="accent2"/>
          </a:solidFill>
          <a:latin typeface="+mn-lt"/>
          <a:ea typeface="+mn-ea"/>
          <a:cs typeface="+mn-cs"/>
        </a:defRPr>
      </a:lvl2pPr>
      <a:lvl3pPr marL="922338" indent="-219075" algn="l" rtl="0" fontAlgn="base">
        <a:spcBef>
          <a:spcPts val="300"/>
        </a:spcBef>
        <a:spcAft>
          <a:spcPct val="0"/>
        </a:spcAft>
        <a:buClr>
          <a:schemeClr val="accent1"/>
        </a:buClr>
        <a:buFont typeface="Wingdings 2" pitchFamily="18" charset="2"/>
        <a:buChar char=""/>
        <a:defRPr sz="2400" kern="1200">
          <a:solidFill>
            <a:schemeClr val="accent1"/>
          </a:solidFill>
          <a:latin typeface="+mn-lt"/>
          <a:ea typeface="+mn-ea"/>
          <a:cs typeface="+mn-cs"/>
        </a:defRPr>
      </a:lvl3pPr>
      <a:lvl4pPr marL="1179513" indent="-200025" algn="l" rtl="0" fontAlgn="base">
        <a:spcBef>
          <a:spcPts val="300"/>
        </a:spcBef>
        <a:spcAft>
          <a:spcPct val="0"/>
        </a:spcAft>
        <a:buClr>
          <a:schemeClr val="accent1"/>
        </a:buClr>
        <a:buFont typeface="Wingdings 2" pitchFamily="18" charset="2"/>
        <a:buChar char=""/>
        <a:defRPr sz="2200" kern="1200">
          <a:solidFill>
            <a:schemeClr val="accent1"/>
          </a:solidFill>
          <a:latin typeface="+mn-lt"/>
          <a:ea typeface="+mn-ea"/>
          <a:cs typeface="+mn-cs"/>
        </a:defRPr>
      </a:lvl4pPr>
      <a:lvl5pPr marL="1389063" indent="-182563" algn="l" rtl="0" fontAlgn="base">
        <a:spcBef>
          <a:spcPts val="300"/>
        </a:spcBef>
        <a:spcAft>
          <a:spcPct val="0"/>
        </a:spcAft>
        <a:buClr>
          <a:srgbClr val="A04DA3"/>
        </a:buClr>
        <a:buFont typeface="Georgia" pitchFamily="18" charset="0"/>
        <a:buChar char="▫"/>
        <a:defRPr sz="2000" kern="1200">
          <a:solidFill>
            <a:srgbClr val="A04DA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5.png"/></Relationships>
</file>

<file path=ppt/slides/_rels/slide45.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عنوان 1"/>
          <p:cNvSpPr>
            <a:spLocks noGrp="1"/>
          </p:cNvSpPr>
          <p:nvPr>
            <p:ph type="ctrTitle"/>
          </p:nvPr>
        </p:nvSpPr>
        <p:spPr>
          <a:xfrm>
            <a:off x="457200" y="1916113"/>
            <a:ext cx="8458200" cy="1955800"/>
          </a:xfrm>
        </p:spPr>
        <p:txBody>
          <a:bodyPr anchor="t"/>
          <a:lstStyle/>
          <a:p>
            <a:pPr algn="ctr"/>
            <a:r>
              <a:rPr lang="ar-SA" sz="6000" b="1" dirty="0" smtClean="0">
                <a:cs typeface="Tahoma" pitchFamily="34" charset="0"/>
              </a:rPr>
              <a:t>الانترنت والاتصالات</a:t>
            </a:r>
            <a:r>
              <a:rPr lang="en-US" sz="4800" b="1" dirty="0" smtClean="0"/>
              <a:t/>
            </a:r>
            <a:br>
              <a:rPr lang="en-US" sz="4800" b="1" dirty="0" smtClean="0"/>
            </a:br>
            <a:r>
              <a:rPr lang="en-US" sz="2000" b="1" dirty="0" smtClean="0"/>
              <a:t> </a:t>
            </a:r>
            <a:r>
              <a:rPr lang="en-US" sz="4800" b="1" dirty="0" smtClean="0"/>
              <a:t/>
            </a:r>
            <a:br>
              <a:rPr lang="en-US" sz="4800" b="1" dirty="0" smtClean="0"/>
            </a:br>
            <a:r>
              <a:rPr lang="en-US" sz="2000" b="1" dirty="0" smtClean="0"/>
              <a:t>Internet &amp; communications</a:t>
            </a:r>
            <a:r>
              <a:rPr lang="ar-SA" sz="2000" b="1" dirty="0" smtClean="0">
                <a:cs typeface="Tahoma" pitchFamily="34" charset="0"/>
              </a:rPr>
              <a:t> </a:t>
            </a:r>
            <a:endParaRPr lang="en-US" sz="2000" b="1" dirty="0" smtClean="0"/>
          </a:p>
        </p:txBody>
      </p:sp>
      <p:sp>
        <p:nvSpPr>
          <p:cNvPr id="5123" name="عنوان فرعي 2"/>
          <p:cNvSpPr>
            <a:spLocks noGrp="1"/>
          </p:cNvSpPr>
          <p:nvPr>
            <p:ph type="subTitle" idx="1"/>
          </p:nvPr>
        </p:nvSpPr>
        <p:spPr>
          <a:xfrm>
            <a:off x="457200" y="3900488"/>
            <a:ext cx="7570788" cy="2336800"/>
          </a:xfrm>
        </p:spPr>
        <p:txBody>
          <a:bodyPr/>
          <a:lstStyle/>
          <a:p>
            <a:pPr marL="63500"/>
            <a:r>
              <a:rPr lang="en-US" u="sng" dirty="0" smtClean="0"/>
              <a:t>LAB #10</a:t>
            </a:r>
          </a:p>
          <a:p>
            <a:pPr marL="63500"/>
            <a:endParaRPr lang="en-US" dirty="0" smtClean="0"/>
          </a:p>
          <a:p>
            <a:pPr marL="63500" algn="r"/>
            <a:r>
              <a:rPr lang="ar-SA" dirty="0" smtClean="0"/>
              <a:t>أستاذة </a:t>
            </a:r>
            <a:r>
              <a:rPr lang="ar-SA" dirty="0" smtClean="0"/>
              <a:t>المقرر</a:t>
            </a:r>
            <a:endParaRPr lang="ar-SA" dirty="0" smtClean="0"/>
          </a:p>
          <a:p>
            <a:pPr marL="63500" algn="r"/>
            <a:r>
              <a:rPr lang="ar-SA" dirty="0" smtClean="0"/>
              <a:t>الايميل </a:t>
            </a:r>
            <a:r>
              <a:rPr lang="ar-SA" dirty="0" smtClean="0"/>
              <a:t>:</a:t>
            </a:r>
            <a:endParaRPr lang="en-US"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23528" y="1364282"/>
            <a:ext cx="8856984" cy="5493718"/>
          </a:xfrm>
        </p:spPr>
        <p:txBody>
          <a:bodyPr/>
          <a:lstStyle/>
          <a:p>
            <a:pPr algn="r" rtl="1"/>
            <a:r>
              <a:rPr lang="ar-SA" dirty="0" smtClean="0"/>
              <a:t>في كثير من الأحيان قد يحتوي المستند على كمية كبيرة جداً من المعلومات مما يتطلب من المستخدم استخدام الشرائط المنزلقة </a:t>
            </a:r>
            <a:r>
              <a:rPr lang="en-US" dirty="0" smtClean="0"/>
              <a:t>Scroll bars</a:t>
            </a:r>
            <a:endParaRPr lang="ar-SA" dirty="0" smtClean="0"/>
          </a:p>
          <a:p>
            <a:pPr algn="r" rtl="1">
              <a:buNone/>
            </a:pPr>
            <a:r>
              <a:rPr lang="ar-SA" dirty="0" smtClean="0"/>
              <a:t>  للانتقال إلى المواضع المختلفة في الصفحة وهذا يكلف المستخدم وقت </a:t>
            </a:r>
          </a:p>
          <a:p>
            <a:pPr algn="r" rtl="1">
              <a:buNone/>
            </a:pPr>
            <a:r>
              <a:rPr lang="ar-SA" dirty="0" smtClean="0"/>
              <a:t>  وجهد كبير.</a:t>
            </a:r>
          </a:p>
          <a:p>
            <a:pPr algn="r" rtl="1"/>
            <a:r>
              <a:rPr lang="ar-SA" dirty="0" smtClean="0"/>
              <a:t>لذلك فإن برنامج </a:t>
            </a:r>
            <a:r>
              <a:rPr lang="ar-SA" dirty="0" err="1" smtClean="0"/>
              <a:t>فرونت</a:t>
            </a:r>
            <a:r>
              <a:rPr lang="ar-SA" dirty="0" smtClean="0"/>
              <a:t> </a:t>
            </a:r>
            <a:r>
              <a:rPr lang="ar-SA" dirty="0" err="1" smtClean="0"/>
              <a:t>بيج</a:t>
            </a:r>
            <a:r>
              <a:rPr lang="ar-SA" dirty="0" smtClean="0"/>
              <a:t> يوفر نوع من الروابط تسمى روابط القفز (الإشارة المرجعية) والتي تمكننا من التنقل أو القفز إلى أجزاء مختلفة من الصفحة بسهولة دون الحاجة لاستخدام الشرائط المنزلقة </a:t>
            </a:r>
            <a:r>
              <a:rPr lang="en-US" dirty="0" smtClean="0"/>
              <a:t>Scroll bars</a:t>
            </a:r>
            <a:r>
              <a:rPr lang="ar-SA" dirty="0" smtClean="0"/>
              <a:t>.</a:t>
            </a:r>
          </a:p>
          <a:p>
            <a:pPr algn="r" rtl="1"/>
            <a:r>
              <a:rPr lang="ar-SA" dirty="0" smtClean="0"/>
              <a:t>يتم إنشاء روابط القفز على مرحلتين:</a:t>
            </a:r>
          </a:p>
          <a:p>
            <a:pPr marL="623887" indent="-514350" algn="r" rtl="1">
              <a:buFont typeface="+mj-lt"/>
              <a:buAutoNum type="arabicParenR"/>
            </a:pPr>
            <a:r>
              <a:rPr lang="ar-SA" dirty="0" smtClean="0"/>
              <a:t>إنشاء علامة </a:t>
            </a:r>
            <a:r>
              <a:rPr lang="en-US" dirty="0" smtClean="0"/>
              <a:t>Bookmark</a:t>
            </a:r>
            <a:r>
              <a:rPr lang="ar-SA" dirty="0" smtClean="0"/>
              <a:t> في الموضع الذي نريد القفز إليه في الصفحة.</a:t>
            </a:r>
          </a:p>
          <a:p>
            <a:pPr marL="623887" indent="-514350" algn="r" rtl="1">
              <a:buFont typeface="+mj-lt"/>
              <a:buAutoNum type="arabicParenR"/>
            </a:pPr>
            <a:r>
              <a:rPr lang="ar-SA" dirty="0" smtClean="0"/>
              <a:t>إنشاء الرابطة بين العنصر وموضع العلامة </a:t>
            </a:r>
            <a:r>
              <a:rPr lang="en-US" dirty="0" smtClean="0"/>
              <a:t>Bookmark</a:t>
            </a:r>
            <a:r>
              <a:rPr lang="ar-SA" dirty="0" smtClean="0"/>
              <a:t> الذي قمنا بإنشائه. </a:t>
            </a:r>
            <a:endParaRPr lang="en-US" dirty="0"/>
          </a:p>
        </p:txBody>
      </p:sp>
      <p:sp>
        <p:nvSpPr>
          <p:cNvPr id="4" name="عنوان 1"/>
          <p:cNvSpPr>
            <a:spLocks noGrp="1"/>
          </p:cNvSpPr>
          <p:nvPr>
            <p:ph type="title"/>
          </p:nvPr>
        </p:nvSpPr>
        <p:spPr>
          <a:xfrm>
            <a:off x="107504" y="404664"/>
            <a:ext cx="8964488" cy="1152128"/>
          </a:xfrm>
        </p:spPr>
        <p:txBody>
          <a:bodyPr/>
          <a:lstStyle/>
          <a:p>
            <a:pPr algn="ctr" rtl="1"/>
            <a:r>
              <a:rPr lang="ar-SA" sz="3600" b="1" dirty="0" smtClean="0">
                <a:latin typeface="Arial Black" pitchFamily="34" charset="0"/>
              </a:rPr>
              <a:t>إنشاء روابط القفز (الإشارات المرجعية) </a:t>
            </a:r>
            <a:r>
              <a:rPr lang="en-US" sz="3600" b="1" dirty="0" smtClean="0">
                <a:latin typeface="Arial Black" pitchFamily="34" charset="0"/>
              </a:rPr>
              <a:t>Bookmarks</a:t>
            </a:r>
            <a:endParaRPr lang="ar-SA" sz="3600" b="1" dirty="0">
              <a:latin typeface="Arial Black" pitchFamily="34" charset="0"/>
            </a:endParaRPr>
          </a:p>
        </p:txBody>
      </p:sp>
      <p:pic>
        <p:nvPicPr>
          <p:cNvPr id="8194" name="Picture 2"/>
          <p:cNvPicPr>
            <a:picLocks noChangeAspect="1" noChangeArrowheads="1"/>
          </p:cNvPicPr>
          <p:nvPr/>
        </p:nvPicPr>
        <p:blipFill>
          <a:blip r:embed="rId2" cstate="print"/>
          <a:srcRect/>
          <a:stretch>
            <a:fillRect/>
          </a:stretch>
        </p:blipFill>
        <p:spPr bwMode="auto">
          <a:xfrm>
            <a:off x="107504" y="1299094"/>
            <a:ext cx="216024" cy="5514282"/>
          </a:xfrm>
          <a:prstGeom prst="rect">
            <a:avLst/>
          </a:prstGeom>
          <a:noFill/>
          <a:ln w="9525">
            <a:noFill/>
            <a:miter lim="800000"/>
            <a:headEnd/>
            <a:tailEnd/>
          </a:ln>
        </p:spPr>
      </p:pic>
      <p:cxnSp>
        <p:nvCxnSpPr>
          <p:cNvPr id="6" name="رابط كسهم مستقيم 5"/>
          <p:cNvCxnSpPr/>
          <p:nvPr/>
        </p:nvCxnSpPr>
        <p:spPr>
          <a:xfrm flipH="1">
            <a:off x="395536" y="2060848"/>
            <a:ext cx="936104" cy="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dissolve">
                                      <p:cBhvr>
                                        <p:cTn id="12" dur="500"/>
                                        <p:tgtEl>
                                          <p:spTgt spid="3">
                                            <p:txEl>
                                              <p:pRg st="0" end="0"/>
                                            </p:txEl>
                                          </p:spTgt>
                                        </p:tgtEl>
                                      </p:cBhvr>
                                    </p:animEffect>
                                  </p:childTnLst>
                                </p:cTn>
                              </p:par>
                              <p:par>
                                <p:cTn id="13" presetID="9" presetClass="entr" presetSubtype="0" fill="hold"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dissolve">
                                      <p:cBhvr>
                                        <p:cTn id="15" dur="500"/>
                                        <p:tgtEl>
                                          <p:spTgt spid="3">
                                            <p:txEl>
                                              <p:pRg st="1" end="1"/>
                                            </p:txEl>
                                          </p:spTgt>
                                        </p:tgtEl>
                                      </p:cBhvr>
                                    </p:animEffect>
                                  </p:childTnLst>
                                </p:cTn>
                              </p:par>
                              <p:par>
                                <p:cTn id="16" presetID="9" presetClass="entr" presetSubtype="0" fill="hold" nodeType="with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dissolve">
                                      <p:cBhvr>
                                        <p:cTn id="18" dur="500"/>
                                        <p:tgtEl>
                                          <p:spTgt spid="3">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nodeType="click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dissolve">
                                      <p:cBhvr>
                                        <p:cTn id="23" dur="500"/>
                                        <p:tgtEl>
                                          <p:spTgt spid="6"/>
                                        </p:tgtEl>
                                      </p:cBhvr>
                                    </p:animEffect>
                                  </p:childTnLst>
                                </p:cTn>
                              </p:par>
                              <p:par>
                                <p:cTn id="24" presetID="9" presetClass="entr" presetSubtype="0" fill="hold" nodeType="withEffect">
                                  <p:stCondLst>
                                    <p:cond delay="0"/>
                                  </p:stCondLst>
                                  <p:childTnLst>
                                    <p:set>
                                      <p:cBhvr>
                                        <p:cTn id="25" dur="1" fill="hold">
                                          <p:stCondLst>
                                            <p:cond delay="0"/>
                                          </p:stCondLst>
                                        </p:cTn>
                                        <p:tgtEl>
                                          <p:spTgt spid="8194"/>
                                        </p:tgtEl>
                                        <p:attrNameLst>
                                          <p:attrName>style.visibility</p:attrName>
                                        </p:attrNameLst>
                                      </p:cBhvr>
                                      <p:to>
                                        <p:strVal val="visible"/>
                                      </p:to>
                                    </p:set>
                                    <p:animEffect transition="in" filter="dissolve">
                                      <p:cBhvr>
                                        <p:cTn id="26" dur="500"/>
                                        <p:tgtEl>
                                          <p:spTgt spid="8194"/>
                                        </p:tgtEl>
                                      </p:cBhvr>
                                    </p:animEffect>
                                  </p:childTnLst>
                                </p:cTn>
                              </p:par>
                            </p:childTnLst>
                          </p:cTn>
                        </p:par>
                      </p:childTnLst>
                    </p:cTn>
                  </p:par>
                  <p:par>
                    <p:cTn id="27" fill="hold">
                      <p:stCondLst>
                        <p:cond delay="indefinite"/>
                      </p:stCondLst>
                      <p:childTnLst>
                        <p:par>
                          <p:cTn id="28" fill="hold">
                            <p:stCondLst>
                              <p:cond delay="0"/>
                            </p:stCondLst>
                            <p:childTnLst>
                              <p:par>
                                <p:cTn id="29" presetID="9" presetClass="entr" presetSubtype="0" fill="hold"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Effect transition="in" filter="dissolve">
                                      <p:cBhvr>
                                        <p:cTn id="31" dur="500"/>
                                        <p:tgtEl>
                                          <p:spTgt spid="3">
                                            <p:txEl>
                                              <p:pRg st="3" end="3"/>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9" presetClass="entr" presetSubtype="0" fill="hold" nodeType="clickEffect">
                                  <p:stCondLst>
                                    <p:cond delay="0"/>
                                  </p:stCondLst>
                                  <p:childTnLst>
                                    <p:set>
                                      <p:cBhvr>
                                        <p:cTn id="35" dur="1" fill="hold">
                                          <p:stCondLst>
                                            <p:cond delay="0"/>
                                          </p:stCondLst>
                                        </p:cTn>
                                        <p:tgtEl>
                                          <p:spTgt spid="3">
                                            <p:txEl>
                                              <p:pRg st="4" end="4"/>
                                            </p:txEl>
                                          </p:spTgt>
                                        </p:tgtEl>
                                        <p:attrNameLst>
                                          <p:attrName>style.visibility</p:attrName>
                                        </p:attrNameLst>
                                      </p:cBhvr>
                                      <p:to>
                                        <p:strVal val="visible"/>
                                      </p:to>
                                    </p:set>
                                    <p:animEffect transition="in" filter="dissolve">
                                      <p:cBhvr>
                                        <p:cTn id="36" dur="500"/>
                                        <p:tgtEl>
                                          <p:spTgt spid="3">
                                            <p:txEl>
                                              <p:pRg st="4" end="4"/>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9" presetClass="entr" presetSubtype="0" fill="hold" nodeType="clickEffect">
                                  <p:stCondLst>
                                    <p:cond delay="0"/>
                                  </p:stCondLst>
                                  <p:childTnLst>
                                    <p:set>
                                      <p:cBhvr>
                                        <p:cTn id="40" dur="1" fill="hold">
                                          <p:stCondLst>
                                            <p:cond delay="0"/>
                                          </p:stCondLst>
                                        </p:cTn>
                                        <p:tgtEl>
                                          <p:spTgt spid="3">
                                            <p:txEl>
                                              <p:pRg st="5" end="5"/>
                                            </p:txEl>
                                          </p:spTgt>
                                        </p:tgtEl>
                                        <p:attrNameLst>
                                          <p:attrName>style.visibility</p:attrName>
                                        </p:attrNameLst>
                                      </p:cBhvr>
                                      <p:to>
                                        <p:strVal val="visible"/>
                                      </p:to>
                                    </p:set>
                                    <p:animEffect transition="in" filter="dissolve">
                                      <p:cBhvr>
                                        <p:cTn id="41" dur="500"/>
                                        <p:tgtEl>
                                          <p:spTgt spid="3">
                                            <p:txEl>
                                              <p:pRg st="5" end="5"/>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9" presetClass="entr" presetSubtype="0" fill="hold" nodeType="clickEffect">
                                  <p:stCondLst>
                                    <p:cond delay="0"/>
                                  </p:stCondLst>
                                  <p:childTnLst>
                                    <p:set>
                                      <p:cBhvr>
                                        <p:cTn id="45" dur="1" fill="hold">
                                          <p:stCondLst>
                                            <p:cond delay="0"/>
                                          </p:stCondLst>
                                        </p:cTn>
                                        <p:tgtEl>
                                          <p:spTgt spid="3">
                                            <p:txEl>
                                              <p:pRg st="6" end="6"/>
                                            </p:txEl>
                                          </p:spTgt>
                                        </p:tgtEl>
                                        <p:attrNameLst>
                                          <p:attrName>style.visibility</p:attrName>
                                        </p:attrNameLst>
                                      </p:cBhvr>
                                      <p:to>
                                        <p:strVal val="visible"/>
                                      </p:to>
                                    </p:set>
                                    <p:animEffect transition="in" filter="dissolve">
                                      <p:cBhvr>
                                        <p:cTn id="46"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cstate="print"/>
          <a:srcRect/>
          <a:stretch>
            <a:fillRect/>
          </a:stretch>
        </p:blipFill>
        <p:spPr bwMode="auto">
          <a:xfrm>
            <a:off x="107504" y="3247246"/>
            <a:ext cx="4896544" cy="3350106"/>
          </a:xfrm>
          <a:prstGeom prst="rect">
            <a:avLst/>
          </a:prstGeom>
          <a:noFill/>
          <a:ln w="9525">
            <a:solidFill>
              <a:schemeClr val="accent1">
                <a:lumMod val="60000"/>
                <a:lumOff val="40000"/>
              </a:schemeClr>
            </a:solidFill>
            <a:miter lim="800000"/>
            <a:headEnd/>
            <a:tailEnd/>
          </a:ln>
        </p:spPr>
      </p:pic>
      <p:sp>
        <p:nvSpPr>
          <p:cNvPr id="3" name="عنصر نائب للمحتوى 2"/>
          <p:cNvSpPr>
            <a:spLocks noGrp="1"/>
          </p:cNvSpPr>
          <p:nvPr>
            <p:ph idx="1"/>
          </p:nvPr>
        </p:nvSpPr>
        <p:spPr>
          <a:xfrm>
            <a:off x="529208" y="1412776"/>
            <a:ext cx="8507288" cy="4801022"/>
          </a:xfrm>
        </p:spPr>
        <p:txBody>
          <a:bodyPr/>
          <a:lstStyle/>
          <a:p>
            <a:pPr algn="r" rtl="1"/>
            <a:r>
              <a:rPr lang="ar-SA" dirty="0" smtClean="0"/>
              <a:t>مثال:</a:t>
            </a:r>
          </a:p>
          <a:p>
            <a:pPr algn="r" rtl="1"/>
            <a:r>
              <a:rPr lang="ar-SA" dirty="0" smtClean="0"/>
              <a:t>لو كان لدينا في بداية الصفحة مجموعة من الأسئلة وإجاباتها موجودة بالأسفل بنفس الصفحة, يمكننا استخدام الإشارات المرجعية لكل سؤال بحيث عند الضغط على سؤال معين يتم الانتقال مباشرة إلى بداية الجواب الخاص بنفس السؤال.</a:t>
            </a:r>
          </a:p>
          <a:p>
            <a:pPr algn="r" rtl="1">
              <a:buNone/>
            </a:pPr>
            <a:endParaRPr lang="ar-SA" dirty="0" smtClean="0"/>
          </a:p>
          <a:p>
            <a:pPr algn="r" rtl="1">
              <a:buNone/>
            </a:pPr>
            <a:r>
              <a:rPr lang="ar-SA" dirty="0" smtClean="0"/>
              <a:t>ولعمل ذلك نقوم بالخطوات التالية:</a:t>
            </a:r>
          </a:p>
          <a:p>
            <a:pPr algn="r" rtl="1">
              <a:buNone/>
            </a:pPr>
            <a:endParaRPr lang="ar-SA" dirty="0" smtClean="0"/>
          </a:p>
        </p:txBody>
      </p:sp>
      <p:sp>
        <p:nvSpPr>
          <p:cNvPr id="6" name="عنوان 1"/>
          <p:cNvSpPr txBox="1">
            <a:spLocks/>
          </p:cNvSpPr>
          <p:nvPr/>
        </p:nvSpPr>
        <p:spPr bwMode="auto">
          <a:xfrm>
            <a:off x="0" y="548680"/>
            <a:ext cx="9324528" cy="864096"/>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defRPr/>
            </a:pPr>
            <a:r>
              <a:rPr kumimoji="0" lang="ar-SA" sz="3200" b="1" i="0" u="none" strike="noStrike" kern="1200" cap="none" spc="0" normalizeH="0" baseline="0" noProof="0" dirty="0" smtClean="0">
                <a:ln>
                  <a:noFill/>
                </a:ln>
                <a:solidFill>
                  <a:schemeClr val="tx2"/>
                </a:solidFill>
                <a:effectLst/>
                <a:uLnTx/>
                <a:uFillTx/>
                <a:latin typeface="Arial Black" pitchFamily="34" charset="0"/>
                <a:ea typeface="+mj-ea"/>
                <a:cs typeface="Arial" charset="0"/>
              </a:rPr>
              <a:t>تابع</a:t>
            </a:r>
            <a:r>
              <a:rPr kumimoji="0" lang="ar-SA" sz="3200" b="1" i="0" u="none" strike="noStrike" kern="1200" cap="none" spc="0" normalizeH="0" noProof="0" dirty="0" smtClean="0">
                <a:ln>
                  <a:noFill/>
                </a:ln>
                <a:solidFill>
                  <a:schemeClr val="tx2"/>
                </a:solidFill>
                <a:effectLst/>
                <a:uLnTx/>
                <a:uFillTx/>
                <a:latin typeface="Arial Black" pitchFamily="34" charset="0"/>
                <a:ea typeface="+mj-ea"/>
                <a:cs typeface="Arial" charset="0"/>
              </a:rPr>
              <a:t> </a:t>
            </a:r>
            <a:r>
              <a:rPr kumimoji="0" lang="ar-SA" sz="3200" b="1" i="0" u="none" strike="noStrike" kern="1200" cap="none" spc="0" normalizeH="0" baseline="0" noProof="0" dirty="0" smtClean="0">
                <a:ln>
                  <a:noFill/>
                </a:ln>
                <a:solidFill>
                  <a:schemeClr val="tx2"/>
                </a:solidFill>
                <a:effectLst/>
                <a:uLnTx/>
                <a:uFillTx/>
                <a:latin typeface="Arial Black" pitchFamily="34" charset="0"/>
                <a:ea typeface="+mj-ea"/>
                <a:cs typeface="Arial" charset="0"/>
              </a:rPr>
              <a:t>إنشاء روابط القفز (الإشارات المرجعية) </a:t>
            </a:r>
            <a:r>
              <a:rPr kumimoji="0" lang="en-US" sz="3200" b="1" i="0" u="none" strike="noStrike" kern="1200" cap="none" spc="0" normalizeH="0" baseline="0" noProof="0" dirty="0" smtClean="0">
                <a:ln>
                  <a:noFill/>
                </a:ln>
                <a:solidFill>
                  <a:schemeClr val="tx2"/>
                </a:solidFill>
                <a:effectLst/>
                <a:uLnTx/>
                <a:uFillTx/>
                <a:latin typeface="Arial Black" pitchFamily="34" charset="0"/>
                <a:ea typeface="+mj-ea"/>
                <a:cs typeface="Arial" charset="0"/>
              </a:rPr>
              <a:t>Bookmarks</a:t>
            </a:r>
            <a:endParaRPr kumimoji="0" lang="ar-SA" sz="3200" b="1" i="0" u="none" strike="noStrike" kern="1200" cap="none" spc="0" normalizeH="0" baseline="0" noProof="0" dirty="0">
              <a:ln>
                <a:noFill/>
              </a:ln>
              <a:solidFill>
                <a:schemeClr val="tx2"/>
              </a:solidFill>
              <a:effectLst/>
              <a:uLnTx/>
              <a:uFillTx/>
              <a:latin typeface="Arial Black" pitchFamily="34" charset="0"/>
              <a:ea typeface="+mj-ea"/>
              <a:cs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dissolv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dissolve">
                                      <p:cBhvr>
                                        <p:cTn id="12" dur="500"/>
                                        <p:tgtEl>
                                          <p:spTgt spid="3">
                                            <p:txEl>
                                              <p:pRg st="0" end="0"/>
                                            </p:txEl>
                                          </p:spTgt>
                                        </p:tgtEl>
                                      </p:cBhvr>
                                    </p:animEffect>
                                  </p:childTnLst>
                                </p:cTn>
                              </p:par>
                              <p:par>
                                <p:cTn id="13" presetID="9" presetClass="entr" presetSubtype="0" fill="hold"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dissolve">
                                      <p:cBhvr>
                                        <p:cTn id="15" dur="500"/>
                                        <p:tgtEl>
                                          <p:spTgt spid="3">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presetSubtype="0" fill="hold" nodeType="clickEffect">
                                  <p:stCondLst>
                                    <p:cond delay="0"/>
                                  </p:stCondLst>
                                  <p:childTnLst>
                                    <p:set>
                                      <p:cBhvr>
                                        <p:cTn id="19" dur="1" fill="hold">
                                          <p:stCondLst>
                                            <p:cond delay="0"/>
                                          </p:stCondLst>
                                        </p:cTn>
                                        <p:tgtEl>
                                          <p:spTgt spid="9218"/>
                                        </p:tgtEl>
                                        <p:attrNameLst>
                                          <p:attrName>style.visibility</p:attrName>
                                        </p:attrNameLst>
                                      </p:cBhvr>
                                      <p:to>
                                        <p:strVal val="visible"/>
                                      </p:to>
                                    </p:set>
                                    <p:animEffect transition="in" filter="dissolve">
                                      <p:cBhvr>
                                        <p:cTn id="20" dur="500"/>
                                        <p:tgtEl>
                                          <p:spTgt spid="9218"/>
                                        </p:tgtEl>
                                      </p:cBhvr>
                                    </p:animEffect>
                                  </p:childTnLst>
                                </p:cTn>
                              </p:par>
                            </p:childTnLst>
                          </p:cTn>
                        </p:par>
                      </p:childTnLst>
                    </p:cTn>
                  </p:par>
                  <p:par>
                    <p:cTn id="21" fill="hold">
                      <p:stCondLst>
                        <p:cond delay="indefinite"/>
                      </p:stCondLst>
                      <p:childTnLst>
                        <p:par>
                          <p:cTn id="22" fill="hold">
                            <p:stCondLst>
                              <p:cond delay="0"/>
                            </p:stCondLst>
                            <p:childTnLst>
                              <p:par>
                                <p:cTn id="23" presetID="9" presetClass="entr" presetSubtype="0"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dissolve">
                                      <p:cBhvr>
                                        <p:cTn id="25"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971600" y="1556792"/>
            <a:ext cx="8136904" cy="5017046"/>
          </a:xfrm>
        </p:spPr>
        <p:txBody>
          <a:bodyPr/>
          <a:lstStyle/>
          <a:p>
            <a:pPr marL="623887" indent="-514350" algn="r" rtl="1">
              <a:buFont typeface="+mj-lt"/>
              <a:buAutoNum type="arabicParenR"/>
            </a:pPr>
            <a:r>
              <a:rPr lang="ar-SA" dirty="0" smtClean="0"/>
              <a:t>ننتقل إلى موضع الإجابة للسؤال الأول, ثم نظلل الكتابات التي نرغب باستخدامها كعلامة </a:t>
            </a:r>
            <a:r>
              <a:rPr lang="en-US" dirty="0" smtClean="0"/>
              <a:t>Bookmark</a:t>
            </a:r>
            <a:r>
              <a:rPr lang="ar-SA" dirty="0" smtClean="0"/>
              <a:t>.</a:t>
            </a:r>
          </a:p>
          <a:p>
            <a:pPr marL="623887" indent="-514350" algn="r" rtl="1">
              <a:buFont typeface="+mj-lt"/>
              <a:buAutoNum type="arabicParenR"/>
            </a:pPr>
            <a:r>
              <a:rPr lang="ar-SA" dirty="0" smtClean="0"/>
              <a:t>نفتح القائمة </a:t>
            </a:r>
            <a:r>
              <a:rPr lang="en-US" dirty="0" smtClean="0"/>
              <a:t>Insert </a:t>
            </a:r>
            <a:r>
              <a:rPr lang="ar-SA" dirty="0" smtClean="0"/>
              <a:t> ثم نختار </a:t>
            </a:r>
            <a:r>
              <a:rPr lang="en-US" dirty="0" smtClean="0"/>
              <a:t>Book mark</a:t>
            </a:r>
            <a:r>
              <a:rPr lang="ar-SA" dirty="0" smtClean="0"/>
              <a:t> (</a:t>
            </a:r>
            <a:r>
              <a:rPr lang="en-US" dirty="0" smtClean="0"/>
              <a:t>Ctrl + G </a:t>
            </a:r>
            <a:r>
              <a:rPr lang="ar-SA" dirty="0" smtClean="0"/>
              <a:t>) فتظهر النافذة التالية:</a:t>
            </a:r>
            <a:endParaRPr lang="en-US" dirty="0" smtClean="0"/>
          </a:p>
          <a:p>
            <a:pPr marL="623887" indent="-514350" algn="r" rtl="1">
              <a:buNone/>
            </a:pPr>
            <a:r>
              <a:rPr lang="en-US" dirty="0" smtClean="0"/>
              <a:t> </a:t>
            </a:r>
            <a:r>
              <a:rPr lang="ar-SA" dirty="0" smtClean="0"/>
              <a:t>نحدد من خلالها اسم العلامة ثم نضغط </a:t>
            </a:r>
            <a:r>
              <a:rPr lang="en-US" dirty="0" smtClean="0"/>
              <a:t>Ok</a:t>
            </a:r>
            <a:r>
              <a:rPr lang="ar-SA" dirty="0" smtClean="0"/>
              <a:t>.</a:t>
            </a:r>
          </a:p>
          <a:p>
            <a:pPr marL="623887" indent="-514350" algn="r" rtl="1">
              <a:buNone/>
            </a:pPr>
            <a:r>
              <a:rPr lang="ar-SA" dirty="0" smtClean="0"/>
              <a:t>ونكرر العملية لإنشاء العلامات الأخرى </a:t>
            </a:r>
          </a:p>
          <a:p>
            <a:pPr marL="623887" indent="-514350" algn="r" rtl="1">
              <a:buNone/>
            </a:pPr>
            <a:r>
              <a:rPr lang="ar-SA" dirty="0" smtClean="0"/>
              <a:t>الخاصة بالإجابات الأخرى المتعلقة بباقي الأسئلة.</a:t>
            </a:r>
            <a:endParaRPr lang="en-US" dirty="0"/>
          </a:p>
        </p:txBody>
      </p:sp>
      <p:sp>
        <p:nvSpPr>
          <p:cNvPr id="4" name="عنوان 1"/>
          <p:cNvSpPr txBox="1">
            <a:spLocks/>
          </p:cNvSpPr>
          <p:nvPr/>
        </p:nvSpPr>
        <p:spPr bwMode="auto">
          <a:xfrm>
            <a:off x="0" y="548680"/>
            <a:ext cx="9324528" cy="864096"/>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defRPr/>
            </a:pPr>
            <a:r>
              <a:rPr kumimoji="0" lang="ar-SA" sz="3200" b="1" i="0" u="none" strike="noStrike" kern="1200" cap="none" spc="0" normalizeH="0" baseline="0" noProof="0" dirty="0" smtClean="0">
                <a:ln>
                  <a:noFill/>
                </a:ln>
                <a:solidFill>
                  <a:schemeClr val="tx2"/>
                </a:solidFill>
                <a:effectLst/>
                <a:uLnTx/>
                <a:uFillTx/>
                <a:latin typeface="Arial Black" pitchFamily="34" charset="0"/>
                <a:ea typeface="+mj-ea"/>
                <a:cs typeface="Arial" charset="0"/>
              </a:rPr>
              <a:t>تابع</a:t>
            </a:r>
            <a:r>
              <a:rPr kumimoji="0" lang="ar-SA" sz="3200" b="1" i="0" u="none" strike="noStrike" kern="1200" cap="none" spc="0" normalizeH="0" noProof="0" dirty="0" smtClean="0">
                <a:ln>
                  <a:noFill/>
                </a:ln>
                <a:solidFill>
                  <a:schemeClr val="tx2"/>
                </a:solidFill>
                <a:effectLst/>
                <a:uLnTx/>
                <a:uFillTx/>
                <a:latin typeface="Arial Black" pitchFamily="34" charset="0"/>
                <a:ea typeface="+mj-ea"/>
                <a:cs typeface="Arial" charset="0"/>
              </a:rPr>
              <a:t> </a:t>
            </a:r>
            <a:r>
              <a:rPr kumimoji="0" lang="ar-SA" sz="3200" b="1" i="0" u="none" strike="noStrike" kern="1200" cap="none" spc="0" normalizeH="0" baseline="0" noProof="0" dirty="0" smtClean="0">
                <a:ln>
                  <a:noFill/>
                </a:ln>
                <a:solidFill>
                  <a:schemeClr val="tx2"/>
                </a:solidFill>
                <a:effectLst/>
                <a:uLnTx/>
                <a:uFillTx/>
                <a:latin typeface="Arial Black" pitchFamily="34" charset="0"/>
                <a:ea typeface="+mj-ea"/>
                <a:cs typeface="Arial" charset="0"/>
              </a:rPr>
              <a:t>إنشاء روابط القفز (الإشارات المرجعية) </a:t>
            </a:r>
            <a:r>
              <a:rPr kumimoji="0" lang="en-US" sz="3200" b="1" i="0" u="none" strike="noStrike" kern="1200" cap="none" spc="0" normalizeH="0" baseline="0" noProof="0" dirty="0" smtClean="0">
                <a:ln>
                  <a:noFill/>
                </a:ln>
                <a:solidFill>
                  <a:schemeClr val="tx2"/>
                </a:solidFill>
                <a:effectLst/>
                <a:uLnTx/>
                <a:uFillTx/>
                <a:latin typeface="Arial Black" pitchFamily="34" charset="0"/>
                <a:ea typeface="+mj-ea"/>
                <a:cs typeface="Arial" charset="0"/>
              </a:rPr>
              <a:t>Bookmarks</a:t>
            </a:r>
            <a:endParaRPr kumimoji="0" lang="ar-SA" sz="3200" b="1" i="0" u="none" strike="noStrike" kern="1200" cap="none" spc="0" normalizeH="0" baseline="0" noProof="0" dirty="0">
              <a:ln>
                <a:noFill/>
              </a:ln>
              <a:solidFill>
                <a:schemeClr val="tx2"/>
              </a:solidFill>
              <a:effectLst/>
              <a:uLnTx/>
              <a:uFillTx/>
              <a:latin typeface="Arial Black" pitchFamily="34" charset="0"/>
              <a:ea typeface="+mj-ea"/>
              <a:cs typeface="Arial" charset="0"/>
            </a:endParaRPr>
          </a:p>
        </p:txBody>
      </p:sp>
      <p:pic>
        <p:nvPicPr>
          <p:cNvPr id="10243" name="Picture 3"/>
          <p:cNvPicPr>
            <a:picLocks noChangeAspect="1" noChangeArrowheads="1"/>
          </p:cNvPicPr>
          <p:nvPr/>
        </p:nvPicPr>
        <p:blipFill>
          <a:blip r:embed="rId2" cstate="print"/>
          <a:srcRect/>
          <a:stretch>
            <a:fillRect/>
          </a:stretch>
        </p:blipFill>
        <p:spPr bwMode="auto">
          <a:xfrm>
            <a:off x="35496" y="2952328"/>
            <a:ext cx="3384376" cy="386104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dissolv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dissolv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dissolve">
                                      <p:cBhvr>
                                        <p:cTn id="17" dur="500"/>
                                        <p:tgtEl>
                                          <p:spTgt spid="3">
                                            <p:txEl>
                                              <p:pRg st="1" end="1"/>
                                            </p:txEl>
                                          </p:spTgt>
                                        </p:tgtEl>
                                      </p:cBhvr>
                                    </p:animEffect>
                                  </p:childTnLst>
                                </p:cTn>
                              </p:par>
                              <p:par>
                                <p:cTn id="18" presetID="9" presetClass="entr" presetSubtype="0" fill="hold" nodeType="with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dissolve">
                                      <p:cBhvr>
                                        <p:cTn id="20" dur="500"/>
                                        <p:tgtEl>
                                          <p:spTgt spid="3">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9" presetClass="entr" presetSubtype="0" fill="hold" nodeType="clickEffect">
                                  <p:stCondLst>
                                    <p:cond delay="0"/>
                                  </p:stCondLst>
                                  <p:childTnLst>
                                    <p:set>
                                      <p:cBhvr>
                                        <p:cTn id="24" dur="1" fill="hold">
                                          <p:stCondLst>
                                            <p:cond delay="0"/>
                                          </p:stCondLst>
                                        </p:cTn>
                                        <p:tgtEl>
                                          <p:spTgt spid="10243"/>
                                        </p:tgtEl>
                                        <p:attrNameLst>
                                          <p:attrName>style.visibility</p:attrName>
                                        </p:attrNameLst>
                                      </p:cBhvr>
                                      <p:to>
                                        <p:strVal val="visible"/>
                                      </p:to>
                                    </p:set>
                                    <p:animEffect transition="in" filter="dissolve">
                                      <p:cBhvr>
                                        <p:cTn id="25" dur="500"/>
                                        <p:tgtEl>
                                          <p:spTgt spid="10243"/>
                                        </p:tgtEl>
                                      </p:cBhvr>
                                    </p:animEffect>
                                  </p:childTnLst>
                                </p:cTn>
                              </p:par>
                            </p:childTnLst>
                          </p:cTn>
                        </p:par>
                      </p:childTnLst>
                    </p:cTn>
                  </p:par>
                  <p:par>
                    <p:cTn id="26" fill="hold">
                      <p:stCondLst>
                        <p:cond delay="indefinite"/>
                      </p:stCondLst>
                      <p:childTnLst>
                        <p:par>
                          <p:cTn id="27" fill="hold">
                            <p:stCondLst>
                              <p:cond delay="0"/>
                            </p:stCondLst>
                            <p:childTnLst>
                              <p:par>
                                <p:cTn id="28" presetID="9" presetClass="entr" presetSubtype="0" fill="hold" nodeType="click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animEffect transition="in" filter="dissolve">
                                      <p:cBhvr>
                                        <p:cTn id="30" dur="500"/>
                                        <p:tgtEl>
                                          <p:spTgt spid="3">
                                            <p:txEl>
                                              <p:pRg st="3" end="3"/>
                                            </p:txEl>
                                          </p:spTgt>
                                        </p:tgtEl>
                                      </p:cBhvr>
                                    </p:animEffect>
                                  </p:childTnLst>
                                </p:cTn>
                              </p:par>
                              <p:par>
                                <p:cTn id="31" presetID="9" presetClass="entr" presetSubtype="0" fill="hold" nodeType="with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animEffect transition="in" filter="dissolve">
                                      <p:cBhvr>
                                        <p:cTn id="33"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5496" y="1268760"/>
            <a:ext cx="8856984" cy="5589240"/>
          </a:xfrm>
        </p:spPr>
        <p:txBody>
          <a:bodyPr/>
          <a:lstStyle/>
          <a:p>
            <a:pPr marL="623887" indent="-514350" algn="r" rtl="1">
              <a:buFont typeface="+mj-lt"/>
              <a:buAutoNum type="arabicParenR" startAt="3"/>
            </a:pPr>
            <a:r>
              <a:rPr lang="ar-SA" dirty="0" smtClean="0"/>
              <a:t> ثم ننتقل لبداية الصفحة لإنشاء الارتباط على السؤال الأول للقفز إلى إجابته, حيث نقوم بتظليل النص المطلوب استخدامه كارتباط وهو السؤال الأول في هذه الحالة ثم نفتح القائمة </a:t>
            </a:r>
            <a:r>
              <a:rPr lang="en-US" dirty="0" smtClean="0"/>
              <a:t>insert</a:t>
            </a:r>
            <a:r>
              <a:rPr lang="ar-SA" dirty="0" smtClean="0"/>
              <a:t> ثم نختار </a:t>
            </a:r>
            <a:r>
              <a:rPr lang="en-US" dirty="0" smtClean="0"/>
              <a:t>hyperlinks</a:t>
            </a:r>
            <a:r>
              <a:rPr lang="ar-SA" dirty="0" smtClean="0"/>
              <a:t>.</a:t>
            </a:r>
          </a:p>
          <a:p>
            <a:pPr marL="623887" indent="-514350" rtl="1">
              <a:buFont typeface="+mj-lt"/>
              <a:buAutoNum type="arabicParenR" startAt="3"/>
            </a:pPr>
            <a:r>
              <a:rPr lang="ar-SA" dirty="0" smtClean="0"/>
              <a:t> من الجزء </a:t>
            </a:r>
            <a:r>
              <a:rPr lang="en-US" dirty="0" smtClean="0"/>
              <a:t>link to</a:t>
            </a:r>
            <a:r>
              <a:rPr lang="ar-SA" dirty="0" smtClean="0"/>
              <a:t> نختار المفتاح </a:t>
            </a:r>
          </a:p>
          <a:p>
            <a:pPr marL="623887" indent="-514350" rtl="1">
              <a:buNone/>
            </a:pPr>
            <a:r>
              <a:rPr lang="en-US" dirty="0" smtClean="0"/>
              <a:t>place in this document</a:t>
            </a:r>
            <a:r>
              <a:rPr lang="ar-SA" dirty="0" smtClean="0"/>
              <a:t> </a:t>
            </a:r>
            <a:endParaRPr lang="en-US" dirty="0" smtClean="0"/>
          </a:p>
          <a:p>
            <a:pPr rtl="1">
              <a:buNone/>
            </a:pPr>
            <a:r>
              <a:rPr lang="en-US" dirty="0" smtClean="0"/>
              <a:t>   </a:t>
            </a:r>
            <a:r>
              <a:rPr lang="ar-SA" dirty="0" smtClean="0"/>
              <a:t>فيتم عرض جميع العلامات</a:t>
            </a:r>
            <a:r>
              <a:rPr lang="en-US" dirty="0" smtClean="0"/>
              <a:t> book marks </a:t>
            </a:r>
            <a:endParaRPr lang="ar-SA" dirty="0" smtClean="0"/>
          </a:p>
          <a:p>
            <a:pPr rtl="1">
              <a:buNone/>
            </a:pPr>
            <a:r>
              <a:rPr lang="ar-SA" dirty="0" smtClean="0"/>
              <a:t>التي قمنا بإنشائها في الصفحة </a:t>
            </a:r>
          </a:p>
          <a:p>
            <a:pPr rtl="1">
              <a:buNone/>
            </a:pPr>
            <a:r>
              <a:rPr lang="ar-SA" dirty="0" smtClean="0"/>
              <a:t>ونقوم باختيار العلامة المناسبة </a:t>
            </a:r>
          </a:p>
          <a:p>
            <a:pPr rtl="1">
              <a:buNone/>
            </a:pPr>
            <a:r>
              <a:rPr lang="ar-SA" dirty="0" smtClean="0"/>
              <a:t>التي نريد القفز إليها من هذا الجزء </a:t>
            </a:r>
          </a:p>
          <a:p>
            <a:pPr rtl="1">
              <a:buNone/>
            </a:pPr>
            <a:r>
              <a:rPr lang="ar-SA" dirty="0" smtClean="0"/>
              <a:t>ثم نضغط </a:t>
            </a:r>
            <a:r>
              <a:rPr lang="en-US" dirty="0" smtClean="0"/>
              <a:t>ok</a:t>
            </a:r>
            <a:r>
              <a:rPr lang="ar-SA" dirty="0" smtClean="0"/>
              <a:t>.</a:t>
            </a:r>
          </a:p>
          <a:p>
            <a:pPr rtl="1">
              <a:buNone/>
            </a:pPr>
            <a:r>
              <a:rPr lang="ar-SA" dirty="0" smtClean="0"/>
              <a:t>وتكرر العملية مع باقي الأسئلة ثم ننتقل لطريقة العرض </a:t>
            </a:r>
            <a:r>
              <a:rPr lang="en-US" dirty="0" smtClean="0"/>
              <a:t>preview</a:t>
            </a:r>
            <a:r>
              <a:rPr lang="ar-SA" dirty="0" smtClean="0"/>
              <a:t> وبالضغط على السؤال الأول ننتقل إلى إجابته وهكذا مع بقية الأسئلة.</a:t>
            </a:r>
            <a:endParaRPr lang="en-US" dirty="0" smtClean="0"/>
          </a:p>
        </p:txBody>
      </p:sp>
      <p:sp>
        <p:nvSpPr>
          <p:cNvPr id="4" name="عنوان 1"/>
          <p:cNvSpPr txBox="1">
            <a:spLocks/>
          </p:cNvSpPr>
          <p:nvPr/>
        </p:nvSpPr>
        <p:spPr bwMode="auto">
          <a:xfrm>
            <a:off x="0" y="548680"/>
            <a:ext cx="9324528" cy="864096"/>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defRPr/>
            </a:pPr>
            <a:r>
              <a:rPr kumimoji="0" lang="ar-SA" sz="3200" b="1" i="0" u="none" strike="noStrike" kern="1200" cap="none" spc="0" normalizeH="0" baseline="0" noProof="0" dirty="0" smtClean="0">
                <a:ln>
                  <a:noFill/>
                </a:ln>
                <a:solidFill>
                  <a:schemeClr val="tx2"/>
                </a:solidFill>
                <a:effectLst/>
                <a:uLnTx/>
                <a:uFillTx/>
                <a:latin typeface="Arial Black" pitchFamily="34" charset="0"/>
                <a:ea typeface="+mj-ea"/>
                <a:cs typeface="Arial" charset="0"/>
              </a:rPr>
              <a:t>تابع</a:t>
            </a:r>
            <a:r>
              <a:rPr kumimoji="0" lang="ar-SA" sz="3200" b="1" i="0" u="none" strike="noStrike" kern="1200" cap="none" spc="0" normalizeH="0" noProof="0" dirty="0" smtClean="0">
                <a:ln>
                  <a:noFill/>
                </a:ln>
                <a:solidFill>
                  <a:schemeClr val="tx2"/>
                </a:solidFill>
                <a:effectLst/>
                <a:uLnTx/>
                <a:uFillTx/>
                <a:latin typeface="Arial Black" pitchFamily="34" charset="0"/>
                <a:ea typeface="+mj-ea"/>
                <a:cs typeface="Arial" charset="0"/>
              </a:rPr>
              <a:t> </a:t>
            </a:r>
            <a:r>
              <a:rPr kumimoji="0" lang="ar-SA" sz="3200" b="1" i="0" u="none" strike="noStrike" kern="1200" cap="none" spc="0" normalizeH="0" baseline="0" noProof="0" dirty="0" smtClean="0">
                <a:ln>
                  <a:noFill/>
                </a:ln>
                <a:solidFill>
                  <a:schemeClr val="tx2"/>
                </a:solidFill>
                <a:effectLst/>
                <a:uLnTx/>
                <a:uFillTx/>
                <a:latin typeface="Arial Black" pitchFamily="34" charset="0"/>
                <a:ea typeface="+mj-ea"/>
                <a:cs typeface="Arial" charset="0"/>
              </a:rPr>
              <a:t>إنشاء روابط القفز (الإشارات المرجعية) </a:t>
            </a:r>
            <a:r>
              <a:rPr kumimoji="0" lang="en-US" sz="3200" b="1" i="0" u="none" strike="noStrike" kern="1200" cap="none" spc="0" normalizeH="0" baseline="0" noProof="0" dirty="0" smtClean="0">
                <a:ln>
                  <a:noFill/>
                </a:ln>
                <a:solidFill>
                  <a:schemeClr val="tx2"/>
                </a:solidFill>
                <a:effectLst/>
                <a:uLnTx/>
                <a:uFillTx/>
                <a:latin typeface="Arial Black" pitchFamily="34" charset="0"/>
                <a:ea typeface="+mj-ea"/>
                <a:cs typeface="Arial" charset="0"/>
              </a:rPr>
              <a:t>Bookmarks</a:t>
            </a:r>
            <a:endParaRPr kumimoji="0" lang="ar-SA" sz="3200" b="1" i="0" u="none" strike="noStrike" kern="1200" cap="none" spc="0" normalizeH="0" baseline="0" noProof="0" dirty="0">
              <a:ln>
                <a:noFill/>
              </a:ln>
              <a:solidFill>
                <a:schemeClr val="tx2"/>
              </a:solidFill>
              <a:effectLst/>
              <a:uLnTx/>
              <a:uFillTx/>
              <a:latin typeface="Arial Black" pitchFamily="34" charset="0"/>
              <a:ea typeface="+mj-ea"/>
              <a:cs typeface="Arial" charset="0"/>
            </a:endParaRPr>
          </a:p>
        </p:txBody>
      </p:sp>
      <p:pic>
        <p:nvPicPr>
          <p:cNvPr id="11266" name="Picture 2"/>
          <p:cNvPicPr>
            <a:picLocks noChangeAspect="1" noChangeArrowheads="1"/>
          </p:cNvPicPr>
          <p:nvPr/>
        </p:nvPicPr>
        <p:blipFill>
          <a:blip r:embed="rId2" cstate="print"/>
          <a:srcRect/>
          <a:stretch>
            <a:fillRect/>
          </a:stretch>
        </p:blipFill>
        <p:spPr bwMode="auto">
          <a:xfrm>
            <a:off x="5940152" y="2564904"/>
            <a:ext cx="2952327" cy="3240360"/>
          </a:xfrm>
          <a:prstGeom prst="rect">
            <a:avLst/>
          </a:prstGeom>
          <a:noFill/>
          <a:ln w="9525">
            <a:noFill/>
            <a:miter lim="800000"/>
            <a:headEnd/>
            <a:tailEnd/>
          </a:ln>
        </p:spPr>
      </p:pic>
      <p:grpSp>
        <p:nvGrpSpPr>
          <p:cNvPr id="15" name="مجموعة 14"/>
          <p:cNvGrpSpPr/>
          <p:nvPr/>
        </p:nvGrpSpPr>
        <p:grpSpPr>
          <a:xfrm>
            <a:off x="3779912" y="3356992"/>
            <a:ext cx="2160240" cy="720080"/>
            <a:chOff x="3779912" y="3356992"/>
            <a:chExt cx="2160240" cy="720080"/>
          </a:xfrm>
        </p:grpSpPr>
        <p:cxnSp>
          <p:nvCxnSpPr>
            <p:cNvPr id="10" name="رابط مستقيم 9"/>
            <p:cNvCxnSpPr/>
            <p:nvPr/>
          </p:nvCxnSpPr>
          <p:spPr>
            <a:xfrm>
              <a:off x="3779912" y="3356992"/>
              <a:ext cx="144016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 name="رابط مستقيم 11"/>
            <p:cNvCxnSpPr/>
            <p:nvPr/>
          </p:nvCxnSpPr>
          <p:spPr>
            <a:xfrm>
              <a:off x="5220072" y="3356992"/>
              <a:ext cx="0" cy="72008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 name="رابط كسهم مستقيم 13"/>
            <p:cNvCxnSpPr/>
            <p:nvPr/>
          </p:nvCxnSpPr>
          <p:spPr>
            <a:xfrm>
              <a:off x="5220072" y="4077072"/>
              <a:ext cx="720080" cy="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sp>
        <p:nvSpPr>
          <p:cNvPr id="17" name="مربع نص 16"/>
          <p:cNvSpPr txBox="1"/>
          <p:nvPr/>
        </p:nvSpPr>
        <p:spPr>
          <a:xfrm>
            <a:off x="6444208" y="3429000"/>
            <a:ext cx="1872208" cy="1800200"/>
          </a:xfrm>
          <a:prstGeom prst="rect">
            <a:avLst/>
          </a:prstGeom>
          <a:noFill/>
          <a:ln w="38100">
            <a:solidFill>
              <a:srgbClr val="FF0000"/>
            </a:solidFill>
          </a:ln>
        </p:spPr>
        <p:txBody>
          <a:bodyPr wrap="square" rtlCol="0">
            <a:spAutoFit/>
          </a:bodyPr>
          <a:lstStyle/>
          <a:p>
            <a:endParaRPr lang="ar-SA" dirty="0" smtClean="0"/>
          </a:p>
          <a:p>
            <a:endParaRPr lang="ar-SA" dirty="0" smtClean="0"/>
          </a:p>
          <a:p>
            <a:pPr algn="ctr"/>
            <a:endParaRPr lang="en-US" b="1" dirty="0" smtClean="0"/>
          </a:p>
          <a:p>
            <a:pPr algn="ctr"/>
            <a:r>
              <a:rPr lang="en-US" b="1" dirty="0" smtClean="0"/>
              <a:t>Book marks</a:t>
            </a:r>
            <a:r>
              <a:rPr lang="ar-SA" b="1" dirty="0" smtClean="0"/>
              <a:t> العلامات التي تم إنشاؤها</a:t>
            </a:r>
            <a:endParaRPr lang="en-US" b="1" dirty="0" smtClean="0"/>
          </a:p>
        </p:txBody>
      </p:sp>
      <p:cxnSp>
        <p:nvCxnSpPr>
          <p:cNvPr id="25" name="رابط كسهم مستقيم 24"/>
          <p:cNvCxnSpPr/>
          <p:nvPr/>
        </p:nvCxnSpPr>
        <p:spPr>
          <a:xfrm>
            <a:off x="1907704" y="5589240"/>
            <a:ext cx="6192688" cy="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dissolv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dissolv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11266"/>
                                        </p:tgtEl>
                                        <p:attrNameLst>
                                          <p:attrName>style.visibility</p:attrName>
                                        </p:attrNameLst>
                                      </p:cBhvr>
                                      <p:to>
                                        <p:strVal val="visible"/>
                                      </p:to>
                                    </p:set>
                                    <p:animEffect transition="in" filter="dissolve">
                                      <p:cBhvr>
                                        <p:cTn id="17" dur="500"/>
                                        <p:tgtEl>
                                          <p:spTgt spid="11266"/>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Effect transition="in" filter="dissolve">
                                      <p:cBhvr>
                                        <p:cTn id="22" dur="500"/>
                                        <p:tgtEl>
                                          <p:spTgt spid="3">
                                            <p:txEl>
                                              <p:pRg st="1" end="1"/>
                                            </p:txEl>
                                          </p:spTgt>
                                        </p:tgtEl>
                                      </p:cBhvr>
                                    </p:animEffect>
                                  </p:childTnLst>
                                </p:cTn>
                              </p:par>
                              <p:par>
                                <p:cTn id="23" presetID="9" presetClass="entr" presetSubtype="0" fill="hold" nodeType="with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Effect transition="in" filter="dissolve">
                                      <p:cBhvr>
                                        <p:cTn id="25" dur="500"/>
                                        <p:tgtEl>
                                          <p:spTgt spid="3">
                                            <p:txEl>
                                              <p:pRg st="2" end="2"/>
                                            </p:txEl>
                                          </p:spTgt>
                                        </p:tgtEl>
                                      </p:cBhvr>
                                    </p:animEffect>
                                  </p:childTnLst>
                                </p:cTn>
                              </p:par>
                              <p:par>
                                <p:cTn id="26" presetID="9" presetClass="entr" presetSubtype="0" fill="hold" nodeType="with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dissolve">
                                      <p:cBhvr>
                                        <p:cTn id="28" dur="500"/>
                                        <p:tgtEl>
                                          <p:spTgt spid="3">
                                            <p:txEl>
                                              <p:pRg st="3" end="3"/>
                                            </p:txEl>
                                          </p:spTgt>
                                        </p:tgtEl>
                                      </p:cBhvr>
                                    </p:animEffect>
                                  </p:childTnLst>
                                </p:cTn>
                              </p:par>
                              <p:par>
                                <p:cTn id="29" presetID="9" presetClass="entr" presetSubtype="0" fill="hold" nodeType="with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Effect transition="in" filter="dissolve">
                                      <p:cBhvr>
                                        <p:cTn id="31" dur="500"/>
                                        <p:tgtEl>
                                          <p:spTgt spid="3">
                                            <p:txEl>
                                              <p:pRg st="4" end="4"/>
                                            </p:txEl>
                                          </p:spTgt>
                                        </p:tgtEl>
                                      </p:cBhvr>
                                    </p:animEffect>
                                  </p:childTnLst>
                                </p:cTn>
                              </p:par>
                              <p:par>
                                <p:cTn id="32" presetID="9" presetClass="entr" presetSubtype="0" fill="hold" nodeType="withEffect">
                                  <p:stCondLst>
                                    <p:cond delay="0"/>
                                  </p:stCondLst>
                                  <p:childTnLst>
                                    <p:set>
                                      <p:cBhvr>
                                        <p:cTn id="33" dur="1" fill="hold">
                                          <p:stCondLst>
                                            <p:cond delay="0"/>
                                          </p:stCondLst>
                                        </p:cTn>
                                        <p:tgtEl>
                                          <p:spTgt spid="3">
                                            <p:txEl>
                                              <p:pRg st="5" end="5"/>
                                            </p:txEl>
                                          </p:spTgt>
                                        </p:tgtEl>
                                        <p:attrNameLst>
                                          <p:attrName>style.visibility</p:attrName>
                                        </p:attrNameLst>
                                      </p:cBhvr>
                                      <p:to>
                                        <p:strVal val="visible"/>
                                      </p:to>
                                    </p:set>
                                    <p:animEffect transition="in" filter="dissolve">
                                      <p:cBhvr>
                                        <p:cTn id="34" dur="500"/>
                                        <p:tgtEl>
                                          <p:spTgt spid="3">
                                            <p:txEl>
                                              <p:pRg st="5" end="5"/>
                                            </p:txEl>
                                          </p:spTgt>
                                        </p:tgtEl>
                                      </p:cBhvr>
                                    </p:animEffect>
                                  </p:childTnLst>
                                </p:cTn>
                              </p:par>
                              <p:par>
                                <p:cTn id="35" presetID="9" presetClass="entr" presetSubtype="0" fill="hold" nodeType="with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dissolve">
                                      <p:cBhvr>
                                        <p:cTn id="37" dur="500"/>
                                        <p:tgtEl>
                                          <p:spTgt spid="3">
                                            <p:txEl>
                                              <p:pRg st="6" end="6"/>
                                            </p:txEl>
                                          </p:spTgt>
                                        </p:tgtEl>
                                      </p:cBhvr>
                                    </p:animEffect>
                                  </p:childTnLst>
                                </p:cTn>
                              </p:par>
                              <p:par>
                                <p:cTn id="38" presetID="9" presetClass="entr" presetSubtype="0" fill="hold" nodeType="withEffect">
                                  <p:stCondLst>
                                    <p:cond delay="0"/>
                                  </p:stCondLst>
                                  <p:childTnLst>
                                    <p:set>
                                      <p:cBhvr>
                                        <p:cTn id="39" dur="1" fill="hold">
                                          <p:stCondLst>
                                            <p:cond delay="0"/>
                                          </p:stCondLst>
                                        </p:cTn>
                                        <p:tgtEl>
                                          <p:spTgt spid="3">
                                            <p:txEl>
                                              <p:pRg st="7" end="7"/>
                                            </p:txEl>
                                          </p:spTgt>
                                        </p:tgtEl>
                                        <p:attrNameLst>
                                          <p:attrName>style.visibility</p:attrName>
                                        </p:attrNameLst>
                                      </p:cBhvr>
                                      <p:to>
                                        <p:strVal val="visible"/>
                                      </p:to>
                                    </p:set>
                                    <p:animEffect transition="in" filter="dissolve">
                                      <p:cBhvr>
                                        <p:cTn id="40" dur="500"/>
                                        <p:tgtEl>
                                          <p:spTgt spid="3">
                                            <p:txEl>
                                              <p:pRg st="7" end="7"/>
                                            </p:txEl>
                                          </p:spTgt>
                                        </p:tgtEl>
                                      </p:cBhvr>
                                    </p:animEffect>
                                  </p:childTnLst>
                                </p:cTn>
                              </p:par>
                              <p:par>
                                <p:cTn id="41" presetID="9" presetClass="entr" presetSubtype="0" fill="hold" nodeType="with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dissolve">
                                      <p:cBhvr>
                                        <p:cTn id="43" dur="500"/>
                                        <p:tgtEl>
                                          <p:spTgt spid="15"/>
                                        </p:tgtEl>
                                      </p:cBhvr>
                                    </p:animEffect>
                                  </p:childTnLst>
                                </p:cTn>
                              </p:par>
                            </p:childTnLst>
                          </p:cTn>
                        </p:par>
                      </p:childTnLst>
                    </p:cTn>
                  </p:par>
                  <p:par>
                    <p:cTn id="44" fill="hold">
                      <p:stCondLst>
                        <p:cond delay="indefinite"/>
                      </p:stCondLst>
                      <p:childTnLst>
                        <p:par>
                          <p:cTn id="45" fill="hold">
                            <p:stCondLst>
                              <p:cond delay="0"/>
                            </p:stCondLst>
                            <p:childTnLst>
                              <p:par>
                                <p:cTn id="46" presetID="9" presetClass="entr" presetSubtype="0" fill="hold" grpId="0" nodeType="clickEffect">
                                  <p:stCondLst>
                                    <p:cond delay="0"/>
                                  </p:stCondLst>
                                  <p:childTnLst>
                                    <p:set>
                                      <p:cBhvr>
                                        <p:cTn id="47" dur="1" fill="hold">
                                          <p:stCondLst>
                                            <p:cond delay="0"/>
                                          </p:stCondLst>
                                        </p:cTn>
                                        <p:tgtEl>
                                          <p:spTgt spid="17"/>
                                        </p:tgtEl>
                                        <p:attrNameLst>
                                          <p:attrName>style.visibility</p:attrName>
                                        </p:attrNameLst>
                                      </p:cBhvr>
                                      <p:to>
                                        <p:strVal val="visible"/>
                                      </p:to>
                                    </p:set>
                                    <p:animEffect transition="in" filter="dissolve">
                                      <p:cBhvr>
                                        <p:cTn id="48" dur="500"/>
                                        <p:tgtEl>
                                          <p:spTgt spid="17"/>
                                        </p:tgtEl>
                                      </p:cBhvr>
                                    </p:animEffect>
                                  </p:childTnLst>
                                </p:cTn>
                              </p:par>
                            </p:childTnLst>
                          </p:cTn>
                        </p:par>
                      </p:childTnLst>
                    </p:cTn>
                  </p:par>
                  <p:par>
                    <p:cTn id="49" fill="hold">
                      <p:stCondLst>
                        <p:cond delay="indefinite"/>
                      </p:stCondLst>
                      <p:childTnLst>
                        <p:par>
                          <p:cTn id="50" fill="hold">
                            <p:stCondLst>
                              <p:cond delay="0"/>
                            </p:stCondLst>
                            <p:childTnLst>
                              <p:par>
                                <p:cTn id="51" presetID="9" presetClass="entr" presetSubtype="0" fill="hold" nodeType="clickEffect">
                                  <p:stCondLst>
                                    <p:cond delay="0"/>
                                  </p:stCondLst>
                                  <p:childTnLst>
                                    <p:set>
                                      <p:cBhvr>
                                        <p:cTn id="52" dur="1" fill="hold">
                                          <p:stCondLst>
                                            <p:cond delay="0"/>
                                          </p:stCondLst>
                                        </p:cTn>
                                        <p:tgtEl>
                                          <p:spTgt spid="25"/>
                                        </p:tgtEl>
                                        <p:attrNameLst>
                                          <p:attrName>style.visibility</p:attrName>
                                        </p:attrNameLst>
                                      </p:cBhvr>
                                      <p:to>
                                        <p:strVal val="visible"/>
                                      </p:to>
                                    </p:set>
                                    <p:animEffect transition="in" filter="dissolve">
                                      <p:cBhvr>
                                        <p:cTn id="53" dur="500"/>
                                        <p:tgtEl>
                                          <p:spTgt spid="25"/>
                                        </p:tgtEl>
                                      </p:cBhvr>
                                    </p:animEffect>
                                  </p:childTnLst>
                                </p:cTn>
                              </p:par>
                            </p:childTnLst>
                          </p:cTn>
                        </p:par>
                      </p:childTnLst>
                    </p:cTn>
                  </p:par>
                  <p:par>
                    <p:cTn id="54" fill="hold">
                      <p:stCondLst>
                        <p:cond delay="indefinite"/>
                      </p:stCondLst>
                      <p:childTnLst>
                        <p:par>
                          <p:cTn id="55" fill="hold">
                            <p:stCondLst>
                              <p:cond delay="0"/>
                            </p:stCondLst>
                            <p:childTnLst>
                              <p:par>
                                <p:cTn id="56" presetID="9" presetClass="entr" presetSubtype="0" fill="hold" nodeType="clickEffect">
                                  <p:stCondLst>
                                    <p:cond delay="0"/>
                                  </p:stCondLst>
                                  <p:childTnLst>
                                    <p:set>
                                      <p:cBhvr>
                                        <p:cTn id="57" dur="1" fill="hold">
                                          <p:stCondLst>
                                            <p:cond delay="0"/>
                                          </p:stCondLst>
                                        </p:cTn>
                                        <p:tgtEl>
                                          <p:spTgt spid="3">
                                            <p:txEl>
                                              <p:pRg st="8" end="8"/>
                                            </p:txEl>
                                          </p:spTgt>
                                        </p:tgtEl>
                                        <p:attrNameLst>
                                          <p:attrName>style.visibility</p:attrName>
                                        </p:attrNameLst>
                                      </p:cBhvr>
                                      <p:to>
                                        <p:strVal val="visible"/>
                                      </p:to>
                                    </p:set>
                                    <p:animEffect transition="in" filter="dissolve">
                                      <p:cBhvr>
                                        <p:cTn id="58"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64704"/>
            <a:ext cx="8229600" cy="1066800"/>
          </a:xfrm>
        </p:spPr>
        <p:txBody>
          <a:bodyPr/>
          <a:lstStyle/>
          <a:p>
            <a:pPr algn="r" rtl="1"/>
            <a:r>
              <a:rPr lang="ar-SA" sz="3600" dirty="0" smtClean="0"/>
              <a:t>إنشاء الإشارات المرجعية </a:t>
            </a:r>
            <a:r>
              <a:rPr lang="en-US" sz="3600" dirty="0" smtClean="0"/>
              <a:t>Bookmarks</a:t>
            </a:r>
            <a:r>
              <a:rPr lang="ar-SA" sz="3600" dirty="0" smtClean="0"/>
              <a:t> للانتقال إلى أعلى وأسفل الصفحة: </a:t>
            </a:r>
            <a:endParaRPr lang="en-US" sz="3600" dirty="0"/>
          </a:p>
        </p:txBody>
      </p:sp>
      <p:sp>
        <p:nvSpPr>
          <p:cNvPr id="3" name="عنصر نائب للمحتوى 2"/>
          <p:cNvSpPr>
            <a:spLocks noGrp="1"/>
          </p:cNvSpPr>
          <p:nvPr>
            <p:ph idx="1"/>
          </p:nvPr>
        </p:nvSpPr>
        <p:spPr>
          <a:xfrm>
            <a:off x="107504" y="1868338"/>
            <a:ext cx="8784976" cy="4801022"/>
          </a:xfrm>
        </p:spPr>
        <p:txBody>
          <a:bodyPr/>
          <a:lstStyle/>
          <a:p>
            <a:pPr marL="623887" indent="-514350" algn="r" rtl="1">
              <a:buFont typeface="+mj-lt"/>
              <a:buAutoNum type="arabicParenR"/>
            </a:pPr>
            <a:r>
              <a:rPr lang="ar-SA" dirty="0" smtClean="0"/>
              <a:t>يتم كتابة الكلمات الدالة على أعلى وأسفل الصفحة بحيث يتم كتابة كلمة </a:t>
            </a:r>
            <a:br>
              <a:rPr lang="ar-SA" dirty="0" smtClean="0"/>
            </a:br>
            <a:r>
              <a:rPr lang="ar-SA" dirty="0" smtClean="0"/>
              <a:t>أسفل الصفحة في بداية الصفحة بحيث عند ضغطها ننتقل للأسفل وكذلك كتابة كلمة أعلى الصفحة في نهاية الصفحة بحيث عند ضغطها ننتقل إلى بداية الصفحة.</a:t>
            </a:r>
          </a:p>
          <a:p>
            <a:pPr marL="623887" indent="-514350" algn="r" rtl="1">
              <a:buFont typeface="+mj-lt"/>
              <a:buAutoNum type="arabicParenR"/>
            </a:pPr>
            <a:r>
              <a:rPr lang="ar-SA" dirty="0" smtClean="0"/>
              <a:t>ثم يتم تظليل كلمة أسفل الصفحة وإضافة علامة </a:t>
            </a:r>
            <a:r>
              <a:rPr lang="en-US" dirty="0" smtClean="0"/>
              <a:t>Book mark</a:t>
            </a:r>
            <a:r>
              <a:rPr lang="ar-SA" dirty="0" smtClean="0"/>
              <a:t>.</a:t>
            </a:r>
          </a:p>
          <a:p>
            <a:pPr marL="623887" indent="-514350" algn="r" rtl="1">
              <a:buFont typeface="+mj-lt"/>
              <a:buAutoNum type="arabicParenR"/>
            </a:pPr>
            <a:r>
              <a:rPr lang="ar-SA" dirty="0" smtClean="0"/>
              <a:t>ثم يتم الانتقال إلى كلمة أعلى الصفحة والموجودة بنهاية الصفحة وتظليلها ثم الضغط على </a:t>
            </a:r>
            <a:r>
              <a:rPr lang="en-US" dirty="0" smtClean="0"/>
              <a:t>insert hyperlink</a:t>
            </a:r>
            <a:r>
              <a:rPr lang="ar-SA" dirty="0" smtClean="0"/>
              <a:t> ثم اختيار العلامة الخاصة بكلمة أسفل الصفحة (الموجودة بأعلى الصفحة).</a:t>
            </a:r>
          </a:p>
          <a:p>
            <a:pPr marL="623887" indent="-514350" algn="r" rtl="1">
              <a:buFont typeface="+mj-lt"/>
              <a:buAutoNum type="arabicParenR"/>
            </a:pPr>
            <a:r>
              <a:rPr lang="ar-SA" dirty="0" smtClean="0"/>
              <a:t>وعند المعاينة </a:t>
            </a:r>
            <a:r>
              <a:rPr lang="en-US" dirty="0" smtClean="0"/>
              <a:t>preview</a:t>
            </a:r>
            <a:r>
              <a:rPr lang="ar-SA" dirty="0" smtClean="0"/>
              <a:t> والضغط على أعلى الصفحة سينتقل المؤشر إلى أعلى الصفحة.</a:t>
            </a:r>
          </a:p>
          <a:p>
            <a:pPr marL="623887" indent="-514350" algn="r" rtl="1">
              <a:buFont typeface="+mj-lt"/>
              <a:buAutoNum type="arabicParenR"/>
            </a:pPr>
            <a:endParaRPr lang="ar-SA" dirty="0" smtClean="0"/>
          </a:p>
          <a:p>
            <a:pPr marL="623887" indent="-514350" algn="r" rtl="1">
              <a:buFont typeface="+mj-lt"/>
              <a:buAutoNum type="arabicParenR"/>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dissolv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dissolv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dissolve">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dissolve">
                                      <p:cBhvr>
                                        <p:cTn id="2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2012354"/>
            <a:ext cx="8229600" cy="4801022"/>
          </a:xfrm>
        </p:spPr>
        <p:txBody>
          <a:bodyPr/>
          <a:lstStyle/>
          <a:p>
            <a:pPr algn="r" rtl="1"/>
            <a:r>
              <a:rPr lang="ar-SA" dirty="0" smtClean="0"/>
              <a:t>تكرر العملية بالنسبة للانتقال لأسفل الصفحة حيث يتم تظليل كلمة أعلى الصفحة وإضافة علامة </a:t>
            </a:r>
            <a:r>
              <a:rPr lang="en-US" dirty="0" smtClean="0"/>
              <a:t>Book mark</a:t>
            </a:r>
            <a:r>
              <a:rPr lang="ar-SA" dirty="0" smtClean="0"/>
              <a:t>.</a:t>
            </a:r>
          </a:p>
          <a:p>
            <a:pPr marL="361950" indent="-260350" algn="r" rtl="1"/>
            <a:r>
              <a:rPr lang="ar-SA" dirty="0" smtClean="0"/>
              <a:t>ثم يتم الانتقال إلى كلمة أسفل الصفحة والموجودة بأعلى الصفحة وتظليلها ثم الضغط على </a:t>
            </a:r>
            <a:r>
              <a:rPr lang="en-US" dirty="0" smtClean="0"/>
              <a:t>insert hyperlink</a:t>
            </a:r>
            <a:r>
              <a:rPr lang="ar-SA" dirty="0" smtClean="0"/>
              <a:t> ثم اختيار العلامة الخاصة بكلمة أعلى الصفحة (الموجودة بأسفل الصفحة).</a:t>
            </a:r>
          </a:p>
          <a:p>
            <a:pPr marL="361950" indent="-260350" algn="r" rtl="1"/>
            <a:r>
              <a:rPr lang="ar-SA" dirty="0" smtClean="0"/>
              <a:t>وعند المعاينة </a:t>
            </a:r>
            <a:r>
              <a:rPr lang="en-US" dirty="0" smtClean="0"/>
              <a:t>preview</a:t>
            </a:r>
            <a:r>
              <a:rPr lang="ar-SA" dirty="0" smtClean="0"/>
              <a:t> والضغط على أسفل الصفحة سينتقل المؤشر إلى أسفل الصفحة.</a:t>
            </a:r>
          </a:p>
          <a:p>
            <a:pPr algn="r" rtl="1"/>
            <a:endParaRPr lang="en-US" dirty="0"/>
          </a:p>
        </p:txBody>
      </p:sp>
      <p:sp>
        <p:nvSpPr>
          <p:cNvPr id="4" name="عنوان 1"/>
          <p:cNvSpPr>
            <a:spLocks noGrp="1"/>
          </p:cNvSpPr>
          <p:nvPr>
            <p:ph type="title"/>
          </p:nvPr>
        </p:nvSpPr>
        <p:spPr>
          <a:xfrm>
            <a:off x="467544" y="764704"/>
            <a:ext cx="8229600" cy="1066800"/>
          </a:xfrm>
        </p:spPr>
        <p:txBody>
          <a:bodyPr/>
          <a:lstStyle/>
          <a:p>
            <a:pPr algn="r" rtl="1"/>
            <a:r>
              <a:rPr lang="ar-SA" sz="3600" dirty="0" smtClean="0"/>
              <a:t>تابع إنشاء الإشارات المرجعية </a:t>
            </a:r>
            <a:r>
              <a:rPr lang="en-US" sz="3600" dirty="0" smtClean="0"/>
              <a:t>Bookmarks</a:t>
            </a:r>
            <a:r>
              <a:rPr lang="ar-SA" sz="3600" dirty="0" smtClean="0"/>
              <a:t> للانتقال إلى أعلى وأسفل الصفحة: </a:t>
            </a:r>
            <a:endParaRPr lang="en-US" sz="3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dissolv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dissolv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dissolve">
                                      <p:cBhvr>
                                        <p:cTn id="2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95536" y="764704"/>
            <a:ext cx="8352928" cy="648072"/>
          </a:xfrm>
        </p:spPr>
        <p:txBody>
          <a:bodyPr/>
          <a:lstStyle/>
          <a:p>
            <a:pPr algn="ctr" rtl="1"/>
            <a:r>
              <a:rPr lang="ar-SA" dirty="0" smtClean="0"/>
              <a:t>النماذج </a:t>
            </a:r>
            <a:r>
              <a:rPr lang="en-US" dirty="0" smtClean="0"/>
              <a:t>Forms</a:t>
            </a:r>
            <a:endParaRPr lang="en-US" dirty="0"/>
          </a:p>
        </p:txBody>
      </p:sp>
      <p:sp>
        <p:nvSpPr>
          <p:cNvPr id="3" name="عنصر نائب للمحتوى 2"/>
          <p:cNvSpPr>
            <a:spLocks noGrp="1"/>
          </p:cNvSpPr>
          <p:nvPr>
            <p:ph idx="1"/>
          </p:nvPr>
        </p:nvSpPr>
        <p:spPr>
          <a:xfrm>
            <a:off x="107504" y="1580306"/>
            <a:ext cx="8820472" cy="5089054"/>
          </a:xfrm>
        </p:spPr>
        <p:txBody>
          <a:bodyPr/>
          <a:lstStyle/>
          <a:p>
            <a:pPr algn="r" rtl="1"/>
            <a:r>
              <a:rPr lang="ar-SA" dirty="0" smtClean="0"/>
              <a:t>هي عبارة عن نماذج تسمح للمستخدمين بإدخال بعض البيانات وإرسالها إلى عنوان معين يتم تحديده.</a:t>
            </a:r>
          </a:p>
          <a:p>
            <a:pPr algn="r" rtl="1"/>
            <a:r>
              <a:rPr lang="ar-SA" dirty="0" smtClean="0"/>
              <a:t>الغرض من استخدام النماذج :</a:t>
            </a:r>
          </a:p>
          <a:p>
            <a:pPr marL="623887" indent="-514350" algn="r" rtl="1">
              <a:buFont typeface="+mj-lt"/>
              <a:buAutoNum type="arabicParenR"/>
            </a:pPr>
            <a:r>
              <a:rPr lang="ar-SA" dirty="0" smtClean="0"/>
              <a:t>جمع بعض المعلومات عن زوار </a:t>
            </a:r>
          </a:p>
          <a:p>
            <a:pPr marL="623887" indent="-514350" algn="r" rtl="1">
              <a:buNone/>
            </a:pPr>
            <a:r>
              <a:rPr lang="ar-SA" dirty="0" smtClean="0"/>
              <a:t> الموقع مثل اسم المستخدم وعنوانه </a:t>
            </a:r>
          </a:p>
          <a:p>
            <a:pPr marL="623887" indent="-514350" algn="r" rtl="1">
              <a:buNone/>
            </a:pPr>
            <a:r>
              <a:rPr lang="ar-SA" dirty="0" smtClean="0"/>
              <a:t> وعنوان البريد الإلكتروني.</a:t>
            </a:r>
            <a:endParaRPr lang="en-US" dirty="0" smtClean="0"/>
          </a:p>
          <a:p>
            <a:pPr marL="623887" indent="-514350" algn="r" rtl="1">
              <a:buFont typeface="+mj-lt"/>
              <a:buAutoNum type="arabicParenR" startAt="2"/>
            </a:pPr>
            <a:r>
              <a:rPr lang="ar-SA" dirty="0" smtClean="0"/>
              <a:t>عمل استفتاء حول موضوع معين.</a:t>
            </a:r>
          </a:p>
          <a:p>
            <a:pPr marL="623887" indent="-514350" algn="r" rtl="1">
              <a:buFont typeface="+mj-lt"/>
              <a:buAutoNum type="arabicParenR" startAt="2"/>
            </a:pPr>
            <a:r>
              <a:rPr lang="ar-SA" dirty="0" smtClean="0"/>
              <a:t>التعرف على آراء وملاحظات زوار الموقع.</a:t>
            </a:r>
          </a:p>
        </p:txBody>
      </p:sp>
      <p:grpSp>
        <p:nvGrpSpPr>
          <p:cNvPr id="6" name="مجموعة 5"/>
          <p:cNvGrpSpPr/>
          <p:nvPr/>
        </p:nvGrpSpPr>
        <p:grpSpPr>
          <a:xfrm>
            <a:off x="107504" y="2182738"/>
            <a:ext cx="4189487" cy="3158499"/>
            <a:chOff x="166489" y="2182738"/>
            <a:chExt cx="4189487" cy="3158499"/>
          </a:xfrm>
        </p:grpSpPr>
        <p:pic>
          <p:nvPicPr>
            <p:cNvPr id="1026" name="Picture 2"/>
            <p:cNvPicPr>
              <a:picLocks noChangeAspect="1" noChangeArrowheads="1"/>
            </p:cNvPicPr>
            <p:nvPr/>
          </p:nvPicPr>
          <p:blipFill>
            <a:blip r:embed="rId3" cstate="print"/>
            <a:srcRect/>
            <a:stretch>
              <a:fillRect/>
            </a:stretch>
          </p:blipFill>
          <p:spPr bwMode="auto">
            <a:xfrm>
              <a:off x="166489" y="2182738"/>
              <a:ext cx="4189487" cy="2686422"/>
            </a:xfrm>
            <a:prstGeom prst="rect">
              <a:avLst/>
            </a:prstGeom>
            <a:noFill/>
            <a:ln w="9525">
              <a:noFill/>
              <a:miter lim="800000"/>
              <a:headEnd/>
              <a:tailEnd/>
            </a:ln>
          </p:spPr>
        </p:pic>
        <p:pic>
          <p:nvPicPr>
            <p:cNvPr id="1027" name="Picture 3"/>
            <p:cNvPicPr>
              <a:picLocks noChangeAspect="1" noChangeArrowheads="1"/>
            </p:cNvPicPr>
            <p:nvPr/>
          </p:nvPicPr>
          <p:blipFill>
            <a:blip r:embed="rId4" cstate="print"/>
            <a:srcRect/>
            <a:stretch>
              <a:fillRect/>
            </a:stretch>
          </p:blipFill>
          <p:spPr bwMode="auto">
            <a:xfrm>
              <a:off x="827584" y="5013176"/>
              <a:ext cx="1719833" cy="328061"/>
            </a:xfrm>
            <a:prstGeom prst="rect">
              <a:avLst/>
            </a:prstGeom>
            <a:noFill/>
            <a:ln w="9525">
              <a:noFill/>
              <a:miter lim="800000"/>
              <a:headEnd/>
              <a:tailEnd/>
            </a:ln>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dissolv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dissolv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dissolve">
                                      <p:cBhvr>
                                        <p:cTn id="22" dur="500"/>
                                        <p:tgtEl>
                                          <p:spTgt spid="3">
                                            <p:txEl>
                                              <p:pRg st="2" end="2"/>
                                            </p:txEl>
                                          </p:spTgt>
                                        </p:tgtEl>
                                      </p:cBhvr>
                                    </p:animEffect>
                                  </p:childTnLst>
                                </p:cTn>
                              </p:par>
                              <p:par>
                                <p:cTn id="23" presetID="9" presetClass="entr" presetSubtype="0" fill="hold" nodeType="with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dissolve">
                                      <p:cBhvr>
                                        <p:cTn id="25" dur="500"/>
                                        <p:tgtEl>
                                          <p:spTgt spid="3">
                                            <p:txEl>
                                              <p:pRg st="3" end="3"/>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9" presetClass="entr" presetSubtype="0" fill="hold" nodeType="clickEffect">
                                  <p:stCondLst>
                                    <p:cond delay="0"/>
                                  </p:stCondLst>
                                  <p:childTnLst>
                                    <p:set>
                                      <p:cBhvr>
                                        <p:cTn id="29" dur="1" fill="hold">
                                          <p:stCondLst>
                                            <p:cond delay="0"/>
                                          </p:stCondLst>
                                        </p:cTn>
                                        <p:tgtEl>
                                          <p:spTgt spid="3">
                                            <p:txEl>
                                              <p:pRg st="4" end="4"/>
                                            </p:txEl>
                                          </p:spTgt>
                                        </p:tgtEl>
                                        <p:attrNameLst>
                                          <p:attrName>style.visibility</p:attrName>
                                        </p:attrNameLst>
                                      </p:cBhvr>
                                      <p:to>
                                        <p:strVal val="visible"/>
                                      </p:to>
                                    </p:set>
                                    <p:animEffect transition="in" filter="dissolve">
                                      <p:cBhvr>
                                        <p:cTn id="30" dur="500"/>
                                        <p:tgtEl>
                                          <p:spTgt spid="3">
                                            <p:txEl>
                                              <p:pRg st="4" end="4"/>
                                            </p:txEl>
                                          </p:spTgt>
                                        </p:tgtEl>
                                      </p:cBhvr>
                                    </p:animEffect>
                                  </p:childTnLst>
                                </p:cTn>
                              </p:par>
                              <p:par>
                                <p:cTn id="31" presetID="9" presetClass="entr" presetSubtype="0" fill="hold" nodeType="with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Effect transition="in" filter="dissolve">
                                      <p:cBhvr>
                                        <p:cTn id="33" dur="500"/>
                                        <p:tgtEl>
                                          <p:spTgt spid="3">
                                            <p:txEl>
                                              <p:pRg st="5" end="5"/>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9" presetClass="entr" presetSubtype="0" fill="hold" nodeType="clickEffect">
                                  <p:stCondLst>
                                    <p:cond delay="0"/>
                                  </p:stCondLst>
                                  <p:childTnLst>
                                    <p:set>
                                      <p:cBhvr>
                                        <p:cTn id="37" dur="1" fill="hold">
                                          <p:stCondLst>
                                            <p:cond delay="0"/>
                                          </p:stCondLst>
                                        </p:cTn>
                                        <p:tgtEl>
                                          <p:spTgt spid="3">
                                            <p:txEl>
                                              <p:pRg st="6" end="6"/>
                                            </p:txEl>
                                          </p:spTgt>
                                        </p:tgtEl>
                                        <p:attrNameLst>
                                          <p:attrName>style.visibility</p:attrName>
                                        </p:attrNameLst>
                                      </p:cBhvr>
                                      <p:to>
                                        <p:strVal val="visible"/>
                                      </p:to>
                                    </p:set>
                                    <p:animEffect transition="in" filter="dissolve">
                                      <p:cBhvr>
                                        <p:cTn id="38" dur="500"/>
                                        <p:tgtEl>
                                          <p:spTgt spid="3">
                                            <p:txEl>
                                              <p:pRg st="6" end="6"/>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9" presetClass="entr" presetSubtype="0" fill="hold" nodeType="clickEffect">
                                  <p:stCondLst>
                                    <p:cond delay="0"/>
                                  </p:stCondLst>
                                  <p:childTnLst>
                                    <p:set>
                                      <p:cBhvr>
                                        <p:cTn id="42" dur="1" fill="hold">
                                          <p:stCondLst>
                                            <p:cond delay="0"/>
                                          </p:stCondLst>
                                        </p:cTn>
                                        <p:tgtEl>
                                          <p:spTgt spid="6"/>
                                        </p:tgtEl>
                                        <p:attrNameLst>
                                          <p:attrName>style.visibility</p:attrName>
                                        </p:attrNameLst>
                                      </p:cBhvr>
                                      <p:to>
                                        <p:strVal val="visible"/>
                                      </p:to>
                                    </p:set>
                                    <p:animEffect transition="in" filter="dissolve">
                                      <p:cBhvr>
                                        <p:cTn id="4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79512" y="1628800"/>
            <a:ext cx="8892480" cy="4945038"/>
          </a:xfrm>
        </p:spPr>
        <p:txBody>
          <a:bodyPr/>
          <a:lstStyle/>
          <a:p>
            <a:pPr algn="r" rtl="1"/>
            <a:r>
              <a:rPr lang="ar-SA" dirty="0" smtClean="0"/>
              <a:t>يمكنكِ استخدام برنامج </a:t>
            </a:r>
            <a:r>
              <a:rPr lang="en-US" dirty="0" smtClean="0"/>
              <a:t>FrontPage</a:t>
            </a:r>
            <a:r>
              <a:rPr lang="ar-SA" dirty="0" smtClean="0"/>
              <a:t> لإنشاء عناصر نماذج بيانات متعددة مثل الحقول النصية </a:t>
            </a:r>
            <a:r>
              <a:rPr lang="en-US" dirty="0" smtClean="0"/>
              <a:t>Text box</a:t>
            </a:r>
            <a:r>
              <a:rPr lang="ar-SA" dirty="0" smtClean="0"/>
              <a:t> ومفاتيح الاختيار </a:t>
            </a:r>
            <a:r>
              <a:rPr lang="en-US" dirty="0" smtClean="0"/>
              <a:t>Radio button</a:t>
            </a:r>
            <a:r>
              <a:rPr lang="ar-SA" dirty="0" smtClean="0"/>
              <a:t> ومفاتيح الاختيار </a:t>
            </a:r>
            <a:r>
              <a:rPr lang="en-US" dirty="0" smtClean="0"/>
              <a:t>Check box </a:t>
            </a:r>
            <a:r>
              <a:rPr lang="ar-SA" dirty="0" smtClean="0"/>
              <a:t> والقوائم ذات الأنواع العديدة ومفاتيح الصور.</a:t>
            </a:r>
          </a:p>
          <a:p>
            <a:pPr algn="r" rtl="1"/>
            <a:r>
              <a:rPr lang="ar-SA" dirty="0" smtClean="0"/>
              <a:t>للوصول إلى عناصر نماذج البيانات,</a:t>
            </a:r>
          </a:p>
          <a:p>
            <a:pPr algn="r" rtl="1">
              <a:buNone/>
            </a:pPr>
            <a:r>
              <a:rPr lang="ar-SA" dirty="0" smtClean="0"/>
              <a:t> يتم الضغط على قائمة </a:t>
            </a:r>
            <a:r>
              <a:rPr lang="en-US" dirty="0" smtClean="0"/>
              <a:t>insert</a:t>
            </a:r>
            <a:r>
              <a:rPr lang="ar-SA" dirty="0" smtClean="0"/>
              <a:t> </a:t>
            </a:r>
          </a:p>
          <a:p>
            <a:pPr algn="r" rtl="1">
              <a:buNone/>
            </a:pPr>
            <a:r>
              <a:rPr lang="ar-SA" dirty="0" smtClean="0"/>
              <a:t>ثم </a:t>
            </a:r>
            <a:r>
              <a:rPr lang="en-US" dirty="0" smtClean="0"/>
              <a:t>Form</a:t>
            </a:r>
            <a:r>
              <a:rPr lang="ar-SA" dirty="0" smtClean="0"/>
              <a:t> ثم نختار النموذج المطلوب.</a:t>
            </a:r>
          </a:p>
        </p:txBody>
      </p:sp>
      <p:sp>
        <p:nvSpPr>
          <p:cNvPr id="4" name="عنوان 1"/>
          <p:cNvSpPr>
            <a:spLocks noGrp="1"/>
          </p:cNvSpPr>
          <p:nvPr>
            <p:ph type="title"/>
          </p:nvPr>
        </p:nvSpPr>
        <p:spPr>
          <a:xfrm>
            <a:off x="395536" y="764704"/>
            <a:ext cx="8352928" cy="648072"/>
          </a:xfrm>
        </p:spPr>
        <p:txBody>
          <a:bodyPr/>
          <a:lstStyle/>
          <a:p>
            <a:pPr algn="ctr" rtl="1"/>
            <a:r>
              <a:rPr lang="ar-SA" dirty="0" smtClean="0"/>
              <a:t>تابع النماذج </a:t>
            </a:r>
            <a:r>
              <a:rPr lang="en-US" dirty="0" smtClean="0"/>
              <a:t>Forms</a:t>
            </a:r>
            <a:endParaRPr lang="en-US" dirty="0"/>
          </a:p>
        </p:txBody>
      </p:sp>
      <p:pic>
        <p:nvPicPr>
          <p:cNvPr id="2051" name="Picture 3"/>
          <p:cNvPicPr>
            <a:picLocks noChangeAspect="1" noChangeArrowheads="1"/>
          </p:cNvPicPr>
          <p:nvPr/>
        </p:nvPicPr>
        <p:blipFill>
          <a:blip r:embed="rId2" cstate="print"/>
          <a:srcRect/>
          <a:stretch>
            <a:fillRect/>
          </a:stretch>
        </p:blipFill>
        <p:spPr bwMode="auto">
          <a:xfrm>
            <a:off x="107504" y="3024336"/>
            <a:ext cx="3219450" cy="3833664"/>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dissolv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dissolve">
                                      <p:cBhvr>
                                        <p:cTn id="17" dur="500"/>
                                        <p:tgtEl>
                                          <p:spTgt spid="3">
                                            <p:txEl>
                                              <p:pRg st="1" end="1"/>
                                            </p:txEl>
                                          </p:spTgt>
                                        </p:tgtEl>
                                      </p:cBhvr>
                                    </p:animEffect>
                                  </p:childTnLst>
                                </p:cTn>
                              </p:par>
                              <p:par>
                                <p:cTn id="18" presetID="9" presetClass="entr" presetSubtype="0" fill="hold" nodeType="with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dissolve">
                                      <p:cBhvr>
                                        <p:cTn id="20" dur="500"/>
                                        <p:tgtEl>
                                          <p:spTgt spid="3">
                                            <p:txEl>
                                              <p:pRg st="2" end="2"/>
                                            </p:txEl>
                                          </p:spTgt>
                                        </p:tgtEl>
                                      </p:cBhvr>
                                    </p:animEffect>
                                  </p:childTnLst>
                                </p:cTn>
                              </p:par>
                              <p:par>
                                <p:cTn id="21" presetID="9" presetClass="entr" presetSubtype="0" fill="hold"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dissolve">
                                      <p:cBhvr>
                                        <p:cTn id="23" dur="500"/>
                                        <p:tgtEl>
                                          <p:spTgt spid="3">
                                            <p:txEl>
                                              <p:pRg st="3" end="3"/>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9" presetClass="entr" presetSubtype="0" fill="hold" nodeType="clickEffect">
                                  <p:stCondLst>
                                    <p:cond delay="0"/>
                                  </p:stCondLst>
                                  <p:childTnLst>
                                    <p:set>
                                      <p:cBhvr>
                                        <p:cTn id="27" dur="1" fill="hold">
                                          <p:stCondLst>
                                            <p:cond delay="0"/>
                                          </p:stCondLst>
                                        </p:cTn>
                                        <p:tgtEl>
                                          <p:spTgt spid="2051"/>
                                        </p:tgtEl>
                                        <p:attrNameLst>
                                          <p:attrName>style.visibility</p:attrName>
                                        </p:attrNameLst>
                                      </p:cBhvr>
                                      <p:to>
                                        <p:strVal val="visible"/>
                                      </p:to>
                                    </p:set>
                                    <p:animEffect transition="in" filter="dissolve">
                                      <p:cBhvr>
                                        <p:cTn id="28" dur="500"/>
                                        <p:tgtEl>
                                          <p:spTgt spid="20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203848" y="1296144"/>
            <a:ext cx="5904656" cy="5661248"/>
          </a:xfrm>
        </p:spPr>
        <p:txBody>
          <a:bodyPr/>
          <a:lstStyle/>
          <a:p>
            <a:pPr algn="r" rtl="1"/>
            <a:r>
              <a:rPr lang="ar-SA" dirty="0" smtClean="0"/>
              <a:t>هذه القائمة تحتوي على عدة أوامر لإدراج العناصر المختلفة لنماذج البيانات في الصفحة, أول هذه العناصر هو الأمر </a:t>
            </a:r>
            <a:r>
              <a:rPr lang="en-US" dirty="0" smtClean="0"/>
              <a:t>Form</a:t>
            </a:r>
            <a:r>
              <a:rPr lang="ar-SA" dirty="0" smtClean="0"/>
              <a:t> والذي يستخدم لإدراج نموذج البيانات في الصفحة (والذي تدرج داخله العناصر المختلفة للنموذج ويحتوي على زر </a:t>
            </a:r>
            <a:r>
              <a:rPr lang="en-US" dirty="0" smtClean="0"/>
              <a:t>Submit</a:t>
            </a:r>
            <a:r>
              <a:rPr lang="ar-SA" dirty="0" smtClean="0"/>
              <a:t> لإرسال البيانات للعنوان المحدد وزر </a:t>
            </a:r>
            <a:r>
              <a:rPr lang="en-US" dirty="0" smtClean="0"/>
              <a:t>Reset</a:t>
            </a:r>
            <a:r>
              <a:rPr lang="ar-SA" dirty="0" smtClean="0"/>
              <a:t> </a:t>
            </a:r>
            <a:r>
              <a:rPr lang="en-US" dirty="0" smtClean="0"/>
              <a:t> </a:t>
            </a:r>
            <a:r>
              <a:rPr lang="ar-SA" dirty="0" smtClean="0"/>
              <a:t>لمسح الحقول المعبأة). </a:t>
            </a:r>
          </a:p>
          <a:p>
            <a:pPr algn="r" rtl="1"/>
            <a:endParaRPr lang="ar-SA" sz="1600" dirty="0" smtClean="0"/>
          </a:p>
          <a:p>
            <a:pPr algn="r" rtl="1">
              <a:buNone/>
            </a:pPr>
            <a:endParaRPr lang="ar-SA" dirty="0" smtClean="0"/>
          </a:p>
          <a:p>
            <a:pPr algn="r" rtl="1"/>
            <a:r>
              <a:rPr lang="ar-SA" dirty="0" smtClean="0"/>
              <a:t>بمجرد إدراج </a:t>
            </a:r>
            <a:r>
              <a:rPr lang="en-US" dirty="0" smtClean="0"/>
              <a:t>Form</a:t>
            </a:r>
            <a:r>
              <a:rPr lang="ar-SA" dirty="0" smtClean="0"/>
              <a:t> يظهر الشكل التالي: </a:t>
            </a:r>
          </a:p>
          <a:p>
            <a:pPr algn="r" rtl="1"/>
            <a:endParaRPr lang="ar-SA" dirty="0" smtClean="0"/>
          </a:p>
          <a:p>
            <a:pPr algn="r" rtl="1"/>
            <a:endParaRPr lang="en-US" sz="1400" dirty="0" smtClean="0"/>
          </a:p>
        </p:txBody>
      </p:sp>
      <p:sp>
        <p:nvSpPr>
          <p:cNvPr id="4" name="عنوان 1"/>
          <p:cNvSpPr>
            <a:spLocks noGrp="1"/>
          </p:cNvSpPr>
          <p:nvPr>
            <p:ph type="title"/>
          </p:nvPr>
        </p:nvSpPr>
        <p:spPr>
          <a:xfrm>
            <a:off x="395536" y="548680"/>
            <a:ext cx="8352928" cy="648072"/>
          </a:xfrm>
        </p:spPr>
        <p:txBody>
          <a:bodyPr/>
          <a:lstStyle/>
          <a:p>
            <a:pPr algn="ctr" rtl="1"/>
            <a:r>
              <a:rPr lang="ar-SA" dirty="0" smtClean="0"/>
              <a:t>تابع النماذج </a:t>
            </a:r>
            <a:r>
              <a:rPr lang="en-US" dirty="0" smtClean="0"/>
              <a:t>Forms</a:t>
            </a:r>
            <a:endParaRPr lang="en-US" dirty="0"/>
          </a:p>
        </p:txBody>
      </p:sp>
      <p:pic>
        <p:nvPicPr>
          <p:cNvPr id="3074" name="Picture 2"/>
          <p:cNvPicPr>
            <a:picLocks noChangeAspect="1" noChangeArrowheads="1"/>
          </p:cNvPicPr>
          <p:nvPr/>
        </p:nvPicPr>
        <p:blipFill>
          <a:blip r:embed="rId2" cstate="print"/>
          <a:srcRect/>
          <a:stretch>
            <a:fillRect/>
          </a:stretch>
        </p:blipFill>
        <p:spPr bwMode="auto">
          <a:xfrm>
            <a:off x="179512" y="1268760"/>
            <a:ext cx="3168352" cy="3960440"/>
          </a:xfrm>
          <a:prstGeom prst="rect">
            <a:avLst/>
          </a:prstGeom>
          <a:noFill/>
          <a:ln w="9525">
            <a:noFill/>
            <a:miter lim="800000"/>
            <a:headEnd/>
            <a:tailEnd/>
          </a:ln>
        </p:spPr>
      </p:pic>
      <p:pic>
        <p:nvPicPr>
          <p:cNvPr id="3076" name="Picture 4"/>
          <p:cNvPicPr>
            <a:picLocks noChangeAspect="1" noChangeArrowheads="1"/>
          </p:cNvPicPr>
          <p:nvPr/>
        </p:nvPicPr>
        <p:blipFill>
          <a:blip r:embed="rId3" cstate="print"/>
          <a:srcRect/>
          <a:stretch>
            <a:fillRect/>
          </a:stretch>
        </p:blipFill>
        <p:spPr bwMode="auto">
          <a:xfrm>
            <a:off x="664096" y="6112956"/>
            <a:ext cx="7436296" cy="556404"/>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dissolve">
                                      <p:cBhvr>
                                        <p:cTn id="12" dur="500"/>
                                        <p:tgtEl>
                                          <p:spTgt spid="3">
                                            <p:txEl>
                                              <p:pRg st="0" end="0"/>
                                            </p:txEl>
                                          </p:spTgt>
                                        </p:tgtEl>
                                      </p:cBhvr>
                                    </p:animEffect>
                                  </p:childTnLst>
                                </p:cTn>
                              </p:par>
                              <p:par>
                                <p:cTn id="13" presetID="9" presetClass="entr" presetSubtype="0" fill="hold" nodeType="withEffect">
                                  <p:stCondLst>
                                    <p:cond delay="0"/>
                                  </p:stCondLst>
                                  <p:childTnLst>
                                    <p:set>
                                      <p:cBhvr>
                                        <p:cTn id="14" dur="1" fill="hold">
                                          <p:stCondLst>
                                            <p:cond delay="0"/>
                                          </p:stCondLst>
                                        </p:cTn>
                                        <p:tgtEl>
                                          <p:spTgt spid="3074"/>
                                        </p:tgtEl>
                                        <p:attrNameLst>
                                          <p:attrName>style.visibility</p:attrName>
                                        </p:attrNameLst>
                                      </p:cBhvr>
                                      <p:to>
                                        <p:strVal val="visible"/>
                                      </p:to>
                                    </p:set>
                                    <p:animEffect transition="in" filter="dissolve">
                                      <p:cBhvr>
                                        <p:cTn id="15" dur="500"/>
                                        <p:tgtEl>
                                          <p:spTgt spid="3074"/>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presetSubtype="0" fill="hold"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dissolve">
                                      <p:cBhvr>
                                        <p:cTn id="20" dur="500"/>
                                        <p:tgtEl>
                                          <p:spTgt spid="3">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9" presetClass="entr" presetSubtype="0" fill="hold" nodeType="clickEffect">
                                  <p:stCondLst>
                                    <p:cond delay="0"/>
                                  </p:stCondLst>
                                  <p:childTnLst>
                                    <p:set>
                                      <p:cBhvr>
                                        <p:cTn id="24" dur="1" fill="hold">
                                          <p:stCondLst>
                                            <p:cond delay="0"/>
                                          </p:stCondLst>
                                        </p:cTn>
                                        <p:tgtEl>
                                          <p:spTgt spid="3076"/>
                                        </p:tgtEl>
                                        <p:attrNameLst>
                                          <p:attrName>style.visibility</p:attrName>
                                        </p:attrNameLst>
                                      </p:cBhvr>
                                      <p:to>
                                        <p:strVal val="visible"/>
                                      </p:to>
                                    </p:set>
                                    <p:animEffect transition="in" filter="dissolve">
                                      <p:cBhvr>
                                        <p:cTn id="25" dur="500"/>
                                        <p:tgtEl>
                                          <p:spTgt spid="30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836712"/>
            <a:ext cx="8229600" cy="725016"/>
          </a:xfrm>
        </p:spPr>
        <p:txBody>
          <a:bodyPr/>
          <a:lstStyle/>
          <a:p>
            <a:pPr algn="ctr" rtl="1"/>
            <a:r>
              <a:rPr lang="ar-SA" dirty="0" smtClean="0"/>
              <a:t>إنشاء النماذج </a:t>
            </a:r>
            <a:r>
              <a:rPr lang="en-US" dirty="0" smtClean="0"/>
              <a:t>Creating Forms</a:t>
            </a:r>
            <a:endParaRPr lang="en-US" dirty="0"/>
          </a:p>
        </p:txBody>
      </p:sp>
      <p:sp>
        <p:nvSpPr>
          <p:cNvPr id="3" name="عنصر نائب للمحتوى 2"/>
          <p:cNvSpPr>
            <a:spLocks noGrp="1"/>
          </p:cNvSpPr>
          <p:nvPr>
            <p:ph idx="1"/>
          </p:nvPr>
        </p:nvSpPr>
        <p:spPr>
          <a:xfrm>
            <a:off x="72008" y="1700808"/>
            <a:ext cx="8964488" cy="4873030"/>
          </a:xfrm>
        </p:spPr>
        <p:txBody>
          <a:bodyPr/>
          <a:lstStyle/>
          <a:p>
            <a:pPr algn="r" rtl="1"/>
            <a:r>
              <a:rPr lang="ar-SA" dirty="0" smtClean="0"/>
              <a:t>تحتوي نماذج البيانات على خواص لا يتم رؤيتها بالنسبة للمستخدم وهذه الخواص تقوم بتحديد كيفية معالجة نماذج البيانات.</a:t>
            </a:r>
          </a:p>
          <a:p>
            <a:pPr algn="r" rtl="1"/>
            <a:r>
              <a:rPr lang="ar-SA" dirty="0" smtClean="0"/>
              <a:t>تتكون نماذج البيانات من أربع أجزاء رئيسية:</a:t>
            </a:r>
          </a:p>
          <a:p>
            <a:pPr marL="623887" indent="-514350" algn="r" rtl="1">
              <a:buFont typeface="+mj-lt"/>
              <a:buAutoNum type="arabicParenR"/>
            </a:pPr>
            <a:r>
              <a:rPr lang="ar-SA" dirty="0" smtClean="0"/>
              <a:t>العنصر </a:t>
            </a:r>
            <a:r>
              <a:rPr lang="en-US" dirty="0" smtClean="0"/>
              <a:t>form</a:t>
            </a:r>
            <a:r>
              <a:rPr lang="ar-SA" dirty="0" smtClean="0"/>
              <a:t> ويحتوي على الكود الذي يستخدم لمعالجة نموذج البيانات ويحتوي أيضاً على الطريقة المستخدمة لإرسال البيانات للجهاز الخادم.</a:t>
            </a:r>
          </a:p>
          <a:p>
            <a:pPr marL="623887" indent="-514350" algn="r" rtl="1">
              <a:buFont typeface="+mj-lt"/>
              <a:buAutoNum type="arabicParenR"/>
            </a:pPr>
            <a:r>
              <a:rPr lang="ar-SA" dirty="0" smtClean="0"/>
              <a:t> خانات أو حقول نموذج البيانات وتحتوي على حقول الكتابات والقوائم وخانات الاختيار </a:t>
            </a:r>
            <a:r>
              <a:rPr lang="en-US" dirty="0" smtClean="0"/>
              <a:t>checkbox</a:t>
            </a:r>
            <a:r>
              <a:rPr lang="ar-SA" dirty="0" smtClean="0"/>
              <a:t> و </a:t>
            </a:r>
            <a:r>
              <a:rPr lang="en-US" dirty="0" smtClean="0"/>
              <a:t>option buttons</a:t>
            </a:r>
            <a:r>
              <a:rPr lang="ar-SA" dirty="0" smtClean="0"/>
              <a:t>.</a:t>
            </a:r>
          </a:p>
          <a:p>
            <a:pPr marL="623887" indent="-514350" algn="r" rtl="1">
              <a:buFont typeface="+mj-lt"/>
              <a:buAutoNum type="arabicParenR"/>
            </a:pPr>
            <a:r>
              <a:rPr lang="ar-SA" dirty="0" smtClean="0"/>
              <a:t>المفتاح </a:t>
            </a:r>
            <a:r>
              <a:rPr lang="en-US" dirty="0" smtClean="0"/>
              <a:t>submit</a:t>
            </a:r>
            <a:r>
              <a:rPr lang="ar-SA" dirty="0" smtClean="0"/>
              <a:t> الذي يستخدم لإرسال البيانات إلى الجهاز الخادم لكي يتم معالجتها.</a:t>
            </a:r>
          </a:p>
          <a:p>
            <a:pPr marL="623887" indent="-514350" algn="r" rtl="1">
              <a:buFont typeface="+mj-lt"/>
              <a:buAutoNum type="arabicParenR"/>
            </a:pPr>
            <a:r>
              <a:rPr lang="ar-SA" dirty="0" smtClean="0"/>
              <a:t>المفتاح </a:t>
            </a:r>
            <a:r>
              <a:rPr lang="en-US" dirty="0" smtClean="0"/>
              <a:t>Reset</a:t>
            </a:r>
            <a:r>
              <a:rPr lang="ar-SA" dirty="0" smtClean="0"/>
              <a:t> ويستخدم هذا المفتاح لاستعادة القيم الافتراضية للنموذج.</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dissolv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dissolv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dissolve">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dissolve">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dissolve">
                                      <p:cBhvr>
                                        <p:cTn id="32" dur="5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dissolve">
                                      <p:cBhvr>
                                        <p:cTn id="3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txBox="1">
            <a:spLocks/>
          </p:cNvSpPr>
          <p:nvPr/>
        </p:nvSpPr>
        <p:spPr>
          <a:xfrm>
            <a:off x="457200" y="1124744"/>
            <a:ext cx="8229600" cy="4158208"/>
          </a:xfrm>
          <a:prstGeom prst="rect">
            <a:avLst/>
          </a:prstGeo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ar-SA" sz="6000" b="0" i="0" u="none" strike="noStrike" kern="1200" cap="none" spc="0" normalizeH="0" baseline="0" noProof="0" dirty="0" smtClean="0">
                <a:ln>
                  <a:noFill/>
                </a:ln>
                <a:solidFill>
                  <a:schemeClr val="tx2"/>
                </a:solidFill>
                <a:effectLst/>
                <a:uLnTx/>
                <a:uFillTx/>
                <a:latin typeface="+mj-lt"/>
                <a:ea typeface="+mj-ea"/>
                <a:cs typeface="Arial" charset="0"/>
              </a:rPr>
              <a:t>تابع</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ar-SA" sz="6000" b="0" i="0" u="none" strike="noStrike" kern="1200" cap="none" spc="0" normalizeH="0" baseline="0" noProof="0" dirty="0" smtClean="0">
                <a:ln>
                  <a:noFill/>
                </a:ln>
                <a:solidFill>
                  <a:schemeClr val="tx2"/>
                </a:solidFill>
                <a:effectLst/>
                <a:uLnTx/>
                <a:uFillTx/>
                <a:latin typeface="+mj-lt"/>
                <a:ea typeface="+mj-ea"/>
                <a:cs typeface="Arial" charset="0"/>
              </a:rPr>
              <a:t>تصميم المواقع باستخدام برنامج</a:t>
            </a:r>
            <a:br>
              <a:rPr kumimoji="0" lang="ar-SA" sz="6000" b="0" i="0" u="none" strike="noStrike" kern="1200" cap="none" spc="0" normalizeH="0" baseline="0" noProof="0" dirty="0" smtClean="0">
                <a:ln>
                  <a:noFill/>
                </a:ln>
                <a:solidFill>
                  <a:schemeClr val="tx2"/>
                </a:solidFill>
                <a:effectLst/>
                <a:uLnTx/>
                <a:uFillTx/>
                <a:latin typeface="+mj-lt"/>
                <a:ea typeface="+mj-ea"/>
                <a:cs typeface="Arial" charset="0"/>
              </a:rPr>
            </a:br>
            <a:r>
              <a:rPr kumimoji="0" lang="en-US" sz="6000" b="0" i="0" u="none" strike="noStrike" kern="1200" cap="none" spc="0" normalizeH="0" baseline="0" noProof="0" dirty="0" smtClean="0">
                <a:ln>
                  <a:noFill/>
                </a:ln>
                <a:solidFill>
                  <a:schemeClr val="tx2"/>
                </a:solidFill>
                <a:effectLst/>
                <a:uLnTx/>
                <a:uFillTx/>
                <a:latin typeface="+mj-lt"/>
                <a:ea typeface="+mj-ea"/>
                <a:cs typeface="Arial" charset="0"/>
              </a:rPr>
              <a:t>Front Page 2003</a:t>
            </a:r>
            <a:endParaRPr kumimoji="0" lang="en-US" sz="6000" b="0" i="0" u="none" strike="noStrike" kern="1200" cap="none" spc="0" normalizeH="0" baseline="0" noProof="0" dirty="0">
              <a:ln>
                <a:noFill/>
              </a:ln>
              <a:solidFill>
                <a:schemeClr val="tx2"/>
              </a:solidFill>
              <a:effectLst/>
              <a:uLnTx/>
              <a:uFillTx/>
              <a:latin typeface="+mj-lt"/>
              <a:ea typeface="+mj-ea"/>
              <a:cs typeface="Arial" charset="0"/>
            </a:endParaRPr>
          </a:p>
        </p:txBody>
      </p:sp>
      <p:pic>
        <p:nvPicPr>
          <p:cNvPr id="3" name="Picture 3"/>
          <p:cNvPicPr>
            <a:picLocks noChangeAspect="1" noChangeArrowheads="1"/>
          </p:cNvPicPr>
          <p:nvPr/>
        </p:nvPicPr>
        <p:blipFill>
          <a:blip r:embed="rId2" cstate="print"/>
          <a:srcRect/>
          <a:stretch>
            <a:fillRect/>
          </a:stretch>
        </p:blipFill>
        <p:spPr bwMode="auto">
          <a:xfrm>
            <a:off x="1979712" y="4186783"/>
            <a:ext cx="5256584" cy="1906513"/>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dissolve">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556792"/>
            <a:ext cx="8229600" cy="5017046"/>
          </a:xfrm>
        </p:spPr>
        <p:txBody>
          <a:bodyPr/>
          <a:lstStyle/>
          <a:p>
            <a:pPr algn="r" rtl="1"/>
            <a:r>
              <a:rPr lang="ar-SA" dirty="0" smtClean="0"/>
              <a:t>لإنشاء نموذج البيانات يجب إدراج نموذج البيانات في الصفحة كالتالي:</a:t>
            </a:r>
          </a:p>
          <a:p>
            <a:pPr marL="623887" indent="-514350" algn="r" rtl="1">
              <a:buFont typeface="+mj-lt"/>
              <a:buAutoNum type="arabicParenR"/>
            </a:pPr>
            <a:r>
              <a:rPr lang="ar-SA" dirty="0" smtClean="0"/>
              <a:t>نضع المؤشر في المكان الذي</a:t>
            </a:r>
            <a:endParaRPr lang="en-US" dirty="0" smtClean="0"/>
          </a:p>
          <a:p>
            <a:pPr marL="623887" indent="-514350" algn="r" rtl="1">
              <a:buNone/>
            </a:pPr>
            <a:r>
              <a:rPr lang="ar-SA" dirty="0" smtClean="0"/>
              <a:t> نريد إدراج النموذج فيه.</a:t>
            </a:r>
          </a:p>
          <a:p>
            <a:pPr marL="623887" indent="-514350" algn="r" rtl="1">
              <a:buFont typeface="+mj-lt"/>
              <a:buAutoNum type="arabicParenR" startAt="2"/>
            </a:pPr>
            <a:r>
              <a:rPr lang="ar-SA" dirty="0" smtClean="0"/>
              <a:t>نضغط على  القائمة </a:t>
            </a:r>
            <a:r>
              <a:rPr lang="en-US" dirty="0" smtClean="0"/>
              <a:t>insert</a:t>
            </a:r>
            <a:r>
              <a:rPr lang="ar-SA" dirty="0" smtClean="0"/>
              <a:t> </a:t>
            </a:r>
            <a:endParaRPr lang="en-US" dirty="0" smtClean="0"/>
          </a:p>
          <a:p>
            <a:pPr marL="623887" indent="-514350" algn="r" rtl="1">
              <a:buNone/>
            </a:pPr>
            <a:r>
              <a:rPr lang="en-US" dirty="0" smtClean="0"/>
              <a:t>       </a:t>
            </a:r>
            <a:r>
              <a:rPr lang="ar-SA" dirty="0" smtClean="0"/>
              <a:t>ثم نختار </a:t>
            </a:r>
            <a:r>
              <a:rPr lang="en-US" dirty="0" smtClean="0"/>
              <a:t>form</a:t>
            </a:r>
            <a:r>
              <a:rPr lang="ar-SA" dirty="0" smtClean="0"/>
              <a:t> </a:t>
            </a:r>
            <a:r>
              <a:rPr lang="ar-SA" dirty="0" smtClean="0">
                <a:sym typeface="Wingdings" pitchFamily="2" charset="2"/>
              </a:rPr>
              <a:t> </a:t>
            </a:r>
            <a:r>
              <a:rPr lang="en-US" dirty="0" smtClean="0">
                <a:sym typeface="Wingdings" pitchFamily="2" charset="2"/>
              </a:rPr>
              <a:t>form</a:t>
            </a:r>
          </a:p>
          <a:p>
            <a:pPr marL="623887" indent="-514350" algn="r" rtl="1">
              <a:lnSpc>
                <a:spcPct val="150000"/>
              </a:lnSpc>
              <a:buFont typeface="+mj-lt"/>
              <a:buAutoNum type="arabicParenR" startAt="3"/>
            </a:pPr>
            <a:r>
              <a:rPr lang="en-US" dirty="0" smtClean="0">
                <a:sym typeface="Wingdings" pitchFamily="2" charset="2"/>
              </a:rPr>
              <a:t> </a:t>
            </a:r>
            <a:r>
              <a:rPr lang="ar-SA" dirty="0" smtClean="0">
                <a:sym typeface="Wingdings" pitchFamily="2" charset="2"/>
              </a:rPr>
              <a:t>يظهر إطار متقطع أسود اللون </a:t>
            </a:r>
          </a:p>
          <a:p>
            <a:pPr marL="623887" indent="-514350" algn="r" rtl="1">
              <a:buNone/>
            </a:pPr>
            <a:r>
              <a:rPr lang="ar-SA" dirty="0" smtClean="0">
                <a:sym typeface="Wingdings" pitchFamily="2" charset="2"/>
              </a:rPr>
              <a:t> وتظهر المفاتيح </a:t>
            </a:r>
            <a:r>
              <a:rPr lang="en-US" dirty="0" smtClean="0">
                <a:sym typeface="Wingdings" pitchFamily="2" charset="2"/>
              </a:rPr>
              <a:t>Submit </a:t>
            </a:r>
            <a:r>
              <a:rPr lang="ar-SA" dirty="0" smtClean="0">
                <a:sym typeface="Wingdings" pitchFamily="2" charset="2"/>
              </a:rPr>
              <a:t> و </a:t>
            </a:r>
            <a:r>
              <a:rPr lang="en-US" dirty="0" smtClean="0">
                <a:sym typeface="Wingdings" pitchFamily="2" charset="2"/>
              </a:rPr>
              <a:t>Reset</a:t>
            </a:r>
            <a:r>
              <a:rPr lang="ar-SA" dirty="0" smtClean="0">
                <a:sym typeface="Wingdings" pitchFamily="2" charset="2"/>
              </a:rPr>
              <a:t> والتي تستخدم لإرسال النموذج واستعادة القيم الافتراضية. </a:t>
            </a:r>
            <a:endParaRPr lang="en-US" dirty="0" smtClean="0">
              <a:sym typeface="Wingdings" pitchFamily="2" charset="2"/>
            </a:endParaRPr>
          </a:p>
          <a:p>
            <a:pPr marL="623887" indent="-514350" algn="r" rtl="1">
              <a:buNone/>
            </a:pPr>
            <a:endParaRPr lang="en-US" dirty="0"/>
          </a:p>
        </p:txBody>
      </p:sp>
      <p:sp>
        <p:nvSpPr>
          <p:cNvPr id="4" name="عنوان 1"/>
          <p:cNvSpPr>
            <a:spLocks noGrp="1"/>
          </p:cNvSpPr>
          <p:nvPr>
            <p:ph type="title"/>
          </p:nvPr>
        </p:nvSpPr>
        <p:spPr>
          <a:xfrm>
            <a:off x="467544" y="692696"/>
            <a:ext cx="8229600" cy="725016"/>
          </a:xfrm>
        </p:spPr>
        <p:txBody>
          <a:bodyPr/>
          <a:lstStyle/>
          <a:p>
            <a:pPr algn="ctr" rtl="1"/>
            <a:r>
              <a:rPr lang="ar-SA" dirty="0" smtClean="0"/>
              <a:t>إنشاء النماذج </a:t>
            </a:r>
            <a:r>
              <a:rPr lang="en-US" dirty="0" smtClean="0"/>
              <a:t>Creating Forms</a:t>
            </a:r>
            <a:endParaRPr lang="en-US" dirty="0"/>
          </a:p>
        </p:txBody>
      </p:sp>
      <p:pic>
        <p:nvPicPr>
          <p:cNvPr id="5" name="Picture 2"/>
          <p:cNvPicPr>
            <a:picLocks noChangeAspect="1" noChangeArrowheads="1"/>
          </p:cNvPicPr>
          <p:nvPr/>
        </p:nvPicPr>
        <p:blipFill>
          <a:blip r:embed="rId2" cstate="print"/>
          <a:srcRect/>
          <a:stretch>
            <a:fillRect/>
          </a:stretch>
        </p:blipFill>
        <p:spPr bwMode="auto">
          <a:xfrm>
            <a:off x="899592" y="2060848"/>
            <a:ext cx="3168352" cy="2808312"/>
          </a:xfrm>
          <a:prstGeom prst="rect">
            <a:avLst/>
          </a:prstGeom>
          <a:noFill/>
          <a:ln w="9525">
            <a:noFill/>
            <a:miter lim="800000"/>
            <a:headEnd/>
            <a:tailEnd/>
          </a:ln>
        </p:spPr>
      </p:pic>
      <p:pic>
        <p:nvPicPr>
          <p:cNvPr id="6146" name="Picture 2"/>
          <p:cNvPicPr>
            <a:picLocks noChangeAspect="1" noChangeArrowheads="1"/>
          </p:cNvPicPr>
          <p:nvPr/>
        </p:nvPicPr>
        <p:blipFill>
          <a:blip r:embed="rId3" cstate="print"/>
          <a:srcRect/>
          <a:stretch>
            <a:fillRect/>
          </a:stretch>
        </p:blipFill>
        <p:spPr bwMode="auto">
          <a:xfrm>
            <a:off x="395536" y="5949280"/>
            <a:ext cx="8064896" cy="648072"/>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dissolv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dissolve">
                                      <p:cBhvr>
                                        <p:cTn id="17" dur="500"/>
                                        <p:tgtEl>
                                          <p:spTgt spid="3">
                                            <p:txEl>
                                              <p:pRg st="0" end="0"/>
                                            </p:txEl>
                                          </p:spTgt>
                                        </p:tgtEl>
                                      </p:cBhvr>
                                    </p:animEffect>
                                  </p:childTnLst>
                                </p:cTn>
                              </p:par>
                              <p:par>
                                <p:cTn id="18" presetID="9" presetClass="entr" presetSubtype="0" fill="hold" nodeType="with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Effect transition="in" filter="dissolve">
                                      <p:cBhvr>
                                        <p:cTn id="20" dur="500"/>
                                        <p:tgtEl>
                                          <p:spTgt spid="3">
                                            <p:txEl>
                                              <p:pRg st="1" end="1"/>
                                            </p:txEl>
                                          </p:spTgt>
                                        </p:tgtEl>
                                      </p:cBhvr>
                                    </p:animEffect>
                                  </p:childTnLst>
                                </p:cTn>
                              </p:par>
                              <p:par>
                                <p:cTn id="21" presetID="9" presetClass="entr" presetSubtype="0" fill="hold" nodeType="with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dissolve">
                                      <p:cBhvr>
                                        <p:cTn id="23" dur="5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9"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dissolve">
                                      <p:cBhvr>
                                        <p:cTn id="28" dur="500"/>
                                        <p:tgtEl>
                                          <p:spTgt spid="3">
                                            <p:txEl>
                                              <p:pRg st="3" end="3"/>
                                            </p:txEl>
                                          </p:spTgt>
                                        </p:tgtEl>
                                      </p:cBhvr>
                                    </p:animEffect>
                                  </p:childTnLst>
                                </p:cTn>
                              </p:par>
                              <p:par>
                                <p:cTn id="29" presetID="9" presetClass="entr" presetSubtype="0" fill="hold" nodeType="with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Effect transition="in" filter="dissolve">
                                      <p:cBhvr>
                                        <p:cTn id="31" dur="500"/>
                                        <p:tgtEl>
                                          <p:spTgt spid="3">
                                            <p:txEl>
                                              <p:pRg st="4" end="4"/>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9" presetClass="entr" presetSubtype="0" fill="hold" nodeType="clickEffect">
                                  <p:stCondLst>
                                    <p:cond delay="0"/>
                                  </p:stCondLst>
                                  <p:childTnLst>
                                    <p:set>
                                      <p:cBhvr>
                                        <p:cTn id="35" dur="1" fill="hold">
                                          <p:stCondLst>
                                            <p:cond delay="0"/>
                                          </p:stCondLst>
                                        </p:cTn>
                                        <p:tgtEl>
                                          <p:spTgt spid="5"/>
                                        </p:tgtEl>
                                        <p:attrNameLst>
                                          <p:attrName>style.visibility</p:attrName>
                                        </p:attrNameLst>
                                      </p:cBhvr>
                                      <p:to>
                                        <p:strVal val="visible"/>
                                      </p:to>
                                    </p:set>
                                    <p:animEffect transition="in" filter="dissolve">
                                      <p:cBhvr>
                                        <p:cTn id="36" dur="500"/>
                                        <p:tgtEl>
                                          <p:spTgt spid="5"/>
                                        </p:tgtEl>
                                      </p:cBhvr>
                                    </p:animEffect>
                                  </p:childTnLst>
                                </p:cTn>
                              </p:par>
                            </p:childTnLst>
                          </p:cTn>
                        </p:par>
                      </p:childTnLst>
                    </p:cTn>
                  </p:par>
                  <p:par>
                    <p:cTn id="37" fill="hold">
                      <p:stCondLst>
                        <p:cond delay="indefinite"/>
                      </p:stCondLst>
                      <p:childTnLst>
                        <p:par>
                          <p:cTn id="38" fill="hold">
                            <p:stCondLst>
                              <p:cond delay="0"/>
                            </p:stCondLst>
                            <p:childTnLst>
                              <p:par>
                                <p:cTn id="39" presetID="9" presetClass="entr" presetSubtype="0" fill="hold" nodeType="clickEffect">
                                  <p:stCondLst>
                                    <p:cond delay="0"/>
                                  </p:stCondLst>
                                  <p:childTnLst>
                                    <p:set>
                                      <p:cBhvr>
                                        <p:cTn id="40" dur="1" fill="hold">
                                          <p:stCondLst>
                                            <p:cond delay="0"/>
                                          </p:stCondLst>
                                        </p:cTn>
                                        <p:tgtEl>
                                          <p:spTgt spid="3">
                                            <p:txEl>
                                              <p:pRg st="5" end="5"/>
                                            </p:txEl>
                                          </p:spTgt>
                                        </p:tgtEl>
                                        <p:attrNameLst>
                                          <p:attrName>style.visibility</p:attrName>
                                        </p:attrNameLst>
                                      </p:cBhvr>
                                      <p:to>
                                        <p:strVal val="visible"/>
                                      </p:to>
                                    </p:set>
                                    <p:animEffect transition="in" filter="dissolve">
                                      <p:cBhvr>
                                        <p:cTn id="41" dur="500"/>
                                        <p:tgtEl>
                                          <p:spTgt spid="3">
                                            <p:txEl>
                                              <p:pRg st="5" end="5"/>
                                            </p:txEl>
                                          </p:spTgt>
                                        </p:tgtEl>
                                      </p:cBhvr>
                                    </p:animEffect>
                                  </p:childTnLst>
                                </p:cTn>
                              </p:par>
                              <p:par>
                                <p:cTn id="42" presetID="9" presetClass="entr" presetSubtype="0" fill="hold" nodeType="withEffect">
                                  <p:stCondLst>
                                    <p:cond delay="0"/>
                                  </p:stCondLst>
                                  <p:childTnLst>
                                    <p:set>
                                      <p:cBhvr>
                                        <p:cTn id="43" dur="1" fill="hold">
                                          <p:stCondLst>
                                            <p:cond delay="0"/>
                                          </p:stCondLst>
                                        </p:cTn>
                                        <p:tgtEl>
                                          <p:spTgt spid="3">
                                            <p:txEl>
                                              <p:pRg st="6" end="6"/>
                                            </p:txEl>
                                          </p:spTgt>
                                        </p:tgtEl>
                                        <p:attrNameLst>
                                          <p:attrName>style.visibility</p:attrName>
                                        </p:attrNameLst>
                                      </p:cBhvr>
                                      <p:to>
                                        <p:strVal val="visible"/>
                                      </p:to>
                                    </p:set>
                                    <p:animEffect transition="in" filter="dissolve">
                                      <p:cBhvr>
                                        <p:cTn id="44" dur="500"/>
                                        <p:tgtEl>
                                          <p:spTgt spid="3">
                                            <p:txEl>
                                              <p:pRg st="6" end="6"/>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9" presetClass="entr" presetSubtype="0" fill="hold" nodeType="clickEffect">
                                  <p:stCondLst>
                                    <p:cond delay="0"/>
                                  </p:stCondLst>
                                  <p:childTnLst>
                                    <p:set>
                                      <p:cBhvr>
                                        <p:cTn id="48" dur="1" fill="hold">
                                          <p:stCondLst>
                                            <p:cond delay="0"/>
                                          </p:stCondLst>
                                        </p:cTn>
                                        <p:tgtEl>
                                          <p:spTgt spid="6146"/>
                                        </p:tgtEl>
                                        <p:attrNameLst>
                                          <p:attrName>style.visibility</p:attrName>
                                        </p:attrNameLst>
                                      </p:cBhvr>
                                      <p:to>
                                        <p:strVal val="visible"/>
                                      </p:to>
                                    </p:set>
                                    <p:animEffect transition="in" filter="dissolve">
                                      <p:cBhvr>
                                        <p:cTn id="49" dur="500"/>
                                        <p:tgtEl>
                                          <p:spTgt spid="61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مجموعة 22"/>
          <p:cNvGrpSpPr/>
          <p:nvPr/>
        </p:nvGrpSpPr>
        <p:grpSpPr>
          <a:xfrm>
            <a:off x="2195736" y="2420888"/>
            <a:ext cx="4896544" cy="4464496"/>
            <a:chOff x="2195736" y="2420888"/>
            <a:chExt cx="4896544" cy="4464496"/>
          </a:xfrm>
        </p:grpSpPr>
        <p:pic>
          <p:nvPicPr>
            <p:cNvPr id="7170" name="Picture 2"/>
            <p:cNvPicPr>
              <a:picLocks noChangeAspect="1" noChangeArrowheads="1"/>
            </p:cNvPicPr>
            <p:nvPr/>
          </p:nvPicPr>
          <p:blipFill>
            <a:blip r:embed="rId2" cstate="print"/>
            <a:srcRect/>
            <a:stretch>
              <a:fillRect/>
            </a:stretch>
          </p:blipFill>
          <p:spPr bwMode="auto">
            <a:xfrm>
              <a:off x="2195736" y="2420888"/>
              <a:ext cx="4896544" cy="4464496"/>
            </a:xfrm>
            <a:prstGeom prst="rect">
              <a:avLst/>
            </a:prstGeom>
            <a:noFill/>
            <a:ln w="9525">
              <a:noFill/>
              <a:miter lim="800000"/>
              <a:headEnd/>
              <a:tailEnd/>
            </a:ln>
          </p:spPr>
        </p:pic>
        <p:pic>
          <p:nvPicPr>
            <p:cNvPr id="7171" name="Picture 3"/>
            <p:cNvPicPr>
              <a:picLocks noChangeAspect="1" noChangeArrowheads="1"/>
            </p:cNvPicPr>
            <p:nvPr/>
          </p:nvPicPr>
          <p:blipFill>
            <a:blip r:embed="rId3" cstate="print"/>
            <a:srcRect/>
            <a:stretch>
              <a:fillRect/>
            </a:stretch>
          </p:blipFill>
          <p:spPr bwMode="auto">
            <a:xfrm>
              <a:off x="3793241" y="3383024"/>
              <a:ext cx="2218919" cy="262000"/>
            </a:xfrm>
            <a:prstGeom prst="rect">
              <a:avLst/>
            </a:prstGeom>
            <a:noFill/>
            <a:ln w="9525">
              <a:noFill/>
              <a:miter lim="800000"/>
              <a:headEnd/>
              <a:tailEnd/>
            </a:ln>
          </p:spPr>
        </p:pic>
      </p:grpSp>
      <p:sp>
        <p:nvSpPr>
          <p:cNvPr id="7" name="مربع نص 6"/>
          <p:cNvSpPr txBox="1"/>
          <p:nvPr/>
        </p:nvSpPr>
        <p:spPr>
          <a:xfrm>
            <a:off x="2312057" y="5147900"/>
            <a:ext cx="4519887" cy="369332"/>
          </a:xfrm>
          <a:prstGeom prst="rect">
            <a:avLst/>
          </a:prstGeom>
          <a:noFill/>
          <a:ln w="38100">
            <a:solidFill>
              <a:srgbClr val="FF0000"/>
            </a:solidFill>
          </a:ln>
        </p:spPr>
        <p:txBody>
          <a:bodyPr wrap="square" rtlCol="0">
            <a:spAutoFit/>
          </a:bodyPr>
          <a:lstStyle/>
          <a:p>
            <a:r>
              <a:rPr lang="ar-SA" dirty="0" smtClean="0"/>
              <a:t>      			</a:t>
            </a:r>
            <a:endParaRPr lang="en-US" dirty="0"/>
          </a:p>
        </p:txBody>
      </p:sp>
      <p:sp>
        <p:nvSpPr>
          <p:cNvPr id="21" name="مربع نص 20"/>
          <p:cNvSpPr txBox="1"/>
          <p:nvPr/>
        </p:nvSpPr>
        <p:spPr>
          <a:xfrm>
            <a:off x="2374833" y="5805264"/>
            <a:ext cx="2573824" cy="369332"/>
          </a:xfrm>
          <a:prstGeom prst="rect">
            <a:avLst/>
          </a:prstGeom>
          <a:noFill/>
          <a:ln w="38100">
            <a:solidFill>
              <a:srgbClr val="FF0000"/>
            </a:solidFill>
          </a:ln>
        </p:spPr>
        <p:txBody>
          <a:bodyPr wrap="square" rtlCol="0">
            <a:spAutoFit/>
          </a:bodyPr>
          <a:lstStyle/>
          <a:p>
            <a:endParaRPr lang="en-US" dirty="0"/>
          </a:p>
        </p:txBody>
      </p:sp>
      <p:sp>
        <p:nvSpPr>
          <p:cNvPr id="2" name="عنوان 1"/>
          <p:cNvSpPr>
            <a:spLocks noGrp="1"/>
          </p:cNvSpPr>
          <p:nvPr>
            <p:ph type="title"/>
          </p:nvPr>
        </p:nvSpPr>
        <p:spPr>
          <a:xfrm>
            <a:off x="457200" y="548680"/>
            <a:ext cx="8229600" cy="581000"/>
          </a:xfrm>
        </p:spPr>
        <p:txBody>
          <a:bodyPr/>
          <a:lstStyle/>
          <a:p>
            <a:pPr algn="ctr" rtl="1"/>
            <a:r>
              <a:rPr lang="ar-SA" dirty="0" smtClean="0"/>
              <a:t>خصائص نموذج البيانات </a:t>
            </a:r>
            <a:r>
              <a:rPr lang="en-US" dirty="0" smtClean="0"/>
              <a:t>form</a:t>
            </a:r>
            <a:endParaRPr lang="en-US" dirty="0"/>
          </a:p>
        </p:txBody>
      </p:sp>
      <p:sp>
        <p:nvSpPr>
          <p:cNvPr id="3" name="عنصر نائب للمحتوى 2"/>
          <p:cNvSpPr>
            <a:spLocks noGrp="1"/>
          </p:cNvSpPr>
          <p:nvPr>
            <p:ph idx="1"/>
          </p:nvPr>
        </p:nvSpPr>
        <p:spPr>
          <a:xfrm>
            <a:off x="457200" y="1124744"/>
            <a:ext cx="8229600" cy="5089054"/>
          </a:xfrm>
        </p:spPr>
        <p:txBody>
          <a:bodyPr/>
          <a:lstStyle/>
          <a:p>
            <a:pPr algn="r" rtl="1"/>
            <a:r>
              <a:rPr lang="ar-SA" dirty="0" smtClean="0"/>
              <a:t>نضغط بالزر الأيمن للفأرة في أي مكان داخل النموذج ثم نضغط على </a:t>
            </a:r>
            <a:r>
              <a:rPr lang="en-US" dirty="0" smtClean="0"/>
              <a:t>form properties</a:t>
            </a:r>
            <a:r>
              <a:rPr lang="ar-SA" dirty="0" smtClean="0"/>
              <a:t> فيظهر مربع الحوار </a:t>
            </a:r>
            <a:r>
              <a:rPr lang="en-US" dirty="0" smtClean="0"/>
              <a:t>form properties</a:t>
            </a:r>
            <a:r>
              <a:rPr lang="ar-SA" dirty="0" smtClean="0"/>
              <a:t> التالي:</a:t>
            </a:r>
          </a:p>
          <a:p>
            <a:pPr algn="r" rtl="1"/>
            <a:endParaRPr lang="en-US" dirty="0"/>
          </a:p>
        </p:txBody>
      </p:sp>
      <p:sp>
        <p:nvSpPr>
          <p:cNvPr id="6" name="مربع نص 5"/>
          <p:cNvSpPr txBox="1"/>
          <p:nvPr/>
        </p:nvSpPr>
        <p:spPr>
          <a:xfrm>
            <a:off x="7164288" y="4797153"/>
            <a:ext cx="1907704" cy="1938992"/>
          </a:xfrm>
          <a:prstGeom prst="rect">
            <a:avLst/>
          </a:prstGeom>
          <a:ln/>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ar-SA" sz="2000" b="1" dirty="0" smtClean="0"/>
              <a:t>يتم إدخال اسم النموذج هنا ويتم إعطاء اسم للنموذج لاستخدامه في الكود عند إضافة أوامر التحكم إليه</a:t>
            </a:r>
            <a:endParaRPr lang="en-US" sz="2000" b="1" dirty="0"/>
          </a:p>
        </p:txBody>
      </p:sp>
      <p:cxnSp>
        <p:nvCxnSpPr>
          <p:cNvPr id="9" name="رابط كسهم مستقيم 8"/>
          <p:cNvCxnSpPr/>
          <p:nvPr/>
        </p:nvCxnSpPr>
        <p:spPr>
          <a:xfrm flipH="1">
            <a:off x="6804248" y="5301208"/>
            <a:ext cx="360040" cy="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1" name="مربع نص 10"/>
          <p:cNvSpPr txBox="1"/>
          <p:nvPr/>
        </p:nvSpPr>
        <p:spPr>
          <a:xfrm>
            <a:off x="395536" y="5661248"/>
            <a:ext cx="1584176" cy="707886"/>
          </a:xfrm>
          <a:prstGeom prst="rect">
            <a:avLst/>
          </a:prstGeom>
          <a:ln/>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ar-SA" sz="2000" b="1" dirty="0" smtClean="0"/>
              <a:t>يتم تحديد اتجاه عرض النموذج</a:t>
            </a:r>
            <a:endParaRPr lang="en-US" sz="2000" b="1" dirty="0"/>
          </a:p>
        </p:txBody>
      </p:sp>
      <p:cxnSp>
        <p:nvCxnSpPr>
          <p:cNvPr id="12" name="رابط كسهم مستقيم 11"/>
          <p:cNvCxnSpPr>
            <a:stCxn id="11" idx="3"/>
          </p:cNvCxnSpPr>
          <p:nvPr/>
        </p:nvCxnSpPr>
        <p:spPr>
          <a:xfrm>
            <a:off x="1979712" y="6015191"/>
            <a:ext cx="432048" cy="6097"/>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9" name="مربع نص 28"/>
          <p:cNvSpPr txBox="1"/>
          <p:nvPr/>
        </p:nvSpPr>
        <p:spPr>
          <a:xfrm>
            <a:off x="35496" y="2420889"/>
            <a:ext cx="1979712" cy="2862322"/>
          </a:xfrm>
          <a:prstGeom prst="rect">
            <a:avLst/>
          </a:prstGeom>
          <a:ln/>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ar-SA" sz="2000" b="1" dirty="0" smtClean="0"/>
              <a:t>من الجزء </a:t>
            </a:r>
            <a:r>
              <a:rPr lang="en-US" sz="2000" b="1" dirty="0" smtClean="0"/>
              <a:t>send to</a:t>
            </a:r>
            <a:r>
              <a:rPr lang="ar-SA" sz="2000" b="1" dirty="0" smtClean="0"/>
              <a:t> يظهر عنوان الكود المستخدم لمعالجة بيانات النموذج في الخانة </a:t>
            </a:r>
            <a:r>
              <a:rPr lang="en-US" sz="2000" b="1" dirty="0" smtClean="0"/>
              <a:t>File name</a:t>
            </a:r>
            <a:r>
              <a:rPr lang="ar-SA" sz="2000" b="1" dirty="0" smtClean="0"/>
              <a:t> ويمكن استخدام أي كود بإدخال اسم ومسار الكود</a:t>
            </a:r>
            <a:endParaRPr lang="en-US" sz="2000" b="1" dirty="0"/>
          </a:p>
        </p:txBody>
      </p:sp>
      <p:sp>
        <p:nvSpPr>
          <p:cNvPr id="32" name="مربع نص 31"/>
          <p:cNvSpPr txBox="1"/>
          <p:nvPr/>
        </p:nvSpPr>
        <p:spPr>
          <a:xfrm>
            <a:off x="2339752" y="3140968"/>
            <a:ext cx="4680520" cy="553998"/>
          </a:xfrm>
          <a:prstGeom prst="rect">
            <a:avLst/>
          </a:prstGeom>
          <a:noFill/>
          <a:ln w="38100">
            <a:solidFill>
              <a:srgbClr val="FF0000"/>
            </a:solidFill>
          </a:ln>
        </p:spPr>
        <p:txBody>
          <a:bodyPr wrap="square" rtlCol="0">
            <a:spAutoFit/>
          </a:bodyPr>
          <a:lstStyle/>
          <a:p>
            <a:endParaRPr lang="ar-SA" sz="1200" dirty="0" smtClean="0"/>
          </a:p>
          <a:p>
            <a:endParaRPr lang="en-US" dirty="0"/>
          </a:p>
        </p:txBody>
      </p:sp>
      <p:cxnSp>
        <p:nvCxnSpPr>
          <p:cNvPr id="33" name="رابط كسهم مستقيم 32"/>
          <p:cNvCxnSpPr/>
          <p:nvPr/>
        </p:nvCxnSpPr>
        <p:spPr>
          <a:xfrm>
            <a:off x="1979712" y="3429000"/>
            <a:ext cx="360040" cy="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4" name="مربع نص 33"/>
          <p:cNvSpPr txBox="1"/>
          <p:nvPr/>
        </p:nvSpPr>
        <p:spPr>
          <a:xfrm>
            <a:off x="7164288" y="2406367"/>
            <a:ext cx="1800200" cy="2246769"/>
          </a:xfrm>
          <a:prstGeom prst="rect">
            <a:avLst/>
          </a:prstGeom>
          <a:ln/>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ar-SA" sz="2000" b="1" dirty="0" smtClean="0"/>
              <a:t>يمكن إرسال بيانات النموذج كرسالة بريد إلكتروني بإدخال عنوان البريد الإلكتروني في خانة </a:t>
            </a:r>
            <a:r>
              <a:rPr lang="en-US" sz="2000" b="1" dirty="0" smtClean="0"/>
              <a:t>Email address</a:t>
            </a:r>
            <a:endParaRPr lang="en-US" sz="2000" b="1" dirty="0"/>
          </a:p>
        </p:txBody>
      </p:sp>
      <p:sp>
        <p:nvSpPr>
          <p:cNvPr id="36" name="مربع نص 35"/>
          <p:cNvSpPr txBox="1"/>
          <p:nvPr/>
        </p:nvSpPr>
        <p:spPr>
          <a:xfrm>
            <a:off x="2339752" y="3789040"/>
            <a:ext cx="4680520" cy="276999"/>
          </a:xfrm>
          <a:prstGeom prst="rect">
            <a:avLst/>
          </a:prstGeom>
          <a:noFill/>
          <a:ln w="38100">
            <a:solidFill>
              <a:srgbClr val="FF0000"/>
            </a:solidFill>
          </a:ln>
        </p:spPr>
        <p:txBody>
          <a:bodyPr wrap="square" rtlCol="0">
            <a:spAutoFit/>
          </a:bodyPr>
          <a:lstStyle/>
          <a:p>
            <a:endParaRPr lang="en-US" sz="1200" dirty="0"/>
          </a:p>
        </p:txBody>
      </p:sp>
      <p:cxnSp>
        <p:nvCxnSpPr>
          <p:cNvPr id="37" name="رابط كسهم مستقيم 36"/>
          <p:cNvCxnSpPr/>
          <p:nvPr/>
        </p:nvCxnSpPr>
        <p:spPr>
          <a:xfrm flipH="1">
            <a:off x="7020272" y="3933056"/>
            <a:ext cx="360040" cy="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dissolv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dissolve">
                                      <p:cBhvr>
                                        <p:cTn id="17" dur="500"/>
                                        <p:tgtEl>
                                          <p:spTgt spid="23"/>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29"/>
                                        </p:tgtEl>
                                        <p:attrNameLst>
                                          <p:attrName>style.visibility</p:attrName>
                                        </p:attrNameLst>
                                      </p:cBhvr>
                                      <p:to>
                                        <p:strVal val="visible"/>
                                      </p:to>
                                    </p:set>
                                    <p:animEffect transition="in" filter="dissolve">
                                      <p:cBhvr>
                                        <p:cTn id="22" dur="500"/>
                                        <p:tgtEl>
                                          <p:spTgt spid="29"/>
                                        </p:tgtEl>
                                      </p:cBhvr>
                                    </p:animEffect>
                                  </p:childTnLst>
                                </p:cTn>
                              </p:par>
                              <p:par>
                                <p:cTn id="23" presetID="9" presetClass="entr" presetSubtype="0" fill="hold" nodeType="withEffect">
                                  <p:stCondLst>
                                    <p:cond delay="0"/>
                                  </p:stCondLst>
                                  <p:childTnLst>
                                    <p:set>
                                      <p:cBhvr>
                                        <p:cTn id="24" dur="1" fill="hold">
                                          <p:stCondLst>
                                            <p:cond delay="0"/>
                                          </p:stCondLst>
                                        </p:cTn>
                                        <p:tgtEl>
                                          <p:spTgt spid="33"/>
                                        </p:tgtEl>
                                        <p:attrNameLst>
                                          <p:attrName>style.visibility</p:attrName>
                                        </p:attrNameLst>
                                      </p:cBhvr>
                                      <p:to>
                                        <p:strVal val="visible"/>
                                      </p:to>
                                    </p:set>
                                    <p:animEffect transition="in" filter="dissolve">
                                      <p:cBhvr>
                                        <p:cTn id="25" dur="500"/>
                                        <p:tgtEl>
                                          <p:spTgt spid="33"/>
                                        </p:tgtEl>
                                      </p:cBhvr>
                                    </p:animEffect>
                                  </p:childTnLst>
                                </p:cTn>
                              </p:par>
                              <p:par>
                                <p:cTn id="26" presetID="9" presetClass="entr" presetSubtype="0" fill="hold" grpId="0" nodeType="withEffect">
                                  <p:stCondLst>
                                    <p:cond delay="0"/>
                                  </p:stCondLst>
                                  <p:childTnLst>
                                    <p:set>
                                      <p:cBhvr>
                                        <p:cTn id="27" dur="1" fill="hold">
                                          <p:stCondLst>
                                            <p:cond delay="0"/>
                                          </p:stCondLst>
                                        </p:cTn>
                                        <p:tgtEl>
                                          <p:spTgt spid="32"/>
                                        </p:tgtEl>
                                        <p:attrNameLst>
                                          <p:attrName>style.visibility</p:attrName>
                                        </p:attrNameLst>
                                      </p:cBhvr>
                                      <p:to>
                                        <p:strVal val="visible"/>
                                      </p:to>
                                    </p:set>
                                    <p:animEffect transition="in" filter="dissolve">
                                      <p:cBhvr>
                                        <p:cTn id="28" dur="500"/>
                                        <p:tgtEl>
                                          <p:spTgt spid="32"/>
                                        </p:tgtEl>
                                      </p:cBhvr>
                                    </p:animEffect>
                                  </p:childTnLst>
                                </p:cTn>
                              </p:par>
                            </p:childTnLst>
                          </p:cTn>
                        </p:par>
                      </p:childTnLst>
                    </p:cTn>
                  </p:par>
                  <p:par>
                    <p:cTn id="29" fill="hold">
                      <p:stCondLst>
                        <p:cond delay="indefinite"/>
                      </p:stCondLst>
                      <p:childTnLst>
                        <p:par>
                          <p:cTn id="30" fill="hold">
                            <p:stCondLst>
                              <p:cond delay="0"/>
                            </p:stCondLst>
                            <p:childTnLst>
                              <p:par>
                                <p:cTn id="31" presetID="9" presetClass="entr" presetSubtype="0" fill="hold" grpId="0" nodeType="clickEffect">
                                  <p:stCondLst>
                                    <p:cond delay="0"/>
                                  </p:stCondLst>
                                  <p:childTnLst>
                                    <p:set>
                                      <p:cBhvr>
                                        <p:cTn id="32" dur="1" fill="hold">
                                          <p:stCondLst>
                                            <p:cond delay="0"/>
                                          </p:stCondLst>
                                        </p:cTn>
                                        <p:tgtEl>
                                          <p:spTgt spid="36"/>
                                        </p:tgtEl>
                                        <p:attrNameLst>
                                          <p:attrName>style.visibility</p:attrName>
                                        </p:attrNameLst>
                                      </p:cBhvr>
                                      <p:to>
                                        <p:strVal val="visible"/>
                                      </p:to>
                                    </p:set>
                                    <p:animEffect transition="in" filter="dissolve">
                                      <p:cBhvr>
                                        <p:cTn id="33" dur="500"/>
                                        <p:tgtEl>
                                          <p:spTgt spid="36"/>
                                        </p:tgtEl>
                                      </p:cBhvr>
                                    </p:animEffect>
                                  </p:childTnLst>
                                </p:cTn>
                              </p:par>
                              <p:par>
                                <p:cTn id="34" presetID="9" presetClass="entr" presetSubtype="0" fill="hold" nodeType="withEffect">
                                  <p:stCondLst>
                                    <p:cond delay="0"/>
                                  </p:stCondLst>
                                  <p:childTnLst>
                                    <p:set>
                                      <p:cBhvr>
                                        <p:cTn id="35" dur="1" fill="hold">
                                          <p:stCondLst>
                                            <p:cond delay="0"/>
                                          </p:stCondLst>
                                        </p:cTn>
                                        <p:tgtEl>
                                          <p:spTgt spid="37"/>
                                        </p:tgtEl>
                                        <p:attrNameLst>
                                          <p:attrName>style.visibility</p:attrName>
                                        </p:attrNameLst>
                                      </p:cBhvr>
                                      <p:to>
                                        <p:strVal val="visible"/>
                                      </p:to>
                                    </p:set>
                                    <p:animEffect transition="in" filter="dissolve">
                                      <p:cBhvr>
                                        <p:cTn id="36" dur="500"/>
                                        <p:tgtEl>
                                          <p:spTgt spid="37"/>
                                        </p:tgtEl>
                                      </p:cBhvr>
                                    </p:animEffect>
                                  </p:childTnLst>
                                </p:cTn>
                              </p:par>
                              <p:par>
                                <p:cTn id="37" presetID="9" presetClass="entr" presetSubtype="0" fill="hold" grpId="0" nodeType="withEffect">
                                  <p:stCondLst>
                                    <p:cond delay="0"/>
                                  </p:stCondLst>
                                  <p:childTnLst>
                                    <p:set>
                                      <p:cBhvr>
                                        <p:cTn id="38" dur="1" fill="hold">
                                          <p:stCondLst>
                                            <p:cond delay="0"/>
                                          </p:stCondLst>
                                        </p:cTn>
                                        <p:tgtEl>
                                          <p:spTgt spid="34"/>
                                        </p:tgtEl>
                                        <p:attrNameLst>
                                          <p:attrName>style.visibility</p:attrName>
                                        </p:attrNameLst>
                                      </p:cBhvr>
                                      <p:to>
                                        <p:strVal val="visible"/>
                                      </p:to>
                                    </p:set>
                                    <p:animEffect transition="in" filter="dissolve">
                                      <p:cBhvr>
                                        <p:cTn id="39" dur="500"/>
                                        <p:tgtEl>
                                          <p:spTgt spid="34"/>
                                        </p:tgtEl>
                                      </p:cBhvr>
                                    </p:animEffect>
                                  </p:childTnLst>
                                </p:cTn>
                              </p:par>
                            </p:childTnLst>
                          </p:cTn>
                        </p:par>
                      </p:childTnLst>
                    </p:cTn>
                  </p:par>
                  <p:par>
                    <p:cTn id="40" fill="hold">
                      <p:stCondLst>
                        <p:cond delay="indefinite"/>
                      </p:stCondLst>
                      <p:childTnLst>
                        <p:par>
                          <p:cTn id="41" fill="hold">
                            <p:stCondLst>
                              <p:cond delay="0"/>
                            </p:stCondLst>
                            <p:childTnLst>
                              <p:par>
                                <p:cTn id="42" presetID="9" presetClass="entr" presetSubtype="0" fill="hold" grpId="0" nodeType="clickEffect">
                                  <p:stCondLst>
                                    <p:cond delay="0"/>
                                  </p:stCondLst>
                                  <p:childTnLst>
                                    <p:set>
                                      <p:cBhvr>
                                        <p:cTn id="43" dur="1" fill="hold">
                                          <p:stCondLst>
                                            <p:cond delay="0"/>
                                          </p:stCondLst>
                                        </p:cTn>
                                        <p:tgtEl>
                                          <p:spTgt spid="7"/>
                                        </p:tgtEl>
                                        <p:attrNameLst>
                                          <p:attrName>style.visibility</p:attrName>
                                        </p:attrNameLst>
                                      </p:cBhvr>
                                      <p:to>
                                        <p:strVal val="visible"/>
                                      </p:to>
                                    </p:set>
                                    <p:animEffect transition="in" filter="dissolve">
                                      <p:cBhvr>
                                        <p:cTn id="44" dur="500"/>
                                        <p:tgtEl>
                                          <p:spTgt spid="7"/>
                                        </p:tgtEl>
                                      </p:cBhvr>
                                    </p:animEffect>
                                  </p:childTnLst>
                                </p:cTn>
                              </p:par>
                              <p:par>
                                <p:cTn id="45" presetID="9" presetClass="entr" presetSubtype="0" fill="hold" nodeType="with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dissolve">
                                      <p:cBhvr>
                                        <p:cTn id="47" dur="500"/>
                                        <p:tgtEl>
                                          <p:spTgt spid="9"/>
                                        </p:tgtEl>
                                      </p:cBhvr>
                                    </p:animEffect>
                                  </p:childTnLst>
                                </p:cTn>
                              </p:par>
                              <p:par>
                                <p:cTn id="48" presetID="9" presetClass="entr" presetSubtype="0" fill="hold" grpId="0" nodeType="withEffect">
                                  <p:stCondLst>
                                    <p:cond delay="0"/>
                                  </p:stCondLst>
                                  <p:childTnLst>
                                    <p:set>
                                      <p:cBhvr>
                                        <p:cTn id="49" dur="1" fill="hold">
                                          <p:stCondLst>
                                            <p:cond delay="0"/>
                                          </p:stCondLst>
                                        </p:cTn>
                                        <p:tgtEl>
                                          <p:spTgt spid="6"/>
                                        </p:tgtEl>
                                        <p:attrNameLst>
                                          <p:attrName>style.visibility</p:attrName>
                                        </p:attrNameLst>
                                      </p:cBhvr>
                                      <p:to>
                                        <p:strVal val="visible"/>
                                      </p:to>
                                    </p:set>
                                    <p:animEffect transition="in" filter="dissolve">
                                      <p:cBhvr>
                                        <p:cTn id="50" dur="500"/>
                                        <p:tgtEl>
                                          <p:spTgt spid="6"/>
                                        </p:tgtEl>
                                      </p:cBhvr>
                                    </p:animEffect>
                                  </p:childTnLst>
                                </p:cTn>
                              </p:par>
                            </p:childTnLst>
                          </p:cTn>
                        </p:par>
                      </p:childTnLst>
                    </p:cTn>
                  </p:par>
                  <p:par>
                    <p:cTn id="51" fill="hold">
                      <p:stCondLst>
                        <p:cond delay="indefinite"/>
                      </p:stCondLst>
                      <p:childTnLst>
                        <p:par>
                          <p:cTn id="52" fill="hold">
                            <p:stCondLst>
                              <p:cond delay="0"/>
                            </p:stCondLst>
                            <p:childTnLst>
                              <p:par>
                                <p:cTn id="53" presetID="9" presetClass="entr" presetSubtype="0" fill="hold" grpId="0" nodeType="clickEffect">
                                  <p:stCondLst>
                                    <p:cond delay="0"/>
                                  </p:stCondLst>
                                  <p:childTnLst>
                                    <p:set>
                                      <p:cBhvr>
                                        <p:cTn id="54" dur="1" fill="hold">
                                          <p:stCondLst>
                                            <p:cond delay="0"/>
                                          </p:stCondLst>
                                        </p:cTn>
                                        <p:tgtEl>
                                          <p:spTgt spid="21"/>
                                        </p:tgtEl>
                                        <p:attrNameLst>
                                          <p:attrName>style.visibility</p:attrName>
                                        </p:attrNameLst>
                                      </p:cBhvr>
                                      <p:to>
                                        <p:strVal val="visible"/>
                                      </p:to>
                                    </p:set>
                                    <p:animEffect transition="in" filter="dissolve">
                                      <p:cBhvr>
                                        <p:cTn id="55" dur="500"/>
                                        <p:tgtEl>
                                          <p:spTgt spid="21"/>
                                        </p:tgtEl>
                                      </p:cBhvr>
                                    </p:animEffect>
                                  </p:childTnLst>
                                </p:cTn>
                              </p:par>
                              <p:par>
                                <p:cTn id="56" presetID="9" presetClass="entr" presetSubtype="0" fill="hold" nodeType="withEffect">
                                  <p:stCondLst>
                                    <p:cond delay="0"/>
                                  </p:stCondLst>
                                  <p:childTnLst>
                                    <p:set>
                                      <p:cBhvr>
                                        <p:cTn id="57" dur="1" fill="hold">
                                          <p:stCondLst>
                                            <p:cond delay="0"/>
                                          </p:stCondLst>
                                        </p:cTn>
                                        <p:tgtEl>
                                          <p:spTgt spid="12"/>
                                        </p:tgtEl>
                                        <p:attrNameLst>
                                          <p:attrName>style.visibility</p:attrName>
                                        </p:attrNameLst>
                                      </p:cBhvr>
                                      <p:to>
                                        <p:strVal val="visible"/>
                                      </p:to>
                                    </p:set>
                                    <p:animEffect transition="in" filter="dissolve">
                                      <p:cBhvr>
                                        <p:cTn id="58" dur="500"/>
                                        <p:tgtEl>
                                          <p:spTgt spid="12"/>
                                        </p:tgtEl>
                                      </p:cBhvr>
                                    </p:animEffect>
                                  </p:childTnLst>
                                </p:cTn>
                              </p:par>
                              <p:par>
                                <p:cTn id="59" presetID="9" presetClass="entr" presetSubtype="0" fill="hold" grpId="0" nodeType="withEffect">
                                  <p:stCondLst>
                                    <p:cond delay="0"/>
                                  </p:stCondLst>
                                  <p:childTnLst>
                                    <p:set>
                                      <p:cBhvr>
                                        <p:cTn id="60" dur="1" fill="hold">
                                          <p:stCondLst>
                                            <p:cond delay="0"/>
                                          </p:stCondLst>
                                        </p:cTn>
                                        <p:tgtEl>
                                          <p:spTgt spid="11"/>
                                        </p:tgtEl>
                                        <p:attrNameLst>
                                          <p:attrName>style.visibility</p:attrName>
                                        </p:attrNameLst>
                                      </p:cBhvr>
                                      <p:to>
                                        <p:strVal val="visible"/>
                                      </p:to>
                                    </p:set>
                                    <p:animEffect transition="in" filter="dissolve">
                                      <p:cBhvr>
                                        <p:cTn id="6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1" grpId="0" animBg="1"/>
      <p:bldP spid="2" grpId="0"/>
      <p:bldP spid="6" grpId="0" animBg="1"/>
      <p:bldP spid="11" grpId="0" animBg="1"/>
      <p:bldP spid="29" grpId="0" animBg="1"/>
      <p:bldP spid="32" grpId="0" animBg="1"/>
      <p:bldP spid="34" grpId="0" animBg="1"/>
      <p:bldP spid="36"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692696"/>
            <a:ext cx="8363272" cy="792088"/>
          </a:xfrm>
        </p:spPr>
        <p:txBody>
          <a:bodyPr/>
          <a:lstStyle/>
          <a:p>
            <a:pPr algn="ctr" rtl="1"/>
            <a:r>
              <a:rPr lang="ar-SA" sz="3600" dirty="0" smtClean="0"/>
              <a:t>العناصر التي يمكن إدراجها في نموذج البيانات </a:t>
            </a:r>
            <a:r>
              <a:rPr lang="en-US" sz="3600" dirty="0" smtClean="0"/>
              <a:t>Forms</a:t>
            </a:r>
            <a:endParaRPr lang="en-US" sz="3600" dirty="0"/>
          </a:p>
        </p:txBody>
      </p:sp>
      <p:pic>
        <p:nvPicPr>
          <p:cNvPr id="4098" name="Picture 2"/>
          <p:cNvPicPr>
            <a:picLocks noChangeAspect="1" noChangeArrowheads="1"/>
          </p:cNvPicPr>
          <p:nvPr/>
        </p:nvPicPr>
        <p:blipFill>
          <a:blip r:embed="rId2" cstate="print"/>
          <a:srcRect/>
          <a:stretch>
            <a:fillRect/>
          </a:stretch>
        </p:blipFill>
        <p:spPr bwMode="auto">
          <a:xfrm>
            <a:off x="251520" y="1521668"/>
            <a:ext cx="4536504" cy="5219700"/>
          </a:xfrm>
          <a:prstGeom prst="rect">
            <a:avLst/>
          </a:prstGeom>
          <a:noFill/>
          <a:ln w="9525">
            <a:noFill/>
            <a:miter lim="800000"/>
            <a:headEnd/>
            <a:tailEnd/>
          </a:ln>
        </p:spPr>
      </p:pic>
      <p:sp>
        <p:nvSpPr>
          <p:cNvPr id="6" name="مربع نص 5"/>
          <p:cNvSpPr txBox="1"/>
          <p:nvPr/>
        </p:nvSpPr>
        <p:spPr>
          <a:xfrm>
            <a:off x="2555776" y="4077072"/>
            <a:ext cx="2232248" cy="2585323"/>
          </a:xfrm>
          <a:prstGeom prst="rect">
            <a:avLst/>
          </a:prstGeom>
          <a:noFill/>
          <a:ln w="38100">
            <a:solidFill>
              <a:srgbClr val="FF0000"/>
            </a:solidFill>
          </a:ln>
        </p:spPr>
        <p:txBody>
          <a:bodyPr wrap="square" rtlCol="0">
            <a:spAutoFit/>
          </a:bodyPr>
          <a:lstStyle/>
          <a:p>
            <a:endParaRPr lang="ar-SA" dirty="0" smtClean="0"/>
          </a:p>
          <a:p>
            <a:endParaRPr lang="ar-SA" dirty="0" smtClean="0"/>
          </a:p>
          <a:p>
            <a:endParaRPr lang="ar-SA" dirty="0" smtClean="0"/>
          </a:p>
          <a:p>
            <a:endParaRPr lang="ar-SA" dirty="0" smtClean="0"/>
          </a:p>
          <a:p>
            <a:endParaRPr lang="ar-SA" dirty="0" smtClean="0"/>
          </a:p>
          <a:p>
            <a:endParaRPr lang="ar-SA" dirty="0" smtClean="0"/>
          </a:p>
          <a:p>
            <a:endParaRPr lang="ar-SA" dirty="0" smtClean="0"/>
          </a:p>
          <a:p>
            <a:endParaRPr lang="ar-SA" dirty="0" smtClean="0"/>
          </a:p>
          <a:p>
            <a:endParaRPr lang="ar-SA" dirty="0" smtClean="0"/>
          </a:p>
        </p:txBody>
      </p:sp>
      <p:sp>
        <p:nvSpPr>
          <p:cNvPr id="7" name="مربع نص 6"/>
          <p:cNvSpPr txBox="1"/>
          <p:nvPr/>
        </p:nvSpPr>
        <p:spPr>
          <a:xfrm>
            <a:off x="5400600" y="4082296"/>
            <a:ext cx="3203848" cy="1938992"/>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ar-SA" sz="2400" b="1" dirty="0" smtClean="0"/>
              <a:t>سيتم مناقشة العناصر المختلفة التي يمكن إدراجها في نموذج البيانات والموجودة جميعها في قائمة </a:t>
            </a:r>
            <a:r>
              <a:rPr lang="en-US" sz="2400" b="1" dirty="0" smtClean="0"/>
              <a:t>insert</a:t>
            </a:r>
            <a:r>
              <a:rPr lang="ar-SA" sz="2400" b="1" dirty="0" smtClean="0"/>
              <a:t> </a:t>
            </a:r>
            <a:r>
              <a:rPr lang="ar-SA" sz="2400" b="1" dirty="0" smtClean="0">
                <a:sym typeface="Wingdings" pitchFamily="2" charset="2"/>
              </a:rPr>
              <a:t></a:t>
            </a:r>
          </a:p>
          <a:p>
            <a:r>
              <a:rPr lang="ar-SA" sz="2400" b="1" dirty="0" smtClean="0">
                <a:sym typeface="Wingdings" pitchFamily="2" charset="2"/>
              </a:rPr>
              <a:t>من القائمة الفرعية </a:t>
            </a:r>
            <a:r>
              <a:rPr lang="en-US" sz="2400" b="1" dirty="0" smtClean="0">
                <a:sym typeface="Wingdings" pitchFamily="2" charset="2"/>
              </a:rPr>
              <a:t>form</a:t>
            </a:r>
            <a:endParaRPr lang="en-US" sz="2400" b="1" dirty="0"/>
          </a:p>
        </p:txBody>
      </p:sp>
      <p:sp>
        <p:nvSpPr>
          <p:cNvPr id="8" name="مربع نص 7"/>
          <p:cNvSpPr txBox="1"/>
          <p:nvPr/>
        </p:nvSpPr>
        <p:spPr>
          <a:xfrm>
            <a:off x="5364088" y="1916832"/>
            <a:ext cx="3168352" cy="1938992"/>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ar-SA" sz="2400" b="1" dirty="0" smtClean="0">
                <a:solidFill>
                  <a:schemeClr val="dk1"/>
                </a:solidFill>
                <a:latin typeface="+mn-lt"/>
                <a:cs typeface="+mn-cs"/>
              </a:rPr>
              <a:t>بعد إضافة نموذج البيانات إلى الصفحة وضبط الخواص المختلفة له, يمكن إضافة العناصر المختلفة إلى نموذج البيانات.</a:t>
            </a:r>
            <a:endParaRPr lang="en-US" sz="2400" b="1" dirty="0" smtClean="0">
              <a:solidFill>
                <a:schemeClr val="dk1"/>
              </a:solidFill>
              <a:latin typeface="+mn-lt"/>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dissolve">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4098"/>
                                        </p:tgtEl>
                                        <p:attrNameLst>
                                          <p:attrName>style.visibility</p:attrName>
                                        </p:attrNameLst>
                                      </p:cBhvr>
                                      <p:to>
                                        <p:strVal val="visible"/>
                                      </p:to>
                                    </p:set>
                                    <p:animEffect transition="in" filter="dissolve">
                                      <p:cBhvr>
                                        <p:cTn id="17" dur="500"/>
                                        <p:tgtEl>
                                          <p:spTgt spid="4098"/>
                                        </p:tgtEl>
                                      </p:cBhvr>
                                    </p:animEffect>
                                  </p:childTnLst>
                                </p:cTn>
                              </p:par>
                              <p:par>
                                <p:cTn id="18" presetID="9" presetClass="entr" presetSubtype="0" fill="hold" grpId="0" nodeType="with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dissolve">
                                      <p:cBhvr>
                                        <p:cTn id="20" dur="500"/>
                                        <p:tgtEl>
                                          <p:spTgt spid="6"/>
                                        </p:tgtEl>
                                      </p:cBhvr>
                                    </p:animEffect>
                                  </p:childTnLst>
                                </p:cTn>
                              </p:par>
                            </p:childTnLst>
                          </p:cTn>
                        </p:par>
                      </p:childTnLst>
                    </p:cTn>
                  </p:par>
                  <p:par>
                    <p:cTn id="21" fill="hold">
                      <p:stCondLst>
                        <p:cond delay="indefinite"/>
                      </p:stCondLst>
                      <p:childTnLst>
                        <p:par>
                          <p:cTn id="22" fill="hold">
                            <p:stCondLst>
                              <p:cond delay="0"/>
                            </p:stCondLst>
                            <p:childTnLst>
                              <p:par>
                                <p:cTn id="23" presetID="9" presetClass="entr" presetSubtype="0"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dissolve">
                                      <p:cBhvr>
                                        <p:cTn id="2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animBg="1"/>
      <p:bldP spid="7" grpId="0" animBg="1"/>
      <p:bldP spid="8"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a:xfrm>
            <a:off x="734888" y="548680"/>
            <a:ext cx="8229600" cy="1066800"/>
          </a:xfrm>
        </p:spPr>
        <p:txBody>
          <a:bodyPr/>
          <a:lstStyle/>
          <a:p>
            <a:pPr algn="r" rtl="1"/>
            <a:r>
              <a:rPr lang="ar-SA" dirty="0" smtClean="0"/>
              <a:t>العنصر الأول : </a:t>
            </a:r>
            <a:r>
              <a:rPr lang="en-US" dirty="0" smtClean="0"/>
              <a:t>Push button</a:t>
            </a:r>
            <a:endParaRPr lang="en-US" dirty="0"/>
          </a:p>
        </p:txBody>
      </p:sp>
      <p:sp>
        <p:nvSpPr>
          <p:cNvPr id="3" name="عنصر نائب للمحتوى 2"/>
          <p:cNvSpPr>
            <a:spLocks noGrp="1"/>
          </p:cNvSpPr>
          <p:nvPr>
            <p:ph idx="1"/>
          </p:nvPr>
        </p:nvSpPr>
        <p:spPr>
          <a:xfrm>
            <a:off x="3491880" y="1556792"/>
            <a:ext cx="5328592" cy="5301208"/>
          </a:xfrm>
        </p:spPr>
        <p:txBody>
          <a:bodyPr/>
          <a:lstStyle/>
          <a:p>
            <a:pPr algn="r" rtl="1"/>
            <a:r>
              <a:rPr lang="ar-SA" dirty="0" smtClean="0"/>
              <a:t>هي من أنواع مفاتيح النماذج </a:t>
            </a:r>
            <a:r>
              <a:rPr lang="en-US" dirty="0" smtClean="0"/>
              <a:t>form keys</a:t>
            </a:r>
            <a:r>
              <a:rPr lang="ar-SA" dirty="0" smtClean="0"/>
              <a:t> والتي تستخدم للتحكم بالعمليات التي تتم على نماذج البيانات.</a:t>
            </a:r>
          </a:p>
          <a:p>
            <a:pPr algn="r" rtl="1"/>
            <a:r>
              <a:rPr lang="ar-SA" dirty="0" smtClean="0"/>
              <a:t>الأمر </a:t>
            </a:r>
            <a:r>
              <a:rPr lang="en-US" dirty="0" smtClean="0"/>
              <a:t>push button</a:t>
            </a:r>
            <a:r>
              <a:rPr lang="ar-SA" dirty="0" smtClean="0"/>
              <a:t> يستخدم لإدراج مفتاح نص داخل نموذج البيانات مثل </a:t>
            </a:r>
            <a:r>
              <a:rPr lang="en-US" dirty="0" smtClean="0"/>
              <a:t> Submit</a:t>
            </a:r>
            <a:r>
              <a:rPr lang="ar-SA" dirty="0" smtClean="0"/>
              <a:t> و </a:t>
            </a:r>
            <a:r>
              <a:rPr lang="en-US" dirty="0" smtClean="0"/>
              <a:t>Reset</a:t>
            </a:r>
            <a:r>
              <a:rPr lang="ar-SA" dirty="0" smtClean="0"/>
              <a:t> ويقوم هذا المفتاح بمهام خاصة عند الضغط عليه مثل إعادة بيانات جميع الحقول في نموذج البيانات إلى قيمها الافتراضية مثل زر (</a:t>
            </a:r>
            <a:r>
              <a:rPr lang="en-US" dirty="0" smtClean="0"/>
              <a:t>Reset</a:t>
            </a:r>
            <a:r>
              <a:rPr lang="ar-SA" dirty="0" smtClean="0"/>
              <a:t>) أو إرسال البيانات التي تم إدخالها في حقول نموذج البيانات إلى عنوان معين مثل زر (</a:t>
            </a:r>
            <a:r>
              <a:rPr lang="en-US" dirty="0" smtClean="0"/>
              <a:t>Submit</a:t>
            </a:r>
            <a:r>
              <a:rPr lang="ar-SA" dirty="0" smtClean="0"/>
              <a:t>).</a:t>
            </a:r>
            <a:endParaRPr lang="en-US" dirty="0" smtClean="0"/>
          </a:p>
        </p:txBody>
      </p:sp>
      <p:pic>
        <p:nvPicPr>
          <p:cNvPr id="5122" name="Picture 2"/>
          <p:cNvPicPr>
            <a:picLocks noChangeAspect="1" noChangeArrowheads="1"/>
          </p:cNvPicPr>
          <p:nvPr/>
        </p:nvPicPr>
        <p:blipFill>
          <a:blip r:embed="rId2" cstate="print"/>
          <a:srcRect/>
          <a:stretch>
            <a:fillRect/>
          </a:stretch>
        </p:blipFill>
        <p:spPr bwMode="auto">
          <a:xfrm>
            <a:off x="107504" y="908720"/>
            <a:ext cx="3238500" cy="5904656"/>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dissolv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dissolv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5122"/>
                                        </p:tgtEl>
                                        <p:attrNameLst>
                                          <p:attrName>style.visibility</p:attrName>
                                        </p:attrNameLst>
                                      </p:cBhvr>
                                      <p:to>
                                        <p:strVal val="visible"/>
                                      </p:to>
                                    </p:set>
                                    <p:animEffect transition="in" filter="dissolve">
                                      <p:cBhvr>
                                        <p:cTn id="22" dur="500"/>
                                        <p:tgtEl>
                                          <p:spTgt spid="51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7" name="Picture 3"/>
          <p:cNvPicPr>
            <a:picLocks noChangeAspect="1" noChangeArrowheads="1"/>
          </p:cNvPicPr>
          <p:nvPr/>
        </p:nvPicPr>
        <p:blipFill>
          <a:blip r:embed="rId2" cstate="print"/>
          <a:srcRect/>
          <a:stretch>
            <a:fillRect/>
          </a:stretch>
        </p:blipFill>
        <p:spPr bwMode="auto">
          <a:xfrm>
            <a:off x="4067944" y="6086674"/>
            <a:ext cx="1580278" cy="771326"/>
          </a:xfrm>
          <a:prstGeom prst="rect">
            <a:avLst/>
          </a:prstGeom>
          <a:noFill/>
          <a:ln w="9525">
            <a:noFill/>
            <a:miter lim="800000"/>
            <a:headEnd/>
            <a:tailEnd/>
          </a:ln>
        </p:spPr>
      </p:pic>
      <p:sp>
        <p:nvSpPr>
          <p:cNvPr id="3" name="عنصر نائب للمحتوى 2"/>
          <p:cNvSpPr>
            <a:spLocks noGrp="1"/>
          </p:cNvSpPr>
          <p:nvPr>
            <p:ph idx="1"/>
          </p:nvPr>
        </p:nvSpPr>
        <p:spPr>
          <a:xfrm>
            <a:off x="2915816" y="1700808"/>
            <a:ext cx="6120680" cy="4752528"/>
          </a:xfrm>
        </p:spPr>
        <p:txBody>
          <a:bodyPr/>
          <a:lstStyle/>
          <a:p>
            <a:pPr algn="r" rtl="1"/>
            <a:r>
              <a:rPr lang="ar-SA" dirty="0" smtClean="0"/>
              <a:t>ملاحظة: يتم إدراج المفتاح </a:t>
            </a:r>
            <a:r>
              <a:rPr lang="en-US" dirty="0" smtClean="0"/>
              <a:t>Submit</a:t>
            </a:r>
            <a:r>
              <a:rPr lang="ar-SA" dirty="0" smtClean="0"/>
              <a:t> و </a:t>
            </a:r>
            <a:r>
              <a:rPr lang="en-US" dirty="0" smtClean="0"/>
              <a:t>Reset</a:t>
            </a:r>
            <a:r>
              <a:rPr lang="ar-SA" dirty="0" smtClean="0"/>
              <a:t> تلقائياً بمجرد إدراج النموذج. </a:t>
            </a:r>
          </a:p>
          <a:p>
            <a:pPr algn="r" rtl="1"/>
            <a:r>
              <a:rPr lang="ar-SA" dirty="0" smtClean="0"/>
              <a:t>في حال حذفت هذه المفاتيح, فإنه يمكن إضافتها كالتالي:</a:t>
            </a:r>
          </a:p>
          <a:p>
            <a:pPr algn="r" rtl="1"/>
            <a:r>
              <a:rPr lang="ar-SA" dirty="0" smtClean="0"/>
              <a:t>لإضافة مفتاح </a:t>
            </a:r>
            <a:r>
              <a:rPr lang="en-US" dirty="0" smtClean="0"/>
              <a:t>submit</a:t>
            </a:r>
            <a:r>
              <a:rPr lang="ar-SA" dirty="0" smtClean="0"/>
              <a:t> والذي يستخدم لإرسال البيانات التي تم إدخالها في حقول نموذج البيانات إلى عنوان معين (الخادم), نضع المؤشر في المكان المطلوب داخل النموذج ثم نفتح القائمة </a:t>
            </a:r>
            <a:r>
              <a:rPr lang="en-US" dirty="0" smtClean="0"/>
              <a:t>insert</a:t>
            </a:r>
            <a:r>
              <a:rPr lang="ar-SA" dirty="0" smtClean="0"/>
              <a:t> ثم من القائمة الفرعية </a:t>
            </a:r>
            <a:r>
              <a:rPr lang="en-US" dirty="0" smtClean="0"/>
              <a:t>form</a:t>
            </a:r>
            <a:r>
              <a:rPr lang="ar-SA" dirty="0" smtClean="0"/>
              <a:t> نختار</a:t>
            </a:r>
            <a:r>
              <a:rPr lang="en-US" dirty="0" smtClean="0"/>
              <a:t> push button </a:t>
            </a:r>
            <a:r>
              <a:rPr lang="ar-SA" dirty="0" smtClean="0"/>
              <a:t> فيتم إدراج المفتاح بنموذج البيانات كما في الشكل:  </a:t>
            </a:r>
          </a:p>
          <a:p>
            <a:pPr algn="r" rtl="1">
              <a:buNone/>
            </a:pPr>
            <a:endParaRPr lang="en-US" dirty="0"/>
          </a:p>
        </p:txBody>
      </p:sp>
      <p:sp>
        <p:nvSpPr>
          <p:cNvPr id="4" name="عنوان 3"/>
          <p:cNvSpPr>
            <a:spLocks noGrp="1"/>
          </p:cNvSpPr>
          <p:nvPr>
            <p:ph type="title"/>
          </p:nvPr>
        </p:nvSpPr>
        <p:spPr>
          <a:xfrm>
            <a:off x="734888" y="692696"/>
            <a:ext cx="8229600" cy="1066800"/>
          </a:xfrm>
        </p:spPr>
        <p:txBody>
          <a:bodyPr/>
          <a:lstStyle/>
          <a:p>
            <a:pPr algn="r" rtl="1"/>
            <a:r>
              <a:rPr lang="ar-SA" dirty="0" smtClean="0"/>
              <a:t>تابع العنصر الأول : </a:t>
            </a:r>
            <a:r>
              <a:rPr lang="en-US" dirty="0" smtClean="0"/>
              <a:t>Push button</a:t>
            </a:r>
            <a:endParaRPr lang="en-US" dirty="0"/>
          </a:p>
        </p:txBody>
      </p:sp>
      <p:pic>
        <p:nvPicPr>
          <p:cNvPr id="16386" name="Picture 2"/>
          <p:cNvPicPr>
            <a:picLocks noChangeAspect="1" noChangeArrowheads="1"/>
          </p:cNvPicPr>
          <p:nvPr/>
        </p:nvPicPr>
        <p:blipFill>
          <a:blip r:embed="rId3" cstate="print"/>
          <a:srcRect/>
          <a:stretch>
            <a:fillRect/>
          </a:stretch>
        </p:blipFill>
        <p:spPr bwMode="auto">
          <a:xfrm>
            <a:off x="35497" y="1844824"/>
            <a:ext cx="2736304" cy="4608512"/>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dissolv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dissolv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dissolve">
                                      <p:cBhvr>
                                        <p:cTn id="22" dur="500"/>
                                        <p:tgtEl>
                                          <p:spTgt spid="3">
                                            <p:txEl>
                                              <p:pRg st="2" end="2"/>
                                            </p:txEl>
                                          </p:spTgt>
                                        </p:tgtEl>
                                      </p:cBhvr>
                                    </p:animEffect>
                                  </p:childTnLst>
                                </p:cTn>
                              </p:par>
                              <p:par>
                                <p:cTn id="23" presetID="9" presetClass="entr" presetSubtype="0" fill="hold" nodeType="withEffect">
                                  <p:stCondLst>
                                    <p:cond delay="0"/>
                                  </p:stCondLst>
                                  <p:childTnLst>
                                    <p:set>
                                      <p:cBhvr>
                                        <p:cTn id="24" dur="1" fill="hold">
                                          <p:stCondLst>
                                            <p:cond delay="0"/>
                                          </p:stCondLst>
                                        </p:cTn>
                                        <p:tgtEl>
                                          <p:spTgt spid="16386"/>
                                        </p:tgtEl>
                                        <p:attrNameLst>
                                          <p:attrName>style.visibility</p:attrName>
                                        </p:attrNameLst>
                                      </p:cBhvr>
                                      <p:to>
                                        <p:strVal val="visible"/>
                                      </p:to>
                                    </p:set>
                                    <p:animEffect transition="in" filter="dissolve">
                                      <p:cBhvr>
                                        <p:cTn id="25" dur="500"/>
                                        <p:tgtEl>
                                          <p:spTgt spid="16386"/>
                                        </p:tgtEl>
                                      </p:cBhvr>
                                    </p:animEffect>
                                  </p:childTnLst>
                                </p:cTn>
                              </p:par>
                            </p:childTnLst>
                          </p:cTn>
                        </p:par>
                      </p:childTnLst>
                    </p:cTn>
                  </p:par>
                  <p:par>
                    <p:cTn id="26" fill="hold">
                      <p:stCondLst>
                        <p:cond delay="indefinite"/>
                      </p:stCondLst>
                      <p:childTnLst>
                        <p:par>
                          <p:cTn id="27" fill="hold">
                            <p:stCondLst>
                              <p:cond delay="0"/>
                            </p:stCondLst>
                            <p:childTnLst>
                              <p:par>
                                <p:cTn id="28" presetID="9" presetClass="entr" presetSubtype="0" fill="hold" nodeType="clickEffect">
                                  <p:stCondLst>
                                    <p:cond delay="0"/>
                                  </p:stCondLst>
                                  <p:childTnLst>
                                    <p:set>
                                      <p:cBhvr>
                                        <p:cTn id="29" dur="1" fill="hold">
                                          <p:stCondLst>
                                            <p:cond delay="0"/>
                                          </p:stCondLst>
                                        </p:cTn>
                                        <p:tgtEl>
                                          <p:spTgt spid="16387"/>
                                        </p:tgtEl>
                                        <p:attrNameLst>
                                          <p:attrName>style.visibility</p:attrName>
                                        </p:attrNameLst>
                                      </p:cBhvr>
                                      <p:to>
                                        <p:strVal val="visible"/>
                                      </p:to>
                                    </p:set>
                                    <p:animEffect transition="in" filter="dissolve">
                                      <p:cBhvr>
                                        <p:cTn id="30" dur="500"/>
                                        <p:tgtEl>
                                          <p:spTgt spid="163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23528" y="1436290"/>
            <a:ext cx="8363272" cy="5089054"/>
          </a:xfrm>
        </p:spPr>
        <p:txBody>
          <a:bodyPr/>
          <a:lstStyle/>
          <a:p>
            <a:pPr algn="r" rtl="1"/>
            <a:r>
              <a:rPr lang="ar-SA" dirty="0" smtClean="0"/>
              <a:t>لإظهار خواص هذا الزر نضغط عليه بزر الفأرة الأيمن ونختار</a:t>
            </a:r>
            <a:r>
              <a:rPr lang="en-US" dirty="0" smtClean="0"/>
              <a:t> form field properties</a:t>
            </a:r>
            <a:r>
              <a:rPr lang="ar-SA" dirty="0" smtClean="0"/>
              <a:t> فيظهر مربع الحوار التالي:</a:t>
            </a:r>
          </a:p>
          <a:p>
            <a:pPr algn="r" rtl="1"/>
            <a:endParaRPr lang="en-US" dirty="0"/>
          </a:p>
        </p:txBody>
      </p:sp>
      <p:sp>
        <p:nvSpPr>
          <p:cNvPr id="4" name="عنوان 3"/>
          <p:cNvSpPr>
            <a:spLocks noGrp="1"/>
          </p:cNvSpPr>
          <p:nvPr>
            <p:ph type="title"/>
          </p:nvPr>
        </p:nvSpPr>
        <p:spPr>
          <a:xfrm>
            <a:off x="734888" y="548680"/>
            <a:ext cx="8229600" cy="1066800"/>
          </a:xfrm>
        </p:spPr>
        <p:txBody>
          <a:bodyPr/>
          <a:lstStyle/>
          <a:p>
            <a:pPr algn="r" rtl="1"/>
            <a:r>
              <a:rPr lang="ar-SA" dirty="0" smtClean="0"/>
              <a:t>تابع العنصر الأول : </a:t>
            </a:r>
            <a:r>
              <a:rPr lang="en-US" dirty="0" smtClean="0"/>
              <a:t>Push button</a:t>
            </a:r>
            <a:endParaRPr lang="en-US" dirty="0"/>
          </a:p>
        </p:txBody>
      </p:sp>
      <p:pic>
        <p:nvPicPr>
          <p:cNvPr id="17410" name="Picture 2"/>
          <p:cNvPicPr>
            <a:picLocks noChangeAspect="1" noChangeArrowheads="1"/>
          </p:cNvPicPr>
          <p:nvPr/>
        </p:nvPicPr>
        <p:blipFill>
          <a:blip r:embed="rId2" cstate="print"/>
          <a:srcRect/>
          <a:stretch>
            <a:fillRect/>
          </a:stretch>
        </p:blipFill>
        <p:spPr bwMode="auto">
          <a:xfrm>
            <a:off x="2162150" y="2492896"/>
            <a:ext cx="4642098" cy="2592288"/>
          </a:xfrm>
          <a:prstGeom prst="rect">
            <a:avLst/>
          </a:prstGeom>
          <a:noFill/>
          <a:ln w="9525">
            <a:noFill/>
            <a:miter lim="800000"/>
            <a:headEnd/>
            <a:tailEnd/>
          </a:ln>
        </p:spPr>
      </p:pic>
      <p:sp>
        <p:nvSpPr>
          <p:cNvPr id="6" name="مربع نص 5"/>
          <p:cNvSpPr txBox="1"/>
          <p:nvPr/>
        </p:nvSpPr>
        <p:spPr>
          <a:xfrm>
            <a:off x="251520" y="1988840"/>
            <a:ext cx="1368152" cy="1754326"/>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ar-SA" b="1" dirty="0" smtClean="0"/>
              <a:t>في الخانة </a:t>
            </a:r>
            <a:r>
              <a:rPr lang="en-US" b="1" dirty="0" smtClean="0"/>
              <a:t>Name</a:t>
            </a:r>
            <a:r>
              <a:rPr lang="ar-SA" b="1" dirty="0" smtClean="0"/>
              <a:t> ندخل اسم المفتاح ويجب أن يكون مميز لاستخدامه لاحقاً في </a:t>
            </a:r>
            <a:r>
              <a:rPr lang="ar-SA" b="1" dirty="0" err="1" smtClean="0"/>
              <a:t>الأكواد</a:t>
            </a:r>
            <a:endParaRPr lang="en-US" b="1" dirty="0"/>
          </a:p>
        </p:txBody>
      </p:sp>
      <p:sp>
        <p:nvSpPr>
          <p:cNvPr id="7" name="مربع نص 6"/>
          <p:cNvSpPr txBox="1"/>
          <p:nvPr/>
        </p:nvSpPr>
        <p:spPr>
          <a:xfrm>
            <a:off x="2195736" y="2905199"/>
            <a:ext cx="4536504" cy="307777"/>
          </a:xfrm>
          <a:prstGeom prst="rect">
            <a:avLst/>
          </a:prstGeom>
          <a:noFill/>
          <a:ln w="38100">
            <a:solidFill>
              <a:srgbClr val="FF0000"/>
            </a:solidFill>
          </a:ln>
        </p:spPr>
        <p:txBody>
          <a:bodyPr wrap="square" rtlCol="0">
            <a:spAutoFit/>
          </a:bodyPr>
          <a:lstStyle/>
          <a:p>
            <a:endParaRPr lang="en-US" sz="1400" dirty="0"/>
          </a:p>
        </p:txBody>
      </p:sp>
      <p:sp>
        <p:nvSpPr>
          <p:cNvPr id="8" name="مربع نص 7"/>
          <p:cNvSpPr txBox="1"/>
          <p:nvPr/>
        </p:nvSpPr>
        <p:spPr>
          <a:xfrm>
            <a:off x="7092280" y="2924944"/>
            <a:ext cx="2016224" cy="1200329"/>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ar-SA" b="1" dirty="0" smtClean="0"/>
              <a:t>في الخانة</a:t>
            </a:r>
            <a:r>
              <a:rPr lang="en-US" b="1" dirty="0" smtClean="0"/>
              <a:t> value/label</a:t>
            </a:r>
            <a:r>
              <a:rPr lang="ar-SA" b="1" dirty="0" smtClean="0"/>
              <a:t> ندخل الكتابات التي نريد إظهارها على المفتاح</a:t>
            </a:r>
            <a:endParaRPr lang="en-US" b="1" dirty="0"/>
          </a:p>
        </p:txBody>
      </p:sp>
      <p:sp>
        <p:nvSpPr>
          <p:cNvPr id="9" name="مربع نص 8"/>
          <p:cNvSpPr txBox="1"/>
          <p:nvPr/>
        </p:nvSpPr>
        <p:spPr>
          <a:xfrm>
            <a:off x="2195736" y="3284984"/>
            <a:ext cx="4536504" cy="307777"/>
          </a:xfrm>
          <a:prstGeom prst="rect">
            <a:avLst/>
          </a:prstGeom>
          <a:noFill/>
          <a:ln w="38100">
            <a:solidFill>
              <a:srgbClr val="FF0000"/>
            </a:solidFill>
          </a:ln>
        </p:spPr>
        <p:txBody>
          <a:bodyPr wrap="square" rtlCol="0">
            <a:spAutoFit/>
          </a:bodyPr>
          <a:lstStyle/>
          <a:p>
            <a:endParaRPr lang="en-US" sz="1400" dirty="0"/>
          </a:p>
        </p:txBody>
      </p:sp>
      <p:sp>
        <p:nvSpPr>
          <p:cNvPr id="10" name="مربع نص 9"/>
          <p:cNvSpPr txBox="1"/>
          <p:nvPr/>
        </p:nvSpPr>
        <p:spPr>
          <a:xfrm>
            <a:off x="251520" y="3856980"/>
            <a:ext cx="1368152" cy="2308324"/>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ar-SA" b="1" dirty="0" smtClean="0"/>
              <a:t>في الخانة</a:t>
            </a:r>
            <a:r>
              <a:rPr lang="en-US" b="1" dirty="0" smtClean="0"/>
              <a:t>Button type</a:t>
            </a:r>
            <a:r>
              <a:rPr lang="ar-SA" b="1" dirty="0" smtClean="0"/>
              <a:t> نحدد الوظيفة التي سيقوم بها المفتاح عند الضغط عليه</a:t>
            </a:r>
            <a:endParaRPr lang="en-US" b="1" dirty="0"/>
          </a:p>
        </p:txBody>
      </p:sp>
      <p:sp>
        <p:nvSpPr>
          <p:cNvPr id="11" name="مربع نص 10"/>
          <p:cNvSpPr txBox="1"/>
          <p:nvPr/>
        </p:nvSpPr>
        <p:spPr>
          <a:xfrm>
            <a:off x="3672408" y="4941168"/>
            <a:ext cx="1691680" cy="1754326"/>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ar-SA" b="1" dirty="0" smtClean="0"/>
              <a:t>عند اختيار </a:t>
            </a:r>
            <a:r>
              <a:rPr lang="en-US" b="1" dirty="0" smtClean="0"/>
              <a:t>submit</a:t>
            </a:r>
            <a:r>
              <a:rPr lang="ar-SA" b="1" dirty="0" smtClean="0"/>
              <a:t> سوف يستخدم المفتاح لإرسال نموذج البيانات للخادم لمعالجتها  </a:t>
            </a:r>
            <a:endParaRPr lang="en-US" b="1" dirty="0"/>
          </a:p>
        </p:txBody>
      </p:sp>
      <p:sp>
        <p:nvSpPr>
          <p:cNvPr id="12" name="مربع نص 11"/>
          <p:cNvSpPr txBox="1"/>
          <p:nvPr/>
        </p:nvSpPr>
        <p:spPr>
          <a:xfrm>
            <a:off x="5472608" y="4915034"/>
            <a:ext cx="1619672" cy="1754326"/>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ar-SA" b="1" dirty="0" smtClean="0"/>
              <a:t>عند اختيار </a:t>
            </a:r>
            <a:r>
              <a:rPr lang="en-US" b="1" dirty="0" smtClean="0"/>
              <a:t>reset </a:t>
            </a:r>
            <a:r>
              <a:rPr lang="ar-SA" b="1" dirty="0" smtClean="0"/>
              <a:t>سوف يستخدم المفتاح لاستعادة القيم الافتراضية لخانات نموذج البيانات</a:t>
            </a:r>
            <a:endParaRPr lang="en-US" b="1" dirty="0"/>
          </a:p>
        </p:txBody>
      </p:sp>
      <p:cxnSp>
        <p:nvCxnSpPr>
          <p:cNvPr id="13" name="رابط كسهم مستقيم 12"/>
          <p:cNvCxnSpPr/>
          <p:nvPr/>
        </p:nvCxnSpPr>
        <p:spPr>
          <a:xfrm>
            <a:off x="1619672" y="3068960"/>
            <a:ext cx="576064" cy="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4" name="رابط كسهم مستقيم 13"/>
          <p:cNvCxnSpPr/>
          <p:nvPr/>
        </p:nvCxnSpPr>
        <p:spPr>
          <a:xfrm flipH="1">
            <a:off x="6732240" y="3429000"/>
            <a:ext cx="360040" cy="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7" name="رابط كسهم مستقيم 16"/>
          <p:cNvCxnSpPr/>
          <p:nvPr/>
        </p:nvCxnSpPr>
        <p:spPr>
          <a:xfrm flipV="1">
            <a:off x="4788024" y="3861048"/>
            <a:ext cx="0" cy="108012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0" name="رابط كسهم مستقيم 19"/>
          <p:cNvCxnSpPr/>
          <p:nvPr/>
        </p:nvCxnSpPr>
        <p:spPr>
          <a:xfrm flipV="1">
            <a:off x="6012160" y="3861048"/>
            <a:ext cx="0" cy="108012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1" name="مربع نص 20"/>
          <p:cNvSpPr txBox="1"/>
          <p:nvPr/>
        </p:nvSpPr>
        <p:spPr>
          <a:xfrm>
            <a:off x="2195736" y="3666510"/>
            <a:ext cx="4536504" cy="338554"/>
          </a:xfrm>
          <a:prstGeom prst="rect">
            <a:avLst/>
          </a:prstGeom>
          <a:noFill/>
          <a:ln w="38100">
            <a:solidFill>
              <a:srgbClr val="FF0000"/>
            </a:solidFill>
          </a:ln>
        </p:spPr>
        <p:txBody>
          <a:bodyPr wrap="square" rtlCol="0">
            <a:spAutoFit/>
          </a:bodyPr>
          <a:lstStyle/>
          <a:p>
            <a:endParaRPr lang="en-US" sz="1600" dirty="0"/>
          </a:p>
        </p:txBody>
      </p:sp>
      <p:grpSp>
        <p:nvGrpSpPr>
          <p:cNvPr id="24" name="مجموعة 23"/>
          <p:cNvGrpSpPr/>
          <p:nvPr/>
        </p:nvGrpSpPr>
        <p:grpSpPr>
          <a:xfrm rot="16200000" flipV="1">
            <a:off x="1889702" y="3735034"/>
            <a:ext cx="396044" cy="936104"/>
            <a:chOff x="1619672" y="5229200"/>
            <a:chExt cx="864096" cy="144016"/>
          </a:xfrm>
        </p:grpSpPr>
        <p:cxnSp>
          <p:nvCxnSpPr>
            <p:cNvPr id="25" name="رابط كسهم مستقيم 24"/>
            <p:cNvCxnSpPr/>
            <p:nvPr/>
          </p:nvCxnSpPr>
          <p:spPr>
            <a:xfrm>
              <a:off x="1619672" y="5229200"/>
              <a:ext cx="864096" cy="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6" name="رابط مستقيم 25"/>
            <p:cNvCxnSpPr/>
            <p:nvPr/>
          </p:nvCxnSpPr>
          <p:spPr>
            <a:xfrm>
              <a:off x="1619672" y="5229200"/>
              <a:ext cx="0" cy="144016"/>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dissolv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17410"/>
                                        </p:tgtEl>
                                        <p:attrNameLst>
                                          <p:attrName>style.visibility</p:attrName>
                                        </p:attrNameLst>
                                      </p:cBhvr>
                                      <p:to>
                                        <p:strVal val="visible"/>
                                      </p:to>
                                    </p:set>
                                    <p:animEffect transition="in" filter="dissolve">
                                      <p:cBhvr>
                                        <p:cTn id="17" dur="500"/>
                                        <p:tgtEl>
                                          <p:spTgt spid="17410"/>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dissolve">
                                      <p:cBhvr>
                                        <p:cTn id="22" dur="500"/>
                                        <p:tgtEl>
                                          <p:spTgt spid="6"/>
                                        </p:tgtEl>
                                      </p:cBhvr>
                                    </p:animEffect>
                                  </p:childTnLst>
                                </p:cTn>
                              </p:par>
                              <p:par>
                                <p:cTn id="23" presetID="9" presetClass="entr" presetSubtype="0" fill="hold" nodeType="with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dissolve">
                                      <p:cBhvr>
                                        <p:cTn id="25" dur="500"/>
                                        <p:tgtEl>
                                          <p:spTgt spid="13"/>
                                        </p:tgtEl>
                                      </p:cBhvr>
                                    </p:animEffect>
                                  </p:childTnLst>
                                </p:cTn>
                              </p:par>
                              <p:par>
                                <p:cTn id="26" presetID="9" presetClass="entr" presetSubtype="0" fill="hold" grpId="0" nodeType="with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dissolve">
                                      <p:cBhvr>
                                        <p:cTn id="28" dur="500"/>
                                        <p:tgtEl>
                                          <p:spTgt spid="7"/>
                                        </p:tgtEl>
                                      </p:cBhvr>
                                    </p:animEffect>
                                  </p:childTnLst>
                                </p:cTn>
                              </p:par>
                            </p:childTnLst>
                          </p:cTn>
                        </p:par>
                      </p:childTnLst>
                    </p:cTn>
                  </p:par>
                  <p:par>
                    <p:cTn id="29" fill="hold">
                      <p:stCondLst>
                        <p:cond delay="indefinite"/>
                      </p:stCondLst>
                      <p:childTnLst>
                        <p:par>
                          <p:cTn id="30" fill="hold">
                            <p:stCondLst>
                              <p:cond delay="0"/>
                            </p:stCondLst>
                            <p:childTnLst>
                              <p:par>
                                <p:cTn id="31" presetID="9" presetClass="entr" presetSubtype="0" fill="hold" grpId="0" nodeType="click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dissolve">
                                      <p:cBhvr>
                                        <p:cTn id="33" dur="500"/>
                                        <p:tgtEl>
                                          <p:spTgt spid="9"/>
                                        </p:tgtEl>
                                      </p:cBhvr>
                                    </p:animEffect>
                                  </p:childTnLst>
                                </p:cTn>
                              </p:par>
                              <p:par>
                                <p:cTn id="34" presetID="9" presetClass="entr" presetSubtype="0" fill="hold" nodeType="with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dissolve">
                                      <p:cBhvr>
                                        <p:cTn id="36" dur="500"/>
                                        <p:tgtEl>
                                          <p:spTgt spid="14"/>
                                        </p:tgtEl>
                                      </p:cBhvr>
                                    </p:animEffect>
                                  </p:childTnLst>
                                </p:cTn>
                              </p:par>
                              <p:par>
                                <p:cTn id="37" presetID="9" presetClass="entr" presetSubtype="0" fill="hold" grpId="0" nodeType="with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dissolve">
                                      <p:cBhvr>
                                        <p:cTn id="39" dur="500"/>
                                        <p:tgtEl>
                                          <p:spTgt spid="8"/>
                                        </p:tgtEl>
                                      </p:cBhvr>
                                    </p:animEffect>
                                  </p:childTnLst>
                                </p:cTn>
                              </p:par>
                            </p:childTnLst>
                          </p:cTn>
                        </p:par>
                      </p:childTnLst>
                    </p:cTn>
                  </p:par>
                  <p:par>
                    <p:cTn id="40" fill="hold">
                      <p:stCondLst>
                        <p:cond delay="indefinite"/>
                      </p:stCondLst>
                      <p:childTnLst>
                        <p:par>
                          <p:cTn id="41" fill="hold">
                            <p:stCondLst>
                              <p:cond delay="0"/>
                            </p:stCondLst>
                            <p:childTnLst>
                              <p:par>
                                <p:cTn id="42" presetID="9" presetClass="entr" presetSubtype="0" fill="hold" grpId="0" nodeType="clickEffect">
                                  <p:stCondLst>
                                    <p:cond delay="0"/>
                                  </p:stCondLst>
                                  <p:childTnLst>
                                    <p:set>
                                      <p:cBhvr>
                                        <p:cTn id="43" dur="1" fill="hold">
                                          <p:stCondLst>
                                            <p:cond delay="0"/>
                                          </p:stCondLst>
                                        </p:cTn>
                                        <p:tgtEl>
                                          <p:spTgt spid="10"/>
                                        </p:tgtEl>
                                        <p:attrNameLst>
                                          <p:attrName>style.visibility</p:attrName>
                                        </p:attrNameLst>
                                      </p:cBhvr>
                                      <p:to>
                                        <p:strVal val="visible"/>
                                      </p:to>
                                    </p:set>
                                    <p:animEffect transition="in" filter="dissolve">
                                      <p:cBhvr>
                                        <p:cTn id="44" dur="500"/>
                                        <p:tgtEl>
                                          <p:spTgt spid="10"/>
                                        </p:tgtEl>
                                      </p:cBhvr>
                                    </p:animEffect>
                                  </p:childTnLst>
                                </p:cTn>
                              </p:par>
                              <p:par>
                                <p:cTn id="45" presetID="9" presetClass="entr" presetSubtype="0" fill="hold" nodeType="with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dissolve">
                                      <p:cBhvr>
                                        <p:cTn id="47" dur="500"/>
                                        <p:tgtEl>
                                          <p:spTgt spid="24"/>
                                        </p:tgtEl>
                                      </p:cBhvr>
                                    </p:animEffect>
                                  </p:childTnLst>
                                </p:cTn>
                              </p:par>
                              <p:par>
                                <p:cTn id="48" presetID="9" presetClass="entr" presetSubtype="0" fill="hold" grpId="0" nodeType="withEffect">
                                  <p:stCondLst>
                                    <p:cond delay="0"/>
                                  </p:stCondLst>
                                  <p:childTnLst>
                                    <p:set>
                                      <p:cBhvr>
                                        <p:cTn id="49" dur="1" fill="hold">
                                          <p:stCondLst>
                                            <p:cond delay="0"/>
                                          </p:stCondLst>
                                        </p:cTn>
                                        <p:tgtEl>
                                          <p:spTgt spid="21"/>
                                        </p:tgtEl>
                                        <p:attrNameLst>
                                          <p:attrName>style.visibility</p:attrName>
                                        </p:attrNameLst>
                                      </p:cBhvr>
                                      <p:to>
                                        <p:strVal val="visible"/>
                                      </p:to>
                                    </p:set>
                                    <p:animEffect transition="in" filter="dissolve">
                                      <p:cBhvr>
                                        <p:cTn id="50" dur="500"/>
                                        <p:tgtEl>
                                          <p:spTgt spid="21"/>
                                        </p:tgtEl>
                                      </p:cBhvr>
                                    </p:animEffect>
                                  </p:childTnLst>
                                </p:cTn>
                              </p:par>
                            </p:childTnLst>
                          </p:cTn>
                        </p:par>
                      </p:childTnLst>
                    </p:cTn>
                  </p:par>
                  <p:par>
                    <p:cTn id="51" fill="hold">
                      <p:stCondLst>
                        <p:cond delay="indefinite"/>
                      </p:stCondLst>
                      <p:childTnLst>
                        <p:par>
                          <p:cTn id="52" fill="hold">
                            <p:stCondLst>
                              <p:cond delay="0"/>
                            </p:stCondLst>
                            <p:childTnLst>
                              <p:par>
                                <p:cTn id="53" presetID="9" presetClass="entr" presetSubtype="0" fill="hold" grpId="0" nodeType="clickEffect">
                                  <p:stCondLst>
                                    <p:cond delay="0"/>
                                  </p:stCondLst>
                                  <p:childTnLst>
                                    <p:set>
                                      <p:cBhvr>
                                        <p:cTn id="54" dur="1" fill="hold">
                                          <p:stCondLst>
                                            <p:cond delay="0"/>
                                          </p:stCondLst>
                                        </p:cTn>
                                        <p:tgtEl>
                                          <p:spTgt spid="11"/>
                                        </p:tgtEl>
                                        <p:attrNameLst>
                                          <p:attrName>style.visibility</p:attrName>
                                        </p:attrNameLst>
                                      </p:cBhvr>
                                      <p:to>
                                        <p:strVal val="visible"/>
                                      </p:to>
                                    </p:set>
                                    <p:animEffect transition="in" filter="dissolve">
                                      <p:cBhvr>
                                        <p:cTn id="55" dur="500"/>
                                        <p:tgtEl>
                                          <p:spTgt spid="11"/>
                                        </p:tgtEl>
                                      </p:cBhvr>
                                    </p:animEffect>
                                  </p:childTnLst>
                                </p:cTn>
                              </p:par>
                              <p:par>
                                <p:cTn id="56" presetID="9" presetClass="entr" presetSubtype="0" fill="hold" nodeType="withEffect">
                                  <p:stCondLst>
                                    <p:cond delay="0"/>
                                  </p:stCondLst>
                                  <p:childTnLst>
                                    <p:set>
                                      <p:cBhvr>
                                        <p:cTn id="57" dur="1" fill="hold">
                                          <p:stCondLst>
                                            <p:cond delay="0"/>
                                          </p:stCondLst>
                                        </p:cTn>
                                        <p:tgtEl>
                                          <p:spTgt spid="17"/>
                                        </p:tgtEl>
                                        <p:attrNameLst>
                                          <p:attrName>style.visibility</p:attrName>
                                        </p:attrNameLst>
                                      </p:cBhvr>
                                      <p:to>
                                        <p:strVal val="visible"/>
                                      </p:to>
                                    </p:set>
                                    <p:animEffect transition="in" filter="dissolve">
                                      <p:cBhvr>
                                        <p:cTn id="58" dur="500"/>
                                        <p:tgtEl>
                                          <p:spTgt spid="17"/>
                                        </p:tgtEl>
                                      </p:cBhvr>
                                    </p:animEffect>
                                  </p:childTnLst>
                                </p:cTn>
                              </p:par>
                            </p:childTnLst>
                          </p:cTn>
                        </p:par>
                      </p:childTnLst>
                    </p:cTn>
                  </p:par>
                  <p:par>
                    <p:cTn id="59" fill="hold">
                      <p:stCondLst>
                        <p:cond delay="indefinite"/>
                      </p:stCondLst>
                      <p:childTnLst>
                        <p:par>
                          <p:cTn id="60" fill="hold">
                            <p:stCondLst>
                              <p:cond delay="0"/>
                            </p:stCondLst>
                            <p:childTnLst>
                              <p:par>
                                <p:cTn id="61" presetID="9" presetClass="entr" presetSubtype="0" fill="hold" grpId="0" nodeType="clickEffect">
                                  <p:stCondLst>
                                    <p:cond delay="0"/>
                                  </p:stCondLst>
                                  <p:childTnLst>
                                    <p:set>
                                      <p:cBhvr>
                                        <p:cTn id="62" dur="1" fill="hold">
                                          <p:stCondLst>
                                            <p:cond delay="0"/>
                                          </p:stCondLst>
                                        </p:cTn>
                                        <p:tgtEl>
                                          <p:spTgt spid="12"/>
                                        </p:tgtEl>
                                        <p:attrNameLst>
                                          <p:attrName>style.visibility</p:attrName>
                                        </p:attrNameLst>
                                      </p:cBhvr>
                                      <p:to>
                                        <p:strVal val="visible"/>
                                      </p:to>
                                    </p:set>
                                    <p:animEffect transition="in" filter="dissolve">
                                      <p:cBhvr>
                                        <p:cTn id="63" dur="500"/>
                                        <p:tgtEl>
                                          <p:spTgt spid="12"/>
                                        </p:tgtEl>
                                      </p:cBhvr>
                                    </p:animEffect>
                                  </p:childTnLst>
                                </p:cTn>
                              </p:par>
                              <p:par>
                                <p:cTn id="64" presetID="9" presetClass="entr" presetSubtype="0" fill="hold" nodeType="withEffect">
                                  <p:stCondLst>
                                    <p:cond delay="0"/>
                                  </p:stCondLst>
                                  <p:childTnLst>
                                    <p:set>
                                      <p:cBhvr>
                                        <p:cTn id="65" dur="1" fill="hold">
                                          <p:stCondLst>
                                            <p:cond delay="0"/>
                                          </p:stCondLst>
                                        </p:cTn>
                                        <p:tgtEl>
                                          <p:spTgt spid="20"/>
                                        </p:tgtEl>
                                        <p:attrNameLst>
                                          <p:attrName>style.visibility</p:attrName>
                                        </p:attrNameLst>
                                      </p:cBhvr>
                                      <p:to>
                                        <p:strVal val="visible"/>
                                      </p:to>
                                    </p:set>
                                    <p:animEffect transition="in" filter="dissolve">
                                      <p:cBhvr>
                                        <p:cTn id="66"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animBg="1"/>
      <p:bldP spid="7" grpId="0" animBg="1"/>
      <p:bldP spid="8" grpId="0" animBg="1"/>
      <p:bldP spid="9" grpId="0" animBg="1"/>
      <p:bldP spid="10" grpId="0" animBg="1"/>
      <p:bldP spid="11" grpId="0" animBg="1"/>
      <p:bldP spid="12" grpId="0" animBg="1"/>
      <p:bldP spid="21"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pPr algn="r" rtl="1"/>
            <a:r>
              <a:rPr lang="ar-SA" dirty="0" smtClean="0"/>
              <a:t>وفي هذا المثال أنشأنا زر </a:t>
            </a:r>
            <a:r>
              <a:rPr lang="en-US" dirty="0" smtClean="0"/>
              <a:t>submit</a:t>
            </a:r>
            <a:r>
              <a:rPr lang="ar-SA" dirty="0" smtClean="0"/>
              <a:t> ولذلك نختار من </a:t>
            </a:r>
            <a:r>
              <a:rPr lang="en-US" dirty="0" smtClean="0"/>
              <a:t>button type</a:t>
            </a:r>
            <a:r>
              <a:rPr lang="ar-SA" dirty="0" smtClean="0"/>
              <a:t> خيار</a:t>
            </a:r>
            <a:r>
              <a:rPr lang="en-US" dirty="0" smtClean="0"/>
              <a:t> submit </a:t>
            </a:r>
            <a:r>
              <a:rPr lang="ar-SA" dirty="0" smtClean="0"/>
              <a:t> ثم نضغط </a:t>
            </a:r>
            <a:r>
              <a:rPr lang="en-US" dirty="0" smtClean="0"/>
              <a:t>ok</a:t>
            </a:r>
            <a:r>
              <a:rPr lang="ar-SA" dirty="0" smtClean="0"/>
              <a:t>.</a:t>
            </a:r>
          </a:p>
          <a:p>
            <a:pPr algn="r" rtl="1"/>
            <a:r>
              <a:rPr lang="ar-SA" dirty="0" smtClean="0"/>
              <a:t>ونكرر نفس الخطوات لإنشاء زر</a:t>
            </a:r>
            <a:r>
              <a:rPr lang="en-US" dirty="0" smtClean="0"/>
              <a:t> reset </a:t>
            </a:r>
            <a:r>
              <a:rPr lang="ar-SA" dirty="0" smtClean="0"/>
              <a:t>الخاص بإعادة الحقول للقيم الافتراضية مع تغيير نوع الزر </a:t>
            </a:r>
            <a:r>
              <a:rPr lang="en-US" dirty="0" smtClean="0"/>
              <a:t>button type</a:t>
            </a:r>
            <a:r>
              <a:rPr lang="ar-SA" dirty="0" smtClean="0"/>
              <a:t> إلى خيار </a:t>
            </a:r>
            <a:r>
              <a:rPr lang="en-US" dirty="0" smtClean="0"/>
              <a:t>reset</a:t>
            </a:r>
            <a:r>
              <a:rPr lang="ar-SA" dirty="0" smtClean="0"/>
              <a:t>.  </a:t>
            </a:r>
          </a:p>
          <a:p>
            <a:pPr algn="r" rtl="1"/>
            <a:r>
              <a:rPr lang="ar-SA" dirty="0" smtClean="0"/>
              <a:t>بعد حفظ الصفحة ومن خلال المستعرض نستطيع استخدام هذه الأزرار.</a:t>
            </a:r>
            <a:endParaRPr lang="en-US" dirty="0"/>
          </a:p>
        </p:txBody>
      </p:sp>
      <p:sp>
        <p:nvSpPr>
          <p:cNvPr id="4" name="عنوان 3"/>
          <p:cNvSpPr>
            <a:spLocks noGrp="1"/>
          </p:cNvSpPr>
          <p:nvPr>
            <p:ph type="title"/>
          </p:nvPr>
        </p:nvSpPr>
        <p:spPr>
          <a:xfrm>
            <a:off x="734888" y="548680"/>
            <a:ext cx="8229600" cy="1066800"/>
          </a:xfrm>
        </p:spPr>
        <p:txBody>
          <a:bodyPr/>
          <a:lstStyle/>
          <a:p>
            <a:pPr algn="r" rtl="1"/>
            <a:r>
              <a:rPr lang="ar-SA" dirty="0" smtClean="0"/>
              <a:t>تابع العنصر الأول : </a:t>
            </a:r>
            <a:r>
              <a:rPr lang="en-US" dirty="0" smtClean="0"/>
              <a:t>Push button</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dissolv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dissolv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dissolve">
                                      <p:cBhvr>
                                        <p:cTn id="2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692696"/>
            <a:ext cx="8229600" cy="720080"/>
          </a:xfrm>
        </p:spPr>
        <p:txBody>
          <a:bodyPr/>
          <a:lstStyle/>
          <a:p>
            <a:pPr algn="r" rtl="1"/>
            <a:r>
              <a:rPr lang="ar-SA" dirty="0" smtClean="0"/>
              <a:t>العنصر الثاني :</a:t>
            </a:r>
            <a:r>
              <a:rPr lang="en-US" dirty="0" smtClean="0"/>
              <a:t>Text box </a:t>
            </a:r>
            <a:endParaRPr lang="en-US" dirty="0"/>
          </a:p>
        </p:txBody>
      </p:sp>
      <p:sp>
        <p:nvSpPr>
          <p:cNvPr id="3" name="عنصر نائب للمحتوى 2"/>
          <p:cNvSpPr>
            <a:spLocks noGrp="1"/>
          </p:cNvSpPr>
          <p:nvPr>
            <p:ph idx="1"/>
          </p:nvPr>
        </p:nvSpPr>
        <p:spPr>
          <a:xfrm>
            <a:off x="323528" y="1940346"/>
            <a:ext cx="8363272" cy="4584998"/>
          </a:xfrm>
        </p:spPr>
        <p:txBody>
          <a:bodyPr/>
          <a:lstStyle/>
          <a:p>
            <a:pPr algn="r" rtl="1"/>
            <a:r>
              <a:rPr lang="ar-SA" dirty="0" smtClean="0"/>
              <a:t>حقول الكتابات </a:t>
            </a:r>
            <a:r>
              <a:rPr lang="en-US" dirty="0" smtClean="0"/>
              <a:t>text boxes</a:t>
            </a:r>
            <a:r>
              <a:rPr lang="ar-SA" dirty="0" smtClean="0"/>
              <a:t> تستخدم لكي تسمح للمستخدم بكتابة الإجابات عن الأسئلة المطروحة عليه أو بعض البيانات الأخرى مثل الاسم وعنوان البريد الإلكتروني في نموذج البيانات.</a:t>
            </a:r>
          </a:p>
          <a:p>
            <a:pPr algn="r" rtl="1"/>
            <a:r>
              <a:rPr lang="ar-SA" dirty="0" smtClean="0"/>
              <a:t>تقبل هذه الحقول أي نوع من أنواع البيانات سواءً كانت حرفية </a:t>
            </a:r>
            <a:r>
              <a:rPr lang="en-US" dirty="0" smtClean="0"/>
              <a:t>characters</a:t>
            </a:r>
            <a:r>
              <a:rPr lang="ar-SA" dirty="0" smtClean="0"/>
              <a:t> أو رقمية </a:t>
            </a:r>
            <a:r>
              <a:rPr lang="en-US" dirty="0" smtClean="0"/>
              <a:t>Numerical</a:t>
            </a:r>
            <a:r>
              <a:rPr lang="ar-SA" dirty="0" smtClean="0"/>
              <a:t>.</a:t>
            </a:r>
          </a:p>
          <a:p>
            <a:pPr algn="r" rtl="1"/>
            <a:endParaRPr lang="ar-SA" sz="2000" dirty="0" smtClean="0"/>
          </a:p>
          <a:p>
            <a:pPr algn="r" rtl="1"/>
            <a:r>
              <a:rPr lang="ar-SA" dirty="0" smtClean="0"/>
              <a:t>كما يمكن استخدام حقل الكتابات كحقل كلمة سر </a:t>
            </a:r>
            <a:r>
              <a:rPr lang="en-US" dirty="0" smtClean="0"/>
              <a:t>password field</a:t>
            </a:r>
            <a:r>
              <a:rPr lang="ar-SA" dirty="0" smtClean="0"/>
              <a:t> وهو عبارة عن نوع خاص من حقول الكتابات يستخدم لإظهار نجوم</a:t>
            </a:r>
            <a:r>
              <a:rPr lang="en-US" dirty="0" smtClean="0"/>
              <a:t> asterisks</a:t>
            </a:r>
            <a:r>
              <a:rPr lang="ar-SA" dirty="0" smtClean="0"/>
              <a:t> أو نقط  </a:t>
            </a:r>
            <a:r>
              <a:rPr lang="en-US" dirty="0" smtClean="0"/>
              <a:t>bullets</a:t>
            </a:r>
            <a:r>
              <a:rPr lang="ar-SA" dirty="0" smtClean="0"/>
              <a:t> بدلاً من الأحرف التي يقوم المستخدم بإدخالها للحفاظ على سرية البيانات.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dissolv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dissolv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dissolv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556792"/>
            <a:ext cx="8229600" cy="5017046"/>
          </a:xfrm>
        </p:spPr>
        <p:txBody>
          <a:bodyPr/>
          <a:lstStyle/>
          <a:p>
            <a:pPr algn="r" rtl="1"/>
            <a:r>
              <a:rPr lang="ar-SA" dirty="0" smtClean="0"/>
              <a:t>مثال: لإنشاء حقل كتابات لإدخال اسم المستخدم, نضع المؤشر داخل الإطار المتقطع الخاص بالنموذج ثم نفتح القائمة </a:t>
            </a:r>
            <a:r>
              <a:rPr lang="en-US" dirty="0" smtClean="0"/>
              <a:t>insert</a:t>
            </a:r>
            <a:r>
              <a:rPr lang="ar-SA" dirty="0" smtClean="0"/>
              <a:t> </a:t>
            </a:r>
            <a:r>
              <a:rPr lang="ar-SA" dirty="0" smtClean="0">
                <a:sym typeface="Wingdings" pitchFamily="2" charset="2"/>
              </a:rPr>
              <a:t></a:t>
            </a:r>
            <a:r>
              <a:rPr lang="ar-SA" dirty="0" smtClean="0"/>
              <a:t> </a:t>
            </a:r>
            <a:r>
              <a:rPr lang="en-US" dirty="0" smtClean="0">
                <a:sym typeface="Wingdings" pitchFamily="2" charset="2"/>
              </a:rPr>
              <a:t>form</a:t>
            </a:r>
          </a:p>
          <a:p>
            <a:pPr algn="r" rtl="1">
              <a:buNone/>
            </a:pPr>
            <a:r>
              <a:rPr lang="en-US" dirty="0" smtClean="0">
                <a:sym typeface="Wingdings" pitchFamily="2" charset="2"/>
              </a:rPr>
              <a:t>   </a:t>
            </a:r>
            <a:r>
              <a:rPr lang="ar-SA" dirty="0" smtClean="0"/>
              <a:t>ثم نختار </a:t>
            </a:r>
            <a:r>
              <a:rPr lang="en-US" dirty="0" smtClean="0"/>
              <a:t>text box</a:t>
            </a:r>
            <a:r>
              <a:rPr lang="ar-SA" dirty="0" smtClean="0"/>
              <a:t> </a:t>
            </a:r>
          </a:p>
          <a:p>
            <a:pPr algn="r" rtl="1">
              <a:buNone/>
            </a:pPr>
            <a:r>
              <a:rPr lang="ar-SA" dirty="0" smtClean="0"/>
              <a:t>  فيدرج الحقل بالشكل التالي:</a:t>
            </a:r>
            <a:endParaRPr lang="en-US" dirty="0" smtClean="0"/>
          </a:p>
          <a:p>
            <a:pPr algn="r" rtl="1"/>
            <a:endParaRPr lang="en-US" dirty="0"/>
          </a:p>
        </p:txBody>
      </p:sp>
      <p:sp>
        <p:nvSpPr>
          <p:cNvPr id="4" name="عنوان 1"/>
          <p:cNvSpPr>
            <a:spLocks noGrp="1"/>
          </p:cNvSpPr>
          <p:nvPr>
            <p:ph type="title"/>
          </p:nvPr>
        </p:nvSpPr>
        <p:spPr>
          <a:xfrm>
            <a:off x="457200" y="692696"/>
            <a:ext cx="8229600" cy="720080"/>
          </a:xfrm>
        </p:spPr>
        <p:txBody>
          <a:bodyPr/>
          <a:lstStyle/>
          <a:p>
            <a:pPr algn="r" rtl="1"/>
            <a:r>
              <a:rPr lang="ar-SA" dirty="0" smtClean="0"/>
              <a:t>تابع العنصر الثاني :</a:t>
            </a:r>
            <a:r>
              <a:rPr lang="en-US" dirty="0" smtClean="0"/>
              <a:t>Text box </a:t>
            </a:r>
            <a:endParaRPr lang="en-US" dirty="0"/>
          </a:p>
        </p:txBody>
      </p:sp>
      <p:pic>
        <p:nvPicPr>
          <p:cNvPr id="8194" name="Picture 2"/>
          <p:cNvPicPr>
            <a:picLocks noChangeAspect="1" noChangeArrowheads="1"/>
          </p:cNvPicPr>
          <p:nvPr/>
        </p:nvPicPr>
        <p:blipFill>
          <a:blip r:embed="rId2" cstate="print"/>
          <a:srcRect/>
          <a:stretch>
            <a:fillRect/>
          </a:stretch>
        </p:blipFill>
        <p:spPr bwMode="auto">
          <a:xfrm>
            <a:off x="107504" y="2564904"/>
            <a:ext cx="3257550" cy="4104456"/>
          </a:xfrm>
          <a:prstGeom prst="rect">
            <a:avLst/>
          </a:prstGeom>
          <a:noFill/>
          <a:ln w="9525">
            <a:noFill/>
            <a:miter lim="800000"/>
            <a:headEnd/>
            <a:tailEnd/>
          </a:ln>
        </p:spPr>
      </p:pic>
      <p:pic>
        <p:nvPicPr>
          <p:cNvPr id="8" name="Picture 2"/>
          <p:cNvPicPr>
            <a:picLocks noChangeAspect="1" noChangeArrowheads="1"/>
          </p:cNvPicPr>
          <p:nvPr/>
        </p:nvPicPr>
        <p:blipFill>
          <a:blip r:embed="rId3" cstate="print"/>
          <a:srcRect/>
          <a:stretch>
            <a:fillRect/>
          </a:stretch>
        </p:blipFill>
        <p:spPr bwMode="auto">
          <a:xfrm>
            <a:off x="4067944" y="3501008"/>
            <a:ext cx="4176464" cy="8191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dissolve">
                                      <p:cBhvr>
                                        <p:cTn id="12" dur="500"/>
                                        <p:tgtEl>
                                          <p:spTgt spid="3">
                                            <p:txEl>
                                              <p:pRg st="0" end="0"/>
                                            </p:txEl>
                                          </p:spTgt>
                                        </p:tgtEl>
                                      </p:cBhvr>
                                    </p:animEffect>
                                  </p:childTnLst>
                                </p:cTn>
                              </p:par>
                              <p:par>
                                <p:cTn id="13" presetID="9" presetClass="entr" presetSubtype="0" fill="hold"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dissolve">
                                      <p:cBhvr>
                                        <p:cTn id="15" dur="500"/>
                                        <p:tgtEl>
                                          <p:spTgt spid="3">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presetSubtype="0" fill="hold" nodeType="clickEffect">
                                  <p:stCondLst>
                                    <p:cond delay="0"/>
                                  </p:stCondLst>
                                  <p:childTnLst>
                                    <p:set>
                                      <p:cBhvr>
                                        <p:cTn id="19" dur="1" fill="hold">
                                          <p:stCondLst>
                                            <p:cond delay="0"/>
                                          </p:stCondLst>
                                        </p:cTn>
                                        <p:tgtEl>
                                          <p:spTgt spid="8194"/>
                                        </p:tgtEl>
                                        <p:attrNameLst>
                                          <p:attrName>style.visibility</p:attrName>
                                        </p:attrNameLst>
                                      </p:cBhvr>
                                      <p:to>
                                        <p:strVal val="visible"/>
                                      </p:to>
                                    </p:set>
                                    <p:animEffect transition="in" filter="dissolve">
                                      <p:cBhvr>
                                        <p:cTn id="20" dur="500"/>
                                        <p:tgtEl>
                                          <p:spTgt spid="8194"/>
                                        </p:tgtEl>
                                      </p:cBhvr>
                                    </p:animEffect>
                                  </p:childTnLst>
                                </p:cTn>
                              </p:par>
                            </p:childTnLst>
                          </p:cTn>
                        </p:par>
                      </p:childTnLst>
                    </p:cTn>
                  </p:par>
                  <p:par>
                    <p:cTn id="21" fill="hold">
                      <p:stCondLst>
                        <p:cond delay="indefinite"/>
                      </p:stCondLst>
                      <p:childTnLst>
                        <p:par>
                          <p:cTn id="22" fill="hold">
                            <p:stCondLst>
                              <p:cond delay="0"/>
                            </p:stCondLst>
                            <p:childTnLst>
                              <p:par>
                                <p:cTn id="23" presetID="9" presetClass="entr" presetSubtype="0"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Effect transition="in" filter="dissolve">
                                      <p:cBhvr>
                                        <p:cTn id="25" dur="500"/>
                                        <p:tgtEl>
                                          <p:spTgt spid="3">
                                            <p:txEl>
                                              <p:pRg st="2" end="2"/>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9" presetClass="entr" presetSubtype="0" fill="hold" nodeType="click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dissolve">
                                      <p:cBhvr>
                                        <p:cTn id="3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340768"/>
            <a:ext cx="8229600" cy="5233070"/>
          </a:xfrm>
        </p:spPr>
        <p:txBody>
          <a:bodyPr/>
          <a:lstStyle/>
          <a:p>
            <a:pPr algn="r" rtl="1"/>
            <a:r>
              <a:rPr lang="ar-SA" dirty="0" smtClean="0"/>
              <a:t>لإعداد الخصائص المختلفة لهذا الحقل يتم الضغط على المفتاح الأيمن للفأرة على هذا الحقل ثم اختيار </a:t>
            </a:r>
          </a:p>
          <a:p>
            <a:pPr algn="r" rtl="1">
              <a:buNone/>
            </a:pPr>
            <a:r>
              <a:rPr lang="en-US" dirty="0" smtClean="0"/>
              <a:t>form field properties</a:t>
            </a:r>
            <a:r>
              <a:rPr lang="ar-SA" dirty="0" smtClean="0"/>
              <a:t> </a:t>
            </a:r>
          </a:p>
          <a:p>
            <a:pPr algn="r" rtl="1">
              <a:buNone/>
            </a:pPr>
            <a:r>
              <a:rPr lang="ar-SA" dirty="0" smtClean="0"/>
              <a:t>فيظهر مربع الحوار التالي:</a:t>
            </a:r>
          </a:p>
          <a:p>
            <a:pPr algn="r" rtl="1"/>
            <a:endParaRPr lang="en-US" dirty="0"/>
          </a:p>
        </p:txBody>
      </p:sp>
      <p:sp>
        <p:nvSpPr>
          <p:cNvPr id="4" name="عنوان 1"/>
          <p:cNvSpPr>
            <a:spLocks noGrp="1"/>
          </p:cNvSpPr>
          <p:nvPr>
            <p:ph type="title"/>
          </p:nvPr>
        </p:nvSpPr>
        <p:spPr>
          <a:xfrm>
            <a:off x="457200" y="476672"/>
            <a:ext cx="8229600" cy="720080"/>
          </a:xfrm>
        </p:spPr>
        <p:txBody>
          <a:bodyPr/>
          <a:lstStyle/>
          <a:p>
            <a:pPr algn="r" rtl="1"/>
            <a:r>
              <a:rPr lang="ar-SA" dirty="0" smtClean="0"/>
              <a:t>تابع العنصر الثاني :</a:t>
            </a:r>
            <a:r>
              <a:rPr lang="en-US" dirty="0" smtClean="0"/>
              <a:t>Text box </a:t>
            </a:r>
            <a:endParaRPr lang="en-US" dirty="0"/>
          </a:p>
        </p:txBody>
      </p:sp>
      <p:pic>
        <p:nvPicPr>
          <p:cNvPr id="10242" name="Picture 2"/>
          <p:cNvPicPr>
            <a:picLocks noChangeAspect="1" noChangeArrowheads="1"/>
          </p:cNvPicPr>
          <p:nvPr/>
        </p:nvPicPr>
        <p:blipFill>
          <a:blip r:embed="rId2" cstate="print"/>
          <a:srcRect/>
          <a:stretch>
            <a:fillRect/>
          </a:stretch>
        </p:blipFill>
        <p:spPr bwMode="auto">
          <a:xfrm>
            <a:off x="251520" y="1988840"/>
            <a:ext cx="4536504" cy="4536504"/>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dissolve">
                                      <p:cBhvr>
                                        <p:cTn id="12" dur="500"/>
                                        <p:tgtEl>
                                          <p:spTgt spid="3">
                                            <p:txEl>
                                              <p:pRg st="0" end="0"/>
                                            </p:txEl>
                                          </p:spTgt>
                                        </p:tgtEl>
                                      </p:cBhvr>
                                    </p:animEffect>
                                  </p:childTnLst>
                                </p:cTn>
                              </p:par>
                              <p:par>
                                <p:cTn id="13" presetID="9" presetClass="entr" presetSubtype="0" fill="hold"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dissolve">
                                      <p:cBhvr>
                                        <p:cTn id="15" dur="500"/>
                                        <p:tgtEl>
                                          <p:spTgt spid="3">
                                            <p:txEl>
                                              <p:pRg st="1" end="1"/>
                                            </p:txEl>
                                          </p:spTgt>
                                        </p:tgtEl>
                                      </p:cBhvr>
                                    </p:animEffect>
                                  </p:childTnLst>
                                </p:cTn>
                              </p:par>
                              <p:par>
                                <p:cTn id="16" presetID="9" presetClass="entr" presetSubtype="0" fill="hold" nodeType="with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dissolve">
                                      <p:cBhvr>
                                        <p:cTn id="18" dur="500"/>
                                        <p:tgtEl>
                                          <p:spTgt spid="3">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nodeType="clickEffect">
                                  <p:stCondLst>
                                    <p:cond delay="0"/>
                                  </p:stCondLst>
                                  <p:childTnLst>
                                    <p:set>
                                      <p:cBhvr>
                                        <p:cTn id="22" dur="1" fill="hold">
                                          <p:stCondLst>
                                            <p:cond delay="0"/>
                                          </p:stCondLst>
                                        </p:cTn>
                                        <p:tgtEl>
                                          <p:spTgt spid="10242"/>
                                        </p:tgtEl>
                                        <p:attrNameLst>
                                          <p:attrName>style.visibility</p:attrName>
                                        </p:attrNameLst>
                                      </p:cBhvr>
                                      <p:to>
                                        <p:strVal val="visible"/>
                                      </p:to>
                                    </p:set>
                                    <p:animEffect transition="in" filter="dissolve">
                                      <p:cBhvr>
                                        <p:cTn id="23" dur="500"/>
                                        <p:tgtEl>
                                          <p:spTgt spid="102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4"/>
          <p:cNvSpPr>
            <a:spLocks noGrp="1"/>
          </p:cNvSpPr>
          <p:nvPr>
            <p:ph type="title"/>
          </p:nvPr>
        </p:nvSpPr>
        <p:spPr>
          <a:xfrm>
            <a:off x="0" y="476672"/>
            <a:ext cx="8892480" cy="1296144"/>
          </a:xfrm>
        </p:spPr>
        <p:txBody>
          <a:bodyPr/>
          <a:lstStyle/>
          <a:p>
            <a:pPr algn="r" rtl="1"/>
            <a:r>
              <a:rPr lang="ar-SA" b="1" dirty="0" smtClean="0">
                <a:latin typeface="Arial Black" pitchFamily="34" charset="0"/>
              </a:rPr>
              <a:t>إنشاء ارتباط تشعبي </a:t>
            </a:r>
            <a:r>
              <a:rPr lang="en-US" sz="3600" dirty="0" smtClean="0">
                <a:latin typeface="Arial Black" pitchFamily="34" charset="0"/>
              </a:rPr>
              <a:t>(Hyperlink)</a:t>
            </a:r>
            <a:r>
              <a:rPr lang="ar-SA" sz="3600" dirty="0" smtClean="0">
                <a:latin typeface="Arial Black" pitchFamily="34" charset="0"/>
              </a:rPr>
              <a:t> </a:t>
            </a:r>
            <a:r>
              <a:rPr lang="ar-SA" b="1" dirty="0" smtClean="0">
                <a:latin typeface="Arial Black" pitchFamily="34" charset="0"/>
              </a:rPr>
              <a:t>إلى الصفحة :</a:t>
            </a:r>
            <a:endParaRPr lang="ar-SA" b="1" dirty="0">
              <a:latin typeface="Arial Black" pitchFamily="34" charset="0"/>
            </a:endParaRPr>
          </a:p>
        </p:txBody>
      </p:sp>
      <p:sp>
        <p:nvSpPr>
          <p:cNvPr id="7" name="عنصر نائب للمحتوى 6"/>
          <p:cNvSpPr>
            <a:spLocks noGrp="1"/>
          </p:cNvSpPr>
          <p:nvPr>
            <p:ph idx="1"/>
          </p:nvPr>
        </p:nvSpPr>
        <p:spPr>
          <a:xfrm>
            <a:off x="144016" y="1556792"/>
            <a:ext cx="8892480" cy="5301208"/>
          </a:xfrm>
          <a:noFill/>
          <a:ln>
            <a:noFill/>
          </a:ln>
        </p:spPr>
        <p:style>
          <a:lnRef idx="2">
            <a:schemeClr val="dk1"/>
          </a:lnRef>
          <a:fillRef idx="1">
            <a:schemeClr val="lt1"/>
          </a:fillRef>
          <a:effectRef idx="0">
            <a:schemeClr val="dk1"/>
          </a:effectRef>
          <a:fontRef idx="minor">
            <a:schemeClr val="dk1"/>
          </a:fontRef>
        </p:style>
        <p:txBody>
          <a:bodyPr/>
          <a:lstStyle/>
          <a:p>
            <a:pPr algn="r" rtl="1"/>
            <a:endParaRPr lang="ar-SA" dirty="0" smtClean="0"/>
          </a:p>
          <a:p>
            <a:pPr algn="r" rtl="1"/>
            <a:r>
              <a:rPr lang="ar-SA" sz="3200" dirty="0" smtClean="0">
                <a:solidFill>
                  <a:schemeClr val="tx1"/>
                </a:solidFill>
              </a:rPr>
              <a:t>تستخدم الارتباطات التشعبية </a:t>
            </a:r>
            <a:r>
              <a:rPr lang="en-US" sz="3200" dirty="0" smtClean="0">
                <a:solidFill>
                  <a:schemeClr val="tx1"/>
                </a:solidFill>
              </a:rPr>
              <a:t>hyperlinks</a:t>
            </a:r>
            <a:r>
              <a:rPr lang="ar-SA" sz="3200" dirty="0" smtClean="0">
                <a:solidFill>
                  <a:schemeClr val="tx1"/>
                </a:solidFill>
              </a:rPr>
              <a:t> لعمل ارتباطات بين       				     </a:t>
            </a:r>
          </a:p>
          <a:p>
            <a:pPr algn="r" rtl="1">
              <a:buNone/>
            </a:pPr>
            <a:r>
              <a:rPr lang="ar-SA" sz="3200" dirty="0" smtClean="0">
                <a:solidFill>
                  <a:schemeClr val="accent2">
                    <a:lumMod val="75000"/>
                  </a:schemeClr>
                </a:solidFill>
              </a:rPr>
              <a:t>					     </a:t>
            </a:r>
            <a:r>
              <a:rPr lang="ar-SA" sz="3200" dirty="0" smtClean="0">
                <a:solidFill>
                  <a:schemeClr val="tx1"/>
                </a:solidFill>
              </a:rPr>
              <a:t>وبين</a:t>
            </a:r>
            <a:r>
              <a:rPr lang="ar-SA" sz="3200" dirty="0" smtClean="0">
                <a:solidFill>
                  <a:schemeClr val="accent2">
                    <a:lumMod val="75000"/>
                  </a:schemeClr>
                </a:solidFill>
              </a:rPr>
              <a:t> </a:t>
            </a:r>
          </a:p>
          <a:p>
            <a:pPr algn="r" rtl="1">
              <a:buNone/>
            </a:pPr>
            <a:r>
              <a:rPr lang="ar-SA" sz="3200" dirty="0" smtClean="0">
                <a:solidFill>
                  <a:schemeClr val="accent2">
                    <a:lumMod val="75000"/>
                  </a:schemeClr>
                </a:solidFill>
              </a:rPr>
              <a:t>   </a:t>
            </a:r>
            <a:r>
              <a:rPr lang="ar-SA" sz="3200" dirty="0" smtClean="0">
                <a:solidFill>
                  <a:schemeClr val="tx1"/>
                </a:solidFill>
              </a:rPr>
              <a:t>سواءً كانت هذه الصفحات موجودة داخل الموقع الحالي أو في أي موقع آخر.  </a:t>
            </a:r>
          </a:p>
          <a:p>
            <a:pPr algn="r" rtl="1"/>
            <a:r>
              <a:rPr lang="ar-SA" sz="3200" dirty="0" smtClean="0">
                <a:solidFill>
                  <a:schemeClr val="tx1"/>
                </a:solidFill>
              </a:rPr>
              <a:t>كما تستخدم أنواع خاصة من الارتباطات للتنقل بين المواضع المختلفة داخل الصفحة.</a:t>
            </a:r>
          </a:p>
          <a:p>
            <a:pPr algn="r" rtl="1"/>
            <a:r>
              <a:rPr lang="ar-SA" sz="3200" dirty="0" smtClean="0">
                <a:solidFill>
                  <a:schemeClr val="tx1"/>
                </a:solidFill>
              </a:rPr>
              <a:t>يمكن إنشاء الارتباط التشعبي على أي عنصر داخل الصفحة سواءً كان كتابة أو صورة أو حتى جزء من الصورة.</a:t>
            </a:r>
          </a:p>
        </p:txBody>
      </p:sp>
      <p:sp>
        <p:nvSpPr>
          <p:cNvPr id="6" name="مربع نص 5"/>
          <p:cNvSpPr txBox="1"/>
          <p:nvPr/>
        </p:nvSpPr>
        <p:spPr>
          <a:xfrm>
            <a:off x="4932040" y="2905780"/>
            <a:ext cx="3888432" cy="523220"/>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ar-SA" sz="2800" b="1" dirty="0" smtClean="0">
                <a:solidFill>
                  <a:schemeClr val="tx1"/>
                </a:solidFill>
              </a:rPr>
              <a:t>صفحة الويب التي نقوم بإنشائها</a:t>
            </a:r>
            <a:endParaRPr lang="en-US" sz="2800" b="1" dirty="0">
              <a:solidFill>
                <a:schemeClr val="tx1"/>
              </a:solidFill>
            </a:endParaRPr>
          </a:p>
        </p:txBody>
      </p:sp>
      <p:sp>
        <p:nvSpPr>
          <p:cNvPr id="8" name="مربع نص 7"/>
          <p:cNvSpPr txBox="1"/>
          <p:nvPr/>
        </p:nvSpPr>
        <p:spPr>
          <a:xfrm>
            <a:off x="251520" y="2905780"/>
            <a:ext cx="3672408" cy="523220"/>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ar-SA" sz="2800" b="1" dirty="0" smtClean="0">
                <a:solidFill>
                  <a:schemeClr val="tx1"/>
                </a:solidFill>
              </a:rPr>
              <a:t>العديد من الصفحات الأخرى</a:t>
            </a:r>
            <a:endParaRPr lang="en-US" sz="2800"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7">
                                            <p:txEl>
                                              <p:pRg st="1" end="1"/>
                                            </p:txEl>
                                          </p:spTgt>
                                        </p:tgtEl>
                                        <p:attrNameLst>
                                          <p:attrName>style.visibility</p:attrName>
                                        </p:attrNameLst>
                                      </p:cBhvr>
                                      <p:to>
                                        <p:strVal val="visible"/>
                                      </p:to>
                                    </p:set>
                                    <p:animEffect transition="in" filter="dissolve">
                                      <p:cBhvr>
                                        <p:cTn id="12" dur="500"/>
                                        <p:tgtEl>
                                          <p:spTgt spid="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dissolv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7">
                                            <p:txEl>
                                              <p:pRg st="2" end="2"/>
                                            </p:txEl>
                                          </p:spTgt>
                                        </p:tgtEl>
                                        <p:attrNameLst>
                                          <p:attrName>style.visibility</p:attrName>
                                        </p:attrNameLst>
                                      </p:cBhvr>
                                      <p:to>
                                        <p:strVal val="visible"/>
                                      </p:to>
                                    </p:set>
                                    <p:animEffect transition="in" filter="dissolve">
                                      <p:cBhvr>
                                        <p:cTn id="22" dur="500"/>
                                        <p:tgtEl>
                                          <p:spTgt spid="7">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dissolve">
                                      <p:cBhvr>
                                        <p:cTn id="27" dur="500"/>
                                        <p:tgtEl>
                                          <p:spTgt spid="8"/>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nodeType="clickEffect">
                                  <p:stCondLst>
                                    <p:cond delay="0"/>
                                  </p:stCondLst>
                                  <p:childTnLst>
                                    <p:set>
                                      <p:cBhvr>
                                        <p:cTn id="31" dur="1" fill="hold">
                                          <p:stCondLst>
                                            <p:cond delay="0"/>
                                          </p:stCondLst>
                                        </p:cTn>
                                        <p:tgtEl>
                                          <p:spTgt spid="7">
                                            <p:txEl>
                                              <p:pRg st="3" end="3"/>
                                            </p:txEl>
                                          </p:spTgt>
                                        </p:tgtEl>
                                        <p:attrNameLst>
                                          <p:attrName>style.visibility</p:attrName>
                                        </p:attrNameLst>
                                      </p:cBhvr>
                                      <p:to>
                                        <p:strVal val="visible"/>
                                      </p:to>
                                    </p:set>
                                    <p:animEffect transition="in" filter="dissolve">
                                      <p:cBhvr>
                                        <p:cTn id="32" dur="500"/>
                                        <p:tgtEl>
                                          <p:spTgt spid="7">
                                            <p:txEl>
                                              <p:pRg st="3" end="3"/>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nodeType="clickEffect">
                                  <p:stCondLst>
                                    <p:cond delay="0"/>
                                  </p:stCondLst>
                                  <p:childTnLst>
                                    <p:set>
                                      <p:cBhvr>
                                        <p:cTn id="36" dur="1" fill="hold">
                                          <p:stCondLst>
                                            <p:cond delay="0"/>
                                          </p:stCondLst>
                                        </p:cTn>
                                        <p:tgtEl>
                                          <p:spTgt spid="7">
                                            <p:txEl>
                                              <p:pRg st="4" end="4"/>
                                            </p:txEl>
                                          </p:spTgt>
                                        </p:tgtEl>
                                        <p:attrNameLst>
                                          <p:attrName>style.visibility</p:attrName>
                                        </p:attrNameLst>
                                      </p:cBhvr>
                                      <p:to>
                                        <p:strVal val="visible"/>
                                      </p:to>
                                    </p:set>
                                    <p:animEffect transition="in" filter="dissolve">
                                      <p:cBhvr>
                                        <p:cTn id="37" dur="500"/>
                                        <p:tgtEl>
                                          <p:spTgt spid="7">
                                            <p:txEl>
                                              <p:pRg st="4" end="4"/>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9" presetClass="entr" presetSubtype="0" fill="hold" nodeType="clickEffect">
                                  <p:stCondLst>
                                    <p:cond delay="0"/>
                                  </p:stCondLst>
                                  <p:childTnLst>
                                    <p:set>
                                      <p:cBhvr>
                                        <p:cTn id="41" dur="1" fill="hold">
                                          <p:stCondLst>
                                            <p:cond delay="0"/>
                                          </p:stCondLst>
                                        </p:cTn>
                                        <p:tgtEl>
                                          <p:spTgt spid="7">
                                            <p:txEl>
                                              <p:pRg st="5" end="5"/>
                                            </p:txEl>
                                          </p:spTgt>
                                        </p:tgtEl>
                                        <p:attrNameLst>
                                          <p:attrName>style.visibility</p:attrName>
                                        </p:attrNameLst>
                                      </p:cBhvr>
                                      <p:to>
                                        <p:strVal val="visible"/>
                                      </p:to>
                                    </p:set>
                                    <p:animEffect transition="in" filter="dissolve">
                                      <p:cBhvr>
                                        <p:cTn id="42" dur="500"/>
                                        <p:tgtEl>
                                          <p:spTgt spid="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8"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a:spLocks noGrp="1"/>
          </p:cNvSpPr>
          <p:nvPr>
            <p:ph type="title"/>
          </p:nvPr>
        </p:nvSpPr>
        <p:spPr>
          <a:xfrm>
            <a:off x="457200" y="692696"/>
            <a:ext cx="8229600" cy="720080"/>
          </a:xfrm>
        </p:spPr>
        <p:txBody>
          <a:bodyPr/>
          <a:lstStyle/>
          <a:p>
            <a:pPr algn="r" rtl="1"/>
            <a:r>
              <a:rPr lang="ar-SA" dirty="0" smtClean="0"/>
              <a:t>تابع العنصر الثاني :</a:t>
            </a:r>
            <a:r>
              <a:rPr lang="en-US" dirty="0" smtClean="0"/>
              <a:t>Text box </a:t>
            </a:r>
            <a:endParaRPr lang="en-US" dirty="0"/>
          </a:p>
        </p:txBody>
      </p:sp>
      <p:pic>
        <p:nvPicPr>
          <p:cNvPr id="5" name="Picture 3"/>
          <p:cNvPicPr>
            <a:picLocks noChangeAspect="1" noChangeArrowheads="1"/>
          </p:cNvPicPr>
          <p:nvPr/>
        </p:nvPicPr>
        <p:blipFill>
          <a:blip r:embed="rId2" cstate="print"/>
          <a:srcRect/>
          <a:stretch>
            <a:fillRect/>
          </a:stretch>
        </p:blipFill>
        <p:spPr bwMode="auto">
          <a:xfrm>
            <a:off x="2771800" y="1556792"/>
            <a:ext cx="3672408" cy="4824536"/>
          </a:xfrm>
          <a:prstGeom prst="rect">
            <a:avLst/>
          </a:prstGeom>
          <a:noFill/>
          <a:ln w="9525">
            <a:noFill/>
            <a:miter lim="800000"/>
            <a:headEnd/>
            <a:tailEnd/>
          </a:ln>
        </p:spPr>
      </p:pic>
      <p:sp>
        <p:nvSpPr>
          <p:cNvPr id="7" name="مربع نص 6"/>
          <p:cNvSpPr txBox="1"/>
          <p:nvPr/>
        </p:nvSpPr>
        <p:spPr>
          <a:xfrm>
            <a:off x="2843808" y="2348880"/>
            <a:ext cx="3456384" cy="369332"/>
          </a:xfrm>
          <a:prstGeom prst="rect">
            <a:avLst/>
          </a:prstGeom>
          <a:noFill/>
          <a:ln w="38100">
            <a:solidFill>
              <a:srgbClr val="FF0000"/>
            </a:solidFill>
          </a:ln>
        </p:spPr>
        <p:txBody>
          <a:bodyPr wrap="square" rtlCol="0">
            <a:spAutoFit/>
          </a:bodyPr>
          <a:lstStyle/>
          <a:p>
            <a:endParaRPr lang="en-US" dirty="0"/>
          </a:p>
        </p:txBody>
      </p:sp>
      <p:cxnSp>
        <p:nvCxnSpPr>
          <p:cNvPr id="8" name="رابط كسهم مستقيم 7"/>
          <p:cNvCxnSpPr/>
          <p:nvPr/>
        </p:nvCxnSpPr>
        <p:spPr>
          <a:xfrm>
            <a:off x="2339752" y="2492896"/>
            <a:ext cx="504056" cy="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9" name="مربع نص 8"/>
          <p:cNvSpPr txBox="1"/>
          <p:nvPr/>
        </p:nvSpPr>
        <p:spPr>
          <a:xfrm>
            <a:off x="72008" y="474925"/>
            <a:ext cx="2267744" cy="3170099"/>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ar-SA" sz="2000" dirty="0" smtClean="0"/>
              <a:t>ندخل هنا اسم لحقل الكتابات ويستخدم هذا الاسم في:</a:t>
            </a:r>
          </a:p>
          <a:p>
            <a:r>
              <a:rPr lang="ar-SA" sz="2000" dirty="0" smtClean="0"/>
              <a:t>1- الكود المستخدم للتأكد من صحة بيانات الحقل. </a:t>
            </a:r>
          </a:p>
          <a:p>
            <a:r>
              <a:rPr lang="ar-SA" sz="2000" dirty="0" smtClean="0"/>
              <a:t>2- كما يستخدم عند إرسال نموذج البيانات.</a:t>
            </a:r>
          </a:p>
          <a:p>
            <a:r>
              <a:rPr lang="ar-SA" sz="2000" dirty="0" smtClean="0"/>
              <a:t>3- يجب إعطاء اسم مميز للحقل لم يستخدم من قبل في نفس نموذج البيانات.</a:t>
            </a:r>
            <a:endParaRPr lang="en-US" sz="2000" dirty="0"/>
          </a:p>
        </p:txBody>
      </p:sp>
      <p:sp>
        <p:nvSpPr>
          <p:cNvPr id="10" name="مربع نص 9"/>
          <p:cNvSpPr txBox="1"/>
          <p:nvPr/>
        </p:nvSpPr>
        <p:spPr>
          <a:xfrm>
            <a:off x="6732240" y="1916832"/>
            <a:ext cx="2232248" cy="1631216"/>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ar-SA" sz="2000" dirty="0" smtClean="0"/>
              <a:t>تستخدم هذه الخانة لتحديد القيمة الافتراضية التي ستظهر في حقل الكتابات عند بداية تحميل نموذج البيانات في المتصفح.</a:t>
            </a:r>
            <a:endParaRPr lang="en-US" sz="2000" dirty="0"/>
          </a:p>
        </p:txBody>
      </p:sp>
      <p:sp>
        <p:nvSpPr>
          <p:cNvPr id="11" name="مربع نص 10"/>
          <p:cNvSpPr txBox="1"/>
          <p:nvPr/>
        </p:nvSpPr>
        <p:spPr>
          <a:xfrm>
            <a:off x="107504" y="3729226"/>
            <a:ext cx="2232248" cy="707886"/>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ar-SA" sz="2000" dirty="0" smtClean="0"/>
              <a:t>تستخدم هذه الخانة لتحديد عرض حقل الكتابات</a:t>
            </a:r>
            <a:endParaRPr lang="en-US" sz="2000" dirty="0"/>
          </a:p>
        </p:txBody>
      </p:sp>
      <p:sp>
        <p:nvSpPr>
          <p:cNvPr id="12" name="مربع نص 11"/>
          <p:cNvSpPr txBox="1"/>
          <p:nvPr/>
        </p:nvSpPr>
        <p:spPr>
          <a:xfrm>
            <a:off x="2843808" y="2852936"/>
            <a:ext cx="3456384" cy="646331"/>
          </a:xfrm>
          <a:prstGeom prst="rect">
            <a:avLst/>
          </a:prstGeom>
          <a:noFill/>
          <a:ln w="38100">
            <a:solidFill>
              <a:srgbClr val="FF0000"/>
            </a:solidFill>
          </a:ln>
        </p:spPr>
        <p:txBody>
          <a:bodyPr wrap="square" rtlCol="0">
            <a:spAutoFit/>
          </a:bodyPr>
          <a:lstStyle/>
          <a:p>
            <a:endParaRPr lang="ar-SA" dirty="0" smtClean="0"/>
          </a:p>
          <a:p>
            <a:endParaRPr lang="en-US" dirty="0"/>
          </a:p>
        </p:txBody>
      </p:sp>
      <p:cxnSp>
        <p:nvCxnSpPr>
          <p:cNvPr id="13" name="رابط كسهم مستقيم 12"/>
          <p:cNvCxnSpPr/>
          <p:nvPr/>
        </p:nvCxnSpPr>
        <p:spPr>
          <a:xfrm flipH="1">
            <a:off x="6300192" y="3212976"/>
            <a:ext cx="432048" cy="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5" name="رابط كسهم مستقيم 14"/>
          <p:cNvCxnSpPr/>
          <p:nvPr/>
        </p:nvCxnSpPr>
        <p:spPr>
          <a:xfrm>
            <a:off x="2339752" y="4005064"/>
            <a:ext cx="504056" cy="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6" name="مربع نص 15"/>
          <p:cNvSpPr txBox="1"/>
          <p:nvPr/>
        </p:nvSpPr>
        <p:spPr>
          <a:xfrm>
            <a:off x="2843808" y="3645025"/>
            <a:ext cx="1728192" cy="553998"/>
          </a:xfrm>
          <a:prstGeom prst="rect">
            <a:avLst/>
          </a:prstGeom>
          <a:noFill/>
          <a:ln w="38100">
            <a:solidFill>
              <a:srgbClr val="FF0000"/>
            </a:solidFill>
          </a:ln>
        </p:spPr>
        <p:txBody>
          <a:bodyPr wrap="square" rtlCol="0">
            <a:spAutoFit/>
          </a:bodyPr>
          <a:lstStyle/>
          <a:p>
            <a:endParaRPr lang="ar-SA" sz="1200" dirty="0" smtClean="0"/>
          </a:p>
          <a:p>
            <a:endParaRPr lang="en-US" dirty="0"/>
          </a:p>
        </p:txBody>
      </p:sp>
      <p:sp>
        <p:nvSpPr>
          <p:cNvPr id="17" name="مربع نص 16"/>
          <p:cNvSpPr txBox="1"/>
          <p:nvPr/>
        </p:nvSpPr>
        <p:spPr>
          <a:xfrm>
            <a:off x="4716016" y="3645024"/>
            <a:ext cx="1584176" cy="646331"/>
          </a:xfrm>
          <a:prstGeom prst="rect">
            <a:avLst/>
          </a:prstGeom>
          <a:noFill/>
          <a:ln w="38100">
            <a:solidFill>
              <a:srgbClr val="FF0000"/>
            </a:solidFill>
          </a:ln>
        </p:spPr>
        <p:txBody>
          <a:bodyPr wrap="square" rtlCol="0">
            <a:spAutoFit/>
          </a:bodyPr>
          <a:lstStyle/>
          <a:p>
            <a:endParaRPr lang="ar-SA" dirty="0" smtClean="0"/>
          </a:p>
          <a:p>
            <a:endParaRPr lang="en-US" dirty="0"/>
          </a:p>
        </p:txBody>
      </p:sp>
      <p:sp>
        <p:nvSpPr>
          <p:cNvPr id="18" name="مربع نص 17"/>
          <p:cNvSpPr txBox="1"/>
          <p:nvPr/>
        </p:nvSpPr>
        <p:spPr>
          <a:xfrm>
            <a:off x="6588224" y="3717032"/>
            <a:ext cx="2448272" cy="1015663"/>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ar-SA" sz="2000" dirty="0" smtClean="0"/>
              <a:t>تستخدم هذه الخانة لإدخال ترتيب الانتقال إلى هذا الحقل باستخدام المفتاح </a:t>
            </a:r>
            <a:r>
              <a:rPr lang="en-US" sz="2000" dirty="0" smtClean="0"/>
              <a:t>tab</a:t>
            </a:r>
            <a:endParaRPr lang="en-US" sz="2000" dirty="0"/>
          </a:p>
        </p:txBody>
      </p:sp>
      <p:cxnSp>
        <p:nvCxnSpPr>
          <p:cNvPr id="19" name="رابط كسهم مستقيم 18"/>
          <p:cNvCxnSpPr/>
          <p:nvPr/>
        </p:nvCxnSpPr>
        <p:spPr>
          <a:xfrm flipH="1">
            <a:off x="6300192" y="4005064"/>
            <a:ext cx="288032" cy="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1" name="مربع نص 20"/>
          <p:cNvSpPr txBox="1"/>
          <p:nvPr/>
        </p:nvSpPr>
        <p:spPr>
          <a:xfrm>
            <a:off x="2843808" y="4365104"/>
            <a:ext cx="2304256" cy="369332"/>
          </a:xfrm>
          <a:prstGeom prst="rect">
            <a:avLst/>
          </a:prstGeom>
          <a:noFill/>
          <a:ln w="38100">
            <a:solidFill>
              <a:srgbClr val="FF0000"/>
            </a:solidFill>
          </a:ln>
        </p:spPr>
        <p:txBody>
          <a:bodyPr wrap="square" rtlCol="0">
            <a:spAutoFit/>
          </a:bodyPr>
          <a:lstStyle/>
          <a:p>
            <a:endParaRPr lang="en-US" dirty="0"/>
          </a:p>
        </p:txBody>
      </p:sp>
      <p:grpSp>
        <p:nvGrpSpPr>
          <p:cNvPr id="22" name="مجموعة 21"/>
          <p:cNvGrpSpPr/>
          <p:nvPr/>
        </p:nvGrpSpPr>
        <p:grpSpPr>
          <a:xfrm>
            <a:off x="1691680" y="4581128"/>
            <a:ext cx="1152128" cy="216024"/>
            <a:chOff x="1619672" y="5229200"/>
            <a:chExt cx="864096" cy="144016"/>
          </a:xfrm>
        </p:grpSpPr>
        <p:cxnSp>
          <p:nvCxnSpPr>
            <p:cNvPr id="23" name="رابط كسهم مستقيم 22"/>
            <p:cNvCxnSpPr/>
            <p:nvPr/>
          </p:nvCxnSpPr>
          <p:spPr>
            <a:xfrm>
              <a:off x="1619672" y="5229200"/>
              <a:ext cx="864096" cy="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4" name="رابط مستقيم 23"/>
            <p:cNvCxnSpPr/>
            <p:nvPr/>
          </p:nvCxnSpPr>
          <p:spPr>
            <a:xfrm>
              <a:off x="1619672" y="5229200"/>
              <a:ext cx="0" cy="144016"/>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25" name="مربع نص 24"/>
          <p:cNvSpPr txBox="1"/>
          <p:nvPr/>
        </p:nvSpPr>
        <p:spPr>
          <a:xfrm>
            <a:off x="107504" y="4797152"/>
            <a:ext cx="2232248" cy="707886"/>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ar-SA" sz="2000" dirty="0" smtClean="0"/>
              <a:t>لتحويل الحقل إلى حقل كلمة سر نختار </a:t>
            </a:r>
            <a:r>
              <a:rPr lang="en-US" sz="2000" dirty="0" smtClean="0"/>
              <a:t>yes</a:t>
            </a:r>
            <a:r>
              <a:rPr lang="ar-SA" sz="2000" dirty="0" smtClean="0"/>
              <a:t> هنا</a:t>
            </a:r>
            <a:endParaRPr lang="en-US" sz="2000" dirty="0"/>
          </a:p>
        </p:txBody>
      </p:sp>
      <p:sp>
        <p:nvSpPr>
          <p:cNvPr id="26" name="مربع نص 25"/>
          <p:cNvSpPr txBox="1"/>
          <p:nvPr/>
        </p:nvSpPr>
        <p:spPr>
          <a:xfrm>
            <a:off x="6588224" y="4941168"/>
            <a:ext cx="2448272" cy="707886"/>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ar-SA" sz="2000" dirty="0" smtClean="0"/>
              <a:t>تستخدم لتحديد اتجاه الكتابات داخل الحقل.</a:t>
            </a:r>
            <a:endParaRPr lang="en-US" sz="2000" dirty="0"/>
          </a:p>
        </p:txBody>
      </p:sp>
      <p:cxnSp>
        <p:nvCxnSpPr>
          <p:cNvPr id="27" name="رابط كسهم مستقيم 26"/>
          <p:cNvCxnSpPr/>
          <p:nvPr/>
        </p:nvCxnSpPr>
        <p:spPr>
          <a:xfrm flipH="1">
            <a:off x="6156176" y="5373216"/>
            <a:ext cx="432048" cy="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8" name="مربع نص 27"/>
          <p:cNvSpPr txBox="1"/>
          <p:nvPr/>
        </p:nvSpPr>
        <p:spPr>
          <a:xfrm>
            <a:off x="2843808" y="4869160"/>
            <a:ext cx="3312368" cy="646331"/>
          </a:xfrm>
          <a:prstGeom prst="rect">
            <a:avLst/>
          </a:prstGeom>
          <a:noFill/>
          <a:ln w="38100">
            <a:solidFill>
              <a:srgbClr val="FF0000"/>
            </a:solidFill>
          </a:ln>
        </p:spPr>
        <p:txBody>
          <a:bodyPr wrap="square" rtlCol="0">
            <a:spAutoFit/>
          </a:bodyPr>
          <a:lstStyle/>
          <a:p>
            <a:endParaRPr lang="ar-SA" dirty="0" smtClean="0"/>
          </a:p>
          <a:p>
            <a:endParaRPr lang="en-US" dirty="0"/>
          </a:p>
        </p:txBody>
      </p:sp>
      <p:sp>
        <p:nvSpPr>
          <p:cNvPr id="29" name="مربع نص 28"/>
          <p:cNvSpPr txBox="1"/>
          <p:nvPr/>
        </p:nvSpPr>
        <p:spPr>
          <a:xfrm>
            <a:off x="107504" y="5661248"/>
            <a:ext cx="2232248" cy="1015663"/>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ar-SA" sz="2000" dirty="0" smtClean="0"/>
              <a:t>للوصول إلى الخواص المتقدمة للحقل نضغط على المفتاح </a:t>
            </a:r>
            <a:r>
              <a:rPr lang="en-US" sz="2000" dirty="0" smtClean="0"/>
              <a:t>validate</a:t>
            </a:r>
            <a:endParaRPr lang="en-US" sz="2000" dirty="0"/>
          </a:p>
        </p:txBody>
      </p:sp>
      <p:grpSp>
        <p:nvGrpSpPr>
          <p:cNvPr id="30" name="مجموعة 29"/>
          <p:cNvGrpSpPr/>
          <p:nvPr/>
        </p:nvGrpSpPr>
        <p:grpSpPr>
          <a:xfrm rot="16200000" flipV="1">
            <a:off x="3005826" y="5391218"/>
            <a:ext cx="396044" cy="1728192"/>
            <a:chOff x="1619672" y="5229200"/>
            <a:chExt cx="864096" cy="144016"/>
          </a:xfrm>
        </p:grpSpPr>
        <p:cxnSp>
          <p:nvCxnSpPr>
            <p:cNvPr id="31" name="رابط كسهم مستقيم 30"/>
            <p:cNvCxnSpPr/>
            <p:nvPr/>
          </p:nvCxnSpPr>
          <p:spPr>
            <a:xfrm>
              <a:off x="1619672" y="5229200"/>
              <a:ext cx="864096" cy="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2" name="رابط مستقيم 31"/>
            <p:cNvCxnSpPr/>
            <p:nvPr/>
          </p:nvCxnSpPr>
          <p:spPr>
            <a:xfrm>
              <a:off x="1619672" y="5229200"/>
              <a:ext cx="0" cy="144016"/>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33" name="مربع نص 32"/>
          <p:cNvSpPr txBox="1"/>
          <p:nvPr/>
        </p:nvSpPr>
        <p:spPr>
          <a:xfrm>
            <a:off x="3707904" y="5651956"/>
            <a:ext cx="720080" cy="369332"/>
          </a:xfrm>
          <a:prstGeom prst="rect">
            <a:avLst/>
          </a:prstGeom>
          <a:noFill/>
          <a:ln w="38100">
            <a:solidFill>
              <a:srgbClr val="FF0000"/>
            </a:solidFill>
          </a:ln>
        </p:spPr>
        <p:txBody>
          <a:bodyPr wrap="square" rtlCol="0">
            <a:spAutoFit/>
          </a:bodyPr>
          <a:lstStyle/>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dissolv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dissolve">
                                      <p:cBhvr>
                                        <p:cTn id="17" dur="500"/>
                                        <p:tgtEl>
                                          <p:spTgt spid="9"/>
                                        </p:tgtEl>
                                      </p:cBhvr>
                                    </p:animEffect>
                                  </p:childTnLst>
                                </p:cTn>
                              </p:par>
                              <p:par>
                                <p:cTn id="18" presetID="9" presetClass="entr" presetSubtype="0" fill="hold"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dissolve">
                                      <p:cBhvr>
                                        <p:cTn id="20" dur="500"/>
                                        <p:tgtEl>
                                          <p:spTgt spid="8"/>
                                        </p:tgtEl>
                                      </p:cBhvr>
                                    </p:animEffect>
                                  </p:childTnLst>
                                </p:cTn>
                              </p:par>
                              <p:par>
                                <p:cTn id="21" presetID="9" presetClass="entr" presetSubtype="0"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dissolve">
                                      <p:cBhvr>
                                        <p:cTn id="23" dur="500"/>
                                        <p:tgtEl>
                                          <p:spTgt spid="7"/>
                                        </p:tgtEl>
                                      </p:cBhvr>
                                    </p:animEffect>
                                  </p:childTnLst>
                                </p:cTn>
                              </p:par>
                            </p:childTnLst>
                          </p:cTn>
                        </p:par>
                      </p:childTnLst>
                    </p:cTn>
                  </p:par>
                  <p:par>
                    <p:cTn id="24" fill="hold">
                      <p:stCondLst>
                        <p:cond delay="indefinite"/>
                      </p:stCondLst>
                      <p:childTnLst>
                        <p:par>
                          <p:cTn id="25" fill="hold">
                            <p:stCondLst>
                              <p:cond delay="0"/>
                            </p:stCondLst>
                            <p:childTnLst>
                              <p:par>
                                <p:cTn id="26" presetID="9" presetClass="entr" presetSubtype="0" fill="hold" grpId="0" nodeType="click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dissolve">
                                      <p:cBhvr>
                                        <p:cTn id="28" dur="500"/>
                                        <p:tgtEl>
                                          <p:spTgt spid="12"/>
                                        </p:tgtEl>
                                      </p:cBhvr>
                                    </p:animEffect>
                                  </p:childTnLst>
                                </p:cTn>
                              </p:par>
                              <p:par>
                                <p:cTn id="29" presetID="9" presetClass="entr" presetSubtype="0" fill="hold" nodeType="with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dissolve">
                                      <p:cBhvr>
                                        <p:cTn id="31" dur="500"/>
                                        <p:tgtEl>
                                          <p:spTgt spid="13"/>
                                        </p:tgtEl>
                                      </p:cBhvr>
                                    </p:animEffect>
                                  </p:childTnLst>
                                </p:cTn>
                              </p:par>
                              <p:par>
                                <p:cTn id="32" presetID="9" presetClass="entr" presetSubtype="0" fill="hold" grpId="0" nodeType="with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dissolve">
                                      <p:cBhvr>
                                        <p:cTn id="34" dur="500"/>
                                        <p:tgtEl>
                                          <p:spTgt spid="10"/>
                                        </p:tgtEl>
                                      </p:cBhvr>
                                    </p:animEffect>
                                  </p:childTnLst>
                                </p:cTn>
                              </p:par>
                            </p:childTnLst>
                          </p:cTn>
                        </p:par>
                      </p:childTnLst>
                    </p:cTn>
                  </p:par>
                  <p:par>
                    <p:cTn id="35" fill="hold">
                      <p:stCondLst>
                        <p:cond delay="indefinite"/>
                      </p:stCondLst>
                      <p:childTnLst>
                        <p:par>
                          <p:cTn id="36" fill="hold">
                            <p:stCondLst>
                              <p:cond delay="0"/>
                            </p:stCondLst>
                            <p:childTnLst>
                              <p:par>
                                <p:cTn id="37" presetID="9" presetClass="entr" presetSubtype="0" fill="hold" grpId="0" nodeType="click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dissolve">
                                      <p:cBhvr>
                                        <p:cTn id="39" dur="500"/>
                                        <p:tgtEl>
                                          <p:spTgt spid="11"/>
                                        </p:tgtEl>
                                      </p:cBhvr>
                                    </p:animEffect>
                                  </p:childTnLst>
                                </p:cTn>
                              </p:par>
                              <p:par>
                                <p:cTn id="40" presetID="9" presetClass="entr" presetSubtype="0" fill="hold" nodeType="with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dissolve">
                                      <p:cBhvr>
                                        <p:cTn id="42" dur="500"/>
                                        <p:tgtEl>
                                          <p:spTgt spid="15"/>
                                        </p:tgtEl>
                                      </p:cBhvr>
                                    </p:animEffect>
                                  </p:childTnLst>
                                </p:cTn>
                              </p:par>
                              <p:par>
                                <p:cTn id="43" presetID="9" presetClass="entr" presetSubtype="0" fill="hold" grpId="0" nodeType="with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dissolve">
                                      <p:cBhvr>
                                        <p:cTn id="45" dur="500"/>
                                        <p:tgtEl>
                                          <p:spTgt spid="16"/>
                                        </p:tgtEl>
                                      </p:cBhvr>
                                    </p:animEffect>
                                  </p:childTnLst>
                                </p:cTn>
                              </p:par>
                            </p:childTnLst>
                          </p:cTn>
                        </p:par>
                      </p:childTnLst>
                    </p:cTn>
                  </p:par>
                  <p:par>
                    <p:cTn id="46" fill="hold">
                      <p:stCondLst>
                        <p:cond delay="indefinite"/>
                      </p:stCondLst>
                      <p:childTnLst>
                        <p:par>
                          <p:cTn id="47" fill="hold">
                            <p:stCondLst>
                              <p:cond delay="0"/>
                            </p:stCondLst>
                            <p:childTnLst>
                              <p:par>
                                <p:cTn id="48" presetID="9" presetClass="entr" presetSubtype="0" fill="hold" grpId="0" nodeType="clickEffect">
                                  <p:stCondLst>
                                    <p:cond delay="0"/>
                                  </p:stCondLst>
                                  <p:childTnLst>
                                    <p:set>
                                      <p:cBhvr>
                                        <p:cTn id="49" dur="1" fill="hold">
                                          <p:stCondLst>
                                            <p:cond delay="0"/>
                                          </p:stCondLst>
                                        </p:cTn>
                                        <p:tgtEl>
                                          <p:spTgt spid="17"/>
                                        </p:tgtEl>
                                        <p:attrNameLst>
                                          <p:attrName>style.visibility</p:attrName>
                                        </p:attrNameLst>
                                      </p:cBhvr>
                                      <p:to>
                                        <p:strVal val="visible"/>
                                      </p:to>
                                    </p:set>
                                    <p:animEffect transition="in" filter="dissolve">
                                      <p:cBhvr>
                                        <p:cTn id="50" dur="500"/>
                                        <p:tgtEl>
                                          <p:spTgt spid="17"/>
                                        </p:tgtEl>
                                      </p:cBhvr>
                                    </p:animEffect>
                                  </p:childTnLst>
                                </p:cTn>
                              </p:par>
                              <p:par>
                                <p:cTn id="51" presetID="9" presetClass="entr" presetSubtype="0" fill="hold" nodeType="withEffect">
                                  <p:stCondLst>
                                    <p:cond delay="0"/>
                                  </p:stCondLst>
                                  <p:childTnLst>
                                    <p:set>
                                      <p:cBhvr>
                                        <p:cTn id="52" dur="1" fill="hold">
                                          <p:stCondLst>
                                            <p:cond delay="0"/>
                                          </p:stCondLst>
                                        </p:cTn>
                                        <p:tgtEl>
                                          <p:spTgt spid="19"/>
                                        </p:tgtEl>
                                        <p:attrNameLst>
                                          <p:attrName>style.visibility</p:attrName>
                                        </p:attrNameLst>
                                      </p:cBhvr>
                                      <p:to>
                                        <p:strVal val="visible"/>
                                      </p:to>
                                    </p:set>
                                    <p:animEffect transition="in" filter="dissolve">
                                      <p:cBhvr>
                                        <p:cTn id="53" dur="500"/>
                                        <p:tgtEl>
                                          <p:spTgt spid="19"/>
                                        </p:tgtEl>
                                      </p:cBhvr>
                                    </p:animEffect>
                                  </p:childTnLst>
                                </p:cTn>
                              </p:par>
                              <p:par>
                                <p:cTn id="54" presetID="9" presetClass="entr" presetSubtype="0" fill="hold" grpId="0" nodeType="withEffect">
                                  <p:stCondLst>
                                    <p:cond delay="0"/>
                                  </p:stCondLst>
                                  <p:childTnLst>
                                    <p:set>
                                      <p:cBhvr>
                                        <p:cTn id="55" dur="1" fill="hold">
                                          <p:stCondLst>
                                            <p:cond delay="0"/>
                                          </p:stCondLst>
                                        </p:cTn>
                                        <p:tgtEl>
                                          <p:spTgt spid="18"/>
                                        </p:tgtEl>
                                        <p:attrNameLst>
                                          <p:attrName>style.visibility</p:attrName>
                                        </p:attrNameLst>
                                      </p:cBhvr>
                                      <p:to>
                                        <p:strVal val="visible"/>
                                      </p:to>
                                    </p:set>
                                    <p:animEffect transition="in" filter="dissolve">
                                      <p:cBhvr>
                                        <p:cTn id="56" dur="500"/>
                                        <p:tgtEl>
                                          <p:spTgt spid="18"/>
                                        </p:tgtEl>
                                      </p:cBhvr>
                                    </p:animEffect>
                                  </p:childTnLst>
                                </p:cTn>
                              </p:par>
                            </p:childTnLst>
                          </p:cTn>
                        </p:par>
                      </p:childTnLst>
                    </p:cTn>
                  </p:par>
                  <p:par>
                    <p:cTn id="57" fill="hold">
                      <p:stCondLst>
                        <p:cond delay="indefinite"/>
                      </p:stCondLst>
                      <p:childTnLst>
                        <p:par>
                          <p:cTn id="58" fill="hold">
                            <p:stCondLst>
                              <p:cond delay="0"/>
                            </p:stCondLst>
                            <p:childTnLst>
                              <p:par>
                                <p:cTn id="59" presetID="9" presetClass="entr" presetSubtype="0" fill="hold" grpId="0" nodeType="clickEffect">
                                  <p:stCondLst>
                                    <p:cond delay="0"/>
                                  </p:stCondLst>
                                  <p:childTnLst>
                                    <p:set>
                                      <p:cBhvr>
                                        <p:cTn id="60" dur="1" fill="hold">
                                          <p:stCondLst>
                                            <p:cond delay="0"/>
                                          </p:stCondLst>
                                        </p:cTn>
                                        <p:tgtEl>
                                          <p:spTgt spid="25"/>
                                        </p:tgtEl>
                                        <p:attrNameLst>
                                          <p:attrName>style.visibility</p:attrName>
                                        </p:attrNameLst>
                                      </p:cBhvr>
                                      <p:to>
                                        <p:strVal val="visible"/>
                                      </p:to>
                                    </p:set>
                                    <p:animEffect transition="in" filter="dissolve">
                                      <p:cBhvr>
                                        <p:cTn id="61" dur="500"/>
                                        <p:tgtEl>
                                          <p:spTgt spid="25"/>
                                        </p:tgtEl>
                                      </p:cBhvr>
                                    </p:animEffect>
                                  </p:childTnLst>
                                </p:cTn>
                              </p:par>
                              <p:par>
                                <p:cTn id="62" presetID="9" presetClass="entr" presetSubtype="0" fill="hold" nodeType="withEffect">
                                  <p:stCondLst>
                                    <p:cond delay="0"/>
                                  </p:stCondLst>
                                  <p:childTnLst>
                                    <p:set>
                                      <p:cBhvr>
                                        <p:cTn id="63" dur="1" fill="hold">
                                          <p:stCondLst>
                                            <p:cond delay="0"/>
                                          </p:stCondLst>
                                        </p:cTn>
                                        <p:tgtEl>
                                          <p:spTgt spid="22"/>
                                        </p:tgtEl>
                                        <p:attrNameLst>
                                          <p:attrName>style.visibility</p:attrName>
                                        </p:attrNameLst>
                                      </p:cBhvr>
                                      <p:to>
                                        <p:strVal val="visible"/>
                                      </p:to>
                                    </p:set>
                                    <p:animEffect transition="in" filter="dissolve">
                                      <p:cBhvr>
                                        <p:cTn id="64" dur="500"/>
                                        <p:tgtEl>
                                          <p:spTgt spid="22"/>
                                        </p:tgtEl>
                                      </p:cBhvr>
                                    </p:animEffect>
                                  </p:childTnLst>
                                </p:cTn>
                              </p:par>
                              <p:par>
                                <p:cTn id="65" presetID="9" presetClass="entr" presetSubtype="0" fill="hold" grpId="0" nodeType="with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dissolve">
                                      <p:cBhvr>
                                        <p:cTn id="67" dur="500"/>
                                        <p:tgtEl>
                                          <p:spTgt spid="21"/>
                                        </p:tgtEl>
                                      </p:cBhvr>
                                    </p:animEffect>
                                  </p:childTnLst>
                                </p:cTn>
                              </p:par>
                            </p:childTnLst>
                          </p:cTn>
                        </p:par>
                      </p:childTnLst>
                    </p:cTn>
                  </p:par>
                  <p:par>
                    <p:cTn id="68" fill="hold">
                      <p:stCondLst>
                        <p:cond delay="indefinite"/>
                      </p:stCondLst>
                      <p:childTnLst>
                        <p:par>
                          <p:cTn id="69" fill="hold">
                            <p:stCondLst>
                              <p:cond delay="0"/>
                            </p:stCondLst>
                            <p:childTnLst>
                              <p:par>
                                <p:cTn id="70" presetID="9" presetClass="entr" presetSubtype="0" fill="hold" grpId="0" nodeType="clickEffect">
                                  <p:stCondLst>
                                    <p:cond delay="0"/>
                                  </p:stCondLst>
                                  <p:childTnLst>
                                    <p:set>
                                      <p:cBhvr>
                                        <p:cTn id="71" dur="1" fill="hold">
                                          <p:stCondLst>
                                            <p:cond delay="0"/>
                                          </p:stCondLst>
                                        </p:cTn>
                                        <p:tgtEl>
                                          <p:spTgt spid="28"/>
                                        </p:tgtEl>
                                        <p:attrNameLst>
                                          <p:attrName>style.visibility</p:attrName>
                                        </p:attrNameLst>
                                      </p:cBhvr>
                                      <p:to>
                                        <p:strVal val="visible"/>
                                      </p:to>
                                    </p:set>
                                    <p:animEffect transition="in" filter="dissolve">
                                      <p:cBhvr>
                                        <p:cTn id="72" dur="500"/>
                                        <p:tgtEl>
                                          <p:spTgt spid="28"/>
                                        </p:tgtEl>
                                      </p:cBhvr>
                                    </p:animEffect>
                                  </p:childTnLst>
                                </p:cTn>
                              </p:par>
                              <p:par>
                                <p:cTn id="73" presetID="9" presetClass="entr" presetSubtype="0" fill="hold" nodeType="withEffect">
                                  <p:stCondLst>
                                    <p:cond delay="0"/>
                                  </p:stCondLst>
                                  <p:childTnLst>
                                    <p:set>
                                      <p:cBhvr>
                                        <p:cTn id="74" dur="1" fill="hold">
                                          <p:stCondLst>
                                            <p:cond delay="0"/>
                                          </p:stCondLst>
                                        </p:cTn>
                                        <p:tgtEl>
                                          <p:spTgt spid="27"/>
                                        </p:tgtEl>
                                        <p:attrNameLst>
                                          <p:attrName>style.visibility</p:attrName>
                                        </p:attrNameLst>
                                      </p:cBhvr>
                                      <p:to>
                                        <p:strVal val="visible"/>
                                      </p:to>
                                    </p:set>
                                    <p:animEffect transition="in" filter="dissolve">
                                      <p:cBhvr>
                                        <p:cTn id="75" dur="500"/>
                                        <p:tgtEl>
                                          <p:spTgt spid="27"/>
                                        </p:tgtEl>
                                      </p:cBhvr>
                                    </p:animEffect>
                                  </p:childTnLst>
                                </p:cTn>
                              </p:par>
                              <p:par>
                                <p:cTn id="76" presetID="9" presetClass="entr" presetSubtype="0" fill="hold" grpId="0" nodeType="withEffect">
                                  <p:stCondLst>
                                    <p:cond delay="0"/>
                                  </p:stCondLst>
                                  <p:childTnLst>
                                    <p:set>
                                      <p:cBhvr>
                                        <p:cTn id="77" dur="1" fill="hold">
                                          <p:stCondLst>
                                            <p:cond delay="0"/>
                                          </p:stCondLst>
                                        </p:cTn>
                                        <p:tgtEl>
                                          <p:spTgt spid="26"/>
                                        </p:tgtEl>
                                        <p:attrNameLst>
                                          <p:attrName>style.visibility</p:attrName>
                                        </p:attrNameLst>
                                      </p:cBhvr>
                                      <p:to>
                                        <p:strVal val="visible"/>
                                      </p:to>
                                    </p:set>
                                    <p:animEffect transition="in" filter="dissolve">
                                      <p:cBhvr>
                                        <p:cTn id="78" dur="500"/>
                                        <p:tgtEl>
                                          <p:spTgt spid="26"/>
                                        </p:tgtEl>
                                      </p:cBhvr>
                                    </p:animEffect>
                                  </p:childTnLst>
                                </p:cTn>
                              </p:par>
                            </p:childTnLst>
                          </p:cTn>
                        </p:par>
                      </p:childTnLst>
                    </p:cTn>
                  </p:par>
                  <p:par>
                    <p:cTn id="79" fill="hold">
                      <p:stCondLst>
                        <p:cond delay="indefinite"/>
                      </p:stCondLst>
                      <p:childTnLst>
                        <p:par>
                          <p:cTn id="80" fill="hold">
                            <p:stCondLst>
                              <p:cond delay="0"/>
                            </p:stCondLst>
                            <p:childTnLst>
                              <p:par>
                                <p:cTn id="81" presetID="9" presetClass="entr" presetSubtype="0" fill="hold" grpId="0" nodeType="clickEffect">
                                  <p:stCondLst>
                                    <p:cond delay="0"/>
                                  </p:stCondLst>
                                  <p:childTnLst>
                                    <p:set>
                                      <p:cBhvr>
                                        <p:cTn id="82" dur="1" fill="hold">
                                          <p:stCondLst>
                                            <p:cond delay="0"/>
                                          </p:stCondLst>
                                        </p:cTn>
                                        <p:tgtEl>
                                          <p:spTgt spid="29"/>
                                        </p:tgtEl>
                                        <p:attrNameLst>
                                          <p:attrName>style.visibility</p:attrName>
                                        </p:attrNameLst>
                                      </p:cBhvr>
                                      <p:to>
                                        <p:strVal val="visible"/>
                                      </p:to>
                                    </p:set>
                                    <p:animEffect transition="in" filter="dissolve">
                                      <p:cBhvr>
                                        <p:cTn id="83" dur="500"/>
                                        <p:tgtEl>
                                          <p:spTgt spid="29"/>
                                        </p:tgtEl>
                                      </p:cBhvr>
                                    </p:animEffect>
                                  </p:childTnLst>
                                </p:cTn>
                              </p:par>
                              <p:par>
                                <p:cTn id="84" presetID="9" presetClass="entr" presetSubtype="0" fill="hold" grpId="0" nodeType="withEffect">
                                  <p:stCondLst>
                                    <p:cond delay="0"/>
                                  </p:stCondLst>
                                  <p:childTnLst>
                                    <p:set>
                                      <p:cBhvr>
                                        <p:cTn id="85" dur="1" fill="hold">
                                          <p:stCondLst>
                                            <p:cond delay="0"/>
                                          </p:stCondLst>
                                        </p:cTn>
                                        <p:tgtEl>
                                          <p:spTgt spid="33"/>
                                        </p:tgtEl>
                                        <p:attrNameLst>
                                          <p:attrName>style.visibility</p:attrName>
                                        </p:attrNameLst>
                                      </p:cBhvr>
                                      <p:to>
                                        <p:strVal val="visible"/>
                                      </p:to>
                                    </p:set>
                                    <p:animEffect transition="in" filter="dissolve">
                                      <p:cBhvr>
                                        <p:cTn id="86" dur="500"/>
                                        <p:tgtEl>
                                          <p:spTgt spid="33"/>
                                        </p:tgtEl>
                                      </p:cBhvr>
                                    </p:animEffect>
                                  </p:childTnLst>
                                </p:cTn>
                              </p:par>
                              <p:par>
                                <p:cTn id="87" presetID="9" presetClass="entr" presetSubtype="0" fill="hold" nodeType="withEffect">
                                  <p:stCondLst>
                                    <p:cond delay="0"/>
                                  </p:stCondLst>
                                  <p:childTnLst>
                                    <p:set>
                                      <p:cBhvr>
                                        <p:cTn id="88" dur="1" fill="hold">
                                          <p:stCondLst>
                                            <p:cond delay="0"/>
                                          </p:stCondLst>
                                        </p:cTn>
                                        <p:tgtEl>
                                          <p:spTgt spid="30"/>
                                        </p:tgtEl>
                                        <p:attrNameLst>
                                          <p:attrName>style.visibility</p:attrName>
                                        </p:attrNameLst>
                                      </p:cBhvr>
                                      <p:to>
                                        <p:strVal val="visible"/>
                                      </p:to>
                                    </p:set>
                                    <p:animEffect transition="in" filter="dissolve">
                                      <p:cBhvr>
                                        <p:cTn id="89"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animBg="1"/>
      <p:bldP spid="9" grpId="0" animBg="1"/>
      <p:bldP spid="10" grpId="0" animBg="1"/>
      <p:bldP spid="11" grpId="0" animBg="1"/>
      <p:bldP spid="12" grpId="0" animBg="1"/>
      <p:bldP spid="16" grpId="0" animBg="1"/>
      <p:bldP spid="17" grpId="0" animBg="1"/>
      <p:bldP spid="18" grpId="0" animBg="1"/>
      <p:bldP spid="21" grpId="0" animBg="1"/>
      <p:bldP spid="25" grpId="0" animBg="1"/>
      <p:bldP spid="26" grpId="0" animBg="1"/>
      <p:bldP spid="28" grpId="0" animBg="1"/>
      <p:bldP spid="29" grpId="0" animBg="1"/>
      <p:bldP spid="33"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51520" y="1268760"/>
            <a:ext cx="8686800" cy="5161062"/>
          </a:xfrm>
        </p:spPr>
        <p:txBody>
          <a:bodyPr/>
          <a:lstStyle/>
          <a:p>
            <a:pPr algn="r" rtl="1"/>
            <a:r>
              <a:rPr lang="ar-SA" dirty="0" smtClean="0"/>
              <a:t>عند الضغط على المفتاح </a:t>
            </a:r>
            <a:r>
              <a:rPr lang="en-US" dirty="0" smtClean="0"/>
              <a:t>Validate</a:t>
            </a:r>
            <a:r>
              <a:rPr lang="ar-SA" dirty="0" smtClean="0"/>
              <a:t> يظهر المربع الحواري التالي</a:t>
            </a:r>
            <a:r>
              <a:rPr lang="en-US" dirty="0" smtClean="0"/>
              <a:t> </a:t>
            </a:r>
            <a:r>
              <a:rPr lang="ar-SA" dirty="0" smtClean="0"/>
              <a:t>والذي يمكن من خلاله تقييد البيانات التي يتم إدخالها في هذا الحقل :</a:t>
            </a:r>
            <a:endParaRPr lang="en-US" dirty="0"/>
          </a:p>
        </p:txBody>
      </p:sp>
      <p:sp>
        <p:nvSpPr>
          <p:cNvPr id="4" name="عنوان 1"/>
          <p:cNvSpPr>
            <a:spLocks noGrp="1"/>
          </p:cNvSpPr>
          <p:nvPr>
            <p:ph type="title"/>
          </p:nvPr>
        </p:nvSpPr>
        <p:spPr>
          <a:xfrm>
            <a:off x="457200" y="548680"/>
            <a:ext cx="8229600" cy="720080"/>
          </a:xfrm>
        </p:spPr>
        <p:txBody>
          <a:bodyPr/>
          <a:lstStyle/>
          <a:p>
            <a:pPr algn="r" rtl="1"/>
            <a:r>
              <a:rPr lang="ar-SA" dirty="0" smtClean="0"/>
              <a:t>تابع العنصر الثاني :</a:t>
            </a:r>
            <a:r>
              <a:rPr lang="en-US" dirty="0" smtClean="0"/>
              <a:t>Text box </a:t>
            </a:r>
            <a:endParaRPr lang="en-US" dirty="0"/>
          </a:p>
        </p:txBody>
      </p:sp>
      <p:pic>
        <p:nvPicPr>
          <p:cNvPr id="11266" name="Picture 2"/>
          <p:cNvPicPr>
            <a:picLocks noChangeAspect="1" noChangeArrowheads="1"/>
          </p:cNvPicPr>
          <p:nvPr/>
        </p:nvPicPr>
        <p:blipFill>
          <a:blip r:embed="rId2" cstate="print"/>
          <a:srcRect/>
          <a:stretch>
            <a:fillRect/>
          </a:stretch>
        </p:blipFill>
        <p:spPr bwMode="auto">
          <a:xfrm>
            <a:off x="2738214" y="2204864"/>
            <a:ext cx="4426074" cy="4608512"/>
          </a:xfrm>
          <a:prstGeom prst="rect">
            <a:avLst/>
          </a:prstGeom>
          <a:noFill/>
          <a:ln w="9525">
            <a:noFill/>
            <a:miter lim="800000"/>
            <a:headEnd/>
            <a:tailEnd/>
          </a:ln>
        </p:spPr>
      </p:pic>
      <p:sp>
        <p:nvSpPr>
          <p:cNvPr id="6" name="مربع نص 5"/>
          <p:cNvSpPr txBox="1"/>
          <p:nvPr/>
        </p:nvSpPr>
        <p:spPr>
          <a:xfrm>
            <a:off x="144016" y="2537609"/>
            <a:ext cx="1907704" cy="1015663"/>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ar-SA" sz="2000" dirty="0" smtClean="0"/>
              <a:t>يمكن من القائمة    </a:t>
            </a:r>
            <a:r>
              <a:rPr lang="en-US" sz="2000" dirty="0" smtClean="0"/>
              <a:t>Data type</a:t>
            </a:r>
            <a:r>
              <a:rPr lang="ar-SA" sz="2000" dirty="0" smtClean="0"/>
              <a:t> تحديد نوع البيانات للحقل</a:t>
            </a:r>
            <a:endParaRPr lang="en-US" sz="2000" dirty="0"/>
          </a:p>
        </p:txBody>
      </p:sp>
      <p:sp>
        <p:nvSpPr>
          <p:cNvPr id="7" name="مربع نص 6"/>
          <p:cNvSpPr txBox="1"/>
          <p:nvPr/>
        </p:nvSpPr>
        <p:spPr>
          <a:xfrm>
            <a:off x="2843808" y="2780928"/>
            <a:ext cx="3456384" cy="400110"/>
          </a:xfrm>
          <a:prstGeom prst="rect">
            <a:avLst/>
          </a:prstGeom>
          <a:noFill/>
          <a:ln w="38100">
            <a:solidFill>
              <a:srgbClr val="FF0000"/>
            </a:solidFill>
          </a:ln>
        </p:spPr>
        <p:txBody>
          <a:bodyPr wrap="square" rtlCol="0">
            <a:spAutoFit/>
          </a:bodyPr>
          <a:lstStyle/>
          <a:p>
            <a:endParaRPr lang="en-US" sz="2000" dirty="0"/>
          </a:p>
        </p:txBody>
      </p:sp>
      <p:cxnSp>
        <p:nvCxnSpPr>
          <p:cNvPr id="8" name="رابط كسهم مستقيم 7"/>
          <p:cNvCxnSpPr/>
          <p:nvPr/>
        </p:nvCxnSpPr>
        <p:spPr>
          <a:xfrm>
            <a:off x="2051720" y="3068960"/>
            <a:ext cx="792088" cy="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9" name="مربع نص 8"/>
          <p:cNvSpPr txBox="1"/>
          <p:nvPr/>
        </p:nvSpPr>
        <p:spPr>
          <a:xfrm>
            <a:off x="7164288" y="2708920"/>
            <a:ext cx="1872208" cy="1323439"/>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ar-SA" sz="2000" dirty="0" smtClean="0"/>
              <a:t>يتم تحديد التنسيق المستخدم للكتابات عند اختيار </a:t>
            </a:r>
            <a:r>
              <a:rPr lang="en-US" sz="2000" dirty="0" smtClean="0"/>
              <a:t>text</a:t>
            </a:r>
            <a:r>
              <a:rPr lang="ar-SA" sz="2000" dirty="0" smtClean="0"/>
              <a:t> من القائمة  </a:t>
            </a:r>
            <a:r>
              <a:rPr lang="en-US" sz="2000" dirty="0" smtClean="0"/>
              <a:t>data type</a:t>
            </a:r>
            <a:r>
              <a:rPr lang="ar-SA" sz="2000" dirty="0" smtClean="0"/>
              <a:t> </a:t>
            </a:r>
            <a:endParaRPr lang="en-US" sz="2000" dirty="0"/>
          </a:p>
        </p:txBody>
      </p:sp>
      <p:sp>
        <p:nvSpPr>
          <p:cNvPr id="10" name="مربع نص 9"/>
          <p:cNvSpPr txBox="1"/>
          <p:nvPr/>
        </p:nvSpPr>
        <p:spPr>
          <a:xfrm>
            <a:off x="2843808" y="3286725"/>
            <a:ext cx="3456384" cy="584775"/>
          </a:xfrm>
          <a:prstGeom prst="rect">
            <a:avLst/>
          </a:prstGeom>
          <a:noFill/>
          <a:ln w="38100">
            <a:solidFill>
              <a:srgbClr val="FF0000"/>
            </a:solidFill>
          </a:ln>
        </p:spPr>
        <p:txBody>
          <a:bodyPr wrap="square" rtlCol="0">
            <a:spAutoFit/>
          </a:bodyPr>
          <a:lstStyle/>
          <a:p>
            <a:endParaRPr lang="ar-SA" sz="1400" dirty="0" smtClean="0"/>
          </a:p>
          <a:p>
            <a:endParaRPr lang="en-US" dirty="0"/>
          </a:p>
        </p:txBody>
      </p:sp>
      <p:cxnSp>
        <p:nvCxnSpPr>
          <p:cNvPr id="11" name="رابط كسهم مستقيم 10"/>
          <p:cNvCxnSpPr/>
          <p:nvPr/>
        </p:nvCxnSpPr>
        <p:spPr>
          <a:xfrm flipH="1">
            <a:off x="6300192" y="3645024"/>
            <a:ext cx="864096" cy="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4" name="مربع نص 13"/>
          <p:cNvSpPr txBox="1"/>
          <p:nvPr/>
        </p:nvSpPr>
        <p:spPr>
          <a:xfrm>
            <a:off x="72008" y="3645024"/>
            <a:ext cx="2051720" cy="1631216"/>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ar-SA" sz="2000" dirty="0" smtClean="0"/>
              <a:t>يتم تحديد التنسيق  المستخدم مع الأرقام عند اختيار </a:t>
            </a:r>
            <a:r>
              <a:rPr lang="en-US" sz="2000" dirty="0" smtClean="0"/>
              <a:t>number </a:t>
            </a:r>
            <a:r>
              <a:rPr lang="ar-SA" sz="2000" dirty="0" smtClean="0"/>
              <a:t>أو</a:t>
            </a:r>
            <a:r>
              <a:rPr lang="en-US" sz="2000" dirty="0" smtClean="0"/>
              <a:t> integer </a:t>
            </a:r>
            <a:r>
              <a:rPr lang="ar-SA" sz="2000" dirty="0" smtClean="0"/>
              <a:t> من القائمة</a:t>
            </a:r>
            <a:r>
              <a:rPr lang="en-US" sz="2000" dirty="0" smtClean="0"/>
              <a:t>  Data type </a:t>
            </a:r>
            <a:endParaRPr lang="en-US" sz="2000" dirty="0"/>
          </a:p>
        </p:txBody>
      </p:sp>
      <p:cxnSp>
        <p:nvCxnSpPr>
          <p:cNvPr id="15" name="رابط كسهم مستقيم 14"/>
          <p:cNvCxnSpPr/>
          <p:nvPr/>
        </p:nvCxnSpPr>
        <p:spPr>
          <a:xfrm>
            <a:off x="2123728" y="4365104"/>
            <a:ext cx="756592" cy="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8" name="مربع نص 17"/>
          <p:cNvSpPr txBox="1"/>
          <p:nvPr/>
        </p:nvSpPr>
        <p:spPr>
          <a:xfrm>
            <a:off x="2843808" y="4005064"/>
            <a:ext cx="3456384" cy="692497"/>
          </a:xfrm>
          <a:prstGeom prst="rect">
            <a:avLst/>
          </a:prstGeom>
          <a:noFill/>
          <a:ln w="38100">
            <a:solidFill>
              <a:srgbClr val="FF0000"/>
            </a:solidFill>
          </a:ln>
        </p:spPr>
        <p:txBody>
          <a:bodyPr wrap="square" rtlCol="0">
            <a:spAutoFit/>
          </a:bodyPr>
          <a:lstStyle/>
          <a:p>
            <a:endParaRPr lang="ar-SA" dirty="0" smtClean="0"/>
          </a:p>
          <a:p>
            <a:endParaRPr lang="ar-SA" sz="1100" dirty="0" smtClean="0"/>
          </a:p>
          <a:p>
            <a:endParaRPr lang="en-US" sz="900" dirty="0"/>
          </a:p>
        </p:txBody>
      </p:sp>
      <p:sp>
        <p:nvSpPr>
          <p:cNvPr id="19" name="مربع نص 18"/>
          <p:cNvSpPr txBox="1"/>
          <p:nvPr/>
        </p:nvSpPr>
        <p:spPr>
          <a:xfrm>
            <a:off x="35496" y="5445224"/>
            <a:ext cx="2411760" cy="1323439"/>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ar-SA" sz="2000" dirty="0" smtClean="0"/>
              <a:t>يمكن جعل الحقل إجباري عند إدخال بيانات النموذج وذلك بوضع علامة صح بجانب الحقل </a:t>
            </a:r>
            <a:r>
              <a:rPr lang="en-US" sz="2000" dirty="0" smtClean="0"/>
              <a:t>required</a:t>
            </a:r>
            <a:endParaRPr lang="en-US" sz="2000" dirty="0"/>
          </a:p>
        </p:txBody>
      </p:sp>
      <p:grpSp>
        <p:nvGrpSpPr>
          <p:cNvPr id="26" name="مجموعة 25"/>
          <p:cNvGrpSpPr/>
          <p:nvPr/>
        </p:nvGrpSpPr>
        <p:grpSpPr>
          <a:xfrm>
            <a:off x="2267744" y="5085184"/>
            <a:ext cx="792088" cy="360040"/>
            <a:chOff x="1619672" y="5229200"/>
            <a:chExt cx="864096" cy="144016"/>
          </a:xfrm>
        </p:grpSpPr>
        <p:cxnSp>
          <p:nvCxnSpPr>
            <p:cNvPr id="27" name="رابط كسهم مستقيم 26"/>
            <p:cNvCxnSpPr/>
            <p:nvPr/>
          </p:nvCxnSpPr>
          <p:spPr>
            <a:xfrm>
              <a:off x="1619672" y="5229200"/>
              <a:ext cx="864096" cy="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8" name="رابط مستقيم 27"/>
            <p:cNvCxnSpPr/>
            <p:nvPr/>
          </p:nvCxnSpPr>
          <p:spPr>
            <a:xfrm>
              <a:off x="1619672" y="5229200"/>
              <a:ext cx="0" cy="144016"/>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dissolv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11266"/>
                                        </p:tgtEl>
                                        <p:attrNameLst>
                                          <p:attrName>style.visibility</p:attrName>
                                        </p:attrNameLst>
                                      </p:cBhvr>
                                      <p:to>
                                        <p:strVal val="visible"/>
                                      </p:to>
                                    </p:set>
                                    <p:animEffect transition="in" filter="dissolve">
                                      <p:cBhvr>
                                        <p:cTn id="17" dur="500"/>
                                        <p:tgtEl>
                                          <p:spTgt spid="11266"/>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dissolve">
                                      <p:cBhvr>
                                        <p:cTn id="22" dur="500"/>
                                        <p:tgtEl>
                                          <p:spTgt spid="6"/>
                                        </p:tgtEl>
                                      </p:cBhvr>
                                    </p:animEffect>
                                  </p:childTnLst>
                                </p:cTn>
                              </p:par>
                              <p:par>
                                <p:cTn id="23" presetID="9" presetClass="entr" presetSubtype="0" fill="hold" nodeType="with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dissolve">
                                      <p:cBhvr>
                                        <p:cTn id="25" dur="500"/>
                                        <p:tgtEl>
                                          <p:spTgt spid="8"/>
                                        </p:tgtEl>
                                      </p:cBhvr>
                                    </p:animEffect>
                                  </p:childTnLst>
                                </p:cTn>
                              </p:par>
                              <p:par>
                                <p:cTn id="26" presetID="9" presetClass="entr" presetSubtype="0" fill="hold" grpId="0" nodeType="with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dissolve">
                                      <p:cBhvr>
                                        <p:cTn id="28" dur="500"/>
                                        <p:tgtEl>
                                          <p:spTgt spid="7"/>
                                        </p:tgtEl>
                                      </p:cBhvr>
                                    </p:animEffect>
                                  </p:childTnLst>
                                </p:cTn>
                              </p:par>
                            </p:childTnLst>
                          </p:cTn>
                        </p:par>
                      </p:childTnLst>
                    </p:cTn>
                  </p:par>
                  <p:par>
                    <p:cTn id="29" fill="hold">
                      <p:stCondLst>
                        <p:cond delay="indefinite"/>
                      </p:stCondLst>
                      <p:childTnLst>
                        <p:par>
                          <p:cTn id="30" fill="hold">
                            <p:stCondLst>
                              <p:cond delay="0"/>
                            </p:stCondLst>
                            <p:childTnLst>
                              <p:par>
                                <p:cTn id="31" presetID="9" presetClass="entr" presetSubtype="0" fill="hold" grpId="0" nodeType="click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dissolve">
                                      <p:cBhvr>
                                        <p:cTn id="33" dur="500"/>
                                        <p:tgtEl>
                                          <p:spTgt spid="10"/>
                                        </p:tgtEl>
                                      </p:cBhvr>
                                    </p:animEffect>
                                  </p:childTnLst>
                                </p:cTn>
                              </p:par>
                              <p:par>
                                <p:cTn id="34" presetID="9" presetClass="entr" presetSubtype="0" fill="hold" nodeType="with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dissolve">
                                      <p:cBhvr>
                                        <p:cTn id="36" dur="500"/>
                                        <p:tgtEl>
                                          <p:spTgt spid="11"/>
                                        </p:tgtEl>
                                      </p:cBhvr>
                                    </p:animEffect>
                                  </p:childTnLst>
                                </p:cTn>
                              </p:par>
                              <p:par>
                                <p:cTn id="37" presetID="9" presetClass="entr" presetSubtype="0" fill="hold" grpId="0" nodeType="with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dissolve">
                                      <p:cBhvr>
                                        <p:cTn id="39" dur="500"/>
                                        <p:tgtEl>
                                          <p:spTgt spid="9"/>
                                        </p:tgtEl>
                                      </p:cBhvr>
                                    </p:animEffect>
                                  </p:childTnLst>
                                </p:cTn>
                              </p:par>
                            </p:childTnLst>
                          </p:cTn>
                        </p:par>
                      </p:childTnLst>
                    </p:cTn>
                  </p:par>
                  <p:par>
                    <p:cTn id="40" fill="hold">
                      <p:stCondLst>
                        <p:cond delay="indefinite"/>
                      </p:stCondLst>
                      <p:childTnLst>
                        <p:par>
                          <p:cTn id="41" fill="hold">
                            <p:stCondLst>
                              <p:cond delay="0"/>
                            </p:stCondLst>
                            <p:childTnLst>
                              <p:par>
                                <p:cTn id="42" presetID="9" presetClass="entr" presetSubtype="0" fill="hold" grpId="0" nodeType="click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dissolve">
                                      <p:cBhvr>
                                        <p:cTn id="44" dur="500"/>
                                        <p:tgtEl>
                                          <p:spTgt spid="14"/>
                                        </p:tgtEl>
                                      </p:cBhvr>
                                    </p:animEffect>
                                  </p:childTnLst>
                                </p:cTn>
                              </p:par>
                              <p:par>
                                <p:cTn id="45" presetID="9" presetClass="entr" presetSubtype="0" fill="hold" nodeType="with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dissolve">
                                      <p:cBhvr>
                                        <p:cTn id="47" dur="500"/>
                                        <p:tgtEl>
                                          <p:spTgt spid="15"/>
                                        </p:tgtEl>
                                      </p:cBhvr>
                                    </p:animEffect>
                                  </p:childTnLst>
                                </p:cTn>
                              </p:par>
                              <p:par>
                                <p:cTn id="48" presetID="9" presetClass="entr" presetSubtype="0" fill="hold" grpId="0" nodeType="withEffect">
                                  <p:stCondLst>
                                    <p:cond delay="0"/>
                                  </p:stCondLst>
                                  <p:childTnLst>
                                    <p:set>
                                      <p:cBhvr>
                                        <p:cTn id="49" dur="1" fill="hold">
                                          <p:stCondLst>
                                            <p:cond delay="0"/>
                                          </p:stCondLst>
                                        </p:cTn>
                                        <p:tgtEl>
                                          <p:spTgt spid="18"/>
                                        </p:tgtEl>
                                        <p:attrNameLst>
                                          <p:attrName>style.visibility</p:attrName>
                                        </p:attrNameLst>
                                      </p:cBhvr>
                                      <p:to>
                                        <p:strVal val="visible"/>
                                      </p:to>
                                    </p:set>
                                    <p:animEffect transition="in" filter="dissolve">
                                      <p:cBhvr>
                                        <p:cTn id="50" dur="500"/>
                                        <p:tgtEl>
                                          <p:spTgt spid="18"/>
                                        </p:tgtEl>
                                      </p:cBhvr>
                                    </p:animEffect>
                                  </p:childTnLst>
                                </p:cTn>
                              </p:par>
                            </p:childTnLst>
                          </p:cTn>
                        </p:par>
                      </p:childTnLst>
                    </p:cTn>
                  </p:par>
                  <p:par>
                    <p:cTn id="51" fill="hold">
                      <p:stCondLst>
                        <p:cond delay="indefinite"/>
                      </p:stCondLst>
                      <p:childTnLst>
                        <p:par>
                          <p:cTn id="52" fill="hold">
                            <p:stCondLst>
                              <p:cond delay="0"/>
                            </p:stCondLst>
                            <p:childTnLst>
                              <p:par>
                                <p:cTn id="53" presetID="9" presetClass="entr" presetSubtype="0" fill="hold" grpId="0" nodeType="clickEffect">
                                  <p:stCondLst>
                                    <p:cond delay="0"/>
                                  </p:stCondLst>
                                  <p:childTnLst>
                                    <p:set>
                                      <p:cBhvr>
                                        <p:cTn id="54" dur="1" fill="hold">
                                          <p:stCondLst>
                                            <p:cond delay="0"/>
                                          </p:stCondLst>
                                        </p:cTn>
                                        <p:tgtEl>
                                          <p:spTgt spid="19"/>
                                        </p:tgtEl>
                                        <p:attrNameLst>
                                          <p:attrName>style.visibility</p:attrName>
                                        </p:attrNameLst>
                                      </p:cBhvr>
                                      <p:to>
                                        <p:strVal val="visible"/>
                                      </p:to>
                                    </p:set>
                                    <p:animEffect transition="in" filter="dissolve">
                                      <p:cBhvr>
                                        <p:cTn id="55" dur="500"/>
                                        <p:tgtEl>
                                          <p:spTgt spid="19"/>
                                        </p:tgtEl>
                                      </p:cBhvr>
                                    </p:animEffect>
                                  </p:childTnLst>
                                </p:cTn>
                              </p:par>
                              <p:par>
                                <p:cTn id="56" presetID="9" presetClass="entr" presetSubtype="0" fill="hold" nodeType="withEffect">
                                  <p:stCondLst>
                                    <p:cond delay="0"/>
                                  </p:stCondLst>
                                  <p:childTnLst>
                                    <p:set>
                                      <p:cBhvr>
                                        <p:cTn id="57" dur="1" fill="hold">
                                          <p:stCondLst>
                                            <p:cond delay="0"/>
                                          </p:stCondLst>
                                        </p:cTn>
                                        <p:tgtEl>
                                          <p:spTgt spid="26"/>
                                        </p:tgtEl>
                                        <p:attrNameLst>
                                          <p:attrName>style.visibility</p:attrName>
                                        </p:attrNameLst>
                                      </p:cBhvr>
                                      <p:to>
                                        <p:strVal val="visible"/>
                                      </p:to>
                                    </p:set>
                                    <p:animEffect transition="in" filter="dissolve">
                                      <p:cBhvr>
                                        <p:cTn id="58"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animBg="1"/>
      <p:bldP spid="7" grpId="0" animBg="1"/>
      <p:bldP spid="9" grpId="0" animBg="1"/>
      <p:bldP spid="10" grpId="0" animBg="1"/>
      <p:bldP spid="14" grpId="0" animBg="1"/>
      <p:bldP spid="18" grpId="0" animBg="1"/>
      <p:bldP spid="19"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a:spLocks noGrp="1"/>
          </p:cNvSpPr>
          <p:nvPr>
            <p:ph type="title"/>
          </p:nvPr>
        </p:nvSpPr>
        <p:spPr>
          <a:xfrm>
            <a:off x="457200" y="548680"/>
            <a:ext cx="8229600" cy="720080"/>
          </a:xfrm>
        </p:spPr>
        <p:txBody>
          <a:bodyPr/>
          <a:lstStyle/>
          <a:p>
            <a:pPr algn="r" rtl="1"/>
            <a:r>
              <a:rPr lang="ar-SA" dirty="0" smtClean="0"/>
              <a:t>تابع العنصر الثاني :</a:t>
            </a:r>
            <a:r>
              <a:rPr lang="en-US" dirty="0" smtClean="0"/>
              <a:t>Text box </a:t>
            </a:r>
            <a:endParaRPr lang="en-US" dirty="0"/>
          </a:p>
        </p:txBody>
      </p:sp>
      <p:pic>
        <p:nvPicPr>
          <p:cNvPr id="5" name="Picture 2"/>
          <p:cNvPicPr>
            <a:picLocks noChangeAspect="1" noChangeArrowheads="1"/>
          </p:cNvPicPr>
          <p:nvPr/>
        </p:nvPicPr>
        <p:blipFill>
          <a:blip r:embed="rId2" cstate="print"/>
          <a:srcRect/>
          <a:stretch>
            <a:fillRect/>
          </a:stretch>
        </p:blipFill>
        <p:spPr bwMode="auto">
          <a:xfrm>
            <a:off x="2882230" y="1268760"/>
            <a:ext cx="4426074" cy="5544616"/>
          </a:xfrm>
          <a:prstGeom prst="rect">
            <a:avLst/>
          </a:prstGeom>
          <a:noFill/>
          <a:ln w="9525">
            <a:noFill/>
            <a:miter lim="800000"/>
            <a:headEnd/>
            <a:tailEnd/>
          </a:ln>
        </p:spPr>
      </p:pic>
      <p:sp>
        <p:nvSpPr>
          <p:cNvPr id="6" name="مربع نص 5"/>
          <p:cNvSpPr txBox="1"/>
          <p:nvPr/>
        </p:nvSpPr>
        <p:spPr>
          <a:xfrm>
            <a:off x="3923928" y="4509120"/>
            <a:ext cx="1440160" cy="400110"/>
          </a:xfrm>
          <a:prstGeom prst="rect">
            <a:avLst/>
          </a:prstGeom>
          <a:noFill/>
          <a:ln w="38100">
            <a:solidFill>
              <a:srgbClr val="FF0000"/>
            </a:solidFill>
          </a:ln>
        </p:spPr>
        <p:txBody>
          <a:bodyPr wrap="square" rtlCol="0">
            <a:spAutoFit/>
          </a:bodyPr>
          <a:lstStyle/>
          <a:p>
            <a:endParaRPr lang="en-US" sz="2000" dirty="0"/>
          </a:p>
        </p:txBody>
      </p:sp>
      <p:grpSp>
        <p:nvGrpSpPr>
          <p:cNvPr id="7" name="مجموعة 6"/>
          <p:cNvGrpSpPr/>
          <p:nvPr/>
        </p:nvGrpSpPr>
        <p:grpSpPr>
          <a:xfrm rot="16200000" flipH="1" flipV="1">
            <a:off x="2591780" y="2312877"/>
            <a:ext cx="2160240" cy="2232248"/>
            <a:chOff x="1619672" y="5229200"/>
            <a:chExt cx="864096" cy="144016"/>
          </a:xfrm>
        </p:grpSpPr>
        <p:cxnSp>
          <p:nvCxnSpPr>
            <p:cNvPr id="8" name="رابط كسهم مستقيم 7"/>
            <p:cNvCxnSpPr/>
            <p:nvPr/>
          </p:nvCxnSpPr>
          <p:spPr>
            <a:xfrm>
              <a:off x="1619672" y="5229200"/>
              <a:ext cx="864096" cy="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9" name="رابط مستقيم 8"/>
            <p:cNvCxnSpPr/>
            <p:nvPr/>
          </p:nvCxnSpPr>
          <p:spPr>
            <a:xfrm>
              <a:off x="1619672" y="5229200"/>
              <a:ext cx="0" cy="144016"/>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10" name="مربع نص 9"/>
          <p:cNvSpPr txBox="1"/>
          <p:nvPr/>
        </p:nvSpPr>
        <p:spPr>
          <a:xfrm>
            <a:off x="5508104" y="4509120"/>
            <a:ext cx="1584176" cy="400110"/>
          </a:xfrm>
          <a:prstGeom prst="rect">
            <a:avLst/>
          </a:prstGeom>
          <a:noFill/>
          <a:ln w="38100">
            <a:solidFill>
              <a:srgbClr val="FF0000"/>
            </a:solidFill>
          </a:ln>
        </p:spPr>
        <p:txBody>
          <a:bodyPr wrap="square" rtlCol="0">
            <a:spAutoFit/>
          </a:bodyPr>
          <a:lstStyle/>
          <a:p>
            <a:endParaRPr lang="en-US" sz="2000" dirty="0"/>
          </a:p>
        </p:txBody>
      </p:sp>
      <p:sp>
        <p:nvSpPr>
          <p:cNvPr id="13" name="مربع نص 12"/>
          <p:cNvSpPr txBox="1"/>
          <p:nvPr/>
        </p:nvSpPr>
        <p:spPr>
          <a:xfrm>
            <a:off x="540568" y="1844824"/>
            <a:ext cx="2015208" cy="1015663"/>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ar-SA" sz="2000" dirty="0" smtClean="0"/>
              <a:t>هنا يتم إدخال أقل عدد من الأحرف يمكن إدخاله في هذا الحقل</a:t>
            </a:r>
            <a:endParaRPr lang="en-US" sz="2000" dirty="0"/>
          </a:p>
        </p:txBody>
      </p:sp>
      <p:sp>
        <p:nvSpPr>
          <p:cNvPr id="14" name="مربع نص 13"/>
          <p:cNvSpPr txBox="1"/>
          <p:nvPr/>
        </p:nvSpPr>
        <p:spPr>
          <a:xfrm>
            <a:off x="7596336" y="3501008"/>
            <a:ext cx="1439144" cy="1631216"/>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ar-SA" sz="2000" dirty="0" smtClean="0"/>
              <a:t>هنا يتم إدخال أكبر عدد من الأحرف يمكن إدخاله في هذا الحقل</a:t>
            </a:r>
            <a:endParaRPr lang="en-US" sz="2000" dirty="0"/>
          </a:p>
        </p:txBody>
      </p:sp>
      <p:grpSp>
        <p:nvGrpSpPr>
          <p:cNvPr id="15" name="مجموعة 14"/>
          <p:cNvGrpSpPr/>
          <p:nvPr/>
        </p:nvGrpSpPr>
        <p:grpSpPr>
          <a:xfrm rot="16200000" flipH="1">
            <a:off x="6844444" y="3757229"/>
            <a:ext cx="432048" cy="1071736"/>
            <a:chOff x="1619672" y="5229200"/>
            <a:chExt cx="864096" cy="144016"/>
          </a:xfrm>
        </p:grpSpPr>
        <p:cxnSp>
          <p:nvCxnSpPr>
            <p:cNvPr id="16" name="رابط كسهم مستقيم 15"/>
            <p:cNvCxnSpPr/>
            <p:nvPr/>
          </p:nvCxnSpPr>
          <p:spPr>
            <a:xfrm>
              <a:off x="1619672" y="5229200"/>
              <a:ext cx="864096" cy="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7" name="رابط مستقيم 16"/>
            <p:cNvCxnSpPr/>
            <p:nvPr/>
          </p:nvCxnSpPr>
          <p:spPr>
            <a:xfrm>
              <a:off x="1619672" y="5229200"/>
              <a:ext cx="0" cy="144016"/>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18" name="مربع نص 17"/>
          <p:cNvSpPr txBox="1"/>
          <p:nvPr/>
        </p:nvSpPr>
        <p:spPr>
          <a:xfrm>
            <a:off x="108520" y="3861048"/>
            <a:ext cx="2591272" cy="2554545"/>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ar-SA" sz="2000" dirty="0" smtClean="0"/>
              <a:t>يستخدم لتحديد مدى القيم التي يمكن إدخالها في هذا الحقل.  مثلاً لو أردنا السماح بإدخال قيم أكبر من 50 نقوم </a:t>
            </a:r>
            <a:r>
              <a:rPr lang="ar-SA" sz="2000" dirty="0" err="1" smtClean="0"/>
              <a:t>بتفعيل</a:t>
            </a:r>
            <a:r>
              <a:rPr lang="ar-SA" sz="2000" dirty="0" smtClean="0"/>
              <a:t> الخانة </a:t>
            </a:r>
            <a:r>
              <a:rPr lang="en-US" sz="2000" dirty="0" smtClean="0"/>
              <a:t>Field must be </a:t>
            </a:r>
            <a:r>
              <a:rPr lang="ar-SA" sz="2000" dirty="0" smtClean="0"/>
              <a:t> ثم نختار </a:t>
            </a:r>
            <a:r>
              <a:rPr lang="en-US" sz="2000" dirty="0" smtClean="0"/>
              <a:t>greater than </a:t>
            </a:r>
            <a:r>
              <a:rPr lang="ar-SA" sz="2000" dirty="0" smtClean="0"/>
              <a:t>وندخل قيمة 50 في خانة </a:t>
            </a:r>
            <a:r>
              <a:rPr lang="en-US" sz="2000" dirty="0" smtClean="0"/>
              <a:t>value </a:t>
            </a:r>
            <a:r>
              <a:rPr lang="ar-SA" sz="2000" dirty="0" smtClean="0"/>
              <a:t>  ثم نضغط على </a:t>
            </a:r>
            <a:r>
              <a:rPr lang="en-US" sz="2000" dirty="0" smtClean="0"/>
              <a:t> ok</a:t>
            </a:r>
            <a:endParaRPr lang="en-US" sz="2000" dirty="0"/>
          </a:p>
        </p:txBody>
      </p:sp>
      <p:sp>
        <p:nvSpPr>
          <p:cNvPr id="19" name="مربع نص 18"/>
          <p:cNvSpPr txBox="1"/>
          <p:nvPr/>
        </p:nvSpPr>
        <p:spPr>
          <a:xfrm>
            <a:off x="2987824" y="5005625"/>
            <a:ext cx="4104456" cy="1138773"/>
          </a:xfrm>
          <a:prstGeom prst="rect">
            <a:avLst/>
          </a:prstGeom>
          <a:noFill/>
          <a:ln w="38100">
            <a:solidFill>
              <a:srgbClr val="FF0000"/>
            </a:solidFill>
          </a:ln>
        </p:spPr>
        <p:txBody>
          <a:bodyPr wrap="square" rtlCol="0">
            <a:spAutoFit/>
          </a:bodyPr>
          <a:lstStyle/>
          <a:p>
            <a:endParaRPr lang="ar-SA" sz="1600" dirty="0" smtClean="0"/>
          </a:p>
          <a:p>
            <a:endParaRPr lang="ar-SA" sz="1600" dirty="0" smtClean="0"/>
          </a:p>
          <a:p>
            <a:endParaRPr lang="ar-SA" sz="1600" dirty="0" smtClean="0"/>
          </a:p>
          <a:p>
            <a:endParaRPr lang="ar-SA" dirty="0" smtClean="0"/>
          </a:p>
        </p:txBody>
      </p:sp>
      <p:cxnSp>
        <p:nvCxnSpPr>
          <p:cNvPr id="20" name="رابط كسهم مستقيم 19"/>
          <p:cNvCxnSpPr/>
          <p:nvPr/>
        </p:nvCxnSpPr>
        <p:spPr>
          <a:xfrm>
            <a:off x="2663280" y="5373216"/>
            <a:ext cx="396552" cy="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dissolv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dissolve">
                                      <p:cBhvr>
                                        <p:cTn id="17" dur="500"/>
                                        <p:tgtEl>
                                          <p:spTgt spid="13"/>
                                        </p:tgtEl>
                                      </p:cBhvr>
                                    </p:animEffect>
                                  </p:childTnLst>
                                </p:cTn>
                              </p:par>
                              <p:par>
                                <p:cTn id="18" presetID="9" presetClass="entr" presetSubtype="0" fill="hold" nodeType="with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dissolve">
                                      <p:cBhvr>
                                        <p:cTn id="20" dur="500"/>
                                        <p:tgtEl>
                                          <p:spTgt spid="7"/>
                                        </p:tgtEl>
                                      </p:cBhvr>
                                    </p:animEffect>
                                  </p:childTnLst>
                                </p:cTn>
                              </p:par>
                              <p:par>
                                <p:cTn id="21" presetID="9" presetClass="entr" presetSubtype="0"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dissolve">
                                      <p:cBhvr>
                                        <p:cTn id="23" dur="500"/>
                                        <p:tgtEl>
                                          <p:spTgt spid="6"/>
                                        </p:tgtEl>
                                      </p:cBhvr>
                                    </p:animEffect>
                                  </p:childTnLst>
                                </p:cTn>
                              </p:par>
                            </p:childTnLst>
                          </p:cTn>
                        </p:par>
                      </p:childTnLst>
                    </p:cTn>
                  </p:par>
                  <p:par>
                    <p:cTn id="24" fill="hold">
                      <p:stCondLst>
                        <p:cond delay="indefinite"/>
                      </p:stCondLst>
                      <p:childTnLst>
                        <p:par>
                          <p:cTn id="25" fill="hold">
                            <p:stCondLst>
                              <p:cond delay="0"/>
                            </p:stCondLst>
                            <p:childTnLst>
                              <p:par>
                                <p:cTn id="26" presetID="9" presetClass="entr" presetSubtype="0" fill="hold" grpId="0" nodeType="click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dissolve">
                                      <p:cBhvr>
                                        <p:cTn id="28" dur="500"/>
                                        <p:tgtEl>
                                          <p:spTgt spid="14"/>
                                        </p:tgtEl>
                                      </p:cBhvr>
                                    </p:animEffect>
                                  </p:childTnLst>
                                </p:cTn>
                              </p:par>
                              <p:par>
                                <p:cTn id="29" presetID="9" presetClass="entr" presetSubtype="0"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dissolve">
                                      <p:cBhvr>
                                        <p:cTn id="31" dur="500"/>
                                        <p:tgtEl>
                                          <p:spTgt spid="10"/>
                                        </p:tgtEl>
                                      </p:cBhvr>
                                    </p:animEffect>
                                  </p:childTnLst>
                                </p:cTn>
                              </p:par>
                              <p:par>
                                <p:cTn id="32" presetID="9" presetClass="entr" presetSubtype="0" fill="hold" nodeType="with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dissolve">
                                      <p:cBhvr>
                                        <p:cTn id="34" dur="500"/>
                                        <p:tgtEl>
                                          <p:spTgt spid="15"/>
                                        </p:tgtEl>
                                      </p:cBhvr>
                                    </p:animEffect>
                                  </p:childTnLst>
                                </p:cTn>
                              </p:par>
                            </p:childTnLst>
                          </p:cTn>
                        </p:par>
                      </p:childTnLst>
                    </p:cTn>
                  </p:par>
                  <p:par>
                    <p:cTn id="35" fill="hold">
                      <p:stCondLst>
                        <p:cond delay="indefinite"/>
                      </p:stCondLst>
                      <p:childTnLst>
                        <p:par>
                          <p:cTn id="36" fill="hold">
                            <p:stCondLst>
                              <p:cond delay="0"/>
                            </p:stCondLst>
                            <p:childTnLst>
                              <p:par>
                                <p:cTn id="37" presetID="9" presetClass="entr" presetSubtype="0" fill="hold" grpId="0" nodeType="click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dissolve">
                                      <p:cBhvr>
                                        <p:cTn id="39" dur="500"/>
                                        <p:tgtEl>
                                          <p:spTgt spid="18"/>
                                        </p:tgtEl>
                                      </p:cBhvr>
                                    </p:animEffect>
                                  </p:childTnLst>
                                </p:cTn>
                              </p:par>
                              <p:par>
                                <p:cTn id="40" presetID="9" presetClass="entr" presetSubtype="0" fill="hold" nodeType="withEffect">
                                  <p:stCondLst>
                                    <p:cond delay="0"/>
                                  </p:stCondLst>
                                  <p:childTnLst>
                                    <p:set>
                                      <p:cBhvr>
                                        <p:cTn id="41" dur="1" fill="hold">
                                          <p:stCondLst>
                                            <p:cond delay="0"/>
                                          </p:stCondLst>
                                        </p:cTn>
                                        <p:tgtEl>
                                          <p:spTgt spid="20"/>
                                        </p:tgtEl>
                                        <p:attrNameLst>
                                          <p:attrName>style.visibility</p:attrName>
                                        </p:attrNameLst>
                                      </p:cBhvr>
                                      <p:to>
                                        <p:strVal val="visible"/>
                                      </p:to>
                                    </p:set>
                                    <p:animEffect transition="in" filter="dissolve">
                                      <p:cBhvr>
                                        <p:cTn id="42" dur="500"/>
                                        <p:tgtEl>
                                          <p:spTgt spid="20"/>
                                        </p:tgtEl>
                                      </p:cBhvr>
                                    </p:animEffect>
                                  </p:childTnLst>
                                </p:cTn>
                              </p:par>
                              <p:par>
                                <p:cTn id="43" presetID="9" presetClass="entr" presetSubtype="0" fill="hold" grpId="0" nodeType="withEffect">
                                  <p:stCondLst>
                                    <p:cond delay="0"/>
                                  </p:stCondLst>
                                  <p:childTnLst>
                                    <p:set>
                                      <p:cBhvr>
                                        <p:cTn id="44" dur="1" fill="hold">
                                          <p:stCondLst>
                                            <p:cond delay="0"/>
                                          </p:stCondLst>
                                        </p:cTn>
                                        <p:tgtEl>
                                          <p:spTgt spid="19"/>
                                        </p:tgtEl>
                                        <p:attrNameLst>
                                          <p:attrName>style.visibility</p:attrName>
                                        </p:attrNameLst>
                                      </p:cBhvr>
                                      <p:to>
                                        <p:strVal val="visible"/>
                                      </p:to>
                                    </p:set>
                                    <p:animEffect transition="in" filter="dissolve">
                                      <p:cBhvr>
                                        <p:cTn id="45"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animBg="1"/>
      <p:bldP spid="10" grpId="0" animBg="1"/>
      <p:bldP spid="13" grpId="0" animBg="1"/>
      <p:bldP spid="14" grpId="0" animBg="1"/>
      <p:bldP spid="18" grpId="0" animBg="1"/>
      <p:bldP spid="19"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340768"/>
            <a:ext cx="8229600" cy="5233070"/>
          </a:xfrm>
        </p:spPr>
        <p:txBody>
          <a:bodyPr/>
          <a:lstStyle/>
          <a:p>
            <a:pPr algn="r" rtl="1"/>
            <a:r>
              <a:rPr lang="ar-SA" dirty="0" smtClean="0"/>
              <a:t>بعد الانتهاء من إعداد الخواص المتعلقة بالحقل, لابد من كتابة العنوان المناسب للحقل حتى يتمكن المستخدم من تمييز البيانات التي يجب عليه إدخالها في حقل البيانات. </a:t>
            </a:r>
          </a:p>
          <a:p>
            <a:pPr algn="r" rtl="1"/>
            <a:r>
              <a:rPr lang="ar-SA" dirty="0" smtClean="0"/>
              <a:t>مثلاُ لو كان الحقل خاص بإدخال اسم المستخدم نقوم بكتابة كلمة </a:t>
            </a:r>
            <a:r>
              <a:rPr lang="en-US" dirty="0" smtClean="0"/>
              <a:t>name</a:t>
            </a:r>
            <a:r>
              <a:rPr lang="ar-SA" dirty="0" smtClean="0"/>
              <a:t> بجانب الحقل كالتالي:</a:t>
            </a:r>
          </a:p>
          <a:p>
            <a:pPr algn="r" rtl="1"/>
            <a:endParaRPr lang="ar-SA" dirty="0" smtClean="0"/>
          </a:p>
          <a:p>
            <a:pPr algn="r" rtl="1"/>
            <a:endParaRPr lang="ar-SA" dirty="0" smtClean="0"/>
          </a:p>
          <a:p>
            <a:pPr algn="r" rtl="1"/>
            <a:endParaRPr lang="ar-SA" dirty="0" smtClean="0"/>
          </a:p>
          <a:p>
            <a:pPr algn="r" rtl="1"/>
            <a:r>
              <a:rPr lang="ar-SA" dirty="0" smtClean="0"/>
              <a:t>للانتقال إلى السطر التالي في نموذج البيانات نضغط على المفاتيح </a:t>
            </a:r>
            <a:r>
              <a:rPr lang="en-US" dirty="0" smtClean="0"/>
              <a:t>shift</a:t>
            </a:r>
            <a:r>
              <a:rPr lang="ar-SA" dirty="0" smtClean="0"/>
              <a:t> </a:t>
            </a:r>
            <a:r>
              <a:rPr lang="en-US" dirty="0" smtClean="0"/>
              <a:t>+</a:t>
            </a:r>
            <a:r>
              <a:rPr lang="ar-SA" dirty="0" smtClean="0"/>
              <a:t> </a:t>
            </a:r>
            <a:r>
              <a:rPr lang="en-US" dirty="0" smtClean="0"/>
              <a:t>enter</a:t>
            </a:r>
            <a:r>
              <a:rPr lang="ar-SA" dirty="0" smtClean="0"/>
              <a:t> من لوحة المفاتيح.</a:t>
            </a:r>
            <a:endParaRPr lang="en-US" dirty="0"/>
          </a:p>
        </p:txBody>
      </p:sp>
      <p:sp>
        <p:nvSpPr>
          <p:cNvPr id="4" name="عنوان 1"/>
          <p:cNvSpPr>
            <a:spLocks noGrp="1"/>
          </p:cNvSpPr>
          <p:nvPr>
            <p:ph type="title"/>
          </p:nvPr>
        </p:nvSpPr>
        <p:spPr>
          <a:xfrm>
            <a:off x="457200" y="548680"/>
            <a:ext cx="8229600" cy="720080"/>
          </a:xfrm>
        </p:spPr>
        <p:txBody>
          <a:bodyPr/>
          <a:lstStyle/>
          <a:p>
            <a:pPr algn="r" rtl="1"/>
            <a:r>
              <a:rPr lang="ar-SA" dirty="0" smtClean="0"/>
              <a:t>تابع العنصر الثاني :</a:t>
            </a:r>
            <a:r>
              <a:rPr lang="en-US" dirty="0" smtClean="0"/>
              <a:t>Text box </a:t>
            </a:r>
            <a:endParaRPr lang="en-US" dirty="0"/>
          </a:p>
        </p:txBody>
      </p:sp>
      <p:pic>
        <p:nvPicPr>
          <p:cNvPr id="12291" name="Picture 3"/>
          <p:cNvPicPr>
            <a:picLocks noChangeAspect="1" noChangeArrowheads="1"/>
          </p:cNvPicPr>
          <p:nvPr/>
        </p:nvPicPr>
        <p:blipFill>
          <a:blip r:embed="rId3" cstate="print"/>
          <a:srcRect/>
          <a:stretch>
            <a:fillRect/>
          </a:stretch>
        </p:blipFill>
        <p:spPr bwMode="auto">
          <a:xfrm>
            <a:off x="179512" y="3686919"/>
            <a:ext cx="4824536" cy="10382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dissolv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dissolv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12291"/>
                                        </p:tgtEl>
                                        <p:attrNameLst>
                                          <p:attrName>style.visibility</p:attrName>
                                        </p:attrNameLst>
                                      </p:cBhvr>
                                      <p:to>
                                        <p:strVal val="visible"/>
                                      </p:to>
                                    </p:set>
                                    <p:animEffect transition="in" filter="dissolve">
                                      <p:cBhvr>
                                        <p:cTn id="22" dur="500"/>
                                        <p:tgtEl>
                                          <p:spTgt spid="12291"/>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dissolve">
                                      <p:cBhvr>
                                        <p:cTn id="2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836712"/>
            <a:ext cx="8229600" cy="701824"/>
          </a:xfrm>
        </p:spPr>
        <p:txBody>
          <a:bodyPr/>
          <a:lstStyle/>
          <a:p>
            <a:pPr algn="r" rtl="1"/>
            <a:r>
              <a:rPr lang="ar-SA" dirty="0" smtClean="0"/>
              <a:t>العنصر الثالث: </a:t>
            </a:r>
            <a:r>
              <a:rPr lang="en-US" dirty="0" smtClean="0"/>
              <a:t>Text Area</a:t>
            </a:r>
            <a:endParaRPr lang="en-US" dirty="0"/>
          </a:p>
        </p:txBody>
      </p:sp>
      <p:sp>
        <p:nvSpPr>
          <p:cNvPr id="3" name="عنصر نائب للمحتوى 2"/>
          <p:cNvSpPr>
            <a:spLocks noGrp="1"/>
          </p:cNvSpPr>
          <p:nvPr>
            <p:ph idx="1"/>
          </p:nvPr>
        </p:nvSpPr>
        <p:spPr>
          <a:xfrm>
            <a:off x="179512" y="1700808"/>
            <a:ext cx="8507288" cy="4873030"/>
          </a:xfrm>
        </p:spPr>
        <p:txBody>
          <a:bodyPr/>
          <a:lstStyle/>
          <a:p>
            <a:pPr algn="r" rtl="1"/>
            <a:r>
              <a:rPr lang="en-US" dirty="0" smtClean="0"/>
              <a:t> </a:t>
            </a:r>
            <a:r>
              <a:rPr lang="ar-SA" dirty="0" smtClean="0"/>
              <a:t>إذا أردنا إضافة حقل لإدخال عنوان المستخدم فإننا نحتاج إلى مساحة أكبر من حقل </a:t>
            </a:r>
            <a:r>
              <a:rPr lang="en-US" dirty="0" smtClean="0"/>
              <a:t>text box</a:t>
            </a:r>
            <a:r>
              <a:rPr lang="ar-SA" dirty="0" smtClean="0"/>
              <a:t>, وفي هذه الحالة فإن العنصر </a:t>
            </a:r>
            <a:r>
              <a:rPr lang="en-US" dirty="0" smtClean="0"/>
              <a:t>text area</a:t>
            </a:r>
            <a:r>
              <a:rPr lang="ar-SA" dirty="0" smtClean="0"/>
              <a:t> هو العنصر المناسب فهو يوفر مساحة أكبر لاستقبال البيانات حيث يوفر عدة أسطر لاستقبال العناوين والملاحظات.</a:t>
            </a:r>
          </a:p>
          <a:p>
            <a:pPr algn="r" rtl="1"/>
            <a:r>
              <a:rPr lang="ar-SA" dirty="0" smtClean="0"/>
              <a:t>مثال: لإدراج مساحة </a:t>
            </a:r>
            <a:r>
              <a:rPr lang="en-US" dirty="0" smtClean="0"/>
              <a:t>text area</a:t>
            </a:r>
            <a:r>
              <a:rPr lang="ar-SA" dirty="0" smtClean="0"/>
              <a:t> خاصة بالعنوان نقوم بكتابة الكلمة</a:t>
            </a:r>
            <a:r>
              <a:rPr lang="en-US" dirty="0" smtClean="0"/>
              <a:t>address </a:t>
            </a:r>
            <a:r>
              <a:rPr lang="ar-SA" dirty="0" smtClean="0"/>
              <a:t> كعنوان لهذا الحقل</a:t>
            </a:r>
            <a:r>
              <a:rPr lang="en-US" dirty="0" smtClean="0"/>
              <a:t> </a:t>
            </a:r>
            <a:r>
              <a:rPr lang="ar-SA" dirty="0" smtClean="0"/>
              <a:t>ثم نقوم بفتح القائمة </a:t>
            </a:r>
            <a:r>
              <a:rPr lang="en-US" dirty="0" smtClean="0"/>
              <a:t>insert</a:t>
            </a:r>
            <a:r>
              <a:rPr lang="ar-SA" dirty="0" smtClean="0"/>
              <a:t> ونختار </a:t>
            </a:r>
            <a:r>
              <a:rPr lang="en-US" dirty="0" smtClean="0"/>
              <a:t>text area </a:t>
            </a:r>
            <a:r>
              <a:rPr lang="ar-SA" dirty="0" smtClean="0"/>
              <a:t> من القائمة الفرعية </a:t>
            </a:r>
            <a:r>
              <a:rPr lang="en-US" dirty="0" smtClean="0"/>
              <a:t>Form</a:t>
            </a:r>
            <a:r>
              <a:rPr lang="ar-SA" dirty="0" smtClean="0"/>
              <a:t> فيتم إدراجه.</a:t>
            </a:r>
          </a:p>
          <a:p>
            <a:pPr algn="r" rtl="1"/>
            <a:r>
              <a:rPr lang="ar-SA" dirty="0" smtClean="0"/>
              <a:t>ثم نقوم بعمل الإعدادات الخاصة بالعنصر بالضغط على العنصر بالزر الأيمن للفأرة واختيار </a:t>
            </a:r>
            <a:r>
              <a:rPr lang="en-US" dirty="0" smtClean="0"/>
              <a:t>form field properties</a:t>
            </a:r>
            <a:r>
              <a:rPr lang="ar-SA" dirty="0" smtClean="0"/>
              <a:t>, فيتم فتح مربع الحوار </a:t>
            </a:r>
            <a:r>
              <a:rPr lang="en-US" dirty="0" smtClean="0"/>
              <a:t>text area box properties</a:t>
            </a:r>
            <a:r>
              <a:rPr lang="ar-SA" dirty="0" smtClean="0"/>
              <a:t> كالتالي:</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dissolv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dissolv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dissolve">
                                      <p:cBhvr>
                                        <p:cTn id="2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txBox="1">
            <a:spLocks/>
          </p:cNvSpPr>
          <p:nvPr/>
        </p:nvSpPr>
        <p:spPr bwMode="auto">
          <a:xfrm>
            <a:off x="806896" y="692696"/>
            <a:ext cx="8229600" cy="701824"/>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r" defTabSz="914400" rtl="1" eaLnBrk="1" fontAlgn="base" latinLnBrk="0" hangingPunct="1">
              <a:lnSpc>
                <a:spcPct val="100000"/>
              </a:lnSpc>
              <a:spcBef>
                <a:spcPct val="0"/>
              </a:spcBef>
              <a:spcAft>
                <a:spcPct val="0"/>
              </a:spcAft>
              <a:buClrTx/>
              <a:buSzTx/>
              <a:buFontTx/>
              <a:buNone/>
              <a:tabLst/>
              <a:defRPr/>
            </a:pPr>
            <a:r>
              <a:rPr kumimoji="0" lang="ar-SA" sz="4000" b="0" i="0" u="none" strike="noStrike" kern="1200" cap="none" spc="0" normalizeH="0" baseline="0" noProof="0" dirty="0" smtClean="0">
                <a:ln>
                  <a:noFill/>
                </a:ln>
                <a:solidFill>
                  <a:schemeClr val="tx2"/>
                </a:solidFill>
                <a:effectLst/>
                <a:uLnTx/>
                <a:uFillTx/>
                <a:latin typeface="+mj-lt"/>
                <a:ea typeface="+mj-ea"/>
                <a:cs typeface="Arial" charset="0"/>
              </a:rPr>
              <a:t>تابع</a:t>
            </a:r>
            <a:r>
              <a:rPr kumimoji="0" lang="ar-SA" sz="4000" b="0" i="0" u="none" strike="noStrike" kern="1200" cap="none" spc="0" normalizeH="0" noProof="0" dirty="0" smtClean="0">
                <a:ln>
                  <a:noFill/>
                </a:ln>
                <a:solidFill>
                  <a:schemeClr val="tx2"/>
                </a:solidFill>
                <a:effectLst/>
                <a:uLnTx/>
                <a:uFillTx/>
                <a:latin typeface="+mj-lt"/>
                <a:ea typeface="+mj-ea"/>
                <a:cs typeface="Arial" charset="0"/>
              </a:rPr>
              <a:t> </a:t>
            </a:r>
            <a:r>
              <a:rPr kumimoji="0" lang="ar-SA" sz="4000" b="0" i="0" u="none" strike="noStrike" kern="1200" cap="none" spc="0" normalizeH="0" baseline="0" noProof="0" dirty="0" smtClean="0">
                <a:ln>
                  <a:noFill/>
                </a:ln>
                <a:solidFill>
                  <a:schemeClr val="tx2"/>
                </a:solidFill>
                <a:effectLst/>
                <a:uLnTx/>
                <a:uFillTx/>
                <a:latin typeface="+mj-lt"/>
                <a:ea typeface="+mj-ea"/>
                <a:cs typeface="Arial" charset="0"/>
              </a:rPr>
              <a:t>العنصر الثالث: </a:t>
            </a:r>
            <a:r>
              <a:rPr kumimoji="0" lang="en-US" sz="4000" b="0" i="0" u="none" strike="noStrike" kern="1200" cap="none" spc="0" normalizeH="0" baseline="0" noProof="0" dirty="0" smtClean="0">
                <a:ln>
                  <a:noFill/>
                </a:ln>
                <a:solidFill>
                  <a:schemeClr val="tx2"/>
                </a:solidFill>
                <a:effectLst/>
                <a:uLnTx/>
                <a:uFillTx/>
                <a:latin typeface="+mj-lt"/>
                <a:ea typeface="+mj-ea"/>
                <a:cs typeface="Arial" charset="0"/>
              </a:rPr>
              <a:t>Text Area</a:t>
            </a:r>
            <a:endParaRPr kumimoji="0" lang="en-US" sz="4000" b="0" i="0" u="none" strike="noStrike" kern="1200" cap="none" spc="0" normalizeH="0" baseline="0" noProof="0" dirty="0">
              <a:ln>
                <a:noFill/>
              </a:ln>
              <a:solidFill>
                <a:schemeClr val="tx2"/>
              </a:solidFill>
              <a:effectLst/>
              <a:uLnTx/>
              <a:uFillTx/>
              <a:latin typeface="+mj-lt"/>
              <a:ea typeface="+mj-ea"/>
              <a:cs typeface="Arial" charset="0"/>
            </a:endParaRPr>
          </a:p>
        </p:txBody>
      </p:sp>
      <p:pic>
        <p:nvPicPr>
          <p:cNvPr id="13314" name="Picture 2"/>
          <p:cNvPicPr>
            <a:picLocks noChangeAspect="1" noChangeArrowheads="1"/>
          </p:cNvPicPr>
          <p:nvPr/>
        </p:nvPicPr>
        <p:blipFill>
          <a:blip r:embed="rId2" cstate="print"/>
          <a:srcRect/>
          <a:stretch>
            <a:fillRect/>
          </a:stretch>
        </p:blipFill>
        <p:spPr bwMode="auto">
          <a:xfrm>
            <a:off x="107504" y="548680"/>
            <a:ext cx="3257550" cy="2664296"/>
          </a:xfrm>
          <a:prstGeom prst="rect">
            <a:avLst/>
          </a:prstGeom>
          <a:noFill/>
          <a:ln w="9525">
            <a:noFill/>
            <a:miter lim="800000"/>
            <a:headEnd/>
            <a:tailEnd/>
          </a:ln>
        </p:spPr>
      </p:pic>
      <p:pic>
        <p:nvPicPr>
          <p:cNvPr id="13315" name="Picture 3"/>
          <p:cNvPicPr>
            <a:picLocks noChangeAspect="1" noChangeArrowheads="1"/>
          </p:cNvPicPr>
          <p:nvPr/>
        </p:nvPicPr>
        <p:blipFill>
          <a:blip r:embed="rId3" cstate="print"/>
          <a:srcRect/>
          <a:stretch>
            <a:fillRect/>
          </a:stretch>
        </p:blipFill>
        <p:spPr bwMode="auto">
          <a:xfrm>
            <a:off x="35496" y="3212976"/>
            <a:ext cx="4656188" cy="3600400"/>
          </a:xfrm>
          <a:prstGeom prst="rect">
            <a:avLst/>
          </a:prstGeom>
          <a:noFill/>
          <a:ln w="9525">
            <a:noFill/>
            <a:miter lim="800000"/>
            <a:headEnd/>
            <a:tailEnd/>
          </a:ln>
        </p:spPr>
      </p:pic>
      <p:sp>
        <p:nvSpPr>
          <p:cNvPr id="7" name="مربع نص 6"/>
          <p:cNvSpPr txBox="1"/>
          <p:nvPr/>
        </p:nvSpPr>
        <p:spPr>
          <a:xfrm>
            <a:off x="5076056" y="3174067"/>
            <a:ext cx="3779912" cy="830997"/>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ar-SA" sz="2400" dirty="0" smtClean="0"/>
              <a:t>من خلال مربع الحوار يتم إدخال الاسم وعرض الحقل والاتجاه</a:t>
            </a:r>
            <a:endParaRPr lang="en-US" dirty="0"/>
          </a:p>
        </p:txBody>
      </p:sp>
      <p:sp>
        <p:nvSpPr>
          <p:cNvPr id="8" name="مربع نص 7"/>
          <p:cNvSpPr txBox="1"/>
          <p:nvPr/>
        </p:nvSpPr>
        <p:spPr>
          <a:xfrm>
            <a:off x="4427984" y="5229200"/>
            <a:ext cx="4572000" cy="523220"/>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ar-SA" sz="2800" dirty="0" smtClean="0"/>
              <a:t>تستخدم لتحديد عدد الأسطر لهذا الحقل</a:t>
            </a:r>
            <a:endParaRPr lang="en-US" sz="2800" dirty="0"/>
          </a:p>
        </p:txBody>
      </p:sp>
      <p:sp>
        <p:nvSpPr>
          <p:cNvPr id="9" name="مربع نص 8"/>
          <p:cNvSpPr txBox="1"/>
          <p:nvPr/>
        </p:nvSpPr>
        <p:spPr>
          <a:xfrm>
            <a:off x="0" y="5229200"/>
            <a:ext cx="2483768" cy="400110"/>
          </a:xfrm>
          <a:prstGeom prst="rect">
            <a:avLst/>
          </a:prstGeom>
          <a:noFill/>
          <a:ln w="38100">
            <a:solidFill>
              <a:srgbClr val="FF0000"/>
            </a:solidFill>
          </a:ln>
        </p:spPr>
        <p:txBody>
          <a:bodyPr wrap="square" rtlCol="0">
            <a:spAutoFit/>
          </a:bodyPr>
          <a:lstStyle/>
          <a:p>
            <a:endParaRPr lang="en-US" sz="2000" dirty="0"/>
          </a:p>
        </p:txBody>
      </p:sp>
      <p:cxnSp>
        <p:nvCxnSpPr>
          <p:cNvPr id="10" name="رابط كسهم مستقيم 9"/>
          <p:cNvCxnSpPr>
            <a:endCxn id="9" idx="3"/>
          </p:cNvCxnSpPr>
          <p:nvPr/>
        </p:nvCxnSpPr>
        <p:spPr>
          <a:xfrm flipH="1" flipV="1">
            <a:off x="2483768" y="5429255"/>
            <a:ext cx="1944216" cy="15969"/>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13314"/>
                                        </p:tgtEl>
                                        <p:attrNameLst>
                                          <p:attrName>style.visibility</p:attrName>
                                        </p:attrNameLst>
                                      </p:cBhvr>
                                      <p:to>
                                        <p:strVal val="visible"/>
                                      </p:to>
                                    </p:set>
                                    <p:animEffect transition="in" filter="dissolve">
                                      <p:cBhvr>
                                        <p:cTn id="12" dur="500"/>
                                        <p:tgtEl>
                                          <p:spTgt spid="13314"/>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13315"/>
                                        </p:tgtEl>
                                        <p:attrNameLst>
                                          <p:attrName>style.visibility</p:attrName>
                                        </p:attrNameLst>
                                      </p:cBhvr>
                                      <p:to>
                                        <p:strVal val="visible"/>
                                      </p:to>
                                    </p:set>
                                    <p:animEffect transition="in" filter="dissolve">
                                      <p:cBhvr>
                                        <p:cTn id="17" dur="500"/>
                                        <p:tgtEl>
                                          <p:spTgt spid="13315"/>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dissolve">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dissolve">
                                      <p:cBhvr>
                                        <p:cTn id="27" dur="500"/>
                                        <p:tgtEl>
                                          <p:spTgt spid="8"/>
                                        </p:tgtEl>
                                      </p:cBhvr>
                                    </p:animEffect>
                                  </p:childTnLst>
                                </p:cTn>
                              </p:par>
                              <p:par>
                                <p:cTn id="28" presetID="9" presetClass="entr" presetSubtype="0" fill="hold" nodeType="with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dissolve">
                                      <p:cBhvr>
                                        <p:cTn id="30" dur="500"/>
                                        <p:tgtEl>
                                          <p:spTgt spid="10"/>
                                        </p:tgtEl>
                                      </p:cBhvr>
                                    </p:animEffect>
                                  </p:childTnLst>
                                </p:cTn>
                              </p:par>
                              <p:par>
                                <p:cTn id="31" presetID="9" presetClass="entr" presetSubtype="0" fill="hold" grpId="0" nodeType="with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dissolve">
                                      <p:cBhvr>
                                        <p:cTn id="3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animBg="1"/>
      <p:bldP spid="8" grpId="0" animBg="1"/>
      <p:bldP spid="9"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64704"/>
            <a:ext cx="8229600" cy="1066800"/>
          </a:xfrm>
        </p:spPr>
        <p:txBody>
          <a:bodyPr/>
          <a:lstStyle/>
          <a:p>
            <a:pPr algn="ctr" rtl="1"/>
            <a:r>
              <a:rPr lang="ar-SA" dirty="0" smtClean="0"/>
              <a:t>تنسيق محاذاة حقول نموذج البيانات </a:t>
            </a:r>
            <a:br>
              <a:rPr lang="ar-SA" dirty="0" smtClean="0"/>
            </a:br>
            <a:r>
              <a:rPr lang="en-US" dirty="0" smtClean="0"/>
              <a:t>Aligning form components </a:t>
            </a:r>
            <a:endParaRPr lang="en-US" dirty="0"/>
          </a:p>
        </p:txBody>
      </p:sp>
      <p:sp>
        <p:nvSpPr>
          <p:cNvPr id="3" name="عنصر نائب للمحتوى 2"/>
          <p:cNvSpPr>
            <a:spLocks noGrp="1"/>
          </p:cNvSpPr>
          <p:nvPr>
            <p:ph idx="1"/>
          </p:nvPr>
        </p:nvSpPr>
        <p:spPr/>
        <p:txBody>
          <a:bodyPr/>
          <a:lstStyle/>
          <a:p>
            <a:pPr algn="r" rtl="1"/>
            <a:r>
              <a:rPr lang="ar-SA" dirty="0" smtClean="0"/>
              <a:t>عند استعراض نموذج البيانات في المتصفح,</a:t>
            </a:r>
          </a:p>
          <a:p>
            <a:pPr algn="r" rtl="1">
              <a:buNone/>
            </a:pPr>
            <a:r>
              <a:rPr lang="ar-SA" dirty="0" smtClean="0"/>
              <a:t>نلاحظ أنها تظهر عادة بشكل غير متناسق.</a:t>
            </a:r>
          </a:p>
          <a:p>
            <a:pPr algn="r" rtl="1"/>
            <a:endParaRPr lang="ar-SA" dirty="0" smtClean="0"/>
          </a:p>
          <a:p>
            <a:pPr algn="r" rtl="1"/>
            <a:endParaRPr lang="ar-SA" dirty="0" smtClean="0"/>
          </a:p>
          <a:p>
            <a:pPr algn="r" rtl="1"/>
            <a:endParaRPr lang="ar-SA" dirty="0" smtClean="0"/>
          </a:p>
          <a:p>
            <a:pPr algn="r" rtl="1"/>
            <a:r>
              <a:rPr lang="ar-SA" dirty="0" smtClean="0"/>
              <a:t>لكي تظهر هذه الحقول بشكل أكثر تنسيقاً داخل الصفحة, يجب عمل محاذاة لهذه الحقول.</a:t>
            </a:r>
          </a:p>
          <a:p>
            <a:pPr algn="r" rtl="1"/>
            <a:r>
              <a:rPr lang="ar-SA" dirty="0" smtClean="0"/>
              <a:t>من أسهل الطرق لعمل المحاذاة للعناصر في الصفحة هي استخدام الجداول </a:t>
            </a:r>
            <a:r>
              <a:rPr lang="en-US" dirty="0" smtClean="0"/>
              <a:t>Tables</a:t>
            </a:r>
            <a:r>
              <a:rPr lang="ar-SA" dirty="0" smtClean="0"/>
              <a:t>.</a:t>
            </a:r>
          </a:p>
        </p:txBody>
      </p:sp>
      <p:pic>
        <p:nvPicPr>
          <p:cNvPr id="1027" name="Picture 3"/>
          <p:cNvPicPr>
            <a:picLocks noChangeAspect="1" noChangeArrowheads="1"/>
          </p:cNvPicPr>
          <p:nvPr/>
        </p:nvPicPr>
        <p:blipFill>
          <a:blip r:embed="rId2" cstate="print"/>
          <a:srcRect/>
          <a:stretch>
            <a:fillRect/>
          </a:stretch>
        </p:blipFill>
        <p:spPr bwMode="auto">
          <a:xfrm>
            <a:off x="395536" y="2276872"/>
            <a:ext cx="2646040" cy="1872208"/>
          </a:xfrm>
          <a:prstGeom prst="rect">
            <a:avLst/>
          </a:prstGeom>
          <a:noFill/>
          <a:ln w="38100">
            <a:solidFill>
              <a:srgbClr val="FF0000"/>
            </a:solid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dissolve">
                                      <p:cBhvr>
                                        <p:cTn id="12" dur="500"/>
                                        <p:tgtEl>
                                          <p:spTgt spid="3">
                                            <p:txEl>
                                              <p:pRg st="0" end="0"/>
                                            </p:txEl>
                                          </p:spTgt>
                                        </p:tgtEl>
                                      </p:cBhvr>
                                    </p:animEffect>
                                  </p:childTnLst>
                                </p:cTn>
                              </p:par>
                              <p:par>
                                <p:cTn id="13" presetID="9" presetClass="entr" presetSubtype="0" fill="hold"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dissolve">
                                      <p:cBhvr>
                                        <p:cTn id="15" dur="500"/>
                                        <p:tgtEl>
                                          <p:spTgt spid="3">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presetSubtype="0" fill="hold" nodeType="clickEffect">
                                  <p:stCondLst>
                                    <p:cond delay="0"/>
                                  </p:stCondLst>
                                  <p:childTnLst>
                                    <p:set>
                                      <p:cBhvr>
                                        <p:cTn id="19" dur="1" fill="hold">
                                          <p:stCondLst>
                                            <p:cond delay="0"/>
                                          </p:stCondLst>
                                        </p:cTn>
                                        <p:tgtEl>
                                          <p:spTgt spid="1027"/>
                                        </p:tgtEl>
                                        <p:attrNameLst>
                                          <p:attrName>style.visibility</p:attrName>
                                        </p:attrNameLst>
                                      </p:cBhvr>
                                      <p:to>
                                        <p:strVal val="visible"/>
                                      </p:to>
                                    </p:set>
                                    <p:animEffect transition="in" filter="dissolve">
                                      <p:cBhvr>
                                        <p:cTn id="20" dur="500"/>
                                        <p:tgtEl>
                                          <p:spTgt spid="1027"/>
                                        </p:tgtEl>
                                      </p:cBhvr>
                                    </p:animEffect>
                                  </p:childTnLst>
                                </p:cTn>
                              </p:par>
                            </p:childTnLst>
                          </p:cTn>
                        </p:par>
                      </p:childTnLst>
                    </p:cTn>
                  </p:par>
                  <p:par>
                    <p:cTn id="21" fill="hold">
                      <p:stCondLst>
                        <p:cond delay="indefinite"/>
                      </p:stCondLst>
                      <p:childTnLst>
                        <p:par>
                          <p:cTn id="22" fill="hold">
                            <p:stCondLst>
                              <p:cond delay="0"/>
                            </p:stCondLst>
                            <p:childTnLst>
                              <p:par>
                                <p:cTn id="23" presetID="9" presetClass="entr" presetSubtype="0" fill="hold"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dissolve">
                                      <p:cBhvr>
                                        <p:cTn id="25" dur="500"/>
                                        <p:tgtEl>
                                          <p:spTgt spid="3">
                                            <p:txEl>
                                              <p:pRg st="5" end="5"/>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9" presetClass="entr" presetSubtype="0" fill="hold" nodeType="clickEffect">
                                  <p:stCondLst>
                                    <p:cond delay="0"/>
                                  </p:stCondLst>
                                  <p:childTnLst>
                                    <p:set>
                                      <p:cBhvr>
                                        <p:cTn id="29" dur="1" fill="hold">
                                          <p:stCondLst>
                                            <p:cond delay="0"/>
                                          </p:stCondLst>
                                        </p:cTn>
                                        <p:tgtEl>
                                          <p:spTgt spid="3">
                                            <p:txEl>
                                              <p:pRg st="6" end="6"/>
                                            </p:txEl>
                                          </p:spTgt>
                                        </p:tgtEl>
                                        <p:attrNameLst>
                                          <p:attrName>style.visibility</p:attrName>
                                        </p:attrNameLst>
                                      </p:cBhvr>
                                      <p:to>
                                        <p:strVal val="visible"/>
                                      </p:to>
                                    </p:set>
                                    <p:animEffect transition="in" filter="dissolve">
                                      <p:cBhvr>
                                        <p:cTn id="30"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275856" y="2056978"/>
            <a:ext cx="5842992" cy="4324350"/>
          </a:xfrm>
        </p:spPr>
        <p:txBody>
          <a:bodyPr/>
          <a:lstStyle/>
          <a:p>
            <a:pPr algn="r" rtl="1"/>
            <a:r>
              <a:rPr lang="ar-SA" dirty="0" smtClean="0"/>
              <a:t>لإدراج جدول داخل نموذج البيانات لعمل محاذاة للعناصر, نضع المؤشر في المكان المطلوب ثم نفتح القائمة </a:t>
            </a:r>
            <a:r>
              <a:rPr lang="en-US" dirty="0" smtClean="0"/>
              <a:t>Table</a:t>
            </a:r>
            <a:r>
              <a:rPr lang="ar-SA" dirty="0" smtClean="0"/>
              <a:t> ثم نضغط  على </a:t>
            </a:r>
            <a:r>
              <a:rPr lang="en-US" dirty="0" smtClean="0"/>
              <a:t>insert</a:t>
            </a:r>
            <a:r>
              <a:rPr lang="ar-SA" dirty="0" smtClean="0"/>
              <a:t> ومن هذه القائمة الفرعية نختار </a:t>
            </a:r>
            <a:r>
              <a:rPr lang="en-US" dirty="0" smtClean="0"/>
              <a:t>table</a:t>
            </a:r>
            <a:r>
              <a:rPr lang="ar-SA" dirty="0" smtClean="0"/>
              <a:t>.  </a:t>
            </a:r>
          </a:p>
          <a:p>
            <a:pPr algn="r" rtl="1"/>
            <a:r>
              <a:rPr lang="ar-SA" dirty="0" smtClean="0"/>
              <a:t>يظهر المربع الحواري </a:t>
            </a:r>
            <a:r>
              <a:rPr lang="en-US" dirty="0" smtClean="0"/>
              <a:t>insert table</a:t>
            </a:r>
            <a:endParaRPr lang="ar-SA" dirty="0" smtClean="0"/>
          </a:p>
          <a:p>
            <a:pPr algn="r" rtl="1"/>
            <a:r>
              <a:rPr lang="ar-SA" dirty="0" smtClean="0"/>
              <a:t> ومن خلاله نقوم بعمل التالي:</a:t>
            </a:r>
            <a:endParaRPr lang="en-US" dirty="0"/>
          </a:p>
        </p:txBody>
      </p:sp>
      <p:sp>
        <p:nvSpPr>
          <p:cNvPr id="4" name="عنوان 1"/>
          <p:cNvSpPr>
            <a:spLocks noGrp="1"/>
          </p:cNvSpPr>
          <p:nvPr>
            <p:ph type="title"/>
          </p:nvPr>
        </p:nvSpPr>
        <p:spPr>
          <a:xfrm>
            <a:off x="457200" y="764704"/>
            <a:ext cx="8229600" cy="1066800"/>
          </a:xfrm>
        </p:spPr>
        <p:txBody>
          <a:bodyPr/>
          <a:lstStyle/>
          <a:p>
            <a:pPr algn="ctr" rtl="1"/>
            <a:r>
              <a:rPr lang="ar-SA" dirty="0" smtClean="0"/>
              <a:t>تابع تنسيق محاذاة حقول نموذج البيانات </a:t>
            </a:r>
            <a:br>
              <a:rPr lang="ar-SA" dirty="0" smtClean="0"/>
            </a:br>
            <a:r>
              <a:rPr lang="en-US" dirty="0" smtClean="0"/>
              <a:t>Aligning form components </a:t>
            </a:r>
            <a:endParaRPr lang="en-US" dirty="0"/>
          </a:p>
        </p:txBody>
      </p:sp>
      <p:pic>
        <p:nvPicPr>
          <p:cNvPr id="2051" name="Picture 3"/>
          <p:cNvPicPr>
            <a:picLocks noChangeAspect="1" noChangeArrowheads="1"/>
          </p:cNvPicPr>
          <p:nvPr/>
        </p:nvPicPr>
        <p:blipFill>
          <a:blip r:embed="rId2" cstate="print"/>
          <a:srcRect/>
          <a:stretch>
            <a:fillRect/>
          </a:stretch>
        </p:blipFill>
        <p:spPr bwMode="auto">
          <a:xfrm>
            <a:off x="35496" y="2016224"/>
            <a:ext cx="3419872" cy="414908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dissolv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2051"/>
                                        </p:tgtEl>
                                        <p:attrNameLst>
                                          <p:attrName>style.visibility</p:attrName>
                                        </p:attrNameLst>
                                      </p:cBhvr>
                                      <p:to>
                                        <p:strVal val="visible"/>
                                      </p:to>
                                    </p:set>
                                    <p:animEffect transition="in" filter="dissolve">
                                      <p:cBhvr>
                                        <p:cTn id="17" dur="500"/>
                                        <p:tgtEl>
                                          <p:spTgt spid="2051"/>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Effect transition="in" filter="dissolve">
                                      <p:cBhvr>
                                        <p:cTn id="22" dur="500"/>
                                        <p:tgtEl>
                                          <p:spTgt spid="3">
                                            <p:txEl>
                                              <p:pRg st="1" end="1"/>
                                            </p:txEl>
                                          </p:spTgt>
                                        </p:tgtEl>
                                      </p:cBhvr>
                                    </p:animEffect>
                                  </p:childTnLst>
                                </p:cTn>
                              </p:par>
                              <p:par>
                                <p:cTn id="23" presetID="9" presetClass="entr" presetSubtype="0" fill="hold" nodeType="with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Effect transition="in" filter="dissolve">
                                      <p:cBhvr>
                                        <p:cTn id="25"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a:spLocks noGrp="1"/>
          </p:cNvSpPr>
          <p:nvPr>
            <p:ph type="title"/>
          </p:nvPr>
        </p:nvSpPr>
        <p:spPr>
          <a:xfrm>
            <a:off x="395536" y="476672"/>
            <a:ext cx="8229600" cy="1066800"/>
          </a:xfrm>
        </p:spPr>
        <p:txBody>
          <a:bodyPr/>
          <a:lstStyle/>
          <a:p>
            <a:pPr algn="ctr" rtl="1"/>
            <a:r>
              <a:rPr lang="ar-SA" dirty="0" smtClean="0"/>
              <a:t>تابع تنسيق محاذاة حقول نموذج البيانات </a:t>
            </a:r>
            <a:br>
              <a:rPr lang="ar-SA" dirty="0" smtClean="0"/>
            </a:br>
            <a:r>
              <a:rPr lang="en-US" dirty="0" smtClean="0"/>
              <a:t>Aligning form components </a:t>
            </a:r>
            <a:endParaRPr lang="en-US" dirty="0"/>
          </a:p>
        </p:txBody>
      </p:sp>
      <p:pic>
        <p:nvPicPr>
          <p:cNvPr id="3074" name="Picture 2"/>
          <p:cNvPicPr>
            <a:picLocks noChangeAspect="1" noChangeArrowheads="1"/>
          </p:cNvPicPr>
          <p:nvPr/>
        </p:nvPicPr>
        <p:blipFill>
          <a:blip r:embed="rId2" cstate="print"/>
          <a:srcRect/>
          <a:stretch>
            <a:fillRect/>
          </a:stretch>
        </p:blipFill>
        <p:spPr bwMode="auto">
          <a:xfrm>
            <a:off x="1691680" y="1844824"/>
            <a:ext cx="4608512" cy="4941168"/>
          </a:xfrm>
          <a:prstGeom prst="rect">
            <a:avLst/>
          </a:prstGeom>
          <a:noFill/>
          <a:ln w="9525">
            <a:noFill/>
            <a:miter lim="800000"/>
            <a:headEnd/>
            <a:tailEnd/>
          </a:ln>
        </p:spPr>
      </p:pic>
      <p:sp>
        <p:nvSpPr>
          <p:cNvPr id="6" name="مربع نص 5"/>
          <p:cNvSpPr txBox="1"/>
          <p:nvPr/>
        </p:nvSpPr>
        <p:spPr>
          <a:xfrm>
            <a:off x="107504" y="1628800"/>
            <a:ext cx="1224136" cy="1323439"/>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ar-SA" sz="2000" dirty="0" smtClean="0"/>
              <a:t>هنا نحدد عدد الصفوف </a:t>
            </a:r>
            <a:r>
              <a:rPr lang="en-US" sz="2000" dirty="0" smtClean="0"/>
              <a:t>Rows</a:t>
            </a:r>
            <a:endParaRPr lang="en-US" sz="2000" dirty="0"/>
          </a:p>
        </p:txBody>
      </p:sp>
      <p:sp>
        <p:nvSpPr>
          <p:cNvPr id="7" name="مربع نص 6"/>
          <p:cNvSpPr txBox="1"/>
          <p:nvPr/>
        </p:nvSpPr>
        <p:spPr>
          <a:xfrm>
            <a:off x="6516216" y="1700808"/>
            <a:ext cx="1584176" cy="1015663"/>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ar-SA" sz="2000" dirty="0" smtClean="0"/>
              <a:t>هنا نحدد عدد الأعمدة </a:t>
            </a:r>
            <a:r>
              <a:rPr lang="en-US" sz="2000" dirty="0" smtClean="0"/>
              <a:t>columns</a:t>
            </a:r>
            <a:endParaRPr lang="en-US" sz="2000" dirty="0"/>
          </a:p>
        </p:txBody>
      </p:sp>
      <p:cxnSp>
        <p:nvCxnSpPr>
          <p:cNvPr id="8" name="رابط كسهم مستقيم 7"/>
          <p:cNvCxnSpPr/>
          <p:nvPr/>
        </p:nvCxnSpPr>
        <p:spPr>
          <a:xfrm flipH="1" flipV="1">
            <a:off x="4499992" y="2276872"/>
            <a:ext cx="2016224" cy="2"/>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9" name="رابط كسهم مستقيم 8"/>
          <p:cNvCxnSpPr/>
          <p:nvPr/>
        </p:nvCxnSpPr>
        <p:spPr>
          <a:xfrm>
            <a:off x="1331640" y="2276872"/>
            <a:ext cx="432048" cy="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4" name="مربع نص 13"/>
          <p:cNvSpPr txBox="1"/>
          <p:nvPr/>
        </p:nvSpPr>
        <p:spPr>
          <a:xfrm>
            <a:off x="1763688" y="2041684"/>
            <a:ext cx="1224136" cy="523220"/>
          </a:xfrm>
          <a:prstGeom prst="rect">
            <a:avLst/>
          </a:prstGeom>
          <a:noFill/>
          <a:ln w="38100">
            <a:solidFill>
              <a:srgbClr val="FF0000"/>
            </a:solidFill>
          </a:ln>
        </p:spPr>
        <p:txBody>
          <a:bodyPr wrap="square" rtlCol="0">
            <a:spAutoFit/>
          </a:bodyPr>
          <a:lstStyle/>
          <a:p>
            <a:endParaRPr lang="en-US" sz="2800" dirty="0"/>
          </a:p>
        </p:txBody>
      </p:sp>
      <p:sp>
        <p:nvSpPr>
          <p:cNvPr id="16" name="مربع نص 15"/>
          <p:cNvSpPr txBox="1"/>
          <p:nvPr/>
        </p:nvSpPr>
        <p:spPr>
          <a:xfrm>
            <a:off x="3131840" y="2041684"/>
            <a:ext cx="1368152" cy="523220"/>
          </a:xfrm>
          <a:prstGeom prst="rect">
            <a:avLst/>
          </a:prstGeom>
          <a:noFill/>
          <a:ln w="38100">
            <a:solidFill>
              <a:srgbClr val="FF0000"/>
            </a:solidFill>
          </a:ln>
        </p:spPr>
        <p:txBody>
          <a:bodyPr wrap="square" rtlCol="0">
            <a:spAutoFit/>
          </a:bodyPr>
          <a:lstStyle/>
          <a:p>
            <a:endParaRPr lang="en-US" sz="2800" dirty="0"/>
          </a:p>
        </p:txBody>
      </p:sp>
      <p:sp>
        <p:nvSpPr>
          <p:cNvPr id="18" name="مربع نص 17"/>
          <p:cNvSpPr txBox="1"/>
          <p:nvPr/>
        </p:nvSpPr>
        <p:spPr>
          <a:xfrm>
            <a:off x="6516216" y="2883708"/>
            <a:ext cx="2376264" cy="3785652"/>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ar-SA" sz="2400" dirty="0" smtClean="0"/>
              <a:t>لتحديد عرض الجدول ندخل القيمة في الجزء الخاص </a:t>
            </a:r>
            <a:r>
              <a:rPr lang="ar-SA" sz="2400" dirty="0" err="1" smtClean="0"/>
              <a:t>بـ</a:t>
            </a:r>
            <a:r>
              <a:rPr lang="en-US" sz="2400" dirty="0" smtClean="0"/>
              <a:t>specify width</a:t>
            </a:r>
            <a:r>
              <a:rPr lang="ar-SA" sz="2400" dirty="0" smtClean="0"/>
              <a:t> ثم نحدد نوع العرض المطلوب سواءً كنسبة مئوية وذلك بتحديد الخيار  </a:t>
            </a:r>
            <a:r>
              <a:rPr lang="en-US" sz="2400" dirty="0" smtClean="0"/>
              <a:t>in percent </a:t>
            </a:r>
            <a:r>
              <a:rPr lang="ar-SA" sz="2400" dirty="0" smtClean="0"/>
              <a:t> أو بمقياس </a:t>
            </a:r>
            <a:r>
              <a:rPr lang="ar-SA" sz="2400" dirty="0" err="1" smtClean="0"/>
              <a:t>البكسل</a:t>
            </a:r>
            <a:r>
              <a:rPr lang="ar-SA" sz="2400" dirty="0" smtClean="0"/>
              <a:t> بتحديد </a:t>
            </a:r>
            <a:r>
              <a:rPr lang="en-US" sz="2400" dirty="0" smtClean="0"/>
              <a:t>in pixels</a:t>
            </a:r>
            <a:r>
              <a:rPr lang="ar-SA" sz="2400" dirty="0" smtClean="0"/>
              <a:t> </a:t>
            </a:r>
            <a:endParaRPr lang="en-US" sz="2400" dirty="0"/>
          </a:p>
        </p:txBody>
      </p:sp>
      <p:sp>
        <p:nvSpPr>
          <p:cNvPr id="19" name="مربع نص 18"/>
          <p:cNvSpPr txBox="1"/>
          <p:nvPr/>
        </p:nvSpPr>
        <p:spPr>
          <a:xfrm>
            <a:off x="4067944" y="2659559"/>
            <a:ext cx="1872208" cy="769441"/>
          </a:xfrm>
          <a:prstGeom prst="rect">
            <a:avLst/>
          </a:prstGeom>
          <a:noFill/>
          <a:ln w="38100">
            <a:solidFill>
              <a:srgbClr val="FF0000"/>
            </a:solidFill>
          </a:ln>
        </p:spPr>
        <p:txBody>
          <a:bodyPr wrap="square" rtlCol="0">
            <a:spAutoFit/>
          </a:bodyPr>
          <a:lstStyle/>
          <a:p>
            <a:endParaRPr lang="en-US" sz="4400" dirty="0"/>
          </a:p>
        </p:txBody>
      </p:sp>
      <p:grpSp>
        <p:nvGrpSpPr>
          <p:cNvPr id="22" name="مجموعة 21"/>
          <p:cNvGrpSpPr/>
          <p:nvPr/>
        </p:nvGrpSpPr>
        <p:grpSpPr>
          <a:xfrm rot="16200000">
            <a:off x="4752024" y="4041067"/>
            <a:ext cx="2448272" cy="1080121"/>
            <a:chOff x="1619672" y="5229200"/>
            <a:chExt cx="864096" cy="144016"/>
          </a:xfrm>
        </p:grpSpPr>
        <p:cxnSp>
          <p:nvCxnSpPr>
            <p:cNvPr id="23" name="رابط كسهم مستقيم 22"/>
            <p:cNvCxnSpPr/>
            <p:nvPr/>
          </p:nvCxnSpPr>
          <p:spPr>
            <a:xfrm>
              <a:off x="1619672" y="5229200"/>
              <a:ext cx="864096" cy="0"/>
            </a:xfrm>
            <a:prstGeom prst="straightConnector1">
              <a:avLst/>
            </a:prstGeom>
            <a:ln w="38100" cmpd="dbl">
              <a:solidFill>
                <a:srgbClr val="00B050"/>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24" name="رابط مستقيم 23"/>
            <p:cNvCxnSpPr/>
            <p:nvPr/>
          </p:nvCxnSpPr>
          <p:spPr>
            <a:xfrm>
              <a:off x="1619672" y="5229200"/>
              <a:ext cx="0" cy="144016"/>
            </a:xfrm>
            <a:prstGeom prst="line">
              <a:avLst/>
            </a:prstGeom>
            <a:ln w="38100" cmpd="dbl">
              <a:solidFill>
                <a:srgbClr val="00B050"/>
              </a:solidFill>
              <a:prstDash val="dash"/>
            </a:ln>
          </p:spPr>
          <p:style>
            <a:lnRef idx="1">
              <a:schemeClr val="accent1"/>
            </a:lnRef>
            <a:fillRef idx="0">
              <a:schemeClr val="accent1"/>
            </a:fillRef>
            <a:effectRef idx="0">
              <a:schemeClr val="accent1"/>
            </a:effectRef>
            <a:fontRef idx="minor">
              <a:schemeClr val="tx1"/>
            </a:fontRef>
          </p:style>
        </p:cxnSp>
      </p:grpSp>
      <p:sp>
        <p:nvSpPr>
          <p:cNvPr id="25" name="مربع نص 24"/>
          <p:cNvSpPr txBox="1"/>
          <p:nvPr/>
        </p:nvSpPr>
        <p:spPr>
          <a:xfrm>
            <a:off x="5004048" y="2772217"/>
            <a:ext cx="792088" cy="584775"/>
          </a:xfrm>
          <a:prstGeom prst="rect">
            <a:avLst/>
          </a:prstGeom>
          <a:noFill/>
          <a:ln w="38100" cmpd="dbl">
            <a:solidFill>
              <a:srgbClr val="00B050"/>
            </a:solidFill>
            <a:prstDash val="dash"/>
          </a:ln>
        </p:spPr>
        <p:style>
          <a:lnRef idx="2">
            <a:schemeClr val="accent2"/>
          </a:lnRef>
          <a:fillRef idx="1">
            <a:schemeClr val="lt1"/>
          </a:fillRef>
          <a:effectRef idx="0">
            <a:schemeClr val="accent2"/>
          </a:effectRef>
          <a:fontRef idx="minor">
            <a:schemeClr val="dk1"/>
          </a:fontRef>
        </p:style>
        <p:txBody>
          <a:bodyPr wrap="square" rtlCol="0">
            <a:spAutoFit/>
          </a:bodyPr>
          <a:lstStyle/>
          <a:p>
            <a:endParaRPr lang="en-US" sz="3200" dirty="0"/>
          </a:p>
        </p:txBody>
      </p:sp>
      <p:grpSp>
        <p:nvGrpSpPr>
          <p:cNvPr id="27" name="مجموعة 26"/>
          <p:cNvGrpSpPr/>
          <p:nvPr/>
        </p:nvGrpSpPr>
        <p:grpSpPr>
          <a:xfrm rot="16200000">
            <a:off x="5148065" y="2492896"/>
            <a:ext cx="720080" cy="2016225"/>
            <a:chOff x="1619672" y="5229200"/>
            <a:chExt cx="864096" cy="144016"/>
          </a:xfrm>
        </p:grpSpPr>
        <p:cxnSp>
          <p:nvCxnSpPr>
            <p:cNvPr id="28" name="رابط كسهم مستقيم 27"/>
            <p:cNvCxnSpPr/>
            <p:nvPr/>
          </p:nvCxnSpPr>
          <p:spPr>
            <a:xfrm>
              <a:off x="1619672" y="5229200"/>
              <a:ext cx="864096" cy="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9" name="رابط مستقيم 28"/>
            <p:cNvCxnSpPr/>
            <p:nvPr/>
          </p:nvCxnSpPr>
          <p:spPr>
            <a:xfrm>
              <a:off x="1619672" y="5229200"/>
              <a:ext cx="0" cy="144016"/>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30" name="مربع نص 29"/>
          <p:cNvSpPr txBox="1"/>
          <p:nvPr/>
        </p:nvSpPr>
        <p:spPr>
          <a:xfrm>
            <a:off x="107504" y="3067213"/>
            <a:ext cx="1224136" cy="3170099"/>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ar-SA" sz="2000" dirty="0" smtClean="0"/>
              <a:t>هنا نحدد سمك حدود الجدول ولعدم إظهار حدود واستخدام الجدول للتنسيق فقط نضع القيمة صفر</a:t>
            </a:r>
            <a:endParaRPr lang="en-US" sz="2000" dirty="0"/>
          </a:p>
        </p:txBody>
      </p:sp>
      <p:sp>
        <p:nvSpPr>
          <p:cNvPr id="31" name="مربع نص 30"/>
          <p:cNvSpPr txBox="1"/>
          <p:nvPr/>
        </p:nvSpPr>
        <p:spPr>
          <a:xfrm>
            <a:off x="1763688" y="3933056"/>
            <a:ext cx="2232248" cy="523220"/>
          </a:xfrm>
          <a:prstGeom prst="rect">
            <a:avLst/>
          </a:prstGeom>
          <a:noFill/>
          <a:ln w="38100">
            <a:solidFill>
              <a:srgbClr val="FF0000"/>
            </a:solidFill>
          </a:ln>
        </p:spPr>
        <p:txBody>
          <a:bodyPr wrap="square" rtlCol="0">
            <a:spAutoFit/>
          </a:bodyPr>
          <a:lstStyle/>
          <a:p>
            <a:endParaRPr lang="en-US" sz="2800" dirty="0"/>
          </a:p>
        </p:txBody>
      </p:sp>
      <p:cxnSp>
        <p:nvCxnSpPr>
          <p:cNvPr id="32" name="رابط كسهم مستقيم 31"/>
          <p:cNvCxnSpPr/>
          <p:nvPr/>
        </p:nvCxnSpPr>
        <p:spPr>
          <a:xfrm>
            <a:off x="1331640" y="4221088"/>
            <a:ext cx="432048" cy="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3" name="مربع نص 32"/>
          <p:cNvSpPr txBox="1"/>
          <p:nvPr/>
        </p:nvSpPr>
        <p:spPr>
          <a:xfrm>
            <a:off x="4499992" y="6392361"/>
            <a:ext cx="864096" cy="276999"/>
          </a:xfrm>
          <a:prstGeom prst="rect">
            <a:avLst/>
          </a:prstGeom>
          <a:noFill/>
          <a:ln w="38100">
            <a:solidFill>
              <a:srgbClr val="FF0000"/>
            </a:solidFill>
          </a:ln>
        </p:spPr>
        <p:txBody>
          <a:bodyPr wrap="square" rtlCol="0">
            <a:spAutoFit/>
          </a:bodyPr>
          <a:lstStyle/>
          <a:p>
            <a:endParaRPr lang="en-US" sz="1200" dirty="0"/>
          </a:p>
        </p:txBody>
      </p:sp>
      <p:sp>
        <p:nvSpPr>
          <p:cNvPr id="34" name="مربع نص 33"/>
          <p:cNvSpPr txBox="1"/>
          <p:nvPr/>
        </p:nvSpPr>
        <p:spPr>
          <a:xfrm>
            <a:off x="288032" y="6341258"/>
            <a:ext cx="2483768" cy="400110"/>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ar-SA" sz="2000" dirty="0" smtClean="0"/>
              <a:t>بعد الانتهاء نضغط على </a:t>
            </a:r>
            <a:r>
              <a:rPr lang="en-US" sz="2000" dirty="0" smtClean="0"/>
              <a:t>ok</a:t>
            </a:r>
            <a:endParaRPr lang="en-US" sz="2000" dirty="0"/>
          </a:p>
        </p:txBody>
      </p:sp>
      <p:cxnSp>
        <p:nvCxnSpPr>
          <p:cNvPr id="35" name="رابط كسهم مستقيم 34"/>
          <p:cNvCxnSpPr/>
          <p:nvPr/>
        </p:nvCxnSpPr>
        <p:spPr>
          <a:xfrm>
            <a:off x="2771800" y="6597352"/>
            <a:ext cx="1728192" cy="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074"/>
                                        </p:tgtEl>
                                        <p:attrNameLst>
                                          <p:attrName>style.visibility</p:attrName>
                                        </p:attrNameLst>
                                      </p:cBhvr>
                                      <p:to>
                                        <p:strVal val="visible"/>
                                      </p:to>
                                    </p:set>
                                    <p:animEffect transition="in" filter="dissolve">
                                      <p:cBhvr>
                                        <p:cTn id="12" dur="500"/>
                                        <p:tgtEl>
                                          <p:spTgt spid="3074"/>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dissolve">
                                      <p:cBhvr>
                                        <p:cTn id="17" dur="500"/>
                                        <p:tgtEl>
                                          <p:spTgt spid="6"/>
                                        </p:tgtEl>
                                      </p:cBhvr>
                                    </p:animEffect>
                                  </p:childTnLst>
                                </p:cTn>
                              </p:par>
                              <p:par>
                                <p:cTn id="18" presetID="9" presetClass="entr" presetSubtype="0" fill="hold" nodeType="with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dissolve">
                                      <p:cBhvr>
                                        <p:cTn id="20" dur="500"/>
                                        <p:tgtEl>
                                          <p:spTgt spid="9"/>
                                        </p:tgtEl>
                                      </p:cBhvr>
                                    </p:animEffect>
                                  </p:childTnLst>
                                </p:cTn>
                              </p:par>
                              <p:par>
                                <p:cTn id="21" presetID="9" presetClass="entr" presetSubtype="0"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dissolve">
                                      <p:cBhvr>
                                        <p:cTn id="23" dur="500"/>
                                        <p:tgtEl>
                                          <p:spTgt spid="14"/>
                                        </p:tgtEl>
                                      </p:cBhvr>
                                    </p:animEffect>
                                  </p:childTnLst>
                                </p:cTn>
                              </p:par>
                            </p:childTnLst>
                          </p:cTn>
                        </p:par>
                      </p:childTnLst>
                    </p:cTn>
                  </p:par>
                  <p:par>
                    <p:cTn id="24" fill="hold">
                      <p:stCondLst>
                        <p:cond delay="indefinite"/>
                      </p:stCondLst>
                      <p:childTnLst>
                        <p:par>
                          <p:cTn id="25" fill="hold">
                            <p:stCondLst>
                              <p:cond delay="0"/>
                            </p:stCondLst>
                            <p:childTnLst>
                              <p:par>
                                <p:cTn id="26" presetID="9" presetClass="entr" presetSubtype="0" fill="hold" grpId="0" nodeType="click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dissolve">
                                      <p:cBhvr>
                                        <p:cTn id="28" dur="500"/>
                                        <p:tgtEl>
                                          <p:spTgt spid="16"/>
                                        </p:tgtEl>
                                      </p:cBhvr>
                                    </p:animEffect>
                                  </p:childTnLst>
                                </p:cTn>
                              </p:par>
                              <p:par>
                                <p:cTn id="29" presetID="9" presetClass="entr" presetSubtype="0" fill="hold" nodeType="with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dissolve">
                                      <p:cBhvr>
                                        <p:cTn id="31" dur="500"/>
                                        <p:tgtEl>
                                          <p:spTgt spid="8"/>
                                        </p:tgtEl>
                                      </p:cBhvr>
                                    </p:animEffect>
                                  </p:childTnLst>
                                </p:cTn>
                              </p:par>
                              <p:par>
                                <p:cTn id="32" presetID="9" presetClass="entr" presetSubtype="0" fill="hold" grpId="0" nodeType="withEffect">
                                  <p:stCondLst>
                                    <p:cond delay="0"/>
                                  </p:stCondLst>
                                  <p:childTnLst>
                                    <p:set>
                                      <p:cBhvr>
                                        <p:cTn id="33" dur="1" fill="hold">
                                          <p:stCondLst>
                                            <p:cond delay="0"/>
                                          </p:stCondLst>
                                        </p:cTn>
                                        <p:tgtEl>
                                          <p:spTgt spid="7"/>
                                        </p:tgtEl>
                                        <p:attrNameLst>
                                          <p:attrName>style.visibility</p:attrName>
                                        </p:attrNameLst>
                                      </p:cBhvr>
                                      <p:to>
                                        <p:strVal val="visible"/>
                                      </p:to>
                                    </p:set>
                                    <p:animEffect transition="in" filter="dissolve">
                                      <p:cBhvr>
                                        <p:cTn id="34" dur="500"/>
                                        <p:tgtEl>
                                          <p:spTgt spid="7"/>
                                        </p:tgtEl>
                                      </p:cBhvr>
                                    </p:animEffect>
                                  </p:childTnLst>
                                </p:cTn>
                              </p:par>
                            </p:childTnLst>
                          </p:cTn>
                        </p:par>
                      </p:childTnLst>
                    </p:cTn>
                  </p:par>
                  <p:par>
                    <p:cTn id="35" fill="hold">
                      <p:stCondLst>
                        <p:cond delay="indefinite"/>
                      </p:stCondLst>
                      <p:childTnLst>
                        <p:par>
                          <p:cTn id="36" fill="hold">
                            <p:stCondLst>
                              <p:cond delay="0"/>
                            </p:stCondLst>
                            <p:childTnLst>
                              <p:par>
                                <p:cTn id="37" presetID="9" presetClass="entr" presetSubtype="0" fill="hold" grpId="0" nodeType="clickEffect">
                                  <p:stCondLst>
                                    <p:cond delay="0"/>
                                  </p:stCondLst>
                                  <p:childTnLst>
                                    <p:set>
                                      <p:cBhvr>
                                        <p:cTn id="38" dur="1" fill="hold">
                                          <p:stCondLst>
                                            <p:cond delay="0"/>
                                          </p:stCondLst>
                                        </p:cTn>
                                        <p:tgtEl>
                                          <p:spTgt spid="30"/>
                                        </p:tgtEl>
                                        <p:attrNameLst>
                                          <p:attrName>style.visibility</p:attrName>
                                        </p:attrNameLst>
                                      </p:cBhvr>
                                      <p:to>
                                        <p:strVal val="visible"/>
                                      </p:to>
                                    </p:set>
                                    <p:animEffect transition="in" filter="dissolve">
                                      <p:cBhvr>
                                        <p:cTn id="39" dur="500"/>
                                        <p:tgtEl>
                                          <p:spTgt spid="30"/>
                                        </p:tgtEl>
                                      </p:cBhvr>
                                    </p:animEffect>
                                  </p:childTnLst>
                                </p:cTn>
                              </p:par>
                              <p:par>
                                <p:cTn id="40" presetID="9" presetClass="entr" presetSubtype="0" fill="hold" nodeType="withEffect">
                                  <p:stCondLst>
                                    <p:cond delay="0"/>
                                  </p:stCondLst>
                                  <p:childTnLst>
                                    <p:set>
                                      <p:cBhvr>
                                        <p:cTn id="41" dur="1" fill="hold">
                                          <p:stCondLst>
                                            <p:cond delay="0"/>
                                          </p:stCondLst>
                                        </p:cTn>
                                        <p:tgtEl>
                                          <p:spTgt spid="32"/>
                                        </p:tgtEl>
                                        <p:attrNameLst>
                                          <p:attrName>style.visibility</p:attrName>
                                        </p:attrNameLst>
                                      </p:cBhvr>
                                      <p:to>
                                        <p:strVal val="visible"/>
                                      </p:to>
                                    </p:set>
                                    <p:animEffect transition="in" filter="dissolve">
                                      <p:cBhvr>
                                        <p:cTn id="42" dur="500"/>
                                        <p:tgtEl>
                                          <p:spTgt spid="32"/>
                                        </p:tgtEl>
                                      </p:cBhvr>
                                    </p:animEffect>
                                  </p:childTnLst>
                                </p:cTn>
                              </p:par>
                              <p:par>
                                <p:cTn id="43" presetID="9" presetClass="entr" presetSubtype="0" fill="hold" grpId="0" nodeType="withEffect">
                                  <p:stCondLst>
                                    <p:cond delay="0"/>
                                  </p:stCondLst>
                                  <p:childTnLst>
                                    <p:set>
                                      <p:cBhvr>
                                        <p:cTn id="44" dur="1" fill="hold">
                                          <p:stCondLst>
                                            <p:cond delay="0"/>
                                          </p:stCondLst>
                                        </p:cTn>
                                        <p:tgtEl>
                                          <p:spTgt spid="31"/>
                                        </p:tgtEl>
                                        <p:attrNameLst>
                                          <p:attrName>style.visibility</p:attrName>
                                        </p:attrNameLst>
                                      </p:cBhvr>
                                      <p:to>
                                        <p:strVal val="visible"/>
                                      </p:to>
                                    </p:set>
                                    <p:animEffect transition="in" filter="dissolve">
                                      <p:cBhvr>
                                        <p:cTn id="45" dur="500"/>
                                        <p:tgtEl>
                                          <p:spTgt spid="31"/>
                                        </p:tgtEl>
                                      </p:cBhvr>
                                    </p:animEffect>
                                  </p:childTnLst>
                                </p:cTn>
                              </p:par>
                            </p:childTnLst>
                          </p:cTn>
                        </p:par>
                      </p:childTnLst>
                    </p:cTn>
                  </p:par>
                  <p:par>
                    <p:cTn id="46" fill="hold">
                      <p:stCondLst>
                        <p:cond delay="indefinite"/>
                      </p:stCondLst>
                      <p:childTnLst>
                        <p:par>
                          <p:cTn id="47" fill="hold">
                            <p:stCondLst>
                              <p:cond delay="0"/>
                            </p:stCondLst>
                            <p:childTnLst>
                              <p:par>
                                <p:cTn id="48" presetID="9" presetClass="entr" presetSubtype="0" fill="hold" grpId="0" nodeType="clickEffect">
                                  <p:stCondLst>
                                    <p:cond delay="0"/>
                                  </p:stCondLst>
                                  <p:childTnLst>
                                    <p:set>
                                      <p:cBhvr>
                                        <p:cTn id="49" dur="1" fill="hold">
                                          <p:stCondLst>
                                            <p:cond delay="0"/>
                                          </p:stCondLst>
                                        </p:cTn>
                                        <p:tgtEl>
                                          <p:spTgt spid="18"/>
                                        </p:tgtEl>
                                        <p:attrNameLst>
                                          <p:attrName>style.visibility</p:attrName>
                                        </p:attrNameLst>
                                      </p:cBhvr>
                                      <p:to>
                                        <p:strVal val="visible"/>
                                      </p:to>
                                    </p:set>
                                    <p:animEffect transition="in" filter="dissolve">
                                      <p:cBhvr>
                                        <p:cTn id="50" dur="500"/>
                                        <p:tgtEl>
                                          <p:spTgt spid="18"/>
                                        </p:tgtEl>
                                      </p:cBhvr>
                                    </p:animEffect>
                                  </p:childTnLst>
                                </p:cTn>
                              </p:par>
                              <p:par>
                                <p:cTn id="51" presetID="9" presetClass="entr" presetSubtype="0" fill="hold" nodeType="withEffect">
                                  <p:stCondLst>
                                    <p:cond delay="0"/>
                                  </p:stCondLst>
                                  <p:childTnLst>
                                    <p:set>
                                      <p:cBhvr>
                                        <p:cTn id="52" dur="1" fill="hold">
                                          <p:stCondLst>
                                            <p:cond delay="0"/>
                                          </p:stCondLst>
                                        </p:cTn>
                                        <p:tgtEl>
                                          <p:spTgt spid="27"/>
                                        </p:tgtEl>
                                        <p:attrNameLst>
                                          <p:attrName>style.visibility</p:attrName>
                                        </p:attrNameLst>
                                      </p:cBhvr>
                                      <p:to>
                                        <p:strVal val="visible"/>
                                      </p:to>
                                    </p:set>
                                    <p:animEffect transition="in" filter="dissolve">
                                      <p:cBhvr>
                                        <p:cTn id="53" dur="500"/>
                                        <p:tgtEl>
                                          <p:spTgt spid="27"/>
                                        </p:tgtEl>
                                      </p:cBhvr>
                                    </p:animEffect>
                                  </p:childTnLst>
                                </p:cTn>
                              </p:par>
                              <p:par>
                                <p:cTn id="54" presetID="9" presetClass="entr" presetSubtype="0" fill="hold" grpId="0" nodeType="withEffect">
                                  <p:stCondLst>
                                    <p:cond delay="0"/>
                                  </p:stCondLst>
                                  <p:childTnLst>
                                    <p:set>
                                      <p:cBhvr>
                                        <p:cTn id="55" dur="1" fill="hold">
                                          <p:stCondLst>
                                            <p:cond delay="0"/>
                                          </p:stCondLst>
                                        </p:cTn>
                                        <p:tgtEl>
                                          <p:spTgt spid="19"/>
                                        </p:tgtEl>
                                        <p:attrNameLst>
                                          <p:attrName>style.visibility</p:attrName>
                                        </p:attrNameLst>
                                      </p:cBhvr>
                                      <p:to>
                                        <p:strVal val="visible"/>
                                      </p:to>
                                    </p:set>
                                    <p:animEffect transition="in" filter="dissolve">
                                      <p:cBhvr>
                                        <p:cTn id="56" dur="500"/>
                                        <p:tgtEl>
                                          <p:spTgt spid="19"/>
                                        </p:tgtEl>
                                      </p:cBhvr>
                                    </p:animEffect>
                                  </p:childTnLst>
                                </p:cTn>
                              </p:par>
                            </p:childTnLst>
                          </p:cTn>
                        </p:par>
                      </p:childTnLst>
                    </p:cTn>
                  </p:par>
                  <p:par>
                    <p:cTn id="57" fill="hold">
                      <p:stCondLst>
                        <p:cond delay="indefinite"/>
                      </p:stCondLst>
                      <p:childTnLst>
                        <p:par>
                          <p:cTn id="58" fill="hold">
                            <p:stCondLst>
                              <p:cond delay="0"/>
                            </p:stCondLst>
                            <p:childTnLst>
                              <p:par>
                                <p:cTn id="59" presetID="9" presetClass="entr" presetSubtype="0" fill="hold" nodeType="clickEffect">
                                  <p:stCondLst>
                                    <p:cond delay="0"/>
                                  </p:stCondLst>
                                  <p:childTnLst>
                                    <p:set>
                                      <p:cBhvr>
                                        <p:cTn id="60" dur="1" fill="hold">
                                          <p:stCondLst>
                                            <p:cond delay="0"/>
                                          </p:stCondLst>
                                        </p:cTn>
                                        <p:tgtEl>
                                          <p:spTgt spid="22"/>
                                        </p:tgtEl>
                                        <p:attrNameLst>
                                          <p:attrName>style.visibility</p:attrName>
                                        </p:attrNameLst>
                                      </p:cBhvr>
                                      <p:to>
                                        <p:strVal val="visible"/>
                                      </p:to>
                                    </p:set>
                                    <p:animEffect transition="in" filter="dissolve">
                                      <p:cBhvr>
                                        <p:cTn id="61" dur="500"/>
                                        <p:tgtEl>
                                          <p:spTgt spid="22"/>
                                        </p:tgtEl>
                                      </p:cBhvr>
                                    </p:animEffect>
                                  </p:childTnLst>
                                </p:cTn>
                              </p:par>
                              <p:par>
                                <p:cTn id="62" presetID="9" presetClass="entr" presetSubtype="0" fill="hold" grpId="0" nodeType="withEffect">
                                  <p:stCondLst>
                                    <p:cond delay="0"/>
                                  </p:stCondLst>
                                  <p:childTnLst>
                                    <p:set>
                                      <p:cBhvr>
                                        <p:cTn id="63" dur="1" fill="hold">
                                          <p:stCondLst>
                                            <p:cond delay="0"/>
                                          </p:stCondLst>
                                        </p:cTn>
                                        <p:tgtEl>
                                          <p:spTgt spid="25"/>
                                        </p:tgtEl>
                                        <p:attrNameLst>
                                          <p:attrName>style.visibility</p:attrName>
                                        </p:attrNameLst>
                                      </p:cBhvr>
                                      <p:to>
                                        <p:strVal val="visible"/>
                                      </p:to>
                                    </p:set>
                                    <p:animEffect transition="in" filter="dissolve">
                                      <p:cBhvr>
                                        <p:cTn id="64" dur="500"/>
                                        <p:tgtEl>
                                          <p:spTgt spid="25"/>
                                        </p:tgtEl>
                                      </p:cBhvr>
                                    </p:animEffect>
                                  </p:childTnLst>
                                </p:cTn>
                              </p:par>
                            </p:childTnLst>
                          </p:cTn>
                        </p:par>
                      </p:childTnLst>
                    </p:cTn>
                  </p:par>
                  <p:par>
                    <p:cTn id="65" fill="hold">
                      <p:stCondLst>
                        <p:cond delay="indefinite"/>
                      </p:stCondLst>
                      <p:childTnLst>
                        <p:par>
                          <p:cTn id="66" fill="hold">
                            <p:stCondLst>
                              <p:cond delay="0"/>
                            </p:stCondLst>
                            <p:childTnLst>
                              <p:par>
                                <p:cTn id="67" presetID="9" presetClass="entr" presetSubtype="0" fill="hold" grpId="0" nodeType="clickEffect">
                                  <p:stCondLst>
                                    <p:cond delay="0"/>
                                  </p:stCondLst>
                                  <p:childTnLst>
                                    <p:set>
                                      <p:cBhvr>
                                        <p:cTn id="68" dur="1" fill="hold">
                                          <p:stCondLst>
                                            <p:cond delay="0"/>
                                          </p:stCondLst>
                                        </p:cTn>
                                        <p:tgtEl>
                                          <p:spTgt spid="34"/>
                                        </p:tgtEl>
                                        <p:attrNameLst>
                                          <p:attrName>style.visibility</p:attrName>
                                        </p:attrNameLst>
                                      </p:cBhvr>
                                      <p:to>
                                        <p:strVal val="visible"/>
                                      </p:to>
                                    </p:set>
                                    <p:animEffect transition="in" filter="dissolve">
                                      <p:cBhvr>
                                        <p:cTn id="69" dur="500"/>
                                        <p:tgtEl>
                                          <p:spTgt spid="34"/>
                                        </p:tgtEl>
                                      </p:cBhvr>
                                    </p:animEffect>
                                  </p:childTnLst>
                                </p:cTn>
                              </p:par>
                              <p:par>
                                <p:cTn id="70" presetID="9" presetClass="entr" presetSubtype="0" fill="hold" nodeType="withEffect">
                                  <p:stCondLst>
                                    <p:cond delay="0"/>
                                  </p:stCondLst>
                                  <p:childTnLst>
                                    <p:set>
                                      <p:cBhvr>
                                        <p:cTn id="71" dur="1" fill="hold">
                                          <p:stCondLst>
                                            <p:cond delay="0"/>
                                          </p:stCondLst>
                                        </p:cTn>
                                        <p:tgtEl>
                                          <p:spTgt spid="35"/>
                                        </p:tgtEl>
                                        <p:attrNameLst>
                                          <p:attrName>style.visibility</p:attrName>
                                        </p:attrNameLst>
                                      </p:cBhvr>
                                      <p:to>
                                        <p:strVal val="visible"/>
                                      </p:to>
                                    </p:set>
                                    <p:animEffect transition="in" filter="dissolve">
                                      <p:cBhvr>
                                        <p:cTn id="72" dur="500"/>
                                        <p:tgtEl>
                                          <p:spTgt spid="35"/>
                                        </p:tgtEl>
                                      </p:cBhvr>
                                    </p:animEffect>
                                  </p:childTnLst>
                                </p:cTn>
                              </p:par>
                              <p:par>
                                <p:cTn id="73" presetID="9" presetClass="entr" presetSubtype="0" fill="hold" grpId="0" nodeType="withEffect">
                                  <p:stCondLst>
                                    <p:cond delay="0"/>
                                  </p:stCondLst>
                                  <p:childTnLst>
                                    <p:set>
                                      <p:cBhvr>
                                        <p:cTn id="74" dur="1" fill="hold">
                                          <p:stCondLst>
                                            <p:cond delay="0"/>
                                          </p:stCondLst>
                                        </p:cTn>
                                        <p:tgtEl>
                                          <p:spTgt spid="33"/>
                                        </p:tgtEl>
                                        <p:attrNameLst>
                                          <p:attrName>style.visibility</p:attrName>
                                        </p:attrNameLst>
                                      </p:cBhvr>
                                      <p:to>
                                        <p:strVal val="visible"/>
                                      </p:to>
                                    </p:set>
                                    <p:animEffect transition="in" filter="dissolve">
                                      <p:cBhvr>
                                        <p:cTn id="75"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animBg="1"/>
      <p:bldP spid="7" grpId="0" animBg="1"/>
      <p:bldP spid="14" grpId="0" animBg="1"/>
      <p:bldP spid="16" grpId="0" animBg="1"/>
      <p:bldP spid="18" grpId="0" animBg="1"/>
      <p:bldP spid="19" grpId="0" animBg="1"/>
      <p:bldP spid="25" grpId="0" animBg="1"/>
      <p:bldP spid="30" grpId="0" animBg="1"/>
      <p:bldP spid="31" grpId="0" animBg="1"/>
      <p:bldP spid="33" grpId="0" animBg="1"/>
      <p:bldP spid="34"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844824"/>
            <a:ext cx="8229600" cy="4729014"/>
          </a:xfrm>
        </p:spPr>
        <p:txBody>
          <a:bodyPr/>
          <a:lstStyle/>
          <a:p>
            <a:pPr algn="r" rtl="1"/>
            <a:r>
              <a:rPr lang="ar-SA" dirty="0" smtClean="0"/>
              <a:t>بعد إدراج الجدول, يمكننا التحكم بعرض الأعمدة بالضغط والسحب بالفأرة للإطار الفاصل بين الأعمدة.</a:t>
            </a:r>
          </a:p>
          <a:p>
            <a:pPr algn="r" rtl="1"/>
            <a:endParaRPr lang="ar-SA" dirty="0" smtClean="0"/>
          </a:p>
          <a:p>
            <a:pPr algn="r" rtl="1"/>
            <a:endParaRPr lang="ar-SA" dirty="0" smtClean="0"/>
          </a:p>
          <a:p>
            <a:pPr algn="r" rtl="1"/>
            <a:r>
              <a:rPr lang="ar-SA" dirty="0" smtClean="0"/>
              <a:t>ثم نقوم بنقل الحقول والعناوين الخاصة بها إلى خلايا الجدول لترتيب محاذاة الحقول والعناوين معاً وذلك بالضغط على الحقل وسحبه بالفأرة إلى الخلية المطلوبة وهكذا حتى ننقل جميع العناصر.</a:t>
            </a:r>
          </a:p>
          <a:p>
            <a:pPr algn="r" rtl="1"/>
            <a:r>
              <a:rPr lang="ar-SA" dirty="0" smtClean="0"/>
              <a:t>تظهر الحقول بالشكل التالي:</a:t>
            </a:r>
          </a:p>
          <a:p>
            <a:pPr algn="r" rtl="1"/>
            <a:endParaRPr lang="en-US" dirty="0"/>
          </a:p>
        </p:txBody>
      </p:sp>
      <p:sp>
        <p:nvSpPr>
          <p:cNvPr id="4" name="عنوان 1"/>
          <p:cNvSpPr>
            <a:spLocks noGrp="1"/>
          </p:cNvSpPr>
          <p:nvPr>
            <p:ph type="title"/>
          </p:nvPr>
        </p:nvSpPr>
        <p:spPr>
          <a:xfrm>
            <a:off x="395536" y="476672"/>
            <a:ext cx="8229600" cy="1066800"/>
          </a:xfrm>
        </p:spPr>
        <p:txBody>
          <a:bodyPr/>
          <a:lstStyle/>
          <a:p>
            <a:pPr algn="ctr" rtl="1"/>
            <a:r>
              <a:rPr lang="ar-SA" dirty="0" smtClean="0"/>
              <a:t>تابع تنسيق محاذاة حقول نموذج البيانات </a:t>
            </a:r>
            <a:br>
              <a:rPr lang="ar-SA" dirty="0" smtClean="0"/>
            </a:br>
            <a:r>
              <a:rPr lang="en-US" dirty="0" smtClean="0"/>
              <a:t>Aligning form components </a:t>
            </a:r>
            <a:endParaRPr lang="en-US" dirty="0"/>
          </a:p>
        </p:txBody>
      </p:sp>
      <p:pic>
        <p:nvPicPr>
          <p:cNvPr id="4099" name="Picture 3"/>
          <p:cNvPicPr>
            <a:picLocks noChangeAspect="1" noChangeArrowheads="1"/>
          </p:cNvPicPr>
          <p:nvPr/>
        </p:nvPicPr>
        <p:blipFill>
          <a:blip r:embed="rId2" cstate="print"/>
          <a:srcRect/>
          <a:stretch>
            <a:fillRect/>
          </a:stretch>
        </p:blipFill>
        <p:spPr bwMode="auto">
          <a:xfrm>
            <a:off x="395536" y="2853308"/>
            <a:ext cx="7448550" cy="647700"/>
          </a:xfrm>
          <a:prstGeom prst="rect">
            <a:avLst/>
          </a:prstGeom>
          <a:noFill/>
          <a:ln w="9525">
            <a:noFill/>
            <a:miter lim="800000"/>
            <a:headEnd/>
            <a:tailEnd/>
          </a:ln>
        </p:spPr>
      </p:pic>
      <p:grpSp>
        <p:nvGrpSpPr>
          <p:cNvPr id="7" name="مجموعة 6"/>
          <p:cNvGrpSpPr/>
          <p:nvPr/>
        </p:nvGrpSpPr>
        <p:grpSpPr>
          <a:xfrm rot="10800000">
            <a:off x="4139952" y="2708919"/>
            <a:ext cx="1944216" cy="432049"/>
            <a:chOff x="1619672" y="5229200"/>
            <a:chExt cx="864096" cy="144016"/>
          </a:xfrm>
        </p:grpSpPr>
        <p:cxnSp>
          <p:nvCxnSpPr>
            <p:cNvPr id="8" name="رابط كسهم مستقيم 7"/>
            <p:cNvCxnSpPr/>
            <p:nvPr/>
          </p:nvCxnSpPr>
          <p:spPr>
            <a:xfrm>
              <a:off x="1619672" y="5229200"/>
              <a:ext cx="864096" cy="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9" name="رابط مستقيم 8"/>
            <p:cNvCxnSpPr/>
            <p:nvPr/>
          </p:nvCxnSpPr>
          <p:spPr>
            <a:xfrm>
              <a:off x="1619672" y="5229200"/>
              <a:ext cx="0" cy="144016"/>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grpSp>
      <p:pic>
        <p:nvPicPr>
          <p:cNvPr id="4101" name="Picture 5"/>
          <p:cNvPicPr>
            <a:picLocks noChangeAspect="1" noChangeArrowheads="1"/>
          </p:cNvPicPr>
          <p:nvPr/>
        </p:nvPicPr>
        <p:blipFill>
          <a:blip r:embed="rId3" cstate="print"/>
          <a:srcRect/>
          <a:stretch>
            <a:fillRect/>
          </a:stretch>
        </p:blipFill>
        <p:spPr bwMode="auto">
          <a:xfrm>
            <a:off x="179512" y="5517232"/>
            <a:ext cx="5112568" cy="1279773"/>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dissolve">
                                      <p:cBhvr>
                                        <p:cTn id="12" dur="500"/>
                                        <p:tgtEl>
                                          <p:spTgt spid="3">
                                            <p:txEl>
                                              <p:pRg st="0" end="0"/>
                                            </p:txEl>
                                          </p:spTgt>
                                        </p:tgtEl>
                                      </p:cBhvr>
                                    </p:animEffect>
                                  </p:childTnLst>
                                </p:cTn>
                              </p:par>
                              <p:par>
                                <p:cTn id="13" presetID="9"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dissolve">
                                      <p:cBhvr>
                                        <p:cTn id="15" dur="500"/>
                                        <p:tgtEl>
                                          <p:spTgt spid="7"/>
                                        </p:tgtEl>
                                      </p:cBhvr>
                                    </p:animEffect>
                                  </p:childTnLst>
                                </p:cTn>
                              </p:par>
                              <p:par>
                                <p:cTn id="16" presetID="9" presetClass="entr" presetSubtype="0" fill="hold" nodeType="withEffect">
                                  <p:stCondLst>
                                    <p:cond delay="0"/>
                                  </p:stCondLst>
                                  <p:childTnLst>
                                    <p:set>
                                      <p:cBhvr>
                                        <p:cTn id="17" dur="1" fill="hold">
                                          <p:stCondLst>
                                            <p:cond delay="0"/>
                                          </p:stCondLst>
                                        </p:cTn>
                                        <p:tgtEl>
                                          <p:spTgt spid="4099"/>
                                        </p:tgtEl>
                                        <p:attrNameLst>
                                          <p:attrName>style.visibility</p:attrName>
                                        </p:attrNameLst>
                                      </p:cBhvr>
                                      <p:to>
                                        <p:strVal val="visible"/>
                                      </p:to>
                                    </p:set>
                                    <p:animEffect transition="in" filter="dissolve">
                                      <p:cBhvr>
                                        <p:cTn id="18" dur="500"/>
                                        <p:tgtEl>
                                          <p:spTgt spid="4099"/>
                                        </p:tgtEl>
                                      </p:cBhvr>
                                    </p:animEffect>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dissolve">
                                      <p:cBhvr>
                                        <p:cTn id="23" dur="500"/>
                                        <p:tgtEl>
                                          <p:spTgt spid="3">
                                            <p:txEl>
                                              <p:pRg st="3" end="3"/>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9" presetClass="entr" presetSubtype="0" fill="hold"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dissolve">
                                      <p:cBhvr>
                                        <p:cTn id="28" dur="500"/>
                                        <p:tgtEl>
                                          <p:spTgt spid="3">
                                            <p:txEl>
                                              <p:pRg st="4" end="4"/>
                                            </p:txEl>
                                          </p:spTgt>
                                        </p:tgtEl>
                                      </p:cBhvr>
                                    </p:animEffect>
                                  </p:childTnLst>
                                </p:cTn>
                              </p:par>
                              <p:par>
                                <p:cTn id="29" presetID="9" presetClass="entr" presetSubtype="0" fill="hold" nodeType="withEffect">
                                  <p:stCondLst>
                                    <p:cond delay="0"/>
                                  </p:stCondLst>
                                  <p:childTnLst>
                                    <p:set>
                                      <p:cBhvr>
                                        <p:cTn id="30" dur="1" fill="hold">
                                          <p:stCondLst>
                                            <p:cond delay="0"/>
                                          </p:stCondLst>
                                        </p:cTn>
                                        <p:tgtEl>
                                          <p:spTgt spid="4101"/>
                                        </p:tgtEl>
                                        <p:attrNameLst>
                                          <p:attrName>style.visibility</p:attrName>
                                        </p:attrNameLst>
                                      </p:cBhvr>
                                      <p:to>
                                        <p:strVal val="visible"/>
                                      </p:to>
                                    </p:set>
                                    <p:animEffect transition="in" filter="dissolve">
                                      <p:cBhvr>
                                        <p:cTn id="31" dur="500"/>
                                        <p:tgtEl>
                                          <p:spTgt spid="41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9552" y="548680"/>
            <a:ext cx="8229600" cy="792088"/>
          </a:xfrm>
        </p:spPr>
        <p:txBody>
          <a:bodyPr/>
          <a:lstStyle/>
          <a:p>
            <a:pPr algn="ctr" rtl="1"/>
            <a:r>
              <a:rPr lang="ar-SA" sz="3600" b="1" dirty="0" smtClean="0">
                <a:latin typeface="Arial Black" pitchFamily="34" charset="0"/>
              </a:rPr>
              <a:t>تابع : الارتباط التشعبي </a:t>
            </a:r>
            <a:r>
              <a:rPr lang="en-US" sz="3600" b="1" dirty="0" smtClean="0">
                <a:latin typeface="Arial Black" pitchFamily="34" charset="0"/>
              </a:rPr>
              <a:t>Hyperlink</a:t>
            </a:r>
            <a:endParaRPr lang="ar-SA" sz="3600" b="1" dirty="0">
              <a:latin typeface="Arial Black" pitchFamily="34" charset="0"/>
            </a:endParaRPr>
          </a:p>
        </p:txBody>
      </p:sp>
      <p:sp>
        <p:nvSpPr>
          <p:cNvPr id="29" name="عنصر نائب للمحتوى 28"/>
          <p:cNvSpPr>
            <a:spLocks noGrp="1"/>
          </p:cNvSpPr>
          <p:nvPr>
            <p:ph idx="1"/>
          </p:nvPr>
        </p:nvSpPr>
        <p:spPr>
          <a:xfrm>
            <a:off x="251520" y="1412776"/>
            <a:ext cx="8805664" cy="5040560"/>
          </a:xfrm>
        </p:spPr>
        <p:txBody>
          <a:bodyPr/>
          <a:lstStyle/>
          <a:p>
            <a:pPr algn="r" rtl="1"/>
            <a:r>
              <a:rPr lang="ar-SA" dirty="0" smtClean="0"/>
              <a:t>مثلاً لإنشاء ارتباط تشعبي على نص بحيث يتم الانتقال عند الضغط عليه إلى صفحة تم إنشاؤها سابقاً:</a:t>
            </a:r>
          </a:p>
          <a:p>
            <a:pPr marL="623887" indent="-514350" algn="r" rtl="1">
              <a:buFont typeface="+mj-lt"/>
              <a:buAutoNum type="arabicParenR"/>
            </a:pPr>
            <a:r>
              <a:rPr lang="ar-SA" dirty="0" smtClean="0"/>
              <a:t>نقوم بتظليل النص المراد استخدامه كارتباط تشعبي.</a:t>
            </a:r>
          </a:p>
          <a:p>
            <a:pPr marL="623887" indent="-514350" algn="r" rtl="1">
              <a:buFont typeface="+mj-lt"/>
              <a:buAutoNum type="arabicParenR"/>
            </a:pPr>
            <a:r>
              <a:rPr lang="ar-SA" dirty="0" smtClean="0"/>
              <a:t>نفتح قائمة </a:t>
            </a:r>
            <a:r>
              <a:rPr lang="en-US" dirty="0" smtClean="0"/>
              <a:t>insert</a:t>
            </a:r>
            <a:r>
              <a:rPr lang="ar-SA" dirty="0" smtClean="0"/>
              <a:t> (إدراج)</a:t>
            </a:r>
            <a:r>
              <a:rPr lang="en-US" dirty="0" smtClean="0"/>
              <a:t> </a:t>
            </a:r>
            <a:r>
              <a:rPr lang="ar-SA" dirty="0" smtClean="0"/>
              <a:t>       </a:t>
            </a:r>
          </a:p>
          <a:p>
            <a:pPr marL="623887" indent="-514350" algn="r" rtl="1">
              <a:buNone/>
            </a:pPr>
            <a:r>
              <a:rPr lang="ar-SA" dirty="0" smtClean="0"/>
              <a:t>              </a:t>
            </a:r>
            <a:r>
              <a:rPr lang="en-US" dirty="0" smtClean="0"/>
              <a:t>hyperlink</a:t>
            </a:r>
            <a:r>
              <a:rPr lang="ar-SA" dirty="0" smtClean="0"/>
              <a:t> (ارتباط تشعبي)</a:t>
            </a:r>
          </a:p>
          <a:p>
            <a:pPr marL="623887" indent="-514350" algn="r" rtl="1">
              <a:buFont typeface="+mj-lt"/>
              <a:buAutoNum type="arabicParenR"/>
            </a:pPr>
            <a:endParaRPr lang="ar-SA" dirty="0" smtClean="0"/>
          </a:p>
          <a:p>
            <a:pPr marL="623887" indent="-514350" algn="r" rtl="1">
              <a:buFont typeface="+mj-lt"/>
              <a:buAutoNum type="arabicParenR"/>
            </a:pPr>
            <a:endParaRPr lang="ar-SA" dirty="0" smtClean="0"/>
          </a:p>
          <a:p>
            <a:pPr marL="623887" indent="-514350" algn="r" rtl="1">
              <a:buNone/>
            </a:pPr>
            <a:endParaRPr lang="ar-SA" dirty="0" smtClean="0"/>
          </a:p>
          <a:p>
            <a:pPr marL="623887" indent="-514350" algn="r" rtl="1">
              <a:buNone/>
            </a:pPr>
            <a:endParaRPr lang="en-US" dirty="0"/>
          </a:p>
        </p:txBody>
      </p:sp>
      <p:sp>
        <p:nvSpPr>
          <p:cNvPr id="30" name="سهم إلى اليسار 29"/>
          <p:cNvSpPr/>
          <p:nvPr/>
        </p:nvSpPr>
        <p:spPr>
          <a:xfrm>
            <a:off x="7740352" y="3356992"/>
            <a:ext cx="648072" cy="28803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2" name="Picture 4"/>
          <p:cNvPicPr>
            <a:picLocks noChangeAspect="1" noChangeArrowheads="1"/>
          </p:cNvPicPr>
          <p:nvPr/>
        </p:nvPicPr>
        <p:blipFill>
          <a:blip r:embed="rId2" cstate="print"/>
          <a:srcRect/>
          <a:stretch>
            <a:fillRect/>
          </a:stretch>
        </p:blipFill>
        <p:spPr bwMode="auto">
          <a:xfrm>
            <a:off x="323528" y="2924944"/>
            <a:ext cx="3528392" cy="344003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29">
                                            <p:txEl>
                                              <p:pRg st="0" end="0"/>
                                            </p:txEl>
                                          </p:spTgt>
                                        </p:tgtEl>
                                        <p:attrNameLst>
                                          <p:attrName>style.visibility</p:attrName>
                                        </p:attrNameLst>
                                      </p:cBhvr>
                                      <p:to>
                                        <p:strVal val="visible"/>
                                      </p:to>
                                    </p:set>
                                    <p:animEffect transition="in" filter="dissolve">
                                      <p:cBhvr>
                                        <p:cTn id="12" dur="500"/>
                                        <p:tgtEl>
                                          <p:spTgt spid="29">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29">
                                            <p:txEl>
                                              <p:pRg st="1" end="1"/>
                                            </p:txEl>
                                          </p:spTgt>
                                        </p:tgtEl>
                                        <p:attrNameLst>
                                          <p:attrName>style.visibility</p:attrName>
                                        </p:attrNameLst>
                                      </p:cBhvr>
                                      <p:to>
                                        <p:strVal val="visible"/>
                                      </p:to>
                                    </p:set>
                                    <p:animEffect transition="in" filter="dissolve">
                                      <p:cBhvr>
                                        <p:cTn id="17" dur="500"/>
                                        <p:tgtEl>
                                          <p:spTgt spid="29">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29">
                                            <p:txEl>
                                              <p:pRg st="2" end="2"/>
                                            </p:txEl>
                                          </p:spTgt>
                                        </p:tgtEl>
                                        <p:attrNameLst>
                                          <p:attrName>style.visibility</p:attrName>
                                        </p:attrNameLst>
                                      </p:cBhvr>
                                      <p:to>
                                        <p:strVal val="visible"/>
                                      </p:to>
                                    </p:set>
                                    <p:animEffect transition="in" filter="dissolve">
                                      <p:cBhvr>
                                        <p:cTn id="22" dur="500"/>
                                        <p:tgtEl>
                                          <p:spTgt spid="29">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30"/>
                                        </p:tgtEl>
                                        <p:attrNameLst>
                                          <p:attrName>style.visibility</p:attrName>
                                        </p:attrNameLst>
                                      </p:cBhvr>
                                      <p:to>
                                        <p:strVal val="visible"/>
                                      </p:to>
                                    </p:set>
                                    <p:animEffect transition="in" filter="dissolve">
                                      <p:cBhvr>
                                        <p:cTn id="27" dur="500"/>
                                        <p:tgtEl>
                                          <p:spTgt spid="30"/>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nodeType="clickEffect">
                                  <p:stCondLst>
                                    <p:cond delay="0"/>
                                  </p:stCondLst>
                                  <p:childTnLst>
                                    <p:set>
                                      <p:cBhvr>
                                        <p:cTn id="31" dur="1" fill="hold">
                                          <p:stCondLst>
                                            <p:cond delay="0"/>
                                          </p:stCondLst>
                                        </p:cTn>
                                        <p:tgtEl>
                                          <p:spTgt spid="29">
                                            <p:txEl>
                                              <p:pRg st="3" end="3"/>
                                            </p:txEl>
                                          </p:spTgt>
                                        </p:tgtEl>
                                        <p:attrNameLst>
                                          <p:attrName>style.visibility</p:attrName>
                                        </p:attrNameLst>
                                      </p:cBhvr>
                                      <p:to>
                                        <p:strVal val="visible"/>
                                      </p:to>
                                    </p:set>
                                    <p:animEffect transition="in" filter="dissolve">
                                      <p:cBhvr>
                                        <p:cTn id="32" dur="500"/>
                                        <p:tgtEl>
                                          <p:spTgt spid="29">
                                            <p:txEl>
                                              <p:pRg st="3" end="3"/>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nodeType="clickEffect">
                                  <p:stCondLst>
                                    <p:cond delay="0"/>
                                  </p:stCondLst>
                                  <p:childTnLst>
                                    <p:set>
                                      <p:cBhvr>
                                        <p:cTn id="36" dur="1" fill="hold">
                                          <p:stCondLst>
                                            <p:cond delay="0"/>
                                          </p:stCondLst>
                                        </p:cTn>
                                        <p:tgtEl>
                                          <p:spTgt spid="2052"/>
                                        </p:tgtEl>
                                        <p:attrNameLst>
                                          <p:attrName>style.visibility</p:attrName>
                                        </p:attrNameLst>
                                      </p:cBhvr>
                                      <p:to>
                                        <p:strVal val="visible"/>
                                      </p:to>
                                    </p:set>
                                    <p:animEffect transition="in" filter="dissolve">
                                      <p:cBhvr>
                                        <p:cTn id="37" dur="500"/>
                                        <p:tgtEl>
                                          <p:spTgt spid="20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0"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95536" y="1772816"/>
            <a:ext cx="8229600" cy="4324350"/>
          </a:xfrm>
        </p:spPr>
        <p:txBody>
          <a:bodyPr/>
          <a:lstStyle/>
          <a:p>
            <a:pPr algn="r" rtl="1"/>
            <a:r>
              <a:rPr lang="ar-SA" dirty="0" smtClean="0"/>
              <a:t>حتى تظهر بشكل أفضل, نقوم بعمل محاذاة لليمين لعناوين الحقول حتى يكون عنوان الحقل مقارباً للحقل نفسه. </a:t>
            </a:r>
          </a:p>
          <a:p>
            <a:pPr algn="r" rtl="1"/>
            <a:r>
              <a:rPr lang="ar-SA" dirty="0" smtClean="0"/>
              <a:t>يتم عمل ذلك بتظليل العمود الخاص بالعناوين, ثم نضغط على زر المحاذاة لليمين من شريط التنسيق </a:t>
            </a:r>
            <a:r>
              <a:rPr lang="en-US" dirty="0" smtClean="0"/>
              <a:t>Formatting toolbar</a:t>
            </a:r>
            <a:r>
              <a:rPr lang="ar-SA" dirty="0" smtClean="0"/>
              <a:t> في الجزء العلوي من الصفحة.  </a:t>
            </a:r>
            <a:endParaRPr lang="en-US" dirty="0"/>
          </a:p>
        </p:txBody>
      </p:sp>
      <p:sp>
        <p:nvSpPr>
          <p:cNvPr id="4" name="عنوان 1"/>
          <p:cNvSpPr>
            <a:spLocks noGrp="1"/>
          </p:cNvSpPr>
          <p:nvPr>
            <p:ph type="title"/>
          </p:nvPr>
        </p:nvSpPr>
        <p:spPr>
          <a:xfrm>
            <a:off x="395536" y="476672"/>
            <a:ext cx="8229600" cy="1066800"/>
          </a:xfrm>
        </p:spPr>
        <p:txBody>
          <a:bodyPr/>
          <a:lstStyle/>
          <a:p>
            <a:pPr algn="ctr" rtl="1"/>
            <a:r>
              <a:rPr lang="ar-SA" dirty="0" smtClean="0"/>
              <a:t>تابع تنسيق محاذاة حقول نموذج البيانات </a:t>
            </a:r>
            <a:br>
              <a:rPr lang="ar-SA" dirty="0" smtClean="0"/>
            </a:br>
            <a:r>
              <a:rPr lang="en-US" dirty="0" smtClean="0"/>
              <a:t>Aligning form components </a:t>
            </a:r>
            <a:endParaRPr lang="en-US" dirty="0"/>
          </a:p>
        </p:txBody>
      </p:sp>
      <p:pic>
        <p:nvPicPr>
          <p:cNvPr id="5124" name="Picture 4"/>
          <p:cNvPicPr>
            <a:picLocks noChangeAspect="1" noChangeArrowheads="1"/>
          </p:cNvPicPr>
          <p:nvPr/>
        </p:nvPicPr>
        <p:blipFill>
          <a:blip r:embed="rId2" cstate="print"/>
          <a:srcRect/>
          <a:stretch>
            <a:fillRect/>
          </a:stretch>
        </p:blipFill>
        <p:spPr bwMode="auto">
          <a:xfrm>
            <a:off x="107504" y="3645024"/>
            <a:ext cx="4896544" cy="3168352"/>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dissolv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dissolv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5124"/>
                                        </p:tgtEl>
                                        <p:attrNameLst>
                                          <p:attrName>style.visibility</p:attrName>
                                        </p:attrNameLst>
                                      </p:cBhvr>
                                      <p:to>
                                        <p:strVal val="visible"/>
                                      </p:to>
                                    </p:set>
                                    <p:animEffect transition="in" filter="dissolve">
                                      <p:cBhvr>
                                        <p:cTn id="22" dur="500"/>
                                        <p:tgtEl>
                                          <p:spTgt spid="51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95536" y="2200994"/>
            <a:ext cx="8229600" cy="4324350"/>
          </a:xfrm>
        </p:spPr>
        <p:txBody>
          <a:bodyPr/>
          <a:lstStyle/>
          <a:p>
            <a:pPr algn="r" rtl="1"/>
            <a:r>
              <a:rPr lang="ar-SA" dirty="0" smtClean="0"/>
              <a:t>وبعد عمل المحاذاة وحفظ الصفحة ثم فتحها بالمستعرض, نحصل على الشكل التالي:</a:t>
            </a:r>
            <a:endParaRPr lang="en-US" dirty="0"/>
          </a:p>
        </p:txBody>
      </p:sp>
      <p:sp>
        <p:nvSpPr>
          <p:cNvPr id="4" name="عنوان 1"/>
          <p:cNvSpPr txBox="1">
            <a:spLocks/>
          </p:cNvSpPr>
          <p:nvPr/>
        </p:nvSpPr>
        <p:spPr bwMode="auto">
          <a:xfrm>
            <a:off x="395536" y="778024"/>
            <a:ext cx="8229600" cy="1066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defRPr/>
            </a:pPr>
            <a:r>
              <a:rPr kumimoji="0" lang="ar-SA" sz="4000" b="0" i="0" u="none" strike="noStrike" kern="1200" cap="none" spc="0" normalizeH="0" baseline="0" noProof="0" dirty="0" smtClean="0">
                <a:ln>
                  <a:noFill/>
                </a:ln>
                <a:solidFill>
                  <a:schemeClr val="tx2"/>
                </a:solidFill>
                <a:effectLst/>
                <a:uLnTx/>
                <a:uFillTx/>
                <a:latin typeface="+mj-lt"/>
                <a:ea typeface="+mj-ea"/>
                <a:cs typeface="Arial" charset="0"/>
              </a:rPr>
              <a:t>تابع تنسيق محاذاة حقول نموذج البيانات </a:t>
            </a:r>
            <a:br>
              <a:rPr kumimoji="0" lang="ar-SA" sz="4000" b="0" i="0" u="none" strike="noStrike" kern="1200" cap="none" spc="0" normalizeH="0" baseline="0" noProof="0" dirty="0" smtClean="0">
                <a:ln>
                  <a:noFill/>
                </a:ln>
                <a:solidFill>
                  <a:schemeClr val="tx2"/>
                </a:solidFill>
                <a:effectLst/>
                <a:uLnTx/>
                <a:uFillTx/>
                <a:latin typeface="+mj-lt"/>
                <a:ea typeface="+mj-ea"/>
                <a:cs typeface="Arial" charset="0"/>
              </a:rPr>
            </a:br>
            <a:r>
              <a:rPr kumimoji="0" lang="en-US" sz="4000" b="0" i="0" u="none" strike="noStrike" kern="1200" cap="none" spc="0" normalizeH="0" baseline="0" noProof="0" dirty="0" smtClean="0">
                <a:ln>
                  <a:noFill/>
                </a:ln>
                <a:solidFill>
                  <a:schemeClr val="tx2"/>
                </a:solidFill>
                <a:effectLst/>
                <a:uLnTx/>
                <a:uFillTx/>
                <a:latin typeface="+mj-lt"/>
                <a:ea typeface="+mj-ea"/>
                <a:cs typeface="Arial" charset="0"/>
              </a:rPr>
              <a:t>Aligning form components </a:t>
            </a:r>
            <a:endParaRPr kumimoji="0" lang="en-US" sz="4000" b="0" i="0" u="none" strike="noStrike" kern="1200" cap="none" spc="0" normalizeH="0" baseline="0" noProof="0" dirty="0">
              <a:ln>
                <a:noFill/>
              </a:ln>
              <a:solidFill>
                <a:schemeClr val="tx2"/>
              </a:solidFill>
              <a:effectLst/>
              <a:uLnTx/>
              <a:uFillTx/>
              <a:latin typeface="+mj-lt"/>
              <a:ea typeface="+mj-ea"/>
              <a:cs typeface="Arial" charset="0"/>
            </a:endParaRPr>
          </a:p>
        </p:txBody>
      </p:sp>
      <p:pic>
        <p:nvPicPr>
          <p:cNvPr id="6148" name="Picture 4"/>
          <p:cNvPicPr>
            <a:picLocks noChangeAspect="1" noChangeArrowheads="1"/>
          </p:cNvPicPr>
          <p:nvPr/>
        </p:nvPicPr>
        <p:blipFill>
          <a:blip r:embed="rId2" cstate="print"/>
          <a:srcRect/>
          <a:stretch>
            <a:fillRect/>
          </a:stretch>
        </p:blipFill>
        <p:spPr bwMode="auto">
          <a:xfrm>
            <a:off x="880717" y="2823592"/>
            <a:ext cx="4123331" cy="197356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dissolv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dissolv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6148"/>
                                        </p:tgtEl>
                                        <p:attrNameLst>
                                          <p:attrName>style.visibility</p:attrName>
                                        </p:attrNameLst>
                                      </p:cBhvr>
                                      <p:to>
                                        <p:strVal val="visible"/>
                                      </p:to>
                                    </p:set>
                                    <p:animEffect transition="in" filter="dissolve">
                                      <p:cBhvr>
                                        <p:cTn id="17" dur="500"/>
                                        <p:tgtEl>
                                          <p:spTgt spid="61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476672"/>
            <a:ext cx="8229600" cy="792088"/>
          </a:xfrm>
        </p:spPr>
        <p:txBody>
          <a:bodyPr/>
          <a:lstStyle/>
          <a:p>
            <a:pPr algn="r" rtl="1"/>
            <a:r>
              <a:rPr lang="ar-SA" dirty="0" smtClean="0"/>
              <a:t>العنصر الرابع: </a:t>
            </a:r>
            <a:r>
              <a:rPr lang="en-US" dirty="0" smtClean="0"/>
              <a:t>Drop Down Box</a:t>
            </a:r>
            <a:endParaRPr lang="en-US" dirty="0"/>
          </a:p>
        </p:txBody>
      </p:sp>
      <p:sp>
        <p:nvSpPr>
          <p:cNvPr id="3" name="عنصر نائب للمحتوى 2"/>
          <p:cNvSpPr>
            <a:spLocks noGrp="1"/>
          </p:cNvSpPr>
          <p:nvPr>
            <p:ph idx="1"/>
          </p:nvPr>
        </p:nvSpPr>
        <p:spPr>
          <a:xfrm>
            <a:off x="457200" y="1268760"/>
            <a:ext cx="8229600" cy="5589240"/>
          </a:xfrm>
        </p:spPr>
        <p:txBody>
          <a:bodyPr/>
          <a:lstStyle/>
          <a:p>
            <a:pPr algn="r" rtl="1"/>
            <a:r>
              <a:rPr lang="ar-SA" dirty="0" smtClean="0"/>
              <a:t>تستخدم القوائم </a:t>
            </a:r>
            <a:r>
              <a:rPr lang="en-US" dirty="0" smtClean="0"/>
              <a:t> drop down box </a:t>
            </a:r>
            <a:r>
              <a:rPr lang="ar-SA" dirty="0" smtClean="0"/>
              <a:t>لتمكين </a:t>
            </a:r>
          </a:p>
          <a:p>
            <a:pPr algn="r" rtl="1">
              <a:buNone/>
            </a:pPr>
            <a:r>
              <a:rPr lang="ar-SA" dirty="0" smtClean="0"/>
              <a:t> المستخدم من عمل اختيار واحد من بين العديد </a:t>
            </a:r>
          </a:p>
          <a:p>
            <a:pPr algn="r" rtl="1">
              <a:buNone/>
            </a:pPr>
            <a:r>
              <a:rPr lang="ar-SA" dirty="0" smtClean="0"/>
              <a:t> من الخيارات التي توجد في مساحة محدودة. </a:t>
            </a:r>
          </a:p>
          <a:p>
            <a:pPr algn="r" rtl="1">
              <a:buNone/>
            </a:pPr>
            <a:endParaRPr lang="ar-SA" dirty="0" smtClean="0"/>
          </a:p>
          <a:p>
            <a:pPr algn="r" rtl="1"/>
            <a:r>
              <a:rPr lang="ar-SA" dirty="0" smtClean="0"/>
              <a:t>حيث أننا نستخدم هذه القوائم </a:t>
            </a:r>
            <a:r>
              <a:rPr lang="en-US" dirty="0" smtClean="0"/>
              <a:t>lists</a:t>
            </a:r>
            <a:r>
              <a:rPr lang="ar-SA" dirty="0" smtClean="0"/>
              <a:t> من أجل التحكم في عدد الخيارات التي يتم عرضها في القائمة بشكل دائم وذلك بتحديد ارتفاع القائمة.  وعندما يزداد عدد الخيارات المضافة عن الارتفاع المحدد للقائمة فسيظهر شريط التمرير </a:t>
            </a:r>
            <a:r>
              <a:rPr lang="en-US" dirty="0" smtClean="0"/>
              <a:t>scroll bar</a:t>
            </a:r>
            <a:r>
              <a:rPr lang="ar-SA" dirty="0" smtClean="0"/>
              <a:t> على جانب</a:t>
            </a:r>
          </a:p>
          <a:p>
            <a:pPr algn="r" rtl="1">
              <a:buNone/>
            </a:pPr>
            <a:r>
              <a:rPr lang="ar-SA" dirty="0" smtClean="0"/>
              <a:t>  القائمة ليمكننا من رؤية باقي الخيارات.</a:t>
            </a:r>
          </a:p>
          <a:p>
            <a:pPr algn="r" rtl="1"/>
            <a:r>
              <a:rPr lang="ar-SA" dirty="0" smtClean="0"/>
              <a:t>كما نرى في الصورة فإن الارتفاع المحدد هو 4</a:t>
            </a:r>
          </a:p>
          <a:p>
            <a:pPr algn="r" rtl="1">
              <a:buNone/>
            </a:pPr>
            <a:r>
              <a:rPr lang="ar-SA" dirty="0" smtClean="0"/>
              <a:t>ونظراً لأن عدد الخيارات المضافة أكثر من 4 </a:t>
            </a:r>
          </a:p>
          <a:p>
            <a:pPr algn="r" rtl="1">
              <a:buNone/>
            </a:pPr>
            <a:r>
              <a:rPr lang="ar-SA" dirty="0" smtClean="0"/>
              <a:t>يظهر شريط التمرير على يمين القائمة.</a:t>
            </a:r>
            <a:endParaRPr lang="en-US" dirty="0"/>
          </a:p>
        </p:txBody>
      </p:sp>
      <p:pic>
        <p:nvPicPr>
          <p:cNvPr id="7170" name="Picture 2"/>
          <p:cNvPicPr>
            <a:picLocks noChangeAspect="1" noChangeArrowheads="1"/>
          </p:cNvPicPr>
          <p:nvPr/>
        </p:nvPicPr>
        <p:blipFill>
          <a:blip r:embed="rId2" cstate="print"/>
          <a:srcRect/>
          <a:stretch>
            <a:fillRect/>
          </a:stretch>
        </p:blipFill>
        <p:spPr bwMode="auto">
          <a:xfrm>
            <a:off x="107504" y="1412776"/>
            <a:ext cx="2952329" cy="1728192"/>
          </a:xfrm>
          <a:prstGeom prst="rect">
            <a:avLst/>
          </a:prstGeom>
          <a:noFill/>
          <a:ln w="38100">
            <a:solidFill>
              <a:srgbClr val="FF0000"/>
            </a:solidFill>
            <a:miter lim="800000"/>
            <a:headEnd/>
            <a:tailEnd/>
          </a:ln>
        </p:spPr>
      </p:pic>
      <p:pic>
        <p:nvPicPr>
          <p:cNvPr id="7172" name="Picture 4"/>
          <p:cNvPicPr>
            <a:picLocks noChangeAspect="1" noChangeArrowheads="1"/>
          </p:cNvPicPr>
          <p:nvPr/>
        </p:nvPicPr>
        <p:blipFill>
          <a:blip r:embed="rId3" cstate="print"/>
          <a:srcRect/>
          <a:stretch>
            <a:fillRect/>
          </a:stretch>
        </p:blipFill>
        <p:spPr bwMode="auto">
          <a:xfrm>
            <a:off x="145040" y="4581128"/>
            <a:ext cx="2554752" cy="2088232"/>
          </a:xfrm>
          <a:prstGeom prst="rect">
            <a:avLst/>
          </a:prstGeom>
          <a:noFill/>
          <a:ln w="38100">
            <a:solidFill>
              <a:srgbClr val="FF0000"/>
            </a:solid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dissolve">
                                      <p:cBhvr>
                                        <p:cTn id="12" dur="500"/>
                                        <p:tgtEl>
                                          <p:spTgt spid="3">
                                            <p:txEl>
                                              <p:pRg st="0" end="0"/>
                                            </p:txEl>
                                          </p:spTgt>
                                        </p:tgtEl>
                                      </p:cBhvr>
                                    </p:animEffect>
                                  </p:childTnLst>
                                </p:cTn>
                              </p:par>
                              <p:par>
                                <p:cTn id="13" presetID="9" presetClass="entr" presetSubtype="0" fill="hold"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dissolve">
                                      <p:cBhvr>
                                        <p:cTn id="15" dur="500"/>
                                        <p:tgtEl>
                                          <p:spTgt spid="3">
                                            <p:txEl>
                                              <p:pRg st="1" end="1"/>
                                            </p:txEl>
                                          </p:spTgt>
                                        </p:tgtEl>
                                      </p:cBhvr>
                                    </p:animEffect>
                                  </p:childTnLst>
                                </p:cTn>
                              </p:par>
                              <p:par>
                                <p:cTn id="16" presetID="9" presetClass="entr" presetSubtype="0" fill="hold" nodeType="with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dissolve">
                                      <p:cBhvr>
                                        <p:cTn id="18" dur="500"/>
                                        <p:tgtEl>
                                          <p:spTgt spid="3">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nodeType="clickEffect">
                                  <p:stCondLst>
                                    <p:cond delay="0"/>
                                  </p:stCondLst>
                                  <p:childTnLst>
                                    <p:set>
                                      <p:cBhvr>
                                        <p:cTn id="22" dur="1" fill="hold">
                                          <p:stCondLst>
                                            <p:cond delay="0"/>
                                          </p:stCondLst>
                                        </p:cTn>
                                        <p:tgtEl>
                                          <p:spTgt spid="7170"/>
                                        </p:tgtEl>
                                        <p:attrNameLst>
                                          <p:attrName>style.visibility</p:attrName>
                                        </p:attrNameLst>
                                      </p:cBhvr>
                                      <p:to>
                                        <p:strVal val="visible"/>
                                      </p:to>
                                    </p:set>
                                    <p:animEffect transition="in" filter="dissolve">
                                      <p:cBhvr>
                                        <p:cTn id="23" dur="500"/>
                                        <p:tgtEl>
                                          <p:spTgt spid="7170"/>
                                        </p:tgtEl>
                                      </p:cBhvr>
                                    </p:animEffect>
                                  </p:childTnLst>
                                </p:cTn>
                              </p:par>
                            </p:childTnLst>
                          </p:cTn>
                        </p:par>
                      </p:childTnLst>
                    </p:cTn>
                  </p:par>
                  <p:par>
                    <p:cTn id="24" fill="hold">
                      <p:stCondLst>
                        <p:cond delay="indefinite"/>
                      </p:stCondLst>
                      <p:childTnLst>
                        <p:par>
                          <p:cTn id="25" fill="hold">
                            <p:stCondLst>
                              <p:cond delay="0"/>
                            </p:stCondLst>
                            <p:childTnLst>
                              <p:par>
                                <p:cTn id="26" presetID="9" presetClass="entr" presetSubtype="0" fill="hold"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dissolve">
                                      <p:cBhvr>
                                        <p:cTn id="28" dur="500"/>
                                        <p:tgtEl>
                                          <p:spTgt spid="3">
                                            <p:txEl>
                                              <p:pRg st="4" end="4"/>
                                            </p:txEl>
                                          </p:spTgt>
                                        </p:tgtEl>
                                      </p:cBhvr>
                                    </p:animEffect>
                                  </p:childTnLst>
                                </p:cTn>
                              </p:par>
                              <p:par>
                                <p:cTn id="29" presetID="9" presetClass="entr" presetSubtype="0" fill="hold" nodeType="with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Effect transition="in" filter="dissolve">
                                      <p:cBhvr>
                                        <p:cTn id="31" dur="500"/>
                                        <p:tgtEl>
                                          <p:spTgt spid="3">
                                            <p:txEl>
                                              <p:pRg st="5" end="5"/>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9" presetClass="entr" presetSubtype="0" fill="hold" nodeType="clickEffect">
                                  <p:stCondLst>
                                    <p:cond delay="0"/>
                                  </p:stCondLst>
                                  <p:childTnLst>
                                    <p:set>
                                      <p:cBhvr>
                                        <p:cTn id="35" dur="1" fill="hold">
                                          <p:stCondLst>
                                            <p:cond delay="0"/>
                                          </p:stCondLst>
                                        </p:cTn>
                                        <p:tgtEl>
                                          <p:spTgt spid="3">
                                            <p:txEl>
                                              <p:pRg st="6" end="6"/>
                                            </p:txEl>
                                          </p:spTgt>
                                        </p:tgtEl>
                                        <p:attrNameLst>
                                          <p:attrName>style.visibility</p:attrName>
                                        </p:attrNameLst>
                                      </p:cBhvr>
                                      <p:to>
                                        <p:strVal val="visible"/>
                                      </p:to>
                                    </p:set>
                                    <p:animEffect transition="in" filter="dissolve">
                                      <p:cBhvr>
                                        <p:cTn id="36" dur="500"/>
                                        <p:tgtEl>
                                          <p:spTgt spid="3">
                                            <p:txEl>
                                              <p:pRg st="6" end="6"/>
                                            </p:txEl>
                                          </p:spTgt>
                                        </p:tgtEl>
                                      </p:cBhvr>
                                    </p:animEffect>
                                  </p:childTnLst>
                                </p:cTn>
                              </p:par>
                              <p:par>
                                <p:cTn id="37" presetID="9" presetClass="entr" presetSubtype="0" fill="hold" nodeType="withEffect">
                                  <p:stCondLst>
                                    <p:cond delay="0"/>
                                  </p:stCondLst>
                                  <p:childTnLst>
                                    <p:set>
                                      <p:cBhvr>
                                        <p:cTn id="38" dur="1" fill="hold">
                                          <p:stCondLst>
                                            <p:cond delay="0"/>
                                          </p:stCondLst>
                                        </p:cTn>
                                        <p:tgtEl>
                                          <p:spTgt spid="3">
                                            <p:txEl>
                                              <p:pRg st="7" end="7"/>
                                            </p:txEl>
                                          </p:spTgt>
                                        </p:tgtEl>
                                        <p:attrNameLst>
                                          <p:attrName>style.visibility</p:attrName>
                                        </p:attrNameLst>
                                      </p:cBhvr>
                                      <p:to>
                                        <p:strVal val="visible"/>
                                      </p:to>
                                    </p:set>
                                    <p:animEffect transition="in" filter="dissolve">
                                      <p:cBhvr>
                                        <p:cTn id="39" dur="500"/>
                                        <p:tgtEl>
                                          <p:spTgt spid="3">
                                            <p:txEl>
                                              <p:pRg st="7" end="7"/>
                                            </p:txEl>
                                          </p:spTgt>
                                        </p:tgtEl>
                                      </p:cBhvr>
                                    </p:animEffect>
                                  </p:childTnLst>
                                </p:cTn>
                              </p:par>
                              <p:par>
                                <p:cTn id="40" presetID="9" presetClass="entr" presetSubtype="0" fill="hold" nodeType="withEffect">
                                  <p:stCondLst>
                                    <p:cond delay="0"/>
                                  </p:stCondLst>
                                  <p:childTnLst>
                                    <p:set>
                                      <p:cBhvr>
                                        <p:cTn id="41" dur="1" fill="hold">
                                          <p:stCondLst>
                                            <p:cond delay="0"/>
                                          </p:stCondLst>
                                        </p:cTn>
                                        <p:tgtEl>
                                          <p:spTgt spid="3">
                                            <p:txEl>
                                              <p:pRg st="8" end="8"/>
                                            </p:txEl>
                                          </p:spTgt>
                                        </p:tgtEl>
                                        <p:attrNameLst>
                                          <p:attrName>style.visibility</p:attrName>
                                        </p:attrNameLst>
                                      </p:cBhvr>
                                      <p:to>
                                        <p:strVal val="visible"/>
                                      </p:to>
                                    </p:set>
                                    <p:animEffect transition="in" filter="dissolve">
                                      <p:cBhvr>
                                        <p:cTn id="42" dur="500"/>
                                        <p:tgtEl>
                                          <p:spTgt spid="3">
                                            <p:txEl>
                                              <p:pRg st="8" end="8"/>
                                            </p:txEl>
                                          </p:spTgt>
                                        </p:tgtEl>
                                      </p:cBhvr>
                                    </p:animEffect>
                                  </p:childTnLst>
                                </p:cTn>
                              </p:par>
                              <p:par>
                                <p:cTn id="43" presetID="9" presetClass="entr" presetSubtype="0" fill="hold" nodeType="withEffect">
                                  <p:stCondLst>
                                    <p:cond delay="0"/>
                                  </p:stCondLst>
                                  <p:childTnLst>
                                    <p:set>
                                      <p:cBhvr>
                                        <p:cTn id="44" dur="1" fill="hold">
                                          <p:stCondLst>
                                            <p:cond delay="0"/>
                                          </p:stCondLst>
                                        </p:cTn>
                                        <p:tgtEl>
                                          <p:spTgt spid="7172"/>
                                        </p:tgtEl>
                                        <p:attrNameLst>
                                          <p:attrName>style.visibility</p:attrName>
                                        </p:attrNameLst>
                                      </p:cBhvr>
                                      <p:to>
                                        <p:strVal val="visible"/>
                                      </p:to>
                                    </p:set>
                                    <p:animEffect transition="in" filter="dissolve">
                                      <p:cBhvr>
                                        <p:cTn id="45" dur="500"/>
                                        <p:tgtEl>
                                          <p:spTgt spid="71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806896" y="1196752"/>
            <a:ext cx="8229600" cy="5565726"/>
          </a:xfrm>
        </p:spPr>
        <p:txBody>
          <a:bodyPr/>
          <a:lstStyle/>
          <a:p>
            <a:pPr algn="r" rtl="1"/>
            <a:r>
              <a:rPr lang="ar-SA" dirty="0" smtClean="0"/>
              <a:t>من خلال إعدادات الخصائص لهذه القوائم نستطيع تحديد ما إذا كانت القائمة تسمح باختيار عدة خيارات وذلك بالضغط على الخيار مع المفتاح </a:t>
            </a:r>
            <a:r>
              <a:rPr lang="en-US" dirty="0" smtClean="0"/>
              <a:t>Ctrl</a:t>
            </a:r>
            <a:r>
              <a:rPr lang="ar-SA" dirty="0" smtClean="0"/>
              <a:t> أو السماح بخيار واحد فقط.</a:t>
            </a:r>
          </a:p>
          <a:p>
            <a:pPr algn="r" rtl="1"/>
            <a:r>
              <a:rPr lang="ar-SA" dirty="0" smtClean="0"/>
              <a:t>مثلاً: لعمل قائمة خاصة بلقب المستخدم </a:t>
            </a:r>
            <a:r>
              <a:rPr lang="en-US" dirty="0" smtClean="0"/>
              <a:t>Title</a:t>
            </a:r>
            <a:r>
              <a:rPr lang="ar-SA" dirty="0" smtClean="0"/>
              <a:t>,</a:t>
            </a:r>
          </a:p>
          <a:p>
            <a:pPr algn="r" rtl="1">
              <a:buNone/>
            </a:pPr>
            <a:r>
              <a:rPr lang="ar-SA" dirty="0" smtClean="0"/>
              <a:t> حيث يمكنه اختيار لقب واحد فقط من بين عدة </a:t>
            </a:r>
          </a:p>
          <a:p>
            <a:pPr algn="r" rtl="1">
              <a:buNone/>
            </a:pPr>
            <a:r>
              <a:rPr lang="ar-SA" dirty="0" smtClean="0"/>
              <a:t> خيارات بدلاً من كتابته نقوم بعمل التالي:</a:t>
            </a:r>
          </a:p>
          <a:p>
            <a:pPr marL="623887" indent="-514350" algn="r" rtl="1">
              <a:buFont typeface="+mj-lt"/>
              <a:buAutoNum type="arabicParenR"/>
            </a:pPr>
            <a:r>
              <a:rPr lang="ar-SA" dirty="0" smtClean="0"/>
              <a:t> نضع المؤشر في المكان المناسب ثم نضغط</a:t>
            </a:r>
          </a:p>
          <a:p>
            <a:pPr marL="623887" indent="-514350" algn="r" rtl="1">
              <a:buNone/>
            </a:pPr>
            <a:r>
              <a:rPr lang="ar-SA" dirty="0" smtClean="0"/>
              <a:t>على </a:t>
            </a:r>
            <a:r>
              <a:rPr lang="en-US" dirty="0" smtClean="0"/>
              <a:t>insert</a:t>
            </a:r>
            <a:r>
              <a:rPr lang="ar-SA" dirty="0" smtClean="0"/>
              <a:t> ثم من القائمة الفرعية </a:t>
            </a:r>
            <a:r>
              <a:rPr lang="en-US" dirty="0" smtClean="0"/>
              <a:t>form</a:t>
            </a:r>
            <a:r>
              <a:rPr lang="ar-SA" dirty="0" smtClean="0"/>
              <a:t> نختار</a:t>
            </a:r>
          </a:p>
          <a:p>
            <a:pPr marL="623887" indent="-514350" algn="r" rtl="1">
              <a:buNone/>
            </a:pPr>
            <a:r>
              <a:rPr lang="en-US" dirty="0" smtClean="0"/>
              <a:t>drop down box</a:t>
            </a:r>
            <a:r>
              <a:rPr lang="ar-SA" dirty="0" smtClean="0"/>
              <a:t> فيتم إدراج القائمة وهي فارغة.</a:t>
            </a:r>
          </a:p>
          <a:p>
            <a:pPr marL="623887" indent="-514350" algn="r" rtl="1">
              <a:buNone/>
            </a:pPr>
            <a:r>
              <a:rPr lang="ar-SA" dirty="0" smtClean="0"/>
              <a:t>لعرض خواص القائمة نضغط عليها بالزر الأيمن </a:t>
            </a:r>
          </a:p>
          <a:p>
            <a:pPr marL="623887" indent="-514350" algn="r" rtl="1">
              <a:buNone/>
            </a:pPr>
            <a:r>
              <a:rPr lang="ar-SA" dirty="0" smtClean="0"/>
              <a:t>للفأرة ونختار </a:t>
            </a:r>
            <a:r>
              <a:rPr lang="en-US" dirty="0" smtClean="0"/>
              <a:t>form field properties</a:t>
            </a:r>
            <a:r>
              <a:rPr lang="ar-SA" dirty="0" smtClean="0"/>
              <a:t> فيفتح </a:t>
            </a:r>
          </a:p>
          <a:p>
            <a:pPr marL="623887" indent="-514350" algn="r" rtl="1">
              <a:buNone/>
            </a:pPr>
            <a:r>
              <a:rPr lang="ar-SA" dirty="0" smtClean="0"/>
              <a:t>المربع الحواري التالي:</a:t>
            </a:r>
            <a:endParaRPr lang="en-US" dirty="0"/>
          </a:p>
        </p:txBody>
      </p:sp>
      <p:sp>
        <p:nvSpPr>
          <p:cNvPr id="4" name="عنوان 1"/>
          <p:cNvSpPr>
            <a:spLocks noGrp="1"/>
          </p:cNvSpPr>
          <p:nvPr>
            <p:ph type="title"/>
          </p:nvPr>
        </p:nvSpPr>
        <p:spPr>
          <a:xfrm>
            <a:off x="-180528" y="404664"/>
            <a:ext cx="8229600" cy="792088"/>
          </a:xfrm>
        </p:spPr>
        <p:txBody>
          <a:bodyPr/>
          <a:lstStyle/>
          <a:p>
            <a:pPr algn="r" rtl="1"/>
            <a:r>
              <a:rPr lang="ar-SA" dirty="0" smtClean="0"/>
              <a:t>العنصر الرابع: </a:t>
            </a:r>
            <a:r>
              <a:rPr lang="en-US" dirty="0" smtClean="0"/>
              <a:t>Drop Down Box</a:t>
            </a:r>
            <a:endParaRPr lang="en-US" dirty="0"/>
          </a:p>
        </p:txBody>
      </p:sp>
      <p:pic>
        <p:nvPicPr>
          <p:cNvPr id="8194" name="Picture 2"/>
          <p:cNvPicPr>
            <a:picLocks noChangeAspect="1" noChangeArrowheads="1"/>
          </p:cNvPicPr>
          <p:nvPr/>
        </p:nvPicPr>
        <p:blipFill>
          <a:blip r:embed="rId2" cstate="print"/>
          <a:srcRect/>
          <a:stretch>
            <a:fillRect/>
          </a:stretch>
        </p:blipFill>
        <p:spPr bwMode="auto">
          <a:xfrm>
            <a:off x="35496" y="2158280"/>
            <a:ext cx="2952328" cy="469972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dissolv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dissolve">
                                      <p:cBhvr>
                                        <p:cTn id="17" dur="500"/>
                                        <p:tgtEl>
                                          <p:spTgt spid="3">
                                            <p:txEl>
                                              <p:pRg st="1" end="1"/>
                                            </p:txEl>
                                          </p:spTgt>
                                        </p:tgtEl>
                                      </p:cBhvr>
                                    </p:animEffect>
                                  </p:childTnLst>
                                </p:cTn>
                              </p:par>
                              <p:par>
                                <p:cTn id="18" presetID="9" presetClass="entr" presetSubtype="0" fill="hold" nodeType="with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dissolve">
                                      <p:cBhvr>
                                        <p:cTn id="20" dur="500"/>
                                        <p:tgtEl>
                                          <p:spTgt spid="3">
                                            <p:txEl>
                                              <p:pRg st="2" end="2"/>
                                            </p:txEl>
                                          </p:spTgt>
                                        </p:tgtEl>
                                      </p:cBhvr>
                                    </p:animEffect>
                                  </p:childTnLst>
                                </p:cTn>
                              </p:par>
                              <p:par>
                                <p:cTn id="21" presetID="9" presetClass="entr" presetSubtype="0" fill="hold"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dissolve">
                                      <p:cBhvr>
                                        <p:cTn id="23" dur="500"/>
                                        <p:tgtEl>
                                          <p:spTgt spid="3">
                                            <p:txEl>
                                              <p:pRg st="3" end="3"/>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9" presetClass="entr" presetSubtype="0" fill="hold"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dissolve">
                                      <p:cBhvr>
                                        <p:cTn id="28" dur="500"/>
                                        <p:tgtEl>
                                          <p:spTgt spid="3">
                                            <p:txEl>
                                              <p:pRg st="4" end="4"/>
                                            </p:txEl>
                                          </p:spTgt>
                                        </p:tgtEl>
                                      </p:cBhvr>
                                    </p:animEffect>
                                  </p:childTnLst>
                                </p:cTn>
                              </p:par>
                              <p:par>
                                <p:cTn id="29" presetID="9" presetClass="entr" presetSubtype="0" fill="hold" nodeType="with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Effect transition="in" filter="dissolve">
                                      <p:cBhvr>
                                        <p:cTn id="31" dur="500"/>
                                        <p:tgtEl>
                                          <p:spTgt spid="3">
                                            <p:txEl>
                                              <p:pRg st="5" end="5"/>
                                            </p:txEl>
                                          </p:spTgt>
                                        </p:tgtEl>
                                      </p:cBhvr>
                                    </p:animEffect>
                                  </p:childTnLst>
                                </p:cTn>
                              </p:par>
                              <p:par>
                                <p:cTn id="32" presetID="9" presetClass="entr" presetSubtype="0" fill="hold" nodeType="withEffect">
                                  <p:stCondLst>
                                    <p:cond delay="0"/>
                                  </p:stCondLst>
                                  <p:childTnLst>
                                    <p:set>
                                      <p:cBhvr>
                                        <p:cTn id="33" dur="1" fill="hold">
                                          <p:stCondLst>
                                            <p:cond delay="0"/>
                                          </p:stCondLst>
                                        </p:cTn>
                                        <p:tgtEl>
                                          <p:spTgt spid="3">
                                            <p:txEl>
                                              <p:pRg st="6" end="6"/>
                                            </p:txEl>
                                          </p:spTgt>
                                        </p:tgtEl>
                                        <p:attrNameLst>
                                          <p:attrName>style.visibility</p:attrName>
                                        </p:attrNameLst>
                                      </p:cBhvr>
                                      <p:to>
                                        <p:strVal val="visible"/>
                                      </p:to>
                                    </p:set>
                                    <p:animEffect transition="in" filter="dissolve">
                                      <p:cBhvr>
                                        <p:cTn id="34" dur="500"/>
                                        <p:tgtEl>
                                          <p:spTgt spid="3">
                                            <p:txEl>
                                              <p:pRg st="6" end="6"/>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9" presetClass="entr" presetSubtype="0" fill="hold" nodeType="clickEffect">
                                  <p:stCondLst>
                                    <p:cond delay="0"/>
                                  </p:stCondLst>
                                  <p:childTnLst>
                                    <p:set>
                                      <p:cBhvr>
                                        <p:cTn id="38" dur="1" fill="hold">
                                          <p:stCondLst>
                                            <p:cond delay="0"/>
                                          </p:stCondLst>
                                        </p:cTn>
                                        <p:tgtEl>
                                          <p:spTgt spid="8194"/>
                                        </p:tgtEl>
                                        <p:attrNameLst>
                                          <p:attrName>style.visibility</p:attrName>
                                        </p:attrNameLst>
                                      </p:cBhvr>
                                      <p:to>
                                        <p:strVal val="visible"/>
                                      </p:to>
                                    </p:set>
                                    <p:animEffect transition="in" filter="dissolve">
                                      <p:cBhvr>
                                        <p:cTn id="39" dur="500"/>
                                        <p:tgtEl>
                                          <p:spTgt spid="8194"/>
                                        </p:tgtEl>
                                      </p:cBhvr>
                                    </p:animEffect>
                                  </p:childTnLst>
                                </p:cTn>
                              </p:par>
                            </p:childTnLst>
                          </p:cTn>
                        </p:par>
                      </p:childTnLst>
                    </p:cTn>
                  </p:par>
                  <p:par>
                    <p:cTn id="40" fill="hold">
                      <p:stCondLst>
                        <p:cond delay="indefinite"/>
                      </p:stCondLst>
                      <p:childTnLst>
                        <p:par>
                          <p:cTn id="41" fill="hold">
                            <p:stCondLst>
                              <p:cond delay="0"/>
                            </p:stCondLst>
                            <p:childTnLst>
                              <p:par>
                                <p:cTn id="42" presetID="9" presetClass="entr" presetSubtype="0" fill="hold" nodeType="clickEffect">
                                  <p:stCondLst>
                                    <p:cond delay="0"/>
                                  </p:stCondLst>
                                  <p:childTnLst>
                                    <p:set>
                                      <p:cBhvr>
                                        <p:cTn id="43" dur="1" fill="hold">
                                          <p:stCondLst>
                                            <p:cond delay="0"/>
                                          </p:stCondLst>
                                        </p:cTn>
                                        <p:tgtEl>
                                          <p:spTgt spid="3">
                                            <p:txEl>
                                              <p:pRg st="7" end="7"/>
                                            </p:txEl>
                                          </p:spTgt>
                                        </p:tgtEl>
                                        <p:attrNameLst>
                                          <p:attrName>style.visibility</p:attrName>
                                        </p:attrNameLst>
                                      </p:cBhvr>
                                      <p:to>
                                        <p:strVal val="visible"/>
                                      </p:to>
                                    </p:set>
                                    <p:animEffect transition="in" filter="dissolve">
                                      <p:cBhvr>
                                        <p:cTn id="44" dur="500"/>
                                        <p:tgtEl>
                                          <p:spTgt spid="3">
                                            <p:txEl>
                                              <p:pRg st="7" end="7"/>
                                            </p:txEl>
                                          </p:spTgt>
                                        </p:tgtEl>
                                      </p:cBhvr>
                                    </p:animEffect>
                                  </p:childTnLst>
                                </p:cTn>
                              </p:par>
                              <p:par>
                                <p:cTn id="45" presetID="9" presetClass="entr" presetSubtype="0" fill="hold" nodeType="with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dissolve">
                                      <p:cBhvr>
                                        <p:cTn id="47" dur="500"/>
                                        <p:tgtEl>
                                          <p:spTgt spid="3">
                                            <p:txEl>
                                              <p:pRg st="8" end="8"/>
                                            </p:txEl>
                                          </p:spTgt>
                                        </p:tgtEl>
                                      </p:cBhvr>
                                    </p:animEffect>
                                  </p:childTnLst>
                                </p:cTn>
                              </p:par>
                              <p:par>
                                <p:cTn id="48" presetID="9" presetClass="entr" presetSubtype="0" fill="hold" nodeType="withEffect">
                                  <p:stCondLst>
                                    <p:cond delay="0"/>
                                  </p:stCondLst>
                                  <p:childTnLst>
                                    <p:set>
                                      <p:cBhvr>
                                        <p:cTn id="49" dur="1" fill="hold">
                                          <p:stCondLst>
                                            <p:cond delay="0"/>
                                          </p:stCondLst>
                                        </p:cTn>
                                        <p:tgtEl>
                                          <p:spTgt spid="3">
                                            <p:txEl>
                                              <p:pRg st="9" end="9"/>
                                            </p:txEl>
                                          </p:spTgt>
                                        </p:tgtEl>
                                        <p:attrNameLst>
                                          <p:attrName>style.visibility</p:attrName>
                                        </p:attrNameLst>
                                      </p:cBhvr>
                                      <p:to>
                                        <p:strVal val="visible"/>
                                      </p:to>
                                    </p:set>
                                    <p:animEffect transition="in" filter="dissolve">
                                      <p:cBhvr>
                                        <p:cTn id="50"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a:spLocks noGrp="1"/>
          </p:cNvSpPr>
          <p:nvPr>
            <p:ph type="title"/>
          </p:nvPr>
        </p:nvSpPr>
        <p:spPr>
          <a:xfrm>
            <a:off x="-36512" y="404664"/>
            <a:ext cx="8229600" cy="792088"/>
          </a:xfrm>
        </p:spPr>
        <p:txBody>
          <a:bodyPr/>
          <a:lstStyle/>
          <a:p>
            <a:pPr algn="r" rtl="1"/>
            <a:r>
              <a:rPr lang="ar-SA" dirty="0" smtClean="0"/>
              <a:t>العنصر الرابع: </a:t>
            </a:r>
            <a:r>
              <a:rPr lang="en-US" dirty="0" smtClean="0"/>
              <a:t>Drop Down Box</a:t>
            </a:r>
            <a:endParaRPr lang="en-US" dirty="0"/>
          </a:p>
        </p:txBody>
      </p:sp>
      <p:pic>
        <p:nvPicPr>
          <p:cNvPr id="9218" name="Picture 2"/>
          <p:cNvPicPr>
            <a:picLocks noChangeAspect="1" noChangeArrowheads="1"/>
          </p:cNvPicPr>
          <p:nvPr/>
        </p:nvPicPr>
        <p:blipFill>
          <a:blip r:embed="rId3" cstate="print"/>
          <a:srcRect/>
          <a:stretch>
            <a:fillRect/>
          </a:stretch>
        </p:blipFill>
        <p:spPr bwMode="auto">
          <a:xfrm>
            <a:off x="1259632" y="1224136"/>
            <a:ext cx="4174207" cy="5661248"/>
          </a:xfrm>
          <a:prstGeom prst="rect">
            <a:avLst/>
          </a:prstGeom>
          <a:noFill/>
          <a:ln w="9525">
            <a:noFill/>
            <a:miter lim="800000"/>
            <a:headEnd/>
            <a:tailEnd/>
          </a:ln>
        </p:spPr>
      </p:pic>
      <p:sp>
        <p:nvSpPr>
          <p:cNvPr id="6" name="مربع نص 5"/>
          <p:cNvSpPr txBox="1"/>
          <p:nvPr/>
        </p:nvSpPr>
        <p:spPr>
          <a:xfrm>
            <a:off x="72008" y="1412776"/>
            <a:ext cx="1043608" cy="1200329"/>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ar-SA" b="1" dirty="0" smtClean="0"/>
              <a:t>في الخانة </a:t>
            </a:r>
            <a:r>
              <a:rPr lang="en-US" b="1" dirty="0" smtClean="0"/>
              <a:t>Name</a:t>
            </a:r>
            <a:r>
              <a:rPr lang="ar-SA" b="1" dirty="0" smtClean="0"/>
              <a:t> نحدد اسم القائمة </a:t>
            </a:r>
            <a:endParaRPr lang="en-US" b="1" dirty="0"/>
          </a:p>
        </p:txBody>
      </p:sp>
      <p:sp>
        <p:nvSpPr>
          <p:cNvPr id="7" name="مربع نص 6"/>
          <p:cNvSpPr txBox="1"/>
          <p:nvPr/>
        </p:nvSpPr>
        <p:spPr>
          <a:xfrm>
            <a:off x="1331640" y="1753652"/>
            <a:ext cx="3240360" cy="523220"/>
          </a:xfrm>
          <a:prstGeom prst="rect">
            <a:avLst/>
          </a:prstGeom>
          <a:noFill/>
          <a:ln w="38100">
            <a:solidFill>
              <a:srgbClr val="FF0000"/>
            </a:solidFill>
          </a:ln>
        </p:spPr>
        <p:txBody>
          <a:bodyPr wrap="square" rtlCol="0">
            <a:spAutoFit/>
          </a:bodyPr>
          <a:lstStyle/>
          <a:p>
            <a:endParaRPr lang="en-US" sz="2800" dirty="0"/>
          </a:p>
        </p:txBody>
      </p:sp>
      <p:cxnSp>
        <p:nvCxnSpPr>
          <p:cNvPr id="8" name="رابط كسهم مستقيم 7"/>
          <p:cNvCxnSpPr/>
          <p:nvPr/>
        </p:nvCxnSpPr>
        <p:spPr>
          <a:xfrm>
            <a:off x="1115616" y="2048654"/>
            <a:ext cx="216024" cy="12194"/>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4" name="مربع نص 13"/>
          <p:cNvSpPr txBox="1"/>
          <p:nvPr/>
        </p:nvSpPr>
        <p:spPr>
          <a:xfrm>
            <a:off x="5724128" y="1201976"/>
            <a:ext cx="1728192" cy="1938992"/>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ar-SA" sz="2000" dirty="0" smtClean="0"/>
              <a:t>لإدخال عناصر القائمة نضغط على المفتاح </a:t>
            </a:r>
            <a:r>
              <a:rPr lang="en-US" sz="2000" dirty="0" smtClean="0"/>
              <a:t> Add</a:t>
            </a:r>
            <a:r>
              <a:rPr lang="ar-SA" sz="2000" dirty="0" smtClean="0"/>
              <a:t>فيظهر مربع الحوار </a:t>
            </a:r>
            <a:r>
              <a:rPr lang="en-US" sz="2000" dirty="0" smtClean="0"/>
              <a:t>Add choice</a:t>
            </a:r>
            <a:endParaRPr lang="en-US" sz="2000" dirty="0"/>
          </a:p>
        </p:txBody>
      </p:sp>
      <p:sp>
        <p:nvSpPr>
          <p:cNvPr id="15" name="مربع نص 14"/>
          <p:cNvSpPr txBox="1"/>
          <p:nvPr/>
        </p:nvSpPr>
        <p:spPr>
          <a:xfrm>
            <a:off x="4499992" y="2348880"/>
            <a:ext cx="792088" cy="400110"/>
          </a:xfrm>
          <a:prstGeom prst="rect">
            <a:avLst/>
          </a:prstGeom>
          <a:noFill/>
          <a:ln w="38100">
            <a:solidFill>
              <a:srgbClr val="FF0000"/>
            </a:solidFill>
          </a:ln>
        </p:spPr>
        <p:txBody>
          <a:bodyPr wrap="square" rtlCol="0">
            <a:spAutoFit/>
          </a:bodyPr>
          <a:lstStyle/>
          <a:p>
            <a:endParaRPr lang="en-US" sz="2000" dirty="0"/>
          </a:p>
        </p:txBody>
      </p:sp>
      <p:cxnSp>
        <p:nvCxnSpPr>
          <p:cNvPr id="21" name="رابط كسهم مستقيم 20"/>
          <p:cNvCxnSpPr/>
          <p:nvPr/>
        </p:nvCxnSpPr>
        <p:spPr>
          <a:xfrm flipH="1">
            <a:off x="5292080" y="2492896"/>
            <a:ext cx="432048" cy="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9219" name="Picture 3"/>
          <p:cNvPicPr>
            <a:picLocks noChangeAspect="1" noChangeArrowheads="1"/>
          </p:cNvPicPr>
          <p:nvPr/>
        </p:nvPicPr>
        <p:blipFill>
          <a:blip r:embed="rId4" cstate="print"/>
          <a:srcRect/>
          <a:stretch>
            <a:fillRect/>
          </a:stretch>
        </p:blipFill>
        <p:spPr bwMode="auto">
          <a:xfrm>
            <a:off x="5577408" y="3212976"/>
            <a:ext cx="2667000" cy="2736304"/>
          </a:xfrm>
          <a:prstGeom prst="rect">
            <a:avLst/>
          </a:prstGeom>
          <a:noFill/>
          <a:ln w="9525">
            <a:noFill/>
            <a:miter lim="800000"/>
            <a:headEnd/>
            <a:tailEnd/>
          </a:ln>
        </p:spPr>
      </p:pic>
      <p:sp>
        <p:nvSpPr>
          <p:cNvPr id="24" name="مربع نص 23"/>
          <p:cNvSpPr txBox="1"/>
          <p:nvPr/>
        </p:nvSpPr>
        <p:spPr>
          <a:xfrm>
            <a:off x="7668344" y="2780928"/>
            <a:ext cx="1224136" cy="1077218"/>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ar-SA" sz="1600" b="1" dirty="0" smtClean="0"/>
              <a:t>ندخل اسم العنصر في الخانة </a:t>
            </a:r>
            <a:r>
              <a:rPr lang="en-US" sz="1600" b="1" dirty="0" smtClean="0"/>
              <a:t>choice</a:t>
            </a:r>
            <a:r>
              <a:rPr lang="ar-SA" sz="1600" b="1" dirty="0" smtClean="0"/>
              <a:t> </a:t>
            </a:r>
            <a:endParaRPr lang="en-US" sz="1600" b="1" dirty="0"/>
          </a:p>
        </p:txBody>
      </p:sp>
      <p:sp>
        <p:nvSpPr>
          <p:cNvPr id="25" name="مربع نص 24"/>
          <p:cNvSpPr txBox="1"/>
          <p:nvPr/>
        </p:nvSpPr>
        <p:spPr>
          <a:xfrm>
            <a:off x="5580112" y="3573016"/>
            <a:ext cx="1728192" cy="523220"/>
          </a:xfrm>
          <a:prstGeom prst="rect">
            <a:avLst/>
          </a:prstGeom>
          <a:noFill/>
          <a:ln w="38100">
            <a:solidFill>
              <a:srgbClr val="FF0000"/>
            </a:solidFill>
          </a:ln>
        </p:spPr>
        <p:txBody>
          <a:bodyPr wrap="square" rtlCol="0">
            <a:spAutoFit/>
          </a:bodyPr>
          <a:lstStyle/>
          <a:p>
            <a:endParaRPr lang="en-US" sz="2800" dirty="0"/>
          </a:p>
        </p:txBody>
      </p:sp>
      <p:cxnSp>
        <p:nvCxnSpPr>
          <p:cNvPr id="26" name="رابط كسهم مستقيم 25"/>
          <p:cNvCxnSpPr/>
          <p:nvPr/>
        </p:nvCxnSpPr>
        <p:spPr>
          <a:xfrm flipH="1">
            <a:off x="7308304" y="3717032"/>
            <a:ext cx="360040" cy="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9" name="مربع نص 28"/>
          <p:cNvSpPr txBox="1"/>
          <p:nvPr/>
        </p:nvSpPr>
        <p:spPr>
          <a:xfrm>
            <a:off x="7524328" y="3933056"/>
            <a:ext cx="1547664" cy="2862322"/>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ar-SA" b="1" dirty="0" smtClean="0"/>
              <a:t>نحدد هنا ما إذا كنا نريد هذا العنصر يظهر كاختيار افتراضي قبل اختيار المستخدم بالضغط على </a:t>
            </a:r>
            <a:r>
              <a:rPr lang="en-US" b="1" dirty="0" smtClean="0"/>
              <a:t>selected</a:t>
            </a:r>
            <a:r>
              <a:rPr lang="ar-SA" b="1" dirty="0" smtClean="0"/>
              <a:t> ثم نضغط </a:t>
            </a:r>
            <a:r>
              <a:rPr lang="en-US" b="1" dirty="0" smtClean="0"/>
              <a:t>ok</a:t>
            </a:r>
            <a:r>
              <a:rPr lang="ar-SA" b="1" dirty="0" smtClean="0"/>
              <a:t> وهكذا تضاف بقية العناصر</a:t>
            </a:r>
            <a:endParaRPr lang="en-US" b="1" dirty="0"/>
          </a:p>
        </p:txBody>
      </p:sp>
      <p:sp>
        <p:nvSpPr>
          <p:cNvPr id="30" name="مربع نص 29"/>
          <p:cNvSpPr txBox="1"/>
          <p:nvPr/>
        </p:nvSpPr>
        <p:spPr>
          <a:xfrm>
            <a:off x="5580112" y="4665330"/>
            <a:ext cx="1656184" cy="707886"/>
          </a:xfrm>
          <a:prstGeom prst="rect">
            <a:avLst/>
          </a:prstGeom>
          <a:noFill/>
          <a:ln w="38100">
            <a:solidFill>
              <a:srgbClr val="FF0000"/>
            </a:solidFill>
          </a:ln>
        </p:spPr>
        <p:txBody>
          <a:bodyPr wrap="square" rtlCol="0">
            <a:spAutoFit/>
          </a:bodyPr>
          <a:lstStyle/>
          <a:p>
            <a:endParaRPr lang="en-US" sz="4000" dirty="0"/>
          </a:p>
        </p:txBody>
      </p:sp>
      <p:cxnSp>
        <p:nvCxnSpPr>
          <p:cNvPr id="31" name="رابط كسهم مستقيم 30"/>
          <p:cNvCxnSpPr/>
          <p:nvPr/>
        </p:nvCxnSpPr>
        <p:spPr>
          <a:xfrm flipH="1">
            <a:off x="7236296" y="5013176"/>
            <a:ext cx="288032" cy="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3" name="مربع نص 32"/>
          <p:cNvSpPr txBox="1"/>
          <p:nvPr/>
        </p:nvSpPr>
        <p:spPr>
          <a:xfrm>
            <a:off x="72008" y="3068960"/>
            <a:ext cx="1043608" cy="2031325"/>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ar-SA" b="1" dirty="0" smtClean="0"/>
              <a:t>في الخانة </a:t>
            </a:r>
            <a:r>
              <a:rPr lang="en-US" b="1" dirty="0" smtClean="0"/>
              <a:t>height</a:t>
            </a:r>
            <a:r>
              <a:rPr lang="ar-SA" b="1" dirty="0" smtClean="0"/>
              <a:t> نحدد عدد العناصر المعروضة بالقائمة بشكل دائم</a:t>
            </a:r>
            <a:endParaRPr lang="en-US" b="1" dirty="0"/>
          </a:p>
        </p:txBody>
      </p:sp>
      <p:cxnSp>
        <p:nvCxnSpPr>
          <p:cNvPr id="36" name="رابط كسهم مستقيم 35"/>
          <p:cNvCxnSpPr/>
          <p:nvPr/>
        </p:nvCxnSpPr>
        <p:spPr>
          <a:xfrm>
            <a:off x="1115616" y="4653136"/>
            <a:ext cx="216024" cy="12194"/>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8" name="مربع نص 37"/>
          <p:cNvSpPr txBox="1"/>
          <p:nvPr/>
        </p:nvSpPr>
        <p:spPr>
          <a:xfrm>
            <a:off x="1331640" y="4509120"/>
            <a:ext cx="1152128" cy="523220"/>
          </a:xfrm>
          <a:prstGeom prst="rect">
            <a:avLst/>
          </a:prstGeom>
          <a:noFill/>
          <a:ln w="38100">
            <a:solidFill>
              <a:srgbClr val="FF0000"/>
            </a:solidFill>
          </a:ln>
        </p:spPr>
        <p:txBody>
          <a:bodyPr wrap="square" rtlCol="0">
            <a:spAutoFit/>
          </a:bodyPr>
          <a:lstStyle/>
          <a:p>
            <a:endParaRPr lang="en-US" sz="2800" dirty="0"/>
          </a:p>
        </p:txBody>
      </p:sp>
      <p:sp>
        <p:nvSpPr>
          <p:cNvPr id="39" name="مربع نص 38"/>
          <p:cNvSpPr txBox="1"/>
          <p:nvPr/>
        </p:nvSpPr>
        <p:spPr>
          <a:xfrm>
            <a:off x="107504" y="5373216"/>
            <a:ext cx="4392488" cy="923330"/>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ar-SA" b="1" dirty="0" smtClean="0"/>
              <a:t>هنا نحدد ما إذا كنا نسمح للمستخدم باختيار أكثر من عنصر بالقائمة بالضغط على </a:t>
            </a:r>
            <a:r>
              <a:rPr lang="en-US" b="1" dirty="0" smtClean="0"/>
              <a:t>yes </a:t>
            </a:r>
            <a:r>
              <a:rPr lang="ar-SA" b="1" dirty="0" smtClean="0"/>
              <a:t> أو عدم السماح بذلك بالضغط على </a:t>
            </a:r>
            <a:r>
              <a:rPr lang="en-US" b="1" dirty="0" smtClean="0"/>
              <a:t>no</a:t>
            </a:r>
            <a:r>
              <a:rPr lang="ar-SA" b="1" dirty="0" smtClean="0"/>
              <a:t> ثم نضغط على </a:t>
            </a:r>
            <a:r>
              <a:rPr lang="en-US" b="1" dirty="0" smtClean="0"/>
              <a:t>ok</a:t>
            </a:r>
            <a:endParaRPr lang="en-US" b="1" dirty="0"/>
          </a:p>
        </p:txBody>
      </p:sp>
      <p:sp>
        <p:nvSpPr>
          <p:cNvPr id="40" name="مربع نص 39"/>
          <p:cNvSpPr txBox="1"/>
          <p:nvPr/>
        </p:nvSpPr>
        <p:spPr>
          <a:xfrm>
            <a:off x="2555776" y="4531767"/>
            <a:ext cx="1800200" cy="769441"/>
          </a:xfrm>
          <a:prstGeom prst="rect">
            <a:avLst/>
          </a:prstGeom>
          <a:noFill/>
          <a:ln w="38100">
            <a:solidFill>
              <a:srgbClr val="FF0000"/>
            </a:solidFill>
          </a:ln>
        </p:spPr>
        <p:txBody>
          <a:bodyPr wrap="square" rtlCol="0">
            <a:spAutoFit/>
          </a:bodyPr>
          <a:lstStyle/>
          <a:p>
            <a:endParaRPr lang="en-US" sz="4400" dirty="0"/>
          </a:p>
        </p:txBody>
      </p:sp>
      <p:cxnSp>
        <p:nvCxnSpPr>
          <p:cNvPr id="41" name="رابط كسهم مستقيم 40"/>
          <p:cNvCxnSpPr/>
          <p:nvPr/>
        </p:nvCxnSpPr>
        <p:spPr>
          <a:xfrm flipV="1">
            <a:off x="3347864" y="5013176"/>
            <a:ext cx="0" cy="36004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9218"/>
                                        </p:tgtEl>
                                        <p:attrNameLst>
                                          <p:attrName>style.visibility</p:attrName>
                                        </p:attrNameLst>
                                      </p:cBhvr>
                                      <p:to>
                                        <p:strVal val="visible"/>
                                      </p:to>
                                    </p:set>
                                    <p:animEffect transition="in" filter="dissolve">
                                      <p:cBhvr>
                                        <p:cTn id="12" dur="500"/>
                                        <p:tgtEl>
                                          <p:spTgt spid="9218"/>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dissolve">
                                      <p:cBhvr>
                                        <p:cTn id="17" dur="500"/>
                                        <p:tgtEl>
                                          <p:spTgt spid="6"/>
                                        </p:tgtEl>
                                      </p:cBhvr>
                                    </p:animEffect>
                                  </p:childTnLst>
                                </p:cTn>
                              </p:par>
                              <p:par>
                                <p:cTn id="18" presetID="9" presetClass="entr" presetSubtype="0" fill="hold"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dissolve">
                                      <p:cBhvr>
                                        <p:cTn id="20" dur="500"/>
                                        <p:tgtEl>
                                          <p:spTgt spid="8"/>
                                        </p:tgtEl>
                                      </p:cBhvr>
                                    </p:animEffect>
                                  </p:childTnLst>
                                </p:cTn>
                              </p:par>
                              <p:par>
                                <p:cTn id="21" presetID="9" presetClass="entr" presetSubtype="0"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dissolve">
                                      <p:cBhvr>
                                        <p:cTn id="23" dur="500"/>
                                        <p:tgtEl>
                                          <p:spTgt spid="7"/>
                                        </p:tgtEl>
                                      </p:cBhvr>
                                    </p:animEffect>
                                  </p:childTnLst>
                                </p:cTn>
                              </p:par>
                            </p:childTnLst>
                          </p:cTn>
                        </p:par>
                      </p:childTnLst>
                    </p:cTn>
                  </p:par>
                  <p:par>
                    <p:cTn id="24" fill="hold">
                      <p:stCondLst>
                        <p:cond delay="indefinite"/>
                      </p:stCondLst>
                      <p:childTnLst>
                        <p:par>
                          <p:cTn id="25" fill="hold">
                            <p:stCondLst>
                              <p:cond delay="0"/>
                            </p:stCondLst>
                            <p:childTnLst>
                              <p:par>
                                <p:cTn id="26" presetID="9" presetClass="entr" presetSubtype="0" fill="hold" grpId="0" nodeType="clickEffect">
                                  <p:stCondLst>
                                    <p:cond delay="0"/>
                                  </p:stCondLst>
                                  <p:childTnLst>
                                    <p:set>
                                      <p:cBhvr>
                                        <p:cTn id="27" dur="1" fill="hold">
                                          <p:stCondLst>
                                            <p:cond delay="0"/>
                                          </p:stCondLst>
                                        </p:cTn>
                                        <p:tgtEl>
                                          <p:spTgt spid="33"/>
                                        </p:tgtEl>
                                        <p:attrNameLst>
                                          <p:attrName>style.visibility</p:attrName>
                                        </p:attrNameLst>
                                      </p:cBhvr>
                                      <p:to>
                                        <p:strVal val="visible"/>
                                      </p:to>
                                    </p:set>
                                    <p:animEffect transition="in" filter="dissolve">
                                      <p:cBhvr>
                                        <p:cTn id="28" dur="500"/>
                                        <p:tgtEl>
                                          <p:spTgt spid="33"/>
                                        </p:tgtEl>
                                      </p:cBhvr>
                                    </p:animEffect>
                                  </p:childTnLst>
                                </p:cTn>
                              </p:par>
                              <p:par>
                                <p:cTn id="29" presetID="9" presetClass="entr" presetSubtype="0" fill="hold" nodeType="withEffect">
                                  <p:stCondLst>
                                    <p:cond delay="0"/>
                                  </p:stCondLst>
                                  <p:childTnLst>
                                    <p:set>
                                      <p:cBhvr>
                                        <p:cTn id="30" dur="1" fill="hold">
                                          <p:stCondLst>
                                            <p:cond delay="0"/>
                                          </p:stCondLst>
                                        </p:cTn>
                                        <p:tgtEl>
                                          <p:spTgt spid="36"/>
                                        </p:tgtEl>
                                        <p:attrNameLst>
                                          <p:attrName>style.visibility</p:attrName>
                                        </p:attrNameLst>
                                      </p:cBhvr>
                                      <p:to>
                                        <p:strVal val="visible"/>
                                      </p:to>
                                    </p:set>
                                    <p:animEffect transition="in" filter="dissolve">
                                      <p:cBhvr>
                                        <p:cTn id="31" dur="500"/>
                                        <p:tgtEl>
                                          <p:spTgt spid="36"/>
                                        </p:tgtEl>
                                      </p:cBhvr>
                                    </p:animEffect>
                                  </p:childTnLst>
                                </p:cTn>
                              </p:par>
                              <p:par>
                                <p:cTn id="32" presetID="9" presetClass="entr" presetSubtype="0" fill="hold" grpId="0" nodeType="withEffect">
                                  <p:stCondLst>
                                    <p:cond delay="0"/>
                                  </p:stCondLst>
                                  <p:childTnLst>
                                    <p:set>
                                      <p:cBhvr>
                                        <p:cTn id="33" dur="1" fill="hold">
                                          <p:stCondLst>
                                            <p:cond delay="0"/>
                                          </p:stCondLst>
                                        </p:cTn>
                                        <p:tgtEl>
                                          <p:spTgt spid="38"/>
                                        </p:tgtEl>
                                        <p:attrNameLst>
                                          <p:attrName>style.visibility</p:attrName>
                                        </p:attrNameLst>
                                      </p:cBhvr>
                                      <p:to>
                                        <p:strVal val="visible"/>
                                      </p:to>
                                    </p:set>
                                    <p:animEffect transition="in" filter="dissolve">
                                      <p:cBhvr>
                                        <p:cTn id="34" dur="500"/>
                                        <p:tgtEl>
                                          <p:spTgt spid="38"/>
                                        </p:tgtEl>
                                      </p:cBhvr>
                                    </p:animEffect>
                                  </p:childTnLst>
                                </p:cTn>
                              </p:par>
                            </p:childTnLst>
                          </p:cTn>
                        </p:par>
                      </p:childTnLst>
                    </p:cTn>
                  </p:par>
                  <p:par>
                    <p:cTn id="35" fill="hold">
                      <p:stCondLst>
                        <p:cond delay="indefinite"/>
                      </p:stCondLst>
                      <p:childTnLst>
                        <p:par>
                          <p:cTn id="36" fill="hold">
                            <p:stCondLst>
                              <p:cond delay="0"/>
                            </p:stCondLst>
                            <p:childTnLst>
                              <p:par>
                                <p:cTn id="37" presetID="9" presetClass="entr" presetSubtype="0" fill="hold" nodeType="clickEffect">
                                  <p:stCondLst>
                                    <p:cond delay="0"/>
                                  </p:stCondLst>
                                  <p:childTnLst>
                                    <p:set>
                                      <p:cBhvr>
                                        <p:cTn id="38" dur="1" fill="hold">
                                          <p:stCondLst>
                                            <p:cond delay="0"/>
                                          </p:stCondLst>
                                        </p:cTn>
                                        <p:tgtEl>
                                          <p:spTgt spid="41"/>
                                        </p:tgtEl>
                                        <p:attrNameLst>
                                          <p:attrName>style.visibility</p:attrName>
                                        </p:attrNameLst>
                                      </p:cBhvr>
                                      <p:to>
                                        <p:strVal val="visible"/>
                                      </p:to>
                                    </p:set>
                                    <p:animEffect transition="in" filter="dissolve">
                                      <p:cBhvr>
                                        <p:cTn id="39" dur="500"/>
                                        <p:tgtEl>
                                          <p:spTgt spid="41"/>
                                        </p:tgtEl>
                                      </p:cBhvr>
                                    </p:animEffect>
                                  </p:childTnLst>
                                </p:cTn>
                              </p:par>
                              <p:par>
                                <p:cTn id="40" presetID="9" presetClass="entr" presetSubtype="0" fill="hold" grpId="0" nodeType="withEffect">
                                  <p:stCondLst>
                                    <p:cond delay="0"/>
                                  </p:stCondLst>
                                  <p:childTnLst>
                                    <p:set>
                                      <p:cBhvr>
                                        <p:cTn id="41" dur="1" fill="hold">
                                          <p:stCondLst>
                                            <p:cond delay="0"/>
                                          </p:stCondLst>
                                        </p:cTn>
                                        <p:tgtEl>
                                          <p:spTgt spid="40"/>
                                        </p:tgtEl>
                                        <p:attrNameLst>
                                          <p:attrName>style.visibility</p:attrName>
                                        </p:attrNameLst>
                                      </p:cBhvr>
                                      <p:to>
                                        <p:strVal val="visible"/>
                                      </p:to>
                                    </p:set>
                                    <p:animEffect transition="in" filter="dissolve">
                                      <p:cBhvr>
                                        <p:cTn id="42" dur="500"/>
                                        <p:tgtEl>
                                          <p:spTgt spid="40"/>
                                        </p:tgtEl>
                                      </p:cBhvr>
                                    </p:animEffect>
                                  </p:childTnLst>
                                </p:cTn>
                              </p:par>
                              <p:par>
                                <p:cTn id="43" presetID="9" presetClass="entr" presetSubtype="0" fill="hold" grpId="0" nodeType="withEffect">
                                  <p:stCondLst>
                                    <p:cond delay="0"/>
                                  </p:stCondLst>
                                  <p:childTnLst>
                                    <p:set>
                                      <p:cBhvr>
                                        <p:cTn id="44" dur="1" fill="hold">
                                          <p:stCondLst>
                                            <p:cond delay="0"/>
                                          </p:stCondLst>
                                        </p:cTn>
                                        <p:tgtEl>
                                          <p:spTgt spid="39"/>
                                        </p:tgtEl>
                                        <p:attrNameLst>
                                          <p:attrName>style.visibility</p:attrName>
                                        </p:attrNameLst>
                                      </p:cBhvr>
                                      <p:to>
                                        <p:strVal val="visible"/>
                                      </p:to>
                                    </p:set>
                                    <p:animEffect transition="in" filter="dissolve">
                                      <p:cBhvr>
                                        <p:cTn id="45" dur="500"/>
                                        <p:tgtEl>
                                          <p:spTgt spid="39"/>
                                        </p:tgtEl>
                                      </p:cBhvr>
                                    </p:animEffect>
                                  </p:childTnLst>
                                </p:cTn>
                              </p:par>
                            </p:childTnLst>
                          </p:cTn>
                        </p:par>
                      </p:childTnLst>
                    </p:cTn>
                  </p:par>
                  <p:par>
                    <p:cTn id="46" fill="hold">
                      <p:stCondLst>
                        <p:cond delay="indefinite"/>
                      </p:stCondLst>
                      <p:childTnLst>
                        <p:par>
                          <p:cTn id="47" fill="hold">
                            <p:stCondLst>
                              <p:cond delay="0"/>
                            </p:stCondLst>
                            <p:childTnLst>
                              <p:par>
                                <p:cTn id="48" presetID="9" presetClass="entr" presetSubtype="0" fill="hold" grpId="0" nodeType="clickEffect">
                                  <p:stCondLst>
                                    <p:cond delay="0"/>
                                  </p:stCondLst>
                                  <p:childTnLst>
                                    <p:set>
                                      <p:cBhvr>
                                        <p:cTn id="49" dur="1" fill="hold">
                                          <p:stCondLst>
                                            <p:cond delay="0"/>
                                          </p:stCondLst>
                                        </p:cTn>
                                        <p:tgtEl>
                                          <p:spTgt spid="15"/>
                                        </p:tgtEl>
                                        <p:attrNameLst>
                                          <p:attrName>style.visibility</p:attrName>
                                        </p:attrNameLst>
                                      </p:cBhvr>
                                      <p:to>
                                        <p:strVal val="visible"/>
                                      </p:to>
                                    </p:set>
                                    <p:animEffect transition="in" filter="dissolve">
                                      <p:cBhvr>
                                        <p:cTn id="50" dur="500"/>
                                        <p:tgtEl>
                                          <p:spTgt spid="15"/>
                                        </p:tgtEl>
                                      </p:cBhvr>
                                    </p:animEffect>
                                  </p:childTnLst>
                                </p:cTn>
                              </p:par>
                              <p:par>
                                <p:cTn id="51" presetID="9" presetClass="entr" presetSubtype="0" fill="hold" nodeType="withEffect">
                                  <p:stCondLst>
                                    <p:cond delay="0"/>
                                  </p:stCondLst>
                                  <p:childTnLst>
                                    <p:set>
                                      <p:cBhvr>
                                        <p:cTn id="52" dur="1" fill="hold">
                                          <p:stCondLst>
                                            <p:cond delay="0"/>
                                          </p:stCondLst>
                                        </p:cTn>
                                        <p:tgtEl>
                                          <p:spTgt spid="21"/>
                                        </p:tgtEl>
                                        <p:attrNameLst>
                                          <p:attrName>style.visibility</p:attrName>
                                        </p:attrNameLst>
                                      </p:cBhvr>
                                      <p:to>
                                        <p:strVal val="visible"/>
                                      </p:to>
                                    </p:set>
                                    <p:animEffect transition="in" filter="dissolve">
                                      <p:cBhvr>
                                        <p:cTn id="53" dur="500"/>
                                        <p:tgtEl>
                                          <p:spTgt spid="21"/>
                                        </p:tgtEl>
                                      </p:cBhvr>
                                    </p:animEffect>
                                  </p:childTnLst>
                                </p:cTn>
                              </p:par>
                              <p:par>
                                <p:cTn id="54" presetID="9" presetClass="entr" presetSubtype="0" fill="hold" grpId="0" nodeType="withEffect">
                                  <p:stCondLst>
                                    <p:cond delay="0"/>
                                  </p:stCondLst>
                                  <p:childTnLst>
                                    <p:set>
                                      <p:cBhvr>
                                        <p:cTn id="55" dur="1" fill="hold">
                                          <p:stCondLst>
                                            <p:cond delay="0"/>
                                          </p:stCondLst>
                                        </p:cTn>
                                        <p:tgtEl>
                                          <p:spTgt spid="14"/>
                                        </p:tgtEl>
                                        <p:attrNameLst>
                                          <p:attrName>style.visibility</p:attrName>
                                        </p:attrNameLst>
                                      </p:cBhvr>
                                      <p:to>
                                        <p:strVal val="visible"/>
                                      </p:to>
                                    </p:set>
                                    <p:animEffect transition="in" filter="dissolve">
                                      <p:cBhvr>
                                        <p:cTn id="56" dur="500"/>
                                        <p:tgtEl>
                                          <p:spTgt spid="14"/>
                                        </p:tgtEl>
                                      </p:cBhvr>
                                    </p:animEffect>
                                  </p:childTnLst>
                                </p:cTn>
                              </p:par>
                            </p:childTnLst>
                          </p:cTn>
                        </p:par>
                      </p:childTnLst>
                    </p:cTn>
                  </p:par>
                  <p:par>
                    <p:cTn id="57" fill="hold">
                      <p:stCondLst>
                        <p:cond delay="indefinite"/>
                      </p:stCondLst>
                      <p:childTnLst>
                        <p:par>
                          <p:cTn id="58" fill="hold">
                            <p:stCondLst>
                              <p:cond delay="0"/>
                            </p:stCondLst>
                            <p:childTnLst>
                              <p:par>
                                <p:cTn id="59" presetID="9" presetClass="entr" presetSubtype="0" fill="hold" nodeType="clickEffect">
                                  <p:stCondLst>
                                    <p:cond delay="0"/>
                                  </p:stCondLst>
                                  <p:childTnLst>
                                    <p:set>
                                      <p:cBhvr>
                                        <p:cTn id="60" dur="1" fill="hold">
                                          <p:stCondLst>
                                            <p:cond delay="0"/>
                                          </p:stCondLst>
                                        </p:cTn>
                                        <p:tgtEl>
                                          <p:spTgt spid="9219"/>
                                        </p:tgtEl>
                                        <p:attrNameLst>
                                          <p:attrName>style.visibility</p:attrName>
                                        </p:attrNameLst>
                                      </p:cBhvr>
                                      <p:to>
                                        <p:strVal val="visible"/>
                                      </p:to>
                                    </p:set>
                                    <p:animEffect transition="in" filter="dissolve">
                                      <p:cBhvr>
                                        <p:cTn id="61" dur="500"/>
                                        <p:tgtEl>
                                          <p:spTgt spid="9219"/>
                                        </p:tgtEl>
                                      </p:cBhvr>
                                    </p:animEffect>
                                  </p:childTnLst>
                                </p:cTn>
                              </p:par>
                            </p:childTnLst>
                          </p:cTn>
                        </p:par>
                      </p:childTnLst>
                    </p:cTn>
                  </p:par>
                  <p:par>
                    <p:cTn id="62" fill="hold">
                      <p:stCondLst>
                        <p:cond delay="indefinite"/>
                      </p:stCondLst>
                      <p:childTnLst>
                        <p:par>
                          <p:cTn id="63" fill="hold">
                            <p:stCondLst>
                              <p:cond delay="0"/>
                            </p:stCondLst>
                            <p:childTnLst>
                              <p:par>
                                <p:cTn id="64" presetID="9" presetClass="entr" presetSubtype="0" fill="hold" grpId="0" nodeType="clickEffect">
                                  <p:stCondLst>
                                    <p:cond delay="0"/>
                                  </p:stCondLst>
                                  <p:childTnLst>
                                    <p:set>
                                      <p:cBhvr>
                                        <p:cTn id="65" dur="1" fill="hold">
                                          <p:stCondLst>
                                            <p:cond delay="0"/>
                                          </p:stCondLst>
                                        </p:cTn>
                                        <p:tgtEl>
                                          <p:spTgt spid="25"/>
                                        </p:tgtEl>
                                        <p:attrNameLst>
                                          <p:attrName>style.visibility</p:attrName>
                                        </p:attrNameLst>
                                      </p:cBhvr>
                                      <p:to>
                                        <p:strVal val="visible"/>
                                      </p:to>
                                    </p:set>
                                    <p:animEffect transition="in" filter="dissolve">
                                      <p:cBhvr>
                                        <p:cTn id="66" dur="500"/>
                                        <p:tgtEl>
                                          <p:spTgt spid="25"/>
                                        </p:tgtEl>
                                      </p:cBhvr>
                                    </p:animEffect>
                                  </p:childTnLst>
                                </p:cTn>
                              </p:par>
                              <p:par>
                                <p:cTn id="67" presetID="9" presetClass="entr" presetSubtype="0" fill="hold" nodeType="withEffect">
                                  <p:stCondLst>
                                    <p:cond delay="0"/>
                                  </p:stCondLst>
                                  <p:childTnLst>
                                    <p:set>
                                      <p:cBhvr>
                                        <p:cTn id="68" dur="1" fill="hold">
                                          <p:stCondLst>
                                            <p:cond delay="0"/>
                                          </p:stCondLst>
                                        </p:cTn>
                                        <p:tgtEl>
                                          <p:spTgt spid="26"/>
                                        </p:tgtEl>
                                        <p:attrNameLst>
                                          <p:attrName>style.visibility</p:attrName>
                                        </p:attrNameLst>
                                      </p:cBhvr>
                                      <p:to>
                                        <p:strVal val="visible"/>
                                      </p:to>
                                    </p:set>
                                    <p:animEffect transition="in" filter="dissolve">
                                      <p:cBhvr>
                                        <p:cTn id="69" dur="500"/>
                                        <p:tgtEl>
                                          <p:spTgt spid="26"/>
                                        </p:tgtEl>
                                      </p:cBhvr>
                                    </p:animEffect>
                                  </p:childTnLst>
                                </p:cTn>
                              </p:par>
                              <p:par>
                                <p:cTn id="70" presetID="9" presetClass="entr" presetSubtype="0" fill="hold" grpId="0" nodeType="withEffect">
                                  <p:stCondLst>
                                    <p:cond delay="0"/>
                                  </p:stCondLst>
                                  <p:childTnLst>
                                    <p:set>
                                      <p:cBhvr>
                                        <p:cTn id="71" dur="1" fill="hold">
                                          <p:stCondLst>
                                            <p:cond delay="0"/>
                                          </p:stCondLst>
                                        </p:cTn>
                                        <p:tgtEl>
                                          <p:spTgt spid="24"/>
                                        </p:tgtEl>
                                        <p:attrNameLst>
                                          <p:attrName>style.visibility</p:attrName>
                                        </p:attrNameLst>
                                      </p:cBhvr>
                                      <p:to>
                                        <p:strVal val="visible"/>
                                      </p:to>
                                    </p:set>
                                    <p:animEffect transition="in" filter="dissolve">
                                      <p:cBhvr>
                                        <p:cTn id="72" dur="500"/>
                                        <p:tgtEl>
                                          <p:spTgt spid="24"/>
                                        </p:tgtEl>
                                      </p:cBhvr>
                                    </p:animEffect>
                                  </p:childTnLst>
                                </p:cTn>
                              </p:par>
                            </p:childTnLst>
                          </p:cTn>
                        </p:par>
                      </p:childTnLst>
                    </p:cTn>
                  </p:par>
                  <p:par>
                    <p:cTn id="73" fill="hold">
                      <p:stCondLst>
                        <p:cond delay="indefinite"/>
                      </p:stCondLst>
                      <p:childTnLst>
                        <p:par>
                          <p:cTn id="74" fill="hold">
                            <p:stCondLst>
                              <p:cond delay="0"/>
                            </p:stCondLst>
                            <p:childTnLst>
                              <p:par>
                                <p:cTn id="75" presetID="9" presetClass="entr" presetSubtype="0" fill="hold" grpId="0" nodeType="clickEffect">
                                  <p:stCondLst>
                                    <p:cond delay="0"/>
                                  </p:stCondLst>
                                  <p:childTnLst>
                                    <p:set>
                                      <p:cBhvr>
                                        <p:cTn id="76" dur="1" fill="hold">
                                          <p:stCondLst>
                                            <p:cond delay="0"/>
                                          </p:stCondLst>
                                        </p:cTn>
                                        <p:tgtEl>
                                          <p:spTgt spid="30"/>
                                        </p:tgtEl>
                                        <p:attrNameLst>
                                          <p:attrName>style.visibility</p:attrName>
                                        </p:attrNameLst>
                                      </p:cBhvr>
                                      <p:to>
                                        <p:strVal val="visible"/>
                                      </p:to>
                                    </p:set>
                                    <p:animEffect transition="in" filter="dissolve">
                                      <p:cBhvr>
                                        <p:cTn id="77" dur="500"/>
                                        <p:tgtEl>
                                          <p:spTgt spid="30"/>
                                        </p:tgtEl>
                                      </p:cBhvr>
                                    </p:animEffect>
                                  </p:childTnLst>
                                </p:cTn>
                              </p:par>
                              <p:par>
                                <p:cTn id="78" presetID="9" presetClass="entr" presetSubtype="0" fill="hold" nodeType="withEffect">
                                  <p:stCondLst>
                                    <p:cond delay="0"/>
                                  </p:stCondLst>
                                  <p:childTnLst>
                                    <p:set>
                                      <p:cBhvr>
                                        <p:cTn id="79" dur="1" fill="hold">
                                          <p:stCondLst>
                                            <p:cond delay="0"/>
                                          </p:stCondLst>
                                        </p:cTn>
                                        <p:tgtEl>
                                          <p:spTgt spid="31"/>
                                        </p:tgtEl>
                                        <p:attrNameLst>
                                          <p:attrName>style.visibility</p:attrName>
                                        </p:attrNameLst>
                                      </p:cBhvr>
                                      <p:to>
                                        <p:strVal val="visible"/>
                                      </p:to>
                                    </p:set>
                                    <p:animEffect transition="in" filter="dissolve">
                                      <p:cBhvr>
                                        <p:cTn id="80" dur="500"/>
                                        <p:tgtEl>
                                          <p:spTgt spid="31"/>
                                        </p:tgtEl>
                                      </p:cBhvr>
                                    </p:animEffect>
                                  </p:childTnLst>
                                </p:cTn>
                              </p:par>
                              <p:par>
                                <p:cTn id="81" presetID="9" presetClass="entr" presetSubtype="0" fill="hold" grpId="0" nodeType="withEffect">
                                  <p:stCondLst>
                                    <p:cond delay="0"/>
                                  </p:stCondLst>
                                  <p:childTnLst>
                                    <p:set>
                                      <p:cBhvr>
                                        <p:cTn id="82" dur="1" fill="hold">
                                          <p:stCondLst>
                                            <p:cond delay="0"/>
                                          </p:stCondLst>
                                        </p:cTn>
                                        <p:tgtEl>
                                          <p:spTgt spid="29"/>
                                        </p:tgtEl>
                                        <p:attrNameLst>
                                          <p:attrName>style.visibility</p:attrName>
                                        </p:attrNameLst>
                                      </p:cBhvr>
                                      <p:to>
                                        <p:strVal val="visible"/>
                                      </p:to>
                                    </p:set>
                                    <p:animEffect transition="in" filter="dissolve">
                                      <p:cBhvr>
                                        <p:cTn id="83"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animBg="1"/>
      <p:bldP spid="7" grpId="0" animBg="1"/>
      <p:bldP spid="14" grpId="0" animBg="1"/>
      <p:bldP spid="15" grpId="0" animBg="1"/>
      <p:bldP spid="24" grpId="0" animBg="1"/>
      <p:bldP spid="25" grpId="0" animBg="1"/>
      <p:bldP spid="29" grpId="0" animBg="1"/>
      <p:bldP spid="30" grpId="0" animBg="1"/>
      <p:bldP spid="33" grpId="0" animBg="1"/>
      <p:bldP spid="38" grpId="0" animBg="1"/>
      <p:bldP spid="39" grpId="0" animBg="1"/>
      <p:bldP spid="40"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697560" y="1052736"/>
            <a:ext cx="5410944" cy="5233070"/>
          </a:xfrm>
        </p:spPr>
        <p:txBody>
          <a:bodyPr/>
          <a:lstStyle/>
          <a:p>
            <a:pPr algn="r" rtl="1"/>
            <a:r>
              <a:rPr lang="ar-SA" dirty="0" smtClean="0"/>
              <a:t>بعد إضافة العناصر للقائمة, نستطيع ترتيب هذه العناصر داخل القائمة باستخدام المفتاح </a:t>
            </a:r>
            <a:r>
              <a:rPr lang="en-US" dirty="0" smtClean="0"/>
              <a:t>move up</a:t>
            </a:r>
            <a:r>
              <a:rPr lang="ar-SA" dirty="0" smtClean="0"/>
              <a:t> و </a:t>
            </a:r>
            <a:r>
              <a:rPr lang="en-US" dirty="0" smtClean="0"/>
              <a:t> move down</a:t>
            </a:r>
            <a:r>
              <a:rPr lang="ar-SA" dirty="0" smtClean="0"/>
              <a:t>وذلك بعد الضغط على العنصر المراد تغيير مكانه, حيث يقوم المفتاح </a:t>
            </a:r>
            <a:r>
              <a:rPr lang="en-US" dirty="0" smtClean="0"/>
              <a:t>move up</a:t>
            </a:r>
            <a:r>
              <a:rPr lang="ar-SA" dirty="0" smtClean="0"/>
              <a:t> بنقل العنصر المحدد إلى الأعلى</a:t>
            </a:r>
            <a:r>
              <a:rPr lang="en-US" dirty="0" smtClean="0"/>
              <a:t> </a:t>
            </a:r>
            <a:r>
              <a:rPr lang="ar-SA" dirty="0" smtClean="0"/>
              <a:t>, ويقوم المفتاح </a:t>
            </a:r>
            <a:r>
              <a:rPr lang="en-US" dirty="0" smtClean="0"/>
              <a:t>move down</a:t>
            </a:r>
            <a:r>
              <a:rPr lang="ar-SA" dirty="0" smtClean="0"/>
              <a:t> بنقل العنصر المحدد إلى الأسفل.</a:t>
            </a:r>
            <a:endParaRPr lang="en-US" dirty="0" smtClean="0"/>
          </a:p>
          <a:p>
            <a:pPr algn="r" rtl="1"/>
            <a:r>
              <a:rPr lang="ar-SA" dirty="0" smtClean="0"/>
              <a:t>بعد الانتهاء من إضافة العناصر نضغط </a:t>
            </a:r>
            <a:r>
              <a:rPr lang="en-US" dirty="0" smtClean="0"/>
              <a:t>ok</a:t>
            </a:r>
          </a:p>
          <a:p>
            <a:pPr algn="r" rtl="1"/>
            <a:r>
              <a:rPr lang="ar-SA" dirty="0" smtClean="0"/>
              <a:t>ثم ندخل عنوان يوضح الغرض من هذه القائمة بجانبها في الصفحة وفي هذا المثال ندخل </a:t>
            </a:r>
            <a:r>
              <a:rPr lang="en-US" dirty="0" smtClean="0"/>
              <a:t>Title</a:t>
            </a:r>
            <a:r>
              <a:rPr lang="ar-SA" dirty="0" smtClean="0"/>
              <a:t> (اللقب) ومن المعاينة نستطيع فتح القائمة واختيار عنصر واحد منها.</a:t>
            </a:r>
          </a:p>
        </p:txBody>
      </p:sp>
      <p:sp>
        <p:nvSpPr>
          <p:cNvPr id="4" name="عنوان 1"/>
          <p:cNvSpPr>
            <a:spLocks noGrp="1"/>
          </p:cNvSpPr>
          <p:nvPr>
            <p:ph type="title"/>
          </p:nvPr>
        </p:nvSpPr>
        <p:spPr>
          <a:xfrm>
            <a:off x="-36512" y="332656"/>
            <a:ext cx="8229600" cy="792088"/>
          </a:xfrm>
        </p:spPr>
        <p:txBody>
          <a:bodyPr/>
          <a:lstStyle/>
          <a:p>
            <a:pPr algn="r" rtl="1"/>
            <a:r>
              <a:rPr lang="ar-SA" dirty="0" smtClean="0"/>
              <a:t>العنصر الرابع: </a:t>
            </a:r>
            <a:r>
              <a:rPr lang="en-US" dirty="0" smtClean="0"/>
              <a:t>Drop Down Box</a:t>
            </a:r>
            <a:endParaRPr lang="en-US" dirty="0"/>
          </a:p>
        </p:txBody>
      </p:sp>
      <p:pic>
        <p:nvPicPr>
          <p:cNvPr id="10242" name="Picture 2"/>
          <p:cNvPicPr>
            <a:picLocks noChangeAspect="1" noChangeArrowheads="1"/>
          </p:cNvPicPr>
          <p:nvPr/>
        </p:nvPicPr>
        <p:blipFill>
          <a:blip r:embed="rId2" cstate="print"/>
          <a:srcRect/>
          <a:stretch>
            <a:fillRect/>
          </a:stretch>
        </p:blipFill>
        <p:spPr bwMode="auto">
          <a:xfrm>
            <a:off x="107504" y="1268760"/>
            <a:ext cx="3563888" cy="3816424"/>
          </a:xfrm>
          <a:prstGeom prst="rect">
            <a:avLst/>
          </a:prstGeom>
          <a:noFill/>
          <a:ln w="9525">
            <a:noFill/>
            <a:miter lim="800000"/>
            <a:headEnd/>
            <a:tailEnd/>
          </a:ln>
        </p:spPr>
      </p:pic>
      <p:cxnSp>
        <p:nvCxnSpPr>
          <p:cNvPr id="6" name="رابط كسهم مستقيم 5"/>
          <p:cNvCxnSpPr/>
          <p:nvPr/>
        </p:nvCxnSpPr>
        <p:spPr>
          <a:xfrm flipH="1">
            <a:off x="3491880" y="3140968"/>
            <a:ext cx="2016224" cy="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nvGrpSpPr>
          <p:cNvPr id="9" name="مجموعة 8"/>
          <p:cNvGrpSpPr/>
          <p:nvPr/>
        </p:nvGrpSpPr>
        <p:grpSpPr>
          <a:xfrm rot="16200000">
            <a:off x="4680014" y="2024843"/>
            <a:ext cx="864095" cy="3816425"/>
            <a:chOff x="1619672" y="5229200"/>
            <a:chExt cx="864096" cy="144016"/>
          </a:xfrm>
        </p:grpSpPr>
        <p:cxnSp>
          <p:nvCxnSpPr>
            <p:cNvPr id="10" name="رابط كسهم مستقيم 9"/>
            <p:cNvCxnSpPr/>
            <p:nvPr/>
          </p:nvCxnSpPr>
          <p:spPr>
            <a:xfrm>
              <a:off x="1619672" y="5229200"/>
              <a:ext cx="864096" cy="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1" name="رابط مستقيم 10"/>
            <p:cNvCxnSpPr/>
            <p:nvPr/>
          </p:nvCxnSpPr>
          <p:spPr>
            <a:xfrm>
              <a:off x="1619672" y="5229200"/>
              <a:ext cx="0" cy="144016"/>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grpSp>
      <p:pic>
        <p:nvPicPr>
          <p:cNvPr id="10243" name="Picture 3"/>
          <p:cNvPicPr>
            <a:picLocks noChangeAspect="1" noChangeArrowheads="1"/>
          </p:cNvPicPr>
          <p:nvPr/>
        </p:nvPicPr>
        <p:blipFill>
          <a:blip r:embed="rId3" cstate="print"/>
          <a:srcRect/>
          <a:stretch>
            <a:fillRect/>
          </a:stretch>
        </p:blipFill>
        <p:spPr bwMode="auto">
          <a:xfrm>
            <a:off x="299724" y="5517232"/>
            <a:ext cx="2544084" cy="1008112"/>
          </a:xfrm>
          <a:prstGeom prst="rect">
            <a:avLst/>
          </a:prstGeom>
          <a:noFill/>
          <a:ln w="38100">
            <a:solidFill>
              <a:srgbClr val="FF0000"/>
            </a:solidFill>
            <a:miter lim="800000"/>
            <a:headEnd/>
            <a:tailEnd/>
          </a:ln>
        </p:spPr>
      </p:pic>
      <p:grpSp>
        <p:nvGrpSpPr>
          <p:cNvPr id="14" name="مجموعة 13"/>
          <p:cNvGrpSpPr/>
          <p:nvPr/>
        </p:nvGrpSpPr>
        <p:grpSpPr>
          <a:xfrm rot="16200000" flipH="1">
            <a:off x="3923931" y="2852936"/>
            <a:ext cx="360037" cy="6408711"/>
            <a:chOff x="1619672" y="5229200"/>
            <a:chExt cx="864096" cy="144016"/>
          </a:xfrm>
        </p:grpSpPr>
        <p:cxnSp>
          <p:nvCxnSpPr>
            <p:cNvPr id="15" name="رابط كسهم مستقيم 14"/>
            <p:cNvCxnSpPr/>
            <p:nvPr/>
          </p:nvCxnSpPr>
          <p:spPr>
            <a:xfrm>
              <a:off x="1619672" y="5229200"/>
              <a:ext cx="864096" cy="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6" name="رابط مستقيم 15"/>
            <p:cNvCxnSpPr/>
            <p:nvPr/>
          </p:nvCxnSpPr>
          <p:spPr>
            <a:xfrm>
              <a:off x="1619672" y="5229200"/>
              <a:ext cx="0" cy="144016"/>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dissolv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10242"/>
                                        </p:tgtEl>
                                        <p:attrNameLst>
                                          <p:attrName>style.visibility</p:attrName>
                                        </p:attrNameLst>
                                      </p:cBhvr>
                                      <p:to>
                                        <p:strVal val="visible"/>
                                      </p:to>
                                    </p:set>
                                    <p:animEffect transition="in" filter="dissolve">
                                      <p:cBhvr>
                                        <p:cTn id="17" dur="500"/>
                                        <p:tgtEl>
                                          <p:spTgt spid="10242"/>
                                        </p:tgtEl>
                                      </p:cBhvr>
                                    </p:animEffect>
                                  </p:childTnLst>
                                </p:cTn>
                              </p:par>
                              <p:par>
                                <p:cTn id="18" presetID="9" presetClass="entr" presetSubtype="0" fill="hold" nodeType="with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dissolve">
                                      <p:cBhvr>
                                        <p:cTn id="20" dur="500"/>
                                        <p:tgtEl>
                                          <p:spTgt spid="6"/>
                                        </p:tgtEl>
                                      </p:cBhvr>
                                    </p:animEffect>
                                  </p:childTnLst>
                                </p:cTn>
                              </p:par>
                              <p:par>
                                <p:cTn id="21" presetID="9" presetClass="entr" presetSubtype="0" fill="hold" nodeType="with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dissolve">
                                      <p:cBhvr>
                                        <p:cTn id="23" dur="500"/>
                                        <p:tgtEl>
                                          <p:spTgt spid="9"/>
                                        </p:tgtEl>
                                      </p:cBhvr>
                                    </p:animEffect>
                                  </p:childTnLst>
                                </p:cTn>
                              </p:par>
                            </p:childTnLst>
                          </p:cTn>
                        </p:par>
                      </p:childTnLst>
                    </p:cTn>
                  </p:par>
                  <p:par>
                    <p:cTn id="24" fill="hold">
                      <p:stCondLst>
                        <p:cond delay="indefinite"/>
                      </p:stCondLst>
                      <p:childTnLst>
                        <p:par>
                          <p:cTn id="25" fill="hold">
                            <p:stCondLst>
                              <p:cond delay="0"/>
                            </p:stCondLst>
                            <p:childTnLst>
                              <p:par>
                                <p:cTn id="26" presetID="9" presetClass="entr" presetSubtype="0" fill="hold" nodeType="clickEffect">
                                  <p:stCondLst>
                                    <p:cond delay="0"/>
                                  </p:stCondLst>
                                  <p:childTnLst>
                                    <p:set>
                                      <p:cBhvr>
                                        <p:cTn id="27" dur="1" fill="hold">
                                          <p:stCondLst>
                                            <p:cond delay="0"/>
                                          </p:stCondLst>
                                        </p:cTn>
                                        <p:tgtEl>
                                          <p:spTgt spid="3">
                                            <p:txEl>
                                              <p:pRg st="1" end="1"/>
                                            </p:txEl>
                                          </p:spTgt>
                                        </p:tgtEl>
                                        <p:attrNameLst>
                                          <p:attrName>style.visibility</p:attrName>
                                        </p:attrNameLst>
                                      </p:cBhvr>
                                      <p:to>
                                        <p:strVal val="visible"/>
                                      </p:to>
                                    </p:set>
                                    <p:animEffect transition="in" filter="dissolve">
                                      <p:cBhvr>
                                        <p:cTn id="28" dur="500"/>
                                        <p:tgtEl>
                                          <p:spTgt spid="3">
                                            <p:txEl>
                                              <p:pRg st="1" end="1"/>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9" presetClass="entr" presetSubtype="0" fill="hold" nodeType="clickEffect">
                                  <p:stCondLst>
                                    <p:cond delay="0"/>
                                  </p:stCondLst>
                                  <p:childTnLst>
                                    <p:set>
                                      <p:cBhvr>
                                        <p:cTn id="32" dur="1" fill="hold">
                                          <p:stCondLst>
                                            <p:cond delay="0"/>
                                          </p:stCondLst>
                                        </p:cTn>
                                        <p:tgtEl>
                                          <p:spTgt spid="3">
                                            <p:txEl>
                                              <p:pRg st="2" end="2"/>
                                            </p:txEl>
                                          </p:spTgt>
                                        </p:tgtEl>
                                        <p:attrNameLst>
                                          <p:attrName>style.visibility</p:attrName>
                                        </p:attrNameLst>
                                      </p:cBhvr>
                                      <p:to>
                                        <p:strVal val="visible"/>
                                      </p:to>
                                    </p:set>
                                    <p:animEffect transition="in" filter="dissolve">
                                      <p:cBhvr>
                                        <p:cTn id="33" dur="500"/>
                                        <p:tgtEl>
                                          <p:spTgt spid="3">
                                            <p:txEl>
                                              <p:pRg st="2" end="2"/>
                                            </p:txEl>
                                          </p:spTgt>
                                        </p:tgtEl>
                                      </p:cBhvr>
                                    </p:animEffect>
                                  </p:childTnLst>
                                </p:cTn>
                              </p:par>
                              <p:par>
                                <p:cTn id="34" presetID="9" presetClass="entr" presetSubtype="0" fill="hold" nodeType="withEffect">
                                  <p:stCondLst>
                                    <p:cond delay="0"/>
                                  </p:stCondLst>
                                  <p:childTnLst>
                                    <p:set>
                                      <p:cBhvr>
                                        <p:cTn id="35" dur="1" fill="hold">
                                          <p:stCondLst>
                                            <p:cond delay="0"/>
                                          </p:stCondLst>
                                        </p:cTn>
                                        <p:tgtEl>
                                          <p:spTgt spid="10243"/>
                                        </p:tgtEl>
                                        <p:attrNameLst>
                                          <p:attrName>style.visibility</p:attrName>
                                        </p:attrNameLst>
                                      </p:cBhvr>
                                      <p:to>
                                        <p:strVal val="visible"/>
                                      </p:to>
                                    </p:set>
                                    <p:animEffect transition="in" filter="dissolve">
                                      <p:cBhvr>
                                        <p:cTn id="36" dur="500"/>
                                        <p:tgtEl>
                                          <p:spTgt spid="10243"/>
                                        </p:tgtEl>
                                      </p:cBhvr>
                                    </p:animEffect>
                                  </p:childTnLst>
                                </p:cTn>
                              </p:par>
                              <p:par>
                                <p:cTn id="37" presetID="9" presetClass="entr" presetSubtype="0" fill="hold" nodeType="with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dissolve">
                                      <p:cBhvr>
                                        <p:cTn id="3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42686" y="634638"/>
            <a:ext cx="8229600" cy="1138177"/>
          </a:xfrm>
        </p:spPr>
        <p:txBody>
          <a:bodyPr/>
          <a:lstStyle/>
          <a:p>
            <a:pPr algn="ctr" rtl="1"/>
            <a:r>
              <a:rPr lang="ar-SA" dirty="0" smtClean="0"/>
              <a:t>العنصر الخامس: خانات الاختيار</a:t>
            </a:r>
            <a:r>
              <a:rPr lang="en-US" dirty="0" smtClean="0"/>
              <a:t/>
            </a:r>
            <a:br>
              <a:rPr lang="en-US" dirty="0" smtClean="0"/>
            </a:br>
            <a:r>
              <a:rPr lang="en-US" dirty="0" smtClean="0"/>
              <a:t>Option</a:t>
            </a:r>
            <a:r>
              <a:rPr lang="ar-SA" dirty="0" smtClean="0"/>
              <a:t> </a:t>
            </a:r>
            <a:r>
              <a:rPr lang="en-US" dirty="0" smtClean="0"/>
              <a:t>Button</a:t>
            </a:r>
            <a:r>
              <a:rPr lang="ar-SA" dirty="0" smtClean="0"/>
              <a:t> و </a:t>
            </a:r>
            <a:r>
              <a:rPr lang="en-US" dirty="0" smtClean="0"/>
              <a:t> Check Boxes</a:t>
            </a:r>
            <a:endParaRPr lang="en-US" dirty="0"/>
          </a:p>
        </p:txBody>
      </p:sp>
      <p:sp>
        <p:nvSpPr>
          <p:cNvPr id="3" name="عنصر نائب للمحتوى 2"/>
          <p:cNvSpPr>
            <a:spLocks noGrp="1"/>
          </p:cNvSpPr>
          <p:nvPr>
            <p:ph idx="1"/>
          </p:nvPr>
        </p:nvSpPr>
        <p:spPr>
          <a:xfrm>
            <a:off x="457200" y="1868338"/>
            <a:ext cx="8229600" cy="4368974"/>
          </a:xfrm>
        </p:spPr>
        <p:txBody>
          <a:bodyPr/>
          <a:lstStyle/>
          <a:p>
            <a:pPr algn="r" rtl="1"/>
            <a:r>
              <a:rPr lang="ar-SA" dirty="0" smtClean="0"/>
              <a:t>تستخدم خانات الاختيار </a:t>
            </a:r>
            <a:r>
              <a:rPr lang="en-US" dirty="0" smtClean="0"/>
              <a:t>check boxes </a:t>
            </a:r>
            <a:r>
              <a:rPr lang="ar-SA" dirty="0" smtClean="0"/>
              <a:t> و </a:t>
            </a:r>
            <a:r>
              <a:rPr lang="en-US" dirty="0" smtClean="0"/>
              <a:t>option buttons</a:t>
            </a:r>
            <a:r>
              <a:rPr lang="ar-SA" dirty="0" smtClean="0"/>
              <a:t> في نماذج البيانات لتسهيل عملية الاختيار أثناء ملء نموذج البيانات حيث يقوم المستخدم بالضغط بالمؤشر على خانات الاختيار لعمل الاختيار.</a:t>
            </a:r>
          </a:p>
          <a:p>
            <a:pPr algn="r" rtl="1"/>
            <a:r>
              <a:rPr lang="ar-SA" dirty="0" smtClean="0"/>
              <a:t>يوجد نوعان من خانات الاختيار:</a:t>
            </a:r>
          </a:p>
          <a:p>
            <a:pPr marL="623887" indent="-514350" algn="r" rtl="1">
              <a:buFont typeface="+mj-lt"/>
              <a:buAutoNum type="arabicParenR"/>
            </a:pPr>
            <a:r>
              <a:rPr lang="en-US" dirty="0" smtClean="0"/>
              <a:t>Check Boxes</a:t>
            </a:r>
            <a:r>
              <a:rPr lang="ar-SA" dirty="0" smtClean="0"/>
              <a:t>.</a:t>
            </a:r>
          </a:p>
          <a:p>
            <a:pPr marL="623887" indent="-514350" algn="r" rtl="1">
              <a:buFont typeface="+mj-lt"/>
              <a:buAutoNum type="arabicParenR"/>
            </a:pPr>
            <a:r>
              <a:rPr lang="en-US" dirty="0" smtClean="0"/>
              <a:t>Option Buttons</a:t>
            </a:r>
            <a:r>
              <a:rPr lang="ar-SA" dirty="0" smtClean="0"/>
              <a:t>.</a:t>
            </a:r>
          </a:p>
          <a:p>
            <a:pPr marL="623887" indent="-514350" algn="r" rtl="1">
              <a:buNone/>
            </a:pPr>
            <a:r>
              <a:rPr lang="ar-SA" dirty="0" smtClean="0"/>
              <a:t>الاختلاف بينهما في طريقة العمل كالتالي:</a:t>
            </a:r>
          </a:p>
          <a:p>
            <a:pPr marL="623887" indent="-514350" algn="r" rtl="1">
              <a:buNone/>
            </a:pPr>
            <a:r>
              <a:rPr lang="ar-SA" dirty="0" smtClean="0"/>
              <a:t> </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dissolv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dissolv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dissolve">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dissolve">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dissolve">
                                      <p:cBhvr>
                                        <p:cTn id="3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عنوان 1"/>
          <p:cNvSpPr>
            <a:spLocks noGrp="1"/>
          </p:cNvSpPr>
          <p:nvPr>
            <p:ph type="title"/>
          </p:nvPr>
        </p:nvSpPr>
        <p:spPr>
          <a:xfrm>
            <a:off x="457200" y="692696"/>
            <a:ext cx="8229600" cy="1066800"/>
          </a:xfrm>
        </p:spPr>
        <p:txBody>
          <a:bodyPr/>
          <a:lstStyle/>
          <a:p>
            <a:pPr algn="ctr" rtl="1"/>
            <a:r>
              <a:rPr lang="ar-SA" dirty="0" smtClean="0"/>
              <a:t>العنصر الخامس: خانات الاختيار</a:t>
            </a:r>
            <a:r>
              <a:rPr lang="en-US" dirty="0" smtClean="0"/>
              <a:t/>
            </a:r>
            <a:br>
              <a:rPr lang="en-US" dirty="0" smtClean="0"/>
            </a:br>
            <a:r>
              <a:rPr lang="en-US" dirty="0" smtClean="0"/>
              <a:t>Option</a:t>
            </a:r>
            <a:r>
              <a:rPr lang="ar-SA" dirty="0" smtClean="0"/>
              <a:t> </a:t>
            </a:r>
            <a:r>
              <a:rPr lang="en-US" dirty="0" smtClean="0"/>
              <a:t>Button</a:t>
            </a:r>
            <a:r>
              <a:rPr lang="ar-SA" dirty="0" smtClean="0"/>
              <a:t> و </a:t>
            </a:r>
            <a:r>
              <a:rPr lang="en-US" dirty="0" smtClean="0"/>
              <a:t> Check Boxes</a:t>
            </a:r>
            <a:endParaRPr lang="en-US" dirty="0"/>
          </a:p>
        </p:txBody>
      </p:sp>
      <p:graphicFrame>
        <p:nvGraphicFramePr>
          <p:cNvPr id="7" name="عنصر نائب للمحتوى 6"/>
          <p:cNvGraphicFramePr>
            <a:graphicFrameLocks noGrp="1"/>
          </p:cNvGraphicFramePr>
          <p:nvPr>
            <p:ph idx="1"/>
          </p:nvPr>
        </p:nvGraphicFramePr>
        <p:xfrm>
          <a:off x="395536" y="2085464"/>
          <a:ext cx="8229600" cy="1559560"/>
        </p:xfrm>
        <a:graphic>
          <a:graphicData uri="http://schemas.openxmlformats.org/drawingml/2006/table">
            <a:tbl>
              <a:tblPr firstRow="1" bandRow="1">
                <a:tableStyleId>{5C22544A-7EE6-4342-B048-85BDC9FD1C3A}</a:tableStyleId>
              </a:tblPr>
              <a:tblGrid>
                <a:gridCol w="4114800"/>
                <a:gridCol w="4114800"/>
              </a:tblGrid>
              <a:tr h="370840">
                <a:tc>
                  <a:txBody>
                    <a:bodyPr/>
                    <a:lstStyle/>
                    <a:p>
                      <a:pPr algn="ctr"/>
                      <a:r>
                        <a:rPr lang="en-US" dirty="0" smtClean="0"/>
                        <a:t>Option</a:t>
                      </a:r>
                      <a:r>
                        <a:rPr lang="en-US" baseline="0" dirty="0" smtClean="0"/>
                        <a:t> Buttons</a:t>
                      </a:r>
                      <a:endParaRPr lang="en-US" dirty="0"/>
                    </a:p>
                  </a:txBody>
                  <a:tcPr/>
                </a:tc>
                <a:tc>
                  <a:txBody>
                    <a:bodyPr/>
                    <a:lstStyle/>
                    <a:p>
                      <a:pPr algn="ctr"/>
                      <a:r>
                        <a:rPr lang="en-US" dirty="0" smtClean="0"/>
                        <a:t>Check</a:t>
                      </a:r>
                      <a:r>
                        <a:rPr lang="en-US" baseline="0" dirty="0" smtClean="0"/>
                        <a:t> Boxes</a:t>
                      </a:r>
                      <a:endParaRPr lang="en-US" dirty="0"/>
                    </a:p>
                  </a:txBody>
                  <a:tcPr/>
                </a:tc>
              </a:tr>
              <a:tr h="370840">
                <a:tc>
                  <a:txBody>
                    <a:bodyPr/>
                    <a:lstStyle/>
                    <a:p>
                      <a:pPr algn="ctr" rtl="1"/>
                      <a:r>
                        <a:rPr lang="ar-SA" sz="2400" b="1" dirty="0" smtClean="0"/>
                        <a:t>يجب على المستخدم أن يختار اختيار واحد فقط من بين مجموعة</a:t>
                      </a:r>
                      <a:r>
                        <a:rPr lang="ar-SA" sz="2400" b="1" baseline="0" dirty="0" smtClean="0"/>
                        <a:t> اختيارات</a:t>
                      </a:r>
                      <a:r>
                        <a:rPr lang="ar-SA" sz="2400" b="1" dirty="0" smtClean="0"/>
                        <a:t> </a:t>
                      </a:r>
                      <a:endParaRPr lang="en-US" sz="2400" b="1" dirty="0"/>
                    </a:p>
                  </a:txBody>
                  <a:tcPr/>
                </a:tc>
                <a:tc>
                  <a:txBody>
                    <a:bodyPr/>
                    <a:lstStyle/>
                    <a:p>
                      <a:pPr algn="ctr" rtl="1"/>
                      <a:r>
                        <a:rPr lang="ar-SA" sz="2400" b="1" dirty="0" smtClean="0"/>
                        <a:t>يسمح للمستخدم</a:t>
                      </a:r>
                      <a:r>
                        <a:rPr lang="ar-SA" sz="2400" b="1" baseline="0" dirty="0" smtClean="0"/>
                        <a:t> بعمل عدة اختيارات في نفس الوقت من بين مجموعة من الاختيارات</a:t>
                      </a:r>
                      <a:endParaRPr lang="en-US" sz="2400" b="1" dirty="0"/>
                    </a:p>
                  </a:txBody>
                  <a:tcPr/>
                </a:tc>
              </a:tr>
            </a:tbl>
          </a:graphicData>
        </a:graphic>
      </p:graphicFrame>
      <p:sp>
        <p:nvSpPr>
          <p:cNvPr id="8" name="مربع نص 7"/>
          <p:cNvSpPr txBox="1"/>
          <p:nvPr/>
        </p:nvSpPr>
        <p:spPr>
          <a:xfrm>
            <a:off x="899592" y="3740839"/>
            <a:ext cx="7704856" cy="1569660"/>
          </a:xfrm>
          <a:prstGeom prst="rect">
            <a:avLst/>
          </a:prstGeom>
          <a:noFill/>
        </p:spPr>
        <p:txBody>
          <a:bodyPr wrap="square" rtlCol="0">
            <a:spAutoFit/>
          </a:bodyPr>
          <a:lstStyle/>
          <a:p>
            <a:r>
              <a:rPr lang="ar-SA" sz="2400" dirty="0" smtClean="0"/>
              <a:t>مثال: </a:t>
            </a:r>
            <a:endParaRPr lang="en-US" sz="2400" dirty="0" smtClean="0"/>
          </a:p>
          <a:p>
            <a:r>
              <a:rPr lang="ar-SA" sz="2400" dirty="0" smtClean="0"/>
              <a:t>في حالة أننا نرغب أن يقوم المستخدم باختيار الجنس: ذكر أو أنثى, فإنه في هذه الحالة لابد من اختيار خيار واحد فقط من الخيارات المتاحة.   ولذلك نستخدم لهذا المثال </a:t>
            </a:r>
            <a:r>
              <a:rPr lang="en-US" sz="2400" dirty="0" smtClean="0"/>
              <a:t>.option button</a:t>
            </a:r>
            <a:r>
              <a:rPr lang="ar-SA" sz="2400" dirty="0" smtClean="0"/>
              <a:t> </a:t>
            </a:r>
            <a:endParaRPr 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dissolv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8">
                                            <p:txEl>
                                              <p:pRg st="0" end="0"/>
                                            </p:txEl>
                                          </p:spTgt>
                                        </p:tgtEl>
                                        <p:attrNameLst>
                                          <p:attrName>style.visibility</p:attrName>
                                        </p:attrNameLst>
                                      </p:cBhvr>
                                      <p:to>
                                        <p:strVal val="visible"/>
                                      </p:to>
                                    </p:set>
                                    <p:animEffect transition="in" filter="dissolve">
                                      <p:cBhvr>
                                        <p:cTn id="17" dur="500"/>
                                        <p:tgtEl>
                                          <p:spTgt spid="8">
                                            <p:txEl>
                                              <p:pRg st="0" end="0"/>
                                            </p:txEl>
                                          </p:spTgt>
                                        </p:tgtEl>
                                      </p:cBhvr>
                                    </p:animEffect>
                                  </p:childTnLst>
                                </p:cTn>
                              </p:par>
                              <p:par>
                                <p:cTn id="18" presetID="9" presetClass="entr" presetSubtype="0" fill="hold" nodeType="withEffect">
                                  <p:stCondLst>
                                    <p:cond delay="0"/>
                                  </p:stCondLst>
                                  <p:childTnLst>
                                    <p:set>
                                      <p:cBhvr>
                                        <p:cTn id="19" dur="1" fill="hold">
                                          <p:stCondLst>
                                            <p:cond delay="0"/>
                                          </p:stCondLst>
                                        </p:cTn>
                                        <p:tgtEl>
                                          <p:spTgt spid="8">
                                            <p:txEl>
                                              <p:pRg st="1" end="1"/>
                                            </p:txEl>
                                          </p:spTgt>
                                        </p:tgtEl>
                                        <p:attrNameLst>
                                          <p:attrName>style.visibility</p:attrName>
                                        </p:attrNameLst>
                                      </p:cBhvr>
                                      <p:to>
                                        <p:strVal val="visible"/>
                                      </p:to>
                                    </p:set>
                                    <p:animEffect transition="in" filter="dissolve">
                                      <p:cBhvr>
                                        <p:cTn id="20" dur="500"/>
                                        <p:tgtEl>
                                          <p:spTgt spid="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562000"/>
            <a:ext cx="8229600" cy="1066800"/>
          </a:xfrm>
        </p:spPr>
        <p:txBody>
          <a:bodyPr/>
          <a:lstStyle/>
          <a:p>
            <a:pPr algn="ctr"/>
            <a:r>
              <a:rPr lang="en-US" dirty="0" smtClean="0"/>
              <a:t>Option Button</a:t>
            </a:r>
            <a:r>
              <a:rPr lang="ar-SA" dirty="0" smtClean="0"/>
              <a:t>النوع الأول: خانات الاختيار </a:t>
            </a:r>
            <a:endParaRPr lang="en-US" dirty="0"/>
          </a:p>
        </p:txBody>
      </p:sp>
      <p:sp>
        <p:nvSpPr>
          <p:cNvPr id="3" name="عنصر نائب للمحتوى 2"/>
          <p:cNvSpPr>
            <a:spLocks noGrp="1"/>
          </p:cNvSpPr>
          <p:nvPr>
            <p:ph idx="1"/>
          </p:nvPr>
        </p:nvSpPr>
        <p:spPr>
          <a:xfrm>
            <a:off x="3193504" y="1628800"/>
            <a:ext cx="5842992" cy="4968552"/>
          </a:xfrm>
        </p:spPr>
        <p:txBody>
          <a:bodyPr/>
          <a:lstStyle/>
          <a:p>
            <a:pPr algn="r" rtl="1"/>
            <a:r>
              <a:rPr lang="ar-SA" dirty="0" smtClean="0"/>
              <a:t>مثال: لإنشاء خانات لاختيار جنس المستخدم ذكر أم أنثى فإننا نحتاج لإضافة خانتين من خانات الاختيار </a:t>
            </a:r>
            <a:r>
              <a:rPr lang="en-US" dirty="0" smtClean="0"/>
              <a:t>option button</a:t>
            </a:r>
            <a:r>
              <a:rPr lang="ar-SA" dirty="0" smtClean="0"/>
              <a:t>, ولعمل ذلك نضع المؤشر في مكان الخيار الأول داخل نموذج البيانات ثم نضغط على </a:t>
            </a:r>
            <a:r>
              <a:rPr lang="en-US" dirty="0" smtClean="0"/>
              <a:t>insert</a:t>
            </a:r>
            <a:r>
              <a:rPr lang="ar-SA" dirty="0" smtClean="0"/>
              <a:t> ثم من القائمة الفرعية </a:t>
            </a:r>
            <a:r>
              <a:rPr lang="en-US" dirty="0" smtClean="0"/>
              <a:t> form</a:t>
            </a:r>
            <a:r>
              <a:rPr lang="ar-SA" dirty="0" smtClean="0"/>
              <a:t> نختار </a:t>
            </a:r>
            <a:r>
              <a:rPr lang="en-US" dirty="0" smtClean="0"/>
              <a:t>option button</a:t>
            </a:r>
            <a:r>
              <a:rPr lang="ar-SA" dirty="0" smtClean="0"/>
              <a:t>. ونقوم بنفس العمل لإضافة الخيار الثاني ولكن نضع المؤشر في مكان الاختيار الثاني أسفل الاختيار الأول.</a:t>
            </a:r>
          </a:p>
          <a:p>
            <a:pPr algn="r" rtl="1"/>
            <a:r>
              <a:rPr lang="ar-SA" dirty="0" smtClean="0"/>
              <a:t>ثم نقوم بإضافة عنوان يوضح عمل مجموعة الاختيار وذلك بوضع المؤشر في المكان المطلوب ثم نكتب مثلاً </a:t>
            </a:r>
            <a:r>
              <a:rPr lang="en-US" dirty="0" smtClean="0"/>
              <a:t>Gender</a:t>
            </a:r>
            <a:r>
              <a:rPr lang="ar-SA" dirty="0" smtClean="0"/>
              <a:t>:</a:t>
            </a:r>
            <a:endParaRPr lang="en-US" dirty="0"/>
          </a:p>
        </p:txBody>
      </p:sp>
      <p:pic>
        <p:nvPicPr>
          <p:cNvPr id="11267" name="Picture 3"/>
          <p:cNvPicPr>
            <a:picLocks noChangeAspect="1" noChangeArrowheads="1"/>
          </p:cNvPicPr>
          <p:nvPr/>
        </p:nvPicPr>
        <p:blipFill>
          <a:blip r:embed="rId2" cstate="print"/>
          <a:srcRect/>
          <a:stretch>
            <a:fillRect/>
          </a:stretch>
        </p:blipFill>
        <p:spPr bwMode="auto">
          <a:xfrm>
            <a:off x="109364" y="1556792"/>
            <a:ext cx="3238500" cy="3816424"/>
          </a:xfrm>
          <a:prstGeom prst="rect">
            <a:avLst/>
          </a:prstGeom>
          <a:noFill/>
          <a:ln w="9525">
            <a:noFill/>
            <a:miter lim="800000"/>
            <a:headEnd/>
            <a:tailEnd/>
          </a:ln>
        </p:spPr>
      </p:pic>
      <p:pic>
        <p:nvPicPr>
          <p:cNvPr id="7" name="Picture 2"/>
          <p:cNvPicPr>
            <a:picLocks noChangeAspect="1" noChangeArrowheads="1"/>
          </p:cNvPicPr>
          <p:nvPr/>
        </p:nvPicPr>
        <p:blipFill>
          <a:blip r:embed="rId3" cstate="print"/>
          <a:srcRect/>
          <a:stretch>
            <a:fillRect/>
          </a:stretch>
        </p:blipFill>
        <p:spPr bwMode="auto">
          <a:xfrm>
            <a:off x="251520" y="5805264"/>
            <a:ext cx="3024336" cy="792088"/>
          </a:xfrm>
          <a:prstGeom prst="rect">
            <a:avLst/>
          </a:prstGeom>
          <a:noFill/>
          <a:ln w="9525">
            <a:noFill/>
            <a:miter lim="800000"/>
            <a:headEnd/>
            <a:tailEnd/>
          </a:ln>
        </p:spPr>
      </p:pic>
      <p:grpSp>
        <p:nvGrpSpPr>
          <p:cNvPr id="8" name="مجموعة 7"/>
          <p:cNvGrpSpPr/>
          <p:nvPr/>
        </p:nvGrpSpPr>
        <p:grpSpPr>
          <a:xfrm rot="16200000">
            <a:off x="2519772" y="4617132"/>
            <a:ext cx="504056" cy="3600400"/>
            <a:chOff x="1619672" y="5229200"/>
            <a:chExt cx="864096" cy="144016"/>
          </a:xfrm>
        </p:grpSpPr>
        <p:cxnSp>
          <p:nvCxnSpPr>
            <p:cNvPr id="9" name="رابط كسهم مستقيم 8"/>
            <p:cNvCxnSpPr/>
            <p:nvPr/>
          </p:nvCxnSpPr>
          <p:spPr>
            <a:xfrm>
              <a:off x="1619672" y="5229200"/>
              <a:ext cx="864096" cy="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0" name="رابط مستقيم 9"/>
            <p:cNvCxnSpPr/>
            <p:nvPr/>
          </p:nvCxnSpPr>
          <p:spPr>
            <a:xfrm>
              <a:off x="1619672" y="5229200"/>
              <a:ext cx="0" cy="144016"/>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dissolv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11267"/>
                                        </p:tgtEl>
                                        <p:attrNameLst>
                                          <p:attrName>style.visibility</p:attrName>
                                        </p:attrNameLst>
                                      </p:cBhvr>
                                      <p:to>
                                        <p:strVal val="visible"/>
                                      </p:to>
                                    </p:set>
                                    <p:animEffect transition="in" filter="dissolve">
                                      <p:cBhvr>
                                        <p:cTn id="17" dur="500"/>
                                        <p:tgtEl>
                                          <p:spTgt spid="11267"/>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Effect transition="in" filter="dissolve">
                                      <p:cBhvr>
                                        <p:cTn id="22" dur="500"/>
                                        <p:tgtEl>
                                          <p:spTgt spid="3">
                                            <p:txEl>
                                              <p:pRg st="1" end="1"/>
                                            </p:txEl>
                                          </p:spTgt>
                                        </p:tgtEl>
                                      </p:cBhvr>
                                    </p:animEffect>
                                  </p:childTnLst>
                                </p:cTn>
                              </p:par>
                              <p:par>
                                <p:cTn id="23" presetID="9" presetClass="entr" presetSubtype="0" fill="hold" nodeType="with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dissolve">
                                      <p:cBhvr>
                                        <p:cTn id="25" dur="500"/>
                                        <p:tgtEl>
                                          <p:spTgt spid="7"/>
                                        </p:tgtEl>
                                      </p:cBhvr>
                                    </p:animEffect>
                                  </p:childTnLst>
                                </p:cTn>
                              </p:par>
                              <p:par>
                                <p:cTn id="26" presetID="9" presetClass="entr" presetSubtype="0" fill="hold" nodeType="with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dissolve">
                                      <p:cBhvr>
                                        <p:cTn id="28"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67544" y="1412776"/>
            <a:ext cx="8229600" cy="5116438"/>
          </a:xfrm>
        </p:spPr>
        <p:txBody>
          <a:bodyPr/>
          <a:lstStyle/>
          <a:p>
            <a:pPr algn="r" rtl="1"/>
            <a:r>
              <a:rPr lang="ar-SA" dirty="0" smtClean="0"/>
              <a:t>كما يجب كتابة نص توضيحي بجانب كل زر اختيار </a:t>
            </a:r>
            <a:r>
              <a:rPr lang="en-US" dirty="0" smtClean="0"/>
              <a:t>option button</a:t>
            </a:r>
            <a:r>
              <a:rPr lang="ar-SA" dirty="0" smtClean="0"/>
              <a:t> وذلك لتوضيح الغرض من هذا الخيار.</a:t>
            </a:r>
          </a:p>
          <a:p>
            <a:pPr algn="r" rtl="1"/>
            <a:r>
              <a:rPr lang="ar-SA" dirty="0" smtClean="0"/>
              <a:t>ففي هذا المثال سنضع المؤشر في المكان الأول ونكتب </a:t>
            </a:r>
            <a:r>
              <a:rPr lang="en-US" dirty="0" smtClean="0"/>
              <a:t>Male</a:t>
            </a:r>
            <a:r>
              <a:rPr lang="ar-SA" dirty="0" smtClean="0"/>
              <a:t>, ونضع المؤشر في المكان الثاني ونكتب </a:t>
            </a:r>
            <a:r>
              <a:rPr lang="en-US" dirty="0" smtClean="0"/>
              <a:t>Female</a:t>
            </a:r>
            <a:r>
              <a:rPr lang="ar-SA" dirty="0" smtClean="0"/>
              <a:t> كما في الشكل التالي:</a:t>
            </a:r>
          </a:p>
          <a:p>
            <a:pPr algn="r" rtl="1"/>
            <a:endParaRPr lang="ar-SA" dirty="0" smtClean="0"/>
          </a:p>
          <a:p>
            <a:pPr algn="r" rtl="1"/>
            <a:endParaRPr lang="ar-SA" dirty="0" smtClean="0"/>
          </a:p>
          <a:p>
            <a:pPr algn="r" rtl="1"/>
            <a:r>
              <a:rPr lang="ar-SA" dirty="0" smtClean="0"/>
              <a:t>لعرض خواص خانات الاختيار </a:t>
            </a:r>
            <a:r>
              <a:rPr lang="en-US" dirty="0" smtClean="0"/>
              <a:t>option button</a:t>
            </a:r>
            <a:r>
              <a:rPr lang="ar-SA" dirty="0" smtClean="0"/>
              <a:t> نضغط على الخيار بالزر الأيمن للفأرة ونختار </a:t>
            </a:r>
            <a:r>
              <a:rPr lang="en-US" dirty="0" smtClean="0"/>
              <a:t>Form field properties</a:t>
            </a:r>
            <a:r>
              <a:rPr lang="ar-SA" dirty="0" smtClean="0"/>
              <a:t> فيظهر مربع الحوار التالي:</a:t>
            </a:r>
            <a:endParaRPr lang="en-US" dirty="0"/>
          </a:p>
        </p:txBody>
      </p:sp>
      <p:sp>
        <p:nvSpPr>
          <p:cNvPr id="4" name="عنوان 1"/>
          <p:cNvSpPr>
            <a:spLocks noGrp="1"/>
          </p:cNvSpPr>
          <p:nvPr>
            <p:ph type="title"/>
          </p:nvPr>
        </p:nvSpPr>
        <p:spPr>
          <a:xfrm>
            <a:off x="195336" y="404664"/>
            <a:ext cx="8697144" cy="1066800"/>
          </a:xfrm>
        </p:spPr>
        <p:txBody>
          <a:bodyPr/>
          <a:lstStyle/>
          <a:p>
            <a:pPr algn="ctr" rtl="1"/>
            <a:r>
              <a:rPr lang="ar-SA" dirty="0" smtClean="0"/>
              <a:t>تابع النوع الأول: خانات الاختيار</a:t>
            </a:r>
            <a:r>
              <a:rPr lang="en-US" dirty="0" smtClean="0"/>
              <a:t>Option Button</a:t>
            </a:r>
            <a:r>
              <a:rPr lang="ar-SA" dirty="0" smtClean="0"/>
              <a:t> </a:t>
            </a:r>
            <a:endParaRPr lang="en-US" dirty="0"/>
          </a:p>
        </p:txBody>
      </p:sp>
      <p:pic>
        <p:nvPicPr>
          <p:cNvPr id="12292" name="Picture 4"/>
          <p:cNvPicPr>
            <a:picLocks noChangeAspect="1" noChangeArrowheads="1"/>
          </p:cNvPicPr>
          <p:nvPr/>
        </p:nvPicPr>
        <p:blipFill>
          <a:blip r:embed="rId2" cstate="print"/>
          <a:srcRect/>
          <a:stretch>
            <a:fillRect/>
          </a:stretch>
        </p:blipFill>
        <p:spPr bwMode="auto">
          <a:xfrm>
            <a:off x="395536" y="3429000"/>
            <a:ext cx="4680520" cy="1008112"/>
          </a:xfrm>
          <a:prstGeom prst="rect">
            <a:avLst/>
          </a:prstGeom>
          <a:noFill/>
          <a:ln w="38100">
            <a:solidFill>
              <a:srgbClr val="FF0000"/>
            </a:solid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dissolv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dissolv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12292"/>
                                        </p:tgtEl>
                                        <p:attrNameLst>
                                          <p:attrName>style.visibility</p:attrName>
                                        </p:attrNameLst>
                                      </p:cBhvr>
                                      <p:to>
                                        <p:strVal val="visible"/>
                                      </p:to>
                                    </p:set>
                                    <p:animEffect transition="in" filter="dissolve">
                                      <p:cBhvr>
                                        <p:cTn id="22" dur="500"/>
                                        <p:tgtEl>
                                          <p:spTgt spid="12292"/>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dissolv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1412776"/>
            <a:ext cx="8686800" cy="5161062"/>
          </a:xfrm>
        </p:spPr>
        <p:txBody>
          <a:bodyPr/>
          <a:lstStyle/>
          <a:p>
            <a:pPr marL="623887" indent="-514350" algn="r" rtl="1">
              <a:buFont typeface="+mj-lt"/>
              <a:buAutoNum type="arabicParenR" startAt="3"/>
            </a:pPr>
            <a:r>
              <a:rPr lang="ar-SA" dirty="0" smtClean="0"/>
              <a:t>يظهر المربع الحواري </a:t>
            </a:r>
            <a:r>
              <a:rPr lang="en-US" dirty="0" smtClean="0"/>
              <a:t>insert hyperlink</a:t>
            </a:r>
            <a:r>
              <a:rPr lang="ar-SA" dirty="0" smtClean="0"/>
              <a:t> (إدراج ارتباط تشعبي)</a:t>
            </a:r>
          </a:p>
        </p:txBody>
      </p:sp>
      <p:sp>
        <p:nvSpPr>
          <p:cNvPr id="4" name="عنوان 1"/>
          <p:cNvSpPr>
            <a:spLocks noGrp="1"/>
          </p:cNvSpPr>
          <p:nvPr>
            <p:ph type="title"/>
          </p:nvPr>
        </p:nvSpPr>
        <p:spPr>
          <a:xfrm>
            <a:off x="539552" y="548680"/>
            <a:ext cx="8229600" cy="792088"/>
          </a:xfrm>
        </p:spPr>
        <p:txBody>
          <a:bodyPr/>
          <a:lstStyle/>
          <a:p>
            <a:pPr algn="ctr" rtl="1"/>
            <a:r>
              <a:rPr lang="ar-SA" sz="3600" b="1" dirty="0" smtClean="0">
                <a:latin typeface="Arial Black" pitchFamily="34" charset="0"/>
              </a:rPr>
              <a:t>تابع : الارتباط التشعبي </a:t>
            </a:r>
            <a:r>
              <a:rPr lang="en-US" sz="3600" b="1" dirty="0" smtClean="0">
                <a:latin typeface="Arial Black" pitchFamily="34" charset="0"/>
              </a:rPr>
              <a:t>Hyperlink</a:t>
            </a:r>
            <a:endParaRPr lang="ar-SA" sz="3600" b="1" dirty="0">
              <a:latin typeface="Arial Black" pitchFamily="34" charset="0"/>
            </a:endParaRPr>
          </a:p>
        </p:txBody>
      </p:sp>
      <p:pic>
        <p:nvPicPr>
          <p:cNvPr id="3074" name="Picture 2"/>
          <p:cNvPicPr>
            <a:picLocks noChangeAspect="1" noChangeArrowheads="1"/>
          </p:cNvPicPr>
          <p:nvPr/>
        </p:nvPicPr>
        <p:blipFill>
          <a:blip r:embed="rId2" cstate="print"/>
          <a:srcRect/>
          <a:stretch>
            <a:fillRect/>
          </a:stretch>
        </p:blipFill>
        <p:spPr bwMode="auto">
          <a:xfrm>
            <a:off x="2123728" y="1988840"/>
            <a:ext cx="6912768" cy="4824536"/>
          </a:xfrm>
          <a:prstGeom prst="rect">
            <a:avLst/>
          </a:prstGeom>
          <a:noFill/>
          <a:ln w="9525">
            <a:noFill/>
            <a:miter lim="800000"/>
            <a:headEnd/>
            <a:tailEnd/>
          </a:ln>
        </p:spPr>
      </p:pic>
      <p:sp>
        <p:nvSpPr>
          <p:cNvPr id="6" name="مربع نص 5"/>
          <p:cNvSpPr txBox="1"/>
          <p:nvPr/>
        </p:nvSpPr>
        <p:spPr>
          <a:xfrm>
            <a:off x="72008" y="2023680"/>
            <a:ext cx="1835696" cy="1200329"/>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ar-SA" dirty="0" smtClean="0"/>
              <a:t>يظهر من خلال الجزء </a:t>
            </a:r>
            <a:r>
              <a:rPr lang="en-US" dirty="0" smtClean="0"/>
              <a:t>link to </a:t>
            </a:r>
            <a:r>
              <a:rPr lang="ar-SA" dirty="0" smtClean="0"/>
              <a:t> الروابط المختلفة التي يمكن إنشاؤها في البرنامج.</a:t>
            </a:r>
            <a:endParaRPr lang="en-US" dirty="0"/>
          </a:p>
        </p:txBody>
      </p:sp>
      <p:sp>
        <p:nvSpPr>
          <p:cNvPr id="8" name="مربع نص 7"/>
          <p:cNvSpPr txBox="1"/>
          <p:nvPr/>
        </p:nvSpPr>
        <p:spPr>
          <a:xfrm>
            <a:off x="2267744" y="2852936"/>
            <a:ext cx="936104" cy="3744416"/>
          </a:xfrm>
          <a:prstGeom prst="rect">
            <a:avLst/>
          </a:prstGeom>
          <a:noFill/>
          <a:ln w="25400" cap="rnd">
            <a:solidFill>
              <a:srgbClr val="FF0000"/>
            </a:solidFill>
            <a:prstDash val="solid"/>
          </a:ln>
        </p:spPr>
        <p:txBody>
          <a:bodyPr wrap="square" rtlCol="0">
            <a:spAutoFit/>
          </a:bodyPr>
          <a:lstStyle/>
          <a:p>
            <a:endParaRPr lang="ar-SA" dirty="0" smtClean="0"/>
          </a:p>
          <a:p>
            <a:endParaRPr lang="ar-SA" dirty="0" smtClean="0"/>
          </a:p>
          <a:p>
            <a:endParaRPr lang="ar-SA" dirty="0" smtClean="0"/>
          </a:p>
          <a:p>
            <a:endParaRPr lang="ar-SA" dirty="0" smtClean="0"/>
          </a:p>
          <a:p>
            <a:endParaRPr lang="ar-SA" dirty="0" smtClean="0"/>
          </a:p>
          <a:p>
            <a:endParaRPr lang="ar-SA" dirty="0" smtClean="0"/>
          </a:p>
          <a:p>
            <a:endParaRPr lang="ar-SA" dirty="0" smtClean="0"/>
          </a:p>
          <a:p>
            <a:endParaRPr lang="ar-SA" dirty="0" smtClean="0"/>
          </a:p>
          <a:p>
            <a:endParaRPr lang="ar-SA" dirty="0" smtClean="0"/>
          </a:p>
          <a:p>
            <a:endParaRPr lang="ar-SA" dirty="0" smtClean="0"/>
          </a:p>
          <a:p>
            <a:endParaRPr lang="ar-SA" dirty="0" smtClean="0"/>
          </a:p>
          <a:p>
            <a:endParaRPr lang="ar-SA" dirty="0" smtClean="0"/>
          </a:p>
          <a:p>
            <a:endParaRPr lang="ar-SA" dirty="0" smtClean="0"/>
          </a:p>
        </p:txBody>
      </p:sp>
      <p:grpSp>
        <p:nvGrpSpPr>
          <p:cNvPr id="14" name="مجموعة 13"/>
          <p:cNvGrpSpPr/>
          <p:nvPr/>
        </p:nvGrpSpPr>
        <p:grpSpPr>
          <a:xfrm>
            <a:off x="1907704" y="2492896"/>
            <a:ext cx="432048" cy="360040"/>
            <a:chOff x="2411760" y="2060848"/>
            <a:chExt cx="504056" cy="432048"/>
          </a:xfrm>
        </p:grpSpPr>
        <p:cxnSp>
          <p:nvCxnSpPr>
            <p:cNvPr id="10" name="رابط مستقيم 9"/>
            <p:cNvCxnSpPr/>
            <p:nvPr/>
          </p:nvCxnSpPr>
          <p:spPr>
            <a:xfrm>
              <a:off x="2411760" y="2060848"/>
              <a:ext cx="504056"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 name="رابط كسهم مستقيم 12"/>
            <p:cNvCxnSpPr/>
            <p:nvPr/>
          </p:nvCxnSpPr>
          <p:spPr>
            <a:xfrm>
              <a:off x="2915816" y="2060848"/>
              <a:ext cx="0" cy="43204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sp>
        <p:nvSpPr>
          <p:cNvPr id="15" name="مربع نص 14"/>
          <p:cNvSpPr txBox="1"/>
          <p:nvPr/>
        </p:nvSpPr>
        <p:spPr>
          <a:xfrm>
            <a:off x="72008" y="3513782"/>
            <a:ext cx="1835696" cy="1477328"/>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ar-SA" dirty="0" smtClean="0"/>
              <a:t>يستخدم الخيار </a:t>
            </a:r>
            <a:r>
              <a:rPr lang="en-US" dirty="0" smtClean="0"/>
              <a:t>Existing file or web page </a:t>
            </a:r>
            <a:r>
              <a:rPr lang="ar-SA" dirty="0" smtClean="0"/>
              <a:t> لإنشاء ارتباط مع صفحة ويب أو أي ملف آخر</a:t>
            </a:r>
            <a:endParaRPr lang="en-US" dirty="0"/>
          </a:p>
        </p:txBody>
      </p:sp>
      <p:cxnSp>
        <p:nvCxnSpPr>
          <p:cNvPr id="22" name="رابط كسهم مستقيم 21"/>
          <p:cNvCxnSpPr/>
          <p:nvPr/>
        </p:nvCxnSpPr>
        <p:spPr>
          <a:xfrm>
            <a:off x="1907704" y="3645024"/>
            <a:ext cx="864096" cy="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6" name="مربع نص 25"/>
          <p:cNvSpPr txBox="1"/>
          <p:nvPr/>
        </p:nvSpPr>
        <p:spPr>
          <a:xfrm>
            <a:off x="4284984" y="3645024"/>
            <a:ext cx="1943200" cy="1477328"/>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ar-SA" dirty="0" smtClean="0"/>
              <a:t>يستخدم الخيار </a:t>
            </a:r>
            <a:r>
              <a:rPr lang="en-US" dirty="0" smtClean="0"/>
              <a:t>place in this document</a:t>
            </a:r>
            <a:endParaRPr lang="ar-SA" dirty="0" smtClean="0"/>
          </a:p>
          <a:p>
            <a:r>
              <a:rPr lang="ar-SA" dirty="0" smtClean="0"/>
              <a:t>لإنشاء ارتباطات للقفز إلى موضع معين في الصفحة الحالية</a:t>
            </a:r>
            <a:endParaRPr lang="en-US" dirty="0"/>
          </a:p>
        </p:txBody>
      </p:sp>
      <p:sp>
        <p:nvSpPr>
          <p:cNvPr id="27" name="مربع نص 26"/>
          <p:cNvSpPr txBox="1"/>
          <p:nvPr/>
        </p:nvSpPr>
        <p:spPr>
          <a:xfrm>
            <a:off x="36512" y="5469031"/>
            <a:ext cx="1943200" cy="1200329"/>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ar-SA" dirty="0" smtClean="0"/>
              <a:t>يستخدم الخيار</a:t>
            </a:r>
            <a:r>
              <a:rPr lang="en-US" dirty="0" smtClean="0"/>
              <a:t> create new document</a:t>
            </a:r>
            <a:endParaRPr lang="ar-SA" dirty="0" smtClean="0"/>
          </a:p>
          <a:p>
            <a:r>
              <a:rPr lang="ar-SA" dirty="0" smtClean="0"/>
              <a:t>لإنشاء ارتباط مع ملف جديد</a:t>
            </a:r>
            <a:endParaRPr lang="en-US" dirty="0"/>
          </a:p>
        </p:txBody>
      </p:sp>
      <p:sp>
        <p:nvSpPr>
          <p:cNvPr id="28" name="مربع نص 27"/>
          <p:cNvSpPr txBox="1"/>
          <p:nvPr/>
        </p:nvSpPr>
        <p:spPr>
          <a:xfrm>
            <a:off x="4283968" y="5229200"/>
            <a:ext cx="1944216" cy="1477328"/>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ar-SA" dirty="0" smtClean="0"/>
              <a:t>يستخدم الخيار </a:t>
            </a:r>
            <a:r>
              <a:rPr lang="en-US" dirty="0" smtClean="0"/>
              <a:t>Email address</a:t>
            </a:r>
            <a:r>
              <a:rPr lang="ar-SA" dirty="0" smtClean="0"/>
              <a:t> لإنشاء ارتباط بريد الكتروني لإرسال رسالة بريد الكتروني لشخص معين</a:t>
            </a:r>
            <a:endParaRPr lang="en-US" dirty="0"/>
          </a:p>
        </p:txBody>
      </p:sp>
      <p:cxnSp>
        <p:nvCxnSpPr>
          <p:cNvPr id="29" name="رابط كسهم مستقيم 28"/>
          <p:cNvCxnSpPr/>
          <p:nvPr/>
        </p:nvCxnSpPr>
        <p:spPr>
          <a:xfrm flipH="1">
            <a:off x="3131840" y="4293096"/>
            <a:ext cx="1152128" cy="8384"/>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5" name="رابط كسهم مستقيم 34"/>
          <p:cNvCxnSpPr/>
          <p:nvPr/>
        </p:nvCxnSpPr>
        <p:spPr>
          <a:xfrm flipH="1">
            <a:off x="3131840" y="6237312"/>
            <a:ext cx="1152128" cy="8384"/>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nvGrpSpPr>
          <p:cNvPr id="42" name="مجموعة 41"/>
          <p:cNvGrpSpPr/>
          <p:nvPr/>
        </p:nvGrpSpPr>
        <p:grpSpPr>
          <a:xfrm>
            <a:off x="1619672" y="5301208"/>
            <a:ext cx="864096" cy="144016"/>
            <a:chOff x="1619672" y="5229200"/>
            <a:chExt cx="864096" cy="144016"/>
          </a:xfrm>
        </p:grpSpPr>
        <p:cxnSp>
          <p:nvCxnSpPr>
            <p:cNvPr id="39" name="رابط كسهم مستقيم 38"/>
            <p:cNvCxnSpPr/>
            <p:nvPr/>
          </p:nvCxnSpPr>
          <p:spPr>
            <a:xfrm>
              <a:off x="1619672" y="5229200"/>
              <a:ext cx="864096" cy="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1" name="رابط مستقيم 40"/>
            <p:cNvCxnSpPr/>
            <p:nvPr/>
          </p:nvCxnSpPr>
          <p:spPr>
            <a:xfrm>
              <a:off x="1619672" y="5229200"/>
              <a:ext cx="0" cy="144016"/>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dissolv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3074"/>
                                        </p:tgtEl>
                                        <p:attrNameLst>
                                          <p:attrName>style.visibility</p:attrName>
                                        </p:attrNameLst>
                                      </p:cBhvr>
                                      <p:to>
                                        <p:strVal val="visible"/>
                                      </p:to>
                                    </p:set>
                                    <p:animEffect transition="in" filter="dissolve">
                                      <p:cBhvr>
                                        <p:cTn id="17" dur="500"/>
                                        <p:tgtEl>
                                          <p:spTgt spid="3074"/>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dissolve">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dissolve">
                                      <p:cBhvr>
                                        <p:cTn id="27" dur="500"/>
                                        <p:tgtEl>
                                          <p:spTgt spid="14"/>
                                        </p:tgtEl>
                                      </p:cBhvr>
                                    </p:animEffect>
                                  </p:childTnLst>
                                </p:cTn>
                              </p:par>
                              <p:par>
                                <p:cTn id="28" presetID="9" presetClass="entr" presetSubtype="0" fill="hold" grpId="0" nodeType="with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dissolve">
                                      <p:cBhvr>
                                        <p:cTn id="30" dur="500"/>
                                        <p:tgtEl>
                                          <p:spTgt spid="6"/>
                                        </p:tgtEl>
                                      </p:cBhvr>
                                    </p:animEffect>
                                  </p:childTnLst>
                                </p:cTn>
                              </p:par>
                            </p:childTnLst>
                          </p:cTn>
                        </p:par>
                      </p:childTnLst>
                    </p:cTn>
                  </p:par>
                  <p:par>
                    <p:cTn id="31" fill="hold">
                      <p:stCondLst>
                        <p:cond delay="indefinite"/>
                      </p:stCondLst>
                      <p:childTnLst>
                        <p:par>
                          <p:cTn id="32" fill="hold">
                            <p:stCondLst>
                              <p:cond delay="0"/>
                            </p:stCondLst>
                            <p:childTnLst>
                              <p:par>
                                <p:cTn id="33" presetID="9" presetClass="entr" presetSubtype="0" fill="hold" nodeType="click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dissolve">
                                      <p:cBhvr>
                                        <p:cTn id="35" dur="500"/>
                                        <p:tgtEl>
                                          <p:spTgt spid="22"/>
                                        </p:tgtEl>
                                      </p:cBhvr>
                                    </p:animEffect>
                                  </p:childTnLst>
                                </p:cTn>
                              </p:par>
                              <p:par>
                                <p:cTn id="36" presetID="9" presetClass="entr" presetSubtype="0" fill="hold" grpId="0" nodeType="with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dissolve">
                                      <p:cBhvr>
                                        <p:cTn id="38" dur="500"/>
                                        <p:tgtEl>
                                          <p:spTgt spid="15"/>
                                        </p:tgtEl>
                                      </p:cBhvr>
                                    </p:animEffect>
                                  </p:childTnLst>
                                </p:cTn>
                              </p:par>
                            </p:childTnLst>
                          </p:cTn>
                        </p:par>
                      </p:childTnLst>
                    </p:cTn>
                  </p:par>
                  <p:par>
                    <p:cTn id="39" fill="hold">
                      <p:stCondLst>
                        <p:cond delay="indefinite"/>
                      </p:stCondLst>
                      <p:childTnLst>
                        <p:par>
                          <p:cTn id="40" fill="hold">
                            <p:stCondLst>
                              <p:cond delay="0"/>
                            </p:stCondLst>
                            <p:childTnLst>
                              <p:par>
                                <p:cTn id="41" presetID="9" presetClass="entr" presetSubtype="0" fill="hold" nodeType="clickEffect">
                                  <p:stCondLst>
                                    <p:cond delay="0"/>
                                  </p:stCondLst>
                                  <p:childTnLst>
                                    <p:set>
                                      <p:cBhvr>
                                        <p:cTn id="42" dur="1" fill="hold">
                                          <p:stCondLst>
                                            <p:cond delay="0"/>
                                          </p:stCondLst>
                                        </p:cTn>
                                        <p:tgtEl>
                                          <p:spTgt spid="29"/>
                                        </p:tgtEl>
                                        <p:attrNameLst>
                                          <p:attrName>style.visibility</p:attrName>
                                        </p:attrNameLst>
                                      </p:cBhvr>
                                      <p:to>
                                        <p:strVal val="visible"/>
                                      </p:to>
                                    </p:set>
                                    <p:animEffect transition="in" filter="dissolve">
                                      <p:cBhvr>
                                        <p:cTn id="43" dur="500"/>
                                        <p:tgtEl>
                                          <p:spTgt spid="29"/>
                                        </p:tgtEl>
                                      </p:cBhvr>
                                    </p:animEffect>
                                  </p:childTnLst>
                                </p:cTn>
                              </p:par>
                              <p:par>
                                <p:cTn id="44" presetID="9" presetClass="entr" presetSubtype="0" fill="hold" grpId="0" nodeType="withEffect">
                                  <p:stCondLst>
                                    <p:cond delay="0"/>
                                  </p:stCondLst>
                                  <p:childTnLst>
                                    <p:set>
                                      <p:cBhvr>
                                        <p:cTn id="45" dur="1" fill="hold">
                                          <p:stCondLst>
                                            <p:cond delay="0"/>
                                          </p:stCondLst>
                                        </p:cTn>
                                        <p:tgtEl>
                                          <p:spTgt spid="26"/>
                                        </p:tgtEl>
                                        <p:attrNameLst>
                                          <p:attrName>style.visibility</p:attrName>
                                        </p:attrNameLst>
                                      </p:cBhvr>
                                      <p:to>
                                        <p:strVal val="visible"/>
                                      </p:to>
                                    </p:set>
                                    <p:animEffect transition="in" filter="dissolve">
                                      <p:cBhvr>
                                        <p:cTn id="46" dur="500"/>
                                        <p:tgtEl>
                                          <p:spTgt spid="26"/>
                                        </p:tgtEl>
                                      </p:cBhvr>
                                    </p:animEffect>
                                  </p:childTnLst>
                                </p:cTn>
                              </p:par>
                            </p:childTnLst>
                          </p:cTn>
                        </p:par>
                      </p:childTnLst>
                    </p:cTn>
                  </p:par>
                  <p:par>
                    <p:cTn id="47" fill="hold">
                      <p:stCondLst>
                        <p:cond delay="indefinite"/>
                      </p:stCondLst>
                      <p:childTnLst>
                        <p:par>
                          <p:cTn id="48" fill="hold">
                            <p:stCondLst>
                              <p:cond delay="0"/>
                            </p:stCondLst>
                            <p:childTnLst>
                              <p:par>
                                <p:cTn id="49" presetID="9" presetClass="entr" presetSubtype="0" fill="hold" nodeType="clickEffect">
                                  <p:stCondLst>
                                    <p:cond delay="0"/>
                                  </p:stCondLst>
                                  <p:childTnLst>
                                    <p:set>
                                      <p:cBhvr>
                                        <p:cTn id="50" dur="1" fill="hold">
                                          <p:stCondLst>
                                            <p:cond delay="0"/>
                                          </p:stCondLst>
                                        </p:cTn>
                                        <p:tgtEl>
                                          <p:spTgt spid="42"/>
                                        </p:tgtEl>
                                        <p:attrNameLst>
                                          <p:attrName>style.visibility</p:attrName>
                                        </p:attrNameLst>
                                      </p:cBhvr>
                                      <p:to>
                                        <p:strVal val="visible"/>
                                      </p:to>
                                    </p:set>
                                    <p:animEffect transition="in" filter="dissolve">
                                      <p:cBhvr>
                                        <p:cTn id="51" dur="500"/>
                                        <p:tgtEl>
                                          <p:spTgt spid="42"/>
                                        </p:tgtEl>
                                      </p:cBhvr>
                                    </p:animEffect>
                                  </p:childTnLst>
                                </p:cTn>
                              </p:par>
                              <p:par>
                                <p:cTn id="52" presetID="9" presetClass="entr" presetSubtype="0" fill="hold" grpId="0" nodeType="withEffect">
                                  <p:stCondLst>
                                    <p:cond delay="0"/>
                                  </p:stCondLst>
                                  <p:childTnLst>
                                    <p:set>
                                      <p:cBhvr>
                                        <p:cTn id="53" dur="1" fill="hold">
                                          <p:stCondLst>
                                            <p:cond delay="0"/>
                                          </p:stCondLst>
                                        </p:cTn>
                                        <p:tgtEl>
                                          <p:spTgt spid="27"/>
                                        </p:tgtEl>
                                        <p:attrNameLst>
                                          <p:attrName>style.visibility</p:attrName>
                                        </p:attrNameLst>
                                      </p:cBhvr>
                                      <p:to>
                                        <p:strVal val="visible"/>
                                      </p:to>
                                    </p:set>
                                    <p:animEffect transition="in" filter="dissolve">
                                      <p:cBhvr>
                                        <p:cTn id="54" dur="500"/>
                                        <p:tgtEl>
                                          <p:spTgt spid="27"/>
                                        </p:tgtEl>
                                      </p:cBhvr>
                                    </p:animEffect>
                                  </p:childTnLst>
                                </p:cTn>
                              </p:par>
                            </p:childTnLst>
                          </p:cTn>
                        </p:par>
                      </p:childTnLst>
                    </p:cTn>
                  </p:par>
                  <p:par>
                    <p:cTn id="55" fill="hold">
                      <p:stCondLst>
                        <p:cond delay="indefinite"/>
                      </p:stCondLst>
                      <p:childTnLst>
                        <p:par>
                          <p:cTn id="56" fill="hold">
                            <p:stCondLst>
                              <p:cond delay="0"/>
                            </p:stCondLst>
                            <p:childTnLst>
                              <p:par>
                                <p:cTn id="57" presetID="9" presetClass="entr" presetSubtype="0" fill="hold" nodeType="clickEffect">
                                  <p:stCondLst>
                                    <p:cond delay="0"/>
                                  </p:stCondLst>
                                  <p:childTnLst>
                                    <p:set>
                                      <p:cBhvr>
                                        <p:cTn id="58" dur="1" fill="hold">
                                          <p:stCondLst>
                                            <p:cond delay="0"/>
                                          </p:stCondLst>
                                        </p:cTn>
                                        <p:tgtEl>
                                          <p:spTgt spid="35"/>
                                        </p:tgtEl>
                                        <p:attrNameLst>
                                          <p:attrName>style.visibility</p:attrName>
                                        </p:attrNameLst>
                                      </p:cBhvr>
                                      <p:to>
                                        <p:strVal val="visible"/>
                                      </p:to>
                                    </p:set>
                                    <p:animEffect transition="in" filter="dissolve">
                                      <p:cBhvr>
                                        <p:cTn id="59" dur="500"/>
                                        <p:tgtEl>
                                          <p:spTgt spid="35"/>
                                        </p:tgtEl>
                                      </p:cBhvr>
                                    </p:animEffect>
                                  </p:childTnLst>
                                </p:cTn>
                              </p:par>
                              <p:par>
                                <p:cTn id="60" presetID="9" presetClass="entr" presetSubtype="0" fill="hold" grpId="0" nodeType="withEffect">
                                  <p:stCondLst>
                                    <p:cond delay="0"/>
                                  </p:stCondLst>
                                  <p:childTnLst>
                                    <p:set>
                                      <p:cBhvr>
                                        <p:cTn id="61" dur="1" fill="hold">
                                          <p:stCondLst>
                                            <p:cond delay="0"/>
                                          </p:stCondLst>
                                        </p:cTn>
                                        <p:tgtEl>
                                          <p:spTgt spid="28"/>
                                        </p:tgtEl>
                                        <p:attrNameLst>
                                          <p:attrName>style.visibility</p:attrName>
                                        </p:attrNameLst>
                                      </p:cBhvr>
                                      <p:to>
                                        <p:strVal val="visible"/>
                                      </p:to>
                                    </p:set>
                                    <p:animEffect transition="in" filter="dissolve">
                                      <p:cBhvr>
                                        <p:cTn id="62"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animBg="1"/>
      <p:bldP spid="8" grpId="0" animBg="1"/>
      <p:bldP spid="15" grpId="0" animBg="1"/>
      <p:bldP spid="26" grpId="0" animBg="1"/>
      <p:bldP spid="27" grpId="0" animBg="1"/>
      <p:bldP spid="28"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a:blip r:embed="rId2" cstate="print"/>
          <a:srcRect/>
          <a:stretch>
            <a:fillRect/>
          </a:stretch>
        </p:blipFill>
        <p:spPr bwMode="auto">
          <a:xfrm>
            <a:off x="2771800" y="1628800"/>
            <a:ext cx="4248472" cy="3096344"/>
          </a:xfrm>
          <a:prstGeom prst="rect">
            <a:avLst/>
          </a:prstGeom>
          <a:noFill/>
          <a:ln w="9525">
            <a:noFill/>
            <a:miter lim="800000"/>
            <a:headEnd/>
            <a:tailEnd/>
          </a:ln>
        </p:spPr>
      </p:pic>
      <p:sp>
        <p:nvSpPr>
          <p:cNvPr id="5" name="عنوان 1"/>
          <p:cNvSpPr>
            <a:spLocks noGrp="1"/>
          </p:cNvSpPr>
          <p:nvPr>
            <p:ph type="title"/>
          </p:nvPr>
        </p:nvSpPr>
        <p:spPr>
          <a:xfrm>
            <a:off x="195336" y="417984"/>
            <a:ext cx="8697144" cy="1066800"/>
          </a:xfrm>
        </p:spPr>
        <p:txBody>
          <a:bodyPr/>
          <a:lstStyle/>
          <a:p>
            <a:pPr algn="ctr" rtl="1"/>
            <a:r>
              <a:rPr lang="ar-SA" dirty="0" smtClean="0"/>
              <a:t>تابع النوع الأول: خانات الاختيار</a:t>
            </a:r>
            <a:r>
              <a:rPr lang="en-US" dirty="0" smtClean="0"/>
              <a:t>Option Button</a:t>
            </a:r>
            <a:r>
              <a:rPr lang="ar-SA" dirty="0" smtClean="0"/>
              <a:t> </a:t>
            </a:r>
            <a:endParaRPr lang="en-US" dirty="0"/>
          </a:p>
        </p:txBody>
      </p:sp>
      <p:sp>
        <p:nvSpPr>
          <p:cNvPr id="6" name="مربع نص 5"/>
          <p:cNvSpPr txBox="1"/>
          <p:nvPr/>
        </p:nvSpPr>
        <p:spPr>
          <a:xfrm>
            <a:off x="323528" y="1700808"/>
            <a:ext cx="1944216" cy="1200329"/>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ar-SA" b="1" dirty="0" smtClean="0"/>
              <a:t>في الخانة </a:t>
            </a:r>
            <a:r>
              <a:rPr lang="en-US" b="1" dirty="0" smtClean="0"/>
              <a:t>Group name</a:t>
            </a:r>
            <a:r>
              <a:rPr lang="ar-SA" b="1" dirty="0" smtClean="0"/>
              <a:t> نحدد اسم مجموعة الاختيار مثلاً </a:t>
            </a:r>
            <a:r>
              <a:rPr lang="en-US" b="1" dirty="0" smtClean="0"/>
              <a:t>Gender</a:t>
            </a:r>
            <a:endParaRPr lang="en-US" b="1" dirty="0"/>
          </a:p>
        </p:txBody>
      </p:sp>
      <p:cxnSp>
        <p:nvCxnSpPr>
          <p:cNvPr id="7" name="رابط كسهم مستقيم 6"/>
          <p:cNvCxnSpPr/>
          <p:nvPr/>
        </p:nvCxnSpPr>
        <p:spPr>
          <a:xfrm>
            <a:off x="2267744" y="2420888"/>
            <a:ext cx="648072" cy="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0" name="مربع نص 9"/>
          <p:cNvSpPr txBox="1"/>
          <p:nvPr/>
        </p:nvSpPr>
        <p:spPr>
          <a:xfrm>
            <a:off x="2843808" y="2132856"/>
            <a:ext cx="4104456" cy="523220"/>
          </a:xfrm>
          <a:prstGeom prst="rect">
            <a:avLst/>
          </a:prstGeom>
          <a:noFill/>
          <a:ln w="38100">
            <a:solidFill>
              <a:srgbClr val="FF0000"/>
            </a:solidFill>
          </a:ln>
        </p:spPr>
        <p:txBody>
          <a:bodyPr wrap="square" rtlCol="0">
            <a:spAutoFit/>
          </a:bodyPr>
          <a:lstStyle/>
          <a:p>
            <a:endParaRPr lang="en-US" sz="2800" dirty="0"/>
          </a:p>
        </p:txBody>
      </p:sp>
      <p:sp>
        <p:nvSpPr>
          <p:cNvPr id="11" name="مربع نص 10"/>
          <p:cNvSpPr txBox="1"/>
          <p:nvPr/>
        </p:nvSpPr>
        <p:spPr>
          <a:xfrm>
            <a:off x="323528" y="3068960"/>
            <a:ext cx="1944216" cy="2862322"/>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ar-SA" b="1" dirty="0" smtClean="0"/>
              <a:t>ملاحظة هامة:</a:t>
            </a:r>
          </a:p>
          <a:p>
            <a:pPr algn="ctr"/>
            <a:r>
              <a:rPr lang="ar-SA" b="1" dirty="0" smtClean="0"/>
              <a:t>1- حتى تكون الخيارات تابعة لمجموعة خيارات واحدة فإنها يجب أن تأخذ خانات الاختيار نفس الاسم للمجموعة</a:t>
            </a:r>
          </a:p>
          <a:p>
            <a:pPr algn="ctr"/>
            <a:r>
              <a:rPr lang="ar-SA" b="1" dirty="0" smtClean="0"/>
              <a:t>2- يجب أن لا يتكرر هذا الاسم لمجموعة أخرى في نفس نموذج البيانات</a:t>
            </a:r>
            <a:endParaRPr lang="en-US" b="1" dirty="0"/>
          </a:p>
        </p:txBody>
      </p:sp>
      <p:sp>
        <p:nvSpPr>
          <p:cNvPr id="12" name="مربع نص 11"/>
          <p:cNvSpPr txBox="1"/>
          <p:nvPr/>
        </p:nvSpPr>
        <p:spPr>
          <a:xfrm>
            <a:off x="7164288" y="2780928"/>
            <a:ext cx="1944216" cy="1754326"/>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ar-SA" b="1" dirty="0" smtClean="0"/>
              <a:t>من هنا نستطيع جعل هذا الخيار فعال بالوضع الافتراضي قبل اختيار المستخدم باختيار </a:t>
            </a:r>
            <a:r>
              <a:rPr lang="en-US" b="1" dirty="0" smtClean="0"/>
              <a:t>selected</a:t>
            </a:r>
            <a:endParaRPr lang="ar-SA" b="1" dirty="0" smtClean="0"/>
          </a:p>
          <a:p>
            <a:pPr algn="ctr"/>
            <a:r>
              <a:rPr lang="ar-SA" b="1" dirty="0" smtClean="0"/>
              <a:t>ثم نضغط </a:t>
            </a:r>
            <a:r>
              <a:rPr lang="en-US" b="1" dirty="0" smtClean="0"/>
              <a:t>ok</a:t>
            </a:r>
            <a:endParaRPr lang="en-US" b="1" dirty="0"/>
          </a:p>
        </p:txBody>
      </p:sp>
      <p:sp>
        <p:nvSpPr>
          <p:cNvPr id="16" name="مربع نص 15"/>
          <p:cNvSpPr txBox="1"/>
          <p:nvPr/>
        </p:nvSpPr>
        <p:spPr>
          <a:xfrm>
            <a:off x="2771800" y="2996952"/>
            <a:ext cx="4104456" cy="523220"/>
          </a:xfrm>
          <a:prstGeom prst="rect">
            <a:avLst/>
          </a:prstGeom>
          <a:noFill/>
          <a:ln w="38100">
            <a:solidFill>
              <a:srgbClr val="FF0000"/>
            </a:solidFill>
          </a:ln>
        </p:spPr>
        <p:txBody>
          <a:bodyPr wrap="square" rtlCol="0">
            <a:spAutoFit/>
          </a:bodyPr>
          <a:lstStyle/>
          <a:p>
            <a:endParaRPr lang="en-US" sz="2800" dirty="0"/>
          </a:p>
        </p:txBody>
      </p:sp>
      <p:cxnSp>
        <p:nvCxnSpPr>
          <p:cNvPr id="17" name="رابط كسهم مستقيم 16"/>
          <p:cNvCxnSpPr/>
          <p:nvPr/>
        </p:nvCxnSpPr>
        <p:spPr>
          <a:xfrm flipH="1">
            <a:off x="6876256" y="3284984"/>
            <a:ext cx="288032" cy="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0" name="مربع نص 19"/>
          <p:cNvSpPr txBox="1"/>
          <p:nvPr/>
        </p:nvSpPr>
        <p:spPr>
          <a:xfrm>
            <a:off x="5004048" y="4149080"/>
            <a:ext cx="864096" cy="338554"/>
          </a:xfrm>
          <a:prstGeom prst="rect">
            <a:avLst/>
          </a:prstGeom>
          <a:noFill/>
          <a:ln w="38100">
            <a:solidFill>
              <a:srgbClr val="FF0000"/>
            </a:solidFill>
          </a:ln>
        </p:spPr>
        <p:txBody>
          <a:bodyPr wrap="square" rtlCol="0">
            <a:spAutoFit/>
          </a:bodyPr>
          <a:lstStyle/>
          <a:p>
            <a:endParaRPr lang="en-US" sz="1600" dirty="0"/>
          </a:p>
        </p:txBody>
      </p:sp>
      <p:cxnSp>
        <p:nvCxnSpPr>
          <p:cNvPr id="21" name="رابط كسهم مستقيم 20"/>
          <p:cNvCxnSpPr/>
          <p:nvPr/>
        </p:nvCxnSpPr>
        <p:spPr>
          <a:xfrm flipH="1">
            <a:off x="5868144" y="4365104"/>
            <a:ext cx="1656184" cy="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7" name="مربع نص 26"/>
          <p:cNvSpPr txBox="1"/>
          <p:nvPr/>
        </p:nvSpPr>
        <p:spPr>
          <a:xfrm>
            <a:off x="3131840" y="5590981"/>
            <a:ext cx="5040560" cy="707886"/>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ar-SA" sz="2000" b="1" dirty="0" smtClean="0"/>
              <a:t>تكرر نفس الخطوات للخيار الثاني, وعندما ننتقل للمعاينة نجد أننا نستطيع فقط اختيار أحد الخيارين</a:t>
            </a:r>
            <a:endParaRPr lang="en-US" sz="20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dissolv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dissolve">
                                      <p:cBhvr>
                                        <p:cTn id="17" dur="500"/>
                                        <p:tgtEl>
                                          <p:spTgt spid="6"/>
                                        </p:tgtEl>
                                      </p:cBhvr>
                                    </p:animEffect>
                                  </p:childTnLst>
                                </p:cTn>
                              </p:par>
                              <p:par>
                                <p:cTn id="18" presetID="9" presetClass="entr" presetSubtype="0" fill="hold" nodeType="with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dissolve">
                                      <p:cBhvr>
                                        <p:cTn id="20" dur="500"/>
                                        <p:tgtEl>
                                          <p:spTgt spid="7"/>
                                        </p:tgtEl>
                                      </p:cBhvr>
                                    </p:animEffect>
                                  </p:childTnLst>
                                </p:cTn>
                              </p:par>
                              <p:par>
                                <p:cTn id="21" presetID="9" presetClass="entr" presetSubtype="0" fill="hold" grpId="0" nodeType="with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dissolve">
                                      <p:cBhvr>
                                        <p:cTn id="23" dur="500"/>
                                        <p:tgtEl>
                                          <p:spTgt spid="10"/>
                                        </p:tgtEl>
                                      </p:cBhvr>
                                    </p:animEffect>
                                  </p:childTnLst>
                                </p:cTn>
                              </p:par>
                            </p:childTnLst>
                          </p:cTn>
                        </p:par>
                      </p:childTnLst>
                    </p:cTn>
                  </p:par>
                  <p:par>
                    <p:cTn id="24" fill="hold">
                      <p:stCondLst>
                        <p:cond delay="indefinite"/>
                      </p:stCondLst>
                      <p:childTnLst>
                        <p:par>
                          <p:cTn id="25" fill="hold">
                            <p:stCondLst>
                              <p:cond delay="0"/>
                            </p:stCondLst>
                            <p:childTnLst>
                              <p:par>
                                <p:cTn id="26" presetID="9" presetClass="entr" presetSubtype="0" fill="hold" grpId="0" nodeType="click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dissolve">
                                      <p:cBhvr>
                                        <p:cTn id="28" dur="500"/>
                                        <p:tgtEl>
                                          <p:spTgt spid="16"/>
                                        </p:tgtEl>
                                      </p:cBhvr>
                                    </p:animEffect>
                                  </p:childTnLst>
                                </p:cTn>
                              </p:par>
                              <p:par>
                                <p:cTn id="29" presetID="9" presetClass="entr" presetSubtype="0" fill="hold" nodeType="with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dissolve">
                                      <p:cBhvr>
                                        <p:cTn id="31" dur="500"/>
                                        <p:tgtEl>
                                          <p:spTgt spid="17"/>
                                        </p:tgtEl>
                                      </p:cBhvr>
                                    </p:animEffect>
                                  </p:childTnLst>
                                </p:cTn>
                              </p:par>
                              <p:par>
                                <p:cTn id="32" presetID="9" presetClass="entr" presetSubtype="0" fill="hold" grpId="0" nodeType="with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dissolve">
                                      <p:cBhvr>
                                        <p:cTn id="34" dur="500"/>
                                        <p:tgtEl>
                                          <p:spTgt spid="12"/>
                                        </p:tgtEl>
                                      </p:cBhvr>
                                    </p:animEffect>
                                  </p:childTnLst>
                                </p:cTn>
                              </p:par>
                            </p:childTnLst>
                          </p:cTn>
                        </p:par>
                      </p:childTnLst>
                    </p:cTn>
                  </p:par>
                  <p:par>
                    <p:cTn id="35" fill="hold">
                      <p:stCondLst>
                        <p:cond delay="indefinite"/>
                      </p:stCondLst>
                      <p:childTnLst>
                        <p:par>
                          <p:cTn id="36" fill="hold">
                            <p:stCondLst>
                              <p:cond delay="0"/>
                            </p:stCondLst>
                            <p:childTnLst>
                              <p:par>
                                <p:cTn id="37" presetID="9" presetClass="entr" presetSubtype="0" fill="hold" grpId="0" nodeType="clickEffect">
                                  <p:stCondLst>
                                    <p:cond delay="0"/>
                                  </p:stCondLst>
                                  <p:childTnLst>
                                    <p:set>
                                      <p:cBhvr>
                                        <p:cTn id="38" dur="1" fill="hold">
                                          <p:stCondLst>
                                            <p:cond delay="0"/>
                                          </p:stCondLst>
                                        </p:cTn>
                                        <p:tgtEl>
                                          <p:spTgt spid="20"/>
                                        </p:tgtEl>
                                        <p:attrNameLst>
                                          <p:attrName>style.visibility</p:attrName>
                                        </p:attrNameLst>
                                      </p:cBhvr>
                                      <p:to>
                                        <p:strVal val="visible"/>
                                      </p:to>
                                    </p:set>
                                    <p:animEffect transition="in" filter="dissolve">
                                      <p:cBhvr>
                                        <p:cTn id="39" dur="500"/>
                                        <p:tgtEl>
                                          <p:spTgt spid="20"/>
                                        </p:tgtEl>
                                      </p:cBhvr>
                                    </p:animEffect>
                                  </p:childTnLst>
                                </p:cTn>
                              </p:par>
                              <p:par>
                                <p:cTn id="40" presetID="9" presetClass="entr" presetSubtype="0" fill="hold" nodeType="withEffect">
                                  <p:stCondLst>
                                    <p:cond delay="0"/>
                                  </p:stCondLst>
                                  <p:childTnLst>
                                    <p:set>
                                      <p:cBhvr>
                                        <p:cTn id="41" dur="1" fill="hold">
                                          <p:stCondLst>
                                            <p:cond delay="0"/>
                                          </p:stCondLst>
                                        </p:cTn>
                                        <p:tgtEl>
                                          <p:spTgt spid="21"/>
                                        </p:tgtEl>
                                        <p:attrNameLst>
                                          <p:attrName>style.visibility</p:attrName>
                                        </p:attrNameLst>
                                      </p:cBhvr>
                                      <p:to>
                                        <p:strVal val="visible"/>
                                      </p:to>
                                    </p:set>
                                    <p:animEffect transition="in" filter="dissolve">
                                      <p:cBhvr>
                                        <p:cTn id="42" dur="500"/>
                                        <p:tgtEl>
                                          <p:spTgt spid="21"/>
                                        </p:tgtEl>
                                      </p:cBhvr>
                                    </p:animEffect>
                                  </p:childTnLst>
                                </p:cTn>
                              </p:par>
                            </p:childTnLst>
                          </p:cTn>
                        </p:par>
                      </p:childTnLst>
                    </p:cTn>
                  </p:par>
                  <p:par>
                    <p:cTn id="43" fill="hold">
                      <p:stCondLst>
                        <p:cond delay="indefinite"/>
                      </p:stCondLst>
                      <p:childTnLst>
                        <p:par>
                          <p:cTn id="44" fill="hold">
                            <p:stCondLst>
                              <p:cond delay="0"/>
                            </p:stCondLst>
                            <p:childTnLst>
                              <p:par>
                                <p:cTn id="45" presetID="9" presetClass="entr" presetSubtype="0" fill="hold" grpId="0" nodeType="click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dissolve">
                                      <p:cBhvr>
                                        <p:cTn id="47" dur="500"/>
                                        <p:tgtEl>
                                          <p:spTgt spid="11"/>
                                        </p:tgtEl>
                                      </p:cBhvr>
                                    </p:animEffect>
                                  </p:childTnLst>
                                </p:cTn>
                              </p:par>
                            </p:childTnLst>
                          </p:cTn>
                        </p:par>
                      </p:childTnLst>
                    </p:cTn>
                  </p:par>
                  <p:par>
                    <p:cTn id="48" fill="hold">
                      <p:stCondLst>
                        <p:cond delay="indefinite"/>
                      </p:stCondLst>
                      <p:childTnLst>
                        <p:par>
                          <p:cTn id="49" fill="hold">
                            <p:stCondLst>
                              <p:cond delay="0"/>
                            </p:stCondLst>
                            <p:childTnLst>
                              <p:par>
                                <p:cTn id="50" presetID="9" presetClass="entr" presetSubtype="0" fill="hold" grpId="0" nodeType="clickEffect">
                                  <p:stCondLst>
                                    <p:cond delay="0"/>
                                  </p:stCondLst>
                                  <p:childTnLst>
                                    <p:set>
                                      <p:cBhvr>
                                        <p:cTn id="51" dur="1" fill="hold">
                                          <p:stCondLst>
                                            <p:cond delay="0"/>
                                          </p:stCondLst>
                                        </p:cTn>
                                        <p:tgtEl>
                                          <p:spTgt spid="27"/>
                                        </p:tgtEl>
                                        <p:attrNameLst>
                                          <p:attrName>style.visibility</p:attrName>
                                        </p:attrNameLst>
                                      </p:cBhvr>
                                      <p:to>
                                        <p:strVal val="visible"/>
                                      </p:to>
                                    </p:set>
                                    <p:animEffect transition="in" filter="dissolve">
                                      <p:cBhvr>
                                        <p:cTn id="52"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10" grpId="0" animBg="1"/>
      <p:bldP spid="11" grpId="0" animBg="1"/>
      <p:bldP spid="12" grpId="0" animBg="1"/>
      <p:bldP spid="16" grpId="0" animBg="1"/>
      <p:bldP spid="20" grpId="0" animBg="1"/>
      <p:bldP spid="27"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79512" y="1628800"/>
            <a:ext cx="8507288" cy="4945038"/>
          </a:xfrm>
        </p:spPr>
        <p:txBody>
          <a:bodyPr/>
          <a:lstStyle/>
          <a:p>
            <a:pPr algn="r" rtl="1"/>
            <a:r>
              <a:rPr lang="ar-SA" dirty="0" smtClean="0"/>
              <a:t>إذا أردنا عمل مجموعة خيارات بحيث يمكن للمستخدمين اختيار أكثر من خيار نستخدم خانات الاختيار </a:t>
            </a:r>
            <a:r>
              <a:rPr lang="en-US" dirty="0" smtClean="0"/>
              <a:t>check boxes</a:t>
            </a:r>
            <a:r>
              <a:rPr lang="ar-SA" dirty="0" smtClean="0"/>
              <a:t> التي تمكننا من اختيار أكثر من خيار في نفس المجموعة</a:t>
            </a:r>
            <a:r>
              <a:rPr lang="en-US" dirty="0" smtClean="0"/>
              <a:t> </a:t>
            </a:r>
            <a:r>
              <a:rPr lang="ar-SA" dirty="0" smtClean="0"/>
              <a:t>وفي نفس الوقت.</a:t>
            </a:r>
          </a:p>
          <a:p>
            <a:pPr algn="r" rtl="1"/>
            <a:endParaRPr lang="ar-SA" dirty="0" smtClean="0"/>
          </a:p>
          <a:p>
            <a:pPr algn="r" rtl="1"/>
            <a:r>
              <a:rPr lang="ar-SA" dirty="0" smtClean="0"/>
              <a:t> مثلاَ: إذا أردنا عمل استفتاء بحيث يقوم المستخدم باختيار البرامج المفضلة لديه, نضع مجموعة من البرامج حتى يختار منها علماً بأنه يسمح له باختيار أكثر من برنامج.  يتم عمل ذلك كالتالي:</a:t>
            </a:r>
          </a:p>
          <a:p>
            <a:pPr marL="623887" indent="-514350" algn="r" rtl="1">
              <a:buFont typeface="+mj-lt"/>
              <a:buAutoNum type="arabicParenR"/>
            </a:pPr>
            <a:r>
              <a:rPr lang="ar-SA" dirty="0" smtClean="0"/>
              <a:t> نقوم بكتابة عنوان يوضح الغرض من مجموعة الخيارات التي سنقوم بإنشائها.  مثلاً: </a:t>
            </a:r>
            <a:r>
              <a:rPr lang="en-US" dirty="0" smtClean="0"/>
              <a:t>select your favorite program </a:t>
            </a:r>
          </a:p>
          <a:p>
            <a:pPr marL="623887" indent="-514350" algn="r" rtl="1">
              <a:buFont typeface="+mj-lt"/>
              <a:buAutoNum type="arabicParenR"/>
            </a:pPr>
            <a:endParaRPr lang="ar-SA" dirty="0" smtClean="0"/>
          </a:p>
          <a:p>
            <a:pPr algn="r" rtl="1"/>
            <a:endParaRPr lang="en-US" dirty="0"/>
          </a:p>
        </p:txBody>
      </p:sp>
      <p:sp>
        <p:nvSpPr>
          <p:cNvPr id="4" name="عنوان 1"/>
          <p:cNvSpPr txBox="1">
            <a:spLocks/>
          </p:cNvSpPr>
          <p:nvPr/>
        </p:nvSpPr>
        <p:spPr bwMode="auto">
          <a:xfrm>
            <a:off x="195336" y="417984"/>
            <a:ext cx="8697144" cy="1066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defRPr/>
            </a:pPr>
            <a:r>
              <a:rPr kumimoji="0" lang="ar-SA" sz="4000" b="0" i="0" u="none" strike="noStrike" kern="1200" cap="none" spc="0" normalizeH="0" baseline="0" noProof="0" dirty="0" smtClean="0">
                <a:ln>
                  <a:noFill/>
                </a:ln>
                <a:solidFill>
                  <a:schemeClr val="tx2"/>
                </a:solidFill>
                <a:effectLst/>
                <a:uLnTx/>
                <a:uFillTx/>
                <a:latin typeface="+mj-lt"/>
                <a:ea typeface="+mj-ea"/>
                <a:cs typeface="Arial" charset="0"/>
              </a:rPr>
              <a:t>النوع الثاني: خانات الاختيار</a:t>
            </a:r>
            <a:r>
              <a:rPr kumimoji="0" lang="en-US" sz="4000" b="0" i="0" u="none" strike="noStrike" kern="1200" cap="none" spc="0" normalizeH="0" baseline="0" noProof="0" dirty="0" smtClean="0">
                <a:ln>
                  <a:noFill/>
                </a:ln>
                <a:solidFill>
                  <a:schemeClr val="tx2"/>
                </a:solidFill>
                <a:effectLst/>
                <a:uLnTx/>
                <a:uFillTx/>
                <a:latin typeface="+mj-lt"/>
                <a:ea typeface="+mj-ea"/>
                <a:cs typeface="Arial" charset="0"/>
              </a:rPr>
              <a:t>Check Boxes </a:t>
            </a:r>
            <a:endParaRPr kumimoji="0" lang="en-US" sz="4000" b="0" i="0" u="none" strike="noStrike" kern="1200" cap="none" spc="0" normalizeH="0" baseline="0" noProof="0" dirty="0">
              <a:ln>
                <a:noFill/>
              </a:ln>
              <a:solidFill>
                <a:schemeClr val="tx2"/>
              </a:solidFill>
              <a:effectLst/>
              <a:uLnTx/>
              <a:uFillTx/>
              <a:latin typeface="+mj-lt"/>
              <a:ea typeface="+mj-ea"/>
              <a:cs typeface="Arial" charset="0"/>
            </a:endParaRPr>
          </a:p>
        </p:txBody>
      </p:sp>
      <p:pic>
        <p:nvPicPr>
          <p:cNvPr id="13314" name="Picture 2"/>
          <p:cNvPicPr>
            <a:picLocks noChangeAspect="1" noChangeArrowheads="1"/>
          </p:cNvPicPr>
          <p:nvPr/>
        </p:nvPicPr>
        <p:blipFill>
          <a:blip r:embed="rId2" cstate="print"/>
          <a:srcRect/>
          <a:stretch>
            <a:fillRect/>
          </a:stretch>
        </p:blipFill>
        <p:spPr bwMode="auto">
          <a:xfrm>
            <a:off x="395536" y="5949280"/>
            <a:ext cx="5184576" cy="600075"/>
          </a:xfrm>
          <a:prstGeom prst="rect">
            <a:avLst/>
          </a:prstGeom>
          <a:noFill/>
          <a:ln w="38100">
            <a:solidFill>
              <a:srgbClr val="FF0000"/>
            </a:solid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dissolv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dissolv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dissolv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dissolv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13314"/>
                                        </p:tgtEl>
                                        <p:attrNameLst>
                                          <p:attrName>style.visibility</p:attrName>
                                        </p:attrNameLst>
                                      </p:cBhvr>
                                      <p:to>
                                        <p:strVal val="visible"/>
                                      </p:to>
                                    </p:set>
                                    <p:animEffect transition="in" filter="dissolve">
                                      <p:cBhvr>
                                        <p:cTn id="27" dur="500"/>
                                        <p:tgtEl>
                                          <p:spTgt spid="133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ChangeAspect="1" noChangeArrowheads="1"/>
          </p:cNvPicPr>
          <p:nvPr/>
        </p:nvPicPr>
        <p:blipFill>
          <a:blip r:embed="rId2" cstate="print"/>
          <a:srcRect/>
          <a:stretch>
            <a:fillRect/>
          </a:stretch>
        </p:blipFill>
        <p:spPr bwMode="auto">
          <a:xfrm>
            <a:off x="467544" y="2348880"/>
            <a:ext cx="5040560" cy="1728192"/>
          </a:xfrm>
          <a:prstGeom prst="rect">
            <a:avLst/>
          </a:prstGeom>
          <a:noFill/>
          <a:ln w="9525">
            <a:noFill/>
            <a:miter lim="800000"/>
            <a:headEnd/>
            <a:tailEnd/>
          </a:ln>
        </p:spPr>
      </p:pic>
      <p:sp>
        <p:nvSpPr>
          <p:cNvPr id="3" name="عنصر نائب للمحتوى 2"/>
          <p:cNvSpPr>
            <a:spLocks noGrp="1"/>
          </p:cNvSpPr>
          <p:nvPr>
            <p:ph idx="1"/>
          </p:nvPr>
        </p:nvSpPr>
        <p:spPr>
          <a:xfrm>
            <a:off x="467544" y="1412776"/>
            <a:ext cx="8229600" cy="5161062"/>
          </a:xfrm>
        </p:spPr>
        <p:txBody>
          <a:bodyPr/>
          <a:lstStyle/>
          <a:p>
            <a:pPr marL="623887" indent="-514350" algn="r" rtl="1">
              <a:buFont typeface="+mj-lt"/>
              <a:buAutoNum type="arabicParenR" startAt="2"/>
            </a:pPr>
            <a:r>
              <a:rPr lang="ar-SA" dirty="0" smtClean="0"/>
              <a:t>نقوم بإنشاء جدول بدون حدود لإضافة عناصر مجموعة الخيارات لضمان تنسيق محاذاة الخيارات التي نضيفها بنفس الطريقة التي تم توضيحها من قبل بحيث يظهر كالتالي:</a:t>
            </a:r>
          </a:p>
          <a:p>
            <a:pPr marL="623887" indent="-514350" algn="r" rtl="1">
              <a:buFont typeface="+mj-lt"/>
              <a:buAutoNum type="arabicParenR" startAt="2"/>
            </a:pPr>
            <a:endParaRPr lang="ar-SA" dirty="0" smtClean="0"/>
          </a:p>
          <a:p>
            <a:pPr marL="623887" indent="-514350" algn="r" rtl="1">
              <a:buFont typeface="+mj-lt"/>
              <a:buAutoNum type="arabicParenR" startAt="2"/>
            </a:pPr>
            <a:endParaRPr lang="ar-SA" dirty="0" smtClean="0"/>
          </a:p>
          <a:p>
            <a:pPr marL="623887" indent="-514350" algn="r" rtl="1">
              <a:buFont typeface="+mj-lt"/>
              <a:buAutoNum type="arabicParenR" startAt="2"/>
            </a:pPr>
            <a:endParaRPr lang="ar-SA" dirty="0" smtClean="0"/>
          </a:p>
          <a:p>
            <a:pPr marL="623887" indent="-514350" algn="r" rtl="1">
              <a:buFont typeface="+mj-lt"/>
              <a:buAutoNum type="arabicParenR" startAt="2"/>
            </a:pPr>
            <a:r>
              <a:rPr lang="ar-SA" dirty="0" smtClean="0"/>
              <a:t>لإضافة خانات الاختيار</a:t>
            </a:r>
            <a:r>
              <a:rPr lang="en-US" dirty="0" smtClean="0"/>
              <a:t> check box </a:t>
            </a:r>
            <a:r>
              <a:rPr lang="ar-SA" dirty="0" smtClean="0"/>
              <a:t>للجدول, نضع المؤشر في المكان الأول ثم نفتح قائمة </a:t>
            </a:r>
            <a:r>
              <a:rPr lang="en-US" dirty="0" smtClean="0"/>
              <a:t>insert</a:t>
            </a:r>
            <a:r>
              <a:rPr lang="ar-SA" dirty="0" smtClean="0"/>
              <a:t> ثم من القائمة الفرعية </a:t>
            </a:r>
            <a:r>
              <a:rPr lang="en-US" dirty="0" smtClean="0"/>
              <a:t>  form</a:t>
            </a:r>
            <a:r>
              <a:rPr lang="ar-SA" dirty="0" smtClean="0"/>
              <a:t> نختار </a:t>
            </a:r>
            <a:r>
              <a:rPr lang="en-US" dirty="0" smtClean="0"/>
              <a:t>check box</a:t>
            </a:r>
            <a:r>
              <a:rPr lang="ar-SA" dirty="0" smtClean="0"/>
              <a:t> كالتالي: </a:t>
            </a:r>
          </a:p>
        </p:txBody>
      </p:sp>
      <p:sp>
        <p:nvSpPr>
          <p:cNvPr id="4" name="عنوان 1"/>
          <p:cNvSpPr txBox="1">
            <a:spLocks/>
          </p:cNvSpPr>
          <p:nvPr/>
        </p:nvSpPr>
        <p:spPr bwMode="auto">
          <a:xfrm>
            <a:off x="195336" y="345976"/>
            <a:ext cx="8697144" cy="1066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defRPr/>
            </a:pPr>
            <a:r>
              <a:rPr lang="ar-SA" sz="4000" dirty="0" smtClean="0">
                <a:solidFill>
                  <a:schemeClr val="tx2"/>
                </a:solidFill>
                <a:latin typeface="+mj-lt"/>
                <a:ea typeface="+mj-ea"/>
              </a:rPr>
              <a:t>تابع </a:t>
            </a:r>
            <a:r>
              <a:rPr kumimoji="0" lang="ar-SA" sz="4000" b="0" i="0" u="none" strike="noStrike" kern="1200" cap="none" spc="0" normalizeH="0" baseline="0" noProof="0" dirty="0" smtClean="0">
                <a:ln>
                  <a:noFill/>
                </a:ln>
                <a:solidFill>
                  <a:schemeClr val="tx2"/>
                </a:solidFill>
                <a:effectLst/>
                <a:uLnTx/>
                <a:uFillTx/>
                <a:latin typeface="+mj-lt"/>
                <a:ea typeface="+mj-ea"/>
                <a:cs typeface="Arial" charset="0"/>
              </a:rPr>
              <a:t>النوع الثاني: خانات الاختيار</a:t>
            </a:r>
            <a:r>
              <a:rPr kumimoji="0" lang="en-US" sz="4000" b="0" i="0" u="none" strike="noStrike" kern="1200" cap="none" spc="0" normalizeH="0" baseline="0" noProof="0" dirty="0" smtClean="0">
                <a:ln>
                  <a:noFill/>
                </a:ln>
                <a:solidFill>
                  <a:schemeClr val="tx2"/>
                </a:solidFill>
                <a:effectLst/>
                <a:uLnTx/>
                <a:uFillTx/>
                <a:latin typeface="+mj-lt"/>
                <a:ea typeface="+mj-ea"/>
                <a:cs typeface="Arial" charset="0"/>
              </a:rPr>
              <a:t>Check Boxes </a:t>
            </a:r>
            <a:endParaRPr kumimoji="0" lang="en-US" sz="4000" b="0" i="0" u="none" strike="noStrike" kern="1200" cap="none" spc="0" normalizeH="0" baseline="0" noProof="0" dirty="0">
              <a:ln>
                <a:noFill/>
              </a:ln>
              <a:solidFill>
                <a:schemeClr val="tx2"/>
              </a:solidFill>
              <a:effectLst/>
              <a:uLnTx/>
              <a:uFillTx/>
              <a:latin typeface="+mj-lt"/>
              <a:ea typeface="+mj-ea"/>
              <a:cs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dissolv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dissolv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14338"/>
                                        </p:tgtEl>
                                        <p:attrNameLst>
                                          <p:attrName>style.visibility</p:attrName>
                                        </p:attrNameLst>
                                      </p:cBhvr>
                                      <p:to>
                                        <p:strVal val="visible"/>
                                      </p:to>
                                    </p:set>
                                    <p:animEffect transition="in" filter="dissolve">
                                      <p:cBhvr>
                                        <p:cTn id="17" dur="500"/>
                                        <p:tgtEl>
                                          <p:spTgt spid="14338"/>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dissolve">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cstate="print"/>
          <a:srcRect/>
          <a:stretch>
            <a:fillRect/>
          </a:stretch>
        </p:blipFill>
        <p:spPr bwMode="auto">
          <a:xfrm>
            <a:off x="35496" y="1535385"/>
            <a:ext cx="4391025" cy="5133975"/>
          </a:xfrm>
          <a:prstGeom prst="rect">
            <a:avLst/>
          </a:prstGeom>
          <a:noFill/>
          <a:ln w="9525">
            <a:noFill/>
            <a:miter lim="800000"/>
            <a:headEnd/>
            <a:tailEnd/>
          </a:ln>
        </p:spPr>
      </p:pic>
      <p:sp>
        <p:nvSpPr>
          <p:cNvPr id="5" name="عنوان 1"/>
          <p:cNvSpPr txBox="1">
            <a:spLocks/>
          </p:cNvSpPr>
          <p:nvPr/>
        </p:nvSpPr>
        <p:spPr bwMode="auto">
          <a:xfrm>
            <a:off x="195336" y="345976"/>
            <a:ext cx="8697144" cy="1066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defRPr/>
            </a:pPr>
            <a:r>
              <a:rPr lang="ar-SA" sz="4000" dirty="0" smtClean="0">
                <a:solidFill>
                  <a:schemeClr val="tx2"/>
                </a:solidFill>
                <a:latin typeface="+mj-lt"/>
                <a:ea typeface="+mj-ea"/>
              </a:rPr>
              <a:t>تابع </a:t>
            </a:r>
            <a:r>
              <a:rPr kumimoji="0" lang="ar-SA" sz="4000" b="0" i="0" u="none" strike="noStrike" kern="1200" cap="none" spc="0" normalizeH="0" baseline="0" noProof="0" dirty="0" smtClean="0">
                <a:ln>
                  <a:noFill/>
                </a:ln>
                <a:solidFill>
                  <a:schemeClr val="tx2"/>
                </a:solidFill>
                <a:effectLst/>
                <a:uLnTx/>
                <a:uFillTx/>
                <a:latin typeface="+mj-lt"/>
                <a:ea typeface="+mj-ea"/>
                <a:cs typeface="Arial" charset="0"/>
              </a:rPr>
              <a:t>النوع الثاني: خانات الاختيار</a:t>
            </a:r>
            <a:r>
              <a:rPr kumimoji="0" lang="en-US" sz="4000" b="0" i="0" u="none" strike="noStrike" kern="1200" cap="none" spc="0" normalizeH="0" baseline="0" noProof="0" dirty="0" smtClean="0">
                <a:ln>
                  <a:noFill/>
                </a:ln>
                <a:solidFill>
                  <a:schemeClr val="tx2"/>
                </a:solidFill>
                <a:effectLst/>
                <a:uLnTx/>
                <a:uFillTx/>
                <a:latin typeface="+mj-lt"/>
                <a:ea typeface="+mj-ea"/>
                <a:cs typeface="Arial" charset="0"/>
              </a:rPr>
              <a:t>Check Boxes </a:t>
            </a:r>
            <a:endParaRPr kumimoji="0" lang="en-US" sz="4000" b="0" i="0" u="none" strike="noStrike" kern="1200" cap="none" spc="0" normalizeH="0" baseline="0" noProof="0" dirty="0">
              <a:ln>
                <a:noFill/>
              </a:ln>
              <a:solidFill>
                <a:schemeClr val="tx2"/>
              </a:solidFill>
              <a:effectLst/>
              <a:uLnTx/>
              <a:uFillTx/>
              <a:latin typeface="+mj-lt"/>
              <a:ea typeface="+mj-ea"/>
              <a:cs typeface="Arial" charset="0"/>
            </a:endParaRPr>
          </a:p>
        </p:txBody>
      </p:sp>
      <p:sp>
        <p:nvSpPr>
          <p:cNvPr id="7" name="عنصر نائب للمحتوى 6"/>
          <p:cNvSpPr>
            <a:spLocks noGrp="1"/>
          </p:cNvSpPr>
          <p:nvPr>
            <p:ph idx="1"/>
          </p:nvPr>
        </p:nvSpPr>
        <p:spPr>
          <a:xfrm>
            <a:off x="4464496" y="1796330"/>
            <a:ext cx="4572000" cy="4368974"/>
          </a:xfrm>
        </p:spPr>
        <p:txBody>
          <a:bodyPr/>
          <a:lstStyle/>
          <a:p>
            <a:pPr marL="623887" indent="-514350" algn="r" rtl="1">
              <a:buFont typeface="+mj-lt"/>
              <a:buAutoNum type="arabicParenR" startAt="4"/>
            </a:pPr>
            <a:r>
              <a:rPr lang="ar-SA" dirty="0" smtClean="0"/>
              <a:t>في الخلية المجاورة, ندخل النص الذي يوضح الغرض من هذا الخيار.</a:t>
            </a:r>
          </a:p>
          <a:p>
            <a:pPr marL="623887" indent="-514350" algn="r" rtl="1">
              <a:buFont typeface="+mj-lt"/>
              <a:buAutoNum type="arabicParenR" startAt="4"/>
            </a:pPr>
            <a:r>
              <a:rPr lang="ar-SA" dirty="0" smtClean="0"/>
              <a:t>لعرض خواص خانات الاختيار </a:t>
            </a:r>
            <a:r>
              <a:rPr lang="en-US" dirty="0" smtClean="0"/>
              <a:t>   check box</a:t>
            </a:r>
            <a:r>
              <a:rPr lang="ar-SA" dirty="0" smtClean="0"/>
              <a:t>نضغط على الخيار بالزر الأيمن للفأرة ونختار </a:t>
            </a:r>
            <a:r>
              <a:rPr lang="en-US" dirty="0" smtClean="0"/>
              <a:t>Form field properties</a:t>
            </a:r>
            <a:r>
              <a:rPr lang="ar-SA" dirty="0" smtClean="0"/>
              <a:t> فيظهر مربع الحوار التالي:</a:t>
            </a:r>
            <a:endParaRPr lang="en-US" dirty="0" smtClean="0"/>
          </a:p>
          <a:p>
            <a:pPr marL="623887" indent="-514350" algn="r" rtl="1">
              <a:buFont typeface="+mj-lt"/>
              <a:buAutoNum type="arabicParenR" startAt="4"/>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dissolv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dissolv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7">
                                            <p:txEl>
                                              <p:pRg st="0" end="0"/>
                                            </p:txEl>
                                          </p:spTgt>
                                        </p:tgtEl>
                                        <p:attrNameLst>
                                          <p:attrName>style.visibility</p:attrName>
                                        </p:attrNameLst>
                                      </p:cBhvr>
                                      <p:to>
                                        <p:strVal val="visible"/>
                                      </p:to>
                                    </p:set>
                                    <p:animEffect transition="in" filter="dissolve">
                                      <p:cBhvr>
                                        <p:cTn id="17" dur="500"/>
                                        <p:tgtEl>
                                          <p:spTgt spid="7">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7">
                                            <p:txEl>
                                              <p:pRg st="1" end="1"/>
                                            </p:txEl>
                                          </p:spTgt>
                                        </p:tgtEl>
                                        <p:attrNameLst>
                                          <p:attrName>style.visibility</p:attrName>
                                        </p:attrNameLst>
                                      </p:cBhvr>
                                      <p:to>
                                        <p:strVal val="visible"/>
                                      </p:to>
                                    </p:set>
                                    <p:animEffect transition="in" filter="dissolve">
                                      <p:cBhvr>
                                        <p:cTn id="22" dur="5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628800"/>
            <a:ext cx="8229600" cy="4945038"/>
          </a:xfrm>
        </p:spPr>
        <p:txBody>
          <a:bodyPr/>
          <a:lstStyle/>
          <a:p>
            <a:pPr algn="r" rtl="1"/>
            <a:endParaRPr lang="en-US" dirty="0"/>
          </a:p>
        </p:txBody>
      </p:sp>
      <p:sp>
        <p:nvSpPr>
          <p:cNvPr id="4" name="عنوان 1"/>
          <p:cNvSpPr txBox="1">
            <a:spLocks/>
          </p:cNvSpPr>
          <p:nvPr/>
        </p:nvSpPr>
        <p:spPr bwMode="auto">
          <a:xfrm>
            <a:off x="195336" y="345976"/>
            <a:ext cx="8697144" cy="1066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defRPr/>
            </a:pPr>
            <a:r>
              <a:rPr lang="ar-SA" sz="4000" dirty="0" smtClean="0">
                <a:solidFill>
                  <a:schemeClr val="tx2"/>
                </a:solidFill>
                <a:latin typeface="+mj-lt"/>
                <a:ea typeface="+mj-ea"/>
              </a:rPr>
              <a:t>تابع </a:t>
            </a:r>
            <a:r>
              <a:rPr kumimoji="0" lang="ar-SA" sz="4000" b="0" i="0" u="none" strike="noStrike" kern="1200" cap="none" spc="0" normalizeH="0" baseline="0" noProof="0" dirty="0" smtClean="0">
                <a:ln>
                  <a:noFill/>
                </a:ln>
                <a:solidFill>
                  <a:schemeClr val="tx2"/>
                </a:solidFill>
                <a:effectLst/>
                <a:uLnTx/>
                <a:uFillTx/>
                <a:latin typeface="+mj-lt"/>
                <a:ea typeface="+mj-ea"/>
                <a:cs typeface="Arial" charset="0"/>
              </a:rPr>
              <a:t>النوع الثاني: خانات الاختيار</a:t>
            </a:r>
            <a:r>
              <a:rPr kumimoji="0" lang="en-US" sz="4000" b="0" i="0" u="none" strike="noStrike" kern="1200" cap="none" spc="0" normalizeH="0" baseline="0" noProof="0" dirty="0" smtClean="0">
                <a:ln>
                  <a:noFill/>
                </a:ln>
                <a:solidFill>
                  <a:schemeClr val="tx2"/>
                </a:solidFill>
                <a:effectLst/>
                <a:uLnTx/>
                <a:uFillTx/>
                <a:latin typeface="+mj-lt"/>
                <a:ea typeface="+mj-ea"/>
                <a:cs typeface="Arial" charset="0"/>
              </a:rPr>
              <a:t>Check Boxes </a:t>
            </a:r>
            <a:endParaRPr kumimoji="0" lang="en-US" sz="4000" b="0" i="0" u="none" strike="noStrike" kern="1200" cap="none" spc="0" normalizeH="0" baseline="0" noProof="0" dirty="0">
              <a:ln>
                <a:noFill/>
              </a:ln>
              <a:solidFill>
                <a:schemeClr val="tx2"/>
              </a:solidFill>
              <a:effectLst/>
              <a:uLnTx/>
              <a:uFillTx/>
              <a:latin typeface="+mj-lt"/>
              <a:ea typeface="+mj-ea"/>
              <a:cs typeface="Arial" charset="0"/>
            </a:endParaRPr>
          </a:p>
        </p:txBody>
      </p:sp>
      <p:pic>
        <p:nvPicPr>
          <p:cNvPr id="15362" name="Picture 2"/>
          <p:cNvPicPr>
            <a:picLocks noChangeAspect="1" noChangeArrowheads="1"/>
          </p:cNvPicPr>
          <p:nvPr/>
        </p:nvPicPr>
        <p:blipFill>
          <a:blip r:embed="rId2" cstate="print"/>
          <a:srcRect/>
          <a:stretch>
            <a:fillRect/>
          </a:stretch>
        </p:blipFill>
        <p:spPr bwMode="auto">
          <a:xfrm>
            <a:off x="2051720" y="1628800"/>
            <a:ext cx="4968552" cy="2880320"/>
          </a:xfrm>
          <a:prstGeom prst="rect">
            <a:avLst/>
          </a:prstGeom>
          <a:noFill/>
          <a:ln w="9525">
            <a:noFill/>
            <a:miter lim="800000"/>
            <a:headEnd/>
            <a:tailEnd/>
          </a:ln>
        </p:spPr>
      </p:pic>
      <p:sp>
        <p:nvSpPr>
          <p:cNvPr id="6" name="مربع نص 5"/>
          <p:cNvSpPr txBox="1"/>
          <p:nvPr/>
        </p:nvSpPr>
        <p:spPr>
          <a:xfrm>
            <a:off x="576064" y="1844824"/>
            <a:ext cx="1043608" cy="1200329"/>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ar-SA" b="1" dirty="0" smtClean="0"/>
              <a:t>في الخانة </a:t>
            </a:r>
            <a:r>
              <a:rPr lang="en-US" b="1" dirty="0" smtClean="0"/>
              <a:t>Name</a:t>
            </a:r>
            <a:r>
              <a:rPr lang="ar-SA" b="1" dirty="0" smtClean="0"/>
              <a:t> نحدد اسم الاختيار</a:t>
            </a:r>
            <a:endParaRPr lang="en-US" b="1" dirty="0"/>
          </a:p>
        </p:txBody>
      </p:sp>
      <p:sp>
        <p:nvSpPr>
          <p:cNvPr id="7" name="مربع نص 6"/>
          <p:cNvSpPr txBox="1"/>
          <p:nvPr/>
        </p:nvSpPr>
        <p:spPr>
          <a:xfrm>
            <a:off x="2267744" y="2132856"/>
            <a:ext cx="4464496" cy="338554"/>
          </a:xfrm>
          <a:prstGeom prst="rect">
            <a:avLst/>
          </a:prstGeom>
          <a:noFill/>
          <a:ln w="38100">
            <a:solidFill>
              <a:srgbClr val="FF0000"/>
            </a:solidFill>
          </a:ln>
        </p:spPr>
        <p:txBody>
          <a:bodyPr wrap="square" rtlCol="0">
            <a:spAutoFit/>
          </a:bodyPr>
          <a:lstStyle/>
          <a:p>
            <a:endParaRPr lang="en-US" sz="1600" dirty="0"/>
          </a:p>
        </p:txBody>
      </p:sp>
      <p:cxnSp>
        <p:nvCxnSpPr>
          <p:cNvPr id="8" name="رابط كسهم مستقيم 7"/>
          <p:cNvCxnSpPr/>
          <p:nvPr/>
        </p:nvCxnSpPr>
        <p:spPr>
          <a:xfrm>
            <a:off x="1619672" y="2276872"/>
            <a:ext cx="648072" cy="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9" name="مربع نص 8"/>
          <p:cNvSpPr txBox="1"/>
          <p:nvPr/>
        </p:nvSpPr>
        <p:spPr>
          <a:xfrm>
            <a:off x="7164288" y="2132856"/>
            <a:ext cx="1800200" cy="1477328"/>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ar-SA" b="1" dirty="0" smtClean="0"/>
              <a:t>في الخانة  </a:t>
            </a:r>
            <a:r>
              <a:rPr lang="en-US" b="1" dirty="0" smtClean="0"/>
              <a:t>value</a:t>
            </a:r>
            <a:r>
              <a:rPr lang="ar-SA" b="1" dirty="0" smtClean="0"/>
              <a:t>  ندخل القيمة التي سيتم إرسالها للخادم عند اختيار هذا الخيار ثم نضغط </a:t>
            </a:r>
            <a:r>
              <a:rPr lang="en-US" b="1" dirty="0" smtClean="0"/>
              <a:t>ok</a:t>
            </a:r>
            <a:endParaRPr lang="en-US" b="1" dirty="0"/>
          </a:p>
        </p:txBody>
      </p:sp>
      <p:sp>
        <p:nvSpPr>
          <p:cNvPr id="10" name="مربع نص 9"/>
          <p:cNvSpPr txBox="1"/>
          <p:nvPr/>
        </p:nvSpPr>
        <p:spPr>
          <a:xfrm>
            <a:off x="2267744" y="2564904"/>
            <a:ext cx="4464496" cy="338554"/>
          </a:xfrm>
          <a:prstGeom prst="rect">
            <a:avLst/>
          </a:prstGeom>
          <a:noFill/>
          <a:ln w="38100">
            <a:solidFill>
              <a:srgbClr val="FF0000"/>
            </a:solidFill>
          </a:ln>
        </p:spPr>
        <p:txBody>
          <a:bodyPr wrap="square" rtlCol="0">
            <a:spAutoFit/>
          </a:bodyPr>
          <a:lstStyle/>
          <a:p>
            <a:endParaRPr lang="en-US" sz="1600" dirty="0"/>
          </a:p>
        </p:txBody>
      </p:sp>
      <p:cxnSp>
        <p:nvCxnSpPr>
          <p:cNvPr id="11" name="رابط كسهم مستقيم 10"/>
          <p:cNvCxnSpPr/>
          <p:nvPr/>
        </p:nvCxnSpPr>
        <p:spPr>
          <a:xfrm flipH="1">
            <a:off x="6732240" y="2780928"/>
            <a:ext cx="432048" cy="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5" name="مربع نص 14"/>
          <p:cNvSpPr txBox="1"/>
          <p:nvPr/>
        </p:nvSpPr>
        <p:spPr>
          <a:xfrm>
            <a:off x="4716016" y="3933056"/>
            <a:ext cx="1008112" cy="338554"/>
          </a:xfrm>
          <a:prstGeom prst="rect">
            <a:avLst/>
          </a:prstGeom>
          <a:noFill/>
          <a:ln w="38100">
            <a:solidFill>
              <a:srgbClr val="FF0000"/>
            </a:solidFill>
          </a:ln>
        </p:spPr>
        <p:txBody>
          <a:bodyPr wrap="square" rtlCol="0">
            <a:spAutoFit/>
          </a:bodyPr>
          <a:lstStyle/>
          <a:p>
            <a:endParaRPr lang="en-US" sz="1600" dirty="0"/>
          </a:p>
        </p:txBody>
      </p:sp>
      <p:grpSp>
        <p:nvGrpSpPr>
          <p:cNvPr id="16" name="مجموعة 15"/>
          <p:cNvGrpSpPr/>
          <p:nvPr/>
        </p:nvGrpSpPr>
        <p:grpSpPr>
          <a:xfrm rot="10800000">
            <a:off x="5724128" y="3573016"/>
            <a:ext cx="2088232" cy="576064"/>
            <a:chOff x="1619672" y="5229200"/>
            <a:chExt cx="864096" cy="144016"/>
          </a:xfrm>
        </p:grpSpPr>
        <p:cxnSp>
          <p:nvCxnSpPr>
            <p:cNvPr id="17" name="رابط كسهم مستقيم 16"/>
            <p:cNvCxnSpPr/>
            <p:nvPr/>
          </p:nvCxnSpPr>
          <p:spPr>
            <a:xfrm>
              <a:off x="1619672" y="5229200"/>
              <a:ext cx="864096" cy="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8" name="رابط مستقيم 17"/>
            <p:cNvCxnSpPr/>
            <p:nvPr/>
          </p:nvCxnSpPr>
          <p:spPr>
            <a:xfrm>
              <a:off x="1619672" y="5229200"/>
              <a:ext cx="0" cy="144016"/>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19" name="مربع نص 18"/>
          <p:cNvSpPr txBox="1"/>
          <p:nvPr/>
        </p:nvSpPr>
        <p:spPr>
          <a:xfrm>
            <a:off x="3995936" y="5013176"/>
            <a:ext cx="4752528" cy="1569660"/>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ar-SA" sz="2400" b="1" dirty="0" smtClean="0"/>
              <a:t>تكرر نفس الخطوات لإدراج الخيارات الأخرى. وبعد حفظ الصفحة وفتحها في المستعرض نلاحظ أنه يمكننا اختيار أكثر من برنامج في نفس الوقت كما في الشكل:</a:t>
            </a:r>
            <a:endParaRPr lang="en-US" sz="2400" b="1" dirty="0"/>
          </a:p>
        </p:txBody>
      </p:sp>
      <p:pic>
        <p:nvPicPr>
          <p:cNvPr id="15363" name="Picture 3"/>
          <p:cNvPicPr>
            <a:picLocks noChangeAspect="1" noChangeArrowheads="1"/>
          </p:cNvPicPr>
          <p:nvPr/>
        </p:nvPicPr>
        <p:blipFill>
          <a:blip r:embed="rId3" cstate="print"/>
          <a:srcRect/>
          <a:stretch>
            <a:fillRect/>
          </a:stretch>
        </p:blipFill>
        <p:spPr bwMode="auto">
          <a:xfrm>
            <a:off x="467544" y="5013176"/>
            <a:ext cx="3120380" cy="1622102"/>
          </a:xfrm>
          <a:prstGeom prst="rect">
            <a:avLst/>
          </a:prstGeom>
          <a:noFill/>
          <a:ln w="38100">
            <a:solidFill>
              <a:srgbClr val="FF0000"/>
            </a:solid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dissolv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15362"/>
                                        </p:tgtEl>
                                        <p:attrNameLst>
                                          <p:attrName>style.visibility</p:attrName>
                                        </p:attrNameLst>
                                      </p:cBhvr>
                                      <p:to>
                                        <p:strVal val="visible"/>
                                      </p:to>
                                    </p:set>
                                    <p:animEffect transition="in" filter="dissolve">
                                      <p:cBhvr>
                                        <p:cTn id="12" dur="500"/>
                                        <p:tgtEl>
                                          <p:spTgt spid="15362"/>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dissolve">
                                      <p:cBhvr>
                                        <p:cTn id="17" dur="500"/>
                                        <p:tgtEl>
                                          <p:spTgt spid="7"/>
                                        </p:tgtEl>
                                      </p:cBhvr>
                                    </p:animEffect>
                                  </p:childTnLst>
                                </p:cTn>
                              </p:par>
                              <p:par>
                                <p:cTn id="18" presetID="9" presetClass="entr" presetSubtype="0" fill="hold"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dissolve">
                                      <p:cBhvr>
                                        <p:cTn id="20" dur="500"/>
                                        <p:tgtEl>
                                          <p:spTgt spid="8"/>
                                        </p:tgtEl>
                                      </p:cBhvr>
                                    </p:animEffect>
                                  </p:childTnLst>
                                </p:cTn>
                              </p:par>
                              <p:par>
                                <p:cTn id="21" presetID="9" presetClass="entr" presetSubtype="0"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dissolve">
                                      <p:cBhvr>
                                        <p:cTn id="23" dur="500"/>
                                        <p:tgtEl>
                                          <p:spTgt spid="6"/>
                                        </p:tgtEl>
                                      </p:cBhvr>
                                    </p:animEffect>
                                  </p:childTnLst>
                                </p:cTn>
                              </p:par>
                            </p:childTnLst>
                          </p:cTn>
                        </p:par>
                      </p:childTnLst>
                    </p:cTn>
                  </p:par>
                  <p:par>
                    <p:cTn id="24" fill="hold">
                      <p:stCondLst>
                        <p:cond delay="indefinite"/>
                      </p:stCondLst>
                      <p:childTnLst>
                        <p:par>
                          <p:cTn id="25" fill="hold">
                            <p:stCondLst>
                              <p:cond delay="0"/>
                            </p:stCondLst>
                            <p:childTnLst>
                              <p:par>
                                <p:cTn id="26" presetID="9" presetClass="entr" presetSubtype="0" fill="hold" grpId="0" nodeType="click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dissolve">
                                      <p:cBhvr>
                                        <p:cTn id="28" dur="500"/>
                                        <p:tgtEl>
                                          <p:spTgt spid="10"/>
                                        </p:tgtEl>
                                      </p:cBhvr>
                                    </p:animEffect>
                                  </p:childTnLst>
                                </p:cTn>
                              </p:par>
                              <p:par>
                                <p:cTn id="29" presetID="9" presetClass="entr" presetSubtype="0" fill="hold" nodeType="with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dissolve">
                                      <p:cBhvr>
                                        <p:cTn id="31" dur="500"/>
                                        <p:tgtEl>
                                          <p:spTgt spid="11"/>
                                        </p:tgtEl>
                                      </p:cBhvr>
                                    </p:animEffect>
                                  </p:childTnLst>
                                </p:cTn>
                              </p:par>
                              <p:par>
                                <p:cTn id="32" presetID="9" presetClass="entr" presetSubtype="0" fill="hold" grpId="0" nodeType="with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dissolve">
                                      <p:cBhvr>
                                        <p:cTn id="34" dur="500"/>
                                        <p:tgtEl>
                                          <p:spTgt spid="9"/>
                                        </p:tgtEl>
                                      </p:cBhvr>
                                    </p:animEffect>
                                  </p:childTnLst>
                                </p:cTn>
                              </p:par>
                              <p:par>
                                <p:cTn id="35" presetID="9" presetClass="entr" presetSubtype="0" fill="hold" nodeType="with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dissolve">
                                      <p:cBhvr>
                                        <p:cTn id="37" dur="500"/>
                                        <p:tgtEl>
                                          <p:spTgt spid="16"/>
                                        </p:tgtEl>
                                      </p:cBhvr>
                                    </p:animEffect>
                                  </p:childTnLst>
                                </p:cTn>
                              </p:par>
                              <p:par>
                                <p:cTn id="38" presetID="9" presetClass="entr" presetSubtype="0" fill="hold" grpId="0" nodeType="with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dissolve">
                                      <p:cBhvr>
                                        <p:cTn id="40" dur="500"/>
                                        <p:tgtEl>
                                          <p:spTgt spid="15"/>
                                        </p:tgtEl>
                                      </p:cBhvr>
                                    </p:animEffect>
                                  </p:childTnLst>
                                </p:cTn>
                              </p:par>
                            </p:childTnLst>
                          </p:cTn>
                        </p:par>
                      </p:childTnLst>
                    </p:cTn>
                  </p:par>
                  <p:par>
                    <p:cTn id="41" fill="hold">
                      <p:stCondLst>
                        <p:cond delay="indefinite"/>
                      </p:stCondLst>
                      <p:childTnLst>
                        <p:par>
                          <p:cTn id="42" fill="hold">
                            <p:stCondLst>
                              <p:cond delay="0"/>
                            </p:stCondLst>
                            <p:childTnLst>
                              <p:par>
                                <p:cTn id="43" presetID="9" presetClass="entr" presetSubtype="0" fill="hold" grpId="0" nodeType="clickEffect">
                                  <p:stCondLst>
                                    <p:cond delay="0"/>
                                  </p:stCondLst>
                                  <p:childTnLst>
                                    <p:set>
                                      <p:cBhvr>
                                        <p:cTn id="44" dur="1" fill="hold">
                                          <p:stCondLst>
                                            <p:cond delay="0"/>
                                          </p:stCondLst>
                                        </p:cTn>
                                        <p:tgtEl>
                                          <p:spTgt spid="19"/>
                                        </p:tgtEl>
                                        <p:attrNameLst>
                                          <p:attrName>style.visibility</p:attrName>
                                        </p:attrNameLst>
                                      </p:cBhvr>
                                      <p:to>
                                        <p:strVal val="visible"/>
                                      </p:to>
                                    </p:set>
                                    <p:animEffect transition="in" filter="dissolve">
                                      <p:cBhvr>
                                        <p:cTn id="45" dur="500"/>
                                        <p:tgtEl>
                                          <p:spTgt spid="19"/>
                                        </p:tgtEl>
                                      </p:cBhvr>
                                    </p:animEffect>
                                  </p:childTnLst>
                                </p:cTn>
                              </p:par>
                              <p:par>
                                <p:cTn id="46" presetID="9" presetClass="entr" presetSubtype="0" fill="hold" nodeType="withEffect">
                                  <p:stCondLst>
                                    <p:cond delay="0"/>
                                  </p:stCondLst>
                                  <p:childTnLst>
                                    <p:set>
                                      <p:cBhvr>
                                        <p:cTn id="47" dur="1" fill="hold">
                                          <p:stCondLst>
                                            <p:cond delay="0"/>
                                          </p:stCondLst>
                                        </p:cTn>
                                        <p:tgtEl>
                                          <p:spTgt spid="15363"/>
                                        </p:tgtEl>
                                        <p:attrNameLst>
                                          <p:attrName>style.visibility</p:attrName>
                                        </p:attrNameLst>
                                      </p:cBhvr>
                                      <p:to>
                                        <p:strVal val="visible"/>
                                      </p:to>
                                    </p:set>
                                    <p:animEffect transition="in" filter="dissolve">
                                      <p:cBhvr>
                                        <p:cTn id="48" dur="500"/>
                                        <p:tgtEl>
                                          <p:spTgt spid="153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9" grpId="0" animBg="1"/>
      <p:bldP spid="10" grpId="0" animBg="1"/>
      <p:bldP spid="15" grpId="0" animBg="1"/>
      <p:bldP spid="19" grpId="0" animBg="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txBox="1">
            <a:spLocks/>
          </p:cNvSpPr>
          <p:nvPr/>
        </p:nvSpPr>
        <p:spPr>
          <a:xfrm>
            <a:off x="0" y="404664"/>
            <a:ext cx="9144000" cy="1512168"/>
          </a:xfrm>
          <a:prstGeom prst="rect">
            <a:avLst/>
          </a:prstGeom>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ar-SA" sz="3200" b="0" i="0" u="none" strike="noStrike" kern="1200" cap="none" spc="0" normalizeH="0" baseline="0" noProof="0" dirty="0" smtClean="0">
                <a:ln>
                  <a:noFill/>
                </a:ln>
                <a:solidFill>
                  <a:schemeClr val="tx2"/>
                </a:solidFill>
                <a:effectLst/>
                <a:uLnTx/>
                <a:uFillTx/>
                <a:latin typeface="+mj-lt"/>
                <a:ea typeface="+mj-ea"/>
                <a:cs typeface="Arial" charset="0"/>
              </a:rPr>
              <a:t>لمعرفة الخطوات العملية للمواضيع التي تمت مناقشتها في المحاضرة :</a:t>
            </a:r>
          </a:p>
          <a:p>
            <a:pPr>
              <a:defRPr/>
            </a:pPr>
            <a:r>
              <a:rPr lang="ar-SA" sz="3200" dirty="0" smtClean="0"/>
              <a:t>قومي بزيارة الرابط التالي، علماً بأن هذا الرابط مختلف عن المحاضرات السابقة لأنه سيفتح لكِ المستوى الثاني</a:t>
            </a:r>
            <a:r>
              <a:rPr lang="en-US" sz="3200" dirty="0" smtClean="0"/>
              <a:t>Level 2 </a:t>
            </a:r>
            <a:r>
              <a:rPr lang="ar-SA" sz="3200" dirty="0" smtClean="0"/>
              <a:t>: </a:t>
            </a:r>
          </a:p>
          <a:p>
            <a:pPr marL="0" marR="0" lvl="0" indent="0" algn="r" defTabSz="914400" rtl="0" eaLnBrk="1" fontAlgn="base" latinLnBrk="0" hangingPunct="1">
              <a:lnSpc>
                <a:spcPct val="100000"/>
              </a:lnSpc>
              <a:spcBef>
                <a:spcPct val="0"/>
              </a:spcBef>
              <a:spcAft>
                <a:spcPct val="0"/>
              </a:spcAft>
              <a:buClrTx/>
              <a:buSzTx/>
              <a:buFontTx/>
              <a:buNone/>
              <a:tabLst/>
              <a:defRPr/>
            </a:pPr>
            <a:endParaRPr kumimoji="0" lang="en-US" sz="3200" b="0" i="0" u="none" strike="noStrike" kern="1200" cap="none" spc="0" normalizeH="0" baseline="0" noProof="0" dirty="0">
              <a:ln>
                <a:noFill/>
              </a:ln>
              <a:solidFill>
                <a:schemeClr val="tx2"/>
              </a:solidFill>
              <a:effectLst/>
              <a:uLnTx/>
              <a:uFillTx/>
              <a:latin typeface="+mj-lt"/>
              <a:ea typeface="+mj-ea"/>
              <a:cs typeface="Arial" charset="0"/>
            </a:endParaRPr>
          </a:p>
        </p:txBody>
      </p:sp>
      <p:sp>
        <p:nvSpPr>
          <p:cNvPr id="3" name="عنصر نائب للمحتوى 2"/>
          <p:cNvSpPr txBox="1">
            <a:spLocks/>
          </p:cNvSpPr>
          <p:nvPr/>
        </p:nvSpPr>
        <p:spPr>
          <a:xfrm>
            <a:off x="144016" y="1916832"/>
            <a:ext cx="8892480" cy="5112568"/>
          </a:xfrm>
          <a:prstGeom prst="rect">
            <a:avLst/>
          </a:prstGeom>
        </p:spPr>
        <p:txBody>
          <a:bodyPr/>
          <a:lstStyle/>
          <a:p>
            <a:pPr marL="365125" lvl="0" indent="-255588">
              <a:spcBef>
                <a:spcPts val="300"/>
              </a:spcBef>
              <a:buClr>
                <a:srgbClr val="A04DA3"/>
              </a:buClr>
              <a:defRPr/>
            </a:pPr>
            <a:r>
              <a:rPr lang="en-US" sz="2400" u="sng" dirty="0" smtClean="0">
                <a:solidFill>
                  <a:srgbClr val="0070C0"/>
                </a:solidFill>
              </a:rPr>
              <a:t>http://www.freelearn110.com/frontpage2003/level2/tutorials.html</a:t>
            </a:r>
            <a:r>
              <a:rPr lang="ar-SA" sz="2400" u="sng" dirty="0" smtClean="0">
                <a:solidFill>
                  <a:srgbClr val="0070C0"/>
                </a:solidFill>
              </a:rPr>
              <a:t> </a:t>
            </a:r>
            <a:endParaRPr kumimoji="0" lang="ar-SA" sz="2400" b="0" i="0" u="sng" strike="noStrike" kern="1200" cap="none" spc="0" normalizeH="0" baseline="0" noProof="0" dirty="0" smtClean="0">
              <a:ln>
                <a:noFill/>
              </a:ln>
              <a:solidFill>
                <a:srgbClr val="0070C0"/>
              </a:solidFill>
              <a:effectLst/>
              <a:uLnTx/>
              <a:uFillTx/>
              <a:latin typeface="+mn-lt"/>
              <a:ea typeface="+mn-ea"/>
              <a:cs typeface="Arial" charset="0"/>
            </a:endParaRPr>
          </a:p>
          <a:p>
            <a:pPr marL="365125" marR="0" lvl="0" indent="-255588" algn="r" defTabSz="914400" rtl="1" eaLnBrk="1" fontAlgn="base" latinLnBrk="0" hangingPunct="1">
              <a:lnSpc>
                <a:spcPct val="100000"/>
              </a:lnSpc>
              <a:spcBef>
                <a:spcPts val="300"/>
              </a:spcBef>
              <a:spcAft>
                <a:spcPct val="0"/>
              </a:spcAft>
              <a:buClr>
                <a:srgbClr val="A04DA3"/>
              </a:buClr>
              <a:buSzTx/>
              <a:buFont typeface="Georgia" pitchFamily="18" charset="0"/>
              <a:buNone/>
              <a:tabLst/>
              <a:defRPr/>
            </a:pPr>
            <a:endParaRPr kumimoji="0" lang="en-US" sz="2800" b="0" i="0" u="none" strike="noStrike" kern="1200" cap="none" spc="0" normalizeH="0" baseline="0" noProof="0" dirty="0">
              <a:ln>
                <a:noFill/>
              </a:ln>
              <a:solidFill>
                <a:schemeClr val="tx1"/>
              </a:solidFill>
              <a:effectLst/>
              <a:uLnTx/>
              <a:uFillTx/>
              <a:latin typeface="+mn-lt"/>
              <a:ea typeface="+mn-ea"/>
              <a:cs typeface="Arial" charset="0"/>
            </a:endParaRPr>
          </a:p>
        </p:txBody>
      </p:sp>
      <p:sp>
        <p:nvSpPr>
          <p:cNvPr id="5" name="مربع نص 4"/>
          <p:cNvSpPr txBox="1"/>
          <p:nvPr/>
        </p:nvSpPr>
        <p:spPr>
          <a:xfrm>
            <a:off x="4716016" y="3543399"/>
            <a:ext cx="360040" cy="461665"/>
          </a:xfrm>
          <a:prstGeom prst="rect">
            <a:avLst/>
          </a:prstGeom>
          <a:noFill/>
        </p:spPr>
        <p:txBody>
          <a:bodyPr wrap="square" rtlCol="0">
            <a:spAutoFit/>
          </a:bodyPr>
          <a:lstStyle/>
          <a:p>
            <a:r>
              <a:rPr lang="en-US" sz="2400" dirty="0" smtClean="0">
                <a:solidFill>
                  <a:srgbClr val="FF0000"/>
                </a:solidFill>
                <a:sym typeface="Wingdings"/>
              </a:rPr>
              <a:t></a:t>
            </a:r>
            <a:endParaRPr lang="en-US" sz="2400" dirty="0">
              <a:solidFill>
                <a:srgbClr val="FF0000"/>
              </a:solidFill>
            </a:endParaRPr>
          </a:p>
        </p:txBody>
      </p:sp>
      <p:sp>
        <p:nvSpPr>
          <p:cNvPr id="6" name="مربع نص 5"/>
          <p:cNvSpPr txBox="1"/>
          <p:nvPr/>
        </p:nvSpPr>
        <p:spPr>
          <a:xfrm>
            <a:off x="4716016" y="3140968"/>
            <a:ext cx="360040" cy="461665"/>
          </a:xfrm>
          <a:prstGeom prst="rect">
            <a:avLst/>
          </a:prstGeom>
          <a:noFill/>
        </p:spPr>
        <p:txBody>
          <a:bodyPr wrap="square" rtlCol="0">
            <a:spAutoFit/>
          </a:bodyPr>
          <a:lstStyle/>
          <a:p>
            <a:r>
              <a:rPr lang="en-US" sz="2400" dirty="0" smtClean="0">
                <a:solidFill>
                  <a:srgbClr val="FF0000"/>
                </a:solidFill>
                <a:sym typeface="Wingdings"/>
              </a:rPr>
              <a:t></a:t>
            </a:r>
            <a:endParaRPr lang="en-US" sz="2400" dirty="0">
              <a:solidFill>
                <a:srgbClr val="FF0000"/>
              </a:solidFill>
            </a:endParaRPr>
          </a:p>
        </p:txBody>
      </p:sp>
      <p:sp>
        <p:nvSpPr>
          <p:cNvPr id="9" name="مربع نص 8"/>
          <p:cNvSpPr txBox="1"/>
          <p:nvPr/>
        </p:nvSpPr>
        <p:spPr>
          <a:xfrm>
            <a:off x="395536" y="2996952"/>
            <a:ext cx="360040" cy="461665"/>
          </a:xfrm>
          <a:prstGeom prst="rect">
            <a:avLst/>
          </a:prstGeom>
          <a:noFill/>
        </p:spPr>
        <p:txBody>
          <a:bodyPr wrap="square" rtlCol="0">
            <a:spAutoFit/>
          </a:bodyPr>
          <a:lstStyle/>
          <a:p>
            <a:r>
              <a:rPr lang="en-US" sz="2400" dirty="0" smtClean="0">
                <a:solidFill>
                  <a:srgbClr val="FF0000"/>
                </a:solidFill>
                <a:sym typeface="Wingdings"/>
              </a:rPr>
              <a:t></a:t>
            </a:r>
            <a:endParaRPr lang="en-US" sz="2400" dirty="0">
              <a:solidFill>
                <a:srgbClr val="FF0000"/>
              </a:solidFill>
            </a:endParaRPr>
          </a:p>
        </p:txBody>
      </p:sp>
      <p:sp>
        <p:nvSpPr>
          <p:cNvPr id="10" name="مربع نص 9"/>
          <p:cNvSpPr txBox="1"/>
          <p:nvPr/>
        </p:nvSpPr>
        <p:spPr>
          <a:xfrm>
            <a:off x="395536" y="3429000"/>
            <a:ext cx="360040" cy="461665"/>
          </a:xfrm>
          <a:prstGeom prst="rect">
            <a:avLst/>
          </a:prstGeom>
          <a:noFill/>
        </p:spPr>
        <p:txBody>
          <a:bodyPr wrap="square" rtlCol="0">
            <a:spAutoFit/>
          </a:bodyPr>
          <a:lstStyle/>
          <a:p>
            <a:r>
              <a:rPr lang="en-US" sz="2400" dirty="0" smtClean="0">
                <a:solidFill>
                  <a:srgbClr val="FF0000"/>
                </a:solidFill>
                <a:sym typeface="Wingdings"/>
              </a:rPr>
              <a:t></a:t>
            </a:r>
            <a:endParaRPr lang="en-US" sz="2400" dirty="0">
              <a:solidFill>
                <a:srgbClr val="FF0000"/>
              </a:solidFill>
            </a:endParaRPr>
          </a:p>
        </p:txBody>
      </p:sp>
      <p:sp>
        <p:nvSpPr>
          <p:cNvPr id="12" name="مربع نص 11"/>
          <p:cNvSpPr txBox="1"/>
          <p:nvPr/>
        </p:nvSpPr>
        <p:spPr>
          <a:xfrm>
            <a:off x="4716016" y="4797152"/>
            <a:ext cx="360040" cy="461665"/>
          </a:xfrm>
          <a:prstGeom prst="rect">
            <a:avLst/>
          </a:prstGeom>
          <a:noFill/>
        </p:spPr>
        <p:txBody>
          <a:bodyPr wrap="square" rtlCol="0">
            <a:spAutoFit/>
          </a:bodyPr>
          <a:lstStyle/>
          <a:p>
            <a:r>
              <a:rPr lang="en-US" sz="2400" dirty="0" smtClean="0">
                <a:solidFill>
                  <a:srgbClr val="FF0000"/>
                </a:solidFill>
                <a:sym typeface="Wingdings"/>
              </a:rPr>
              <a:t></a:t>
            </a:r>
            <a:endParaRPr lang="en-US" sz="2400" dirty="0">
              <a:solidFill>
                <a:srgbClr val="FF0000"/>
              </a:solidFill>
            </a:endParaRPr>
          </a:p>
        </p:txBody>
      </p:sp>
      <p:sp>
        <p:nvSpPr>
          <p:cNvPr id="13" name="مربع نص 12"/>
          <p:cNvSpPr txBox="1"/>
          <p:nvPr/>
        </p:nvSpPr>
        <p:spPr>
          <a:xfrm>
            <a:off x="4716016" y="3975447"/>
            <a:ext cx="360040" cy="461665"/>
          </a:xfrm>
          <a:prstGeom prst="rect">
            <a:avLst/>
          </a:prstGeom>
          <a:noFill/>
        </p:spPr>
        <p:txBody>
          <a:bodyPr wrap="square" rtlCol="0">
            <a:spAutoFit/>
          </a:bodyPr>
          <a:lstStyle/>
          <a:p>
            <a:r>
              <a:rPr lang="en-US" sz="2400" dirty="0" smtClean="0">
                <a:solidFill>
                  <a:srgbClr val="FF0000"/>
                </a:solidFill>
                <a:sym typeface="Wingdings"/>
              </a:rPr>
              <a:t></a:t>
            </a:r>
            <a:endParaRPr lang="en-US" sz="2400" dirty="0">
              <a:solidFill>
                <a:srgbClr val="FF0000"/>
              </a:solidFill>
            </a:endParaRPr>
          </a:p>
        </p:txBody>
      </p:sp>
      <p:sp>
        <p:nvSpPr>
          <p:cNvPr id="15" name="مربع نص 14"/>
          <p:cNvSpPr txBox="1"/>
          <p:nvPr/>
        </p:nvSpPr>
        <p:spPr>
          <a:xfrm>
            <a:off x="4716016" y="4365104"/>
            <a:ext cx="360040" cy="461665"/>
          </a:xfrm>
          <a:prstGeom prst="rect">
            <a:avLst/>
          </a:prstGeom>
          <a:noFill/>
        </p:spPr>
        <p:txBody>
          <a:bodyPr wrap="square" rtlCol="0">
            <a:spAutoFit/>
          </a:bodyPr>
          <a:lstStyle/>
          <a:p>
            <a:r>
              <a:rPr lang="en-US" sz="2400" dirty="0" smtClean="0">
                <a:solidFill>
                  <a:srgbClr val="FF0000"/>
                </a:solidFill>
                <a:sym typeface="Wingdings"/>
              </a:rPr>
              <a:t></a:t>
            </a:r>
            <a:endParaRPr lang="en-US" sz="2400" dirty="0">
              <a:solidFill>
                <a:srgbClr val="FF0000"/>
              </a:solidFill>
            </a:endParaRPr>
          </a:p>
        </p:txBody>
      </p:sp>
      <p:sp>
        <p:nvSpPr>
          <p:cNvPr id="16" name="مربع نص 15"/>
          <p:cNvSpPr txBox="1"/>
          <p:nvPr/>
        </p:nvSpPr>
        <p:spPr>
          <a:xfrm>
            <a:off x="4716016" y="5199583"/>
            <a:ext cx="360040" cy="461665"/>
          </a:xfrm>
          <a:prstGeom prst="rect">
            <a:avLst/>
          </a:prstGeom>
          <a:noFill/>
        </p:spPr>
        <p:txBody>
          <a:bodyPr wrap="square" rtlCol="0">
            <a:spAutoFit/>
          </a:bodyPr>
          <a:lstStyle/>
          <a:p>
            <a:r>
              <a:rPr lang="en-US" sz="2400" dirty="0" smtClean="0">
                <a:solidFill>
                  <a:srgbClr val="FF0000"/>
                </a:solidFill>
                <a:sym typeface="Wingdings"/>
              </a:rPr>
              <a:t></a:t>
            </a:r>
            <a:endParaRPr lang="en-US" sz="2400" dirty="0">
              <a:solidFill>
                <a:srgbClr val="FF0000"/>
              </a:solidFill>
            </a:endParaRPr>
          </a:p>
        </p:txBody>
      </p:sp>
      <p:sp>
        <p:nvSpPr>
          <p:cNvPr id="17" name="مربع نص 16"/>
          <p:cNvSpPr txBox="1"/>
          <p:nvPr/>
        </p:nvSpPr>
        <p:spPr>
          <a:xfrm>
            <a:off x="4716016" y="5631631"/>
            <a:ext cx="360040" cy="461665"/>
          </a:xfrm>
          <a:prstGeom prst="rect">
            <a:avLst/>
          </a:prstGeom>
          <a:noFill/>
        </p:spPr>
        <p:txBody>
          <a:bodyPr wrap="square" rtlCol="0">
            <a:spAutoFit/>
          </a:bodyPr>
          <a:lstStyle/>
          <a:p>
            <a:r>
              <a:rPr lang="en-US" sz="2400" dirty="0" smtClean="0">
                <a:solidFill>
                  <a:srgbClr val="FF0000"/>
                </a:solidFill>
                <a:sym typeface="Wingdings"/>
              </a:rPr>
              <a:t></a:t>
            </a:r>
            <a:endParaRPr lang="en-US" sz="2400" dirty="0">
              <a:solidFill>
                <a:srgbClr val="FF0000"/>
              </a:solidFill>
            </a:endParaRPr>
          </a:p>
        </p:txBody>
      </p:sp>
      <p:sp>
        <p:nvSpPr>
          <p:cNvPr id="18" name="مربع نص 17"/>
          <p:cNvSpPr txBox="1"/>
          <p:nvPr/>
        </p:nvSpPr>
        <p:spPr>
          <a:xfrm>
            <a:off x="4716016" y="6063679"/>
            <a:ext cx="360040" cy="461665"/>
          </a:xfrm>
          <a:prstGeom prst="rect">
            <a:avLst/>
          </a:prstGeom>
          <a:noFill/>
        </p:spPr>
        <p:txBody>
          <a:bodyPr wrap="square" rtlCol="0">
            <a:spAutoFit/>
          </a:bodyPr>
          <a:lstStyle/>
          <a:p>
            <a:r>
              <a:rPr lang="en-US" sz="2400" dirty="0" smtClean="0">
                <a:solidFill>
                  <a:srgbClr val="FF0000"/>
                </a:solidFill>
                <a:sym typeface="Wingdings"/>
              </a:rPr>
              <a:t></a:t>
            </a:r>
            <a:endParaRPr lang="en-US" sz="2400" dirty="0">
              <a:solidFill>
                <a:srgbClr val="FF0000"/>
              </a:solidFill>
            </a:endParaRPr>
          </a:p>
        </p:txBody>
      </p:sp>
      <p:sp>
        <p:nvSpPr>
          <p:cNvPr id="19" name="مربع نص 18"/>
          <p:cNvSpPr txBox="1"/>
          <p:nvPr/>
        </p:nvSpPr>
        <p:spPr>
          <a:xfrm>
            <a:off x="4716016" y="6453336"/>
            <a:ext cx="360040" cy="461665"/>
          </a:xfrm>
          <a:prstGeom prst="rect">
            <a:avLst/>
          </a:prstGeom>
          <a:noFill/>
        </p:spPr>
        <p:txBody>
          <a:bodyPr wrap="square" rtlCol="0">
            <a:spAutoFit/>
          </a:bodyPr>
          <a:lstStyle/>
          <a:p>
            <a:r>
              <a:rPr lang="en-US" sz="2400" dirty="0" smtClean="0">
                <a:solidFill>
                  <a:srgbClr val="FF0000"/>
                </a:solidFill>
                <a:sym typeface="Wingdings"/>
              </a:rPr>
              <a:t></a:t>
            </a:r>
            <a:endParaRPr lang="en-US" sz="2400" dirty="0">
              <a:solidFill>
                <a:srgbClr val="FF0000"/>
              </a:solidFill>
            </a:endParaRPr>
          </a:p>
        </p:txBody>
      </p:sp>
      <p:pic>
        <p:nvPicPr>
          <p:cNvPr id="1028" name="Picture 4"/>
          <p:cNvPicPr>
            <a:picLocks noChangeAspect="1" noChangeArrowheads="1"/>
          </p:cNvPicPr>
          <p:nvPr/>
        </p:nvPicPr>
        <p:blipFill>
          <a:blip r:embed="rId2" cstate="print"/>
          <a:srcRect/>
          <a:stretch>
            <a:fillRect/>
          </a:stretch>
        </p:blipFill>
        <p:spPr bwMode="auto">
          <a:xfrm>
            <a:off x="687939" y="2327622"/>
            <a:ext cx="2587917" cy="4485754"/>
          </a:xfrm>
          <a:prstGeom prst="rect">
            <a:avLst/>
          </a:prstGeom>
          <a:noFill/>
          <a:ln w="9525">
            <a:noFill/>
            <a:miter lim="800000"/>
            <a:headEnd/>
            <a:tailEnd/>
          </a:ln>
        </p:spPr>
      </p:pic>
      <p:pic>
        <p:nvPicPr>
          <p:cNvPr id="1029" name="Picture 5"/>
          <p:cNvPicPr>
            <a:picLocks noChangeAspect="1" noChangeArrowheads="1"/>
          </p:cNvPicPr>
          <p:nvPr/>
        </p:nvPicPr>
        <p:blipFill>
          <a:blip r:embed="rId3" cstate="print"/>
          <a:srcRect/>
          <a:stretch>
            <a:fillRect/>
          </a:stretch>
        </p:blipFill>
        <p:spPr bwMode="auto">
          <a:xfrm>
            <a:off x="4968974" y="3106266"/>
            <a:ext cx="2699370" cy="3779118"/>
          </a:xfrm>
          <a:prstGeom prst="rect">
            <a:avLst/>
          </a:prstGeom>
          <a:noFill/>
          <a:ln w="9525">
            <a:noFill/>
            <a:miter lim="800000"/>
            <a:headEnd/>
            <a:tailEnd/>
          </a:ln>
        </p:spPr>
      </p:pic>
      <p:sp>
        <p:nvSpPr>
          <p:cNvPr id="24" name="مربع نص 23"/>
          <p:cNvSpPr txBox="1"/>
          <p:nvPr/>
        </p:nvSpPr>
        <p:spPr>
          <a:xfrm>
            <a:off x="4860032" y="2452826"/>
            <a:ext cx="1224136" cy="400110"/>
          </a:xfrm>
          <a:prstGeom prst="rect">
            <a:avLst/>
          </a:prstGeom>
          <a:noFill/>
        </p:spPr>
        <p:txBody>
          <a:bodyPr wrap="square" rtlCol="0">
            <a:spAutoFit/>
          </a:bodyPr>
          <a:lstStyle/>
          <a:p>
            <a:r>
              <a:rPr lang="ar-SA" sz="2000" b="1" dirty="0" smtClean="0"/>
              <a:t>تابع القائمة:</a:t>
            </a:r>
            <a:endParaRPr lang="en-US" sz="20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dissolve">
                                      <p:cBhvr>
                                        <p:cTn id="7" dur="500"/>
                                        <p:tgtEl>
                                          <p:spTgt spid="2">
                                            <p:txEl>
                                              <p:pRg st="0" end="0"/>
                                            </p:txEl>
                                          </p:spTgt>
                                        </p:tgtEl>
                                      </p:cBhvr>
                                    </p:animEffect>
                                  </p:childTnLst>
                                </p:cTn>
                              </p:par>
                              <p:par>
                                <p:cTn id="8" presetID="9" presetClass="entr" presetSubtype="0" fill="hold"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dissolve">
                                      <p:cBhvr>
                                        <p:cTn id="10" dur="500"/>
                                        <p:tgtEl>
                                          <p:spTgt spid="2">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dissolve">
                                      <p:cBhvr>
                                        <p:cTn id="15" dur="500"/>
                                        <p:tgtEl>
                                          <p:spTgt spid="3"/>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presetSubtype="0" fill="hold" nodeType="clickEffect">
                                  <p:stCondLst>
                                    <p:cond delay="0"/>
                                  </p:stCondLst>
                                  <p:childTnLst>
                                    <p:set>
                                      <p:cBhvr>
                                        <p:cTn id="19" dur="1" fill="hold">
                                          <p:stCondLst>
                                            <p:cond delay="0"/>
                                          </p:stCondLst>
                                        </p:cTn>
                                        <p:tgtEl>
                                          <p:spTgt spid="1028"/>
                                        </p:tgtEl>
                                        <p:attrNameLst>
                                          <p:attrName>style.visibility</p:attrName>
                                        </p:attrNameLst>
                                      </p:cBhvr>
                                      <p:to>
                                        <p:strVal val="visible"/>
                                      </p:to>
                                    </p:set>
                                    <p:animEffect transition="in" filter="dissolve">
                                      <p:cBhvr>
                                        <p:cTn id="20" dur="500"/>
                                        <p:tgtEl>
                                          <p:spTgt spid="1028"/>
                                        </p:tgtEl>
                                      </p:cBhvr>
                                    </p:animEffect>
                                  </p:childTnLst>
                                </p:cTn>
                              </p:par>
                            </p:childTnLst>
                          </p:cTn>
                        </p:par>
                      </p:childTnLst>
                    </p:cTn>
                  </p:par>
                  <p:par>
                    <p:cTn id="21" fill="hold">
                      <p:stCondLst>
                        <p:cond delay="indefinite"/>
                      </p:stCondLst>
                      <p:childTnLst>
                        <p:par>
                          <p:cTn id="22" fill="hold">
                            <p:stCondLst>
                              <p:cond delay="0"/>
                            </p:stCondLst>
                            <p:childTnLst>
                              <p:par>
                                <p:cTn id="23" presetID="9" presetClass="entr" presetSubtype="0" fill="hold" grpId="0" nodeType="click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dissolve">
                                      <p:cBhvr>
                                        <p:cTn id="25" dur="500"/>
                                        <p:tgtEl>
                                          <p:spTgt spid="24"/>
                                        </p:tgtEl>
                                      </p:cBhvr>
                                    </p:animEffect>
                                  </p:childTnLst>
                                </p:cTn>
                              </p:par>
                              <p:par>
                                <p:cTn id="26" presetID="9" presetClass="entr" presetSubtype="0" fill="hold" nodeType="withEffect">
                                  <p:stCondLst>
                                    <p:cond delay="0"/>
                                  </p:stCondLst>
                                  <p:childTnLst>
                                    <p:set>
                                      <p:cBhvr>
                                        <p:cTn id="27" dur="1" fill="hold">
                                          <p:stCondLst>
                                            <p:cond delay="0"/>
                                          </p:stCondLst>
                                        </p:cTn>
                                        <p:tgtEl>
                                          <p:spTgt spid="1029"/>
                                        </p:tgtEl>
                                        <p:attrNameLst>
                                          <p:attrName>style.visibility</p:attrName>
                                        </p:attrNameLst>
                                      </p:cBhvr>
                                      <p:to>
                                        <p:strVal val="visible"/>
                                      </p:to>
                                    </p:set>
                                    <p:animEffect transition="in" filter="dissolve">
                                      <p:cBhvr>
                                        <p:cTn id="28" dur="500"/>
                                        <p:tgtEl>
                                          <p:spTgt spid="1029"/>
                                        </p:tgtEl>
                                      </p:cBhvr>
                                    </p:animEffect>
                                  </p:childTnLst>
                                </p:cTn>
                              </p:par>
                            </p:childTnLst>
                          </p:cTn>
                        </p:par>
                      </p:childTnLst>
                    </p:cTn>
                  </p:par>
                  <p:par>
                    <p:cTn id="29" fill="hold">
                      <p:stCondLst>
                        <p:cond delay="indefinite"/>
                      </p:stCondLst>
                      <p:childTnLst>
                        <p:par>
                          <p:cTn id="30" fill="hold">
                            <p:stCondLst>
                              <p:cond delay="0"/>
                            </p:stCondLst>
                            <p:childTnLst>
                              <p:par>
                                <p:cTn id="31" presetID="9" presetClass="entr" presetSubtype="0" fill="hold" grpId="0" nodeType="click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dissolve">
                                      <p:cBhvr>
                                        <p:cTn id="33" dur="500"/>
                                        <p:tgtEl>
                                          <p:spTgt spid="9"/>
                                        </p:tgtEl>
                                      </p:cBhvr>
                                    </p:animEffect>
                                  </p:childTnLst>
                                </p:cTn>
                              </p:par>
                              <p:par>
                                <p:cTn id="34" presetID="9" presetClass="entr" presetSubtype="0" fill="hold" grpId="0" nodeType="with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dissolve">
                                      <p:cBhvr>
                                        <p:cTn id="36" dur="500"/>
                                        <p:tgtEl>
                                          <p:spTgt spid="10"/>
                                        </p:tgtEl>
                                      </p:cBhvr>
                                    </p:animEffect>
                                  </p:childTnLst>
                                </p:cTn>
                              </p:par>
                              <p:par>
                                <p:cTn id="37" presetID="9" presetClass="entr" presetSubtype="0" fill="hold" grpId="0" nodeType="with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dissolve">
                                      <p:cBhvr>
                                        <p:cTn id="39" dur="500"/>
                                        <p:tgtEl>
                                          <p:spTgt spid="6"/>
                                        </p:tgtEl>
                                      </p:cBhvr>
                                    </p:animEffect>
                                  </p:childTnLst>
                                </p:cTn>
                              </p:par>
                              <p:par>
                                <p:cTn id="40" presetID="9" presetClass="entr" presetSubtype="0" fill="hold" grpId="0" nodeType="withEffect">
                                  <p:stCondLst>
                                    <p:cond delay="0"/>
                                  </p:stCondLst>
                                  <p:childTnLst>
                                    <p:set>
                                      <p:cBhvr>
                                        <p:cTn id="41" dur="1" fill="hold">
                                          <p:stCondLst>
                                            <p:cond delay="0"/>
                                          </p:stCondLst>
                                        </p:cTn>
                                        <p:tgtEl>
                                          <p:spTgt spid="5"/>
                                        </p:tgtEl>
                                        <p:attrNameLst>
                                          <p:attrName>style.visibility</p:attrName>
                                        </p:attrNameLst>
                                      </p:cBhvr>
                                      <p:to>
                                        <p:strVal val="visible"/>
                                      </p:to>
                                    </p:set>
                                    <p:animEffect transition="in" filter="dissolve">
                                      <p:cBhvr>
                                        <p:cTn id="42" dur="500"/>
                                        <p:tgtEl>
                                          <p:spTgt spid="5"/>
                                        </p:tgtEl>
                                      </p:cBhvr>
                                    </p:animEffect>
                                  </p:childTnLst>
                                </p:cTn>
                              </p:par>
                              <p:par>
                                <p:cTn id="43" presetID="9" presetClass="entr" presetSubtype="0" fill="hold" grpId="0" nodeType="withEffect">
                                  <p:stCondLst>
                                    <p:cond delay="0"/>
                                  </p:stCondLst>
                                  <p:childTnLst>
                                    <p:set>
                                      <p:cBhvr>
                                        <p:cTn id="44" dur="1" fill="hold">
                                          <p:stCondLst>
                                            <p:cond delay="0"/>
                                          </p:stCondLst>
                                        </p:cTn>
                                        <p:tgtEl>
                                          <p:spTgt spid="13"/>
                                        </p:tgtEl>
                                        <p:attrNameLst>
                                          <p:attrName>style.visibility</p:attrName>
                                        </p:attrNameLst>
                                      </p:cBhvr>
                                      <p:to>
                                        <p:strVal val="visible"/>
                                      </p:to>
                                    </p:set>
                                    <p:animEffect transition="in" filter="dissolve">
                                      <p:cBhvr>
                                        <p:cTn id="45" dur="500"/>
                                        <p:tgtEl>
                                          <p:spTgt spid="13"/>
                                        </p:tgtEl>
                                      </p:cBhvr>
                                    </p:animEffect>
                                  </p:childTnLst>
                                </p:cTn>
                              </p:par>
                              <p:par>
                                <p:cTn id="46" presetID="9" presetClass="entr" presetSubtype="0" fill="hold" grpId="0" nodeType="withEffect">
                                  <p:stCondLst>
                                    <p:cond delay="0"/>
                                  </p:stCondLst>
                                  <p:childTnLst>
                                    <p:set>
                                      <p:cBhvr>
                                        <p:cTn id="47" dur="1" fill="hold">
                                          <p:stCondLst>
                                            <p:cond delay="0"/>
                                          </p:stCondLst>
                                        </p:cTn>
                                        <p:tgtEl>
                                          <p:spTgt spid="15"/>
                                        </p:tgtEl>
                                        <p:attrNameLst>
                                          <p:attrName>style.visibility</p:attrName>
                                        </p:attrNameLst>
                                      </p:cBhvr>
                                      <p:to>
                                        <p:strVal val="visible"/>
                                      </p:to>
                                    </p:set>
                                    <p:animEffect transition="in" filter="dissolve">
                                      <p:cBhvr>
                                        <p:cTn id="48" dur="500"/>
                                        <p:tgtEl>
                                          <p:spTgt spid="15"/>
                                        </p:tgtEl>
                                      </p:cBhvr>
                                    </p:animEffect>
                                  </p:childTnLst>
                                </p:cTn>
                              </p:par>
                              <p:par>
                                <p:cTn id="49" presetID="9" presetClass="entr" presetSubtype="0" fill="hold" grpId="0" nodeType="withEffect">
                                  <p:stCondLst>
                                    <p:cond delay="0"/>
                                  </p:stCondLst>
                                  <p:childTnLst>
                                    <p:set>
                                      <p:cBhvr>
                                        <p:cTn id="50" dur="1" fill="hold">
                                          <p:stCondLst>
                                            <p:cond delay="0"/>
                                          </p:stCondLst>
                                        </p:cTn>
                                        <p:tgtEl>
                                          <p:spTgt spid="12"/>
                                        </p:tgtEl>
                                        <p:attrNameLst>
                                          <p:attrName>style.visibility</p:attrName>
                                        </p:attrNameLst>
                                      </p:cBhvr>
                                      <p:to>
                                        <p:strVal val="visible"/>
                                      </p:to>
                                    </p:set>
                                    <p:animEffect transition="in" filter="dissolve">
                                      <p:cBhvr>
                                        <p:cTn id="51" dur="500"/>
                                        <p:tgtEl>
                                          <p:spTgt spid="12"/>
                                        </p:tgtEl>
                                      </p:cBhvr>
                                    </p:animEffect>
                                  </p:childTnLst>
                                </p:cTn>
                              </p:par>
                              <p:par>
                                <p:cTn id="52" presetID="9" presetClass="entr" presetSubtype="0" fill="hold" grpId="0" nodeType="withEffect">
                                  <p:stCondLst>
                                    <p:cond delay="0"/>
                                  </p:stCondLst>
                                  <p:childTnLst>
                                    <p:set>
                                      <p:cBhvr>
                                        <p:cTn id="53" dur="1" fill="hold">
                                          <p:stCondLst>
                                            <p:cond delay="0"/>
                                          </p:stCondLst>
                                        </p:cTn>
                                        <p:tgtEl>
                                          <p:spTgt spid="16"/>
                                        </p:tgtEl>
                                        <p:attrNameLst>
                                          <p:attrName>style.visibility</p:attrName>
                                        </p:attrNameLst>
                                      </p:cBhvr>
                                      <p:to>
                                        <p:strVal val="visible"/>
                                      </p:to>
                                    </p:set>
                                    <p:animEffect transition="in" filter="dissolve">
                                      <p:cBhvr>
                                        <p:cTn id="54" dur="500"/>
                                        <p:tgtEl>
                                          <p:spTgt spid="16"/>
                                        </p:tgtEl>
                                      </p:cBhvr>
                                    </p:animEffect>
                                  </p:childTnLst>
                                </p:cTn>
                              </p:par>
                              <p:par>
                                <p:cTn id="55" presetID="9" presetClass="entr" presetSubtype="0" fill="hold" grpId="0" nodeType="withEffect">
                                  <p:stCondLst>
                                    <p:cond delay="0"/>
                                  </p:stCondLst>
                                  <p:childTnLst>
                                    <p:set>
                                      <p:cBhvr>
                                        <p:cTn id="56" dur="1" fill="hold">
                                          <p:stCondLst>
                                            <p:cond delay="0"/>
                                          </p:stCondLst>
                                        </p:cTn>
                                        <p:tgtEl>
                                          <p:spTgt spid="17"/>
                                        </p:tgtEl>
                                        <p:attrNameLst>
                                          <p:attrName>style.visibility</p:attrName>
                                        </p:attrNameLst>
                                      </p:cBhvr>
                                      <p:to>
                                        <p:strVal val="visible"/>
                                      </p:to>
                                    </p:set>
                                    <p:animEffect transition="in" filter="dissolve">
                                      <p:cBhvr>
                                        <p:cTn id="57" dur="500"/>
                                        <p:tgtEl>
                                          <p:spTgt spid="17"/>
                                        </p:tgtEl>
                                      </p:cBhvr>
                                    </p:animEffect>
                                  </p:childTnLst>
                                </p:cTn>
                              </p:par>
                              <p:par>
                                <p:cTn id="58" presetID="9" presetClass="entr" presetSubtype="0" fill="hold" grpId="0" nodeType="withEffect">
                                  <p:stCondLst>
                                    <p:cond delay="0"/>
                                  </p:stCondLst>
                                  <p:childTnLst>
                                    <p:set>
                                      <p:cBhvr>
                                        <p:cTn id="59" dur="1" fill="hold">
                                          <p:stCondLst>
                                            <p:cond delay="0"/>
                                          </p:stCondLst>
                                        </p:cTn>
                                        <p:tgtEl>
                                          <p:spTgt spid="18"/>
                                        </p:tgtEl>
                                        <p:attrNameLst>
                                          <p:attrName>style.visibility</p:attrName>
                                        </p:attrNameLst>
                                      </p:cBhvr>
                                      <p:to>
                                        <p:strVal val="visible"/>
                                      </p:to>
                                    </p:set>
                                    <p:animEffect transition="in" filter="dissolve">
                                      <p:cBhvr>
                                        <p:cTn id="60" dur="500"/>
                                        <p:tgtEl>
                                          <p:spTgt spid="18"/>
                                        </p:tgtEl>
                                      </p:cBhvr>
                                    </p:animEffect>
                                  </p:childTnLst>
                                </p:cTn>
                              </p:par>
                              <p:par>
                                <p:cTn id="61" presetID="9" presetClass="entr" presetSubtype="0" fill="hold" grpId="0" nodeType="withEffect">
                                  <p:stCondLst>
                                    <p:cond delay="0"/>
                                  </p:stCondLst>
                                  <p:childTnLst>
                                    <p:set>
                                      <p:cBhvr>
                                        <p:cTn id="62" dur="1" fill="hold">
                                          <p:stCondLst>
                                            <p:cond delay="0"/>
                                          </p:stCondLst>
                                        </p:cTn>
                                        <p:tgtEl>
                                          <p:spTgt spid="19"/>
                                        </p:tgtEl>
                                        <p:attrNameLst>
                                          <p:attrName>style.visibility</p:attrName>
                                        </p:attrNameLst>
                                      </p:cBhvr>
                                      <p:to>
                                        <p:strVal val="visible"/>
                                      </p:to>
                                    </p:set>
                                    <p:animEffect transition="in" filter="dissolve">
                                      <p:cBhvr>
                                        <p:cTn id="63"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9" grpId="0"/>
      <p:bldP spid="10" grpId="0"/>
      <p:bldP spid="12" grpId="0"/>
      <p:bldP spid="13" grpId="0"/>
      <p:bldP spid="15" grpId="0"/>
      <p:bldP spid="16" grpId="0"/>
      <p:bldP spid="17" grpId="0"/>
      <p:bldP spid="18" grpId="0"/>
      <p:bldP spid="19" grpId="0"/>
      <p:bldP spid="2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124744"/>
            <a:ext cx="8229600" cy="5305078"/>
          </a:xfrm>
        </p:spPr>
        <p:txBody>
          <a:bodyPr/>
          <a:lstStyle/>
          <a:p>
            <a:pPr algn="r" rtl="1"/>
            <a:r>
              <a:rPr lang="ar-SA" dirty="0" smtClean="0"/>
              <a:t>مثلاً لإنشاء ارتباط بصفة تم إنشاؤها سابقاً, نختار </a:t>
            </a:r>
            <a:r>
              <a:rPr lang="en-US" dirty="0" smtClean="0"/>
              <a:t>Existing file or web page</a:t>
            </a:r>
            <a:r>
              <a:rPr lang="ar-SA" dirty="0" smtClean="0"/>
              <a:t>.  </a:t>
            </a:r>
          </a:p>
          <a:p>
            <a:pPr algn="r" rtl="1"/>
            <a:r>
              <a:rPr lang="ar-SA" dirty="0" smtClean="0"/>
              <a:t>ثم نقوم بتحديد مكان الصفحة المطلوبة واختيارها ثم نضغط على موافق فيتم إنشاء الارتباط.</a:t>
            </a:r>
          </a:p>
          <a:p>
            <a:pPr algn="r" rtl="1"/>
            <a:r>
              <a:rPr lang="ar-SA" dirty="0" smtClean="0"/>
              <a:t>تظهر الكتابات التي تمثل الارتباط بلون مختلف وتحتها خط.</a:t>
            </a:r>
          </a:p>
          <a:p>
            <a:pPr algn="r" rtl="1"/>
            <a:r>
              <a:rPr lang="ar-SA" dirty="0" smtClean="0"/>
              <a:t>يمكن إنشاء باقي الارتباطات بنفس الطريقة داخل الصفحة.</a:t>
            </a:r>
          </a:p>
          <a:p>
            <a:pPr algn="r" rtl="1"/>
            <a:r>
              <a:rPr lang="ar-SA" dirty="0" smtClean="0"/>
              <a:t>لتجربة الارتباطات التي قمنا بإنشائها داخل الصفحة:</a:t>
            </a:r>
          </a:p>
          <a:p>
            <a:pPr algn="r" rtl="1">
              <a:buNone/>
            </a:pPr>
            <a:r>
              <a:rPr lang="ar-SA" dirty="0" smtClean="0"/>
              <a:t>					</a:t>
            </a:r>
          </a:p>
          <a:p>
            <a:pPr algn="r" rtl="1">
              <a:buNone/>
            </a:pPr>
            <a:r>
              <a:rPr lang="ar-SA" dirty="0" smtClean="0"/>
              <a:t>					   أو</a:t>
            </a:r>
          </a:p>
          <a:p>
            <a:pPr algn="r" rtl="1">
              <a:buNone/>
            </a:pPr>
            <a:endParaRPr lang="ar-SA" dirty="0" smtClean="0"/>
          </a:p>
          <a:p>
            <a:pPr algn="r" rtl="1">
              <a:buNone/>
            </a:pPr>
            <a:endParaRPr lang="ar-SA" dirty="0" smtClean="0"/>
          </a:p>
          <a:p>
            <a:pPr algn="r" rtl="1">
              <a:buNone/>
            </a:pPr>
            <a:r>
              <a:rPr lang="ar-SA" dirty="0" smtClean="0"/>
              <a:t>فيتم فتح الصفحة المرتبطة داخل النافذة.</a:t>
            </a:r>
          </a:p>
          <a:p>
            <a:pPr marL="623887" indent="-514350" algn="r" rtl="1">
              <a:buNone/>
            </a:pPr>
            <a:endParaRPr lang="en-US" dirty="0"/>
          </a:p>
        </p:txBody>
      </p:sp>
      <p:sp>
        <p:nvSpPr>
          <p:cNvPr id="4" name="عنوان 1"/>
          <p:cNvSpPr>
            <a:spLocks noGrp="1"/>
          </p:cNvSpPr>
          <p:nvPr>
            <p:ph type="title"/>
          </p:nvPr>
        </p:nvSpPr>
        <p:spPr>
          <a:xfrm>
            <a:off x="539552" y="404664"/>
            <a:ext cx="8229600" cy="792088"/>
          </a:xfrm>
        </p:spPr>
        <p:txBody>
          <a:bodyPr/>
          <a:lstStyle/>
          <a:p>
            <a:pPr algn="ctr" rtl="1"/>
            <a:r>
              <a:rPr lang="ar-SA" sz="3600" b="1" dirty="0" smtClean="0">
                <a:latin typeface="Arial Black" pitchFamily="34" charset="0"/>
              </a:rPr>
              <a:t>تابع : الارتباط التشعبي </a:t>
            </a:r>
            <a:r>
              <a:rPr lang="en-US" sz="3600" b="1" dirty="0" smtClean="0">
                <a:latin typeface="Arial Black" pitchFamily="34" charset="0"/>
              </a:rPr>
              <a:t>Hyperlink</a:t>
            </a:r>
            <a:endParaRPr lang="ar-SA" sz="3600" b="1" dirty="0">
              <a:latin typeface="Arial Black" pitchFamily="34" charset="0"/>
            </a:endParaRPr>
          </a:p>
        </p:txBody>
      </p:sp>
      <p:sp>
        <p:nvSpPr>
          <p:cNvPr id="5" name="مربع نص 4"/>
          <p:cNvSpPr txBox="1"/>
          <p:nvPr/>
        </p:nvSpPr>
        <p:spPr>
          <a:xfrm>
            <a:off x="5076056" y="4388911"/>
            <a:ext cx="3240360" cy="1200329"/>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ar-SA" sz="2400" b="1" dirty="0" smtClean="0"/>
              <a:t> نضغط على المفتاح </a:t>
            </a:r>
            <a:r>
              <a:rPr lang="en-US" sz="2400" b="1" dirty="0" smtClean="0"/>
              <a:t>Ctrl</a:t>
            </a:r>
            <a:r>
              <a:rPr lang="ar-SA" sz="2400" b="1" dirty="0" smtClean="0"/>
              <a:t> أثناء الضغط بالمؤشر على الارتباط</a:t>
            </a:r>
            <a:endParaRPr lang="en-US" sz="2400" b="1" dirty="0"/>
          </a:p>
        </p:txBody>
      </p:sp>
      <p:grpSp>
        <p:nvGrpSpPr>
          <p:cNvPr id="13" name="مجموعة 12"/>
          <p:cNvGrpSpPr/>
          <p:nvPr/>
        </p:nvGrpSpPr>
        <p:grpSpPr>
          <a:xfrm>
            <a:off x="683568" y="4388911"/>
            <a:ext cx="3240360" cy="2136433"/>
            <a:chOff x="827584" y="4316903"/>
            <a:chExt cx="3240360" cy="2136433"/>
          </a:xfrm>
        </p:grpSpPr>
        <p:pic>
          <p:nvPicPr>
            <p:cNvPr id="4100" name="Picture 4"/>
            <p:cNvPicPr>
              <a:picLocks noChangeAspect="1" noChangeArrowheads="1"/>
            </p:cNvPicPr>
            <p:nvPr/>
          </p:nvPicPr>
          <p:blipFill>
            <a:blip r:embed="rId2" cstate="print"/>
            <a:srcRect/>
            <a:stretch>
              <a:fillRect/>
            </a:stretch>
          </p:blipFill>
          <p:spPr bwMode="auto">
            <a:xfrm>
              <a:off x="827584" y="5319861"/>
              <a:ext cx="3240360" cy="1133475"/>
            </a:xfrm>
            <a:prstGeom prst="rect">
              <a:avLst/>
            </a:prstGeom>
            <a:noFill/>
            <a:ln w="9525">
              <a:noFill/>
              <a:miter lim="800000"/>
              <a:headEnd/>
              <a:tailEnd/>
            </a:ln>
          </p:spPr>
        </p:pic>
        <p:sp>
          <p:nvSpPr>
            <p:cNvPr id="6" name="مربع نص 5"/>
            <p:cNvSpPr txBox="1"/>
            <p:nvPr/>
          </p:nvSpPr>
          <p:spPr>
            <a:xfrm>
              <a:off x="827584" y="4316903"/>
              <a:ext cx="3240360" cy="1200329"/>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ar-SA" sz="2400" b="1" dirty="0" smtClean="0">
                  <a:solidFill>
                    <a:schemeClr val="dk1"/>
                  </a:solidFill>
                  <a:latin typeface="+mn-lt"/>
                  <a:cs typeface="+mn-cs"/>
                </a:rPr>
                <a:t>ننتقل</a:t>
              </a:r>
              <a:r>
                <a:rPr lang="ar-SA" sz="2400" b="1" dirty="0" smtClean="0"/>
                <a:t> لطريقة العرض </a:t>
              </a:r>
              <a:r>
                <a:rPr lang="en-US" sz="2400" b="1" dirty="0" smtClean="0"/>
                <a:t>preview</a:t>
              </a:r>
              <a:r>
                <a:rPr lang="ar-SA" sz="2400" b="1" dirty="0" smtClean="0"/>
                <a:t> ثم نضغط على الارتباط مباشرة.</a:t>
              </a:r>
              <a:endParaRPr lang="en-US" sz="2400" b="1" dirty="0"/>
            </a:p>
          </p:txBody>
        </p:sp>
        <p:grpSp>
          <p:nvGrpSpPr>
            <p:cNvPr id="10" name="مجموعة 9"/>
            <p:cNvGrpSpPr/>
            <p:nvPr/>
          </p:nvGrpSpPr>
          <p:grpSpPr>
            <a:xfrm flipH="1" flipV="1">
              <a:off x="2987824" y="5085184"/>
              <a:ext cx="720080" cy="1224136"/>
              <a:chOff x="1619672" y="5229200"/>
              <a:chExt cx="864096" cy="144016"/>
            </a:xfrm>
          </p:grpSpPr>
          <p:cxnSp>
            <p:nvCxnSpPr>
              <p:cNvPr id="11" name="رابط كسهم مستقيم 10"/>
              <p:cNvCxnSpPr/>
              <p:nvPr/>
            </p:nvCxnSpPr>
            <p:spPr>
              <a:xfrm>
                <a:off x="1619672" y="5229200"/>
                <a:ext cx="864096" cy="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2" name="رابط مستقيم 11"/>
              <p:cNvCxnSpPr/>
              <p:nvPr/>
            </p:nvCxnSpPr>
            <p:spPr>
              <a:xfrm>
                <a:off x="1619672" y="5229200"/>
                <a:ext cx="0" cy="144016"/>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dissolv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dissolv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dissolve">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dissolve">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dissolve">
                                      <p:cBhvr>
                                        <p:cTn id="32" dur="5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dissolve">
                                      <p:cBhvr>
                                        <p:cTn id="37" dur="500"/>
                                        <p:tgtEl>
                                          <p:spTgt spid="5"/>
                                        </p:tgtEl>
                                      </p:cBhvr>
                                    </p:animEffect>
                                  </p:childTnLst>
                                </p:cTn>
                              </p:par>
                            </p:childTnLst>
                          </p:cTn>
                        </p:par>
                      </p:childTnLst>
                    </p:cTn>
                  </p:par>
                  <p:par>
                    <p:cTn id="38" fill="hold">
                      <p:stCondLst>
                        <p:cond delay="indefinite"/>
                      </p:stCondLst>
                      <p:childTnLst>
                        <p:par>
                          <p:cTn id="39" fill="hold">
                            <p:stCondLst>
                              <p:cond delay="0"/>
                            </p:stCondLst>
                            <p:childTnLst>
                              <p:par>
                                <p:cTn id="40" presetID="9" presetClass="entr" presetSubtype="0" fill="hold"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dissolve">
                                      <p:cBhvr>
                                        <p:cTn id="42" dur="500"/>
                                        <p:tgtEl>
                                          <p:spTgt spid="3">
                                            <p:txEl>
                                              <p:pRg st="6" end="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9" presetClass="entr" presetSubtype="0" fill="hold" nodeType="click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dissolve">
                                      <p:cBhvr>
                                        <p:cTn id="47" dur="500"/>
                                        <p:tgtEl>
                                          <p:spTgt spid="13"/>
                                        </p:tgtEl>
                                      </p:cBhvr>
                                    </p:animEffect>
                                  </p:childTnLst>
                                </p:cTn>
                              </p:par>
                            </p:childTnLst>
                          </p:cTn>
                        </p:par>
                      </p:childTnLst>
                    </p:cTn>
                  </p:par>
                  <p:par>
                    <p:cTn id="48" fill="hold">
                      <p:stCondLst>
                        <p:cond delay="indefinite"/>
                      </p:stCondLst>
                      <p:childTnLst>
                        <p:par>
                          <p:cTn id="49" fill="hold">
                            <p:stCondLst>
                              <p:cond delay="0"/>
                            </p:stCondLst>
                            <p:childTnLst>
                              <p:par>
                                <p:cTn id="50" presetID="9" presetClass="entr" presetSubtype="0" fill="hold" nodeType="clickEffect">
                                  <p:stCondLst>
                                    <p:cond delay="0"/>
                                  </p:stCondLst>
                                  <p:childTnLst>
                                    <p:set>
                                      <p:cBhvr>
                                        <p:cTn id="51" dur="1" fill="hold">
                                          <p:stCondLst>
                                            <p:cond delay="0"/>
                                          </p:stCondLst>
                                        </p:cTn>
                                        <p:tgtEl>
                                          <p:spTgt spid="3">
                                            <p:txEl>
                                              <p:pRg st="9" end="9"/>
                                            </p:txEl>
                                          </p:spTgt>
                                        </p:tgtEl>
                                        <p:attrNameLst>
                                          <p:attrName>style.visibility</p:attrName>
                                        </p:attrNameLst>
                                      </p:cBhvr>
                                      <p:to>
                                        <p:strVal val="visible"/>
                                      </p:to>
                                    </p:set>
                                    <p:animEffect transition="in" filter="dissolve">
                                      <p:cBhvr>
                                        <p:cTn id="52"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1268760"/>
            <a:ext cx="9108504" cy="5305078"/>
          </a:xfrm>
        </p:spPr>
        <p:txBody>
          <a:bodyPr/>
          <a:lstStyle/>
          <a:p>
            <a:pPr algn="r" rtl="1"/>
            <a:r>
              <a:rPr lang="ar-SA" dirty="0" smtClean="0"/>
              <a:t>لإنشاء ارتباط للبريد الالكتروني</a:t>
            </a:r>
            <a:r>
              <a:rPr lang="en-US" dirty="0" smtClean="0"/>
              <a:t>:</a:t>
            </a:r>
            <a:endParaRPr lang="ar-SA" dirty="0" smtClean="0"/>
          </a:p>
          <a:p>
            <a:pPr marL="623887" indent="-514350" algn="r" rtl="1">
              <a:buFont typeface="+mj-lt"/>
              <a:buAutoNum type="arabicParenR"/>
            </a:pPr>
            <a:r>
              <a:rPr lang="ar-SA" dirty="0" smtClean="0"/>
              <a:t>نقوم بتظليل النص المراد استخدامه كارتباط تشعبي داخل الصفحة.</a:t>
            </a:r>
          </a:p>
          <a:p>
            <a:pPr marL="623887" indent="-514350" algn="r" rtl="1">
              <a:buFont typeface="+mj-lt"/>
              <a:buAutoNum type="arabicParenR"/>
            </a:pPr>
            <a:r>
              <a:rPr lang="ar-SA" dirty="0" smtClean="0"/>
              <a:t>نفتح قائمة </a:t>
            </a:r>
            <a:r>
              <a:rPr lang="en-US" dirty="0" smtClean="0"/>
              <a:t>insert</a:t>
            </a:r>
            <a:r>
              <a:rPr lang="ar-SA" dirty="0" smtClean="0"/>
              <a:t> (إدراج)</a:t>
            </a:r>
            <a:r>
              <a:rPr lang="en-US" dirty="0" smtClean="0"/>
              <a:t> </a:t>
            </a:r>
            <a:r>
              <a:rPr lang="ar-SA" dirty="0" smtClean="0"/>
              <a:t>        </a:t>
            </a:r>
            <a:r>
              <a:rPr lang="en-US" dirty="0" smtClean="0"/>
              <a:t>hyperlink</a:t>
            </a:r>
            <a:r>
              <a:rPr lang="ar-SA" dirty="0" smtClean="0"/>
              <a:t> (ارتباط تشعبي) أو نضغط </a:t>
            </a:r>
            <a:r>
              <a:rPr lang="en-US" dirty="0" smtClean="0"/>
              <a:t>Ctrl + k</a:t>
            </a:r>
            <a:r>
              <a:rPr lang="ar-SA" dirty="0" smtClean="0"/>
              <a:t> فيتم فتح المربع الحواري الخاص بالارتباطات التشعبية.</a:t>
            </a:r>
          </a:p>
          <a:p>
            <a:pPr marL="623887" indent="-514350" algn="r" rtl="1">
              <a:buFont typeface="+mj-lt"/>
              <a:buAutoNum type="arabicParenR"/>
            </a:pPr>
            <a:endParaRPr lang="ar-SA" dirty="0" smtClean="0"/>
          </a:p>
          <a:p>
            <a:pPr marL="623887" indent="-514350" algn="r" rtl="1">
              <a:buFont typeface="+mj-lt"/>
              <a:buAutoNum type="arabicParenR"/>
            </a:pPr>
            <a:endParaRPr lang="ar-SA" dirty="0" smtClean="0"/>
          </a:p>
          <a:p>
            <a:pPr algn="r" rtl="1"/>
            <a:endParaRPr lang="en-US" dirty="0" smtClean="0"/>
          </a:p>
        </p:txBody>
      </p:sp>
      <p:sp>
        <p:nvSpPr>
          <p:cNvPr id="4" name="عنوان 1"/>
          <p:cNvSpPr>
            <a:spLocks noGrp="1"/>
          </p:cNvSpPr>
          <p:nvPr>
            <p:ph type="title"/>
          </p:nvPr>
        </p:nvSpPr>
        <p:spPr>
          <a:xfrm>
            <a:off x="539552" y="404664"/>
            <a:ext cx="8229600" cy="792088"/>
          </a:xfrm>
        </p:spPr>
        <p:txBody>
          <a:bodyPr/>
          <a:lstStyle/>
          <a:p>
            <a:pPr algn="ctr" rtl="1"/>
            <a:r>
              <a:rPr lang="ar-SA" sz="3600" b="1" dirty="0" smtClean="0">
                <a:latin typeface="Arial Black" pitchFamily="34" charset="0"/>
              </a:rPr>
              <a:t>تابع : الارتباط التشعبي </a:t>
            </a:r>
            <a:r>
              <a:rPr lang="en-US" sz="3600" b="1" dirty="0" smtClean="0">
                <a:latin typeface="Arial Black" pitchFamily="34" charset="0"/>
              </a:rPr>
              <a:t>Hyperlink</a:t>
            </a:r>
            <a:endParaRPr lang="ar-SA" sz="3600" b="1" dirty="0">
              <a:latin typeface="Arial Black" pitchFamily="34" charset="0"/>
            </a:endParaRPr>
          </a:p>
        </p:txBody>
      </p:sp>
      <p:sp>
        <p:nvSpPr>
          <p:cNvPr id="5" name="سهم إلى اليسار 4"/>
          <p:cNvSpPr/>
          <p:nvPr/>
        </p:nvSpPr>
        <p:spPr>
          <a:xfrm>
            <a:off x="4572000" y="2348880"/>
            <a:ext cx="648072" cy="28803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123" name="Picture 3"/>
          <p:cNvPicPr>
            <a:picLocks noChangeAspect="1" noChangeArrowheads="1"/>
          </p:cNvPicPr>
          <p:nvPr/>
        </p:nvPicPr>
        <p:blipFill>
          <a:blip r:embed="rId2" cstate="print"/>
          <a:srcRect/>
          <a:stretch>
            <a:fillRect/>
          </a:stretch>
        </p:blipFill>
        <p:spPr bwMode="auto">
          <a:xfrm>
            <a:off x="1331640" y="3140968"/>
            <a:ext cx="6716985" cy="3645024"/>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dissolv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dissolv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dissolve">
                                      <p:cBhvr>
                                        <p:cTn id="22" dur="500"/>
                                        <p:tgtEl>
                                          <p:spTgt spid="3">
                                            <p:txEl>
                                              <p:pRg st="2" end="2"/>
                                            </p:txEl>
                                          </p:spTgt>
                                        </p:tgtEl>
                                      </p:cBhvr>
                                    </p:animEffect>
                                  </p:childTnLst>
                                </p:cTn>
                              </p:par>
                              <p:par>
                                <p:cTn id="23" presetID="9" presetClass="entr" presetSubtype="0" fill="hold" grpId="0" nodeType="with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dissolve">
                                      <p:cBhvr>
                                        <p:cTn id="25" dur="500"/>
                                        <p:tgtEl>
                                          <p:spTgt spid="5"/>
                                        </p:tgtEl>
                                      </p:cBhvr>
                                    </p:animEffect>
                                  </p:childTnLst>
                                </p:cTn>
                              </p:par>
                            </p:childTnLst>
                          </p:cTn>
                        </p:par>
                      </p:childTnLst>
                    </p:cTn>
                  </p:par>
                  <p:par>
                    <p:cTn id="26" fill="hold">
                      <p:stCondLst>
                        <p:cond delay="indefinite"/>
                      </p:stCondLst>
                      <p:childTnLst>
                        <p:par>
                          <p:cTn id="27" fill="hold">
                            <p:stCondLst>
                              <p:cond delay="0"/>
                            </p:stCondLst>
                            <p:childTnLst>
                              <p:par>
                                <p:cTn id="28" presetID="9" presetClass="entr" presetSubtype="0" fill="hold" nodeType="clickEffect">
                                  <p:stCondLst>
                                    <p:cond delay="0"/>
                                  </p:stCondLst>
                                  <p:childTnLst>
                                    <p:set>
                                      <p:cBhvr>
                                        <p:cTn id="29" dur="1" fill="hold">
                                          <p:stCondLst>
                                            <p:cond delay="0"/>
                                          </p:stCondLst>
                                        </p:cTn>
                                        <p:tgtEl>
                                          <p:spTgt spid="5123"/>
                                        </p:tgtEl>
                                        <p:attrNameLst>
                                          <p:attrName>style.visibility</p:attrName>
                                        </p:attrNameLst>
                                      </p:cBhvr>
                                      <p:to>
                                        <p:strVal val="visible"/>
                                      </p:to>
                                    </p:set>
                                    <p:animEffect transition="in" filter="dissolve">
                                      <p:cBhvr>
                                        <p:cTn id="30" dur="500"/>
                                        <p:tgtEl>
                                          <p:spTgt spid="5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95536" y="1196752"/>
            <a:ext cx="8229600" cy="4324350"/>
          </a:xfrm>
        </p:spPr>
        <p:txBody>
          <a:bodyPr/>
          <a:lstStyle/>
          <a:p>
            <a:pPr marL="623887" indent="-514350" algn="r" rtl="1">
              <a:buFont typeface="+mj-lt"/>
              <a:buAutoNum type="arabicParenR" startAt="3"/>
            </a:pPr>
            <a:r>
              <a:rPr lang="ar-SA" dirty="0" smtClean="0"/>
              <a:t>نختار من جزء </a:t>
            </a:r>
            <a:r>
              <a:rPr lang="en-US" dirty="0" smtClean="0"/>
              <a:t>link to </a:t>
            </a:r>
            <a:r>
              <a:rPr lang="ar-SA" dirty="0" smtClean="0"/>
              <a:t>         </a:t>
            </a:r>
            <a:r>
              <a:rPr lang="en-US" dirty="0" smtClean="0"/>
              <a:t>email address</a:t>
            </a:r>
            <a:r>
              <a:rPr lang="ar-SA" dirty="0" smtClean="0"/>
              <a:t> </a:t>
            </a:r>
          </a:p>
          <a:p>
            <a:pPr algn="r" rtl="1"/>
            <a:endParaRPr lang="en-US" dirty="0"/>
          </a:p>
        </p:txBody>
      </p:sp>
      <p:sp>
        <p:nvSpPr>
          <p:cNvPr id="4" name="سهم إلى اليسار 3"/>
          <p:cNvSpPr/>
          <p:nvPr/>
        </p:nvSpPr>
        <p:spPr>
          <a:xfrm>
            <a:off x="4283968" y="1340768"/>
            <a:ext cx="648072" cy="28803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146" name="Picture 2"/>
          <p:cNvPicPr>
            <a:picLocks noChangeAspect="1" noChangeArrowheads="1"/>
          </p:cNvPicPr>
          <p:nvPr/>
        </p:nvPicPr>
        <p:blipFill>
          <a:blip r:embed="rId2" cstate="print"/>
          <a:srcRect/>
          <a:stretch>
            <a:fillRect/>
          </a:stretch>
        </p:blipFill>
        <p:spPr bwMode="auto">
          <a:xfrm>
            <a:off x="1770625" y="1772816"/>
            <a:ext cx="7049847" cy="4553694"/>
          </a:xfrm>
          <a:prstGeom prst="rect">
            <a:avLst/>
          </a:prstGeom>
          <a:noFill/>
          <a:ln w="9525">
            <a:noFill/>
            <a:miter lim="800000"/>
            <a:headEnd/>
            <a:tailEnd/>
          </a:ln>
        </p:spPr>
      </p:pic>
      <p:sp>
        <p:nvSpPr>
          <p:cNvPr id="6" name="عنوان 1"/>
          <p:cNvSpPr>
            <a:spLocks noGrp="1"/>
          </p:cNvSpPr>
          <p:nvPr>
            <p:ph type="title"/>
          </p:nvPr>
        </p:nvSpPr>
        <p:spPr>
          <a:xfrm>
            <a:off x="539552" y="404664"/>
            <a:ext cx="8229600" cy="792088"/>
          </a:xfrm>
        </p:spPr>
        <p:txBody>
          <a:bodyPr/>
          <a:lstStyle/>
          <a:p>
            <a:pPr algn="ctr" rtl="1"/>
            <a:r>
              <a:rPr lang="ar-SA" sz="3600" b="1" dirty="0" smtClean="0">
                <a:latin typeface="Arial Black" pitchFamily="34" charset="0"/>
              </a:rPr>
              <a:t>تابع : الارتباط التشعبي </a:t>
            </a:r>
            <a:r>
              <a:rPr lang="en-US" sz="3600" b="1" dirty="0" smtClean="0">
                <a:latin typeface="Arial Black" pitchFamily="34" charset="0"/>
              </a:rPr>
              <a:t>Hyperlink</a:t>
            </a:r>
            <a:endParaRPr lang="ar-SA" sz="3600" b="1" dirty="0">
              <a:latin typeface="Arial Black" pitchFamily="34" charset="0"/>
            </a:endParaRPr>
          </a:p>
        </p:txBody>
      </p:sp>
      <p:sp>
        <p:nvSpPr>
          <p:cNvPr id="7" name="مربع نص 6"/>
          <p:cNvSpPr txBox="1"/>
          <p:nvPr/>
        </p:nvSpPr>
        <p:spPr>
          <a:xfrm>
            <a:off x="72008" y="4654877"/>
            <a:ext cx="1619672" cy="646331"/>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ar-SA" dirty="0" smtClean="0"/>
              <a:t>نختار الخيار </a:t>
            </a:r>
            <a:r>
              <a:rPr lang="en-US" dirty="0" smtClean="0"/>
              <a:t>Email address</a:t>
            </a:r>
            <a:endParaRPr lang="en-US" dirty="0"/>
          </a:p>
        </p:txBody>
      </p:sp>
      <p:grpSp>
        <p:nvGrpSpPr>
          <p:cNvPr id="8" name="مجموعة 7"/>
          <p:cNvGrpSpPr/>
          <p:nvPr/>
        </p:nvGrpSpPr>
        <p:grpSpPr>
          <a:xfrm flipV="1">
            <a:off x="1115616" y="5301208"/>
            <a:ext cx="864096" cy="504056"/>
            <a:chOff x="1619672" y="5229200"/>
            <a:chExt cx="864096" cy="144016"/>
          </a:xfrm>
        </p:grpSpPr>
        <p:cxnSp>
          <p:nvCxnSpPr>
            <p:cNvPr id="9" name="رابط كسهم مستقيم 8"/>
            <p:cNvCxnSpPr/>
            <p:nvPr/>
          </p:nvCxnSpPr>
          <p:spPr>
            <a:xfrm>
              <a:off x="1619672" y="5229200"/>
              <a:ext cx="864096" cy="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0" name="رابط مستقيم 9"/>
            <p:cNvCxnSpPr/>
            <p:nvPr/>
          </p:nvCxnSpPr>
          <p:spPr>
            <a:xfrm>
              <a:off x="1619672" y="5229200"/>
              <a:ext cx="0" cy="144016"/>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11" name="مربع نص 10"/>
          <p:cNvSpPr txBox="1"/>
          <p:nvPr/>
        </p:nvSpPr>
        <p:spPr>
          <a:xfrm>
            <a:off x="5076056" y="1844824"/>
            <a:ext cx="2520280" cy="1477328"/>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ar-SA" dirty="0" smtClean="0"/>
              <a:t>في خانة </a:t>
            </a:r>
            <a:r>
              <a:rPr lang="en-US" dirty="0" smtClean="0"/>
              <a:t>E-mail address </a:t>
            </a:r>
            <a:r>
              <a:rPr lang="ar-SA" dirty="0" smtClean="0"/>
              <a:t> ندخل عنوان البريد الالكتروني الذي نريد إرسال رسالة البريد الالكتروني إليه عند الضغط على الارتباط</a:t>
            </a:r>
            <a:endParaRPr lang="en-US" dirty="0"/>
          </a:p>
        </p:txBody>
      </p:sp>
      <p:sp>
        <p:nvSpPr>
          <p:cNvPr id="12" name="مربع نص 11"/>
          <p:cNvSpPr txBox="1"/>
          <p:nvPr/>
        </p:nvSpPr>
        <p:spPr>
          <a:xfrm>
            <a:off x="5076056" y="3429000"/>
            <a:ext cx="2520280" cy="646331"/>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ar-SA" dirty="0" smtClean="0"/>
              <a:t>في خانة </a:t>
            </a:r>
            <a:r>
              <a:rPr lang="en-US" dirty="0" smtClean="0"/>
              <a:t>subject</a:t>
            </a:r>
            <a:r>
              <a:rPr lang="ar-SA" dirty="0" smtClean="0"/>
              <a:t> </a:t>
            </a:r>
          </a:p>
          <a:p>
            <a:r>
              <a:rPr lang="ar-SA" dirty="0" smtClean="0"/>
              <a:t>ندخل موضوع هذه الرسالة</a:t>
            </a:r>
            <a:endParaRPr lang="en-US" dirty="0"/>
          </a:p>
        </p:txBody>
      </p:sp>
      <p:cxnSp>
        <p:nvCxnSpPr>
          <p:cNvPr id="13" name="رابط كسهم مستقيم 12"/>
          <p:cNvCxnSpPr/>
          <p:nvPr/>
        </p:nvCxnSpPr>
        <p:spPr>
          <a:xfrm flipH="1">
            <a:off x="4427984" y="3060576"/>
            <a:ext cx="648072" cy="8384"/>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5" name="رابط كسهم مستقيم 14"/>
          <p:cNvCxnSpPr/>
          <p:nvPr/>
        </p:nvCxnSpPr>
        <p:spPr>
          <a:xfrm flipH="1">
            <a:off x="4427984" y="3636640"/>
            <a:ext cx="648072" cy="8384"/>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6" name="مربع نص 15"/>
          <p:cNvSpPr txBox="1"/>
          <p:nvPr/>
        </p:nvSpPr>
        <p:spPr>
          <a:xfrm>
            <a:off x="4572000" y="5590981"/>
            <a:ext cx="1800200" cy="646331"/>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ar-SA" dirty="0" smtClean="0"/>
              <a:t>ثم نضغط على </a:t>
            </a:r>
            <a:r>
              <a:rPr lang="en-US" dirty="0" smtClean="0"/>
              <a:t>ok </a:t>
            </a:r>
            <a:r>
              <a:rPr lang="ar-SA" dirty="0" smtClean="0"/>
              <a:t>لإنشاء الارتباط</a:t>
            </a:r>
            <a:endParaRPr lang="en-US" dirty="0"/>
          </a:p>
        </p:txBody>
      </p:sp>
      <p:cxnSp>
        <p:nvCxnSpPr>
          <p:cNvPr id="17" name="رابط كسهم مستقيم 16"/>
          <p:cNvCxnSpPr/>
          <p:nvPr/>
        </p:nvCxnSpPr>
        <p:spPr>
          <a:xfrm>
            <a:off x="6372200" y="5949280"/>
            <a:ext cx="495672" cy="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dissolve">
                                      <p:cBhvr>
                                        <p:cTn id="12" dur="500"/>
                                        <p:tgtEl>
                                          <p:spTgt spid="3">
                                            <p:txEl>
                                              <p:pRg st="0" end="0"/>
                                            </p:txEl>
                                          </p:spTgt>
                                        </p:tgtEl>
                                      </p:cBhvr>
                                    </p:animEffect>
                                  </p:childTnLst>
                                </p:cTn>
                              </p:par>
                              <p:par>
                                <p:cTn id="13" presetID="9" presetClass="entr" presetSubtype="0"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dissolve">
                                      <p:cBhvr>
                                        <p:cTn id="15" dur="500"/>
                                        <p:tgtEl>
                                          <p:spTgt spid="4"/>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presetSubtype="0" fill="hold" nodeType="clickEffect">
                                  <p:stCondLst>
                                    <p:cond delay="0"/>
                                  </p:stCondLst>
                                  <p:childTnLst>
                                    <p:set>
                                      <p:cBhvr>
                                        <p:cTn id="19" dur="1" fill="hold">
                                          <p:stCondLst>
                                            <p:cond delay="0"/>
                                          </p:stCondLst>
                                        </p:cTn>
                                        <p:tgtEl>
                                          <p:spTgt spid="6146"/>
                                        </p:tgtEl>
                                        <p:attrNameLst>
                                          <p:attrName>style.visibility</p:attrName>
                                        </p:attrNameLst>
                                      </p:cBhvr>
                                      <p:to>
                                        <p:strVal val="visible"/>
                                      </p:to>
                                    </p:set>
                                    <p:animEffect transition="in" filter="dissolve">
                                      <p:cBhvr>
                                        <p:cTn id="20" dur="500"/>
                                        <p:tgtEl>
                                          <p:spTgt spid="6146"/>
                                        </p:tgtEl>
                                      </p:cBhvr>
                                    </p:animEffect>
                                  </p:childTnLst>
                                </p:cTn>
                              </p:par>
                            </p:childTnLst>
                          </p:cTn>
                        </p:par>
                      </p:childTnLst>
                    </p:cTn>
                  </p:par>
                  <p:par>
                    <p:cTn id="21" fill="hold">
                      <p:stCondLst>
                        <p:cond delay="indefinite"/>
                      </p:stCondLst>
                      <p:childTnLst>
                        <p:par>
                          <p:cTn id="22" fill="hold">
                            <p:stCondLst>
                              <p:cond delay="0"/>
                            </p:stCondLst>
                            <p:childTnLst>
                              <p:par>
                                <p:cTn id="23" presetID="9" presetClass="entr" presetSubtype="0" fill="hold" nodeType="click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dissolve">
                                      <p:cBhvr>
                                        <p:cTn id="25" dur="500"/>
                                        <p:tgtEl>
                                          <p:spTgt spid="8"/>
                                        </p:tgtEl>
                                      </p:cBhvr>
                                    </p:animEffect>
                                  </p:childTnLst>
                                </p:cTn>
                              </p:par>
                              <p:par>
                                <p:cTn id="26" presetID="9" presetClass="entr" presetSubtype="0" fill="hold" grpId="0" nodeType="with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dissolve">
                                      <p:cBhvr>
                                        <p:cTn id="28" dur="500"/>
                                        <p:tgtEl>
                                          <p:spTgt spid="7"/>
                                        </p:tgtEl>
                                      </p:cBhvr>
                                    </p:animEffect>
                                  </p:childTnLst>
                                </p:cTn>
                              </p:par>
                            </p:childTnLst>
                          </p:cTn>
                        </p:par>
                      </p:childTnLst>
                    </p:cTn>
                  </p:par>
                  <p:par>
                    <p:cTn id="29" fill="hold">
                      <p:stCondLst>
                        <p:cond delay="indefinite"/>
                      </p:stCondLst>
                      <p:childTnLst>
                        <p:par>
                          <p:cTn id="30" fill="hold">
                            <p:stCondLst>
                              <p:cond delay="0"/>
                            </p:stCondLst>
                            <p:childTnLst>
                              <p:par>
                                <p:cTn id="31" presetID="9" presetClass="entr" presetSubtype="0" fill="hold" nodeType="click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dissolve">
                                      <p:cBhvr>
                                        <p:cTn id="33" dur="500"/>
                                        <p:tgtEl>
                                          <p:spTgt spid="13"/>
                                        </p:tgtEl>
                                      </p:cBhvr>
                                    </p:animEffect>
                                  </p:childTnLst>
                                </p:cTn>
                              </p:par>
                              <p:par>
                                <p:cTn id="34" presetID="9" presetClass="entr" presetSubtype="0" fill="hold" grpId="0" nodeType="with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dissolve">
                                      <p:cBhvr>
                                        <p:cTn id="36" dur="500"/>
                                        <p:tgtEl>
                                          <p:spTgt spid="11"/>
                                        </p:tgtEl>
                                      </p:cBhvr>
                                    </p:animEffect>
                                  </p:childTnLst>
                                </p:cTn>
                              </p:par>
                            </p:childTnLst>
                          </p:cTn>
                        </p:par>
                      </p:childTnLst>
                    </p:cTn>
                  </p:par>
                  <p:par>
                    <p:cTn id="37" fill="hold">
                      <p:stCondLst>
                        <p:cond delay="indefinite"/>
                      </p:stCondLst>
                      <p:childTnLst>
                        <p:par>
                          <p:cTn id="38" fill="hold">
                            <p:stCondLst>
                              <p:cond delay="0"/>
                            </p:stCondLst>
                            <p:childTnLst>
                              <p:par>
                                <p:cTn id="39" presetID="9" presetClass="entr" presetSubtype="0" fill="hold" nodeType="clickEffect">
                                  <p:stCondLst>
                                    <p:cond delay="0"/>
                                  </p:stCondLst>
                                  <p:childTnLst>
                                    <p:set>
                                      <p:cBhvr>
                                        <p:cTn id="40" dur="1" fill="hold">
                                          <p:stCondLst>
                                            <p:cond delay="0"/>
                                          </p:stCondLst>
                                        </p:cTn>
                                        <p:tgtEl>
                                          <p:spTgt spid="15"/>
                                        </p:tgtEl>
                                        <p:attrNameLst>
                                          <p:attrName>style.visibility</p:attrName>
                                        </p:attrNameLst>
                                      </p:cBhvr>
                                      <p:to>
                                        <p:strVal val="visible"/>
                                      </p:to>
                                    </p:set>
                                    <p:animEffect transition="in" filter="dissolve">
                                      <p:cBhvr>
                                        <p:cTn id="41" dur="500"/>
                                        <p:tgtEl>
                                          <p:spTgt spid="15"/>
                                        </p:tgtEl>
                                      </p:cBhvr>
                                    </p:animEffect>
                                  </p:childTnLst>
                                </p:cTn>
                              </p:par>
                              <p:par>
                                <p:cTn id="42" presetID="9" presetClass="entr" presetSubtype="0" fill="hold" grpId="0" nodeType="with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dissolve">
                                      <p:cBhvr>
                                        <p:cTn id="44" dur="500"/>
                                        <p:tgtEl>
                                          <p:spTgt spid="12"/>
                                        </p:tgtEl>
                                      </p:cBhvr>
                                    </p:animEffect>
                                  </p:childTnLst>
                                </p:cTn>
                              </p:par>
                            </p:childTnLst>
                          </p:cTn>
                        </p:par>
                      </p:childTnLst>
                    </p:cTn>
                  </p:par>
                  <p:par>
                    <p:cTn id="45" fill="hold">
                      <p:stCondLst>
                        <p:cond delay="indefinite"/>
                      </p:stCondLst>
                      <p:childTnLst>
                        <p:par>
                          <p:cTn id="46" fill="hold">
                            <p:stCondLst>
                              <p:cond delay="0"/>
                            </p:stCondLst>
                            <p:childTnLst>
                              <p:par>
                                <p:cTn id="47" presetID="9" presetClass="entr" presetSubtype="0" fill="hold" grpId="0" nodeType="clickEffect">
                                  <p:stCondLst>
                                    <p:cond delay="0"/>
                                  </p:stCondLst>
                                  <p:childTnLst>
                                    <p:set>
                                      <p:cBhvr>
                                        <p:cTn id="48" dur="1" fill="hold">
                                          <p:stCondLst>
                                            <p:cond delay="0"/>
                                          </p:stCondLst>
                                        </p:cTn>
                                        <p:tgtEl>
                                          <p:spTgt spid="16"/>
                                        </p:tgtEl>
                                        <p:attrNameLst>
                                          <p:attrName>style.visibility</p:attrName>
                                        </p:attrNameLst>
                                      </p:cBhvr>
                                      <p:to>
                                        <p:strVal val="visible"/>
                                      </p:to>
                                    </p:set>
                                    <p:animEffect transition="in" filter="dissolve">
                                      <p:cBhvr>
                                        <p:cTn id="49" dur="500"/>
                                        <p:tgtEl>
                                          <p:spTgt spid="16"/>
                                        </p:tgtEl>
                                      </p:cBhvr>
                                    </p:animEffect>
                                  </p:childTnLst>
                                </p:cTn>
                              </p:par>
                              <p:par>
                                <p:cTn id="50" presetID="9" presetClass="entr" presetSubtype="0" fill="hold" nodeType="withEffect">
                                  <p:stCondLst>
                                    <p:cond delay="0"/>
                                  </p:stCondLst>
                                  <p:childTnLst>
                                    <p:set>
                                      <p:cBhvr>
                                        <p:cTn id="51" dur="1" fill="hold">
                                          <p:stCondLst>
                                            <p:cond delay="0"/>
                                          </p:stCondLst>
                                        </p:cTn>
                                        <p:tgtEl>
                                          <p:spTgt spid="17"/>
                                        </p:tgtEl>
                                        <p:attrNameLst>
                                          <p:attrName>style.visibility</p:attrName>
                                        </p:attrNameLst>
                                      </p:cBhvr>
                                      <p:to>
                                        <p:strVal val="visible"/>
                                      </p:to>
                                    </p:set>
                                    <p:animEffect transition="in" filter="dissolve">
                                      <p:cBhvr>
                                        <p:cTn id="52"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p:bldP spid="7" grpId="0" animBg="1"/>
      <p:bldP spid="11" grpId="0" animBg="1"/>
      <p:bldP spid="12" grpId="0" animBg="1"/>
      <p:bldP spid="1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77688" y="1412776"/>
            <a:ext cx="8686800" cy="5161062"/>
          </a:xfrm>
        </p:spPr>
        <p:txBody>
          <a:bodyPr/>
          <a:lstStyle/>
          <a:p>
            <a:pPr algn="r" rtl="1"/>
            <a:r>
              <a:rPr lang="ar-SA" dirty="0" smtClean="0"/>
              <a:t>لتجربة هذا الارتباط ننتقل إلى طريقة </a:t>
            </a:r>
            <a:r>
              <a:rPr lang="en-US" dirty="0" smtClean="0"/>
              <a:t>preview</a:t>
            </a:r>
            <a:r>
              <a:rPr lang="ar-SA" dirty="0" smtClean="0"/>
              <a:t> ثم نضغط على الارتباط فتظهر النافذة التالية:</a:t>
            </a:r>
          </a:p>
          <a:p>
            <a:pPr algn="r" rtl="1">
              <a:buNone/>
            </a:pPr>
            <a:endParaRPr lang="ar-SA" sz="1600" dirty="0" smtClean="0"/>
          </a:p>
          <a:p>
            <a:pPr algn="r" rtl="1"/>
            <a:r>
              <a:rPr lang="ar-SA" dirty="0" smtClean="0"/>
              <a:t>تظهر رسالة بريد الكتروني جديدة:</a:t>
            </a:r>
          </a:p>
          <a:p>
            <a:pPr algn="r" rtl="1">
              <a:buNone/>
            </a:pPr>
            <a:r>
              <a:rPr lang="ar-SA" dirty="0" smtClean="0"/>
              <a:t>- يظهر بها عنوان البريد الالكتروني </a:t>
            </a:r>
          </a:p>
          <a:p>
            <a:pPr algn="r" rtl="1">
              <a:buNone/>
            </a:pPr>
            <a:r>
              <a:rPr lang="ar-SA" dirty="0" smtClean="0"/>
              <a:t>  الذي قمنا بتحديده.</a:t>
            </a:r>
          </a:p>
          <a:p>
            <a:pPr algn="r" rtl="1">
              <a:buNone/>
            </a:pPr>
            <a:r>
              <a:rPr lang="ar-SA" dirty="0" smtClean="0"/>
              <a:t>- كما يظهر عنوان الرسالة في الخانة </a:t>
            </a:r>
            <a:endParaRPr lang="en-US" dirty="0" smtClean="0"/>
          </a:p>
          <a:p>
            <a:pPr algn="r" rtl="1">
              <a:buNone/>
            </a:pPr>
            <a:r>
              <a:rPr lang="en-US" dirty="0" smtClean="0"/>
              <a:t>Subject</a:t>
            </a:r>
            <a:r>
              <a:rPr lang="ar-SA" dirty="0" smtClean="0"/>
              <a:t>.</a:t>
            </a:r>
          </a:p>
          <a:p>
            <a:pPr algn="r" rtl="1"/>
            <a:endParaRPr lang="en-US" dirty="0"/>
          </a:p>
        </p:txBody>
      </p:sp>
      <p:sp>
        <p:nvSpPr>
          <p:cNvPr id="4" name="عنوان 1"/>
          <p:cNvSpPr>
            <a:spLocks noGrp="1"/>
          </p:cNvSpPr>
          <p:nvPr>
            <p:ph type="title"/>
          </p:nvPr>
        </p:nvSpPr>
        <p:spPr>
          <a:xfrm>
            <a:off x="539552" y="404664"/>
            <a:ext cx="8229600" cy="792088"/>
          </a:xfrm>
        </p:spPr>
        <p:txBody>
          <a:bodyPr/>
          <a:lstStyle/>
          <a:p>
            <a:pPr algn="ctr" rtl="1"/>
            <a:r>
              <a:rPr lang="ar-SA" sz="3600" b="1" dirty="0" smtClean="0">
                <a:latin typeface="Arial Black" pitchFamily="34" charset="0"/>
              </a:rPr>
              <a:t>تابع : الارتباط التشعبي </a:t>
            </a:r>
            <a:r>
              <a:rPr lang="en-US" sz="3600" b="1" dirty="0" smtClean="0">
                <a:latin typeface="Arial Black" pitchFamily="34" charset="0"/>
              </a:rPr>
              <a:t>Hyperlink</a:t>
            </a:r>
            <a:endParaRPr lang="ar-SA" sz="3600" b="1" dirty="0">
              <a:latin typeface="Arial Black" pitchFamily="34" charset="0"/>
            </a:endParaRPr>
          </a:p>
        </p:txBody>
      </p:sp>
      <p:pic>
        <p:nvPicPr>
          <p:cNvPr id="7172" name="Picture 4"/>
          <p:cNvPicPr>
            <a:picLocks noChangeAspect="1" noChangeArrowheads="1"/>
          </p:cNvPicPr>
          <p:nvPr/>
        </p:nvPicPr>
        <p:blipFill>
          <a:blip r:embed="rId2" cstate="print"/>
          <a:srcRect/>
          <a:stretch>
            <a:fillRect/>
          </a:stretch>
        </p:blipFill>
        <p:spPr bwMode="auto">
          <a:xfrm>
            <a:off x="251520" y="2016224"/>
            <a:ext cx="4176464" cy="4797152"/>
          </a:xfrm>
          <a:prstGeom prst="rect">
            <a:avLst/>
          </a:prstGeom>
          <a:noFill/>
          <a:ln w="9525">
            <a:noFill/>
            <a:miter lim="800000"/>
            <a:headEnd/>
            <a:tailEnd/>
          </a:ln>
        </p:spPr>
      </p:pic>
      <p:cxnSp>
        <p:nvCxnSpPr>
          <p:cNvPr id="8" name="رابط كسهم مستقيم 7"/>
          <p:cNvCxnSpPr/>
          <p:nvPr/>
        </p:nvCxnSpPr>
        <p:spPr>
          <a:xfrm flipH="1">
            <a:off x="3635896" y="3789040"/>
            <a:ext cx="2880320" cy="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nvGrpSpPr>
          <p:cNvPr id="12" name="مجموعة 11"/>
          <p:cNvGrpSpPr/>
          <p:nvPr/>
        </p:nvGrpSpPr>
        <p:grpSpPr>
          <a:xfrm rot="16200000">
            <a:off x="5148064" y="2564905"/>
            <a:ext cx="360040" cy="4104456"/>
            <a:chOff x="1619672" y="5229200"/>
            <a:chExt cx="864096" cy="144016"/>
          </a:xfrm>
        </p:grpSpPr>
        <p:cxnSp>
          <p:nvCxnSpPr>
            <p:cNvPr id="13" name="رابط كسهم مستقيم 12"/>
            <p:cNvCxnSpPr/>
            <p:nvPr/>
          </p:nvCxnSpPr>
          <p:spPr>
            <a:xfrm>
              <a:off x="1619672" y="5229200"/>
              <a:ext cx="864096" cy="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4" name="رابط مستقيم 13"/>
            <p:cNvCxnSpPr/>
            <p:nvPr/>
          </p:nvCxnSpPr>
          <p:spPr>
            <a:xfrm>
              <a:off x="1619672" y="5229200"/>
              <a:ext cx="0" cy="144016"/>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dissolv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dissolv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7172"/>
                                        </p:tgtEl>
                                        <p:attrNameLst>
                                          <p:attrName>style.visibility</p:attrName>
                                        </p:attrNameLst>
                                      </p:cBhvr>
                                      <p:to>
                                        <p:strVal val="visible"/>
                                      </p:to>
                                    </p:set>
                                    <p:animEffect transition="in" filter="dissolve">
                                      <p:cBhvr>
                                        <p:cTn id="22" dur="500"/>
                                        <p:tgtEl>
                                          <p:spTgt spid="7172"/>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dissolve">
                                      <p:cBhvr>
                                        <p:cTn id="27" dur="500"/>
                                        <p:tgtEl>
                                          <p:spTgt spid="3">
                                            <p:txEl>
                                              <p:pRg st="3" end="3"/>
                                            </p:txEl>
                                          </p:spTgt>
                                        </p:tgtEl>
                                      </p:cBhvr>
                                    </p:animEffect>
                                  </p:childTnLst>
                                </p:cTn>
                              </p:par>
                              <p:par>
                                <p:cTn id="28" presetID="9" presetClass="entr" presetSubtype="0" fill="hold" nodeType="withEffect">
                                  <p:stCondLst>
                                    <p:cond delay="0"/>
                                  </p:stCondLst>
                                  <p:childTnLst>
                                    <p:set>
                                      <p:cBhvr>
                                        <p:cTn id="29" dur="1" fill="hold">
                                          <p:stCondLst>
                                            <p:cond delay="0"/>
                                          </p:stCondLst>
                                        </p:cTn>
                                        <p:tgtEl>
                                          <p:spTgt spid="3">
                                            <p:txEl>
                                              <p:pRg st="4" end="4"/>
                                            </p:txEl>
                                          </p:spTgt>
                                        </p:tgtEl>
                                        <p:attrNameLst>
                                          <p:attrName>style.visibility</p:attrName>
                                        </p:attrNameLst>
                                      </p:cBhvr>
                                      <p:to>
                                        <p:strVal val="visible"/>
                                      </p:to>
                                    </p:set>
                                    <p:animEffect transition="in" filter="dissolve">
                                      <p:cBhvr>
                                        <p:cTn id="30" dur="500"/>
                                        <p:tgtEl>
                                          <p:spTgt spid="3">
                                            <p:txEl>
                                              <p:pRg st="4" end="4"/>
                                            </p:txEl>
                                          </p:spTgt>
                                        </p:tgtEl>
                                      </p:cBhvr>
                                    </p:animEffect>
                                  </p:childTnLst>
                                </p:cTn>
                              </p:par>
                              <p:par>
                                <p:cTn id="31" presetID="9" presetClass="entr" presetSubtype="0" fill="hold" nodeType="with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dissolve">
                                      <p:cBhvr>
                                        <p:cTn id="33" dur="500"/>
                                        <p:tgtEl>
                                          <p:spTgt spid="8"/>
                                        </p:tgtEl>
                                      </p:cBhvr>
                                    </p:animEffect>
                                  </p:childTnLst>
                                </p:cTn>
                              </p:par>
                            </p:childTnLst>
                          </p:cTn>
                        </p:par>
                      </p:childTnLst>
                    </p:cTn>
                  </p:par>
                  <p:par>
                    <p:cTn id="34" fill="hold">
                      <p:stCondLst>
                        <p:cond delay="indefinite"/>
                      </p:stCondLst>
                      <p:childTnLst>
                        <p:par>
                          <p:cTn id="35" fill="hold">
                            <p:stCondLst>
                              <p:cond delay="0"/>
                            </p:stCondLst>
                            <p:childTnLst>
                              <p:par>
                                <p:cTn id="36" presetID="9" presetClass="entr" presetSubtype="0" fill="hold" nodeType="clickEffect">
                                  <p:stCondLst>
                                    <p:cond delay="0"/>
                                  </p:stCondLst>
                                  <p:childTnLst>
                                    <p:set>
                                      <p:cBhvr>
                                        <p:cTn id="37" dur="1" fill="hold">
                                          <p:stCondLst>
                                            <p:cond delay="0"/>
                                          </p:stCondLst>
                                        </p:cTn>
                                        <p:tgtEl>
                                          <p:spTgt spid="3">
                                            <p:txEl>
                                              <p:pRg st="5" end="5"/>
                                            </p:txEl>
                                          </p:spTgt>
                                        </p:tgtEl>
                                        <p:attrNameLst>
                                          <p:attrName>style.visibility</p:attrName>
                                        </p:attrNameLst>
                                      </p:cBhvr>
                                      <p:to>
                                        <p:strVal val="visible"/>
                                      </p:to>
                                    </p:set>
                                    <p:animEffect transition="in" filter="dissolve">
                                      <p:cBhvr>
                                        <p:cTn id="38" dur="500"/>
                                        <p:tgtEl>
                                          <p:spTgt spid="3">
                                            <p:txEl>
                                              <p:pRg st="5" end="5"/>
                                            </p:txEl>
                                          </p:spTgt>
                                        </p:tgtEl>
                                      </p:cBhvr>
                                    </p:animEffect>
                                  </p:childTnLst>
                                </p:cTn>
                              </p:par>
                              <p:par>
                                <p:cTn id="39" presetID="9" presetClass="entr" presetSubtype="0" fill="hold" nodeType="withEffect">
                                  <p:stCondLst>
                                    <p:cond delay="0"/>
                                  </p:stCondLst>
                                  <p:childTnLst>
                                    <p:set>
                                      <p:cBhvr>
                                        <p:cTn id="40" dur="1" fill="hold">
                                          <p:stCondLst>
                                            <p:cond delay="0"/>
                                          </p:stCondLst>
                                        </p:cTn>
                                        <p:tgtEl>
                                          <p:spTgt spid="3">
                                            <p:txEl>
                                              <p:pRg st="6" end="6"/>
                                            </p:txEl>
                                          </p:spTgt>
                                        </p:tgtEl>
                                        <p:attrNameLst>
                                          <p:attrName>style.visibility</p:attrName>
                                        </p:attrNameLst>
                                      </p:cBhvr>
                                      <p:to>
                                        <p:strVal val="visible"/>
                                      </p:to>
                                    </p:set>
                                    <p:animEffect transition="in" filter="dissolve">
                                      <p:cBhvr>
                                        <p:cTn id="41" dur="500"/>
                                        <p:tgtEl>
                                          <p:spTgt spid="3">
                                            <p:txEl>
                                              <p:pRg st="6" end="6"/>
                                            </p:txEl>
                                          </p:spTgt>
                                        </p:tgtEl>
                                      </p:cBhvr>
                                    </p:animEffect>
                                  </p:childTnLst>
                                </p:cTn>
                              </p:par>
                              <p:par>
                                <p:cTn id="42" presetID="9" presetClass="entr" presetSubtype="0" fill="hold" nodeType="with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dissolve">
                                      <p:cBhvr>
                                        <p:cTn id="44"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حضري">
  <a:themeElements>
    <a:clrScheme name="حضري">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حضري">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حضري">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5230</TotalTime>
  <Words>3505</Words>
  <Application>Microsoft Office PowerPoint</Application>
  <PresentationFormat>On-screen Show (4:3)</PresentationFormat>
  <Paragraphs>367</Paragraphs>
  <Slides>55</Slides>
  <Notes>3</Notes>
  <HiddenSlides>0</HiddenSlides>
  <MMClips>0</MMClips>
  <ScaleCrop>false</ScaleCrop>
  <HeadingPairs>
    <vt:vector size="4" baseType="variant">
      <vt:variant>
        <vt:lpstr>Theme</vt:lpstr>
      </vt:variant>
      <vt:variant>
        <vt:i4>1</vt:i4>
      </vt:variant>
      <vt:variant>
        <vt:lpstr>Slide Titles</vt:lpstr>
      </vt:variant>
      <vt:variant>
        <vt:i4>55</vt:i4>
      </vt:variant>
    </vt:vector>
  </HeadingPairs>
  <TitlesOfParts>
    <vt:vector size="56" baseType="lpstr">
      <vt:lpstr>حضري</vt:lpstr>
      <vt:lpstr>الانترنت والاتصالات   Internet &amp; communications </vt:lpstr>
      <vt:lpstr>Slide 2</vt:lpstr>
      <vt:lpstr>إنشاء ارتباط تشعبي (Hyperlink) إلى الصفحة :</vt:lpstr>
      <vt:lpstr>تابع : الارتباط التشعبي Hyperlink</vt:lpstr>
      <vt:lpstr>تابع : الارتباط التشعبي Hyperlink</vt:lpstr>
      <vt:lpstr>تابع : الارتباط التشعبي Hyperlink</vt:lpstr>
      <vt:lpstr>تابع : الارتباط التشعبي Hyperlink</vt:lpstr>
      <vt:lpstr>تابع : الارتباط التشعبي Hyperlink</vt:lpstr>
      <vt:lpstr>تابع : الارتباط التشعبي Hyperlink</vt:lpstr>
      <vt:lpstr>إنشاء روابط القفز (الإشارات المرجعية) Bookmarks</vt:lpstr>
      <vt:lpstr>Slide 11</vt:lpstr>
      <vt:lpstr>Slide 12</vt:lpstr>
      <vt:lpstr>Slide 13</vt:lpstr>
      <vt:lpstr>إنشاء الإشارات المرجعية Bookmarks للانتقال إلى أعلى وأسفل الصفحة: </vt:lpstr>
      <vt:lpstr>تابع إنشاء الإشارات المرجعية Bookmarks للانتقال إلى أعلى وأسفل الصفحة: </vt:lpstr>
      <vt:lpstr>النماذج Forms</vt:lpstr>
      <vt:lpstr>تابع النماذج Forms</vt:lpstr>
      <vt:lpstr>تابع النماذج Forms</vt:lpstr>
      <vt:lpstr>إنشاء النماذج Creating Forms</vt:lpstr>
      <vt:lpstr>إنشاء النماذج Creating Forms</vt:lpstr>
      <vt:lpstr>خصائص نموذج البيانات form</vt:lpstr>
      <vt:lpstr>العناصر التي يمكن إدراجها في نموذج البيانات Forms</vt:lpstr>
      <vt:lpstr>العنصر الأول : Push button</vt:lpstr>
      <vt:lpstr>تابع العنصر الأول : Push button</vt:lpstr>
      <vt:lpstr>تابع العنصر الأول : Push button</vt:lpstr>
      <vt:lpstr>تابع العنصر الأول : Push button</vt:lpstr>
      <vt:lpstr>العنصر الثاني :Text box </vt:lpstr>
      <vt:lpstr>تابع العنصر الثاني :Text box </vt:lpstr>
      <vt:lpstr>تابع العنصر الثاني :Text box </vt:lpstr>
      <vt:lpstr>تابع العنصر الثاني :Text box </vt:lpstr>
      <vt:lpstr>تابع العنصر الثاني :Text box </vt:lpstr>
      <vt:lpstr>تابع العنصر الثاني :Text box </vt:lpstr>
      <vt:lpstr>تابع العنصر الثاني :Text box </vt:lpstr>
      <vt:lpstr>العنصر الثالث: Text Area</vt:lpstr>
      <vt:lpstr>Slide 35</vt:lpstr>
      <vt:lpstr>تنسيق محاذاة حقول نموذج البيانات  Aligning form components </vt:lpstr>
      <vt:lpstr>تابع تنسيق محاذاة حقول نموذج البيانات  Aligning form components </vt:lpstr>
      <vt:lpstr>تابع تنسيق محاذاة حقول نموذج البيانات  Aligning form components </vt:lpstr>
      <vt:lpstr>تابع تنسيق محاذاة حقول نموذج البيانات  Aligning form components </vt:lpstr>
      <vt:lpstr>تابع تنسيق محاذاة حقول نموذج البيانات  Aligning form components </vt:lpstr>
      <vt:lpstr>Slide 41</vt:lpstr>
      <vt:lpstr>العنصر الرابع: Drop Down Box</vt:lpstr>
      <vt:lpstr>العنصر الرابع: Drop Down Box</vt:lpstr>
      <vt:lpstr>العنصر الرابع: Drop Down Box</vt:lpstr>
      <vt:lpstr>العنصر الرابع: Drop Down Box</vt:lpstr>
      <vt:lpstr>العنصر الخامس: خانات الاختيار Option Button و  Check Boxes</vt:lpstr>
      <vt:lpstr>العنصر الخامس: خانات الاختيار Option Button و  Check Boxes</vt:lpstr>
      <vt:lpstr>Option Buttonالنوع الأول: خانات الاختيار </vt:lpstr>
      <vt:lpstr>تابع النوع الأول: خانات الاختيارOption Button </vt:lpstr>
      <vt:lpstr>تابع النوع الأول: خانات الاختيارOption Button </vt:lpstr>
      <vt:lpstr>Slide 51</vt:lpstr>
      <vt:lpstr>Slide 52</vt:lpstr>
      <vt:lpstr>Slide 53</vt:lpstr>
      <vt:lpstr>Slide 54</vt:lpstr>
      <vt:lpstr>Slide 55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الانترنت والاتصالات   Internet &amp; communications</dc:title>
  <dc:creator>user</dc:creator>
  <cp:lastModifiedBy>SMART</cp:lastModifiedBy>
  <cp:revision>947</cp:revision>
  <dcterms:created xsi:type="dcterms:W3CDTF">2011-09-25T15:34:18Z</dcterms:created>
  <dcterms:modified xsi:type="dcterms:W3CDTF">2011-12-31T07:47:28Z</dcterms:modified>
</cp:coreProperties>
</file>