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4" r:id="rId9"/>
    <p:sldId id="264" r:id="rId10"/>
    <p:sldId id="263" r:id="rId11"/>
    <p:sldId id="265" r:id="rId12"/>
    <p:sldId id="268" r:id="rId13"/>
    <p:sldId id="269" r:id="rId14"/>
    <p:sldId id="266" r:id="rId15"/>
    <p:sldId id="267" r:id="rId16"/>
    <p:sldId id="271" r:id="rId17"/>
    <p:sldId id="270" r:id="rId18"/>
    <p:sldId id="273" r:id="rId19"/>
    <p:sldId id="275" r:id="rId20"/>
    <p:sldId id="272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A50021"/>
    <a:srgbClr val="003300"/>
    <a:srgbClr val="660066"/>
    <a:srgbClr val="009900"/>
    <a:srgbClr val="000099"/>
    <a:srgbClr val="33CC33"/>
    <a:srgbClr val="FFFFCC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5F3A-997A-4AD3-B12C-05CD257EAA05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DD90-5DED-4926-99DF-1840E3594E0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Good afternoon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36512" y="5211197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07504" y="72111"/>
          <a:ext cx="8928992" cy="674126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232248"/>
                <a:gridCol w="2736304"/>
                <a:gridCol w="1728192"/>
                <a:gridCol w="2232248"/>
              </a:tblGrid>
              <a:tr h="504861">
                <a:tc rowSpan="2"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46606" marR="46606" marT="46606" marB="46606" anchor="b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3200" b="1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gender</a:t>
                      </a:r>
                      <a:endParaRPr lang="en-US" sz="2400" b="1" i="1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6606" marR="46606" marT="46606" marB="46606" anchor="b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personal pronouns</a:t>
                      </a:r>
                    </a:p>
                  </a:txBody>
                  <a:tcPr marL="46606" marR="46606" marT="46606" marB="46606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u="sng" dirty="0" smtClean="0">
                          <a:solidFill>
                            <a:srgbClr val="00B050"/>
                          </a:solidFill>
                        </a:rPr>
                        <a:t>subjective</a:t>
                      </a:r>
                      <a:endParaRPr lang="en-US" sz="2800" b="1" i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u="sng" dirty="0" smtClean="0">
                          <a:solidFill>
                            <a:srgbClr val="00B050"/>
                          </a:solidFill>
                        </a:rPr>
                        <a:t>objective</a:t>
                      </a:r>
                      <a:endParaRPr lang="en-US" sz="2800" b="1" i="1" u="sng" dirty="0">
                        <a:solidFill>
                          <a:srgbClr val="00B050"/>
                        </a:solidFill>
                      </a:endParaRPr>
                    </a:p>
                  </a:txBody>
                  <a:tcPr marL="46606" marR="46606" marT="46606" marB="46606" anchor="ctr"/>
                </a:tc>
              </a:tr>
              <a:tr h="828321">
                <a:tc rowSpan="5">
                  <a:txBody>
                    <a:bodyPr/>
                    <a:lstStyle/>
                    <a:p>
                      <a:pPr algn="ctr"/>
                      <a:r>
                        <a:rPr lang="en-US" sz="3600" b="1" i="1" dirty="0">
                          <a:solidFill>
                            <a:srgbClr val="FF0000"/>
                          </a:solidFill>
                        </a:rPr>
                        <a:t>singular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I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FF0066"/>
                          </a:solidFill>
                        </a:rPr>
                        <a:t>me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660066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he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33CC33"/>
                          </a:solidFill>
                        </a:rPr>
                        <a:t>him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she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her</a:t>
                      </a:r>
                    </a:p>
                  </a:txBody>
                  <a:tcPr marL="46606" marR="46606" marT="46606" marB="46606" anchor="ctr"/>
                </a:tc>
              </a:tr>
              <a:tr h="5048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neuter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it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A50021"/>
                          </a:solidFill>
                        </a:rPr>
                        <a:t>it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b="1" i="1" dirty="0">
                          <a:solidFill>
                            <a:srgbClr val="FF0000"/>
                          </a:solidFill>
                        </a:rPr>
                        <a:t>plural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we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B0F0"/>
                          </a:solidFill>
                        </a:rPr>
                        <a:t>us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9900"/>
                          </a:solidFill>
                        </a:rPr>
                        <a:t>male/female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rgbClr val="009900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9900"/>
                          </a:solidFill>
                        </a:rPr>
                        <a:t>you</a:t>
                      </a:r>
                    </a:p>
                  </a:txBody>
                  <a:tcPr marL="46606" marR="46606" marT="46606" marB="46606" anchor="ctr"/>
                </a:tc>
              </a:tr>
              <a:tr h="82832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99"/>
                          </a:solidFill>
                        </a:rPr>
                        <a:t>male/female/neuter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99"/>
                          </a:solidFill>
                        </a:rPr>
                        <a:t>they</a:t>
                      </a:r>
                    </a:p>
                  </a:txBody>
                  <a:tcPr marL="46606" marR="46606" marT="46606" marB="466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99"/>
                          </a:solidFill>
                        </a:rPr>
                        <a:t>Them</a:t>
                      </a:r>
                      <a:endParaRPr lang="en-US" sz="2400" b="1" dirty="0">
                        <a:solidFill>
                          <a:srgbClr val="000099"/>
                        </a:solidFill>
                      </a:endParaRPr>
                    </a:p>
                  </a:txBody>
                  <a:tcPr marL="46606" marR="46606" marT="46606" marB="4660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188640"/>
            <a:ext cx="8568952" cy="1754326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FF0000"/>
                </a:solidFill>
              </a:rPr>
              <a:t>I</a:t>
            </a:r>
            <a:r>
              <a:rPr lang="en-US" sz="5400" dirty="0" smtClean="0"/>
              <a:t> like coffee. </a:t>
            </a:r>
          </a:p>
          <a:p>
            <a:pPr algn="l" rtl="0"/>
            <a:r>
              <a:rPr lang="en-US" sz="5400" dirty="0" smtClean="0"/>
              <a:t>John helped </a:t>
            </a:r>
            <a:r>
              <a:rPr lang="en-US" sz="5400" b="1" dirty="0" smtClean="0">
                <a:solidFill>
                  <a:srgbClr val="FF0000"/>
                </a:solidFill>
              </a:rPr>
              <a:t>me</a:t>
            </a:r>
            <a:r>
              <a:rPr lang="en-US" sz="5400" dirty="0" smtClean="0"/>
              <a:t>.</a:t>
            </a:r>
            <a:endParaRPr lang="en-US" sz="5400" dirty="0"/>
          </a:p>
        </p:txBody>
      </p:sp>
      <p:sp>
        <p:nvSpPr>
          <p:cNvPr id="4" name="مستطيل 3"/>
          <p:cNvSpPr/>
          <p:nvPr/>
        </p:nvSpPr>
        <p:spPr>
          <a:xfrm>
            <a:off x="179512" y="2250738"/>
            <a:ext cx="8640960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dirty="0" smtClean="0"/>
              <a:t>Do </a:t>
            </a:r>
            <a:r>
              <a:rPr lang="en-US" sz="5400" b="1" dirty="0" smtClean="0">
                <a:solidFill>
                  <a:srgbClr val="660066"/>
                </a:solidFill>
              </a:rPr>
              <a:t>you</a:t>
            </a:r>
            <a:r>
              <a:rPr lang="en-US" sz="5400" dirty="0" smtClean="0"/>
              <a:t> like coffee? </a:t>
            </a:r>
          </a:p>
          <a:p>
            <a:pPr algn="l" rtl="0"/>
            <a:r>
              <a:rPr lang="en-US" sz="5400" dirty="0" smtClean="0"/>
              <a:t>John loves </a:t>
            </a:r>
            <a:r>
              <a:rPr lang="en-US" sz="5400" b="1" dirty="0" smtClean="0">
                <a:solidFill>
                  <a:srgbClr val="660066"/>
                </a:solidFill>
              </a:rPr>
              <a:t>you</a:t>
            </a:r>
            <a:r>
              <a:rPr lang="en-US" sz="5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2466762"/>
            <a:ext cx="864096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She</a:t>
            </a:r>
            <a:r>
              <a:rPr lang="en-US" sz="5400" dirty="0" smtClean="0"/>
              <a:t> is clever. </a:t>
            </a:r>
          </a:p>
          <a:p>
            <a:pPr algn="l" rtl="0"/>
            <a:r>
              <a:rPr lang="en-US" sz="5400" dirty="0" smtClean="0"/>
              <a:t>Does Mary know </a:t>
            </a:r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her</a:t>
            </a:r>
            <a:r>
              <a:rPr lang="en-US" sz="5400" dirty="0" smtClean="0"/>
              <a:t>?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79512" y="4482986"/>
            <a:ext cx="8640960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tint val="66000"/>
                  <a:satMod val="160000"/>
                </a:schemeClr>
              </a:gs>
              <a:gs pos="50000">
                <a:schemeClr val="accent2">
                  <a:lumMod val="75000"/>
                  <a:tint val="44500"/>
                  <a:satMod val="160000"/>
                </a:schemeClr>
              </a:gs>
              <a:gs pos="100000">
                <a:schemeClr val="accent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660066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en-US" sz="5400" dirty="0" smtClean="0"/>
              <a:t> doesn't work. </a:t>
            </a:r>
          </a:p>
          <a:p>
            <a:pPr algn="l"/>
            <a:r>
              <a:rPr lang="en-US" sz="5400" dirty="0" smtClean="0"/>
              <a:t>Can the engineer repair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en-US" sz="5400" dirty="0" smtClean="0"/>
              <a:t>?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1520" y="378530"/>
            <a:ext cx="856895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33CC33"/>
                </a:solidFill>
              </a:rPr>
              <a:t>He</a:t>
            </a:r>
            <a:r>
              <a:rPr lang="en-US" sz="5400" dirty="0" smtClean="0"/>
              <a:t> runs fast. </a:t>
            </a:r>
          </a:p>
          <a:p>
            <a:pPr algn="l" rtl="0"/>
            <a:r>
              <a:rPr lang="en-US" sz="5400" dirty="0" smtClean="0"/>
              <a:t>Did Ram beat </a:t>
            </a:r>
            <a:r>
              <a:rPr lang="en-US" sz="5400" b="1" dirty="0" smtClean="0">
                <a:solidFill>
                  <a:srgbClr val="33CC33"/>
                </a:solidFill>
              </a:rPr>
              <a:t>him</a:t>
            </a:r>
            <a:r>
              <a:rPr lang="en-US" sz="54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188640"/>
            <a:ext cx="8496944" cy="1754326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B0F0"/>
                </a:solidFill>
              </a:rPr>
              <a:t>We</a:t>
            </a:r>
            <a:r>
              <a:rPr lang="en-US" sz="5400" dirty="0" smtClean="0"/>
              <a:t> went home. </a:t>
            </a:r>
          </a:p>
          <a:p>
            <a:pPr algn="l"/>
            <a:r>
              <a:rPr lang="en-US" sz="5400" dirty="0" smtClean="0"/>
              <a:t>Anthony drove </a:t>
            </a:r>
            <a:r>
              <a:rPr lang="en-US" sz="5400" b="1" dirty="0" smtClean="0">
                <a:solidFill>
                  <a:srgbClr val="00B0F0"/>
                </a:solidFill>
              </a:rPr>
              <a:t>us</a:t>
            </a:r>
            <a:r>
              <a:rPr lang="en-US" sz="5400" dirty="0" smtClean="0"/>
              <a:t>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07504" y="2067813"/>
            <a:ext cx="8856984" cy="2585323"/>
          </a:xfrm>
          <a:prstGeom prst="rect">
            <a:avLst/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5400" dirty="0" smtClean="0"/>
              <a:t>Do </a:t>
            </a:r>
            <a:r>
              <a:rPr lang="en-US" sz="5400" b="1" dirty="0" smtClean="0">
                <a:solidFill>
                  <a:srgbClr val="009900"/>
                </a:solidFill>
              </a:rPr>
              <a:t>you</a:t>
            </a:r>
            <a:r>
              <a:rPr lang="en-US" sz="5400" dirty="0" smtClean="0"/>
              <a:t> need a table for three? </a:t>
            </a:r>
          </a:p>
          <a:p>
            <a:pPr algn="l"/>
            <a:r>
              <a:rPr lang="en-US" sz="5400" dirty="0" smtClean="0"/>
              <a:t>Did John and Mary beat </a:t>
            </a:r>
            <a:r>
              <a:rPr lang="en-US" sz="5400" b="1" dirty="0" smtClean="0">
                <a:solidFill>
                  <a:srgbClr val="009900"/>
                </a:solidFill>
              </a:rPr>
              <a:t>you</a:t>
            </a:r>
            <a:r>
              <a:rPr lang="en-US" sz="5400" dirty="0" smtClean="0"/>
              <a:t> at doubles?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07504" y="4771018"/>
            <a:ext cx="8856984" cy="1754326"/>
          </a:xfrm>
          <a:prstGeom prst="rect">
            <a:avLst/>
          </a:prstGeom>
          <a:gradFill flip="none" rotWithShape="1">
            <a:gsLst>
              <a:gs pos="0">
                <a:srgbClr val="000099">
                  <a:tint val="66000"/>
                  <a:satMod val="160000"/>
                </a:srgbClr>
              </a:gs>
              <a:gs pos="50000">
                <a:srgbClr val="000099">
                  <a:tint val="44500"/>
                  <a:satMod val="160000"/>
                </a:srgbClr>
              </a:gs>
              <a:gs pos="100000">
                <a:srgbClr val="000099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0099"/>
            </a:solidFill>
          </a:ln>
        </p:spPr>
        <p:txBody>
          <a:bodyPr wrap="square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000099"/>
                </a:solidFill>
              </a:rPr>
              <a:t>They</a:t>
            </a:r>
            <a:r>
              <a:rPr lang="en-US" sz="5400" dirty="0" smtClean="0"/>
              <a:t> played doubles. </a:t>
            </a:r>
          </a:p>
          <a:p>
            <a:pPr algn="l" rtl="0"/>
            <a:r>
              <a:rPr lang="en-US" sz="5400" dirty="0" smtClean="0"/>
              <a:t>John and Mary beat </a:t>
            </a:r>
            <a:r>
              <a:rPr lang="en-US" sz="5400" b="1" dirty="0" smtClean="0">
                <a:solidFill>
                  <a:srgbClr val="000099"/>
                </a:solidFill>
              </a:rPr>
              <a:t>them</a:t>
            </a:r>
            <a:r>
              <a:rPr lang="en-US" sz="5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872208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60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r>
              <a:rPr lang="en-US" sz="60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the present continuous:</a:t>
            </a:r>
            <a:endParaRPr lang="ar-SA" sz="60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3959138" y="2744130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1835696" y="3429000"/>
            <a:ext cx="554461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When you want to describe what is happening in the picture</a:t>
            </a:r>
            <a:endParaRPr lang="ar-SA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692696"/>
            <a:ext cx="7128792" cy="92333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5400" b="1" dirty="0" smtClean="0">
                <a:solidFill>
                  <a:srgbClr val="009900"/>
                </a:solidFill>
                <a:latin typeface="Andalus" pitchFamily="18" charset="-78"/>
                <a:cs typeface="Andalus" pitchFamily="18" charset="-78"/>
              </a:rPr>
              <a:t>be (is – are)  </a:t>
            </a:r>
            <a:r>
              <a:rPr lang="en-US" sz="5400" b="1" dirty="0" smtClean="0">
                <a:latin typeface="Andalus" pitchFamily="18" charset="-78"/>
                <a:cs typeface="Andalus" pitchFamily="18" charset="-78"/>
              </a:rPr>
              <a:t>+  verb-</a:t>
            </a:r>
            <a:r>
              <a:rPr lang="en-US" sz="5400" b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ing</a:t>
            </a:r>
            <a:endParaRPr lang="ar-SA" sz="5400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3816710" y="2672122"/>
            <a:ext cx="13681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251520" y="3645024"/>
            <a:ext cx="864096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i="1" dirty="0" smtClean="0"/>
              <a:t>Watson </a:t>
            </a:r>
            <a:r>
              <a:rPr lang="en-US" sz="4400" b="1" i="1" dirty="0" smtClean="0">
                <a:solidFill>
                  <a:srgbClr val="009900"/>
                </a:solidFill>
              </a:rPr>
              <a:t>is</a:t>
            </a:r>
            <a:r>
              <a:rPr lang="en-US" sz="4400" b="1" i="1" dirty="0" smtClean="0"/>
              <a:t> swimm</a:t>
            </a:r>
            <a:r>
              <a:rPr lang="en-US" sz="4400" b="1" i="1" dirty="0" smtClean="0">
                <a:solidFill>
                  <a:srgbClr val="FF0000"/>
                </a:solidFill>
              </a:rPr>
              <a:t>ing</a:t>
            </a:r>
            <a:r>
              <a:rPr lang="en-US" sz="4400" b="1" i="1" dirty="0" smtClean="0"/>
              <a:t> near the shark.</a:t>
            </a:r>
            <a:endParaRPr lang="ar-SA" sz="4400" b="1" i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51520" y="4819799"/>
            <a:ext cx="864096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i="1" dirty="0" smtClean="0"/>
              <a:t>The men </a:t>
            </a:r>
            <a:r>
              <a:rPr lang="en-US" sz="4400" b="1" i="1" dirty="0" smtClean="0">
                <a:solidFill>
                  <a:srgbClr val="009900"/>
                </a:solidFill>
              </a:rPr>
              <a:t>are</a:t>
            </a:r>
            <a:r>
              <a:rPr lang="en-US" sz="4400" b="1" i="1" dirty="0" smtClean="0"/>
              <a:t> try</a:t>
            </a:r>
            <a:r>
              <a:rPr lang="en-US" sz="4400" b="1" i="1" dirty="0" smtClean="0">
                <a:solidFill>
                  <a:srgbClr val="FF0000"/>
                </a:solidFill>
              </a:rPr>
              <a:t>ing</a:t>
            </a:r>
            <a:r>
              <a:rPr lang="en-US" sz="4400" b="1" i="1" dirty="0" smtClean="0"/>
              <a:t> to help Watson.</a:t>
            </a:r>
            <a:endParaRPr lang="ar-SA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Spelling rules for adding       -</a:t>
            </a:r>
            <a:r>
              <a:rPr lang="en-US" sz="5400" b="1" dirty="0" err="1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ing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to a verb: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216310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1728478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324064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107504" y="3356992"/>
            <a:ext cx="136815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Race          racing</a:t>
            </a:r>
            <a:endParaRPr lang="ar-SA" sz="3600" b="1" dirty="0">
              <a:solidFill>
                <a:srgbClr val="00B0F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691680" y="3356992"/>
            <a:ext cx="129614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Die                           dying</a:t>
            </a:r>
            <a:endParaRPr lang="en-US" sz="3600" b="1" dirty="0" smtClean="0">
              <a:solidFill>
                <a:srgbClr val="00B0F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2987824" y="3397056"/>
            <a:ext cx="17281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Run</a:t>
            </a:r>
          </a:p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running</a:t>
            </a:r>
          </a:p>
        </p:txBody>
      </p:sp>
      <p:cxnSp>
        <p:nvCxnSpPr>
          <p:cNvPr id="12" name="رابط كسهم مستقيم 11"/>
          <p:cNvCxnSpPr/>
          <p:nvPr/>
        </p:nvCxnSpPr>
        <p:spPr>
          <a:xfrm rot="5400000">
            <a:off x="705548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511126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4644008" y="3452807"/>
            <a:ext cx="208823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begin</a:t>
            </a:r>
          </a:p>
          <a:p>
            <a:pPr algn="ctr" rtl="0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beginning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6660232" y="3429000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FF0066"/>
                </a:solidFill>
              </a:rPr>
              <a:t>happen</a:t>
            </a:r>
          </a:p>
          <a:p>
            <a:pPr algn="ctr" rtl="0"/>
            <a:r>
              <a:rPr lang="en-US" sz="3600" b="1" dirty="0" smtClean="0">
                <a:solidFill>
                  <a:srgbClr val="FF0066"/>
                </a:solidFill>
              </a:rPr>
              <a:t>happening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articles: a, an, the: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rot="5400000">
            <a:off x="2016510" y="2600114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رابط كسهم مستقيم 3"/>
          <p:cNvCxnSpPr/>
          <p:nvPr/>
        </p:nvCxnSpPr>
        <p:spPr>
          <a:xfrm rot="5400000">
            <a:off x="6263394" y="2600114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مربع نص 4"/>
          <p:cNvSpPr txBox="1"/>
          <p:nvPr/>
        </p:nvSpPr>
        <p:spPr>
          <a:xfrm>
            <a:off x="107504" y="3356992"/>
            <a:ext cx="4248472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indefinite articles </a:t>
            </a:r>
          </a:p>
          <a:p>
            <a:pPr algn="ctr" rtl="0"/>
            <a:r>
              <a:rPr lang="en-US" sz="4400" b="1" dirty="0" smtClean="0">
                <a:solidFill>
                  <a:srgbClr val="FF0000"/>
                </a:solidFill>
              </a:rPr>
              <a:t>a , an</a:t>
            </a:r>
          </a:p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=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to describe general nouns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292080" y="3284984"/>
            <a:ext cx="3672408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definite article </a:t>
            </a:r>
          </a:p>
          <a:p>
            <a:pPr algn="ctr" rtl="0"/>
            <a:r>
              <a:rPr lang="en-US" sz="4400" b="1" dirty="0" smtClean="0">
                <a:solidFill>
                  <a:srgbClr val="FF0000"/>
                </a:solidFill>
              </a:rPr>
              <a:t>the</a:t>
            </a:r>
          </a:p>
          <a:p>
            <a:pPr algn="ctr" rtl="0"/>
            <a:r>
              <a:rPr lang="en-US" sz="4400" b="1" dirty="0" smtClean="0">
                <a:solidFill>
                  <a:srgbClr val="C00000"/>
                </a:solidFill>
              </a:rPr>
              <a:t>=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to describe specific nouns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79512" y="284642"/>
          <a:ext cx="8640960" cy="62407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81292"/>
                <a:gridCol w="4196588"/>
                <a:gridCol w="2463080"/>
              </a:tblGrid>
              <a:tr h="1018785">
                <a:tc>
                  <a:txBody>
                    <a:bodyPr/>
                    <a:lstStyle/>
                    <a:p>
                      <a:pPr algn="ctr" rtl="0"/>
                      <a:r>
                        <a:rPr lang="en-US" sz="3600" dirty="0" smtClean="0">
                          <a:solidFill>
                            <a:srgbClr val="003300"/>
                          </a:solidFill>
                        </a:rPr>
                        <a:t>Notes</a:t>
                      </a:r>
                      <a:endParaRPr lang="ar-SA" sz="3600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b="1" dirty="0" smtClean="0">
                          <a:solidFill>
                            <a:srgbClr val="003300"/>
                          </a:solidFill>
                        </a:rPr>
                        <a:t>Examples</a:t>
                      </a:r>
                      <a:endParaRPr lang="ar-SA" sz="36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1598122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any cars or airplane</a:t>
                      </a:r>
                      <a:endParaRPr lang="ar-SA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A: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800" dirty="0" smtClean="0"/>
                        <a:t>I can drive </a:t>
                      </a:r>
                      <a:r>
                        <a:rPr lang="en-US" sz="2800" b="1" i="1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 car</a:t>
                      </a:r>
                      <a:r>
                        <a:rPr lang="en-US" sz="2800" dirty="0" smtClean="0"/>
                        <a:t>,</a:t>
                      </a:r>
                      <a:r>
                        <a:rPr lang="en-US" sz="2800" baseline="0" dirty="0" smtClean="0"/>
                        <a:t> but I can’t fly </a:t>
                      </a:r>
                      <a:r>
                        <a:rPr lang="en-US" sz="2800" b="1" i="1" u="sng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an airplane</a:t>
                      </a:r>
                    </a:p>
                    <a:p>
                      <a:pPr algn="l" rtl="0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B: </a:t>
                      </a:r>
                      <a:r>
                        <a:rPr lang="en-US" sz="2800" baseline="0" dirty="0" smtClean="0"/>
                        <a:t>Really? I can do both.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Indefinite articles</a:t>
                      </a:r>
                      <a:r>
                        <a:rPr lang="en-US" sz="3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ar-SA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56995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i="1" dirty="0" smtClean="0">
                          <a:solidFill>
                            <a:srgbClr val="660066"/>
                          </a:solidFill>
                        </a:rPr>
                        <a:t>specific report &amp; computer</a:t>
                      </a:r>
                      <a:endParaRPr lang="ar-SA" sz="2800" b="1" i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C: </a:t>
                      </a:r>
                      <a:r>
                        <a:rPr lang="en-US" sz="2800" dirty="0" smtClean="0"/>
                        <a:t>Are you finished writing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pPr algn="l" rtl="1"/>
                      <a:r>
                        <a:rPr lang="en-US" sz="2800" b="1" i="1" u="sng" baseline="0" dirty="0" smtClean="0">
                          <a:solidFill>
                            <a:srgbClr val="660066"/>
                          </a:solidFill>
                        </a:rPr>
                        <a:t>the report </a:t>
                      </a:r>
                      <a:r>
                        <a:rPr lang="en-US" sz="2800" baseline="0" dirty="0" smtClean="0"/>
                        <a:t>yet?</a:t>
                      </a:r>
                    </a:p>
                    <a:p>
                      <a:pPr algn="l" rtl="1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D: </a:t>
                      </a:r>
                      <a:r>
                        <a:rPr lang="en-US" sz="2800" baseline="0" dirty="0" smtClean="0"/>
                        <a:t>Not yet. Do you want to use </a:t>
                      </a:r>
                      <a:r>
                        <a:rPr lang="en-US" sz="2800" b="1" i="1" u="sng" baseline="0" dirty="0" smtClean="0">
                          <a:solidFill>
                            <a:srgbClr val="660066"/>
                          </a:solidFill>
                        </a:rPr>
                        <a:t>the computer</a:t>
                      </a:r>
                      <a:r>
                        <a:rPr lang="en-US" sz="2800" baseline="0" dirty="0" smtClean="0"/>
                        <a:t>?</a:t>
                      </a:r>
                    </a:p>
                    <a:p>
                      <a:pPr algn="l" rtl="1"/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C: </a:t>
                      </a:r>
                      <a:r>
                        <a:rPr lang="en-US" sz="2800" baseline="0" dirty="0" smtClean="0"/>
                        <a:t>That’s all right. I can wait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b="1" dirty="0" smtClean="0">
                          <a:solidFill>
                            <a:srgbClr val="660066"/>
                          </a:solidFill>
                        </a:rPr>
                        <a:t>Definite articles</a:t>
                      </a:r>
                      <a:endParaRPr lang="ar-SA" sz="36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101878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i="1" u="none" dirty="0" smtClean="0">
                          <a:solidFill>
                            <a:srgbClr val="FF0000"/>
                          </a:solidFill>
                        </a:rPr>
                        <a:t>there</a:t>
                      </a:r>
                      <a:r>
                        <a:rPr lang="en-US" sz="2400" b="1" i="1" u="none" baseline="0" dirty="0" smtClean="0">
                          <a:solidFill>
                            <a:srgbClr val="FF0000"/>
                          </a:solidFill>
                        </a:rPr>
                        <a:t> is only one sun</a:t>
                      </a:r>
                      <a:endParaRPr lang="ar-SA" sz="2400" b="1" i="1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dirty="0" smtClean="0"/>
                        <a:t>Look at </a:t>
                      </a:r>
                      <a:r>
                        <a:rPr lang="en-US" sz="3200" b="1" i="1" u="sng" dirty="0" smtClean="0">
                          <a:solidFill>
                            <a:srgbClr val="FF0066"/>
                          </a:solidFill>
                        </a:rPr>
                        <a:t>the sun</a:t>
                      </a:r>
                      <a:r>
                        <a:rPr lang="en-US" sz="3200" dirty="0" smtClean="0"/>
                        <a:t>.</a:t>
                      </a:r>
                      <a:r>
                        <a:rPr lang="en-US" sz="3200" baseline="0" dirty="0" smtClean="0"/>
                        <a:t> It looks red.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ummer%20Wind%20-%20MARK%20SHAS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8784976" cy="54726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72008" y="188640"/>
            <a:ext cx="89644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u="sng" dirty="0" smtClean="0">
                <a:solidFill>
                  <a:srgbClr val="FF0066"/>
                </a:solidFill>
              </a:rPr>
              <a:t>Describe this picture in three sentences ::</a:t>
            </a:r>
            <a:endParaRPr lang="ar-SA" sz="4000" b="1" u="sng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U: 2 Part: 2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pring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74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051720" y="2348880"/>
            <a:ext cx="532859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Good bye</a:t>
            </a:r>
            <a:endParaRPr lang="ar-S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36512" y="5211197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179512" y="116632"/>
            <a:ext cx="8640960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1) Using adjectives to write about details: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115082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403114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6767450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251520" y="3671153"/>
            <a:ext cx="28803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An adjective= is a word that describes a noun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275856" y="3671153"/>
            <a:ext cx="266429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Example: hungry – tall dangerous</a:t>
            </a:r>
          </a:p>
          <a:p>
            <a:pPr algn="ctr" rtl="0"/>
            <a:r>
              <a:rPr lang="en-US" sz="3600" b="1" dirty="0" smtClean="0">
                <a:solidFill>
                  <a:srgbClr val="002060"/>
                </a:solidFill>
              </a:rPr>
              <a:t>Pink - thin</a:t>
            </a:r>
            <a:endParaRPr lang="ar-SA" sz="3600" b="1" dirty="0">
              <a:solidFill>
                <a:srgbClr val="00206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156176" y="3719934"/>
            <a:ext cx="26642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>
                <a:solidFill>
                  <a:srgbClr val="00B050"/>
                </a:solidFill>
              </a:rPr>
              <a:t>m</a:t>
            </a:r>
            <a:r>
              <a:rPr lang="en-US" sz="3600" b="1" dirty="0" smtClean="0">
                <a:solidFill>
                  <a:srgbClr val="00B050"/>
                </a:solidFill>
              </a:rPr>
              <a:t>ore interesting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2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إلى اليسار واليمين 1"/>
          <p:cNvSpPr/>
          <p:nvPr/>
        </p:nvSpPr>
        <p:spPr>
          <a:xfrm>
            <a:off x="251520" y="44624"/>
            <a:ext cx="8640960" cy="2304256"/>
          </a:xfrm>
          <a:prstGeom prst="left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Where do you use an adjective?</a:t>
            </a:r>
            <a:endParaRPr lang="ar-SA" sz="440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2348880"/>
            <a:ext cx="4320480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AutoNum type="arabicParenR"/>
            </a:pPr>
            <a:r>
              <a:rPr lang="en-US" sz="3200" b="1" dirty="0" smtClean="0">
                <a:solidFill>
                  <a:srgbClr val="663300"/>
                </a:solidFill>
              </a:rPr>
              <a:t>After verbs such as: </a:t>
            </a:r>
            <a:r>
              <a:rPr lang="en-US" sz="3200" b="1" dirty="0" smtClean="0">
                <a:solidFill>
                  <a:srgbClr val="FF0000"/>
                </a:solidFill>
              </a:rPr>
              <a:t>be, seem, look, feel &amp; get</a:t>
            </a:r>
          </a:p>
          <a:p>
            <a:pPr marL="342900" indent="-342900" algn="l" rtl="0"/>
            <a:r>
              <a:rPr lang="en-US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Examples: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men </a:t>
            </a:r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young.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men </a:t>
            </a:r>
            <a:r>
              <a:rPr lang="en-US" sz="3200" b="1" dirty="0" smtClean="0">
                <a:solidFill>
                  <a:srgbClr val="FF0000"/>
                </a:solidFill>
              </a:rPr>
              <a:t>look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horrified.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boys </a:t>
            </a:r>
            <a:r>
              <a:rPr lang="en-US" sz="3200" b="1" dirty="0" smtClean="0">
                <a:solidFill>
                  <a:srgbClr val="FF0000"/>
                </a:solidFill>
              </a:rPr>
              <a:t>feel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terrified.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shark </a:t>
            </a:r>
            <a:r>
              <a:rPr lang="en-US" sz="3200" b="1" dirty="0" smtClean="0">
                <a:solidFill>
                  <a:srgbClr val="FF0000"/>
                </a:solidFill>
              </a:rPr>
              <a:t>is getting </a:t>
            </a:r>
            <a:r>
              <a:rPr lang="en-US" sz="3200" b="1" dirty="0" smtClean="0">
                <a:solidFill>
                  <a:srgbClr val="009900"/>
                </a:solidFill>
              </a:rPr>
              <a:t>hungry </a:t>
            </a:r>
            <a:r>
              <a:rPr lang="en-US" sz="3200" b="1" dirty="0" smtClean="0">
                <a:solidFill>
                  <a:srgbClr val="FF0066"/>
                </a:solidFill>
              </a:rPr>
              <a:t>and</a:t>
            </a:r>
            <a:r>
              <a:rPr lang="en-US" sz="3200" b="1" dirty="0" smtClean="0">
                <a:solidFill>
                  <a:srgbClr val="663300"/>
                </a:solidFill>
              </a:rPr>
              <a:t> </a:t>
            </a:r>
            <a:r>
              <a:rPr lang="en-US" sz="3200" b="1" dirty="0" smtClean="0">
                <a:solidFill>
                  <a:srgbClr val="009900"/>
                </a:solidFill>
              </a:rPr>
              <a:t>tired</a:t>
            </a:r>
            <a:r>
              <a:rPr lang="en-US" sz="3200" b="1" dirty="0" smtClean="0">
                <a:solidFill>
                  <a:srgbClr val="663300"/>
                </a:solidFill>
              </a:rPr>
              <a:t>.</a:t>
            </a:r>
          </a:p>
          <a:p>
            <a:pPr marL="342900" indent="-342900" algn="l" rtl="0"/>
            <a:endParaRPr lang="ar-SA" sz="3200" b="1" dirty="0">
              <a:solidFill>
                <a:srgbClr val="6633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932040" y="2276872"/>
            <a:ext cx="4320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2) Before a noun: 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342900" indent="-342900" algn="l" rtl="0"/>
            <a:r>
              <a:rPr lang="en-US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Examples:</a:t>
            </a:r>
          </a:p>
          <a:p>
            <a:pPr marL="342900" indent="-342900" algn="l" rtl="0"/>
            <a:r>
              <a:rPr lang="en-US" sz="3200" b="1" dirty="0" smtClean="0">
                <a:solidFill>
                  <a:srgbClr val="663300"/>
                </a:solidFill>
              </a:rPr>
              <a:t>The </a:t>
            </a:r>
            <a:r>
              <a:rPr lang="en-US" sz="3200" b="1" dirty="0" smtClean="0">
                <a:solidFill>
                  <a:srgbClr val="009900"/>
                </a:solidFill>
              </a:rPr>
              <a:t>young </a:t>
            </a:r>
            <a:r>
              <a:rPr lang="en-US" sz="3200" b="1" dirty="0" smtClean="0">
                <a:solidFill>
                  <a:srgbClr val="FF0000"/>
                </a:solidFill>
              </a:rPr>
              <a:t>men</a:t>
            </a:r>
            <a:r>
              <a:rPr lang="en-US" sz="3200" b="1" dirty="0" smtClean="0">
                <a:solidFill>
                  <a:srgbClr val="009900"/>
                </a:solidFill>
              </a:rPr>
              <a:t> </a:t>
            </a:r>
            <a:r>
              <a:rPr lang="en-US" sz="3200" b="1" dirty="0" smtClean="0">
                <a:solidFill>
                  <a:srgbClr val="663300"/>
                </a:solidFill>
              </a:rPr>
              <a:t>are in a </a:t>
            </a:r>
            <a:r>
              <a:rPr lang="en-US" sz="3200" b="1" dirty="0" smtClean="0">
                <a:solidFill>
                  <a:srgbClr val="009900"/>
                </a:solidFill>
              </a:rPr>
              <a:t>tiny </a:t>
            </a:r>
            <a:r>
              <a:rPr lang="en-US" sz="3200" b="1" dirty="0" smtClean="0">
                <a:solidFill>
                  <a:srgbClr val="FF0000"/>
                </a:solidFill>
              </a:rPr>
              <a:t>boat</a:t>
            </a:r>
            <a:r>
              <a:rPr lang="en-US" sz="3200" b="1" dirty="0" smtClean="0">
                <a:solidFill>
                  <a:srgbClr val="0099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72819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prepositional phrases to write about details: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5400000">
            <a:off x="1150826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417516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7055482" y="267212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5496" y="3356992"/>
            <a:ext cx="316835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A prepositional phrase= is a preposition followed by </a:t>
            </a:r>
            <a:r>
              <a:rPr lang="en-US" sz="3600" b="1" dirty="0" smtClean="0">
                <a:solidFill>
                  <a:srgbClr val="00B0F0"/>
                </a:solidFill>
              </a:rPr>
              <a:t>noun</a:t>
            </a:r>
            <a:endParaRPr lang="ar-SA" sz="3600" b="1" dirty="0">
              <a:solidFill>
                <a:srgbClr val="00B0F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63888" y="3356992"/>
            <a:ext cx="28803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002060"/>
                </a:solidFill>
              </a:rPr>
              <a:t>Example:      </a:t>
            </a:r>
            <a:r>
              <a:rPr lang="en-US" sz="3600" b="1" dirty="0" smtClean="0">
                <a:solidFill>
                  <a:srgbClr val="FF0066"/>
                </a:solidFill>
              </a:rPr>
              <a:t>on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B0F0"/>
                </a:solidFill>
              </a:rPr>
              <a:t>the table </a:t>
            </a:r>
            <a:r>
              <a:rPr lang="en-US" sz="3600" b="1" dirty="0" smtClean="0">
                <a:solidFill>
                  <a:srgbClr val="FF0066"/>
                </a:solidFill>
              </a:rPr>
              <a:t>near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B0F0"/>
                </a:solidFill>
              </a:rPr>
              <a:t>the door</a:t>
            </a:r>
          </a:p>
          <a:p>
            <a:pPr algn="l" rtl="0"/>
            <a:r>
              <a:rPr lang="en-US" sz="3600" b="1" dirty="0">
                <a:solidFill>
                  <a:srgbClr val="FF0066"/>
                </a:solidFill>
              </a:rPr>
              <a:t>i</a:t>
            </a:r>
            <a:r>
              <a:rPr lang="en-US" sz="3600" b="1" dirty="0" smtClean="0">
                <a:solidFill>
                  <a:srgbClr val="FF0066"/>
                </a:solidFill>
              </a:rPr>
              <a:t>n the </a:t>
            </a:r>
            <a:r>
              <a:rPr lang="en-US" sz="3600" b="1" dirty="0" smtClean="0">
                <a:solidFill>
                  <a:srgbClr val="00B0F0"/>
                </a:solidFill>
              </a:rPr>
              <a:t>box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6372200" y="3397056"/>
            <a:ext cx="266429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>
                <a:solidFill>
                  <a:srgbClr val="00B050"/>
                </a:solidFill>
              </a:rPr>
              <a:t>Give information about </a:t>
            </a:r>
            <a:r>
              <a:rPr lang="en-US" sz="3600" b="1" dirty="0" smtClean="0">
                <a:solidFill>
                  <a:srgbClr val="A50021"/>
                </a:solidFill>
              </a:rPr>
              <a:t>location, </a:t>
            </a:r>
            <a:r>
              <a:rPr lang="en-US" sz="3600" b="1" dirty="0" smtClean="0">
                <a:solidFill>
                  <a:srgbClr val="00B050"/>
                </a:solidFill>
              </a:rPr>
              <a:t>direction &amp;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laceanddirection_4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84887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laceanddirection_462.gif"/>
          <p:cNvPicPr>
            <a:picLocks noChangeAspect="1"/>
          </p:cNvPicPr>
          <p:nvPr/>
        </p:nvPicPr>
        <p:blipFill>
          <a:blip r:embed="rId2" cstate="print"/>
          <a:srcRect l="-818" t="1543" r="82626" b="68649"/>
          <a:stretch>
            <a:fillRect/>
          </a:stretch>
        </p:blipFill>
        <p:spPr>
          <a:xfrm>
            <a:off x="251520" y="1556792"/>
            <a:ext cx="2080617" cy="364775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843808" y="260648"/>
            <a:ext cx="6192688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1)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</a:t>
            </a:r>
            <a:r>
              <a:rPr lang="en-US" sz="66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,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there is a ball.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43808" y="2420888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)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ball that is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my brother’s ball.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843808" y="4358714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3)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There is a ball </a:t>
            </a:r>
            <a:r>
              <a:rPr lang="en-US" sz="44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on the box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h2.redbubble.net/work.6972801.1.flat,550x550,075,f.cartoon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914400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/>
          <p:cNvSpPr txBox="1"/>
          <p:nvPr/>
        </p:nvSpPr>
        <p:spPr>
          <a:xfrm>
            <a:off x="-36512" y="188640"/>
            <a:ext cx="907300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dirty="0" smtClean="0"/>
              <a:t>Yesterday, </a:t>
            </a:r>
            <a:r>
              <a:rPr lang="en-US" sz="4800" b="1" dirty="0" err="1" smtClean="0">
                <a:solidFill>
                  <a:srgbClr val="FF0000"/>
                </a:solidFill>
              </a:rPr>
              <a:t>Mr.Hamed</a:t>
            </a:r>
            <a:r>
              <a:rPr lang="en-US" sz="4800" dirty="0" smtClean="0"/>
              <a:t> went to the beach </a:t>
            </a:r>
            <a:r>
              <a:rPr lang="en-US" sz="4800" b="1" dirty="0" smtClean="0">
                <a:solidFill>
                  <a:srgbClr val="FF0000"/>
                </a:solidFill>
              </a:rPr>
              <a:t>with his family</a:t>
            </a:r>
            <a:r>
              <a:rPr lang="en-US" sz="4800" dirty="0" smtClean="0"/>
              <a:t>. </a:t>
            </a:r>
            <a:r>
              <a:rPr lang="en-US" sz="4800" b="1" dirty="0" smtClean="0">
                <a:solidFill>
                  <a:srgbClr val="7030A0"/>
                </a:solidFill>
              </a:rPr>
              <a:t>They</a:t>
            </a:r>
            <a:r>
              <a:rPr lang="en-US" sz="4800" dirty="0" smtClean="0"/>
              <a:t> took some food with </a:t>
            </a:r>
            <a:r>
              <a:rPr lang="en-US" sz="4800" b="1" dirty="0" smtClean="0">
                <a:solidFill>
                  <a:srgbClr val="00B050"/>
                </a:solidFill>
              </a:rPr>
              <a:t>them</a:t>
            </a:r>
            <a:r>
              <a:rPr lang="en-US" sz="4800" dirty="0" smtClean="0"/>
              <a:t> and some bottles of juice to drink.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23528" y="3513202"/>
            <a:ext cx="73448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So when do we use pronouns?</a:t>
            </a:r>
            <a:endParaRPr lang="ar-SA" sz="4000" b="1" dirty="0">
              <a:solidFill>
                <a:schemeClr val="accent6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644008" y="4221088"/>
            <a:ext cx="42400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cs typeface="Akhbar MT" pitchFamily="2" charset="-78"/>
              </a:rPr>
              <a:t>To refer to nouns</a:t>
            </a:r>
            <a:endParaRPr lang="ar-SA" sz="4000" b="1" dirty="0">
              <a:solidFill>
                <a:schemeClr val="accent2">
                  <a:lumMod val="50000"/>
                </a:schemeClr>
              </a:solidFill>
              <a:latin typeface="Cambria" pitchFamily="18" charset="0"/>
              <a:cs typeface="Akhbar MT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123728" y="5889466"/>
            <a:ext cx="381642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rgbClr val="A50021"/>
                </a:solidFill>
                <a:latin typeface="Browallia New" pitchFamily="34" charset="-34"/>
                <a:cs typeface="Browallia New" pitchFamily="34" charset="-34"/>
              </a:rPr>
              <a:t>Subjective pronouns</a:t>
            </a:r>
            <a:endParaRPr lang="ar-SA" sz="4000" b="1" dirty="0">
              <a:solidFill>
                <a:srgbClr val="A50021"/>
              </a:solidFill>
              <a:latin typeface="Browallia New" pitchFamily="34" charset="-34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652120" y="5889466"/>
            <a:ext cx="3312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rgbClr val="A50021"/>
                </a:solidFill>
                <a:latin typeface="Browallia New" pitchFamily="34" charset="-34"/>
                <a:cs typeface="Browallia New" pitchFamily="34" charset="-34"/>
              </a:rPr>
              <a:t>O</a:t>
            </a:r>
            <a:r>
              <a:rPr lang="en-US" sz="4000" b="1" dirty="0" smtClean="0">
                <a:solidFill>
                  <a:srgbClr val="A50021"/>
                </a:solidFill>
                <a:latin typeface="Browallia New" pitchFamily="34" charset="-34"/>
                <a:cs typeface="Browallia New" pitchFamily="34" charset="-34"/>
              </a:rPr>
              <a:t>bjective pronouns</a:t>
            </a:r>
            <a:endParaRPr lang="ar-SA" sz="4000" b="1" dirty="0">
              <a:solidFill>
                <a:srgbClr val="A50021"/>
              </a:solidFill>
              <a:latin typeface="Browallia New" pitchFamily="34" charset="-34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139952" y="4902259"/>
            <a:ext cx="216024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DecoType Naskh Swashes" pitchFamily="2" charset="-78"/>
              </a:rPr>
              <a:t>P</a:t>
            </a:r>
            <a:r>
              <a:rPr lang="en-US" sz="4800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DecoType Naskh Swashes" pitchFamily="2" charset="-78"/>
              </a:rPr>
              <a:t>ronouns</a:t>
            </a:r>
            <a:endParaRPr lang="ar-SA" sz="4800" b="1" u="sng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DecoType Naskh Swashes" pitchFamily="2" charset="-78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flipH="1">
            <a:off x="4283968" y="5661248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6012160" y="5661248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عالجة 1"/>
          <p:cNvSpPr/>
          <p:nvPr/>
        </p:nvSpPr>
        <p:spPr>
          <a:xfrm>
            <a:off x="72008" y="116632"/>
            <a:ext cx="8964488" cy="1440160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 Using pronouns:</a:t>
            </a:r>
            <a:endParaRPr lang="ar-SA" sz="5400" b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       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530</Words>
  <Application>Microsoft Office PowerPoint</Application>
  <PresentationFormat>عرض على الشاشة (3:4)‏</PresentationFormat>
  <Paragraphs>120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46</cp:revision>
  <dcterms:created xsi:type="dcterms:W3CDTF">2011-03-18T16:11:55Z</dcterms:created>
  <dcterms:modified xsi:type="dcterms:W3CDTF">2011-10-25T18:51:40Z</dcterms:modified>
</cp:coreProperties>
</file>