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7" r:id="rId4"/>
    <p:sldId id="272" r:id="rId5"/>
    <p:sldId id="259" r:id="rId6"/>
    <p:sldId id="266" r:id="rId7"/>
    <p:sldId id="260" r:id="rId8"/>
    <p:sldId id="261" r:id="rId9"/>
    <p:sldId id="269" r:id="rId10"/>
    <p:sldId id="270" r:id="rId11"/>
    <p:sldId id="268" r:id="rId12"/>
    <p:sldId id="262" r:id="rId13"/>
    <p:sldId id="265" r:id="rId14"/>
    <p:sldId id="271" r:id="rId15"/>
    <p:sldId id="264" r:id="rId16"/>
    <p:sldId id="267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7227-892C-46D6-B895-92729822474F}" type="datetimeFigureOut">
              <a:rPr lang="ar-SA" smtClean="0"/>
              <a:pPr/>
              <a:t>20/12/32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7227-892C-46D6-B895-92729822474F}" type="datetimeFigureOut">
              <a:rPr lang="ar-SA" smtClean="0"/>
              <a:pPr/>
              <a:t>20/12/32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7227-892C-46D6-B895-92729822474F}" type="datetimeFigureOut">
              <a:rPr lang="ar-SA" smtClean="0"/>
              <a:pPr/>
              <a:t>20/12/32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7227-892C-46D6-B895-92729822474F}" type="datetimeFigureOut">
              <a:rPr lang="ar-SA" smtClean="0"/>
              <a:pPr/>
              <a:t>20/12/32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7227-892C-46D6-B895-92729822474F}" type="datetimeFigureOut">
              <a:rPr lang="ar-SA" smtClean="0"/>
              <a:pPr/>
              <a:t>20/12/32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7227-892C-46D6-B895-92729822474F}" type="datetimeFigureOut">
              <a:rPr lang="ar-SA" smtClean="0"/>
              <a:pPr/>
              <a:t>20/12/32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7227-892C-46D6-B895-92729822474F}" type="datetimeFigureOut">
              <a:rPr lang="ar-SA" smtClean="0"/>
              <a:pPr/>
              <a:t>20/12/32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7227-892C-46D6-B895-92729822474F}" type="datetimeFigureOut">
              <a:rPr lang="ar-SA" smtClean="0"/>
              <a:pPr/>
              <a:t>20/12/32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7227-892C-46D6-B895-92729822474F}" type="datetimeFigureOut">
              <a:rPr lang="ar-SA" smtClean="0"/>
              <a:pPr/>
              <a:t>20/12/32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7227-892C-46D6-B895-92729822474F}" type="datetimeFigureOut">
              <a:rPr lang="ar-SA" smtClean="0"/>
              <a:pPr/>
              <a:t>20/12/32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7227-892C-46D6-B895-92729822474F}" type="datetimeFigureOut">
              <a:rPr lang="ar-SA" smtClean="0"/>
              <a:pPr/>
              <a:t>20/12/32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77227-892C-46D6-B895-92729822474F}" type="datetimeFigureOut">
              <a:rPr lang="ar-SA" smtClean="0"/>
              <a:pPr/>
              <a:t>20/12/32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25452-B6DB-4DBF-85E4-33C93903213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food-indust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2636912"/>
            <a:ext cx="5580112" cy="4221088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-900608" y="116632"/>
            <a:ext cx="6948264" cy="2800767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Good afternoon</a:t>
            </a:r>
            <a:endParaRPr lang="ar-SA" sz="8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79512" y="5643245"/>
            <a:ext cx="38164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mergersandinquisitions.com/wp-content/uploads/2008/05/bread-bak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4980" y="4221088"/>
            <a:ext cx="2857500" cy="2446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http://www.seriouseats.com/images/20100831-grilling-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65104"/>
            <a:ext cx="3275856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0" name="Picture 6" descr="http://albeiroumi.files.wordpress.com/2009/10/fry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556792"/>
            <a:ext cx="3810000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2" name="Picture 8" descr="http://bobscooking.com/wp-content/uploads/2011/04/water-storage-myths-boiling-wat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955934"/>
            <a:ext cx="3744416" cy="1977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4" name="Picture 10" descr="http://www.regaloservice.com/shop/images/D/blender%20with%20ice%20crusher%20ICB-5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4077071"/>
            <a:ext cx="2736304" cy="2736305"/>
          </a:xfrm>
          <a:prstGeom prst="rect">
            <a:avLst/>
          </a:prstGeom>
          <a:noFill/>
        </p:spPr>
      </p:pic>
      <p:sp>
        <p:nvSpPr>
          <p:cNvPr id="7" name="مربع نص 6"/>
          <p:cNvSpPr txBox="1"/>
          <p:nvPr/>
        </p:nvSpPr>
        <p:spPr>
          <a:xfrm>
            <a:off x="6516216" y="345430"/>
            <a:ext cx="244725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accent3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onstantia" pitchFamily="18" charset="0"/>
                <a:cs typeface="Bold Italic Art" pitchFamily="2" charset="-78"/>
              </a:rPr>
              <a:t>verbs</a:t>
            </a:r>
            <a:endParaRPr lang="ar-SA" sz="5400" b="1" dirty="0">
              <a:solidFill>
                <a:schemeClr val="accent3">
                  <a:lumMod val="7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Constantia" pitchFamily="18" charset="0"/>
              <a:cs typeface="Bold Italic Art" pitchFamily="2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144016" y="44624"/>
            <a:ext cx="7956376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mbria Math" pitchFamily="18" charset="0"/>
                <a:ea typeface="Cambria Math" pitchFamily="18" charset="0"/>
              </a:rPr>
              <a:t>3)Build vocabulary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4016" y="44624"/>
            <a:ext cx="7956376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mbria Math" pitchFamily="18" charset="0"/>
                <a:ea typeface="Cambria Math" pitchFamily="18" charset="0"/>
              </a:rPr>
              <a:t>3)Build vocabulary</a:t>
            </a:r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107504" y="1052736"/>
          <a:ext cx="8856984" cy="56887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214246"/>
                <a:gridCol w="2214246"/>
                <a:gridCol w="2214246"/>
                <a:gridCol w="2214246"/>
              </a:tblGrid>
              <a:tr h="632084"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7030A0"/>
                          </a:solidFill>
                        </a:rPr>
                        <a:t>Adverbs</a:t>
                      </a:r>
                      <a:endParaRPr lang="ar-SA" sz="32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0066"/>
                          </a:solidFill>
                        </a:rPr>
                        <a:t>adjectives</a:t>
                      </a:r>
                      <a:endParaRPr lang="ar-SA" sz="32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verbs</a:t>
                      </a:r>
                      <a:endParaRPr lang="ar-SA" sz="3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nouns</a:t>
                      </a:r>
                      <a:endParaRPr lang="ar-SA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084"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7030A0"/>
                          </a:solidFill>
                        </a:rPr>
                        <a:t>traditionally</a:t>
                      </a:r>
                      <a:endParaRPr lang="ar-SA" sz="32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0066"/>
                          </a:solidFill>
                        </a:rPr>
                        <a:t>special</a:t>
                      </a:r>
                      <a:endParaRPr lang="ar-SA" sz="32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celebrate</a:t>
                      </a:r>
                      <a:endParaRPr lang="ar-SA" sz="3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mixture</a:t>
                      </a:r>
                      <a:endParaRPr lang="ar-SA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084"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7030A0"/>
                          </a:solidFill>
                        </a:rPr>
                        <a:t>especially</a:t>
                      </a:r>
                      <a:endParaRPr lang="ar-SA" sz="32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0066"/>
                          </a:solidFill>
                        </a:rPr>
                        <a:t>Traditional</a:t>
                      </a:r>
                      <a:endParaRPr lang="ar-SA" sz="32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Mix</a:t>
                      </a:r>
                      <a:endParaRPr lang="ar-SA" sz="3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specialty</a:t>
                      </a:r>
                      <a:endParaRPr lang="ar-SA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084">
                <a:tc>
                  <a:txBody>
                    <a:bodyPr/>
                    <a:lstStyle/>
                    <a:p>
                      <a:pPr algn="ctr" rtl="0"/>
                      <a:endParaRPr lang="ar-S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0066"/>
                          </a:solidFill>
                        </a:rPr>
                        <a:t>Sweet</a:t>
                      </a:r>
                      <a:endParaRPr lang="ar-SA" sz="32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Boil</a:t>
                      </a:r>
                      <a:endParaRPr lang="ar-SA" sz="3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Vegetable</a:t>
                      </a:r>
                      <a:endParaRPr lang="ar-SA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084">
                <a:tc>
                  <a:txBody>
                    <a:bodyPr/>
                    <a:lstStyle/>
                    <a:p>
                      <a:pPr algn="ctr" rtl="0"/>
                      <a:endParaRPr lang="ar-S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rgbClr val="FF0066"/>
                          </a:solidFill>
                        </a:rPr>
                        <a:t>sour</a:t>
                      </a:r>
                      <a:endParaRPr lang="ar-SA" sz="3200" dirty="0" smtClean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Cook</a:t>
                      </a:r>
                      <a:endParaRPr lang="ar-SA" sz="3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Fruit</a:t>
                      </a:r>
                      <a:endParaRPr lang="ar-SA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084">
                <a:tc>
                  <a:txBody>
                    <a:bodyPr/>
                    <a:lstStyle/>
                    <a:p>
                      <a:pPr algn="ctr" rtl="0"/>
                      <a:endParaRPr lang="ar-S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rgbClr val="FF0066"/>
                          </a:solidFill>
                        </a:rPr>
                        <a:t>Spicy</a:t>
                      </a:r>
                      <a:endParaRPr lang="ar-SA" sz="32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Fry</a:t>
                      </a:r>
                      <a:endParaRPr lang="ar-SA" sz="3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Sauce</a:t>
                      </a:r>
                      <a:endParaRPr lang="ar-SA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084">
                <a:tc>
                  <a:txBody>
                    <a:bodyPr/>
                    <a:lstStyle/>
                    <a:p>
                      <a:pPr rtl="1"/>
                      <a:endParaRPr lang="ar-S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>
                          <a:solidFill>
                            <a:srgbClr val="FF0066"/>
                          </a:solidFill>
                        </a:rPr>
                        <a:t>Crunchy</a:t>
                      </a:r>
                      <a:endParaRPr lang="ar-SA" sz="32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Grill</a:t>
                      </a:r>
                      <a:endParaRPr lang="ar-SA" sz="3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Meat/</a:t>
                      </a:r>
                      <a:r>
                        <a:rPr lang="en-US" sz="3200" baseline="0" dirty="0" smtClean="0">
                          <a:solidFill>
                            <a:srgbClr val="FF0000"/>
                          </a:solidFill>
                        </a:rPr>
                        <a:t> Beef</a:t>
                      </a:r>
                      <a:endParaRPr lang="ar-SA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084"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>
                          <a:solidFill>
                            <a:srgbClr val="FF0066"/>
                          </a:solidFill>
                        </a:rPr>
                        <a:t>Salty</a:t>
                      </a:r>
                      <a:endParaRPr lang="ar-SA" sz="32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Roast</a:t>
                      </a:r>
                      <a:endParaRPr lang="ar-SA" sz="3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Pan</a:t>
                      </a:r>
                      <a:endParaRPr lang="ar-SA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084"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Blend</a:t>
                      </a:r>
                      <a:endParaRPr lang="ar-SA" sz="3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pot</a:t>
                      </a:r>
                      <a:endParaRPr lang="ar-SA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51520" y="116632"/>
            <a:ext cx="7956376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6000" b="1" dirty="0"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mbria Math" pitchFamily="18" charset="0"/>
                <a:ea typeface="Cambria Math" pitchFamily="18" charset="0"/>
              </a:rPr>
              <a:t>)Organize your ideas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1979712" y="1484784"/>
            <a:ext cx="7056784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4800" b="1" dirty="0" smtClean="0"/>
              <a:t>General statement </a:t>
            </a:r>
            <a:r>
              <a:rPr lang="en-US" sz="4800" b="1" i="1" u="sng" dirty="0" smtClean="0"/>
              <a:t>(Topic sentence)</a:t>
            </a:r>
            <a:endParaRPr lang="ar-SA" sz="4800" b="1" i="1" u="sng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40138" y="3429000"/>
            <a:ext cx="1939574" cy="122413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600" b="1" i="1" dirty="0" smtClean="0"/>
              <a:t>Second</a:t>
            </a:r>
            <a:endParaRPr lang="ar-SA" sz="3600" b="1" i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051720" y="3227492"/>
            <a:ext cx="7056784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4800" b="1" dirty="0" smtClean="0"/>
              <a:t>Specific sentences                 </a:t>
            </a:r>
            <a:r>
              <a:rPr lang="en-US" sz="4800" b="1" i="1" u="sng" dirty="0" smtClean="0"/>
              <a:t>( details)</a:t>
            </a:r>
            <a:endParaRPr lang="ar-SA" sz="4800" b="1" i="1" u="sng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979712" y="5013176"/>
            <a:ext cx="7056784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4800" b="1" dirty="0" smtClean="0"/>
              <a:t>Conclusion </a:t>
            </a:r>
            <a:r>
              <a:rPr lang="en-US" sz="4800" b="1" i="1" u="sng" dirty="0" smtClean="0"/>
              <a:t>(personal opinion)</a:t>
            </a:r>
            <a:endParaRPr lang="ar-SA" sz="4800" b="1" i="1" u="sng" dirty="0"/>
          </a:p>
        </p:txBody>
      </p:sp>
      <p:sp>
        <p:nvSpPr>
          <p:cNvPr id="7" name="سهم إلى اليمين 6"/>
          <p:cNvSpPr/>
          <p:nvPr/>
        </p:nvSpPr>
        <p:spPr>
          <a:xfrm>
            <a:off x="179512" y="1772816"/>
            <a:ext cx="1728192" cy="122413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600" b="1" i="1" dirty="0" smtClean="0"/>
              <a:t>First</a:t>
            </a:r>
            <a:endParaRPr lang="ar-SA" sz="3600" b="1" i="1" dirty="0"/>
          </a:p>
        </p:txBody>
      </p:sp>
      <p:sp>
        <p:nvSpPr>
          <p:cNvPr id="8" name="سهم إلى اليمين 7"/>
          <p:cNvSpPr/>
          <p:nvPr/>
        </p:nvSpPr>
        <p:spPr>
          <a:xfrm>
            <a:off x="72008" y="5157192"/>
            <a:ext cx="1835696" cy="122413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600" b="1" i="1" dirty="0" smtClean="0"/>
              <a:t>Third</a:t>
            </a:r>
            <a:endParaRPr lang="ar-SA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115616" y="692696"/>
            <a:ext cx="70567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600" b="1" dirty="0" smtClean="0">
                <a:solidFill>
                  <a:srgbClr val="FF0000"/>
                </a:solidFill>
              </a:rPr>
              <a:t>      </a:t>
            </a:r>
            <a:r>
              <a:rPr lang="en-US" sz="3600" b="1" dirty="0" err="1" smtClean="0">
                <a:solidFill>
                  <a:srgbClr val="FF0000"/>
                </a:solidFill>
              </a:rPr>
              <a:t>Eid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ul-Fitr</a:t>
            </a:r>
            <a:r>
              <a:rPr lang="en-US" sz="3600" b="1" dirty="0" smtClean="0">
                <a:solidFill>
                  <a:srgbClr val="FF0000"/>
                </a:solidFill>
              </a:rPr>
              <a:t> is a family celebration to mark the end of Ramadan. </a:t>
            </a:r>
            <a:r>
              <a:rPr lang="en-US" sz="3600" b="1" dirty="0" smtClean="0">
                <a:solidFill>
                  <a:srgbClr val="7030A0"/>
                </a:solidFill>
              </a:rPr>
              <a:t>Muslims eat many traditional foods on </a:t>
            </a:r>
            <a:r>
              <a:rPr lang="en-US" sz="3600" b="1" dirty="0" err="1" smtClean="0">
                <a:solidFill>
                  <a:srgbClr val="7030A0"/>
                </a:solidFill>
              </a:rPr>
              <a:t>Eid</a:t>
            </a:r>
            <a:r>
              <a:rPr lang="en-US" sz="3600" b="1" dirty="0" smtClean="0">
                <a:solidFill>
                  <a:srgbClr val="7030A0"/>
                </a:solidFill>
              </a:rPr>
              <a:t> </a:t>
            </a:r>
            <a:r>
              <a:rPr lang="en-US" sz="3600" b="1" dirty="0" err="1" smtClean="0">
                <a:solidFill>
                  <a:srgbClr val="7030A0"/>
                </a:solidFill>
              </a:rPr>
              <a:t>ul-Fitr</a:t>
            </a:r>
            <a:r>
              <a:rPr lang="en-US" sz="3600" b="1" dirty="0" smtClean="0">
                <a:solidFill>
                  <a:srgbClr val="7030A0"/>
                </a:solidFill>
              </a:rPr>
              <a:t>. </a:t>
            </a:r>
            <a:r>
              <a:rPr lang="en-US" sz="3600" b="1" dirty="0" smtClean="0">
                <a:solidFill>
                  <a:srgbClr val="00B050"/>
                </a:solidFill>
              </a:rPr>
              <a:t>Some Typical </a:t>
            </a:r>
            <a:r>
              <a:rPr lang="en-US" sz="3600" b="1" dirty="0" err="1" smtClean="0">
                <a:solidFill>
                  <a:srgbClr val="00B050"/>
                </a:solidFill>
              </a:rPr>
              <a:t>Eid</a:t>
            </a:r>
            <a:r>
              <a:rPr lang="en-US" sz="3600" b="1" dirty="0" smtClean="0">
                <a:solidFill>
                  <a:srgbClr val="00B050"/>
                </a:solidFill>
              </a:rPr>
              <a:t> </a:t>
            </a:r>
            <a:r>
              <a:rPr lang="en-US" sz="3600" b="1" dirty="0" err="1" smtClean="0">
                <a:solidFill>
                  <a:srgbClr val="00B050"/>
                </a:solidFill>
              </a:rPr>
              <a:t>ul-Fitr</a:t>
            </a:r>
            <a:r>
              <a:rPr lang="en-US" sz="3600" b="1" dirty="0" smtClean="0">
                <a:solidFill>
                  <a:srgbClr val="00B050"/>
                </a:solidFill>
              </a:rPr>
              <a:t> foods are </a:t>
            </a:r>
            <a:r>
              <a:rPr lang="en-US" sz="3600" b="1" dirty="0" err="1" smtClean="0">
                <a:solidFill>
                  <a:srgbClr val="00B050"/>
                </a:solidFill>
              </a:rPr>
              <a:t>Kabsa</a:t>
            </a:r>
            <a:r>
              <a:rPr lang="en-US" sz="3600" b="1" dirty="0" smtClean="0">
                <a:solidFill>
                  <a:srgbClr val="00B050"/>
                </a:solidFill>
              </a:rPr>
              <a:t> (</a:t>
            </a:r>
            <a:r>
              <a:rPr lang="en-US" sz="3600" b="1" dirty="0" smtClean="0">
                <a:solidFill>
                  <a:srgbClr val="00B050"/>
                </a:solidFill>
              </a:rPr>
              <a:t>rice</a:t>
            </a:r>
            <a:r>
              <a:rPr lang="en-US" sz="3600" b="1" dirty="0" smtClean="0">
                <a:solidFill>
                  <a:srgbClr val="00B050"/>
                </a:solidFill>
              </a:rPr>
              <a:t>, chicken and vegetables, </a:t>
            </a:r>
            <a:r>
              <a:rPr lang="en-US" sz="3600" b="1" dirty="0" err="1" smtClean="0">
                <a:solidFill>
                  <a:srgbClr val="00B050"/>
                </a:solidFill>
              </a:rPr>
              <a:t>Tharyd</a:t>
            </a:r>
            <a:r>
              <a:rPr lang="en-US" sz="3600" b="1" dirty="0" smtClean="0">
                <a:solidFill>
                  <a:srgbClr val="00B050"/>
                </a:solidFill>
              </a:rPr>
              <a:t> (meat and potato stew), </a:t>
            </a:r>
            <a:r>
              <a:rPr lang="en-US" sz="3600" b="1" dirty="0" smtClean="0">
                <a:solidFill>
                  <a:srgbClr val="00B050"/>
                </a:solidFill>
              </a:rPr>
              <a:t>home made </a:t>
            </a:r>
            <a:r>
              <a:rPr lang="en-US" sz="3600" b="1" dirty="0" smtClean="0">
                <a:solidFill>
                  <a:srgbClr val="00B050"/>
                </a:solidFill>
              </a:rPr>
              <a:t>cakes and biscuits.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0070C0"/>
                </a:solidFill>
              </a:rPr>
              <a:t>People eat more than usual on </a:t>
            </a:r>
            <a:r>
              <a:rPr lang="en-US" sz="3600" b="1" dirty="0" err="1" smtClean="0">
                <a:solidFill>
                  <a:srgbClr val="0070C0"/>
                </a:solidFill>
              </a:rPr>
              <a:t>Eid</a:t>
            </a:r>
            <a:r>
              <a:rPr lang="en-US" sz="3600" b="1" dirty="0" smtClean="0">
                <a:solidFill>
                  <a:srgbClr val="0070C0"/>
                </a:solidFill>
              </a:rPr>
              <a:t> </a:t>
            </a:r>
            <a:r>
              <a:rPr lang="en-US" sz="3600" b="1" dirty="0" err="1" smtClean="0">
                <a:solidFill>
                  <a:srgbClr val="0070C0"/>
                </a:solidFill>
              </a:rPr>
              <a:t>ul-Fitr</a:t>
            </a:r>
            <a:r>
              <a:rPr lang="en-US" sz="3600" b="1" dirty="0" smtClean="0">
                <a:solidFill>
                  <a:srgbClr val="0070C0"/>
                </a:solidFill>
              </a:rPr>
              <a:t>, but they feel full happy.</a:t>
            </a:r>
            <a:endParaRPr lang="ar-SA" sz="3600" dirty="0"/>
          </a:p>
        </p:txBody>
      </p:sp>
      <p:sp>
        <p:nvSpPr>
          <p:cNvPr id="9" name="سهم منحني إلى الأسفل 8"/>
          <p:cNvSpPr/>
          <p:nvPr/>
        </p:nvSpPr>
        <p:spPr>
          <a:xfrm>
            <a:off x="6948264" y="188640"/>
            <a:ext cx="1728192" cy="648072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7956376" y="980728"/>
            <a:ext cx="1187624" cy="1200329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sz="2400" b="1" dirty="0" smtClean="0">
                <a:solidFill>
                  <a:srgbClr val="FF0000"/>
                </a:solidFill>
              </a:rPr>
              <a:t>Topic</a:t>
            </a:r>
          </a:p>
          <a:p>
            <a:pPr algn="l"/>
            <a:r>
              <a:rPr lang="en-US" sz="2400" b="1" dirty="0" smtClean="0">
                <a:solidFill>
                  <a:srgbClr val="FF0000"/>
                </a:solidFill>
              </a:rPr>
              <a:t>most general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11" name="سهم منحني 10"/>
          <p:cNvSpPr/>
          <p:nvPr/>
        </p:nvSpPr>
        <p:spPr>
          <a:xfrm>
            <a:off x="395536" y="2060848"/>
            <a:ext cx="576064" cy="1152128"/>
          </a:xfrm>
          <a:prstGeom prst="ben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 rot="16200000">
            <a:off x="-351546" y="3744035"/>
            <a:ext cx="1872209" cy="95410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More specific</a:t>
            </a:r>
            <a:endParaRPr lang="ar-SA" sz="2800" b="1" dirty="0">
              <a:solidFill>
                <a:srgbClr val="7030A0"/>
              </a:solidFill>
            </a:endParaRPr>
          </a:p>
        </p:txBody>
      </p:sp>
      <p:cxnSp>
        <p:nvCxnSpPr>
          <p:cNvPr id="16" name="رابط كسهم مستقيم 15"/>
          <p:cNvCxnSpPr/>
          <p:nvPr/>
        </p:nvCxnSpPr>
        <p:spPr>
          <a:xfrm rot="16200000" flipH="1">
            <a:off x="7740352" y="2996952"/>
            <a:ext cx="864096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مربع نص 16"/>
          <p:cNvSpPr txBox="1"/>
          <p:nvPr/>
        </p:nvSpPr>
        <p:spPr>
          <a:xfrm rot="16200000">
            <a:off x="7680846" y="4687382"/>
            <a:ext cx="1815911" cy="707886"/>
          </a:xfrm>
          <a:prstGeom prst="rect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</a:rPr>
              <a:t>details</a:t>
            </a:r>
            <a:endParaRPr lang="ar-SA" sz="4000" b="1" dirty="0">
              <a:solidFill>
                <a:srgbClr val="00B050"/>
              </a:solidFill>
            </a:endParaRPr>
          </a:p>
        </p:txBody>
      </p:sp>
      <p:sp>
        <p:nvSpPr>
          <p:cNvPr id="18" name="وسيلة شرح مع سهم إلى الأعلى 17"/>
          <p:cNvSpPr/>
          <p:nvPr/>
        </p:nvSpPr>
        <p:spPr>
          <a:xfrm>
            <a:off x="3707904" y="5733256"/>
            <a:ext cx="2448272" cy="1052736"/>
          </a:xfrm>
          <a:prstGeom prst="upArrowCallout">
            <a:avLst>
              <a:gd name="adj1" fmla="val 25000"/>
              <a:gd name="adj2" fmla="val 23403"/>
              <a:gd name="adj3" fmla="val 25000"/>
              <a:gd name="adj4" fmla="val 64977"/>
            </a:avLst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600" b="1" dirty="0" smtClean="0">
                <a:solidFill>
                  <a:srgbClr val="0070C0"/>
                </a:solidFill>
              </a:rPr>
              <a:t>conclusion</a:t>
            </a:r>
            <a:endParaRPr lang="ar-SA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 animBg="1"/>
      <p:bldP spid="12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76064" y="620688"/>
            <a:ext cx="8444408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en-US" sz="9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Let’s </a:t>
            </a:r>
            <a:r>
              <a:rPr lang="en-US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write about </a:t>
            </a:r>
            <a:r>
              <a:rPr lang="en-US" sz="9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Eid</a:t>
            </a:r>
            <a:r>
              <a:rPr lang="en-US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 </a:t>
            </a:r>
            <a:r>
              <a:rPr lang="en-US" sz="9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ul-Fitr</a:t>
            </a:r>
            <a:r>
              <a:rPr lang="en-US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ndalus" pitchFamily="18" charset="-78"/>
                <a:cs typeface="Andalus" pitchFamily="18" charset="-78"/>
              </a:rPr>
              <a:t>!!</a:t>
            </a:r>
            <a:endParaRPr lang="en-US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27650" name="Picture 2" descr="http://mimizwords.files.wordpress.com/2010/03/writing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32045">
            <a:off x="5070631" y="3478221"/>
            <a:ext cx="3600400" cy="2883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5496" y="-99392"/>
            <a:ext cx="9036496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6000" b="1" dirty="0" smtClean="0">
                <a:solidFill>
                  <a:srgbClr val="0070C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mbria Math" pitchFamily="18" charset="0"/>
                <a:ea typeface="Cambria Math" pitchFamily="18" charset="0"/>
              </a:rPr>
              <a:t>5)How can I write a correct topic sentence:</a:t>
            </a:r>
            <a:endParaRPr lang="en-US" sz="6000" b="1" dirty="0" smtClean="0">
              <a:solidFill>
                <a:srgbClr val="0070C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07504" y="1807071"/>
            <a:ext cx="9217024" cy="50783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</a:rPr>
              <a:t>1)It tells the main idea.</a:t>
            </a:r>
          </a:p>
          <a:p>
            <a:pPr algn="l" rtl="0"/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</a:rPr>
              <a:t>2) Every sentence in the paragraph relates to it.</a:t>
            </a:r>
          </a:p>
          <a:p>
            <a:pPr algn="l" rtl="0"/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</a:rPr>
              <a:t>3) It should not be too general or too specific.</a:t>
            </a:r>
          </a:p>
          <a:p>
            <a:pPr algn="l" rtl="0"/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</a:rPr>
              <a:t>4) It should not use phrases as </a:t>
            </a:r>
            <a:r>
              <a:rPr lang="en-US" sz="3600" b="1" i="1" dirty="0" smtClean="0">
                <a:solidFill>
                  <a:srgbClr val="FF0000"/>
                </a:solidFill>
              </a:rPr>
              <a:t>I am going to write about………</a:t>
            </a:r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</a:rPr>
              <a:t> or </a:t>
            </a:r>
            <a:r>
              <a:rPr lang="en-US" sz="3600" b="1" i="1" dirty="0" smtClean="0">
                <a:solidFill>
                  <a:srgbClr val="FF0000"/>
                </a:solidFill>
              </a:rPr>
              <a:t>This paragraph is about</a:t>
            </a:r>
          </a:p>
          <a:p>
            <a:pPr algn="l" rtl="0"/>
            <a:r>
              <a:rPr lang="en-US" sz="3600" b="1" dirty="0" smtClean="0">
                <a:solidFill>
                  <a:srgbClr val="00B050"/>
                </a:solidFill>
              </a:rPr>
              <a:t>5) It is the most general statement in the paragraph</a:t>
            </a:r>
            <a:r>
              <a:rPr lang="en-US" sz="3600" b="1" dirty="0" smtClean="0">
                <a:solidFill>
                  <a:srgbClr val="00B050"/>
                </a:solidFill>
              </a:rPr>
              <a:t>. </a:t>
            </a:r>
            <a:endParaRPr lang="en-US" sz="3600" b="1" dirty="0" smtClean="0">
              <a:solidFill>
                <a:srgbClr val="00B050"/>
              </a:solidFill>
            </a:endParaRPr>
          </a:p>
          <a:p>
            <a:pPr algn="l" rtl="0"/>
            <a:r>
              <a:rPr lang="en-US" sz="3600" b="1" dirty="0" smtClean="0">
                <a:solidFill>
                  <a:srgbClr val="00B050"/>
                </a:solidFill>
              </a:rPr>
              <a:t>6)It is often the first sentence but it may come later</a:t>
            </a:r>
            <a:r>
              <a:rPr lang="en-US" sz="3600" b="1" dirty="0" smtClean="0">
                <a:solidFill>
                  <a:srgbClr val="00B050"/>
                </a:solidFill>
              </a:rPr>
              <a:t>. </a:t>
            </a:r>
            <a:endParaRPr lang="en-US" sz="3600" b="1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food-indust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54976" y="2808312"/>
            <a:ext cx="5353528" cy="4049688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755576" y="188640"/>
            <a:ext cx="6264696" cy="4154984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Good bye      &amp;                   take care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179512" y="5643245"/>
            <a:ext cx="38164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food-indust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2636912"/>
            <a:ext cx="5580112" cy="4221088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-900608" y="116632"/>
            <a:ext cx="6948264" cy="2800767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U: 3</a:t>
            </a:r>
          </a:p>
          <a:p>
            <a:pPr algn="ctr"/>
            <a:r>
              <a:rPr lang="en-US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Part: 1</a:t>
            </a:r>
            <a:endParaRPr lang="ar-SA" sz="8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cupcak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5056" y="3789040"/>
            <a:ext cx="2593448" cy="3047216"/>
          </a:xfrm>
          <a:prstGeom prst="rect">
            <a:avLst/>
          </a:prstGeom>
        </p:spPr>
      </p:pic>
      <p:pic>
        <p:nvPicPr>
          <p:cNvPr id="3" name="صورة 2" descr="food-fas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496" y="-27384"/>
            <a:ext cx="2933700" cy="2952750"/>
          </a:xfrm>
          <a:prstGeom prst="rect">
            <a:avLst/>
          </a:prstGeom>
        </p:spPr>
      </p:pic>
      <p:pic>
        <p:nvPicPr>
          <p:cNvPr id="5" name="صورة 4" descr="food_group_imag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9261" y="4077072"/>
            <a:ext cx="3876675" cy="2581275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3419872" y="433695"/>
            <a:ext cx="5040560" cy="33239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7000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Living</a:t>
            </a:r>
            <a:r>
              <a:rPr lang="en-US" sz="7000" b="1" dirty="0" smtClean="0">
                <a:latin typeface="Andalus" pitchFamily="18" charset="-78"/>
                <a:cs typeface="Andalus" pitchFamily="18" charset="-78"/>
              </a:rPr>
              <a:t> to </a:t>
            </a:r>
            <a:r>
              <a:rPr lang="en-US" sz="7000" b="1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Eat </a:t>
            </a:r>
            <a:r>
              <a:rPr lang="en-US" sz="7000" b="1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or</a:t>
            </a:r>
            <a:r>
              <a:rPr lang="en-US" sz="70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7000" b="1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Eating</a:t>
            </a:r>
            <a:r>
              <a:rPr lang="en-US" sz="7000" b="1" dirty="0" smtClean="0">
                <a:latin typeface="Andalus" pitchFamily="18" charset="-78"/>
                <a:cs typeface="Andalus" pitchFamily="18" charset="-78"/>
              </a:rPr>
              <a:t> to </a:t>
            </a:r>
            <a:r>
              <a:rPr lang="en-US" sz="7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Live</a:t>
            </a:r>
            <a:r>
              <a:rPr lang="en-US" sz="7000" b="1" dirty="0" smtClean="0">
                <a:latin typeface="Andalus" pitchFamily="18" charset="-78"/>
                <a:cs typeface="Andalus" pitchFamily="18" charset="-78"/>
              </a:rPr>
              <a:t>?</a:t>
            </a:r>
            <a:endParaRPr lang="ar-SA" sz="7000" b="1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107504" y="116632"/>
            <a:ext cx="8856984" cy="6597352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ربع نص 1"/>
          <p:cNvSpPr txBox="1"/>
          <p:nvPr/>
        </p:nvSpPr>
        <p:spPr>
          <a:xfrm>
            <a:off x="179512" y="332656"/>
            <a:ext cx="8424936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5400" b="1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In this chapter, we will learn to write about:</a:t>
            </a:r>
            <a:endParaRPr lang="ar-SA" sz="5400" b="1" dirty="0">
              <a:solidFill>
                <a:schemeClr val="accent6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31912" y="1988840"/>
            <a:ext cx="52482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54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1- Holiday foods </a:t>
            </a:r>
            <a:endParaRPr lang="ar-SA" sz="5400" b="1" dirty="0">
              <a:solidFill>
                <a:srgbClr val="0070C0"/>
              </a:solidFill>
              <a:latin typeface="Calibri" pitchFamily="34" charset="0"/>
              <a:cs typeface="Andalus" pitchFamily="18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23528" y="2996952"/>
            <a:ext cx="8496944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5400" b="1" dirty="0" smtClean="0">
                <a:solidFill>
                  <a:srgbClr val="00B050"/>
                </a:solidFill>
                <a:latin typeface="+mj-lt"/>
                <a:cs typeface="Andalus" pitchFamily="18" charset="-78"/>
              </a:rPr>
              <a:t>2- Holidays (</a:t>
            </a:r>
            <a:r>
              <a:rPr lang="en-US" sz="5400" b="1" dirty="0" err="1" smtClean="0">
                <a:solidFill>
                  <a:srgbClr val="00B050"/>
                </a:solidFill>
                <a:latin typeface="+mj-lt"/>
                <a:cs typeface="Andalus" pitchFamily="18" charset="-78"/>
              </a:rPr>
              <a:t>Eid</a:t>
            </a:r>
            <a:r>
              <a:rPr lang="en-US" sz="5400" b="1" dirty="0" smtClean="0">
                <a:solidFill>
                  <a:srgbClr val="00B050"/>
                </a:solidFill>
                <a:latin typeface="+mj-lt"/>
                <a:cs typeface="Andalus" pitchFamily="18" charset="-78"/>
              </a:rPr>
              <a:t> </a:t>
            </a:r>
            <a:r>
              <a:rPr lang="en-US" sz="5400" b="1" dirty="0" err="1" smtClean="0">
                <a:solidFill>
                  <a:srgbClr val="00B050"/>
                </a:solidFill>
                <a:latin typeface="+mj-lt"/>
                <a:cs typeface="Andalus" pitchFamily="18" charset="-78"/>
              </a:rPr>
              <a:t>ul-fitur</a:t>
            </a:r>
            <a:r>
              <a:rPr lang="en-US" sz="5400" b="1" dirty="0" smtClean="0">
                <a:solidFill>
                  <a:srgbClr val="00B050"/>
                </a:solidFill>
                <a:latin typeface="+mj-lt"/>
                <a:cs typeface="Andalus" pitchFamily="18" charset="-78"/>
              </a:rPr>
              <a:t> &amp; </a:t>
            </a:r>
            <a:r>
              <a:rPr lang="en-US" sz="5400" b="1" dirty="0" err="1" smtClean="0">
                <a:solidFill>
                  <a:srgbClr val="00B050"/>
                </a:solidFill>
                <a:latin typeface="+mj-lt"/>
                <a:cs typeface="Andalus" pitchFamily="18" charset="-78"/>
              </a:rPr>
              <a:t>Eid</a:t>
            </a:r>
            <a:r>
              <a:rPr lang="en-US" sz="5400" b="1" dirty="0" smtClean="0">
                <a:solidFill>
                  <a:srgbClr val="00B050"/>
                </a:solidFill>
                <a:latin typeface="+mj-lt"/>
                <a:cs typeface="Andalus" pitchFamily="18" charset="-78"/>
              </a:rPr>
              <a:t> </a:t>
            </a:r>
            <a:r>
              <a:rPr lang="en-US" sz="5400" b="1" dirty="0" err="1" smtClean="0">
                <a:solidFill>
                  <a:srgbClr val="00B050"/>
                </a:solidFill>
                <a:latin typeface="+mj-lt"/>
                <a:cs typeface="Andalus" pitchFamily="18" charset="-78"/>
              </a:rPr>
              <a:t>ul-Adha</a:t>
            </a:r>
            <a:r>
              <a:rPr lang="en-US" sz="5400" b="1" dirty="0" smtClean="0">
                <a:solidFill>
                  <a:srgbClr val="00B050"/>
                </a:solidFill>
                <a:latin typeface="+mj-lt"/>
                <a:cs typeface="Andalus" pitchFamily="18" charset="-78"/>
              </a:rPr>
              <a:t>)</a:t>
            </a:r>
            <a:r>
              <a:rPr lang="en-US" sz="5400" b="1" dirty="0" smtClean="0">
                <a:solidFill>
                  <a:srgbClr val="00B050"/>
                </a:solidFill>
                <a:latin typeface="+mj-lt"/>
                <a:cs typeface="Andalus" pitchFamily="18" charset="-78"/>
              </a:rPr>
              <a:t> </a:t>
            </a:r>
            <a:endParaRPr lang="ar-SA" sz="5400" b="1" dirty="0">
              <a:solidFill>
                <a:srgbClr val="00B050"/>
              </a:solidFill>
              <a:latin typeface="+mj-lt"/>
              <a:cs typeface="Andalus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31912" y="4797152"/>
            <a:ext cx="5536232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5400" b="1" dirty="0" smtClean="0">
                <a:solidFill>
                  <a:srgbClr val="FF0000"/>
                </a:solidFill>
                <a:latin typeface="+mj-lt"/>
                <a:cs typeface="Andalus" pitchFamily="18" charset="-78"/>
              </a:rPr>
              <a:t>3- Recipes (how to make dishes) </a:t>
            </a:r>
            <a:r>
              <a:rPr lang="en-US" sz="5400" b="1" dirty="0" smtClean="0">
                <a:solidFill>
                  <a:srgbClr val="FF0000"/>
                </a:solidFill>
                <a:latin typeface="+mj-lt"/>
                <a:cs typeface="Andalus" pitchFamily="18" charset="-78"/>
              </a:rPr>
              <a:t> </a:t>
            </a:r>
            <a:endParaRPr lang="ar-SA" sz="5400" b="1" dirty="0">
              <a:latin typeface="+mj-lt"/>
              <a:cs typeface="Andalus" pitchFamily="18" charset="-78"/>
            </a:endParaRPr>
          </a:p>
        </p:txBody>
      </p:sp>
      <p:pic>
        <p:nvPicPr>
          <p:cNvPr id="7" name="Picture 2" descr="http://t2.gstatic.com/images?q=tbn:ANd9GcQiyrXc__Lxi4HT1RRfCpRzfnIKrrzVJTUzPU5WkXYOL3Uq9knq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293096"/>
            <a:ext cx="2088232" cy="2232248"/>
          </a:xfrm>
          <a:prstGeom prst="rect">
            <a:avLst/>
          </a:prstGeom>
          <a:ln w="38100" cap="sq">
            <a:solidFill>
              <a:srgbClr val="6633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سهم مخطط إلى اليمين 1"/>
          <p:cNvSpPr/>
          <p:nvPr/>
        </p:nvSpPr>
        <p:spPr>
          <a:xfrm>
            <a:off x="179512" y="144016"/>
            <a:ext cx="8964488" cy="3789040"/>
          </a:xfrm>
          <a:prstGeom prst="stripedRightArrow">
            <a:avLst/>
          </a:prstGeom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8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Before you write:</a:t>
            </a:r>
            <a:endParaRPr lang="ar-SA" sz="8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5536" y="332656"/>
            <a:ext cx="756084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mbria Math" pitchFamily="18" charset="0"/>
                <a:ea typeface="Cambria Math" pitchFamily="18" charset="0"/>
              </a:rPr>
              <a:t>1)Set your main idea</a:t>
            </a:r>
          </a:p>
        </p:txBody>
      </p:sp>
      <p:sp>
        <p:nvSpPr>
          <p:cNvPr id="3" name="مخطط انسيابي: رابط 2"/>
          <p:cNvSpPr/>
          <p:nvPr/>
        </p:nvSpPr>
        <p:spPr>
          <a:xfrm>
            <a:off x="2267744" y="1916832"/>
            <a:ext cx="4536504" cy="4104456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Eid</a:t>
            </a: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ul-Fitr</a:t>
            </a:r>
            <a:endParaRPr lang="en-US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foods</a:t>
            </a:r>
            <a:endParaRPr lang="ar-SA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35496" y="-34935"/>
            <a:ext cx="7956376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6000" b="1" dirty="0"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mbria Math" pitchFamily="18" charset="0"/>
                <a:ea typeface="Cambria Math" pitchFamily="18" charset="0"/>
              </a:rPr>
              <a:t>)Explore your ideas: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2555776" y="2817510"/>
            <a:ext cx="4176464" cy="21236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Let’s </a:t>
            </a:r>
            <a:r>
              <a:rPr lang="en-US" sz="66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discuss!! Look </a:t>
            </a:r>
            <a:r>
              <a:rPr lang="en-US" sz="6600" b="1" dirty="0" smtClean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at p.42</a:t>
            </a:r>
            <a:endParaRPr lang="ar-SA" sz="6600" b="1" dirty="0">
              <a:solidFill>
                <a:srgbClr val="FF0000"/>
              </a:solidFill>
              <a:latin typeface="Angsana New" pitchFamily="18" charset="-34"/>
            </a:endParaRPr>
          </a:p>
        </p:txBody>
      </p:sp>
      <p:pic>
        <p:nvPicPr>
          <p:cNvPr id="6146" name="Picture 2" descr="http://files2.fatakat.com/2011/1/129433123591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2267744" cy="2577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http://food.fatakat.com/photos/19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024" y="4032448"/>
            <a:ext cx="2483768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0" name="Picture 6" descr="http://up.arabseyes.com/upfiles/akr779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3005" y="4680520"/>
            <a:ext cx="2653491" cy="198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2" name="Picture 8" descr="http://www4.0zz0.com/2010/09/21/00/24816444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1196752"/>
            <a:ext cx="2304256" cy="2916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4" name="Picture 10" descr="http://www.hawahome.com/vb/nupload/54838_118628987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4653136"/>
            <a:ext cx="3024336" cy="2270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6" name="Picture 12" descr="http://3.bp.blogspot.com/_Zihn0kTtnOU/SNWI5dsavSI/AAAAAAAAACM/GgdDK-QQaXA/s320/%D8%AB%D8%B1%D9%8A%D8%AF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926975"/>
            <a:ext cx="3048000" cy="2286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4016" y="44624"/>
            <a:ext cx="7956376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mbria Math" pitchFamily="18" charset="0"/>
                <a:ea typeface="Cambria Math" pitchFamily="18" charset="0"/>
              </a:rPr>
              <a:t>3)Build vocabulary</a:t>
            </a:r>
          </a:p>
        </p:txBody>
      </p:sp>
      <p:pic>
        <p:nvPicPr>
          <p:cNvPr id="5122" name="Picture 2" descr="http://www.fabstuff.net/images/prod/StockPot8QTW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008112"/>
            <a:ext cx="2376264" cy="2204864"/>
          </a:xfrm>
          <a:prstGeom prst="rect">
            <a:avLst/>
          </a:prstGeom>
          <a:noFill/>
        </p:spPr>
      </p:pic>
      <p:pic>
        <p:nvPicPr>
          <p:cNvPr id="5124" name="Picture 4" descr="http://www.gadgetvenue.com/wp-content/uploads/2008/11/digital-thermoter-p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8996" y="1412776"/>
            <a:ext cx="2857500" cy="3105150"/>
          </a:xfrm>
          <a:prstGeom prst="rect">
            <a:avLst/>
          </a:prstGeom>
          <a:noFill/>
        </p:spPr>
      </p:pic>
      <p:pic>
        <p:nvPicPr>
          <p:cNvPr id="5126" name="Picture 6" descr="http://withrelish.files.wordpress.com/2007/12/caramel-mix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96" y="5355214"/>
            <a:ext cx="1944216" cy="1458162"/>
          </a:xfrm>
          <a:prstGeom prst="rect">
            <a:avLst/>
          </a:prstGeom>
          <a:noFill/>
        </p:spPr>
      </p:pic>
      <p:pic>
        <p:nvPicPr>
          <p:cNvPr id="5128" name="Picture 8" descr="http://content.answcdn.com/main/content/img/wiley/visualfood/_Intro/49972-LegumesMont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1196752"/>
            <a:ext cx="2880320" cy="1901011"/>
          </a:xfrm>
          <a:prstGeom prst="rect">
            <a:avLst/>
          </a:prstGeom>
          <a:noFill/>
        </p:spPr>
      </p:pic>
      <p:pic>
        <p:nvPicPr>
          <p:cNvPr id="5130" name="Picture 10" descr="http://media16.onsugar.com/files/2011/07/30/4/1147/11476759/24c99fd7179ba5f2_spoo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5736" y="5488428"/>
            <a:ext cx="1656184" cy="1324948"/>
          </a:xfrm>
          <a:prstGeom prst="rect">
            <a:avLst/>
          </a:prstGeom>
          <a:noFill/>
        </p:spPr>
      </p:pic>
      <p:pic>
        <p:nvPicPr>
          <p:cNvPr id="5136" name="Picture 16" descr="http://s4.appliancesonline.com.au/images/product/dsp965s/external/westinghouse-electric-upright-oven-dsp965s-mediu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2924944"/>
            <a:ext cx="2097645" cy="2199531"/>
          </a:xfrm>
          <a:prstGeom prst="rect">
            <a:avLst/>
          </a:prstGeom>
          <a:noFill/>
        </p:spPr>
      </p:pic>
      <p:pic>
        <p:nvPicPr>
          <p:cNvPr id="5138" name="Picture 18" descr="http://www.worldbarsupply.com/images/tip-tray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55776" y="2996952"/>
            <a:ext cx="3024336" cy="2038403"/>
          </a:xfrm>
          <a:prstGeom prst="rect">
            <a:avLst/>
          </a:prstGeom>
          <a:noFill/>
        </p:spPr>
      </p:pic>
      <p:pic>
        <p:nvPicPr>
          <p:cNvPr id="5134" name="Picture 14" descr="http://www.thinkgeek.com/images/products/frontsquare/dc05_awesomesauce_hot_sauc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99992" y="4725144"/>
            <a:ext cx="2065412" cy="2065412"/>
          </a:xfrm>
          <a:prstGeom prst="rect">
            <a:avLst/>
          </a:prstGeom>
          <a:noFill/>
        </p:spPr>
      </p:pic>
      <p:pic>
        <p:nvPicPr>
          <p:cNvPr id="5132" name="Picture 12" descr="http://al3loom.com/wp-content/uploads/2011/03/fruit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49888" y="4725144"/>
            <a:ext cx="2858616" cy="2084408"/>
          </a:xfrm>
          <a:prstGeom prst="rect">
            <a:avLst/>
          </a:prstGeom>
          <a:noFill/>
        </p:spPr>
      </p:pic>
      <p:sp>
        <p:nvSpPr>
          <p:cNvPr id="12" name="مربع نص 11"/>
          <p:cNvSpPr txBox="1"/>
          <p:nvPr/>
        </p:nvSpPr>
        <p:spPr>
          <a:xfrm>
            <a:off x="6516216" y="345430"/>
            <a:ext cx="244725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accent3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onstantia" pitchFamily="18" charset="0"/>
                <a:cs typeface="Bold Italic Art" pitchFamily="2" charset="-78"/>
              </a:rPr>
              <a:t>Nouns</a:t>
            </a:r>
            <a:endParaRPr lang="ar-SA" sz="5400" b="1" dirty="0">
              <a:solidFill>
                <a:schemeClr val="accent3">
                  <a:lumMod val="7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Constantia" pitchFamily="18" charset="0"/>
              <a:cs typeface="Bold Italic Art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4016" y="44624"/>
            <a:ext cx="7956376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mbria Math" pitchFamily="18" charset="0"/>
                <a:ea typeface="Cambria Math" pitchFamily="18" charset="0"/>
              </a:rPr>
              <a:t>3)Build vocabulary</a:t>
            </a:r>
          </a:p>
        </p:txBody>
      </p:sp>
      <p:pic>
        <p:nvPicPr>
          <p:cNvPr id="25602" name="Picture 2" descr="http://wall.alphacoders.com/images/Food/thumbbig-Food-Sweets-433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007095"/>
            <a:ext cx="4176464" cy="1997969"/>
          </a:xfrm>
          <a:prstGeom prst="rect">
            <a:avLst/>
          </a:prstGeom>
          <a:noFill/>
        </p:spPr>
      </p:pic>
      <p:pic>
        <p:nvPicPr>
          <p:cNvPr id="25604" name="Picture 4" descr="http://files.fatakat.com/2010/7/12783107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05064"/>
            <a:ext cx="2581370" cy="2492896"/>
          </a:xfrm>
          <a:prstGeom prst="rect">
            <a:avLst/>
          </a:prstGeom>
          <a:noFill/>
        </p:spPr>
      </p:pic>
      <p:pic>
        <p:nvPicPr>
          <p:cNvPr id="25606" name="Picture 6" descr="http://us.123rf.com/400wm/400/400/bobbigmac/bobbigmac0807/bobbigmac080700070/3264789-salty-greasy-french-freedom-fries-fast-food-on-white-backgroun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4963" y="4026742"/>
            <a:ext cx="3819525" cy="2714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8" name="Picture 8" descr="http://www.clipartguide.com/_named_clipart_images/0060-0808-2613-5217_Woman_Eating_Extremely_Hot_and_Spicy_Chili_clipart_im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124744"/>
            <a:ext cx="2195736" cy="2463165"/>
          </a:xfrm>
          <a:prstGeom prst="rect">
            <a:avLst/>
          </a:prstGeom>
          <a:noFill/>
        </p:spPr>
      </p:pic>
      <p:pic>
        <p:nvPicPr>
          <p:cNvPr id="25610" name="Picture 10" descr="http://www.powerpointimages.com/wp-content/uploads/2011/02/Crunchy-powerpoin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4633158"/>
            <a:ext cx="2520280" cy="1892186"/>
          </a:xfrm>
          <a:prstGeom prst="rect">
            <a:avLst/>
          </a:prstGeom>
          <a:noFill/>
        </p:spPr>
      </p:pic>
      <p:sp>
        <p:nvSpPr>
          <p:cNvPr id="8" name="مربع نص 7"/>
          <p:cNvSpPr txBox="1"/>
          <p:nvPr/>
        </p:nvSpPr>
        <p:spPr>
          <a:xfrm>
            <a:off x="5580112" y="908720"/>
            <a:ext cx="345638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accent3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onstantia" pitchFamily="18" charset="0"/>
                <a:cs typeface="Bold Italic Art" pitchFamily="2" charset="-78"/>
              </a:rPr>
              <a:t>adjectives</a:t>
            </a:r>
            <a:endParaRPr lang="ar-SA" sz="5400" b="1" dirty="0">
              <a:solidFill>
                <a:schemeClr val="accent3">
                  <a:lumMod val="7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Constantia" pitchFamily="18" charset="0"/>
              <a:cs typeface="Bold Italic Art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311</Words>
  <Application>Microsoft Office PowerPoint</Application>
  <PresentationFormat>عرض على الشاشة (3:4)‏</PresentationFormat>
  <Paragraphs>76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39</cp:revision>
  <dcterms:created xsi:type="dcterms:W3CDTF">2011-03-27T16:06:04Z</dcterms:created>
  <dcterms:modified xsi:type="dcterms:W3CDTF">2011-11-16T07:05:56Z</dcterms:modified>
</cp:coreProperties>
</file>