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4"/>
  </p:notesMasterIdLst>
  <p:sldIdLst>
    <p:sldId id="267" r:id="rId2"/>
    <p:sldId id="256" r:id="rId3"/>
    <p:sldId id="257" r:id="rId4"/>
    <p:sldId id="268" r:id="rId5"/>
    <p:sldId id="258" r:id="rId6"/>
    <p:sldId id="259" r:id="rId7"/>
    <p:sldId id="260" r:id="rId8"/>
    <p:sldId id="279" r:id="rId9"/>
    <p:sldId id="269" r:id="rId10"/>
    <p:sldId id="270" r:id="rId11"/>
    <p:sldId id="271" r:id="rId12"/>
    <p:sldId id="273" r:id="rId13"/>
    <p:sldId id="262" r:id="rId14"/>
    <p:sldId id="272" r:id="rId15"/>
    <p:sldId id="263" r:id="rId16"/>
    <p:sldId id="275" r:id="rId17"/>
    <p:sldId id="280" r:id="rId18"/>
    <p:sldId id="274" r:id="rId19"/>
    <p:sldId id="281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0066"/>
  </p:clrMru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A7B6EE0-F0CC-442D-8308-154E1009468F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0A1C86A-613E-46D3-AE3B-10BA0CB5666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1C86A-613E-46D3-AE3B-10BA0CB56661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9C178-AB52-41D2-8E9F-87EAAD1B6A3A}" type="datetimeFigureOut">
              <a:rPr lang="ar-SA" smtClean="0"/>
              <a:pPr/>
              <a:t>28/11/32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340C3-2929-448C-9C02-3E8198B22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1986728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81803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57290" y="1571612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afternoon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076056" y="5067181"/>
            <a:ext cx="3816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107504" y="260648"/>
            <a:ext cx="889248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Step 3: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Describe what happens   (if you find) :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(you can join step 2&amp; 3)</a:t>
            </a:r>
            <a:endParaRPr lang="ar-SA" sz="5400" b="1" dirty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8" name="صورة 7" descr="Watson_and_the_Sha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060848"/>
            <a:ext cx="6912768" cy="4533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107504" y="404664"/>
            <a:ext cx="889248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Step 4: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R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epresent your personal view about the painting </a:t>
            </a:r>
            <a:r>
              <a:rPr lang="en-US" sz="4800" b="1" i="1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2800" b="1" i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(the conclusion)</a:t>
            </a:r>
            <a:endParaRPr lang="ar-SA" sz="5400" b="1" i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55576" y="2348880"/>
            <a:ext cx="7487816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how does the painting make you feel, why?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you like it? Why?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want to have it at home?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899592" y="260648"/>
            <a:ext cx="763284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CC0066"/>
                </a:solidFill>
                <a:latin typeface="Constantia" pitchFamily="18" charset="0"/>
              </a:rPr>
              <a:t>3</a:t>
            </a:r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) Build your vocabulary!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51520" y="1238924"/>
          <a:ext cx="6840189" cy="5336898"/>
        </p:xfrm>
        <a:graphic>
          <a:graphicData uri="http://schemas.openxmlformats.org/drawingml/2006/table">
            <a:tbl>
              <a:tblPr rtl="1" firstRow="1" bandRow="1">
                <a:tableStyleId>{5DA37D80-6434-44D0-A028-1B22A696006F}</a:tableStyleId>
              </a:tblPr>
              <a:tblGrid>
                <a:gridCol w="2280063"/>
                <a:gridCol w="2280063"/>
                <a:gridCol w="2280063"/>
              </a:tblGrid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Verbs</a:t>
                      </a:r>
                      <a:endParaRPr lang="ar-SA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adjectives</a:t>
                      </a:r>
                      <a:endParaRPr lang="ar-SA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Nouns</a:t>
                      </a:r>
                      <a:endParaRPr lang="ar-SA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Attack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Afraid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background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Hold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Dark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Harbor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Kill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Dramatic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Oar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reach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Frightening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Rope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rescue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overloaded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Rowboat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try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dangerous</a:t>
                      </a:r>
                      <a:endParaRPr lang="ar-S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Shark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show</a:t>
                      </a:r>
                      <a:endParaRPr lang="ar-SA" sz="3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gloomy</a:t>
                      </a:r>
                      <a:endParaRPr lang="ar-S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Ship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brave</a:t>
                      </a:r>
                      <a:endParaRPr lang="ar-S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Spear</a:t>
                      </a:r>
                      <a:endParaRPr lang="ar-SA" sz="2800" dirty="0"/>
                    </a:p>
                  </a:txBody>
                  <a:tcPr/>
                </a:tc>
              </a:tr>
              <a:tr h="528642"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tiny</a:t>
                      </a:r>
                      <a:endParaRPr lang="ar-S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سهم إلى اليمين 4"/>
          <p:cNvSpPr/>
          <p:nvPr/>
        </p:nvSpPr>
        <p:spPr>
          <a:xfrm>
            <a:off x="7452320" y="5301208"/>
            <a:ext cx="136815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7488832" y="6021288"/>
            <a:ext cx="13316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(p. 23)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395536" y="3225170"/>
            <a:ext cx="655272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3) The scene is gloomy and terrifying.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9552" y="476672"/>
            <a:ext cx="770485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1) The shark is attacking Watson.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67544" y="1568986"/>
            <a:ext cx="770485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2)  Watson’s friends are trying to rescue him.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95536" y="4653136"/>
            <a:ext cx="655272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4) The man is trying to kill the shark by the spear. 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971600" y="476672"/>
            <a:ext cx="727280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CC0066"/>
                </a:solidFill>
                <a:latin typeface="Constantia" pitchFamily="18" charset="0"/>
              </a:rPr>
              <a:t>4</a:t>
            </a:r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) Organize your ideas!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sp>
        <p:nvSpPr>
          <p:cNvPr id="4" name="سهم للأسفل 3"/>
          <p:cNvSpPr/>
          <p:nvPr/>
        </p:nvSpPr>
        <p:spPr>
          <a:xfrm>
            <a:off x="3871344" y="1556792"/>
            <a:ext cx="1132704" cy="165618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-36512" y="3645024"/>
            <a:ext cx="914501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start with general information &amp; then move to the specific ones</a:t>
            </a:r>
            <a:endParaRPr lang="ar-SA" sz="4800" b="1" dirty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سهم إلى اليمين 5"/>
          <p:cNvSpPr/>
          <p:nvPr/>
        </p:nvSpPr>
        <p:spPr>
          <a:xfrm>
            <a:off x="7452320" y="5301208"/>
            <a:ext cx="136815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7488832" y="6021288"/>
            <a:ext cx="13316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(p. 26)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79512" y="188640"/>
            <a:ext cx="532859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u="sng" dirty="0" smtClean="0">
                <a:solidFill>
                  <a:srgbClr val="7030A0"/>
                </a:solidFill>
              </a:rPr>
              <a:t>General sentences:</a:t>
            </a:r>
            <a:endParaRPr lang="ar-SA" sz="4400" u="sng" dirty="0">
              <a:solidFill>
                <a:srgbClr val="7030A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83568" y="1064930"/>
            <a:ext cx="770485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1) </a:t>
            </a:r>
            <a:r>
              <a:rPr lang="en-US" sz="4000" b="1" i="1" dirty="0" smtClean="0">
                <a:solidFill>
                  <a:schemeClr val="accent3">
                    <a:lumMod val="50000"/>
                  </a:schemeClr>
                </a:solidFill>
              </a:rPr>
              <a:t>It is a horrific scene in which a young man is being attacked by a shark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9552" y="3434224"/>
            <a:ext cx="770485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2) It is a dark and gloomy night 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79512" y="188640"/>
            <a:ext cx="532859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u="sng" dirty="0" smtClean="0">
                <a:solidFill>
                  <a:srgbClr val="7030A0"/>
                </a:solidFill>
              </a:rPr>
              <a:t>Specific sentences:</a:t>
            </a:r>
            <a:endParaRPr lang="ar-SA" sz="4400" u="sng" dirty="0">
              <a:solidFill>
                <a:srgbClr val="7030A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11560" y="1529497"/>
            <a:ext cx="770485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1) </a:t>
            </a:r>
            <a:r>
              <a:rPr lang="en-US" sz="4000" b="1" i="1" dirty="0" smtClean="0">
                <a:solidFill>
                  <a:schemeClr val="accent3">
                    <a:lumMod val="50000"/>
                  </a:schemeClr>
                </a:solidFill>
              </a:rPr>
              <a:t>Although the rowboat is tiny, it carries so many people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55576" y="3284984"/>
            <a:ext cx="655272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2) The man is trying to kill the shark by the spear. 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251520" y="476672"/>
            <a:ext cx="338437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</a:rPr>
              <a:t>NOW!!</a:t>
            </a:r>
            <a:endParaRPr lang="ar-SA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907704" y="1700808"/>
            <a:ext cx="532859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It’s the writing time</a:t>
            </a:r>
            <a:endParaRPr lang="ar-SA" sz="7200" b="1" dirty="0"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http://2.bp.blogspot.com/_3m6c5X3iDFM/TCHefl0cBsI/AAAAAAAAAPA/wq5nMAr58U4/s1600/writ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221088"/>
            <a:ext cx="3240360" cy="24018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395536" y="725795"/>
            <a:ext cx="8172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CC0066"/>
                </a:solidFill>
                <a:latin typeface="Constantia" pitchFamily="18" charset="0"/>
              </a:rPr>
              <a:t>1</a:t>
            </a:r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) Write the topic sentence!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95536" y="2420888"/>
            <a:ext cx="842493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Watson and the Shark, by John Singleton Copley, shows a dramatic rescue attempt.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atson_and_the_Sha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12" y="44624"/>
            <a:ext cx="9071992" cy="5589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-252536" y="5949280"/>
            <a:ext cx="90364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Watson and the Shark, John </a:t>
            </a: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ingleton Copley</a:t>
            </a:r>
            <a:endParaRPr lang="ar-SA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11986728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81803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357290" y="1571612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U: 2</a:t>
            </a:r>
          </a:p>
          <a:p>
            <a:pPr algn="ctr"/>
            <a:r>
              <a:rPr lang="en-US" sz="8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Part (1)</a:t>
            </a:r>
            <a:endParaRPr lang="ar-SA" sz="8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07504" y="42292"/>
            <a:ext cx="8784976" cy="68634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(</a:t>
            </a:r>
            <a:r>
              <a:rPr lang="en-US" sz="4000" b="1" dirty="0" smtClean="0">
                <a:solidFill>
                  <a:srgbClr val="FF0000"/>
                </a:solidFill>
              </a:rPr>
              <a:t>Watson and the Shark, by John Singleton Copley, shows a dramatic rescue attempt. </a:t>
            </a:r>
            <a:r>
              <a:rPr lang="en-US" sz="4000" b="1" dirty="0" smtClean="0">
                <a:solidFill>
                  <a:srgbClr val="00B050"/>
                </a:solidFill>
              </a:rPr>
              <a:t>It was painted in 2000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en-US" sz="4000" b="1" dirty="0" smtClean="0">
                <a:solidFill>
                  <a:srgbClr val="00B050"/>
                </a:solidFill>
              </a:rPr>
              <a:t>.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It is a horrific and gloomy scene. The weather is stormy and the night is too dark. At the middle of this painting, there is a tiny and overloaded boat that looks like it is going to sink. The men in the boat are frightening because Watson is being attacked by a dangerous shark while he is swimming. </a:t>
            </a:r>
            <a:endParaRPr lang="ar-SA" sz="4000" b="1" dirty="0">
              <a:solidFill>
                <a:srgbClr val="0000FF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2008" y="72008"/>
            <a:ext cx="8892480" cy="1916832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مستطيل 1"/>
          <p:cNvSpPr/>
          <p:nvPr/>
        </p:nvSpPr>
        <p:spPr>
          <a:xfrm>
            <a:off x="144016" y="188640"/>
            <a:ext cx="88204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In an attempt  to rescue Watson, there are tow men who are trying to catch his hand. Also, on the edge of the boat there is a man who is trying to kill the shark by a spear. </a:t>
            </a:r>
            <a:r>
              <a:rPr lang="en-US" sz="4400" b="1" dirty="0" smtClean="0">
                <a:solidFill>
                  <a:srgbClr val="0000FF"/>
                </a:solidFill>
              </a:rPr>
              <a:t>This painting is really amazing. It is one of the paintings that I will never forget. 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1986728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81803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884716" y="2054458"/>
            <a:ext cx="614366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bye</a:t>
            </a:r>
            <a:endParaRPr lang="ar-SA" sz="8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148064" y="4923165"/>
            <a:ext cx="3816424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Luck!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stockphoto_10182445-flowers-background-copy-spa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0447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467544" y="188640"/>
            <a:ext cx="849694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Do you like paintings? 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95536" y="1117193"/>
            <a:ext cx="8496944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Do you know how to describe paintings? 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atson_and_the_Sha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12" y="44624"/>
            <a:ext cx="9071992" cy="5589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-252536" y="5949280"/>
            <a:ext cx="90364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Watson and the Shark, John </a:t>
            </a: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ingleton Copley</a:t>
            </a:r>
            <a:endParaRPr lang="ar-SA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323528" y="116632"/>
            <a:ext cx="65527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u="sng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5400" u="sng" dirty="0" smtClean="0">
                <a:solidFill>
                  <a:schemeClr val="accent1">
                    <a:lumMod val="50000"/>
                  </a:schemeClr>
                </a:solidFill>
              </a:rPr>
              <a:t>) Before you write:</a:t>
            </a:r>
            <a:endParaRPr lang="ar-SA" sz="54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115616" y="1268760"/>
            <a:ext cx="63367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1) Set your main idea!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sp>
        <p:nvSpPr>
          <p:cNvPr id="5" name="مخطط انسيابي: رابط 4"/>
          <p:cNvSpPr/>
          <p:nvPr/>
        </p:nvSpPr>
        <p:spPr>
          <a:xfrm>
            <a:off x="2267744" y="2204864"/>
            <a:ext cx="4104456" cy="38164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Describing Watson and the Shark painting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115616" y="1268760"/>
            <a:ext cx="63367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CC0066"/>
                </a:solidFill>
                <a:latin typeface="Constantia" pitchFamily="18" charset="0"/>
              </a:rPr>
              <a:t>2</a:t>
            </a:r>
            <a:r>
              <a:rPr lang="en-US" sz="4800" b="1" dirty="0" smtClean="0">
                <a:solidFill>
                  <a:srgbClr val="CC0066"/>
                </a:solidFill>
                <a:latin typeface="Constantia" pitchFamily="18" charset="0"/>
              </a:rPr>
              <a:t>) Explore ideas!</a:t>
            </a:r>
            <a:endParaRPr lang="ar-SA" sz="48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sp>
        <p:nvSpPr>
          <p:cNvPr id="4" name="سهم للأسفل 3"/>
          <p:cNvSpPr/>
          <p:nvPr/>
        </p:nvSpPr>
        <p:spPr>
          <a:xfrm>
            <a:off x="3871344" y="2420888"/>
            <a:ext cx="1132704" cy="165618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792088" y="4758243"/>
            <a:ext cx="774035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By analyzing the painting</a:t>
            </a:r>
            <a:endParaRPr lang="ar-SA" sz="4800" b="1" dirty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179512" y="18490"/>
            <a:ext cx="882047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Q/ How can I analyze a painting?</a:t>
            </a:r>
            <a:endParaRPr lang="ar-SA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07504" y="1700808"/>
            <a:ext cx="889248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Step 1: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Identify general information: </a:t>
            </a: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(topic sentence)</a:t>
            </a:r>
            <a:endParaRPr lang="ar-SA" sz="40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944216" y="3140968"/>
            <a:ext cx="6228184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title of the painting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name of the artist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the painting was created </a:t>
            </a:r>
            <a:r>
              <a:rPr lang="en-US" sz="40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(if you find)</a:t>
            </a:r>
            <a:endParaRPr lang="en-US" sz="44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the painting shows </a:t>
            </a:r>
            <a:endParaRPr lang="ar-SA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395536" y="2420888"/>
            <a:ext cx="842493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Watson and the Shark, by John Singleton Copley, shows a dramatic rescue attempt.</a:t>
            </a:r>
            <a:endParaRPr lang="ar-SA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67544" y="932527"/>
            <a:ext cx="136815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7200" b="1" dirty="0" smtClean="0">
                <a:solidFill>
                  <a:srgbClr val="FF0000"/>
                </a:solidFill>
              </a:rPr>
              <a:t>Ex:</a:t>
            </a:r>
            <a:endParaRPr lang="ar-SA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ckground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107504" y="470863"/>
            <a:ext cx="889248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Step 2: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Describe the </a:t>
            </a:r>
            <a:r>
              <a:rPr lang="en-US" sz="4800" u="sng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mood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4800" u="sng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physical attributes </a:t>
            </a: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of the painting :</a:t>
            </a:r>
            <a:endParaRPr lang="ar-SA" sz="5400" dirty="0">
              <a:solidFill>
                <a:schemeClr val="tx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900608" y="2564904"/>
            <a:ext cx="7487816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weather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colors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place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people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trees, mountains………etc.</a:t>
            </a:r>
          </a:p>
          <a:p>
            <a:pPr algn="l" rtl="0"/>
            <a:endParaRPr lang="en-US" sz="44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588</Words>
  <Application>Microsoft Office PowerPoint</Application>
  <PresentationFormat>عرض على الشاشة (3:4)‏</PresentationFormat>
  <Paragraphs>86</Paragraphs>
  <Slides>22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40</cp:revision>
  <dcterms:created xsi:type="dcterms:W3CDTF">2011-03-13T18:58:50Z</dcterms:created>
  <dcterms:modified xsi:type="dcterms:W3CDTF">2011-10-25T17:24:43Z</dcterms:modified>
</cp:coreProperties>
</file>